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Lst>
  <p:sldSz cy="6858000" cx="12192000"/>
  <p:notesSz cx="6858000" cy="9144000"/>
  <p:embeddedFontLst>
    <p:embeddedFont>
      <p:font typeface="Montserrat"/>
      <p:regular r:id="rId58"/>
      <p:bold r:id="rId59"/>
      <p:italic r:id="rId60"/>
      <p:boldItalic r:id="rId61"/>
    </p:embeddedFont>
    <p:embeddedFont>
      <p:font typeface="Montserrat Light"/>
      <p:regular r:id="rId62"/>
      <p:bold r:id="rId63"/>
      <p:italic r:id="rId64"/>
      <p:boldItalic r:id="rId65"/>
    </p:embeddedFont>
    <p:embeddedFont>
      <p:font typeface="Quattrocento Sans"/>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0" roundtripDataSignature="AMtx7mi71SBybISmB2/QnEKhMtt3BG9BK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70" Type="http://customschemas.google.com/relationships/presentationmetadata" Target="metadata"/><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MontserratLight-regular.fntdata"/><Relationship Id="rId61" Type="http://schemas.openxmlformats.org/officeDocument/2006/relationships/font" Target="fonts/Montserrat-boldItalic.fntdata"/><Relationship Id="rId20" Type="http://schemas.openxmlformats.org/officeDocument/2006/relationships/slide" Target="slides/slide16.xml"/><Relationship Id="rId64" Type="http://schemas.openxmlformats.org/officeDocument/2006/relationships/font" Target="fonts/MontserratLight-italic.fntdata"/><Relationship Id="rId63" Type="http://schemas.openxmlformats.org/officeDocument/2006/relationships/font" Target="fonts/MontserratLight-bold.fntdata"/><Relationship Id="rId22" Type="http://schemas.openxmlformats.org/officeDocument/2006/relationships/slide" Target="slides/slide18.xml"/><Relationship Id="rId66" Type="http://schemas.openxmlformats.org/officeDocument/2006/relationships/font" Target="fonts/QuattrocentoSans-regular.fntdata"/><Relationship Id="rId21" Type="http://schemas.openxmlformats.org/officeDocument/2006/relationships/slide" Target="slides/slide17.xml"/><Relationship Id="rId65" Type="http://schemas.openxmlformats.org/officeDocument/2006/relationships/font" Target="fonts/MontserratLight-boldItalic.fntdata"/><Relationship Id="rId24" Type="http://schemas.openxmlformats.org/officeDocument/2006/relationships/slide" Target="slides/slide20.xml"/><Relationship Id="rId68" Type="http://schemas.openxmlformats.org/officeDocument/2006/relationships/font" Target="fonts/QuattrocentoSans-italic.fntdata"/><Relationship Id="rId23" Type="http://schemas.openxmlformats.org/officeDocument/2006/relationships/slide" Target="slides/slide19.xml"/><Relationship Id="rId67" Type="http://schemas.openxmlformats.org/officeDocument/2006/relationships/font" Target="fonts/QuattrocentoSans-bold.fntdata"/><Relationship Id="rId60" Type="http://schemas.openxmlformats.org/officeDocument/2006/relationships/font" Target="fonts/Montserrat-italic.fntdata"/><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font" Target="fonts/QuattrocentoSans-boldItalic.fntdata"/><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font" Target="fonts/Montserrat-bold.fntdata"/><Relationship Id="rId14" Type="http://schemas.openxmlformats.org/officeDocument/2006/relationships/slide" Target="slides/slide10.xml"/><Relationship Id="rId58" Type="http://schemas.openxmlformats.org/officeDocument/2006/relationships/font" Target="fonts/Montserrat-regular.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Questo modulo fornisce agli studenti sia una comprensione concettuale che una visione pratica, consentendo loro di affrontare con sicurezza la gestione energetica supportata dall'intelligenza artificiale in contesti formativi e professionali.</a:t>
            </a:r>
            <a:endParaRPr/>
          </a:p>
        </p:txBody>
      </p:sp>
      <p:sp>
        <p:nvSpPr>
          <p:cNvPr id="182" name="Google Shape;18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a:t>Perché l'intelligenza artificiale nella gestione energetica? </a:t>
            </a:r>
            <a:endParaRPr/>
          </a:p>
          <a:p>
            <a:pPr indent="0" lvl="0" marL="0" rtl="0" algn="l">
              <a:spcBef>
                <a:spcPts val="0"/>
              </a:spcBef>
              <a:spcAft>
                <a:spcPts val="0"/>
              </a:spcAft>
              <a:buNone/>
            </a:pPr>
            <a:r>
              <a:rPr b="1" lang="en-GB"/>
              <a:t>Argomenti chiave</a:t>
            </a:r>
            <a:endParaRPr/>
          </a:p>
          <a:p>
            <a:pPr indent="0" lvl="0" marL="0" rtl="0" algn="l">
              <a:spcBef>
                <a:spcPts val="0"/>
              </a:spcBef>
              <a:spcAft>
                <a:spcPts val="0"/>
              </a:spcAft>
              <a:buNone/>
            </a:pPr>
            <a:r>
              <a:rPr lang="en-GB"/>
              <a:t>I moderni sistemi energetici stanno diventando sempre più complessi, con un crescente ricorso alle energie rinnovabili e modelli di domanda in rapida evoluzione. Gli strumenti tradizionali non sono più sufficienti per gestirli in modo efficace.</a:t>
            </a:r>
            <a:endParaRPr/>
          </a:p>
          <a:p>
            <a:pPr indent="0" lvl="0" marL="0" rtl="0" algn="l">
              <a:spcBef>
                <a:spcPts val="0"/>
              </a:spcBef>
              <a:spcAft>
                <a:spcPts val="0"/>
              </a:spcAft>
              <a:buNone/>
            </a:pPr>
            <a:r>
              <a:rPr lang="en-GB"/>
              <a:t>Nelle sezioni seguenti, analizzeremo in che modo l’IA contribuisca a gestire questa complessità, migliori le previsioni e la pianificazione e consenta alle reti intelligenti di funzionare in modo efficiente e affidabile.</a:t>
            </a:r>
            <a:endParaRPr/>
          </a:p>
          <a:p>
            <a:pPr indent="0" lvl="0" marL="0" rtl="0" algn="l">
              <a:spcBef>
                <a:spcPts val="0"/>
              </a:spcBef>
              <a:spcAft>
                <a:spcPts val="0"/>
              </a:spcAft>
              <a:buNone/>
            </a:pPr>
            <a:r>
              <a:rPr lang="en-GB"/>
              <a:t>Questi tre argomenti illustrano perché l’IA sta diventando una tecnologia fondamentale per sistemi energetici sostenibili e sicuri.</a:t>
            </a:r>
            <a:endParaRPr/>
          </a:p>
          <a:p>
            <a:pPr indent="0" lvl="0" marL="0" rtl="0" algn="l">
              <a:spcBef>
                <a:spcPts val="0"/>
              </a:spcBef>
              <a:spcAft>
                <a:spcPts val="0"/>
              </a:spcAft>
              <a:buNone/>
            </a:pPr>
            <a:r>
              <a:t/>
            </a:r>
            <a:endParaRPr/>
          </a:p>
        </p:txBody>
      </p:sp>
      <p:sp>
        <p:nvSpPr>
          <p:cNvPr id="218" name="Google Shape;21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3" name="Google Shape;30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2" name="Google Shape;31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0" name="Google Shape;370;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 name="Google Shape;38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5" name="Google Shape;435;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1" name="Google Shape;471;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4" name="Google Shape;504;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0" name="Google Shape;510;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0" name="Google Shape;540;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7" name="Google Shape;547;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5" name="Google Shape;555;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2" name="Google Shape;56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9" name="Google Shape;569;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5" name="Google Shape;585;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3" name="Google Shape;593;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4" name="Google Shape;594;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1" name="Google Shape;601;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2" name="Google Shape;602;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showMasterSp="0">
  <p:cSld name="Cover Slide ">
    <p:spTree>
      <p:nvGrpSpPr>
        <p:cNvPr id="12" name="Shape 12"/>
        <p:cNvGrpSpPr/>
        <p:nvPr/>
      </p:nvGrpSpPr>
      <p:grpSpPr>
        <a:xfrm>
          <a:off x="0" y="0"/>
          <a:ext cx="0" cy="0"/>
          <a:chOff x="0" y="0"/>
          <a:chExt cx="0" cy="0"/>
        </a:xfrm>
      </p:grpSpPr>
      <p:sp>
        <p:nvSpPr>
          <p:cNvPr id="13" name="Google Shape;13;p55"/>
          <p:cNvSpPr/>
          <p:nvPr/>
        </p:nvSpPr>
        <p:spPr>
          <a:xfrm>
            <a:off x="0" y="2584174"/>
            <a:ext cx="12192000" cy="3021537"/>
          </a:xfrm>
          <a:custGeom>
            <a:rect b="b" l="l" r="r" t="t"/>
            <a:pathLst>
              <a:path extrusionOk="0" h="6806308" w="7600392">
                <a:moveTo>
                  <a:pt x="0" y="0"/>
                </a:moveTo>
                <a:lnTo>
                  <a:pt x="7600393" y="0"/>
                </a:lnTo>
                <a:lnTo>
                  <a:pt x="7600393" y="6806308"/>
                </a:lnTo>
                <a:lnTo>
                  <a:pt x="0" y="6806308"/>
                </a:lnTo>
                <a:close/>
              </a:path>
            </a:pathLst>
          </a:custGeom>
          <a:gradFill>
            <a:gsLst>
              <a:gs pos="0">
                <a:srgbClr val="00403F"/>
              </a:gs>
              <a:gs pos="83000">
                <a:srgbClr val="51C4C6"/>
              </a:gs>
              <a:gs pos="100000">
                <a:srgbClr val="51C4C6"/>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14" name="Google Shape;14;p55"/>
          <p:cNvSpPr txBox="1"/>
          <p:nvPr>
            <p:ph idx="1" type="body"/>
          </p:nvPr>
        </p:nvSpPr>
        <p:spPr>
          <a:xfrm>
            <a:off x="699281" y="4050410"/>
            <a:ext cx="3354126" cy="10083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8850"/>
              </a:lnSpc>
              <a:spcBef>
                <a:spcPts val="0"/>
              </a:spcBef>
              <a:spcAft>
                <a:spcPts val="0"/>
              </a:spcAft>
              <a:buClr>
                <a:schemeClr val="lt1"/>
              </a:buClr>
              <a:buSzPts val="4000"/>
              <a:buFont typeface="Arial"/>
              <a:buNone/>
              <a:defRPr b="0" i="0" sz="40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 name="Google Shape;15;p55"/>
          <p:cNvSpPr txBox="1"/>
          <p:nvPr>
            <p:ph idx="2" type="body"/>
          </p:nvPr>
        </p:nvSpPr>
        <p:spPr>
          <a:xfrm>
            <a:off x="741406" y="3170166"/>
            <a:ext cx="3311988" cy="53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 name="Google Shape;16;p55"/>
          <p:cNvSpPr/>
          <p:nvPr>
            <p:ph idx="3" type="pic"/>
          </p:nvPr>
        </p:nvSpPr>
        <p:spPr>
          <a:xfrm>
            <a:off x="5736127" y="561497"/>
            <a:ext cx="5982506" cy="4129773"/>
          </a:xfrm>
          <a:prstGeom prst="rect">
            <a:avLst/>
          </a:prstGeom>
          <a:solidFill>
            <a:srgbClr val="F2F2F2"/>
          </a:solidFill>
          <a:ln>
            <a:noFill/>
          </a:ln>
        </p:spPr>
      </p:sp>
      <p:sp>
        <p:nvSpPr>
          <p:cNvPr id="17" name="Google Shape;17;p55"/>
          <p:cNvSpPr txBox="1"/>
          <p:nvPr/>
        </p:nvSpPr>
        <p:spPr>
          <a:xfrm>
            <a:off x="2612157" y="5952371"/>
            <a:ext cx="4528232"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GB" sz="800">
                <a:solidFill>
                  <a:srgbClr val="26262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800">
              <a:solidFill>
                <a:srgbClr val="262626"/>
              </a:solidFill>
              <a:latin typeface="Calibri"/>
              <a:ea typeface="Calibri"/>
              <a:cs typeface="Calibri"/>
              <a:sym typeface="Calibri"/>
            </a:endParaRPr>
          </a:p>
        </p:txBody>
      </p:sp>
      <p:pic>
        <p:nvPicPr>
          <p:cNvPr descr="Co-funded by the European Union logo in png for web usage" id="18" name="Google Shape;18;p55"/>
          <p:cNvPicPr preferRelativeResize="0"/>
          <p:nvPr/>
        </p:nvPicPr>
        <p:blipFill rotWithShape="1">
          <a:blip r:embed="rId2">
            <a:alphaModFix/>
          </a:blip>
          <a:srcRect b="0" l="0" r="0" t="0"/>
          <a:stretch/>
        </p:blipFill>
        <p:spPr>
          <a:xfrm>
            <a:off x="698614" y="5965816"/>
            <a:ext cx="1959683" cy="410131"/>
          </a:xfrm>
          <a:prstGeom prst="rect">
            <a:avLst/>
          </a:prstGeom>
          <a:noFill/>
          <a:ln>
            <a:noFill/>
          </a:ln>
        </p:spPr>
      </p:pic>
      <p:pic>
        <p:nvPicPr>
          <p:cNvPr id="19" name="Google Shape;19;p55"/>
          <p:cNvPicPr preferRelativeResize="0"/>
          <p:nvPr/>
        </p:nvPicPr>
        <p:blipFill rotWithShape="1">
          <a:blip r:embed="rId3">
            <a:alphaModFix/>
          </a:blip>
          <a:srcRect b="0" l="0" r="0" t="0"/>
          <a:stretch/>
        </p:blipFill>
        <p:spPr>
          <a:xfrm>
            <a:off x="579069" y="376291"/>
            <a:ext cx="4010625" cy="1899769"/>
          </a:xfrm>
          <a:prstGeom prst="rect">
            <a:avLst/>
          </a:prstGeom>
          <a:noFill/>
          <a:ln>
            <a:noFill/>
          </a:ln>
        </p:spPr>
      </p:pic>
      <p:sp>
        <p:nvSpPr>
          <p:cNvPr id="20" name="Google Shape;20;p55"/>
          <p:cNvSpPr/>
          <p:nvPr/>
        </p:nvSpPr>
        <p:spPr>
          <a:xfrm rot="-4500000">
            <a:off x="9684991" y="3328031"/>
            <a:ext cx="3239534" cy="2841658"/>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 name="Google Shape;21;p55"/>
          <p:cNvSpPr/>
          <p:nvPr/>
        </p:nvSpPr>
        <p:spPr>
          <a:xfrm>
            <a:off x="8053470" y="5377413"/>
            <a:ext cx="4138530" cy="756631"/>
          </a:xfrm>
          <a:custGeom>
            <a:rect b="b" l="l" r="r" t="t"/>
            <a:pathLst>
              <a:path extrusionOk="0" h="6806308" w="7600392">
                <a:moveTo>
                  <a:pt x="0" y="0"/>
                </a:moveTo>
                <a:lnTo>
                  <a:pt x="7600393" y="0"/>
                </a:lnTo>
                <a:lnTo>
                  <a:pt x="7600393" y="6806308"/>
                </a:lnTo>
                <a:lnTo>
                  <a:pt x="0" y="6806308"/>
                </a:lnTo>
                <a:close/>
              </a:path>
            </a:pathLst>
          </a:custGeom>
          <a:solidFill>
            <a:srgbClr val="ADD03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22" name="Google Shape;22;p55"/>
          <p:cNvSpPr txBox="1"/>
          <p:nvPr>
            <p:ph idx="4" type="body"/>
          </p:nvPr>
        </p:nvSpPr>
        <p:spPr>
          <a:xfrm>
            <a:off x="8376237" y="540290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Content Slide">
  <p:cSld name="Overview/Content Slide">
    <p:spTree>
      <p:nvGrpSpPr>
        <p:cNvPr id="23" name="Shape 23"/>
        <p:cNvGrpSpPr/>
        <p:nvPr/>
      </p:nvGrpSpPr>
      <p:grpSpPr>
        <a:xfrm>
          <a:off x="0" y="0"/>
          <a:ext cx="0" cy="0"/>
          <a:chOff x="0" y="0"/>
          <a:chExt cx="0" cy="0"/>
        </a:xfrm>
      </p:grpSpPr>
      <p:sp>
        <p:nvSpPr>
          <p:cNvPr id="24" name="Google Shape;24;p56"/>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 name="Google Shape;25;p56"/>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6" name="Google Shape;26;p56"/>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56"/>
          <p:cNvSpPr txBox="1"/>
          <p:nvPr>
            <p:ph idx="4" type="body"/>
          </p:nvPr>
        </p:nvSpPr>
        <p:spPr>
          <a:xfrm>
            <a:off x="1608004" y="249853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 name="Google Shape;28;p56"/>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 name="Google Shape;29;p56"/>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 name="Google Shape;30;p56"/>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 name="Google Shape;31;p56"/>
          <p:cNvSpPr txBox="1"/>
          <p:nvPr>
            <p:ph idx="8" type="body"/>
          </p:nvPr>
        </p:nvSpPr>
        <p:spPr>
          <a:xfrm>
            <a:off x="1608004" y="3922110"/>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56"/>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 name="Google Shape;33;p56"/>
          <p:cNvSpPr txBox="1"/>
          <p:nvPr>
            <p:ph idx="13" type="body"/>
          </p:nvPr>
        </p:nvSpPr>
        <p:spPr>
          <a:xfrm>
            <a:off x="1608004" y="4616963"/>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 name="Google Shape;34;p56"/>
          <p:cNvSpPr/>
          <p:nvPr/>
        </p:nvSpPr>
        <p:spPr>
          <a:xfrm rot="10800000">
            <a:off x="-4454" y="0"/>
            <a:ext cx="12189954" cy="1303382"/>
          </a:xfrm>
          <a:prstGeom prst="rect">
            <a:avLst/>
          </a:prstGeom>
          <a:gradFill>
            <a:gsLst>
              <a:gs pos="0">
                <a:srgbClr val="00403F"/>
              </a:gs>
              <a:gs pos="83000">
                <a:srgbClr val="51C4C6"/>
              </a:gs>
              <a:gs pos="100000">
                <a:srgbClr val="51C4C6"/>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35" name="Google Shape;35;p56"/>
          <p:cNvSpPr txBox="1"/>
          <p:nvPr>
            <p:ph idx="14" type="body"/>
          </p:nvPr>
        </p:nvSpPr>
        <p:spPr>
          <a:xfrm>
            <a:off x="548420" y="195206"/>
            <a:ext cx="5041923" cy="72075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0"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56"/>
          <p:cNvSpPr/>
          <p:nvPr/>
        </p:nvSpPr>
        <p:spPr>
          <a:xfrm rot="5400000">
            <a:off x="1314218" y="462088"/>
            <a:ext cx="108000" cy="1685648"/>
          </a:xfrm>
          <a:custGeom>
            <a:rect b="b" l="l" r="r" t="t"/>
            <a:pathLst>
              <a:path extrusionOk="0" h="260044" w="30700">
                <a:moveTo>
                  <a:pt x="0" y="0"/>
                </a:moveTo>
                <a:lnTo>
                  <a:pt x="30701" y="0"/>
                </a:lnTo>
                <a:lnTo>
                  <a:pt x="30701" y="260044"/>
                </a:lnTo>
                <a:lnTo>
                  <a:pt x="0" y="260044"/>
                </a:lnTo>
                <a:close/>
              </a:path>
            </a:pathLst>
          </a:custGeom>
          <a:solidFill>
            <a:srgbClr val="ADD03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 name="Google Shape;37;p56"/>
          <p:cNvSpPr txBox="1"/>
          <p:nvPr/>
        </p:nvSpPr>
        <p:spPr>
          <a:xfrm>
            <a:off x="2612157" y="5952371"/>
            <a:ext cx="4528232"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GB" sz="800">
                <a:solidFill>
                  <a:srgbClr val="26262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800">
              <a:solidFill>
                <a:srgbClr val="262626"/>
              </a:solidFill>
              <a:latin typeface="Calibri"/>
              <a:ea typeface="Calibri"/>
              <a:cs typeface="Calibri"/>
              <a:sym typeface="Calibri"/>
            </a:endParaRPr>
          </a:p>
        </p:txBody>
      </p:sp>
      <p:pic>
        <p:nvPicPr>
          <p:cNvPr descr="Co-funded by the European Union logo in png for web usage" id="38" name="Google Shape;38;p56"/>
          <p:cNvPicPr preferRelativeResize="0"/>
          <p:nvPr/>
        </p:nvPicPr>
        <p:blipFill rotWithShape="1">
          <a:blip r:embed="rId2">
            <a:alphaModFix/>
          </a:blip>
          <a:srcRect b="0" l="0" r="0" t="0"/>
          <a:stretch/>
        </p:blipFill>
        <p:spPr>
          <a:xfrm>
            <a:off x="698614" y="5965816"/>
            <a:ext cx="1959683" cy="41013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1">
  <p:cSld name="Text Slide 1">
    <p:spTree>
      <p:nvGrpSpPr>
        <p:cNvPr id="39" name="Shape 39"/>
        <p:cNvGrpSpPr/>
        <p:nvPr/>
      </p:nvGrpSpPr>
      <p:grpSpPr>
        <a:xfrm>
          <a:off x="0" y="0"/>
          <a:ext cx="0" cy="0"/>
          <a:chOff x="0" y="0"/>
          <a:chExt cx="0" cy="0"/>
        </a:xfrm>
      </p:grpSpPr>
      <p:sp>
        <p:nvSpPr>
          <p:cNvPr id="40" name="Google Shape;40;p57"/>
          <p:cNvSpPr/>
          <p:nvPr/>
        </p:nvSpPr>
        <p:spPr>
          <a:xfrm rot="10800000">
            <a:off x="0" y="0"/>
            <a:ext cx="12192000" cy="6858000"/>
          </a:xfrm>
          <a:prstGeom prst="rect">
            <a:avLst/>
          </a:prstGeom>
          <a:gradFill>
            <a:gsLst>
              <a:gs pos="0">
                <a:srgbClr val="00403F"/>
              </a:gs>
              <a:gs pos="83000">
                <a:srgbClr val="51C4C6"/>
              </a:gs>
              <a:gs pos="100000">
                <a:srgbClr val="51C4C6"/>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 name="Google Shape;41;p57"/>
          <p:cNvSpPr/>
          <p:nvPr/>
        </p:nvSpPr>
        <p:spPr>
          <a:xfrm>
            <a:off x="370688" y="323520"/>
            <a:ext cx="11133740" cy="621096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 name="Google Shape;42;p57"/>
          <p:cNvSpPr txBox="1"/>
          <p:nvPr>
            <p:ph idx="1" type="body"/>
          </p:nvPr>
        </p:nvSpPr>
        <p:spPr>
          <a:xfrm>
            <a:off x="798380" y="2045704"/>
            <a:ext cx="10595237" cy="384991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 name="Google Shape;43;p57"/>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51C4C6"/>
              </a:buClr>
              <a:buSzPts val="3600"/>
              <a:buFont typeface="Arial"/>
              <a:buNone/>
              <a:defRPr b="1" i="0" sz="36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 name="Google Shape;44;p57"/>
          <p:cNvSpPr/>
          <p:nvPr/>
        </p:nvSpPr>
        <p:spPr>
          <a:xfrm rot="8146203">
            <a:off x="10066356" y="-638751"/>
            <a:ext cx="3230562" cy="2833788"/>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 name="Google Shape;45;p57"/>
          <p:cNvSpPr/>
          <p:nvPr/>
        </p:nvSpPr>
        <p:spPr>
          <a:xfrm>
            <a:off x="12192000" y="-287867"/>
            <a:ext cx="1185333" cy="85174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 name="Google Shape;46;p57"/>
          <p:cNvSpPr txBox="1"/>
          <p:nvPr/>
        </p:nvSpPr>
        <p:spPr>
          <a:xfrm rot="-5400000">
            <a:off x="9996557" y="4601255"/>
            <a:ext cx="377952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000">
                <a:solidFill>
                  <a:schemeClr val="lt1"/>
                </a:solidFill>
                <a:latin typeface="Calibri"/>
                <a:ea typeface="Calibri"/>
                <a:cs typeface="Calibri"/>
                <a:sym typeface="Calibri"/>
              </a:rPr>
              <a:t>AI-enhanced Vocational Education for a Sustainable Future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showMasterSp="0">
  <p:cSld name="Divider ">
    <p:spTree>
      <p:nvGrpSpPr>
        <p:cNvPr id="47" name="Shape 47"/>
        <p:cNvGrpSpPr/>
        <p:nvPr/>
      </p:nvGrpSpPr>
      <p:grpSpPr>
        <a:xfrm>
          <a:off x="0" y="0"/>
          <a:ext cx="0" cy="0"/>
          <a:chOff x="0" y="0"/>
          <a:chExt cx="0" cy="0"/>
        </a:xfrm>
      </p:grpSpPr>
      <p:sp>
        <p:nvSpPr>
          <p:cNvPr id="48" name="Google Shape;48;p58"/>
          <p:cNvSpPr/>
          <p:nvPr/>
        </p:nvSpPr>
        <p:spPr>
          <a:xfrm>
            <a:off x="3776133" y="644599"/>
            <a:ext cx="8415867" cy="5509455"/>
          </a:xfrm>
          <a:custGeom>
            <a:rect b="b" l="l" r="r" t="t"/>
            <a:pathLst>
              <a:path extrusionOk="0" h="961650" w="852645">
                <a:moveTo>
                  <a:pt x="0" y="0"/>
                </a:moveTo>
                <a:lnTo>
                  <a:pt x="852646" y="0"/>
                </a:lnTo>
                <a:lnTo>
                  <a:pt x="852646" y="961651"/>
                </a:lnTo>
                <a:lnTo>
                  <a:pt x="0" y="961651"/>
                </a:lnTo>
                <a:close/>
              </a:path>
            </a:pathLst>
          </a:custGeom>
          <a:gradFill>
            <a:gsLst>
              <a:gs pos="0">
                <a:srgbClr val="00403F"/>
              </a:gs>
              <a:gs pos="83000">
                <a:srgbClr val="51C4C6"/>
              </a:gs>
              <a:gs pos="100000">
                <a:srgbClr val="51C4C6"/>
              </a:gs>
            </a:gsLst>
            <a:lin ang="27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 name="Google Shape;49;p58"/>
          <p:cNvSpPr/>
          <p:nvPr/>
        </p:nvSpPr>
        <p:spPr>
          <a:xfrm>
            <a:off x="23805" y="9076427"/>
            <a:ext cx="7535870" cy="161538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 name="Google Shape;50;p58"/>
          <p:cNvSpPr txBox="1"/>
          <p:nvPr>
            <p:ph idx="1" type="body"/>
          </p:nvPr>
        </p:nvSpPr>
        <p:spPr>
          <a:xfrm>
            <a:off x="5297322" y="2639356"/>
            <a:ext cx="6484268" cy="225304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4800"/>
              <a:buFont typeface="Arial"/>
              <a:buNone/>
              <a:defRPr b="0" i="0" sz="4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1" name="Google Shape;51;p58"/>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ADD037"/>
              </a:buClr>
              <a:buSzPts val="13000"/>
              <a:buFont typeface="Arial"/>
              <a:buNone/>
              <a:defRPr b="0" i="0" sz="13000" u="none" cap="none" strike="noStrike">
                <a:solidFill>
                  <a:srgbClr val="ADD037"/>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 name="Google Shape;52;p58"/>
          <p:cNvSpPr/>
          <p:nvPr/>
        </p:nvSpPr>
        <p:spPr>
          <a:xfrm>
            <a:off x="0" y="2892987"/>
            <a:ext cx="5040000" cy="72000"/>
          </a:xfrm>
          <a:custGeom>
            <a:rect b="b" l="l" r="r" t="t"/>
            <a:pathLst>
              <a:path extrusionOk="0" h="71215" w="2963330">
                <a:moveTo>
                  <a:pt x="0" y="0"/>
                </a:moveTo>
                <a:lnTo>
                  <a:pt x="2963330" y="0"/>
                </a:lnTo>
                <a:cubicBezTo>
                  <a:pt x="2963330" y="23739"/>
                  <a:pt x="2963330" y="47477"/>
                  <a:pt x="2963330" y="71215"/>
                </a:cubicBezTo>
                <a:lnTo>
                  <a:pt x="0" y="71215"/>
                </a:lnTo>
                <a:lnTo>
                  <a:pt x="0" y="0"/>
                </a:lnTo>
                <a:close/>
              </a:path>
            </a:pathLst>
          </a:custGeom>
          <a:solidFill>
            <a:srgbClr val="51C4C6"/>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 name="Google Shape;53;p58"/>
          <p:cNvSpPr/>
          <p:nvPr/>
        </p:nvSpPr>
        <p:spPr>
          <a:xfrm rot="-3719127">
            <a:off x="3060056" y="456857"/>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 name="Google Shape;54;p58"/>
          <p:cNvSpPr/>
          <p:nvPr/>
        </p:nvSpPr>
        <p:spPr>
          <a:xfrm rot="-4500000">
            <a:off x="9944298" y="4290829"/>
            <a:ext cx="2916466" cy="2558269"/>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showMasterSp="0">
  <p:cSld name="Quote Slide 2">
    <p:spTree>
      <p:nvGrpSpPr>
        <p:cNvPr id="55" name="Shape 55"/>
        <p:cNvGrpSpPr/>
        <p:nvPr/>
      </p:nvGrpSpPr>
      <p:grpSpPr>
        <a:xfrm>
          <a:off x="0" y="0"/>
          <a:ext cx="0" cy="0"/>
          <a:chOff x="0" y="0"/>
          <a:chExt cx="0" cy="0"/>
        </a:xfrm>
      </p:grpSpPr>
      <p:sp>
        <p:nvSpPr>
          <p:cNvPr id="56" name="Google Shape;56;p59"/>
          <p:cNvSpPr/>
          <p:nvPr/>
        </p:nvSpPr>
        <p:spPr>
          <a:xfrm>
            <a:off x="0" y="1352385"/>
            <a:ext cx="6096000" cy="4388015"/>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 name="Google Shape;57;p59"/>
          <p:cNvSpPr/>
          <p:nvPr>
            <p:ph idx="2" type="pic"/>
          </p:nvPr>
        </p:nvSpPr>
        <p:spPr>
          <a:xfrm>
            <a:off x="0" y="0"/>
            <a:ext cx="12192000" cy="6858000"/>
          </a:xfrm>
          <a:prstGeom prst="rect">
            <a:avLst/>
          </a:prstGeom>
          <a:solidFill>
            <a:srgbClr val="F2F2F2"/>
          </a:solidFill>
          <a:ln>
            <a:noFill/>
          </a:ln>
        </p:spPr>
      </p:sp>
      <p:sp>
        <p:nvSpPr>
          <p:cNvPr id="58" name="Google Shape;58;p59"/>
          <p:cNvSpPr txBox="1"/>
          <p:nvPr>
            <p:ph idx="1" type="body"/>
          </p:nvPr>
        </p:nvSpPr>
        <p:spPr>
          <a:xfrm>
            <a:off x="427670" y="1747126"/>
            <a:ext cx="5126463" cy="356565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hoto Slide">
  <p:cSld name="2_Photo Slide">
    <p:spTree>
      <p:nvGrpSpPr>
        <p:cNvPr id="59" name="Shape 59"/>
        <p:cNvGrpSpPr/>
        <p:nvPr/>
      </p:nvGrpSpPr>
      <p:grpSpPr>
        <a:xfrm>
          <a:off x="0" y="0"/>
          <a:ext cx="0" cy="0"/>
          <a:chOff x="0" y="0"/>
          <a:chExt cx="0" cy="0"/>
        </a:xfrm>
      </p:grpSpPr>
      <p:sp>
        <p:nvSpPr>
          <p:cNvPr id="60" name="Google Shape;60;p60"/>
          <p:cNvSpPr/>
          <p:nvPr/>
        </p:nvSpPr>
        <p:spPr>
          <a:xfrm>
            <a:off x="5774267" y="0"/>
            <a:ext cx="6417733" cy="6858000"/>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 name="Google Shape;61;p60"/>
          <p:cNvSpPr/>
          <p:nvPr>
            <p:ph idx="2" type="pic"/>
          </p:nvPr>
        </p:nvSpPr>
        <p:spPr>
          <a:xfrm>
            <a:off x="487160" y="524738"/>
            <a:ext cx="5660531" cy="6045736"/>
          </a:xfrm>
          <a:prstGeom prst="rect">
            <a:avLst/>
          </a:prstGeom>
          <a:solidFill>
            <a:srgbClr val="F2F2F2"/>
          </a:solidFill>
          <a:ln>
            <a:noFill/>
          </a:ln>
        </p:spPr>
      </p:sp>
      <p:sp>
        <p:nvSpPr>
          <p:cNvPr id="62" name="Google Shape;62;p60"/>
          <p:cNvSpPr txBox="1"/>
          <p:nvPr>
            <p:ph idx="1" type="body"/>
          </p:nvPr>
        </p:nvSpPr>
        <p:spPr>
          <a:xfrm>
            <a:off x="6791158" y="2218607"/>
            <a:ext cx="463919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3" name="Google Shape;63;p60"/>
          <p:cNvSpPr txBox="1"/>
          <p:nvPr>
            <p:ph idx="3" type="body"/>
          </p:nvPr>
        </p:nvSpPr>
        <p:spPr>
          <a:xfrm>
            <a:off x="6791158" y="475351"/>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
  <p:cSld name="Photo Slide">
    <p:spTree>
      <p:nvGrpSpPr>
        <p:cNvPr id="64" name="Shape 64"/>
        <p:cNvGrpSpPr/>
        <p:nvPr/>
      </p:nvGrpSpPr>
      <p:grpSpPr>
        <a:xfrm>
          <a:off x="0" y="0"/>
          <a:ext cx="0" cy="0"/>
          <a:chOff x="0" y="0"/>
          <a:chExt cx="0" cy="0"/>
        </a:xfrm>
      </p:grpSpPr>
      <p:sp>
        <p:nvSpPr>
          <p:cNvPr id="65" name="Google Shape;65;p61"/>
          <p:cNvSpPr/>
          <p:nvPr/>
        </p:nvSpPr>
        <p:spPr>
          <a:xfrm>
            <a:off x="0" y="0"/>
            <a:ext cx="6417733" cy="6858000"/>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 name="Google Shape;66;p61"/>
          <p:cNvSpPr/>
          <p:nvPr>
            <p:ph idx="2" type="pic"/>
          </p:nvPr>
        </p:nvSpPr>
        <p:spPr>
          <a:xfrm>
            <a:off x="5888002" y="439730"/>
            <a:ext cx="5660531" cy="6045736"/>
          </a:xfrm>
          <a:prstGeom prst="rect">
            <a:avLst/>
          </a:prstGeom>
          <a:solidFill>
            <a:srgbClr val="F2F2F2"/>
          </a:solidFill>
          <a:ln>
            <a:noFill/>
          </a:ln>
        </p:spPr>
      </p:sp>
      <p:sp>
        <p:nvSpPr>
          <p:cNvPr id="67" name="Google Shape;67;p61"/>
          <p:cNvSpPr txBox="1"/>
          <p:nvPr>
            <p:ph idx="1" type="body"/>
          </p:nvPr>
        </p:nvSpPr>
        <p:spPr>
          <a:xfrm>
            <a:off x="898358" y="2107770"/>
            <a:ext cx="463919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8" name="Google Shape;68;p61"/>
          <p:cNvSpPr txBox="1"/>
          <p:nvPr>
            <p:ph idx="3" type="body"/>
          </p:nvPr>
        </p:nvSpPr>
        <p:spPr>
          <a:xfrm>
            <a:off x="898358" y="890242"/>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2">
  <p:cSld name="Text Slide 2">
    <p:spTree>
      <p:nvGrpSpPr>
        <p:cNvPr id="69" name="Shape 69"/>
        <p:cNvGrpSpPr/>
        <p:nvPr/>
      </p:nvGrpSpPr>
      <p:grpSpPr>
        <a:xfrm>
          <a:off x="0" y="0"/>
          <a:ext cx="0" cy="0"/>
          <a:chOff x="0" y="0"/>
          <a:chExt cx="0" cy="0"/>
        </a:xfrm>
      </p:grpSpPr>
      <p:sp>
        <p:nvSpPr>
          <p:cNvPr id="70" name="Google Shape;70;p62"/>
          <p:cNvSpPr txBox="1"/>
          <p:nvPr>
            <p:ph idx="1" type="body"/>
          </p:nvPr>
        </p:nvSpPr>
        <p:spPr>
          <a:xfrm>
            <a:off x="1553583" y="1623405"/>
            <a:ext cx="9778140" cy="489592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1" name="Google Shape;71;p62"/>
          <p:cNvSpPr txBox="1"/>
          <p:nvPr>
            <p:ph idx="2" type="body"/>
          </p:nvPr>
        </p:nvSpPr>
        <p:spPr>
          <a:xfrm>
            <a:off x="1503336" y="604434"/>
            <a:ext cx="9886397" cy="101897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51C4C6"/>
              </a:buClr>
              <a:buSzPts val="3600"/>
              <a:buFont typeface="Arial"/>
              <a:buNone/>
              <a:defRPr b="1" i="0" sz="36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2" name="Google Shape;72;p62"/>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 name="Google Shape;73;p62"/>
          <p:cNvSpPr/>
          <p:nvPr/>
        </p:nvSpPr>
        <p:spPr>
          <a:xfrm rot="10800000">
            <a:off x="1" y="0"/>
            <a:ext cx="1242204" cy="6858000"/>
          </a:xfrm>
          <a:custGeom>
            <a:rect b="b" l="l" r="r" t="t"/>
            <a:pathLst>
              <a:path extrusionOk="0" h="961650" w="852645">
                <a:moveTo>
                  <a:pt x="0" y="0"/>
                </a:moveTo>
                <a:lnTo>
                  <a:pt x="852646" y="0"/>
                </a:lnTo>
                <a:lnTo>
                  <a:pt x="852646" y="961651"/>
                </a:lnTo>
                <a:lnTo>
                  <a:pt x="0" y="961651"/>
                </a:lnTo>
                <a:close/>
              </a:path>
            </a:pathLst>
          </a:custGeom>
          <a:gradFill>
            <a:gsLst>
              <a:gs pos="0">
                <a:srgbClr val="00403F"/>
              </a:gs>
              <a:gs pos="83000">
                <a:srgbClr val="51C4C6"/>
              </a:gs>
              <a:gs pos="100000">
                <a:srgbClr val="51C4C6"/>
              </a:gs>
            </a:gsLst>
            <a:lin ang="27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 name="Google Shape;74;p62"/>
          <p:cNvSpPr/>
          <p:nvPr/>
        </p:nvSpPr>
        <p:spPr>
          <a:xfrm rot="6762093">
            <a:off x="-257863" y="5475425"/>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 Point x3 slide with photo">
  <p:cSld name="Bullet Point x3 slide with photo">
    <p:spTree>
      <p:nvGrpSpPr>
        <p:cNvPr id="75" name="Shape 75"/>
        <p:cNvGrpSpPr/>
        <p:nvPr/>
      </p:nvGrpSpPr>
      <p:grpSpPr>
        <a:xfrm>
          <a:off x="0" y="0"/>
          <a:ext cx="0" cy="0"/>
          <a:chOff x="0" y="0"/>
          <a:chExt cx="0" cy="0"/>
        </a:xfrm>
      </p:grpSpPr>
      <p:sp>
        <p:nvSpPr>
          <p:cNvPr id="76" name="Google Shape;76;p63"/>
          <p:cNvSpPr/>
          <p:nvPr/>
        </p:nvSpPr>
        <p:spPr>
          <a:xfrm>
            <a:off x="-110112" y="-776"/>
            <a:ext cx="4885857" cy="6858776"/>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 name="Google Shape;77;p63"/>
          <p:cNvSpPr txBox="1"/>
          <p:nvPr>
            <p:ph idx="1" type="body"/>
          </p:nvPr>
        </p:nvSpPr>
        <p:spPr>
          <a:xfrm>
            <a:off x="4912293" y="846903"/>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51C4C6"/>
              </a:buClr>
              <a:buSzPts val="2400"/>
              <a:buFont typeface="Arial"/>
              <a:buNone/>
              <a:defRPr b="1" i="0" sz="24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8" name="Google Shape;78;p63"/>
          <p:cNvSpPr txBox="1"/>
          <p:nvPr>
            <p:ph idx="2" type="body"/>
          </p:nvPr>
        </p:nvSpPr>
        <p:spPr>
          <a:xfrm>
            <a:off x="4912294" y="1345616"/>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9" name="Google Shape;79;p63"/>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0" name="Google Shape;80;p63"/>
          <p:cNvSpPr/>
          <p:nvPr>
            <p:ph idx="4" type="pic"/>
          </p:nvPr>
        </p:nvSpPr>
        <p:spPr>
          <a:xfrm>
            <a:off x="-126342" y="0"/>
            <a:ext cx="3669321" cy="6858000"/>
          </a:xfrm>
          <a:prstGeom prst="rect">
            <a:avLst/>
          </a:prstGeom>
          <a:solidFill>
            <a:srgbClr val="D8D8D8"/>
          </a:solidFill>
          <a:ln>
            <a:noFill/>
          </a:ln>
        </p:spPr>
      </p:sp>
      <p:sp>
        <p:nvSpPr>
          <p:cNvPr id="81" name="Google Shape;81;p63"/>
          <p:cNvSpPr txBox="1"/>
          <p:nvPr>
            <p:ph idx="5" type="body"/>
          </p:nvPr>
        </p:nvSpPr>
        <p:spPr>
          <a:xfrm>
            <a:off x="4912292" y="2770036"/>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51C4C6"/>
              </a:buClr>
              <a:buSzPts val="2400"/>
              <a:buFont typeface="Arial"/>
              <a:buNone/>
              <a:defRPr b="1" i="0" sz="24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2" name="Google Shape;82;p63"/>
          <p:cNvSpPr txBox="1"/>
          <p:nvPr>
            <p:ph idx="6" type="body"/>
          </p:nvPr>
        </p:nvSpPr>
        <p:spPr>
          <a:xfrm>
            <a:off x="4912293" y="3268749"/>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3" name="Google Shape;83;p63"/>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4" name="Google Shape;84;p63"/>
          <p:cNvSpPr txBox="1"/>
          <p:nvPr>
            <p:ph idx="8" type="body"/>
          </p:nvPr>
        </p:nvSpPr>
        <p:spPr>
          <a:xfrm>
            <a:off x="4927790" y="4633833"/>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51C4C6"/>
              </a:buClr>
              <a:buSzPts val="2400"/>
              <a:buFont typeface="Arial"/>
              <a:buNone/>
              <a:defRPr b="1" i="0" sz="24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 name="Google Shape;85;p63"/>
          <p:cNvSpPr txBox="1"/>
          <p:nvPr>
            <p:ph idx="9" type="body"/>
          </p:nvPr>
        </p:nvSpPr>
        <p:spPr>
          <a:xfrm>
            <a:off x="4927791" y="5132546"/>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 name="Google Shape;86;p63"/>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grpSp>
        <p:nvGrpSpPr>
          <p:cNvPr id="87" name="Google Shape;87;p63"/>
          <p:cNvGrpSpPr/>
          <p:nvPr/>
        </p:nvGrpSpPr>
        <p:grpSpPr>
          <a:xfrm>
            <a:off x="4054159" y="721803"/>
            <a:ext cx="7578908" cy="5461417"/>
            <a:chOff x="4054159" y="721803"/>
            <a:chExt cx="7578908" cy="5461417"/>
          </a:xfrm>
        </p:grpSpPr>
        <p:grpSp>
          <p:nvGrpSpPr>
            <p:cNvPr id="88" name="Google Shape;88;p63"/>
            <p:cNvGrpSpPr/>
            <p:nvPr/>
          </p:nvGrpSpPr>
          <p:grpSpPr>
            <a:xfrm>
              <a:off x="4054161" y="721803"/>
              <a:ext cx="7547911" cy="1674487"/>
              <a:chOff x="4061909" y="1565906"/>
              <a:chExt cx="7547911" cy="1882781"/>
            </a:xfrm>
          </p:grpSpPr>
          <p:cxnSp>
            <p:nvCxnSpPr>
              <p:cNvPr id="89" name="Google Shape;89;p63"/>
              <p:cNvCxnSpPr/>
              <p:nvPr/>
            </p:nvCxnSpPr>
            <p:spPr>
              <a:xfrm>
                <a:off x="11609820" y="1582845"/>
                <a:ext cx="0" cy="1865842"/>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0" name="Google Shape;90;p63"/>
              <p:cNvCxnSpPr/>
              <p:nvPr/>
            </p:nvCxnSpPr>
            <p:spPr>
              <a:xfrm>
                <a:off x="4061909" y="1577903"/>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1" name="Google Shape;91;p63"/>
              <p:cNvCxnSpPr/>
              <p:nvPr/>
            </p:nvCxnSpPr>
            <p:spPr>
              <a:xfrm>
                <a:off x="4061909" y="1565906"/>
                <a:ext cx="0" cy="44526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cxnSp>
          <p:nvCxnSpPr>
            <p:cNvPr id="92" name="Google Shape;92;p63"/>
            <p:cNvCxnSpPr/>
            <p:nvPr/>
          </p:nvCxnSpPr>
          <p:spPr>
            <a:xfrm>
              <a:off x="4054160" y="2000290"/>
              <a:ext cx="0" cy="39600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3" name="Google Shape;93;p63"/>
            <p:cNvCxnSpPr/>
            <p:nvPr/>
          </p:nvCxnSpPr>
          <p:spPr>
            <a:xfrm>
              <a:off x="4069659" y="2388245"/>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nvGrpSpPr>
            <p:cNvPr id="94" name="Google Shape;94;p63"/>
            <p:cNvGrpSpPr/>
            <p:nvPr/>
          </p:nvGrpSpPr>
          <p:grpSpPr>
            <a:xfrm>
              <a:off x="4054160" y="2644936"/>
              <a:ext cx="7547911" cy="1674487"/>
              <a:chOff x="4061909" y="1565906"/>
              <a:chExt cx="7547911" cy="1882781"/>
            </a:xfrm>
          </p:grpSpPr>
          <p:cxnSp>
            <p:nvCxnSpPr>
              <p:cNvPr id="95" name="Google Shape;95;p63"/>
              <p:cNvCxnSpPr/>
              <p:nvPr/>
            </p:nvCxnSpPr>
            <p:spPr>
              <a:xfrm>
                <a:off x="11609820" y="1582845"/>
                <a:ext cx="0" cy="1865842"/>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6" name="Google Shape;96;p63"/>
              <p:cNvCxnSpPr/>
              <p:nvPr/>
            </p:nvCxnSpPr>
            <p:spPr>
              <a:xfrm>
                <a:off x="4061909" y="1577903"/>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7" name="Google Shape;97;p63"/>
              <p:cNvCxnSpPr/>
              <p:nvPr/>
            </p:nvCxnSpPr>
            <p:spPr>
              <a:xfrm>
                <a:off x="4061909" y="1565906"/>
                <a:ext cx="0" cy="44526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cxnSp>
          <p:nvCxnSpPr>
            <p:cNvPr id="98" name="Google Shape;98;p63"/>
            <p:cNvCxnSpPr/>
            <p:nvPr/>
          </p:nvCxnSpPr>
          <p:spPr>
            <a:xfrm>
              <a:off x="4054159" y="3923423"/>
              <a:ext cx="0" cy="39600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9" name="Google Shape;99;p63"/>
            <p:cNvCxnSpPr/>
            <p:nvPr/>
          </p:nvCxnSpPr>
          <p:spPr>
            <a:xfrm>
              <a:off x="4069658" y="4311378"/>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nvGrpSpPr>
            <p:cNvPr id="100" name="Google Shape;100;p63"/>
            <p:cNvGrpSpPr/>
            <p:nvPr/>
          </p:nvGrpSpPr>
          <p:grpSpPr>
            <a:xfrm>
              <a:off x="4069658" y="4508733"/>
              <a:ext cx="7547911" cy="1674487"/>
              <a:chOff x="4061909" y="1565906"/>
              <a:chExt cx="7547911" cy="1882781"/>
            </a:xfrm>
          </p:grpSpPr>
          <p:cxnSp>
            <p:nvCxnSpPr>
              <p:cNvPr id="101" name="Google Shape;101;p63"/>
              <p:cNvCxnSpPr/>
              <p:nvPr/>
            </p:nvCxnSpPr>
            <p:spPr>
              <a:xfrm>
                <a:off x="11609820" y="1582845"/>
                <a:ext cx="0" cy="1865842"/>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102" name="Google Shape;102;p63"/>
              <p:cNvCxnSpPr/>
              <p:nvPr/>
            </p:nvCxnSpPr>
            <p:spPr>
              <a:xfrm>
                <a:off x="4061909" y="1577903"/>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103" name="Google Shape;103;p63"/>
              <p:cNvCxnSpPr/>
              <p:nvPr/>
            </p:nvCxnSpPr>
            <p:spPr>
              <a:xfrm>
                <a:off x="4061909" y="1565906"/>
                <a:ext cx="0" cy="44526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cxnSp>
          <p:nvCxnSpPr>
            <p:cNvPr id="104" name="Google Shape;104;p63"/>
            <p:cNvCxnSpPr/>
            <p:nvPr/>
          </p:nvCxnSpPr>
          <p:spPr>
            <a:xfrm>
              <a:off x="4069657" y="5787220"/>
              <a:ext cx="0" cy="39600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105" name="Google Shape;105;p63"/>
            <p:cNvCxnSpPr/>
            <p:nvPr/>
          </p:nvCxnSpPr>
          <p:spPr>
            <a:xfrm>
              <a:off x="4085156" y="6175175"/>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Slide">
  <p:cSld name="Laptop Slide">
    <p:spTree>
      <p:nvGrpSpPr>
        <p:cNvPr id="106" name="Shape 106"/>
        <p:cNvGrpSpPr/>
        <p:nvPr/>
      </p:nvGrpSpPr>
      <p:grpSpPr>
        <a:xfrm>
          <a:off x="0" y="0"/>
          <a:ext cx="0" cy="0"/>
          <a:chOff x="0" y="0"/>
          <a:chExt cx="0" cy="0"/>
        </a:xfrm>
      </p:grpSpPr>
      <p:sp>
        <p:nvSpPr>
          <p:cNvPr id="107" name="Google Shape;107;p64"/>
          <p:cNvSpPr/>
          <p:nvPr/>
        </p:nvSpPr>
        <p:spPr>
          <a:xfrm>
            <a:off x="3058634" y="1"/>
            <a:ext cx="8439100" cy="6858000"/>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 name="Google Shape;108;p64"/>
          <p:cNvSpPr/>
          <p:nvPr/>
        </p:nvSpPr>
        <p:spPr>
          <a:xfrm>
            <a:off x="1821024" y="-526600"/>
            <a:ext cx="3899291" cy="3420385"/>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64"/>
          <p:cNvSpPr txBox="1"/>
          <p:nvPr>
            <p:ph idx="1" type="body"/>
          </p:nvPr>
        </p:nvSpPr>
        <p:spPr>
          <a:xfrm>
            <a:off x="5943600" y="2076098"/>
            <a:ext cx="4867011" cy="391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0" name="Google Shape;110;p64"/>
          <p:cNvSpPr txBox="1"/>
          <p:nvPr>
            <p:ph idx="2" type="body"/>
          </p:nvPr>
        </p:nvSpPr>
        <p:spPr>
          <a:xfrm>
            <a:off x="5943601" y="647039"/>
            <a:ext cx="4990998"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11" name="Google Shape;111;p64"/>
          <p:cNvPicPr preferRelativeResize="0"/>
          <p:nvPr/>
        </p:nvPicPr>
        <p:blipFill rotWithShape="1">
          <a:blip r:embed="rId2">
            <a:alphaModFix/>
          </a:blip>
          <a:srcRect b="0" l="-25867" r="0" t="0"/>
          <a:stretch/>
        </p:blipFill>
        <p:spPr>
          <a:xfrm flipH="1">
            <a:off x="0" y="1333922"/>
            <a:ext cx="8439100" cy="5375657"/>
          </a:xfrm>
          <a:prstGeom prst="rect">
            <a:avLst/>
          </a:prstGeom>
          <a:noFill/>
          <a:ln>
            <a:noFill/>
          </a:ln>
        </p:spPr>
      </p:pic>
      <p:sp>
        <p:nvSpPr>
          <p:cNvPr id="112" name="Google Shape;112;p64"/>
          <p:cNvSpPr/>
          <p:nvPr>
            <p:ph idx="3" type="pic"/>
          </p:nvPr>
        </p:nvSpPr>
        <p:spPr>
          <a:xfrm>
            <a:off x="0" y="1561018"/>
            <a:ext cx="5130800" cy="3913188"/>
          </a:xfrm>
          <a:prstGeom prst="rect">
            <a:avLst/>
          </a:prstGeom>
          <a:solidFill>
            <a:srgbClr val="D8D8D8"/>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showMasterSp="0">
  <p:cSld name="Final Slide">
    <p:spTree>
      <p:nvGrpSpPr>
        <p:cNvPr id="113" name="Shape 113"/>
        <p:cNvGrpSpPr/>
        <p:nvPr/>
      </p:nvGrpSpPr>
      <p:grpSpPr>
        <a:xfrm>
          <a:off x="0" y="0"/>
          <a:ext cx="0" cy="0"/>
          <a:chOff x="0" y="0"/>
          <a:chExt cx="0" cy="0"/>
        </a:xfrm>
      </p:grpSpPr>
      <p:sp>
        <p:nvSpPr>
          <p:cNvPr id="114" name="Google Shape;114;p65"/>
          <p:cNvSpPr/>
          <p:nvPr/>
        </p:nvSpPr>
        <p:spPr>
          <a:xfrm>
            <a:off x="0" y="2544417"/>
            <a:ext cx="12192000" cy="3218028"/>
          </a:xfrm>
          <a:custGeom>
            <a:rect b="b" l="l" r="r" t="t"/>
            <a:pathLst>
              <a:path extrusionOk="0" h="6806308" w="7600392">
                <a:moveTo>
                  <a:pt x="0" y="0"/>
                </a:moveTo>
                <a:lnTo>
                  <a:pt x="7600393" y="0"/>
                </a:lnTo>
                <a:lnTo>
                  <a:pt x="7600393" y="6806308"/>
                </a:lnTo>
                <a:lnTo>
                  <a:pt x="0" y="6806308"/>
                </a:lnTo>
                <a:close/>
              </a:path>
            </a:pathLst>
          </a:custGeom>
          <a:gradFill>
            <a:gsLst>
              <a:gs pos="0">
                <a:srgbClr val="00403F"/>
              </a:gs>
              <a:gs pos="83000">
                <a:srgbClr val="51C4C6"/>
              </a:gs>
              <a:gs pos="100000">
                <a:srgbClr val="51C4C6"/>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115" name="Google Shape;115;p65"/>
          <p:cNvSpPr txBox="1"/>
          <p:nvPr>
            <p:ph idx="1" type="body"/>
          </p:nvPr>
        </p:nvSpPr>
        <p:spPr>
          <a:xfrm>
            <a:off x="709073" y="441110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6" name="Google Shape;116;p65"/>
          <p:cNvSpPr txBox="1"/>
          <p:nvPr>
            <p:ph idx="2" type="body"/>
          </p:nvPr>
        </p:nvSpPr>
        <p:spPr>
          <a:xfrm>
            <a:off x="709073" y="3601528"/>
            <a:ext cx="3195485" cy="837258"/>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5000"/>
              <a:buFont typeface="Arial"/>
              <a:buNone/>
              <a:defRPr b="1" i="0" sz="5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7" name="Google Shape;117;p65"/>
          <p:cNvSpPr txBox="1"/>
          <p:nvPr/>
        </p:nvSpPr>
        <p:spPr>
          <a:xfrm>
            <a:off x="2612156" y="6091519"/>
            <a:ext cx="4528232"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GB" sz="800">
                <a:solidFill>
                  <a:srgbClr val="26262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800">
              <a:solidFill>
                <a:srgbClr val="262626"/>
              </a:solidFill>
              <a:latin typeface="Calibri"/>
              <a:ea typeface="Calibri"/>
              <a:cs typeface="Calibri"/>
              <a:sym typeface="Calibri"/>
            </a:endParaRPr>
          </a:p>
        </p:txBody>
      </p:sp>
      <p:pic>
        <p:nvPicPr>
          <p:cNvPr descr="Co-funded by the European Union logo in png for web usage" id="118" name="Google Shape;118;p65"/>
          <p:cNvPicPr preferRelativeResize="0"/>
          <p:nvPr/>
        </p:nvPicPr>
        <p:blipFill rotWithShape="1">
          <a:blip r:embed="rId2">
            <a:alphaModFix/>
          </a:blip>
          <a:srcRect b="0" l="0" r="0" t="0"/>
          <a:stretch/>
        </p:blipFill>
        <p:spPr>
          <a:xfrm>
            <a:off x="698613" y="6104964"/>
            <a:ext cx="1959683" cy="410131"/>
          </a:xfrm>
          <a:prstGeom prst="rect">
            <a:avLst/>
          </a:prstGeom>
          <a:noFill/>
          <a:ln>
            <a:noFill/>
          </a:ln>
        </p:spPr>
      </p:pic>
      <p:pic>
        <p:nvPicPr>
          <p:cNvPr id="119" name="Google Shape;119;p65"/>
          <p:cNvPicPr preferRelativeResize="0"/>
          <p:nvPr/>
        </p:nvPicPr>
        <p:blipFill rotWithShape="1">
          <a:blip r:embed="rId3">
            <a:alphaModFix/>
          </a:blip>
          <a:srcRect b="0" l="0" r="0" t="0"/>
          <a:stretch/>
        </p:blipFill>
        <p:spPr>
          <a:xfrm>
            <a:off x="579069" y="376291"/>
            <a:ext cx="4010625" cy="1899769"/>
          </a:xfrm>
          <a:prstGeom prst="rect">
            <a:avLst/>
          </a:prstGeom>
          <a:noFill/>
          <a:ln>
            <a:noFill/>
          </a:ln>
        </p:spPr>
      </p:pic>
      <p:sp>
        <p:nvSpPr>
          <p:cNvPr id="120" name="Google Shape;120;p65"/>
          <p:cNvSpPr/>
          <p:nvPr/>
        </p:nvSpPr>
        <p:spPr>
          <a:xfrm rot="-3719127">
            <a:off x="-746400" y="2370718"/>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65"/>
          <p:cNvSpPr/>
          <p:nvPr/>
        </p:nvSpPr>
        <p:spPr>
          <a:xfrm rot="-4500000">
            <a:off x="9795443" y="3546549"/>
            <a:ext cx="2916466" cy="2558269"/>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 name="Google Shape;122;p65"/>
          <p:cNvSpPr/>
          <p:nvPr/>
        </p:nvSpPr>
        <p:spPr>
          <a:xfrm>
            <a:off x="8053470" y="5367242"/>
            <a:ext cx="4138530" cy="756631"/>
          </a:xfrm>
          <a:custGeom>
            <a:rect b="b" l="l" r="r" t="t"/>
            <a:pathLst>
              <a:path extrusionOk="0" h="6806308" w="7600392">
                <a:moveTo>
                  <a:pt x="0" y="0"/>
                </a:moveTo>
                <a:lnTo>
                  <a:pt x="7600393" y="0"/>
                </a:lnTo>
                <a:lnTo>
                  <a:pt x="7600393" y="6806308"/>
                </a:lnTo>
                <a:lnTo>
                  <a:pt x="0" y="6806308"/>
                </a:lnTo>
                <a:close/>
              </a:path>
            </a:pathLst>
          </a:custGeom>
          <a:solidFill>
            <a:srgbClr val="ADD03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123" name="Google Shape;123;p65"/>
          <p:cNvSpPr txBox="1"/>
          <p:nvPr>
            <p:ph idx="3" type="body"/>
          </p:nvPr>
        </p:nvSpPr>
        <p:spPr>
          <a:xfrm>
            <a:off x="8376237" y="5392733"/>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t Typecae &amp; Size">
  <p:cSld name="Font Typecae &amp; Size">
    <p:spTree>
      <p:nvGrpSpPr>
        <p:cNvPr id="124" name="Shape 124"/>
        <p:cNvGrpSpPr/>
        <p:nvPr/>
      </p:nvGrpSpPr>
      <p:grpSpPr>
        <a:xfrm>
          <a:off x="0" y="0"/>
          <a:ext cx="0" cy="0"/>
          <a:chOff x="0" y="0"/>
          <a:chExt cx="0" cy="0"/>
        </a:xfrm>
      </p:grpSpPr>
      <p:sp>
        <p:nvSpPr>
          <p:cNvPr id="125" name="Google Shape;125;p66"/>
          <p:cNvSpPr/>
          <p:nvPr/>
        </p:nvSpPr>
        <p:spPr>
          <a:xfrm>
            <a:off x="0" y="0"/>
            <a:ext cx="12192000" cy="6858001"/>
          </a:xfrm>
          <a:prstGeom prst="rect">
            <a:avLst/>
          </a:prstGeom>
          <a:gradFill>
            <a:gsLst>
              <a:gs pos="0">
                <a:srgbClr val="00403F"/>
              </a:gs>
              <a:gs pos="83000">
                <a:srgbClr val="51C4C6"/>
              </a:gs>
              <a:gs pos="100000">
                <a:srgbClr val="51C4C6"/>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 name="Google Shape;126;p66"/>
          <p:cNvSpPr/>
          <p:nvPr/>
        </p:nvSpPr>
        <p:spPr>
          <a:xfrm>
            <a:off x="424669" y="528535"/>
            <a:ext cx="6498645"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4400" u="none" strike="noStrike">
                <a:solidFill>
                  <a:schemeClr val="lt1"/>
                </a:solidFill>
                <a:latin typeface="Calibri"/>
                <a:ea typeface="Calibri"/>
                <a:cs typeface="Calibri"/>
                <a:sym typeface="Calibri"/>
              </a:rPr>
              <a:t>FONT TYPEFACE &amp; SIZE</a:t>
            </a:r>
            <a:endParaRPr sz="3600">
              <a:solidFill>
                <a:schemeClr val="lt1"/>
              </a:solidFill>
              <a:latin typeface="Calibri"/>
              <a:ea typeface="Calibri"/>
              <a:cs typeface="Calibri"/>
              <a:sym typeface="Calibri"/>
            </a:endParaRPr>
          </a:p>
        </p:txBody>
      </p:sp>
      <p:sp>
        <p:nvSpPr>
          <p:cNvPr id="127" name="Google Shape;127;p66"/>
          <p:cNvSpPr/>
          <p:nvPr/>
        </p:nvSpPr>
        <p:spPr>
          <a:xfrm>
            <a:off x="7347983" y="564843"/>
            <a:ext cx="4589207" cy="47089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3000" u="none" strike="noStrike">
                <a:solidFill>
                  <a:schemeClr val="lt1"/>
                </a:solidFill>
                <a:latin typeface="Calibri"/>
                <a:ea typeface="Calibri"/>
                <a:cs typeface="Calibri"/>
                <a:sym typeface="Calibri"/>
              </a:rPr>
              <a:t>PLEASE</a:t>
            </a:r>
            <a:r>
              <a:rPr b="0" i="0" lang="en-GB" sz="3000" u="none" strike="noStrike">
                <a:solidFill>
                  <a:schemeClr val="lt1"/>
                </a:solidFill>
                <a:latin typeface="Calibri"/>
                <a:ea typeface="Calibri"/>
                <a:cs typeface="Calibri"/>
                <a:sym typeface="Calibri"/>
              </a:rPr>
              <a:t> ENSURE TO KEEP FONTS AS PER THE LAYOUT</a:t>
            </a:r>
            <a:endParaRPr b="0" i="0" sz="30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3000" u="none" strike="noStrike">
              <a:solidFill>
                <a:schemeClr val="lt1"/>
              </a:solidFill>
              <a:latin typeface="Calibri"/>
              <a:ea typeface="Calibri"/>
              <a:cs typeface="Calibri"/>
              <a:sym typeface="Calibri"/>
            </a:endParaRPr>
          </a:p>
          <a:p>
            <a:pPr indent="0" lvl="0" marL="0" marR="0" rtl="0" algn="l">
              <a:spcBef>
                <a:spcPts val="0"/>
              </a:spcBef>
              <a:spcAft>
                <a:spcPts val="0"/>
              </a:spcAft>
              <a:buClr>
                <a:schemeClr val="dk1"/>
              </a:buClr>
              <a:buSzPts val="1100"/>
              <a:buFont typeface="Arial"/>
              <a:buNone/>
            </a:pPr>
            <a:r>
              <a:rPr b="0" i="0" lang="en-GB" sz="3000" u="none" strike="noStrike">
                <a:solidFill>
                  <a:schemeClr val="lt1"/>
                </a:solidFill>
                <a:latin typeface="Calibri"/>
                <a:ea typeface="Calibri"/>
                <a:cs typeface="Calibri"/>
                <a:sym typeface="Calibri"/>
              </a:rPr>
              <a:t>48 point </a:t>
            </a:r>
            <a:r>
              <a:rPr b="0" i="0" lang="en-GB" sz="3000" u="none" strike="noStrike">
                <a:solidFill>
                  <a:schemeClr val="lt1"/>
                </a:solidFill>
                <a:latin typeface="Calibri"/>
                <a:ea typeface="Calibri"/>
                <a:cs typeface="Calibri"/>
                <a:sym typeface="Calibri"/>
              </a:rPr>
              <a:t> -  </a:t>
            </a:r>
            <a:r>
              <a:rPr b="0" i="0" lang="en-GB" sz="3000" u="none" strike="noStrike">
                <a:solidFill>
                  <a:schemeClr val="lt1"/>
                </a:solidFill>
                <a:latin typeface="Calibri"/>
                <a:ea typeface="Calibri"/>
                <a:cs typeface="Calibri"/>
                <a:sym typeface="Calibri"/>
              </a:rPr>
              <a:t>Divider</a:t>
            </a:r>
            <a:r>
              <a:rPr b="0" i="0" lang="en-GB" sz="3000" u="none" strike="noStrike">
                <a:solidFill>
                  <a:schemeClr val="lt1"/>
                </a:solidFill>
                <a:latin typeface="Calibri"/>
                <a:ea typeface="Calibri"/>
                <a:cs typeface="Calibri"/>
                <a:sym typeface="Calibri"/>
              </a:rPr>
              <a:t> Slides</a:t>
            </a:r>
            <a:endParaRPr/>
          </a:p>
          <a:p>
            <a:pPr indent="0" lvl="0" marL="0" marR="0" rtl="0" algn="l">
              <a:spcBef>
                <a:spcPts val="0"/>
              </a:spcBef>
              <a:spcAft>
                <a:spcPts val="0"/>
              </a:spcAft>
              <a:buClr>
                <a:schemeClr val="dk1"/>
              </a:buClr>
              <a:buSzPts val="1100"/>
              <a:buFont typeface="Arial"/>
              <a:buNone/>
            </a:pPr>
            <a:r>
              <a:t/>
            </a:r>
            <a:endParaRPr b="1" sz="10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GB" sz="3000" u="none" strike="noStrike">
                <a:solidFill>
                  <a:schemeClr val="lt1"/>
                </a:solidFill>
                <a:latin typeface="Calibri"/>
                <a:ea typeface="Calibri"/>
                <a:cs typeface="Calibri"/>
                <a:sym typeface="Calibri"/>
              </a:rPr>
              <a:t>36 point</a:t>
            </a:r>
            <a:r>
              <a:rPr b="0" i="0" lang="en-GB" sz="3000" u="none" strike="noStrike">
                <a:solidFill>
                  <a:schemeClr val="lt1"/>
                </a:solidFill>
                <a:latin typeface="Calibri"/>
                <a:ea typeface="Calibri"/>
                <a:cs typeface="Calibri"/>
                <a:sym typeface="Calibri"/>
              </a:rPr>
              <a:t>  -  </a:t>
            </a:r>
            <a:r>
              <a:rPr b="0" i="0" lang="en-GB" sz="3000" u="none" strike="noStrike">
                <a:solidFill>
                  <a:schemeClr val="lt1"/>
                </a:solidFill>
                <a:latin typeface="Calibri"/>
                <a:ea typeface="Calibri"/>
                <a:cs typeface="Calibri"/>
                <a:sym typeface="Calibri"/>
              </a:rPr>
              <a:t>Title Heading</a:t>
            </a:r>
            <a:endParaRPr/>
          </a:p>
          <a:p>
            <a:pPr indent="0" lvl="0" marL="0" marR="0" rtl="0" algn="l">
              <a:lnSpc>
                <a:spcPct val="100000"/>
              </a:lnSpc>
              <a:spcBef>
                <a:spcPts val="0"/>
              </a:spcBef>
              <a:spcAft>
                <a:spcPts val="0"/>
              </a:spcAft>
              <a:buClr>
                <a:schemeClr val="dk1"/>
              </a:buClr>
              <a:buSzPts val="1100"/>
              <a:buFont typeface="Arial"/>
              <a:buNone/>
            </a:pPr>
            <a:r>
              <a:t/>
            </a:r>
            <a:endParaRPr b="0" i="0" sz="1000" u="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GB" sz="3000" u="none" strike="noStrike">
                <a:solidFill>
                  <a:schemeClr val="lt1"/>
                </a:solidFill>
                <a:latin typeface="Calibri"/>
                <a:ea typeface="Calibri"/>
                <a:cs typeface="Calibri"/>
                <a:sym typeface="Calibri"/>
              </a:rPr>
              <a:t>30 point</a:t>
            </a:r>
            <a:r>
              <a:rPr b="0" i="0" lang="en-GB" sz="3000" u="none" strike="noStrike">
                <a:solidFill>
                  <a:schemeClr val="lt1"/>
                </a:solidFill>
                <a:latin typeface="Calibri"/>
                <a:ea typeface="Calibri"/>
                <a:cs typeface="Calibri"/>
                <a:sym typeface="Calibri"/>
              </a:rPr>
              <a:t>  -  </a:t>
            </a:r>
            <a:r>
              <a:rPr b="0" i="0" lang="en-GB" sz="3000" u="none" strike="noStrike">
                <a:solidFill>
                  <a:schemeClr val="lt1"/>
                </a:solidFill>
                <a:latin typeface="Calibri"/>
                <a:ea typeface="Calibri"/>
                <a:cs typeface="Calibri"/>
                <a:sym typeface="Calibri"/>
              </a:rPr>
              <a:t>Sub-Titles</a:t>
            </a:r>
            <a:endParaRPr/>
          </a:p>
          <a:p>
            <a:pPr indent="0" lvl="0" marL="0" marR="0" rtl="0" algn="l">
              <a:lnSpc>
                <a:spcPct val="100000"/>
              </a:lnSpc>
              <a:spcBef>
                <a:spcPts val="0"/>
              </a:spcBef>
              <a:spcAft>
                <a:spcPts val="0"/>
              </a:spcAft>
              <a:buClr>
                <a:schemeClr val="dk1"/>
              </a:buClr>
              <a:buSzPts val="1100"/>
              <a:buFont typeface="Arial"/>
              <a:buNone/>
            </a:pPr>
            <a:r>
              <a:rPr b="0" i="0" lang="en-GB" sz="3000" u="none" strike="noStrike">
                <a:solidFill>
                  <a:schemeClr val="lt1"/>
                </a:solidFill>
                <a:latin typeface="Calibri"/>
                <a:ea typeface="Calibri"/>
                <a:cs typeface="Calibri"/>
                <a:sym typeface="Calibri"/>
              </a:rPr>
              <a:t>	</a:t>
            </a:r>
            <a:r>
              <a:rPr b="0" i="0" lang="en-GB" sz="3000" u="none" strike="noStrike">
                <a:solidFill>
                  <a:schemeClr val="lt1"/>
                </a:solidFill>
                <a:latin typeface="Calibri"/>
                <a:ea typeface="Calibri"/>
                <a:cs typeface="Calibri"/>
                <a:sym typeface="Calibri"/>
              </a:rPr>
              <a:t>       </a:t>
            </a:r>
            <a:r>
              <a:rPr b="0" i="0" lang="en-GB" sz="3000" u="none" strike="noStrike">
                <a:solidFill>
                  <a:schemeClr val="lt1"/>
                </a:solidFill>
                <a:latin typeface="Calibri"/>
                <a:ea typeface="Calibri"/>
                <a:cs typeface="Calibri"/>
                <a:sym typeface="Calibri"/>
              </a:rPr>
              <a:t>- Quotes	</a:t>
            </a:r>
            <a:endParaRPr/>
          </a:p>
          <a:p>
            <a:pPr indent="0" lvl="0" marL="0" marR="0" rtl="0" algn="l">
              <a:lnSpc>
                <a:spcPct val="100000"/>
              </a:lnSpc>
              <a:spcBef>
                <a:spcPts val="0"/>
              </a:spcBef>
              <a:spcAft>
                <a:spcPts val="0"/>
              </a:spcAft>
              <a:buClr>
                <a:schemeClr val="dk1"/>
              </a:buClr>
              <a:buSzPts val="1100"/>
              <a:buFont typeface="Arial"/>
              <a:buNone/>
            </a:pPr>
            <a:r>
              <a:t/>
            </a:r>
            <a:endParaRPr b="0" i="0" sz="1000" u="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GB" sz="3000" u="none" strike="noStrike">
                <a:solidFill>
                  <a:schemeClr val="lt1"/>
                </a:solidFill>
                <a:latin typeface="Calibri"/>
                <a:ea typeface="Calibri"/>
                <a:cs typeface="Calibri"/>
                <a:sym typeface="Calibri"/>
              </a:rPr>
              <a:t>24 point</a:t>
            </a:r>
            <a:r>
              <a:rPr b="0" i="0" lang="en-GB" sz="3000" u="none" strike="noStrike">
                <a:solidFill>
                  <a:schemeClr val="lt1"/>
                </a:solidFill>
                <a:latin typeface="Calibri"/>
                <a:ea typeface="Calibri"/>
                <a:cs typeface="Calibri"/>
                <a:sym typeface="Calibri"/>
              </a:rPr>
              <a:t>  -  Main </a:t>
            </a:r>
            <a:r>
              <a:rPr b="0" i="0" lang="en-GB" sz="3000" u="none" strike="noStrike">
                <a:solidFill>
                  <a:schemeClr val="lt1"/>
                </a:solidFill>
                <a:latin typeface="Calibri"/>
                <a:ea typeface="Calibri"/>
                <a:cs typeface="Calibri"/>
                <a:sym typeface="Calibri"/>
              </a:rPr>
              <a:t>Text Body </a:t>
            </a:r>
            <a:endParaRPr sz="3000">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3000" u="none" strike="noStrike">
              <a:solidFill>
                <a:schemeClr val="lt1"/>
              </a:solidFill>
              <a:latin typeface="Calibri"/>
              <a:ea typeface="Calibri"/>
              <a:cs typeface="Calibri"/>
              <a:sym typeface="Calibri"/>
            </a:endParaRPr>
          </a:p>
        </p:txBody>
      </p:sp>
      <p:sp>
        <p:nvSpPr>
          <p:cNvPr id="128" name="Google Shape;128;p66"/>
          <p:cNvSpPr/>
          <p:nvPr/>
        </p:nvSpPr>
        <p:spPr>
          <a:xfrm>
            <a:off x="424669" y="2014904"/>
            <a:ext cx="5845501" cy="24929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2400"/>
              <a:buFont typeface="Calibri"/>
              <a:buNone/>
            </a:pPr>
            <a:r>
              <a:rPr b="0" i="0" lang="en-GB" sz="2400" u="none" strike="noStrike">
                <a:solidFill>
                  <a:schemeClr val="lt1"/>
                </a:solidFill>
                <a:latin typeface="Calibri"/>
                <a:ea typeface="Calibri"/>
                <a:cs typeface="Calibri"/>
                <a:sym typeface="Calibri"/>
              </a:rPr>
              <a:t>Please ensure to keep the font sizes set as per the slide layouts. The font used throughout the </a:t>
            </a:r>
            <a:r>
              <a:rPr b="1" i="0" lang="en-GB" sz="2400" u="none" strike="noStrike">
                <a:solidFill>
                  <a:schemeClr val="lt1"/>
                </a:solidFill>
                <a:latin typeface="Calibri"/>
                <a:ea typeface="Calibri"/>
                <a:cs typeface="Calibri"/>
                <a:sym typeface="Calibri"/>
              </a:rPr>
              <a:t>SUSTaiN </a:t>
            </a:r>
            <a:r>
              <a:rPr b="0" i="0" lang="en-GB" sz="2400" u="none" strike="noStrike">
                <a:solidFill>
                  <a:schemeClr val="lt1"/>
                </a:solidFill>
                <a:latin typeface="Calibri"/>
                <a:ea typeface="Calibri"/>
                <a:cs typeface="Calibri"/>
                <a:sym typeface="Calibri"/>
              </a:rPr>
              <a:t>PowerPoint is….</a:t>
            </a:r>
            <a:endParaRPr/>
          </a:p>
          <a:p>
            <a:pPr indent="0" lvl="0" marL="0" marR="0" rtl="0" algn="l">
              <a:lnSpc>
                <a:spcPct val="100000"/>
              </a:lnSpc>
              <a:spcBef>
                <a:spcPts val="0"/>
              </a:spcBef>
              <a:spcAft>
                <a:spcPts val="0"/>
              </a:spcAft>
              <a:buClr>
                <a:schemeClr val="dk1"/>
              </a:buClr>
              <a:buSzPts val="2400"/>
              <a:buFont typeface="Calibri"/>
              <a:buNone/>
            </a:pPr>
            <a:r>
              <a:t/>
            </a:r>
            <a:endParaRPr b="0" i="0" sz="24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24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rPr b="1" i="1" lang="en-GB" sz="3600">
                <a:solidFill>
                  <a:schemeClr val="lt1"/>
                </a:solidFill>
                <a:latin typeface="Calibri"/>
                <a:ea typeface="Calibri"/>
                <a:cs typeface="Calibri"/>
                <a:sym typeface="Calibri"/>
              </a:rPr>
              <a:t>Calibri</a:t>
            </a:r>
            <a:endParaRPr sz="3600">
              <a:solidFill>
                <a:schemeClr val="lt1"/>
              </a:solidFill>
              <a:latin typeface="Calibri"/>
              <a:ea typeface="Calibri"/>
              <a:cs typeface="Calibri"/>
              <a:sym typeface="Calibri"/>
            </a:endParaRPr>
          </a:p>
        </p:txBody>
      </p:sp>
      <p:cxnSp>
        <p:nvCxnSpPr>
          <p:cNvPr id="129" name="Google Shape;129;p66"/>
          <p:cNvCxnSpPr/>
          <p:nvPr/>
        </p:nvCxnSpPr>
        <p:spPr>
          <a:xfrm>
            <a:off x="7098716" y="-1"/>
            <a:ext cx="0" cy="5540408"/>
          </a:xfrm>
          <a:prstGeom prst="straightConnector1">
            <a:avLst/>
          </a:prstGeom>
          <a:noFill/>
          <a:ln cap="flat" cmpd="sng" w="9525">
            <a:solidFill>
              <a:schemeClr val="lt1"/>
            </a:solidFill>
            <a:prstDash val="solid"/>
            <a:miter lim="8000"/>
            <a:headEnd len="sm" w="sm" type="none"/>
            <a:tailEnd len="sm" w="sm" type="none"/>
          </a:ln>
        </p:spPr>
      </p:cxnSp>
      <p:cxnSp>
        <p:nvCxnSpPr>
          <p:cNvPr id="130" name="Google Shape;130;p66"/>
          <p:cNvCxnSpPr/>
          <p:nvPr/>
        </p:nvCxnSpPr>
        <p:spPr>
          <a:xfrm rot="10800000">
            <a:off x="1" y="1620217"/>
            <a:ext cx="7098715" cy="0"/>
          </a:xfrm>
          <a:prstGeom prst="straightConnector1">
            <a:avLst/>
          </a:prstGeom>
          <a:noFill/>
          <a:ln cap="flat" cmpd="sng" w="9525">
            <a:solidFill>
              <a:schemeClr val="lt1"/>
            </a:solidFill>
            <a:prstDash val="solid"/>
            <a:miter lim="8000"/>
            <a:headEnd len="sm" w="sm" type="none"/>
            <a:tailEnd len="sm" w="sm" type="none"/>
          </a:ln>
        </p:spPr>
      </p:cxnSp>
      <p:sp>
        <p:nvSpPr>
          <p:cNvPr id="131" name="Google Shape;131;p66"/>
          <p:cNvSpPr/>
          <p:nvPr/>
        </p:nvSpPr>
        <p:spPr>
          <a:xfrm>
            <a:off x="0" y="5968370"/>
            <a:ext cx="1219200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400">
                <a:solidFill>
                  <a:schemeClr val="lt1"/>
                </a:solidFill>
                <a:latin typeface="Calibri"/>
                <a:ea typeface="Calibri"/>
                <a:cs typeface="Calibri"/>
                <a:sym typeface="Calibri"/>
              </a:rPr>
              <a:t>*** </a:t>
            </a:r>
            <a:r>
              <a:rPr b="1" lang="en-GB" sz="2400">
                <a:solidFill>
                  <a:schemeClr val="lt1"/>
                </a:solidFill>
                <a:latin typeface="Calibri"/>
                <a:ea typeface="Calibri"/>
                <a:cs typeface="Calibri"/>
                <a:sym typeface="Calibri"/>
              </a:rPr>
              <a:t>PLEASE DELETE THIS INSTRUCTION SLIDE BEFORE PRESENTING FINAL PRESENTATION </a:t>
            </a:r>
            <a:r>
              <a:rPr lang="en-GB" sz="2400">
                <a:solidFill>
                  <a:schemeClr val="lt1"/>
                </a:solidFill>
                <a:latin typeface="Calibri"/>
                <a:ea typeface="Calibri"/>
                <a:cs typeface="Calibri"/>
                <a:sym typeface="Calibri"/>
              </a:rPr>
              <a:t>*** </a:t>
            </a:r>
            <a:endParaRPr sz="2400">
              <a:solidFill>
                <a:schemeClr val="lt1"/>
              </a:solidFill>
              <a:latin typeface="Calibri"/>
              <a:ea typeface="Calibri"/>
              <a:cs typeface="Calibri"/>
              <a:sym typeface="Calibri"/>
            </a:endParaRPr>
          </a:p>
        </p:txBody>
      </p:sp>
      <p:cxnSp>
        <p:nvCxnSpPr>
          <p:cNvPr id="132" name="Google Shape;132;p66"/>
          <p:cNvCxnSpPr/>
          <p:nvPr/>
        </p:nvCxnSpPr>
        <p:spPr>
          <a:xfrm rot="10800000">
            <a:off x="2" y="5540407"/>
            <a:ext cx="12191998" cy="0"/>
          </a:xfrm>
          <a:prstGeom prst="straightConnector1">
            <a:avLst/>
          </a:prstGeom>
          <a:noFill/>
          <a:ln cap="flat" cmpd="sng" w="9525">
            <a:solidFill>
              <a:schemeClr val="lt1"/>
            </a:solidFill>
            <a:prstDash val="solid"/>
            <a:miter lim="8000"/>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p:cSld name="Icons">
    <p:spTree>
      <p:nvGrpSpPr>
        <p:cNvPr id="133" name="Shape 133"/>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p:cSld name="Quote Slide">
    <p:spTree>
      <p:nvGrpSpPr>
        <p:cNvPr id="134" name="Shape 134"/>
        <p:cNvGrpSpPr/>
        <p:nvPr/>
      </p:nvGrpSpPr>
      <p:grpSpPr>
        <a:xfrm>
          <a:off x="0" y="0"/>
          <a:ext cx="0" cy="0"/>
          <a:chOff x="0" y="0"/>
          <a:chExt cx="0" cy="0"/>
        </a:xfrm>
      </p:grpSpPr>
      <p:sp>
        <p:nvSpPr>
          <p:cNvPr id="135" name="Google Shape;135;p68"/>
          <p:cNvSpPr/>
          <p:nvPr/>
        </p:nvSpPr>
        <p:spPr>
          <a:xfrm>
            <a:off x="4884044" y="0"/>
            <a:ext cx="6417733" cy="6858000"/>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 name="Google Shape;136;p68"/>
          <p:cNvSpPr/>
          <p:nvPr>
            <p:ph idx="2" type="pic"/>
          </p:nvPr>
        </p:nvSpPr>
        <p:spPr>
          <a:xfrm>
            <a:off x="414116" y="352414"/>
            <a:ext cx="5497412" cy="6099184"/>
          </a:xfrm>
          <a:prstGeom prst="rect">
            <a:avLst/>
          </a:prstGeom>
          <a:solidFill>
            <a:srgbClr val="F2F2F2"/>
          </a:solidFill>
          <a:ln>
            <a:noFill/>
          </a:ln>
        </p:spPr>
      </p:sp>
      <p:sp>
        <p:nvSpPr>
          <p:cNvPr id="137" name="Google Shape;137;p68"/>
          <p:cNvSpPr txBox="1"/>
          <p:nvPr>
            <p:ph idx="1" type="body"/>
          </p:nvPr>
        </p:nvSpPr>
        <p:spPr>
          <a:xfrm>
            <a:off x="6096001" y="593579"/>
            <a:ext cx="4724400" cy="560402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ne Slide">
  <p:cSld name="Phone Slide">
    <p:spTree>
      <p:nvGrpSpPr>
        <p:cNvPr id="138" name="Shape 138"/>
        <p:cNvGrpSpPr/>
        <p:nvPr/>
      </p:nvGrpSpPr>
      <p:grpSpPr>
        <a:xfrm>
          <a:off x="0" y="0"/>
          <a:ext cx="0" cy="0"/>
          <a:chOff x="0" y="0"/>
          <a:chExt cx="0" cy="0"/>
        </a:xfrm>
      </p:grpSpPr>
      <p:sp>
        <p:nvSpPr>
          <p:cNvPr id="139" name="Google Shape;139;p69"/>
          <p:cNvSpPr/>
          <p:nvPr/>
        </p:nvSpPr>
        <p:spPr>
          <a:xfrm>
            <a:off x="0" y="882027"/>
            <a:ext cx="12192000" cy="1437274"/>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 name="Google Shape;140;p69"/>
          <p:cNvSpPr/>
          <p:nvPr/>
        </p:nvSpPr>
        <p:spPr>
          <a:xfrm rot="357296">
            <a:off x="10545377" y="414328"/>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 name="Google Shape;141;p69"/>
          <p:cNvSpPr txBox="1"/>
          <p:nvPr>
            <p:ph idx="1" type="body"/>
          </p:nvPr>
        </p:nvSpPr>
        <p:spPr>
          <a:xfrm>
            <a:off x="835671" y="2727702"/>
            <a:ext cx="7178174" cy="33116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2" name="Google Shape;142;p69"/>
          <p:cNvSpPr txBox="1"/>
          <p:nvPr>
            <p:ph idx="2" type="body"/>
          </p:nvPr>
        </p:nvSpPr>
        <p:spPr>
          <a:xfrm>
            <a:off x="835671" y="1104337"/>
            <a:ext cx="7178174" cy="10316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descr="iPhone6_mockup_front_white.png" id="143" name="Google Shape;143;p69"/>
          <p:cNvPicPr preferRelativeResize="0"/>
          <p:nvPr/>
        </p:nvPicPr>
        <p:blipFill rotWithShape="1">
          <a:blip r:embed="rId2">
            <a:alphaModFix/>
          </a:blip>
          <a:srcRect b="0" l="0" r="0" t="0"/>
          <a:stretch/>
        </p:blipFill>
        <p:spPr>
          <a:xfrm>
            <a:off x="7768850" y="226918"/>
            <a:ext cx="4094254" cy="6404164"/>
          </a:xfrm>
          <a:prstGeom prst="rect">
            <a:avLst/>
          </a:prstGeom>
          <a:noFill/>
          <a:ln>
            <a:noFill/>
          </a:ln>
        </p:spPr>
      </p:pic>
      <p:sp>
        <p:nvSpPr>
          <p:cNvPr id="144" name="Google Shape;144;p69"/>
          <p:cNvSpPr/>
          <p:nvPr>
            <p:ph idx="3" type="pic"/>
          </p:nvPr>
        </p:nvSpPr>
        <p:spPr>
          <a:xfrm>
            <a:off x="8583306" y="1246695"/>
            <a:ext cx="2444127" cy="4336988"/>
          </a:xfrm>
          <a:prstGeom prst="rect">
            <a:avLst/>
          </a:prstGeom>
          <a:solidFill>
            <a:srgbClr val="D8D8D8"/>
          </a:solidFill>
          <a:ln>
            <a:noFill/>
          </a:ln>
        </p:spPr>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54"/>
          <p:cNvCxnSpPr/>
          <p:nvPr/>
        </p:nvCxnSpPr>
        <p:spPr>
          <a:xfrm rot="10800000">
            <a:off x="11791088" y="6608548"/>
            <a:ext cx="224149" cy="0"/>
          </a:xfrm>
          <a:prstGeom prst="straightConnector1">
            <a:avLst/>
          </a:prstGeom>
          <a:noFill/>
          <a:ln cap="flat" cmpd="sng" w="9525">
            <a:solidFill>
              <a:srgbClr val="51C4C6"/>
            </a:solidFill>
            <a:prstDash val="solid"/>
            <a:miter lim="4000"/>
            <a:headEnd len="sm" w="sm" type="none"/>
            <a:tailEnd len="sm" w="sm" type="none"/>
          </a:ln>
        </p:spPr>
      </p:cxnSp>
      <p:sp>
        <p:nvSpPr>
          <p:cNvPr id="11" name="Google Shape;11;p54"/>
          <p:cNvSpPr txBox="1"/>
          <p:nvPr/>
        </p:nvSpPr>
        <p:spPr>
          <a:xfrm rot="-5400000">
            <a:off x="9996557" y="4624338"/>
            <a:ext cx="3779520" cy="2000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700" u="none" cap="none" strike="noStrike">
                <a:solidFill>
                  <a:srgbClr val="00898B"/>
                </a:solidFill>
                <a:latin typeface="Calibri"/>
                <a:ea typeface="Calibri"/>
                <a:cs typeface="Calibri"/>
                <a:sym typeface="Calibri"/>
              </a:rPr>
              <a:t>Formazione professionale potenziata dall'intelligenza artificiale per un futuro sostenibile</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 Id="rId3"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hyperlink" Target="https://www.grid4c.com/?utm_source=chatgpt.com" TargetMode="External"/><Relationship Id="rId4" Type="http://schemas.openxmlformats.org/officeDocument/2006/relationships/hyperlink" Target="https://c3.ai/products/c3-ai-energy-management/?utm_source=chatgpt.com" TargetMode="External"/><Relationship Id="rId5" Type="http://schemas.openxmlformats.org/officeDocument/2006/relationships/hyperlink" Target="https://www.enersee.ai/insights/ai-energy-management-software?utm_source=chatgpt.com" TargetMode="External"/><Relationship Id="rId6"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image" Target="../media/image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36.png"/><Relationship Id="rId4" Type="http://schemas.openxmlformats.org/officeDocument/2006/relationships/image" Target="../media/image3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31.png"/><Relationship Id="rId4" Type="http://schemas.openxmlformats.org/officeDocument/2006/relationships/image" Target="../media/image3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16.png"/><Relationship Id="rId4" Type="http://schemas.openxmlformats.org/officeDocument/2006/relationships/image" Target="../media/image1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2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27.png"/><Relationship Id="rId4" Type="http://schemas.openxmlformats.org/officeDocument/2006/relationships/image" Target="../media/image1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1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3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2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2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image" Target="../media/image2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25.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image" Target="../media/image35.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image" Target="../media/image29.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38.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1"/>
          <p:cNvPicPr preferRelativeResize="0"/>
          <p:nvPr>
            <p:ph idx="3" type="pic"/>
          </p:nvPr>
        </p:nvPicPr>
        <p:blipFill rotWithShape="1">
          <a:blip r:embed="rId3">
            <a:alphaModFix/>
          </a:blip>
          <a:srcRect b="0" l="0" r="0" t="0"/>
          <a:stretch/>
        </p:blipFill>
        <p:spPr>
          <a:xfrm>
            <a:off x="6209502" y="420222"/>
            <a:ext cx="5982506" cy="4129773"/>
          </a:xfrm>
          <a:prstGeom prst="rect">
            <a:avLst/>
          </a:prstGeom>
          <a:solidFill>
            <a:srgbClr val="F2F2F2"/>
          </a:solidFill>
          <a:ln>
            <a:noFill/>
          </a:ln>
        </p:spPr>
      </p:pic>
      <p:sp>
        <p:nvSpPr>
          <p:cNvPr id="151" name="Google Shape;151;p1"/>
          <p:cNvSpPr txBox="1"/>
          <p:nvPr>
            <p:ph idx="1" type="body"/>
          </p:nvPr>
        </p:nvSpPr>
        <p:spPr>
          <a:xfrm>
            <a:off x="37297" y="3670036"/>
            <a:ext cx="6172200" cy="1008300"/>
          </a:xfrm>
          <a:prstGeom prst="rect">
            <a:avLst/>
          </a:prstGeom>
          <a:noFill/>
          <a:ln>
            <a:noFill/>
          </a:ln>
        </p:spPr>
        <p:txBody>
          <a:bodyPr anchorCtr="0" anchor="t" bIns="45700" lIns="91425" spcFirstLastPara="1" rIns="91425" wrap="square" tIns="45700">
            <a:noAutofit/>
          </a:bodyPr>
          <a:lstStyle/>
          <a:p>
            <a:pPr indent="0" lvl="0" marL="0" rtl="0" algn="l">
              <a:lnSpc>
                <a:spcPct val="98850"/>
              </a:lnSpc>
              <a:spcBef>
                <a:spcPts val="0"/>
              </a:spcBef>
              <a:spcAft>
                <a:spcPts val="0"/>
              </a:spcAft>
              <a:buClr>
                <a:schemeClr val="lt1"/>
              </a:buClr>
              <a:buSzPts val="4000"/>
              <a:buNone/>
            </a:pPr>
            <a:r>
              <a:rPr b="1" lang="en-GB">
                <a:latin typeface="Calibri"/>
                <a:ea typeface="Calibri"/>
                <a:cs typeface="Calibri"/>
                <a:sym typeface="Calibri"/>
              </a:rPr>
              <a:t>L'intelligenza artificiale nella gestione energetica</a:t>
            </a:r>
            <a:endParaRPr b="1" sz="4400"/>
          </a:p>
        </p:txBody>
      </p:sp>
      <p:sp>
        <p:nvSpPr>
          <p:cNvPr id="152" name="Google Shape;152;p1"/>
          <p:cNvSpPr txBox="1"/>
          <p:nvPr>
            <p:ph idx="2" type="body"/>
          </p:nvPr>
        </p:nvSpPr>
        <p:spPr>
          <a:xfrm>
            <a:off x="760697" y="2716824"/>
            <a:ext cx="3311988" cy="53318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4800"/>
              <a:buNone/>
            </a:pPr>
            <a:r>
              <a:rPr b="1" lang="en-GB" sz="4800"/>
              <a:t>Modulo 4</a:t>
            </a:r>
            <a:endParaRPr/>
          </a:p>
        </p:txBody>
      </p:sp>
      <p:sp>
        <p:nvSpPr>
          <p:cNvPr id="153" name="Google Shape;153;p1"/>
          <p:cNvSpPr txBox="1"/>
          <p:nvPr>
            <p:ph idx="1" type="body"/>
          </p:nvPr>
        </p:nvSpPr>
        <p:spPr>
          <a:xfrm>
            <a:off x="8376237" y="5551760"/>
            <a:ext cx="3195486" cy="73114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0" i="0" lang="en-GB" sz="2800" u="none" cap="none" strike="noStrike">
                <a:solidFill>
                  <a:schemeClr val="dk1"/>
                </a:solidFill>
                <a:latin typeface="Calibri"/>
                <a:ea typeface="Calibri"/>
                <a:cs typeface="Calibri"/>
                <a:sym typeface="Calibri"/>
              </a:rPr>
              <a:t>www.sustainvet.eu</a:t>
            </a:r>
            <a:endParaRPr b="0" i="0" sz="2800" u="none" cap="none" strike="noStrike">
              <a:solidFill>
                <a:schemeClr val="dk1"/>
              </a:solidFill>
              <a:latin typeface="Calibri"/>
              <a:ea typeface="Calibri"/>
              <a:cs typeface="Calibri"/>
              <a:sym typeface="Calibri"/>
            </a:endParaRPr>
          </a:p>
        </p:txBody>
      </p:sp>
      <p:sp>
        <p:nvSpPr>
          <p:cNvPr id="154" name="Google Shape;154;p1"/>
          <p:cNvSpPr/>
          <p:nvPr/>
        </p:nvSpPr>
        <p:spPr>
          <a:xfrm rot="-3719127">
            <a:off x="5058977" y="456857"/>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 name="Google Shape;155;p1"/>
          <p:cNvSpPr txBox="1"/>
          <p:nvPr/>
        </p:nvSpPr>
        <p:spPr>
          <a:xfrm>
            <a:off x="764083" y="4921829"/>
            <a:ext cx="5982505" cy="389163"/>
          </a:xfrm>
          <a:prstGeom prst="rect">
            <a:avLst/>
          </a:prstGeom>
          <a:noFill/>
          <a:ln>
            <a:noFill/>
          </a:ln>
        </p:spPr>
        <p:txBody>
          <a:bodyPr anchorCtr="0" anchor="t" bIns="45700" lIns="91425" spcFirstLastPara="1" rIns="91425" wrap="square" tIns="45700">
            <a:noAutofit/>
          </a:bodyPr>
          <a:lstStyle/>
          <a:p>
            <a:pPr indent="0" lvl="0" marL="0" marR="0" rtl="0" algn="l">
              <a:lnSpc>
                <a:spcPct val="164750"/>
              </a:lnSpc>
              <a:spcBef>
                <a:spcPts val="0"/>
              </a:spcBef>
              <a:spcAft>
                <a:spcPts val="0"/>
              </a:spcAft>
              <a:buClr>
                <a:schemeClr val="lt1"/>
              </a:buClr>
              <a:buSzPts val="2400"/>
              <a:buFont typeface="Arial"/>
              <a:buNone/>
            </a:pPr>
            <a:r>
              <a:rPr b="0" i="0" lang="en-GB" sz="2400">
                <a:solidFill>
                  <a:schemeClr val="lt1"/>
                </a:solidFill>
                <a:latin typeface="Calibri"/>
                <a:ea typeface="Calibri"/>
                <a:cs typeface="Calibri"/>
                <a:sym typeface="Calibri"/>
              </a:rPr>
              <a:t>Fagskolen Rogaland, Stavanger, Norvegia</a:t>
            </a:r>
            <a:endParaRPr b="1" i="0" sz="24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GB"/>
              <a:t>01</a:t>
            </a:r>
            <a:endParaRPr/>
          </a:p>
        </p:txBody>
      </p:sp>
      <p:sp>
        <p:nvSpPr>
          <p:cNvPr id="162" name="Google Shape;162;p2"/>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GB"/>
              <a:t>Unità 1 - Introduzione</a:t>
            </a:r>
            <a:endParaRPr/>
          </a:p>
        </p:txBody>
      </p:sp>
      <p:sp>
        <p:nvSpPr>
          <p:cNvPr id="163" name="Google Shape;163;p2"/>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GB"/>
              <a:t>02</a:t>
            </a:r>
            <a:endParaRPr/>
          </a:p>
        </p:txBody>
      </p:sp>
      <p:sp>
        <p:nvSpPr>
          <p:cNvPr id="164" name="Google Shape;164;p2"/>
          <p:cNvSpPr txBox="1"/>
          <p:nvPr>
            <p:ph idx="4" type="body"/>
          </p:nvPr>
        </p:nvSpPr>
        <p:spPr>
          <a:xfrm>
            <a:off x="1620473" y="2476259"/>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GB"/>
              <a:t>Unità 2 - Le sfide energetiche dell'era moderna</a:t>
            </a:r>
            <a:endParaRPr/>
          </a:p>
        </p:txBody>
      </p:sp>
      <p:sp>
        <p:nvSpPr>
          <p:cNvPr id="165" name="Google Shape;165;p2"/>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GB"/>
              <a:t>03</a:t>
            </a:r>
            <a:endParaRPr/>
          </a:p>
        </p:txBody>
      </p:sp>
      <p:sp>
        <p:nvSpPr>
          <p:cNvPr id="166" name="Google Shape;166;p2"/>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GB"/>
              <a:t>Unità 3 - In che modo l'intelligenza artificiale può supportare la gestione energetica?</a:t>
            </a:r>
            <a:endParaRPr/>
          </a:p>
        </p:txBody>
      </p:sp>
      <p:sp>
        <p:nvSpPr>
          <p:cNvPr id="167" name="Google Shape;167;p2"/>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GB"/>
              <a:t>04</a:t>
            </a:r>
            <a:endParaRPr/>
          </a:p>
        </p:txBody>
      </p:sp>
      <p:sp>
        <p:nvSpPr>
          <p:cNvPr id="168" name="Google Shape;168;p2"/>
          <p:cNvSpPr txBox="1"/>
          <p:nvPr>
            <p:ph idx="8" type="body"/>
          </p:nvPr>
        </p:nvSpPr>
        <p:spPr>
          <a:xfrm>
            <a:off x="1608003" y="3922110"/>
            <a:ext cx="7638633"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GB"/>
              <a:t>Unità 4 - Come possiamo rimanere all'avanguardia? Soluzioni e prospettive future</a:t>
            </a:r>
            <a:endParaRPr/>
          </a:p>
        </p:txBody>
      </p:sp>
      <p:sp>
        <p:nvSpPr>
          <p:cNvPr id="169" name="Google Shape;169;p2"/>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GB"/>
              <a:t>05</a:t>
            </a:r>
            <a:endParaRPr/>
          </a:p>
        </p:txBody>
      </p:sp>
      <p:sp>
        <p:nvSpPr>
          <p:cNvPr id="170" name="Google Shape;170;p2"/>
          <p:cNvSpPr txBox="1"/>
          <p:nvPr>
            <p:ph idx="13" type="body"/>
          </p:nvPr>
        </p:nvSpPr>
        <p:spPr>
          <a:xfrm>
            <a:off x="1608004" y="4616963"/>
            <a:ext cx="8151816"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GB"/>
              <a:t>Unità 5 - Panoramica grafica delle possibili interconnessioni tra i 4 settori</a:t>
            </a:r>
            <a:endParaRPr/>
          </a:p>
        </p:txBody>
      </p:sp>
      <p:sp>
        <p:nvSpPr>
          <p:cNvPr id="171" name="Google Shape;171;p2"/>
          <p:cNvSpPr txBox="1"/>
          <p:nvPr>
            <p:ph idx="14" type="body"/>
          </p:nvPr>
        </p:nvSpPr>
        <p:spPr>
          <a:xfrm>
            <a:off x="548420" y="416431"/>
            <a:ext cx="5041923" cy="72075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GB"/>
              <a:t>Indice</a:t>
            </a:r>
            <a:endParaRPr/>
          </a:p>
        </p:txBody>
      </p:sp>
      <p:sp>
        <p:nvSpPr>
          <p:cNvPr id="172" name="Google Shape;172;p2"/>
          <p:cNvSpPr/>
          <p:nvPr/>
        </p:nvSpPr>
        <p:spPr>
          <a:xfrm rot="1240913">
            <a:off x="10576783" y="-413266"/>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
          <p:cNvSpPr txBox="1"/>
          <p:nvPr>
            <p:ph idx="1" type="body"/>
          </p:nvPr>
        </p:nvSpPr>
        <p:spPr>
          <a:xfrm>
            <a:off x="503425" y="865275"/>
            <a:ext cx="10916400" cy="5638200"/>
          </a:xfrm>
          <a:prstGeom prst="rect">
            <a:avLst/>
          </a:prstGeom>
          <a:noFill/>
          <a:ln>
            <a:noFill/>
          </a:ln>
        </p:spPr>
        <p:txBody>
          <a:bodyPr anchorCtr="0" anchor="t" bIns="45700" lIns="91425" spcFirstLastPara="1" rIns="91425" wrap="square" tIns="45700">
            <a:noAutofit/>
          </a:bodyPr>
          <a:lstStyle/>
          <a:p>
            <a:pPr indent="-228600" lvl="0" marL="228600" rtl="0" algn="just">
              <a:lnSpc>
                <a:spcPct val="100000"/>
              </a:lnSpc>
              <a:spcBef>
                <a:spcPts val="0"/>
              </a:spcBef>
              <a:spcAft>
                <a:spcPts val="0"/>
              </a:spcAft>
              <a:buClr>
                <a:srgbClr val="262626"/>
              </a:buClr>
              <a:buSzPts val="2400"/>
              <a:buNone/>
            </a:pPr>
            <a:r>
              <a:rPr b="1" lang="en-GB"/>
              <a:t>Gestione energetica</a:t>
            </a:r>
            <a:endParaRPr/>
          </a:p>
          <a:p>
            <a:pPr indent="0" lvl="0" marL="0" rtl="0" algn="just">
              <a:lnSpc>
                <a:spcPct val="100000"/>
              </a:lnSpc>
              <a:spcBef>
                <a:spcPts val="1000"/>
              </a:spcBef>
              <a:spcAft>
                <a:spcPts val="0"/>
              </a:spcAft>
              <a:buClr>
                <a:srgbClr val="262626"/>
              </a:buClr>
              <a:buSzPts val="2400"/>
              <a:buNone/>
            </a:pPr>
            <a:r>
              <a:rPr lang="en-GB"/>
              <a:t>In questo modulo, gli studenti approfondiscono come l’intelligenza artificiale stia trasformando la gestione energetica moderna e sostenendo la transizione verso sistemi energetici più sostenibili e resilienti. Acquisiscono una comprensione delle sfide chiave che il settore energetico deve affrontare oggi, tra cui la stabilità della rete, l’integrazione delle fonti di energia rinnovabile, la previsione della domanda e l’efficienza energetica.</a:t>
            </a:r>
            <a:endParaRPr/>
          </a:p>
          <a:p>
            <a:pPr indent="0" lvl="0" marL="0" rtl="0" algn="just">
              <a:lnSpc>
                <a:spcPct val="100000"/>
              </a:lnSpc>
              <a:spcBef>
                <a:spcPts val="1000"/>
              </a:spcBef>
              <a:spcAft>
                <a:spcPts val="0"/>
              </a:spcAft>
              <a:buClr>
                <a:srgbClr val="262626"/>
              </a:buClr>
              <a:buSzPts val="2400"/>
              <a:buNone/>
            </a:pPr>
            <a:r>
              <a:t/>
            </a:r>
            <a:endParaRPr/>
          </a:p>
          <a:p>
            <a:pPr indent="0" lvl="0" marL="0" rtl="0" algn="just">
              <a:lnSpc>
                <a:spcPct val="100000"/>
              </a:lnSpc>
              <a:spcBef>
                <a:spcPts val="1000"/>
              </a:spcBef>
              <a:spcAft>
                <a:spcPts val="0"/>
              </a:spcAft>
              <a:buClr>
                <a:srgbClr val="262626"/>
              </a:buClr>
              <a:buSzPts val="2400"/>
              <a:buNone/>
            </a:pPr>
            <a:r>
              <a:rPr lang="en-GB"/>
              <a:t>Agli studenti viene illustrato come l’IA venga applicata nella pratica, con particolare attenzione alle reti intelligenti e alle previsioni sull’energia rinnovabile, e come i modelli basati sui dati possano favorire un processo decisionale più efficace, ridurre gli sprechi energetici e diminuire le emissioni di carbonio. Attraverso esempi concreti e casi di studio specifici del settore, imparano come gli strumenti di IA siano già utilizzati da fornitori di energia, ingegneri e pianificatori.</a:t>
            </a:r>
            <a:endParaRPr/>
          </a:p>
          <a:p>
            <a:pPr indent="-228600" lvl="0" marL="228600" rtl="0" algn="just">
              <a:lnSpc>
                <a:spcPct val="100000"/>
              </a:lnSpc>
              <a:spcBef>
                <a:spcPts val="1000"/>
              </a:spcBef>
              <a:spcAft>
                <a:spcPts val="0"/>
              </a:spcAft>
              <a:buClr>
                <a:srgbClr val="262626"/>
              </a:buClr>
              <a:buSzPts val="2400"/>
              <a:buNone/>
            </a:pPr>
            <a:r>
              <a:t/>
            </a:r>
            <a:endParaRPr/>
          </a:p>
        </p:txBody>
      </p:sp>
      <p:sp>
        <p:nvSpPr>
          <p:cNvPr id="178" name="Google Shape;178;p3"/>
          <p:cNvSpPr txBox="1"/>
          <p:nvPr>
            <p:ph idx="2" type="body"/>
          </p:nvPr>
        </p:nvSpPr>
        <p:spPr>
          <a:xfrm>
            <a:off x="664075" y="279930"/>
            <a:ext cx="10595100" cy="470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GB"/>
              <a:t>Obiettivi formativi</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4"/>
          <p:cNvSpPr txBox="1"/>
          <p:nvPr>
            <p:ph idx="1" type="body"/>
          </p:nvPr>
        </p:nvSpPr>
        <p:spPr>
          <a:xfrm>
            <a:off x="662900" y="1134975"/>
            <a:ext cx="10756800" cy="477870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262626"/>
              </a:buClr>
              <a:buSzPts val="2400"/>
              <a:buNone/>
            </a:pPr>
            <a:r>
              <a:rPr b="1" lang="en-GB"/>
              <a:t>Al termine del modulo, i partecipanti saranno in grado di:</a:t>
            </a:r>
            <a:endParaRPr/>
          </a:p>
          <a:p>
            <a:pPr indent="-342900" lvl="0" marL="342900" rtl="0" algn="l">
              <a:lnSpc>
                <a:spcPct val="100000"/>
              </a:lnSpc>
              <a:spcBef>
                <a:spcPts val="1000"/>
              </a:spcBef>
              <a:spcAft>
                <a:spcPts val="0"/>
              </a:spcAft>
              <a:buClr>
                <a:srgbClr val="262626"/>
              </a:buClr>
              <a:buSzPts val="2400"/>
              <a:buFont typeface="Arial"/>
              <a:buChar char="•"/>
            </a:pPr>
            <a:r>
              <a:rPr lang="en-GB"/>
              <a:t>spiegare le principali sfide della gestione energetica moderna e il ruolo della digitalizzazione e dell’intelligenza artificiale nel superarle,</a:t>
            </a:r>
            <a:endParaRPr/>
          </a:p>
          <a:p>
            <a:pPr indent="-342900" lvl="0" marL="342900" rtl="0" algn="l">
              <a:lnSpc>
                <a:spcPct val="100000"/>
              </a:lnSpc>
              <a:spcBef>
                <a:spcPts val="1000"/>
              </a:spcBef>
              <a:spcAft>
                <a:spcPts val="0"/>
              </a:spcAft>
              <a:buClr>
                <a:srgbClr val="262626"/>
              </a:buClr>
              <a:buSzPts val="2400"/>
              <a:buFont typeface="Arial"/>
              <a:buChar char="•"/>
            </a:pPr>
            <a:r>
              <a:rPr lang="en-GB"/>
              <a:t>descrivere come le tecniche di IA, quali l’apprendimento automatico e l’analisi predittiva, vengono utilizzate nelle reti intelligenti e nelle previsioni relative alle energie rinnovabili,</a:t>
            </a:r>
            <a:endParaRPr/>
          </a:p>
          <a:p>
            <a:pPr indent="-342900" lvl="0" marL="342900" rtl="0" algn="l">
              <a:lnSpc>
                <a:spcPct val="100000"/>
              </a:lnSpc>
              <a:spcBef>
                <a:spcPts val="1000"/>
              </a:spcBef>
              <a:spcAft>
                <a:spcPts val="0"/>
              </a:spcAft>
              <a:buClr>
                <a:srgbClr val="262626"/>
              </a:buClr>
              <a:buSzPts val="2400"/>
              <a:buFont typeface="Arial"/>
              <a:buChar char="•"/>
            </a:pPr>
            <a:r>
              <a:rPr lang="en-GB"/>
              <a:t>individuare le opportunità di applicazione dell’IA per migliorare l’efficienza, l’affidabilità e la sostenibilità dei sistemi energetici,</a:t>
            </a:r>
            <a:endParaRPr/>
          </a:p>
          <a:p>
            <a:pPr indent="-342900" lvl="0" marL="342900" rtl="0" algn="l">
              <a:lnSpc>
                <a:spcPct val="100000"/>
              </a:lnSpc>
              <a:spcBef>
                <a:spcPts val="1000"/>
              </a:spcBef>
              <a:spcAft>
                <a:spcPts val="0"/>
              </a:spcAft>
              <a:buClr>
                <a:srgbClr val="262626"/>
              </a:buClr>
              <a:buSzPts val="2400"/>
              <a:buFont typeface="Arial"/>
              <a:buChar char="•"/>
            </a:pPr>
            <a:r>
              <a:rPr lang="en-GB"/>
              <a:t>riflettere sulle considerazioni di natura etica, ambientale e relative ai dati nell’ambito dell’implementazione dell’IA nel settore energetico, e</a:t>
            </a:r>
            <a:endParaRPr/>
          </a:p>
          <a:p>
            <a:pPr indent="-342900" lvl="0" marL="342900" rtl="0" algn="l">
              <a:lnSpc>
                <a:spcPct val="100000"/>
              </a:lnSpc>
              <a:spcBef>
                <a:spcPts val="1000"/>
              </a:spcBef>
              <a:spcAft>
                <a:spcPts val="0"/>
              </a:spcAft>
              <a:buClr>
                <a:srgbClr val="262626"/>
              </a:buClr>
              <a:buSzPts val="2400"/>
              <a:buFont typeface="Arial"/>
              <a:buChar char="•"/>
            </a:pPr>
            <a:r>
              <a:rPr lang="en-GB"/>
              <a:t>riconoscere l’importanza dell’apprendimento continuo, della collaborazione e del networking per rimanere aggiornati in un campo tecnologico in rapida evoluzione.</a:t>
            </a:r>
            <a:endParaRPr/>
          </a:p>
          <a:p>
            <a:pPr indent="-228600" lvl="0" marL="228600" rtl="0" algn="just">
              <a:lnSpc>
                <a:spcPct val="100000"/>
              </a:lnSpc>
              <a:spcBef>
                <a:spcPts val="1000"/>
              </a:spcBef>
              <a:spcAft>
                <a:spcPts val="0"/>
              </a:spcAft>
              <a:buClr>
                <a:srgbClr val="262626"/>
              </a:buClr>
              <a:buSzPts val="2400"/>
              <a:buNone/>
            </a:pPr>
            <a:r>
              <a:t/>
            </a:r>
            <a:endParaRPr/>
          </a:p>
        </p:txBody>
      </p:sp>
      <p:sp>
        <p:nvSpPr>
          <p:cNvPr id="185" name="Google Shape;185;p4"/>
          <p:cNvSpPr txBox="1"/>
          <p:nvPr>
            <p:ph idx="2" type="body"/>
          </p:nvPr>
        </p:nvSpPr>
        <p:spPr>
          <a:xfrm>
            <a:off x="662911" y="434061"/>
            <a:ext cx="10595100" cy="803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GB"/>
              <a:t>Obiettivi di apprendimento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5"/>
          <p:cNvSpPr txBox="1"/>
          <p:nvPr>
            <p:ph idx="1" type="body"/>
          </p:nvPr>
        </p:nvSpPr>
        <p:spPr>
          <a:xfrm>
            <a:off x="5229803" y="2195660"/>
            <a:ext cx="6484268" cy="225304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4800"/>
              <a:buNone/>
            </a:pPr>
            <a:r>
              <a:rPr b="1" lang="en-GB"/>
              <a:t>Unità 1</a:t>
            </a:r>
            <a:endParaRPr/>
          </a:p>
          <a:p>
            <a:pPr indent="0" lvl="0" marL="0" rtl="0" algn="l">
              <a:lnSpc>
                <a:spcPct val="90000"/>
              </a:lnSpc>
              <a:spcBef>
                <a:spcPts val="1000"/>
              </a:spcBef>
              <a:spcAft>
                <a:spcPts val="0"/>
              </a:spcAft>
              <a:buClr>
                <a:schemeClr val="lt1"/>
              </a:buClr>
              <a:buSzPts val="4800"/>
              <a:buNone/>
            </a:pPr>
            <a:r>
              <a:rPr b="1" lang="en-GB"/>
              <a:t>Introduzione</a:t>
            </a:r>
            <a:endParaRPr/>
          </a:p>
        </p:txBody>
      </p:sp>
      <p:sp>
        <p:nvSpPr>
          <p:cNvPr id="192" name="Google Shape;192;p5"/>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GB"/>
              <a:t>01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6"/>
          <p:cNvPicPr preferRelativeResize="0"/>
          <p:nvPr/>
        </p:nvPicPr>
        <p:blipFill rotWithShape="1">
          <a:blip r:embed="rId3">
            <a:alphaModFix/>
          </a:blip>
          <a:srcRect b="0" l="0" r="0" t="0"/>
          <a:stretch/>
        </p:blipFill>
        <p:spPr>
          <a:xfrm>
            <a:off x="-31518" y="1"/>
            <a:ext cx="12200860" cy="6858000"/>
          </a:xfrm>
          <a:prstGeom prst="rect">
            <a:avLst/>
          </a:prstGeom>
          <a:noFill/>
          <a:ln>
            <a:noFill/>
          </a:ln>
        </p:spPr>
      </p:pic>
      <p:sp>
        <p:nvSpPr>
          <p:cNvPr id="199" name="Google Shape;199;p6"/>
          <p:cNvSpPr/>
          <p:nvPr/>
        </p:nvSpPr>
        <p:spPr>
          <a:xfrm rot="9866845">
            <a:off x="9662957" y="-659342"/>
            <a:ext cx="3315886" cy="2908633"/>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 name="Google Shape;200;p6"/>
          <p:cNvSpPr/>
          <p:nvPr/>
        </p:nvSpPr>
        <p:spPr>
          <a:xfrm>
            <a:off x="6755012" y="2553035"/>
            <a:ext cx="5466945" cy="4338536"/>
          </a:xfrm>
          <a:prstGeom prst="rect">
            <a:avLst/>
          </a:prstGeom>
          <a:solidFill>
            <a:schemeClr val="dk1"/>
          </a:solidFill>
          <a:ln cap="flat" cmpd="sng" w="12700">
            <a:solidFill>
              <a:srgbClr val="032E2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1" name="Google Shape;201;p6"/>
          <p:cNvSpPr txBox="1"/>
          <p:nvPr>
            <p:ph idx="1" type="body"/>
          </p:nvPr>
        </p:nvSpPr>
        <p:spPr>
          <a:xfrm>
            <a:off x="6978764" y="3052833"/>
            <a:ext cx="5126463" cy="356565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2400"/>
              <a:buNone/>
            </a:pPr>
            <a:r>
              <a:rPr lang="en-GB" sz="2400"/>
              <a:t>L'efficienza energetica è il modo più rapido, economico e pulito per ridurre le emissioni e rafforzare la sicurezza energetica.</a:t>
            </a:r>
            <a:endParaRPr/>
          </a:p>
          <a:p>
            <a:pPr indent="0" lvl="0" marL="0" rtl="0" algn="ctr">
              <a:lnSpc>
                <a:spcPct val="90000"/>
              </a:lnSpc>
              <a:spcBef>
                <a:spcPts val="1000"/>
              </a:spcBef>
              <a:spcAft>
                <a:spcPts val="0"/>
              </a:spcAft>
              <a:buClr>
                <a:schemeClr val="lt1"/>
              </a:buClr>
              <a:buSzPts val="2400"/>
              <a:buNone/>
            </a:pPr>
            <a:br>
              <a:rPr lang="en-GB" sz="2400"/>
            </a:br>
            <a:r>
              <a:rPr i="0" lang="en-GB" sz="2400"/>
              <a:t>Agenzia internazionale per l’energia (AIE)</a:t>
            </a:r>
            <a:endParaRPr b="1" i="0" sz="2400"/>
          </a:p>
        </p:txBody>
      </p:sp>
      <p:sp>
        <p:nvSpPr>
          <p:cNvPr id="202" name="Google Shape;202;p6"/>
          <p:cNvSpPr/>
          <p:nvPr/>
        </p:nvSpPr>
        <p:spPr>
          <a:xfrm rot="-9297929">
            <a:off x="-70115" y="5047405"/>
            <a:ext cx="2307665" cy="2230891"/>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p:txBody>
      </p:sp>
      <p:grpSp>
        <p:nvGrpSpPr>
          <p:cNvPr id="203" name="Google Shape;203;p6"/>
          <p:cNvGrpSpPr/>
          <p:nvPr/>
        </p:nvGrpSpPr>
        <p:grpSpPr>
          <a:xfrm rot="1905014">
            <a:off x="6749423" y="2743606"/>
            <a:ext cx="1160089" cy="752334"/>
            <a:chOff x="3400450" y="986392"/>
            <a:chExt cx="1487826" cy="1083162"/>
          </a:xfrm>
        </p:grpSpPr>
        <p:sp>
          <p:nvSpPr>
            <p:cNvPr id="204" name="Google Shape;204;p6"/>
            <p:cNvSpPr/>
            <p:nvPr/>
          </p:nvSpPr>
          <p:spPr>
            <a:xfrm>
              <a:off x="3400450" y="986392"/>
              <a:ext cx="1367826" cy="997498"/>
            </a:xfrm>
            <a:custGeom>
              <a:rect b="b" l="l" r="r" t="t"/>
              <a:pathLst>
                <a:path extrusionOk="0" h="671727" w="921110">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ADD03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 name="Google Shape;205;p6"/>
            <p:cNvSpPr/>
            <p:nvPr/>
          </p:nvSpPr>
          <p:spPr>
            <a:xfrm>
              <a:off x="3400450" y="986392"/>
              <a:ext cx="1487826" cy="1083162"/>
            </a:xfrm>
            <a:custGeom>
              <a:rect b="b" l="l" r="r" t="t"/>
              <a:pathLst>
                <a:path extrusionOk="0" h="669931" w="920214">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7"/>
          <p:cNvSpPr txBox="1"/>
          <p:nvPr>
            <p:ph idx="1" type="body"/>
          </p:nvPr>
        </p:nvSpPr>
        <p:spPr>
          <a:xfrm>
            <a:off x="6376423" y="1247904"/>
            <a:ext cx="5660400" cy="4377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GB"/>
              <a:t>I sistemi energetici moderni sono complessi. L'energia rinnovabile è variabile, richiede continui adeguamenti e le reti elettriche devono rimanere stabili ed efficienti.</a:t>
            </a:r>
            <a:endParaRPr/>
          </a:p>
          <a:p>
            <a:pPr indent="0" lvl="0" marL="0" rtl="0" algn="l">
              <a:lnSpc>
                <a:spcPct val="90000"/>
              </a:lnSpc>
              <a:spcBef>
                <a:spcPts val="1000"/>
              </a:spcBef>
              <a:spcAft>
                <a:spcPts val="0"/>
              </a:spcAft>
              <a:buClr>
                <a:schemeClr val="lt1"/>
              </a:buClr>
              <a:buSzPts val="2400"/>
              <a:buNone/>
            </a:pPr>
            <a:r>
              <a:t/>
            </a:r>
            <a:endParaRPr/>
          </a:p>
          <a:p>
            <a:pPr indent="0" lvl="0" marL="0" rtl="0" algn="l">
              <a:lnSpc>
                <a:spcPct val="90000"/>
              </a:lnSpc>
              <a:spcBef>
                <a:spcPts val="1000"/>
              </a:spcBef>
              <a:spcAft>
                <a:spcPts val="0"/>
              </a:spcAft>
              <a:buClr>
                <a:schemeClr val="lt1"/>
              </a:buClr>
              <a:buSzPts val="2400"/>
              <a:buNone/>
            </a:pPr>
            <a:r>
              <a:rPr lang="en-GB"/>
              <a:t>L’intelligenza artificiale (IA) contribuisce analizzando grandi quantità di dati per prevedere la domanda e la produzione, ottimizzare il funzionamento della rete e individuare tempestivamente eventuali problemi.</a:t>
            </a:r>
            <a:endParaRPr/>
          </a:p>
          <a:p>
            <a:pPr indent="0" lvl="0" marL="0" rtl="0" algn="l">
              <a:lnSpc>
                <a:spcPct val="90000"/>
              </a:lnSpc>
              <a:spcBef>
                <a:spcPts val="1000"/>
              </a:spcBef>
              <a:spcAft>
                <a:spcPts val="0"/>
              </a:spcAft>
              <a:buClr>
                <a:schemeClr val="lt1"/>
              </a:buClr>
              <a:buSzPts val="2400"/>
              <a:buNone/>
            </a:pPr>
            <a:r>
              <a:t/>
            </a:r>
            <a:endParaRPr/>
          </a:p>
          <a:p>
            <a:pPr indent="0" lvl="0" marL="0" rtl="0" algn="l">
              <a:lnSpc>
                <a:spcPct val="90000"/>
              </a:lnSpc>
              <a:spcBef>
                <a:spcPts val="1000"/>
              </a:spcBef>
              <a:spcAft>
                <a:spcPts val="0"/>
              </a:spcAft>
              <a:buClr>
                <a:schemeClr val="lt1"/>
              </a:buClr>
              <a:buSzPts val="2400"/>
              <a:buNone/>
            </a:pPr>
            <a:r>
              <a:rPr lang="en-GB"/>
              <a:t>Ciò contribuisce a rendere i sistemi energetici più affidabili, convenienti e sostenibili.</a:t>
            </a:r>
            <a:endParaRPr/>
          </a:p>
          <a:p>
            <a:pPr indent="0" lvl="0" marL="0" rtl="0" algn="l">
              <a:lnSpc>
                <a:spcPct val="90000"/>
              </a:lnSpc>
              <a:spcBef>
                <a:spcPts val="1000"/>
              </a:spcBef>
              <a:spcAft>
                <a:spcPts val="0"/>
              </a:spcAft>
              <a:buClr>
                <a:schemeClr val="lt1"/>
              </a:buClr>
              <a:buSzPts val="2400"/>
              <a:buNone/>
            </a:pPr>
            <a:r>
              <a:t/>
            </a:r>
            <a:endParaRPr/>
          </a:p>
        </p:txBody>
      </p:sp>
      <p:sp>
        <p:nvSpPr>
          <p:cNvPr id="212" name="Google Shape;212;p7"/>
          <p:cNvSpPr txBox="1"/>
          <p:nvPr>
            <p:ph idx="3" type="body"/>
          </p:nvPr>
        </p:nvSpPr>
        <p:spPr>
          <a:xfrm>
            <a:off x="6244908" y="139677"/>
            <a:ext cx="6436800" cy="99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lang="en-GB" sz="3200"/>
              <a:t>Perché l’IA nella gestione energetica?</a:t>
            </a:r>
            <a:endParaRPr sz="3200"/>
          </a:p>
        </p:txBody>
      </p:sp>
      <p:sp>
        <p:nvSpPr>
          <p:cNvPr id="213" name="Google Shape;213;p7"/>
          <p:cNvSpPr/>
          <p:nvPr/>
        </p:nvSpPr>
        <p:spPr>
          <a:xfrm rot="5551673">
            <a:off x="10126558" y="526346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Et bilde som inneholder person, holde, utendørs, hånd&#10;&#10;KI-generert innhold kan være feil." id="214" name="Google Shape;214;p7"/>
          <p:cNvPicPr preferRelativeResize="0"/>
          <p:nvPr>
            <p:ph idx="2" type="pic"/>
          </p:nvPr>
        </p:nvPicPr>
        <p:blipFill rotWithShape="1">
          <a:blip r:embed="rId3">
            <a:alphaModFix/>
          </a:blip>
          <a:srcRect b="0" l="19821" r="19821" t="0"/>
          <a:stretch/>
        </p:blipFill>
        <p:spPr>
          <a:xfrm>
            <a:off x="487160" y="524738"/>
            <a:ext cx="5660531" cy="6045736"/>
          </a:xfrm>
          <a:prstGeom prst="rect">
            <a:avLst/>
          </a:prstGeom>
          <a:solidFill>
            <a:srgbClr val="F2F2F2"/>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8"/>
          <p:cNvSpPr txBox="1"/>
          <p:nvPr>
            <p:ph idx="1" type="body"/>
          </p:nvPr>
        </p:nvSpPr>
        <p:spPr>
          <a:xfrm>
            <a:off x="297446" y="1459507"/>
            <a:ext cx="5200032"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200"/>
              <a:buNone/>
            </a:pPr>
            <a:r>
              <a:rPr lang="en-GB" sz="2200"/>
              <a:t>In questa sezione analizziamo tre ragioni principali per cui l’intelligenza artificiale sta diventando essenziale nel settore energetico:</a:t>
            </a:r>
            <a:endParaRPr/>
          </a:p>
          <a:p>
            <a:pPr indent="-228600" lvl="0" marL="228600" rtl="0" algn="l">
              <a:lnSpc>
                <a:spcPct val="90000"/>
              </a:lnSpc>
              <a:spcBef>
                <a:spcPts val="1000"/>
              </a:spcBef>
              <a:spcAft>
                <a:spcPts val="0"/>
              </a:spcAft>
              <a:buClr>
                <a:schemeClr val="lt1"/>
              </a:buClr>
              <a:buSzPts val="800"/>
              <a:buNone/>
            </a:pPr>
            <a:r>
              <a:t/>
            </a:r>
            <a:endParaRPr sz="800"/>
          </a:p>
          <a:p>
            <a:pPr indent="-228600" lvl="0" marL="228600" rtl="0" algn="l">
              <a:lnSpc>
                <a:spcPct val="90000"/>
              </a:lnSpc>
              <a:spcBef>
                <a:spcPts val="1000"/>
              </a:spcBef>
              <a:spcAft>
                <a:spcPts val="0"/>
              </a:spcAft>
              <a:buClr>
                <a:schemeClr val="lt1"/>
              </a:buClr>
              <a:buSzPts val="2200"/>
              <a:buNone/>
            </a:pPr>
            <a:r>
              <a:rPr lang="en-GB" sz="2200"/>
              <a:t>1. </a:t>
            </a:r>
            <a:r>
              <a:rPr i="1" lang="en-GB" sz="2200"/>
              <a:t>La crescente complessità dei moderni sistemi energetici</a:t>
            </a:r>
            <a:endParaRPr/>
          </a:p>
          <a:p>
            <a:pPr indent="-228600" lvl="0" marL="228600" rtl="0" algn="l">
              <a:lnSpc>
                <a:spcPct val="90000"/>
              </a:lnSpc>
              <a:spcBef>
                <a:spcPts val="1000"/>
              </a:spcBef>
              <a:spcAft>
                <a:spcPts val="0"/>
              </a:spcAft>
              <a:buClr>
                <a:schemeClr val="lt1"/>
              </a:buClr>
              <a:buSzPts val="2200"/>
              <a:buNone/>
            </a:pPr>
            <a:r>
              <a:rPr i="1" lang="en-GB" sz="2200"/>
              <a:t>2. Il miglioramento delle previsioni e della pianificazione dell’offerta e della domanda di energia</a:t>
            </a:r>
            <a:endParaRPr/>
          </a:p>
          <a:p>
            <a:pPr indent="-228600" lvl="0" marL="228600" rtl="0" algn="l">
              <a:lnSpc>
                <a:spcPct val="90000"/>
              </a:lnSpc>
              <a:spcBef>
                <a:spcPts val="1000"/>
              </a:spcBef>
              <a:spcAft>
                <a:spcPts val="0"/>
              </a:spcAft>
              <a:buClr>
                <a:schemeClr val="lt1"/>
              </a:buClr>
              <a:buSzPts val="2200"/>
              <a:buNone/>
            </a:pPr>
            <a:r>
              <a:rPr i="1" lang="en-GB" sz="2200"/>
              <a:t>3. Le reti intelligenti e l’ottimizzazione in tempo reale delle reti energetiche</a:t>
            </a:r>
            <a:endParaRPr/>
          </a:p>
          <a:p>
            <a:pPr indent="-228600" lvl="0" marL="228600" rtl="0" algn="l">
              <a:lnSpc>
                <a:spcPct val="90000"/>
              </a:lnSpc>
              <a:spcBef>
                <a:spcPts val="1000"/>
              </a:spcBef>
              <a:spcAft>
                <a:spcPts val="0"/>
              </a:spcAft>
              <a:buClr>
                <a:schemeClr val="lt1"/>
              </a:buClr>
              <a:buSzPts val="800"/>
              <a:buNone/>
            </a:pPr>
            <a:r>
              <a:t/>
            </a:r>
            <a:endParaRPr i="1" sz="800"/>
          </a:p>
          <a:p>
            <a:pPr indent="0" lvl="0" marL="0" rtl="0" algn="l">
              <a:lnSpc>
                <a:spcPct val="90000"/>
              </a:lnSpc>
              <a:spcBef>
                <a:spcPts val="1000"/>
              </a:spcBef>
              <a:spcAft>
                <a:spcPts val="0"/>
              </a:spcAft>
              <a:buClr>
                <a:schemeClr val="lt1"/>
              </a:buClr>
              <a:buSzPts val="2200"/>
              <a:buNone/>
            </a:pPr>
            <a:r>
              <a:rPr lang="en-GB" sz="2200"/>
              <a:t>Questi argomenti illustrano come l’IA contribuisca a una gestione energetica più efficiente, affidabile e sostenibile.</a:t>
            </a:r>
            <a:endParaRPr sz="2200"/>
          </a:p>
          <a:p>
            <a:pPr indent="0" lvl="0" marL="0" rtl="0" algn="l">
              <a:lnSpc>
                <a:spcPct val="90000"/>
              </a:lnSpc>
              <a:spcBef>
                <a:spcPts val="1000"/>
              </a:spcBef>
              <a:spcAft>
                <a:spcPts val="0"/>
              </a:spcAft>
              <a:buClr>
                <a:schemeClr val="lt1"/>
              </a:buClr>
              <a:buSzPts val="2200"/>
              <a:buNone/>
            </a:pPr>
            <a:r>
              <a:t/>
            </a:r>
            <a:endParaRPr sz="2200"/>
          </a:p>
        </p:txBody>
      </p:sp>
      <p:sp>
        <p:nvSpPr>
          <p:cNvPr id="221" name="Google Shape;221;p8"/>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 name="Google Shape;222;p8"/>
          <p:cNvSpPr/>
          <p:nvPr>
            <p:ph idx="2" type="pic"/>
          </p:nvPr>
        </p:nvSpPr>
        <p:spPr>
          <a:xfrm>
            <a:off x="5888002" y="439730"/>
            <a:ext cx="5660531" cy="6045736"/>
          </a:xfrm>
          <a:prstGeom prst="rect">
            <a:avLst/>
          </a:prstGeom>
          <a:solidFill>
            <a:srgbClr val="F2F2F2"/>
          </a:solidFill>
          <a:ln>
            <a:noFill/>
          </a:ln>
        </p:spPr>
      </p:sp>
      <p:pic>
        <p:nvPicPr>
          <p:cNvPr descr="Et bilde som inneholder utendørs, himmel, solenergi, sky&#10;&#10;KI-generert innhold kan være feil." id="223" name="Google Shape;223;p8"/>
          <p:cNvPicPr preferRelativeResize="0"/>
          <p:nvPr/>
        </p:nvPicPr>
        <p:blipFill rotWithShape="1">
          <a:blip r:embed="rId3">
            <a:alphaModFix/>
          </a:blip>
          <a:srcRect b="0" l="14672" r="21845" t="0"/>
          <a:stretch/>
        </p:blipFill>
        <p:spPr>
          <a:xfrm>
            <a:off x="5883958" y="141040"/>
            <a:ext cx="5849679" cy="6592656"/>
          </a:xfrm>
          <a:prstGeom prst="rect">
            <a:avLst/>
          </a:prstGeom>
          <a:noFill/>
          <a:ln>
            <a:noFill/>
          </a:ln>
        </p:spPr>
      </p:pic>
      <p:sp>
        <p:nvSpPr>
          <p:cNvPr id="224" name="Google Shape;224;p8"/>
          <p:cNvSpPr txBox="1"/>
          <p:nvPr>
            <p:ph idx="3" type="body"/>
          </p:nvPr>
        </p:nvSpPr>
        <p:spPr>
          <a:xfrm>
            <a:off x="223427" y="439730"/>
            <a:ext cx="5600779" cy="60678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lang="en-GB" sz="3200"/>
              <a:t>Perché l’IA nella gestione energetica?</a:t>
            </a:r>
            <a:endParaRPr sz="3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9"/>
          <p:cNvSpPr txBox="1"/>
          <p:nvPr>
            <p:ph idx="1" type="body"/>
          </p:nvPr>
        </p:nvSpPr>
        <p:spPr>
          <a:xfrm>
            <a:off x="798380" y="2310399"/>
            <a:ext cx="10595237" cy="3531615"/>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rgbClr val="262626"/>
              </a:buClr>
              <a:buSzPts val="2400"/>
              <a:buNone/>
            </a:pPr>
            <a:r>
              <a:rPr lang="en-GB"/>
              <a:t>I sistemi energetici odierni sono molto diversi da quelli del passato. Tradizionalmente, l’elettricità veniva prodotta in grandi centrali elettriche centralizzate e distribuita ai consumatori con un flusso unidirezionale. Ciò rendeva la pianificazione e il controllo relativamente prevedibili.</a:t>
            </a:r>
            <a:endParaRPr/>
          </a:p>
          <a:p>
            <a:pPr indent="0" lvl="0" marL="0" rtl="0" algn="just">
              <a:lnSpc>
                <a:spcPct val="90000"/>
              </a:lnSpc>
              <a:spcBef>
                <a:spcPts val="1000"/>
              </a:spcBef>
              <a:spcAft>
                <a:spcPts val="0"/>
              </a:spcAft>
              <a:buClr>
                <a:srgbClr val="262626"/>
              </a:buClr>
              <a:buSzPts val="2400"/>
              <a:buNone/>
            </a:pPr>
            <a:r>
              <a:t/>
            </a:r>
            <a:endParaRPr/>
          </a:p>
          <a:p>
            <a:pPr indent="0" lvl="0" marL="0" rtl="0" algn="just">
              <a:lnSpc>
                <a:spcPct val="90000"/>
              </a:lnSpc>
              <a:spcBef>
                <a:spcPts val="1000"/>
              </a:spcBef>
              <a:spcAft>
                <a:spcPts val="0"/>
              </a:spcAft>
              <a:buClr>
                <a:srgbClr val="262626"/>
              </a:buClr>
              <a:buSzPts val="2400"/>
              <a:buNone/>
            </a:pPr>
            <a:r>
              <a:rPr lang="en-GB"/>
              <a:t>Oggi i sistemi energetici sono decentralizzati e dinamici. Migliaia di piccole fonti di energia rinnovabile, quali turbine eoliche, pannelli solari e comunità energetiche locali, immettono elettricità nella rete. Allo stesso tempo, i veicoli elettrici, le pompe di calore e gli edifici intelligenti stanno aumentando e modificando i modelli di domanda di elettricità.</a:t>
            </a:r>
            <a:endParaRPr/>
          </a:p>
        </p:txBody>
      </p:sp>
      <p:sp>
        <p:nvSpPr>
          <p:cNvPr id="231" name="Google Shape;231;p9"/>
          <p:cNvSpPr txBox="1"/>
          <p:nvPr>
            <p:ph idx="2" type="body"/>
          </p:nvPr>
        </p:nvSpPr>
        <p:spPr>
          <a:xfrm>
            <a:off x="798380" y="560551"/>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GB"/>
              <a:t>Argomento 1: La crescente complessità dei moderni sistemi energetici</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0"/>
          <p:cNvSpPr txBox="1"/>
          <p:nvPr>
            <p:ph idx="1" type="body"/>
          </p:nvPr>
        </p:nvSpPr>
        <p:spPr>
          <a:xfrm>
            <a:off x="798305" y="1720725"/>
            <a:ext cx="10595100" cy="3849900"/>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Clr>
                <a:srgbClr val="262626"/>
              </a:buClr>
              <a:buSzPts val="2400"/>
              <a:buNone/>
            </a:pPr>
            <a:r>
              <a:rPr b="1" lang="en-GB"/>
              <a:t>Ciò comporta tre sfide principali:</a:t>
            </a:r>
            <a:endParaRPr/>
          </a:p>
          <a:p>
            <a:pPr indent="-228600" lvl="0" marL="228600" rtl="0" algn="just">
              <a:lnSpc>
                <a:spcPct val="90000"/>
              </a:lnSpc>
              <a:spcBef>
                <a:spcPts val="1000"/>
              </a:spcBef>
              <a:spcAft>
                <a:spcPts val="0"/>
              </a:spcAft>
              <a:buClr>
                <a:srgbClr val="262626"/>
              </a:buClr>
              <a:buSzPts val="800"/>
              <a:buNone/>
            </a:pPr>
            <a:r>
              <a:t/>
            </a:r>
            <a:endParaRPr b="1" i="1" sz="800"/>
          </a:p>
          <a:p>
            <a:pPr indent="0" lvl="0" marL="0" rtl="0" algn="just">
              <a:lnSpc>
                <a:spcPct val="90000"/>
              </a:lnSpc>
              <a:spcBef>
                <a:spcPts val="1000"/>
              </a:spcBef>
              <a:spcAft>
                <a:spcPts val="0"/>
              </a:spcAft>
              <a:buClr>
                <a:srgbClr val="262626"/>
              </a:buClr>
              <a:buSzPts val="2400"/>
              <a:buNone/>
            </a:pPr>
            <a:r>
              <a:rPr b="1" lang="en-GB"/>
              <a:t>Variabilità: </a:t>
            </a:r>
            <a:r>
              <a:rPr lang="en-GB"/>
              <a:t>la produzione di energia rinnovabile dipende dalle condizioni meteorologiche e dall’ora del giorno.</a:t>
            </a:r>
            <a:endParaRPr/>
          </a:p>
          <a:p>
            <a:pPr indent="0" lvl="0" marL="0" rtl="0" algn="just">
              <a:lnSpc>
                <a:spcPct val="90000"/>
              </a:lnSpc>
              <a:spcBef>
                <a:spcPts val="1000"/>
              </a:spcBef>
              <a:spcAft>
                <a:spcPts val="0"/>
              </a:spcAft>
              <a:buClr>
                <a:srgbClr val="262626"/>
              </a:buClr>
              <a:buSzPts val="2400"/>
              <a:buNone/>
            </a:pPr>
            <a:r>
              <a:rPr b="1" lang="en-GB"/>
              <a:t>Incertezza: </a:t>
            </a:r>
            <a:r>
              <a:rPr lang="en-GB"/>
              <a:t>i modelli di consumo cambiano rapidamente a causa del comportamento umano e delle nuove tecnologie.</a:t>
            </a:r>
            <a:endParaRPr/>
          </a:p>
          <a:p>
            <a:pPr indent="0" lvl="0" marL="0" rtl="0" algn="just">
              <a:lnSpc>
                <a:spcPct val="90000"/>
              </a:lnSpc>
              <a:spcBef>
                <a:spcPts val="1000"/>
              </a:spcBef>
              <a:spcAft>
                <a:spcPts val="0"/>
              </a:spcAft>
              <a:buClr>
                <a:srgbClr val="262626"/>
              </a:buClr>
              <a:buSzPts val="2400"/>
              <a:buNone/>
            </a:pPr>
            <a:r>
              <a:rPr b="1" lang="en-GB"/>
              <a:t>Equilibrio del sistema: </a:t>
            </a:r>
            <a:r>
              <a:rPr lang="en-GB"/>
              <a:t>l’offerta e la domanda di energia elettrica devono essere sempre in equilibrio per evitare blackout o danni alle infrastrutture.</a:t>
            </a:r>
            <a:endParaRPr/>
          </a:p>
          <a:p>
            <a:pPr indent="0" lvl="0" marL="0" rtl="0" algn="just">
              <a:lnSpc>
                <a:spcPct val="90000"/>
              </a:lnSpc>
              <a:spcBef>
                <a:spcPts val="1000"/>
              </a:spcBef>
              <a:spcAft>
                <a:spcPts val="0"/>
              </a:spcAft>
              <a:buClr>
                <a:srgbClr val="262626"/>
              </a:buClr>
              <a:buSzPts val="2400"/>
              <a:buNone/>
            </a:pPr>
            <a:r>
              <a:rPr lang="en-GB"/>
              <a:t>Gestire questo livello di complessità utilizzando strumenti tradizionali e una pianificazione manuale sta diventando sempre più difficile. Gli operatori del settore energetico devono elaborare enormi quantità di dati in tempo reale, tra cui previsioni meteorologiche, dati sui consumi, prezzi di mercato e condizioni della rete.</a:t>
            </a:r>
            <a:endParaRPr/>
          </a:p>
          <a:p>
            <a:pPr indent="-228600" lvl="0" marL="228600" rtl="0" algn="just">
              <a:lnSpc>
                <a:spcPct val="90000"/>
              </a:lnSpc>
              <a:spcBef>
                <a:spcPts val="1000"/>
              </a:spcBef>
              <a:spcAft>
                <a:spcPts val="0"/>
              </a:spcAft>
              <a:buClr>
                <a:srgbClr val="262626"/>
              </a:buClr>
              <a:buSzPts val="2400"/>
              <a:buNone/>
            </a:pPr>
            <a:r>
              <a:t/>
            </a:r>
            <a:endParaRPr/>
          </a:p>
        </p:txBody>
      </p:sp>
      <p:sp>
        <p:nvSpPr>
          <p:cNvPr id="238" name="Google Shape;238;p10"/>
          <p:cNvSpPr txBox="1"/>
          <p:nvPr>
            <p:ph idx="2" type="body"/>
          </p:nvPr>
        </p:nvSpPr>
        <p:spPr>
          <a:xfrm>
            <a:off x="798380" y="419276"/>
            <a:ext cx="10595100" cy="803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GB"/>
              <a:t>Argomento 1: La crescente complessità dei moderni sistemi energetici</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11"/>
          <p:cNvSpPr txBox="1"/>
          <p:nvPr/>
        </p:nvSpPr>
        <p:spPr>
          <a:xfrm>
            <a:off x="1506996" y="263190"/>
            <a:ext cx="10595100" cy="803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1C4C6"/>
              </a:buClr>
              <a:buSzPts val="3600"/>
              <a:buFont typeface="Arial"/>
              <a:buNone/>
            </a:pPr>
            <a:r>
              <a:rPr b="1" i="0" lang="en-GB" sz="3600">
                <a:solidFill>
                  <a:srgbClr val="51C4C6"/>
                </a:solidFill>
                <a:latin typeface="Calibri"/>
                <a:ea typeface="Calibri"/>
                <a:cs typeface="Calibri"/>
                <a:sym typeface="Calibri"/>
              </a:rPr>
              <a:t>Argomento 2: Migliorare le previsioni e la pianificazione con l’IA</a:t>
            </a:r>
            <a:endParaRPr/>
          </a:p>
        </p:txBody>
      </p:sp>
      <p:sp>
        <p:nvSpPr>
          <p:cNvPr id="245" name="Google Shape;245;p11"/>
          <p:cNvSpPr txBox="1"/>
          <p:nvPr>
            <p:ph idx="1" type="body"/>
          </p:nvPr>
        </p:nvSpPr>
        <p:spPr>
          <a:xfrm>
            <a:off x="1553583" y="1382774"/>
            <a:ext cx="10502059" cy="48959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262626"/>
              </a:buClr>
              <a:buSzPts val="2400"/>
              <a:buNone/>
            </a:pPr>
            <a:r>
              <a:rPr lang="en-GB"/>
              <a:t>Una delle applicazioni più importanti dell’IA nella gestione energetica è </a:t>
            </a:r>
            <a:r>
              <a:rPr b="1" lang="en-GB"/>
              <a:t>la previsione</a:t>
            </a:r>
            <a:r>
              <a:rPr lang="en-GB"/>
              <a:t>.</a:t>
            </a:r>
            <a:endParaRPr/>
          </a:p>
          <a:p>
            <a:pPr indent="-228600" lvl="0" marL="228600" rtl="0" algn="l">
              <a:lnSpc>
                <a:spcPct val="90000"/>
              </a:lnSpc>
              <a:spcBef>
                <a:spcPts val="1000"/>
              </a:spcBef>
              <a:spcAft>
                <a:spcPts val="0"/>
              </a:spcAft>
              <a:buClr>
                <a:srgbClr val="262626"/>
              </a:buClr>
              <a:buSzPts val="2400"/>
              <a:buNone/>
            </a:pPr>
            <a:r>
              <a:rPr lang="en-GB"/>
              <a:t>Previsioni accurate sono essenziali per:</a:t>
            </a:r>
            <a:endParaRPr/>
          </a:p>
          <a:p>
            <a:pPr indent="-342900" lvl="0" marL="342900" rtl="0" algn="l">
              <a:lnSpc>
                <a:spcPct val="90000"/>
              </a:lnSpc>
              <a:spcBef>
                <a:spcPts val="1000"/>
              </a:spcBef>
              <a:spcAft>
                <a:spcPts val="0"/>
              </a:spcAft>
              <a:buClr>
                <a:srgbClr val="262626"/>
              </a:buClr>
              <a:buSzPts val="2400"/>
              <a:buFont typeface="Arial"/>
              <a:buChar char="•"/>
            </a:pPr>
            <a:r>
              <a:rPr lang="en-GB"/>
              <a:t>pianificare la produzione di energia elettrica,</a:t>
            </a:r>
            <a:endParaRPr/>
          </a:p>
          <a:p>
            <a:pPr indent="-342900" lvl="0" marL="342900" rtl="0" algn="l">
              <a:lnSpc>
                <a:spcPct val="90000"/>
              </a:lnSpc>
              <a:spcBef>
                <a:spcPts val="1000"/>
              </a:spcBef>
              <a:spcAft>
                <a:spcPts val="0"/>
              </a:spcAft>
              <a:buClr>
                <a:srgbClr val="262626"/>
              </a:buClr>
              <a:buSzPts val="2400"/>
              <a:buFont typeface="Arial"/>
              <a:buChar char="•"/>
            </a:pPr>
            <a:r>
              <a:rPr lang="en-GB"/>
              <a:t>bilanciare le fonti energetiche rinnovabili e quelle convenzionali,</a:t>
            </a:r>
            <a:endParaRPr/>
          </a:p>
          <a:p>
            <a:pPr indent="-342900" lvl="0" marL="342900" rtl="0" algn="l">
              <a:lnSpc>
                <a:spcPct val="90000"/>
              </a:lnSpc>
              <a:spcBef>
                <a:spcPts val="1000"/>
              </a:spcBef>
              <a:spcAft>
                <a:spcPts val="0"/>
              </a:spcAft>
              <a:buClr>
                <a:srgbClr val="262626"/>
              </a:buClr>
              <a:buSzPts val="2400"/>
              <a:buFont typeface="Arial"/>
              <a:buChar char="•"/>
            </a:pPr>
            <a:r>
              <a:rPr lang="en-GB"/>
              <a:t>evitare carenze o eccedenze di energia,</a:t>
            </a:r>
            <a:endParaRPr/>
          </a:p>
          <a:p>
            <a:pPr indent="-342900" lvl="0" marL="342900" rtl="0" algn="l">
              <a:lnSpc>
                <a:spcPct val="90000"/>
              </a:lnSpc>
              <a:spcBef>
                <a:spcPts val="1000"/>
              </a:spcBef>
              <a:spcAft>
                <a:spcPts val="0"/>
              </a:spcAft>
              <a:buClr>
                <a:srgbClr val="262626"/>
              </a:buClr>
              <a:buSzPts val="2400"/>
              <a:buFont typeface="Arial"/>
              <a:buChar char="•"/>
            </a:pPr>
            <a:r>
              <a:rPr lang="en-GB"/>
              <a:t>ridurre i costi operativi e</a:t>
            </a:r>
            <a:endParaRPr/>
          </a:p>
          <a:p>
            <a:pPr indent="-342900" lvl="0" marL="342900" rtl="0" algn="l">
              <a:lnSpc>
                <a:spcPct val="90000"/>
              </a:lnSpc>
              <a:spcBef>
                <a:spcPts val="1000"/>
              </a:spcBef>
              <a:spcAft>
                <a:spcPts val="0"/>
              </a:spcAft>
              <a:buClr>
                <a:srgbClr val="262626"/>
              </a:buClr>
              <a:buSzPts val="2400"/>
              <a:buFont typeface="Arial"/>
              <a:buChar char="•"/>
            </a:pPr>
            <a:r>
              <a:rPr lang="en-GB"/>
              <a:t>ridurre le emissioni di CO₂.</a:t>
            </a:r>
            <a:endParaRPr/>
          </a:p>
          <a:p>
            <a:pPr indent="-292100" lvl="0" marL="342900" rtl="0" algn="l">
              <a:lnSpc>
                <a:spcPct val="100000"/>
              </a:lnSpc>
              <a:spcBef>
                <a:spcPts val="1000"/>
              </a:spcBef>
              <a:spcAft>
                <a:spcPts val="0"/>
              </a:spcAft>
              <a:buClr>
                <a:srgbClr val="262626"/>
              </a:buClr>
              <a:buSzPts val="800"/>
              <a:buFont typeface="Arial"/>
              <a:buNone/>
            </a:pPr>
            <a:r>
              <a:t/>
            </a:r>
            <a:endParaRPr sz="800"/>
          </a:p>
          <a:p>
            <a:pPr indent="-228600" lvl="0" marL="228600" rtl="0" algn="l">
              <a:lnSpc>
                <a:spcPct val="90000"/>
              </a:lnSpc>
              <a:spcBef>
                <a:spcPts val="1000"/>
              </a:spcBef>
              <a:spcAft>
                <a:spcPts val="0"/>
              </a:spcAft>
              <a:buClr>
                <a:srgbClr val="262626"/>
              </a:buClr>
              <a:buSzPts val="2400"/>
              <a:buNone/>
            </a:pPr>
            <a:r>
              <a:rPr b="1" lang="en-GB"/>
              <a:t>Previsione dell’energia rinnovabile</a:t>
            </a:r>
            <a:endParaRPr/>
          </a:p>
          <a:p>
            <a:pPr indent="0" lvl="0" marL="0" rtl="0" algn="l">
              <a:lnSpc>
                <a:spcPct val="90000"/>
              </a:lnSpc>
              <a:spcBef>
                <a:spcPts val="1000"/>
              </a:spcBef>
              <a:spcAft>
                <a:spcPts val="0"/>
              </a:spcAft>
              <a:buClr>
                <a:srgbClr val="262626"/>
              </a:buClr>
              <a:buSzPts val="2400"/>
              <a:buNone/>
            </a:pPr>
            <a:r>
              <a:rPr lang="en-GB"/>
              <a:t>L’energia solare ed eolica dipendono in larga misura dalle condizioni meteorologiche. Anche piccole variazioni nella copertura nuvolosa o nella velocità del vento possono influire in modo significativo sulla produzione.</a:t>
            </a:r>
            <a:endParaRPr/>
          </a:p>
          <a:p>
            <a:pPr indent="-190500" lvl="0" marL="342900" rtl="0" algn="l">
              <a:lnSpc>
                <a:spcPct val="90000"/>
              </a:lnSpc>
              <a:spcBef>
                <a:spcPts val="1000"/>
              </a:spcBef>
              <a:spcAft>
                <a:spcPts val="0"/>
              </a:spcAft>
              <a:buClr>
                <a:srgbClr val="262626"/>
              </a:buClr>
              <a:buSzPts val="24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descr="Et bilde som inneholder natur, skjermbilde, Fraktal kunst, bølge&#10;&#10;KI-generert innhold kan være feil." id="251" name="Google Shape;251;p12"/>
          <p:cNvPicPr preferRelativeResize="0"/>
          <p:nvPr/>
        </p:nvPicPr>
        <p:blipFill rotWithShape="1">
          <a:blip r:embed="rId3">
            <a:alphaModFix/>
          </a:blip>
          <a:srcRect b="43784" l="0" r="0" t="12973"/>
          <a:stretch/>
        </p:blipFill>
        <p:spPr>
          <a:xfrm>
            <a:off x="1215189" y="3892378"/>
            <a:ext cx="10976811" cy="2965622"/>
          </a:xfrm>
          <a:prstGeom prst="rect">
            <a:avLst/>
          </a:prstGeom>
          <a:noFill/>
          <a:ln>
            <a:noFill/>
          </a:ln>
        </p:spPr>
      </p:pic>
      <p:sp>
        <p:nvSpPr>
          <p:cNvPr id="252" name="Google Shape;252;p12"/>
          <p:cNvSpPr txBox="1"/>
          <p:nvPr/>
        </p:nvSpPr>
        <p:spPr>
          <a:xfrm>
            <a:off x="1406049" y="69577"/>
            <a:ext cx="10595100" cy="803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1C4C6"/>
              </a:buClr>
              <a:buSzPts val="3600"/>
              <a:buFont typeface="Arial"/>
              <a:buNone/>
            </a:pPr>
            <a:r>
              <a:rPr b="1" i="0" lang="en-GB" sz="3600">
                <a:solidFill>
                  <a:srgbClr val="51C4C6"/>
                </a:solidFill>
                <a:latin typeface="Calibri"/>
                <a:ea typeface="Calibri"/>
                <a:cs typeface="Calibri"/>
                <a:sym typeface="Calibri"/>
              </a:rPr>
              <a:t>Argomento 2: Migliorare le previsioni e la pianificazione con l’IA</a:t>
            </a:r>
            <a:endParaRPr/>
          </a:p>
        </p:txBody>
      </p:sp>
      <p:sp>
        <p:nvSpPr>
          <p:cNvPr id="253" name="Google Shape;253;p12"/>
          <p:cNvSpPr txBox="1"/>
          <p:nvPr>
            <p:ph idx="1" type="body"/>
          </p:nvPr>
        </p:nvSpPr>
        <p:spPr>
          <a:xfrm>
            <a:off x="1468986" y="1117256"/>
            <a:ext cx="10502100" cy="48960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262626"/>
              </a:buClr>
              <a:buSzPts val="2200"/>
              <a:buNone/>
            </a:pPr>
            <a:r>
              <a:rPr lang="en-GB" sz="2200"/>
              <a:t>Per prevedere la quantità di energia che verrà prodotta nelle ore o nei giorni a venire, i modelli di IA utilizzano:</a:t>
            </a:r>
            <a:endParaRPr/>
          </a:p>
          <a:p>
            <a:pPr indent="-342900" lvl="0" marL="342900" rtl="0" algn="l">
              <a:lnSpc>
                <a:spcPct val="90000"/>
              </a:lnSpc>
              <a:spcBef>
                <a:spcPts val="1000"/>
              </a:spcBef>
              <a:spcAft>
                <a:spcPts val="0"/>
              </a:spcAft>
              <a:buClr>
                <a:srgbClr val="262626"/>
              </a:buClr>
              <a:buSzPts val="2200"/>
              <a:buFont typeface="Arial"/>
              <a:buChar char="•"/>
            </a:pPr>
            <a:r>
              <a:rPr lang="en-GB" sz="2200"/>
              <a:t>dati storici di produzione,</a:t>
            </a:r>
            <a:endParaRPr/>
          </a:p>
          <a:p>
            <a:pPr indent="-342900" lvl="0" marL="342900" rtl="0" algn="l">
              <a:lnSpc>
                <a:spcPct val="90000"/>
              </a:lnSpc>
              <a:spcBef>
                <a:spcPts val="1000"/>
              </a:spcBef>
              <a:spcAft>
                <a:spcPts val="0"/>
              </a:spcAft>
              <a:buClr>
                <a:srgbClr val="262626"/>
              </a:buClr>
              <a:buSzPts val="2200"/>
              <a:buFont typeface="Arial"/>
              <a:buChar char="•"/>
            </a:pPr>
            <a:r>
              <a:rPr lang="en-GB" sz="2200"/>
              <a:t>immagini satellitari,</a:t>
            </a:r>
            <a:endParaRPr/>
          </a:p>
          <a:p>
            <a:pPr indent="-342900" lvl="0" marL="342900" rtl="0" algn="l">
              <a:lnSpc>
                <a:spcPct val="90000"/>
              </a:lnSpc>
              <a:spcBef>
                <a:spcPts val="1000"/>
              </a:spcBef>
              <a:spcAft>
                <a:spcPts val="0"/>
              </a:spcAft>
              <a:buClr>
                <a:srgbClr val="262626"/>
              </a:buClr>
              <a:buSzPts val="2200"/>
              <a:buFont typeface="Arial"/>
              <a:buChar char="•"/>
            </a:pPr>
            <a:r>
              <a:rPr lang="en-GB" sz="2200"/>
              <a:t>previsioni meteorologiche,</a:t>
            </a:r>
            <a:endParaRPr/>
          </a:p>
          <a:p>
            <a:pPr indent="-342900" lvl="0" marL="342900" rtl="0" algn="l">
              <a:lnSpc>
                <a:spcPct val="90000"/>
              </a:lnSpc>
              <a:spcBef>
                <a:spcPts val="1000"/>
              </a:spcBef>
              <a:spcAft>
                <a:spcPts val="0"/>
              </a:spcAft>
              <a:buClr>
                <a:srgbClr val="262626"/>
              </a:buClr>
              <a:buSzPts val="2200"/>
              <a:buFont typeface="Arial"/>
              <a:buChar char="•"/>
            </a:pPr>
            <a:r>
              <a:rPr lang="en-GB" sz="2200"/>
              <a:t>andamenti stagionali e </a:t>
            </a:r>
            <a:endParaRPr/>
          </a:p>
          <a:p>
            <a:pPr indent="-342900" lvl="0" marL="342900" rtl="0" algn="l">
              <a:lnSpc>
                <a:spcPct val="90000"/>
              </a:lnSpc>
              <a:spcBef>
                <a:spcPts val="1000"/>
              </a:spcBef>
              <a:spcAft>
                <a:spcPts val="0"/>
              </a:spcAft>
              <a:buClr>
                <a:srgbClr val="262626"/>
              </a:buClr>
              <a:buSzPts val="2200"/>
              <a:buFont typeface="Arial"/>
              <a:buChar char="•"/>
            </a:pPr>
            <a:r>
              <a:rPr lang="en-GB" sz="2200"/>
              <a:t>informazioni geografiche</a:t>
            </a:r>
            <a:endParaRPr/>
          </a:p>
          <a:p>
            <a:pPr indent="-203200" lvl="0" marL="342900" rtl="0" algn="l">
              <a:lnSpc>
                <a:spcPct val="90000"/>
              </a:lnSpc>
              <a:spcBef>
                <a:spcPts val="1000"/>
              </a:spcBef>
              <a:spcAft>
                <a:spcPts val="0"/>
              </a:spcAft>
              <a:buClr>
                <a:srgbClr val="262626"/>
              </a:buClr>
              <a:buSzPts val="2200"/>
              <a:buFont typeface="Arial"/>
              <a:buNone/>
            </a:pPr>
            <a:r>
              <a:t/>
            </a:r>
            <a:endParaRPr sz="2200"/>
          </a:p>
          <a:p>
            <a:pPr indent="-228600" lvl="0" marL="228600" rtl="0" algn="l">
              <a:lnSpc>
                <a:spcPct val="90000"/>
              </a:lnSpc>
              <a:spcBef>
                <a:spcPts val="1000"/>
              </a:spcBef>
              <a:spcAft>
                <a:spcPts val="0"/>
              </a:spcAft>
              <a:buClr>
                <a:schemeClr val="lt1"/>
              </a:buClr>
              <a:buSzPts val="2200"/>
              <a:buNone/>
            </a:pPr>
            <a:r>
              <a:rPr b="1" lang="en-GB" sz="2200">
                <a:solidFill>
                  <a:schemeClr val="lt1"/>
                </a:solidFill>
              </a:rPr>
              <a:t>Ciò consente ai gestori della rete di:</a:t>
            </a:r>
            <a:endParaRPr/>
          </a:p>
          <a:p>
            <a:pPr indent="-342900" lvl="0" marL="342900" rtl="0" algn="l">
              <a:lnSpc>
                <a:spcPct val="90000"/>
              </a:lnSpc>
              <a:spcBef>
                <a:spcPts val="1000"/>
              </a:spcBef>
              <a:spcAft>
                <a:spcPts val="0"/>
              </a:spcAft>
              <a:buClr>
                <a:schemeClr val="lt1"/>
              </a:buClr>
              <a:buSzPts val="2200"/>
              <a:buFont typeface="Arial"/>
              <a:buChar char="•"/>
            </a:pPr>
            <a:r>
              <a:rPr lang="en-GB" sz="2200">
                <a:solidFill>
                  <a:schemeClr val="lt1"/>
                </a:solidFill>
              </a:rPr>
              <a:t>predisporre la generazione di riserva quando la produzione da fonti rinnovabili è bassa,</a:t>
            </a:r>
            <a:endParaRPr/>
          </a:p>
          <a:p>
            <a:pPr indent="-342900" lvl="0" marL="342900" rtl="0" algn="l">
              <a:lnSpc>
                <a:spcPct val="90000"/>
              </a:lnSpc>
              <a:spcBef>
                <a:spcPts val="1000"/>
              </a:spcBef>
              <a:spcAft>
                <a:spcPts val="0"/>
              </a:spcAft>
              <a:buClr>
                <a:schemeClr val="lt1"/>
              </a:buClr>
              <a:buSzPts val="2200"/>
              <a:buFont typeface="Arial"/>
              <a:buChar char="•"/>
            </a:pPr>
            <a:r>
              <a:rPr lang="en-GB" sz="2200">
                <a:solidFill>
                  <a:schemeClr val="lt1"/>
                </a:solidFill>
              </a:rPr>
              <a:t>evitare sprechi di energia quando la produzione è elevata e</a:t>
            </a:r>
            <a:endParaRPr/>
          </a:p>
          <a:p>
            <a:pPr indent="-342900" lvl="0" marL="342900" rtl="0" algn="l">
              <a:lnSpc>
                <a:spcPct val="90000"/>
              </a:lnSpc>
              <a:spcBef>
                <a:spcPts val="1000"/>
              </a:spcBef>
              <a:spcAft>
                <a:spcPts val="0"/>
              </a:spcAft>
              <a:buClr>
                <a:schemeClr val="lt1"/>
              </a:buClr>
              <a:buSzPts val="2200"/>
              <a:buFont typeface="Arial"/>
              <a:buChar char="•"/>
            </a:pPr>
            <a:r>
              <a:rPr lang="en-GB" sz="2200">
                <a:solidFill>
                  <a:schemeClr val="lt1"/>
                </a:solidFill>
              </a:rPr>
              <a:t>integrare in modo sicuro una quota maggiore di energie rinnovabili nella rete.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descr="Et bilde som inneholder himmel, tre, sky, utendørs&#10;&#10;KI-generert innhold kan være feil." id="259" name="Google Shape;259;p13"/>
          <p:cNvPicPr preferRelativeResize="0"/>
          <p:nvPr/>
        </p:nvPicPr>
        <p:blipFill rotWithShape="1">
          <a:blip r:embed="rId3">
            <a:alphaModFix/>
          </a:blip>
          <a:srcRect b="0" l="-30451" r="29509" t="0"/>
          <a:stretch/>
        </p:blipFill>
        <p:spPr>
          <a:xfrm>
            <a:off x="-853368" y="0"/>
            <a:ext cx="6949368" cy="6858000"/>
          </a:xfrm>
          <a:prstGeom prst="rect">
            <a:avLst/>
          </a:prstGeom>
          <a:noFill/>
          <a:ln>
            <a:noFill/>
          </a:ln>
        </p:spPr>
      </p:pic>
      <p:sp>
        <p:nvSpPr>
          <p:cNvPr id="260" name="Google Shape;260;p13"/>
          <p:cNvSpPr txBox="1"/>
          <p:nvPr/>
        </p:nvSpPr>
        <p:spPr>
          <a:xfrm>
            <a:off x="6096000" y="0"/>
            <a:ext cx="6004500" cy="15696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1C4C6"/>
              </a:buClr>
              <a:buSzPts val="3600"/>
              <a:buFont typeface="Arial"/>
              <a:buNone/>
            </a:pPr>
            <a:r>
              <a:rPr b="1" i="0" lang="en-GB" sz="3600">
                <a:solidFill>
                  <a:srgbClr val="51C4C6"/>
                </a:solidFill>
                <a:latin typeface="Calibri"/>
                <a:ea typeface="Calibri"/>
                <a:cs typeface="Calibri"/>
                <a:sym typeface="Calibri"/>
              </a:rPr>
              <a:t>Argomento 2: Migliorare le previsioni e la pianificazione con l’</a:t>
            </a:r>
            <a:r>
              <a:rPr b="1" lang="en-GB" sz="3600">
                <a:solidFill>
                  <a:srgbClr val="51C4C6"/>
                </a:solidFill>
                <a:latin typeface="Calibri"/>
                <a:ea typeface="Calibri"/>
                <a:cs typeface="Calibri"/>
                <a:sym typeface="Calibri"/>
              </a:rPr>
              <a:t>IA</a:t>
            </a:r>
            <a:endParaRPr/>
          </a:p>
        </p:txBody>
      </p:sp>
      <p:sp>
        <p:nvSpPr>
          <p:cNvPr id="261" name="Google Shape;261;p13"/>
          <p:cNvSpPr txBox="1"/>
          <p:nvPr>
            <p:ph idx="1" type="body"/>
          </p:nvPr>
        </p:nvSpPr>
        <p:spPr>
          <a:xfrm>
            <a:off x="6179900" y="1569600"/>
            <a:ext cx="5920500" cy="43461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262626"/>
              </a:buClr>
              <a:buSzPts val="2200"/>
              <a:buNone/>
            </a:pPr>
            <a:r>
              <a:rPr b="1" lang="en-GB" sz="2000"/>
              <a:t>Previsione della domanda</a:t>
            </a:r>
            <a:endParaRPr sz="2200"/>
          </a:p>
          <a:p>
            <a:pPr indent="0" lvl="0" marL="0" rtl="0" algn="l">
              <a:lnSpc>
                <a:spcPct val="90000"/>
              </a:lnSpc>
              <a:spcBef>
                <a:spcPts val="1000"/>
              </a:spcBef>
              <a:spcAft>
                <a:spcPts val="0"/>
              </a:spcAft>
              <a:buClr>
                <a:srgbClr val="262626"/>
              </a:buClr>
              <a:buSzPts val="2200"/>
              <a:buNone/>
            </a:pPr>
            <a:r>
              <a:rPr lang="en-GB" sz="2000"/>
              <a:t>L’IA viene utilizzata anche per prevedere il fabbisogno di energia elettrica dei consumatori nelle diverse fasce orarie della giornata o dell’anno. Ad esempio, l’IA può apprendere che:</a:t>
            </a:r>
            <a:endParaRPr sz="2000"/>
          </a:p>
          <a:p>
            <a:pPr indent="-330200" lvl="0" marL="342900" rtl="0" algn="l">
              <a:lnSpc>
                <a:spcPct val="90000"/>
              </a:lnSpc>
              <a:spcBef>
                <a:spcPts val="1000"/>
              </a:spcBef>
              <a:spcAft>
                <a:spcPts val="0"/>
              </a:spcAft>
              <a:buClr>
                <a:srgbClr val="262626"/>
              </a:buClr>
              <a:buSzPts val="2000"/>
              <a:buFont typeface="Arial"/>
              <a:buChar char="•"/>
            </a:pPr>
            <a:r>
              <a:rPr lang="en-GB" sz="2000"/>
              <a:t>il consumo energetico aumenta nelle mattine fredde,</a:t>
            </a:r>
            <a:endParaRPr sz="2200"/>
          </a:p>
          <a:p>
            <a:pPr indent="-330200" lvl="0" marL="342900" rtl="0" algn="l">
              <a:lnSpc>
                <a:spcPct val="90000"/>
              </a:lnSpc>
              <a:spcBef>
                <a:spcPts val="1000"/>
              </a:spcBef>
              <a:spcAft>
                <a:spcPts val="0"/>
              </a:spcAft>
              <a:buClr>
                <a:srgbClr val="262626"/>
              </a:buClr>
              <a:buSzPts val="2000"/>
              <a:buFont typeface="Arial"/>
              <a:buChar char="•"/>
            </a:pPr>
            <a:r>
              <a:rPr lang="en-GB" sz="2000"/>
              <a:t>la domanda diminuisce durante le festività, oppure</a:t>
            </a:r>
            <a:endParaRPr sz="2200"/>
          </a:p>
          <a:p>
            <a:pPr indent="-330200" lvl="0" marL="342900" rtl="0" algn="l">
              <a:lnSpc>
                <a:spcPct val="90000"/>
              </a:lnSpc>
              <a:spcBef>
                <a:spcPts val="1000"/>
              </a:spcBef>
              <a:spcAft>
                <a:spcPts val="0"/>
              </a:spcAft>
              <a:buClr>
                <a:srgbClr val="262626"/>
              </a:buClr>
              <a:buSzPts val="2000"/>
              <a:buFont typeface="Arial"/>
              <a:buChar char="•"/>
            </a:pPr>
            <a:r>
              <a:rPr lang="en-GB" sz="2000"/>
              <a:t>la ricarica dei veicoli elettrici raggiunge il picco la sera.</a:t>
            </a:r>
            <a:endParaRPr sz="2200"/>
          </a:p>
          <a:p>
            <a:pPr indent="0" lvl="0" marL="0" rtl="0" algn="l">
              <a:lnSpc>
                <a:spcPct val="90000"/>
              </a:lnSpc>
              <a:spcBef>
                <a:spcPts val="1000"/>
              </a:spcBef>
              <a:spcAft>
                <a:spcPts val="0"/>
              </a:spcAft>
              <a:buClr>
                <a:srgbClr val="262626"/>
              </a:buClr>
              <a:buSzPts val="1400"/>
              <a:buNone/>
            </a:pPr>
            <a:r>
              <a:t/>
            </a:r>
            <a:endParaRPr sz="1200"/>
          </a:p>
          <a:p>
            <a:pPr indent="0" lvl="0" marL="0" rtl="0" algn="l">
              <a:lnSpc>
                <a:spcPct val="90000"/>
              </a:lnSpc>
              <a:spcBef>
                <a:spcPts val="1000"/>
              </a:spcBef>
              <a:spcAft>
                <a:spcPts val="0"/>
              </a:spcAft>
              <a:buClr>
                <a:srgbClr val="262626"/>
              </a:buClr>
              <a:buSzPts val="2200"/>
              <a:buNone/>
            </a:pPr>
            <a:r>
              <a:rPr lang="en-GB" sz="2000"/>
              <a:t>Previsioni più accurate della domanda aiutano i fornitori di energia a ottimizzare i programmi di produzione, ridurre i picchi di carico e prevenire la congestione della rete.</a:t>
            </a:r>
            <a:endParaRPr sz="2000"/>
          </a:p>
          <a:p>
            <a:pPr indent="-228600" lvl="0" marL="228600" rtl="0" algn="l">
              <a:lnSpc>
                <a:spcPct val="90000"/>
              </a:lnSpc>
              <a:spcBef>
                <a:spcPts val="1000"/>
              </a:spcBef>
              <a:spcAft>
                <a:spcPts val="0"/>
              </a:spcAft>
              <a:buClr>
                <a:srgbClr val="262626"/>
              </a:buClr>
              <a:buSzPts val="2200"/>
              <a:buNone/>
            </a:pPr>
            <a:r>
              <a:t/>
            </a:r>
            <a:endParaRPr sz="22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4"/>
          <p:cNvSpPr txBox="1"/>
          <p:nvPr/>
        </p:nvSpPr>
        <p:spPr>
          <a:xfrm>
            <a:off x="1261150" y="0"/>
            <a:ext cx="6248700" cy="803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1C4C6"/>
              </a:buClr>
              <a:buSzPts val="3600"/>
              <a:buFont typeface="Arial"/>
              <a:buNone/>
            </a:pPr>
            <a:r>
              <a:rPr b="1" i="0" lang="en-GB" sz="3600">
                <a:solidFill>
                  <a:srgbClr val="51C4C6"/>
                </a:solidFill>
                <a:latin typeface="Calibri"/>
                <a:ea typeface="Calibri"/>
                <a:cs typeface="Calibri"/>
                <a:sym typeface="Calibri"/>
              </a:rPr>
              <a:t>Argomento 3: Reti intelligenti e ottimizzazione in tempo reale</a:t>
            </a:r>
            <a:endParaRPr/>
          </a:p>
        </p:txBody>
      </p:sp>
      <p:sp>
        <p:nvSpPr>
          <p:cNvPr id="268" name="Google Shape;268;p14"/>
          <p:cNvSpPr txBox="1"/>
          <p:nvPr>
            <p:ph idx="1" type="body"/>
          </p:nvPr>
        </p:nvSpPr>
        <p:spPr>
          <a:xfrm>
            <a:off x="1389881" y="993872"/>
            <a:ext cx="6120000" cy="4896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262626"/>
              </a:buClr>
              <a:buSzPts val="2400"/>
              <a:buNone/>
            </a:pPr>
            <a:r>
              <a:rPr lang="en-GB"/>
              <a:t>Una </a:t>
            </a:r>
            <a:r>
              <a:rPr b="1" lang="en-GB"/>
              <a:t>rete intelligente </a:t>
            </a:r>
            <a:r>
              <a:rPr lang="en-GB"/>
              <a:t>è una rete elettrica che utilizza tecnologie digitali per monitorare, controllare e ottimizzare i flussi di energia. L’intelligenza artificiale svolge un ruolo centrale nel rendere possibili le reti intelligenti.</a:t>
            </a:r>
            <a:endParaRPr/>
          </a:p>
          <a:p>
            <a:pPr indent="-228600" lvl="0" marL="228600" rtl="0" algn="l">
              <a:lnSpc>
                <a:spcPct val="90000"/>
              </a:lnSpc>
              <a:spcBef>
                <a:spcPts val="1000"/>
              </a:spcBef>
              <a:spcAft>
                <a:spcPts val="0"/>
              </a:spcAft>
              <a:buClr>
                <a:srgbClr val="262626"/>
              </a:buClr>
              <a:buSzPts val="2400"/>
              <a:buNone/>
            </a:pPr>
            <a:r>
              <a:t/>
            </a:r>
            <a:endParaRPr/>
          </a:p>
          <a:p>
            <a:pPr indent="-228600" lvl="0" marL="228600" rtl="0" algn="l">
              <a:lnSpc>
                <a:spcPct val="90000"/>
              </a:lnSpc>
              <a:spcBef>
                <a:spcPts val="1000"/>
              </a:spcBef>
              <a:spcAft>
                <a:spcPts val="0"/>
              </a:spcAft>
              <a:buClr>
                <a:srgbClr val="262626"/>
              </a:buClr>
              <a:buSzPts val="2400"/>
              <a:buNone/>
            </a:pPr>
            <a:r>
              <a:rPr b="1" lang="en-GB"/>
              <a:t>Processo decisionale in tempo reale</a:t>
            </a:r>
            <a:endParaRPr/>
          </a:p>
          <a:p>
            <a:pPr indent="-342900" lvl="0" marL="342900" rtl="0" algn="l">
              <a:lnSpc>
                <a:spcPct val="90000"/>
              </a:lnSpc>
              <a:spcBef>
                <a:spcPts val="1000"/>
              </a:spcBef>
              <a:spcAft>
                <a:spcPts val="0"/>
              </a:spcAft>
              <a:buClr>
                <a:srgbClr val="262626"/>
              </a:buClr>
              <a:buSzPts val="2400"/>
              <a:buFont typeface="Arial"/>
              <a:buChar char="•"/>
            </a:pPr>
            <a:r>
              <a:rPr lang="en-GB"/>
              <a:t>I sistemi di IA sono in grado di analizzare continuamente:</a:t>
            </a:r>
            <a:endParaRPr/>
          </a:p>
          <a:p>
            <a:pPr indent="-342900" lvl="0" marL="342900" rtl="0" algn="l">
              <a:lnSpc>
                <a:spcPct val="90000"/>
              </a:lnSpc>
              <a:spcBef>
                <a:spcPts val="1000"/>
              </a:spcBef>
              <a:spcAft>
                <a:spcPts val="0"/>
              </a:spcAft>
              <a:buClr>
                <a:srgbClr val="262626"/>
              </a:buClr>
              <a:buSzPts val="2400"/>
              <a:buFont typeface="Arial"/>
              <a:buChar char="•"/>
            </a:pPr>
            <a:r>
              <a:rPr lang="en-GB"/>
              <a:t>i dati dei sensori provenienti dalle sottostazioni,</a:t>
            </a:r>
            <a:endParaRPr/>
          </a:p>
          <a:p>
            <a:pPr indent="-342900" lvl="0" marL="342900" rtl="0" algn="l">
              <a:lnSpc>
                <a:spcPct val="90000"/>
              </a:lnSpc>
              <a:spcBef>
                <a:spcPts val="1000"/>
              </a:spcBef>
              <a:spcAft>
                <a:spcPts val="0"/>
              </a:spcAft>
              <a:buClr>
                <a:srgbClr val="262626"/>
              </a:buClr>
              <a:buSzPts val="2400"/>
              <a:buFont typeface="Arial"/>
              <a:buChar char="•"/>
            </a:pPr>
            <a:r>
              <a:rPr lang="en-GB"/>
              <a:t>i livelli di tensione e frequenza,</a:t>
            </a:r>
            <a:endParaRPr/>
          </a:p>
          <a:p>
            <a:pPr indent="-342900" lvl="0" marL="342900" rtl="0" algn="l">
              <a:lnSpc>
                <a:spcPct val="90000"/>
              </a:lnSpc>
              <a:spcBef>
                <a:spcPts val="1000"/>
              </a:spcBef>
              <a:spcAft>
                <a:spcPts val="0"/>
              </a:spcAft>
              <a:buClr>
                <a:srgbClr val="262626"/>
              </a:buClr>
              <a:buSzPts val="2400"/>
              <a:buFont typeface="Arial"/>
              <a:buChar char="•"/>
            </a:pPr>
            <a:r>
              <a:rPr lang="en-GB"/>
              <a:t>i flussi di energia tra le regioni e</a:t>
            </a:r>
            <a:endParaRPr/>
          </a:p>
          <a:p>
            <a:pPr indent="-342900" lvl="0" marL="342900" rtl="0" algn="l">
              <a:lnSpc>
                <a:spcPct val="90000"/>
              </a:lnSpc>
              <a:spcBef>
                <a:spcPts val="1000"/>
              </a:spcBef>
              <a:spcAft>
                <a:spcPts val="0"/>
              </a:spcAft>
              <a:buClr>
                <a:srgbClr val="262626"/>
              </a:buClr>
              <a:buSzPts val="2400"/>
              <a:buFont typeface="Arial"/>
              <a:buChar char="•"/>
            </a:pPr>
            <a:r>
              <a:rPr lang="en-GB"/>
              <a:t>le prestazioni delle apparecchiature.</a:t>
            </a:r>
            <a:endParaRPr/>
          </a:p>
          <a:p>
            <a:pPr indent="-228600" lvl="0" marL="228600" rtl="0" algn="l">
              <a:lnSpc>
                <a:spcPct val="90000"/>
              </a:lnSpc>
              <a:spcBef>
                <a:spcPts val="1000"/>
              </a:spcBef>
              <a:spcAft>
                <a:spcPts val="0"/>
              </a:spcAft>
              <a:buClr>
                <a:srgbClr val="262626"/>
              </a:buClr>
              <a:buSzPts val="2400"/>
              <a:buNone/>
            </a:pPr>
            <a:r>
              <a:t/>
            </a:r>
            <a:endParaRPr/>
          </a:p>
        </p:txBody>
      </p:sp>
      <p:pic>
        <p:nvPicPr>
          <p:cNvPr descr="Et bilde som inneholder tårn, høyspentmast, konstruksjon, himmel&#10;&#10;KI-generert innhold kan være feil." id="269" name="Google Shape;269;p14"/>
          <p:cNvPicPr preferRelativeResize="0"/>
          <p:nvPr/>
        </p:nvPicPr>
        <p:blipFill rotWithShape="1">
          <a:blip r:embed="rId3">
            <a:alphaModFix/>
          </a:blip>
          <a:srcRect b="0" l="28947" r="31429" t="0"/>
          <a:stretch/>
        </p:blipFill>
        <p:spPr>
          <a:xfrm>
            <a:off x="7673546" y="0"/>
            <a:ext cx="4077730"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15"/>
          <p:cNvSpPr txBox="1"/>
          <p:nvPr>
            <p:ph idx="1" type="body"/>
          </p:nvPr>
        </p:nvSpPr>
        <p:spPr>
          <a:xfrm>
            <a:off x="569775" y="952325"/>
            <a:ext cx="5058000" cy="459150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262626"/>
              </a:buClr>
              <a:buSzPts val="2000"/>
              <a:buNone/>
            </a:pPr>
            <a:r>
              <a:rPr b="1" lang="en-GB" sz="1800"/>
              <a:t>Sulla base di questi dati, l'intelligenza artificiale è in grado di:</a:t>
            </a:r>
            <a:endParaRPr sz="2200"/>
          </a:p>
          <a:p>
            <a:pPr indent="-330200" lvl="0" marL="342900" rtl="0" algn="l">
              <a:lnSpc>
                <a:spcPct val="100000"/>
              </a:lnSpc>
              <a:spcBef>
                <a:spcPts val="1000"/>
              </a:spcBef>
              <a:spcAft>
                <a:spcPts val="0"/>
              </a:spcAft>
              <a:buClr>
                <a:srgbClr val="262626"/>
              </a:buClr>
              <a:buSzPts val="1800"/>
              <a:buFont typeface="Arial"/>
              <a:buChar char="•"/>
            </a:pPr>
            <a:r>
              <a:rPr lang="en-GB" sz="1800"/>
              <a:t>regolare automaticamente la distribuzione dell’energia,</a:t>
            </a:r>
            <a:endParaRPr sz="2200"/>
          </a:p>
          <a:p>
            <a:pPr indent="-330200" lvl="0" marL="342900" rtl="0" algn="l">
              <a:lnSpc>
                <a:spcPct val="100000"/>
              </a:lnSpc>
              <a:spcBef>
                <a:spcPts val="1000"/>
              </a:spcBef>
              <a:spcAft>
                <a:spcPts val="0"/>
              </a:spcAft>
              <a:buClr>
                <a:srgbClr val="262626"/>
              </a:buClr>
              <a:buSzPts val="1800"/>
              <a:buFont typeface="Arial"/>
              <a:buChar char="•"/>
            </a:pPr>
            <a:r>
              <a:rPr lang="en-GB" sz="1800"/>
              <a:t>reindirizzare l'energia in caso di guasti,</a:t>
            </a:r>
            <a:endParaRPr sz="2200"/>
          </a:p>
          <a:p>
            <a:pPr indent="-330200" lvl="0" marL="342900" rtl="0" algn="l">
              <a:lnSpc>
                <a:spcPct val="100000"/>
              </a:lnSpc>
              <a:spcBef>
                <a:spcPts val="1000"/>
              </a:spcBef>
              <a:spcAft>
                <a:spcPts val="0"/>
              </a:spcAft>
              <a:buClr>
                <a:srgbClr val="262626"/>
              </a:buClr>
              <a:buSzPts val="1800"/>
              <a:buFont typeface="Arial"/>
              <a:buChar char="•"/>
            </a:pPr>
            <a:r>
              <a:rPr lang="en-GB" sz="1800"/>
              <a:t>rilevare comportamenti anomali che potrebbero indicare guasti o attacchi informatici, e</a:t>
            </a:r>
            <a:endParaRPr sz="1800"/>
          </a:p>
          <a:p>
            <a:pPr indent="-330200" lvl="0" marL="342900" rtl="0" algn="l">
              <a:lnSpc>
                <a:spcPct val="100000"/>
              </a:lnSpc>
              <a:spcBef>
                <a:spcPts val="1000"/>
              </a:spcBef>
              <a:spcAft>
                <a:spcPts val="0"/>
              </a:spcAft>
              <a:buClr>
                <a:srgbClr val="262626"/>
              </a:buClr>
              <a:buSzPts val="1800"/>
              <a:buFont typeface="Arial"/>
              <a:buChar char="•"/>
            </a:pPr>
            <a:r>
              <a:rPr lang="en-GB" sz="1800"/>
              <a:t>dare priorità alle fonti di energia rinnovabile quando disponibili.</a:t>
            </a:r>
            <a:endParaRPr sz="2200"/>
          </a:p>
          <a:p>
            <a:pPr indent="0" lvl="0" marL="0" rtl="0" algn="l">
              <a:lnSpc>
                <a:spcPct val="100000"/>
              </a:lnSpc>
              <a:spcBef>
                <a:spcPts val="1000"/>
              </a:spcBef>
              <a:spcAft>
                <a:spcPts val="0"/>
              </a:spcAft>
              <a:buClr>
                <a:srgbClr val="262626"/>
              </a:buClr>
              <a:buSzPts val="2000"/>
              <a:buNone/>
            </a:pPr>
            <a:r>
              <a:rPr lang="en-GB" sz="1800"/>
              <a:t>Ciò riduce i tempi di inattività, migliora la sicurezza e aumenta l’efficienza complessiva.</a:t>
            </a:r>
            <a:endParaRPr sz="1800"/>
          </a:p>
          <a:p>
            <a:pPr indent="0" lvl="0" marL="0" rtl="0" algn="l">
              <a:lnSpc>
                <a:spcPct val="100000"/>
              </a:lnSpc>
              <a:spcBef>
                <a:spcPts val="1000"/>
              </a:spcBef>
              <a:spcAft>
                <a:spcPts val="0"/>
              </a:spcAft>
              <a:buClr>
                <a:srgbClr val="262626"/>
              </a:buClr>
              <a:buSzPts val="2000"/>
              <a:buNone/>
            </a:pPr>
            <a:r>
              <a:rPr b="1" lang="en-GB" sz="1800"/>
              <a:t>Manutenzione predittiva</a:t>
            </a:r>
            <a:endParaRPr b="1" sz="1800"/>
          </a:p>
          <a:p>
            <a:pPr indent="0" lvl="0" marL="0" rtl="0" algn="l">
              <a:lnSpc>
                <a:spcPct val="100000"/>
              </a:lnSpc>
              <a:spcBef>
                <a:spcPts val="1000"/>
              </a:spcBef>
              <a:spcAft>
                <a:spcPts val="0"/>
              </a:spcAft>
              <a:buClr>
                <a:srgbClr val="262626"/>
              </a:buClr>
              <a:buSzPts val="2000"/>
              <a:buNone/>
            </a:pPr>
            <a:r>
              <a:rPr lang="en-GB" sz="1800"/>
              <a:t>Anziché attendere che le apparecchiature si guastino, l’IA è in grado di prevedere quando componenti quali trasformatori o cavi potrebbero guastarsi.</a:t>
            </a:r>
            <a:endParaRPr sz="1800"/>
          </a:p>
          <a:p>
            <a:pPr indent="-228600" lvl="0" marL="228600" rtl="0" algn="l">
              <a:lnSpc>
                <a:spcPct val="100000"/>
              </a:lnSpc>
              <a:spcBef>
                <a:spcPts val="1000"/>
              </a:spcBef>
              <a:spcAft>
                <a:spcPts val="0"/>
              </a:spcAft>
              <a:buClr>
                <a:srgbClr val="262626"/>
              </a:buClr>
              <a:buSzPts val="2000"/>
              <a:buNone/>
            </a:pPr>
            <a:r>
              <a:t/>
            </a:r>
            <a:endParaRPr sz="2000"/>
          </a:p>
        </p:txBody>
      </p:sp>
      <p:sp>
        <p:nvSpPr>
          <p:cNvPr id="276" name="Google Shape;276;p15"/>
          <p:cNvSpPr txBox="1"/>
          <p:nvPr>
            <p:ph idx="2" type="body"/>
          </p:nvPr>
        </p:nvSpPr>
        <p:spPr>
          <a:xfrm>
            <a:off x="375000" y="335850"/>
            <a:ext cx="11299500" cy="803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GB" sz="3400"/>
              <a:t>Argomento 3: Reti intelligenti e ottimizzazione in tempo reale</a:t>
            </a:r>
            <a:endParaRPr sz="3400"/>
          </a:p>
          <a:p>
            <a:pPr indent="0" lvl="0" marL="0" rtl="0" algn="l">
              <a:lnSpc>
                <a:spcPct val="90000"/>
              </a:lnSpc>
              <a:spcBef>
                <a:spcPts val="1000"/>
              </a:spcBef>
              <a:spcAft>
                <a:spcPts val="0"/>
              </a:spcAft>
              <a:buClr>
                <a:srgbClr val="51C4C6"/>
              </a:buClr>
              <a:buSzPts val="3600"/>
              <a:buNone/>
            </a:pPr>
            <a:r>
              <a:t/>
            </a:r>
            <a:endParaRPr/>
          </a:p>
        </p:txBody>
      </p:sp>
      <p:sp>
        <p:nvSpPr>
          <p:cNvPr id="277" name="Google Shape;277;p15"/>
          <p:cNvSpPr txBox="1"/>
          <p:nvPr/>
        </p:nvSpPr>
        <p:spPr>
          <a:xfrm>
            <a:off x="6252298" y="895499"/>
            <a:ext cx="5538600" cy="45915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rgbClr val="262626"/>
              </a:buClr>
              <a:buSzPts val="2000"/>
              <a:buFont typeface="Arial"/>
              <a:buNone/>
            </a:pPr>
            <a:r>
              <a:rPr b="1" i="0" lang="en-GB" sz="2000">
                <a:solidFill>
                  <a:srgbClr val="262626"/>
                </a:solidFill>
                <a:latin typeface="Calibri"/>
                <a:ea typeface="Calibri"/>
                <a:cs typeface="Calibri"/>
                <a:sym typeface="Calibri"/>
              </a:rPr>
              <a:t>Analizzando:</a:t>
            </a:r>
            <a:endParaRPr/>
          </a:p>
          <a:p>
            <a:pPr indent="-342900" lvl="0" marL="342900" marR="0" rtl="0" algn="l">
              <a:lnSpc>
                <a:spcPct val="100000"/>
              </a:lnSpc>
              <a:spcBef>
                <a:spcPts val="1000"/>
              </a:spcBef>
              <a:spcAft>
                <a:spcPts val="0"/>
              </a:spcAft>
              <a:buClr>
                <a:srgbClr val="262626"/>
              </a:buClr>
              <a:buSzPts val="2000"/>
              <a:buFont typeface="Arial"/>
              <a:buChar char="•"/>
            </a:pPr>
            <a:r>
              <a:rPr b="0" i="0" lang="en-GB" sz="2000">
                <a:solidFill>
                  <a:srgbClr val="262626"/>
                </a:solidFill>
                <a:latin typeface="Calibri"/>
                <a:ea typeface="Calibri"/>
                <a:cs typeface="Calibri"/>
                <a:sym typeface="Calibri"/>
              </a:rPr>
              <a:t>andamenti della temperatura,</a:t>
            </a:r>
            <a:endParaRPr/>
          </a:p>
          <a:p>
            <a:pPr indent="-342900" lvl="0" marL="342900" marR="0" rtl="0" algn="l">
              <a:lnSpc>
                <a:spcPct val="100000"/>
              </a:lnSpc>
              <a:spcBef>
                <a:spcPts val="1000"/>
              </a:spcBef>
              <a:spcAft>
                <a:spcPts val="0"/>
              </a:spcAft>
              <a:buClr>
                <a:srgbClr val="262626"/>
              </a:buClr>
              <a:buSzPts val="2000"/>
              <a:buFont typeface="Arial"/>
              <a:buChar char="•"/>
            </a:pPr>
            <a:r>
              <a:rPr b="0" i="0" lang="en-GB" sz="2000">
                <a:solidFill>
                  <a:srgbClr val="262626"/>
                </a:solidFill>
                <a:latin typeface="Calibri"/>
                <a:ea typeface="Calibri"/>
                <a:cs typeface="Calibri"/>
                <a:sym typeface="Calibri"/>
              </a:rPr>
              <a:t>i dati relativi alle vibrazioni,</a:t>
            </a:r>
            <a:endParaRPr/>
          </a:p>
          <a:p>
            <a:pPr indent="-342900" lvl="0" marL="342900" marR="0" rtl="0" algn="l">
              <a:lnSpc>
                <a:spcPct val="100000"/>
              </a:lnSpc>
              <a:spcBef>
                <a:spcPts val="1000"/>
              </a:spcBef>
              <a:spcAft>
                <a:spcPts val="0"/>
              </a:spcAft>
              <a:buClr>
                <a:srgbClr val="262626"/>
              </a:buClr>
              <a:buSzPts val="2000"/>
              <a:buFont typeface="Arial"/>
              <a:buChar char="•"/>
            </a:pPr>
            <a:r>
              <a:rPr b="0" i="0" lang="en-GB" sz="2000">
                <a:solidFill>
                  <a:srgbClr val="262626"/>
                </a:solidFill>
                <a:latin typeface="Calibri"/>
                <a:ea typeface="Calibri"/>
                <a:cs typeface="Calibri"/>
                <a:sym typeface="Calibri"/>
              </a:rPr>
              <a:t>l'intensità di utilizzo e</a:t>
            </a:r>
            <a:endParaRPr/>
          </a:p>
          <a:p>
            <a:pPr indent="-342900" lvl="0" marL="342900" marR="0" rtl="0" algn="l">
              <a:lnSpc>
                <a:spcPct val="100000"/>
              </a:lnSpc>
              <a:spcBef>
                <a:spcPts val="1000"/>
              </a:spcBef>
              <a:spcAft>
                <a:spcPts val="0"/>
              </a:spcAft>
              <a:buClr>
                <a:srgbClr val="262626"/>
              </a:buClr>
              <a:buSzPts val="2000"/>
              <a:buFont typeface="Arial"/>
              <a:buChar char="•"/>
            </a:pPr>
            <a:r>
              <a:rPr b="0" i="0" lang="en-GB" sz="2000">
                <a:solidFill>
                  <a:srgbClr val="262626"/>
                </a:solidFill>
                <a:latin typeface="Calibri"/>
                <a:ea typeface="Calibri"/>
                <a:cs typeface="Calibri"/>
                <a:sym typeface="Calibri"/>
              </a:rPr>
              <a:t>i registri storici dei guasti,</a:t>
            </a:r>
            <a:endParaRPr/>
          </a:p>
          <a:p>
            <a:pPr indent="0" lvl="0" marL="0" marR="0" rtl="0" algn="l">
              <a:lnSpc>
                <a:spcPct val="100000"/>
              </a:lnSpc>
              <a:spcBef>
                <a:spcPts val="1000"/>
              </a:spcBef>
              <a:spcAft>
                <a:spcPts val="0"/>
              </a:spcAft>
              <a:buClr>
                <a:srgbClr val="262626"/>
              </a:buClr>
              <a:buSzPts val="2000"/>
              <a:buFont typeface="Arial"/>
              <a:buNone/>
            </a:pPr>
            <a:r>
              <a:rPr b="0" i="0" lang="en-GB" sz="2000">
                <a:solidFill>
                  <a:srgbClr val="262626"/>
                </a:solidFill>
                <a:latin typeface="Calibri"/>
                <a:ea typeface="Calibri"/>
                <a:cs typeface="Calibri"/>
                <a:sym typeface="Calibri"/>
              </a:rPr>
              <a:t>i sistemi di intelligenza artificiale possono programmare gli interventi di manutenzione prima che si verifichino i guasti. Ciò comporta:</a:t>
            </a:r>
            <a:endParaRPr b="0" i="0" sz="2000">
              <a:solidFill>
                <a:srgbClr val="262626"/>
              </a:solidFill>
              <a:latin typeface="Calibri"/>
              <a:ea typeface="Calibri"/>
              <a:cs typeface="Calibri"/>
              <a:sym typeface="Calibri"/>
            </a:endParaRPr>
          </a:p>
          <a:p>
            <a:pPr indent="-342900" lvl="0" marL="342900" marR="0" rtl="0" algn="l">
              <a:lnSpc>
                <a:spcPct val="100000"/>
              </a:lnSpc>
              <a:spcBef>
                <a:spcPts val="1000"/>
              </a:spcBef>
              <a:spcAft>
                <a:spcPts val="0"/>
              </a:spcAft>
              <a:buClr>
                <a:srgbClr val="262626"/>
              </a:buClr>
              <a:buSzPts val="2000"/>
              <a:buFont typeface="Arial"/>
              <a:buChar char="•"/>
            </a:pPr>
            <a:r>
              <a:rPr b="0" i="0" lang="en-GB" sz="2000">
                <a:solidFill>
                  <a:srgbClr val="262626"/>
                </a:solidFill>
                <a:latin typeface="Calibri"/>
                <a:ea typeface="Calibri"/>
                <a:cs typeface="Calibri"/>
                <a:sym typeface="Calibri"/>
              </a:rPr>
              <a:t>un minor numero di interruzioni di corrente,</a:t>
            </a:r>
            <a:endParaRPr/>
          </a:p>
          <a:p>
            <a:pPr indent="-342900" lvl="0" marL="342900" marR="0" rtl="0" algn="l">
              <a:lnSpc>
                <a:spcPct val="100000"/>
              </a:lnSpc>
              <a:spcBef>
                <a:spcPts val="1000"/>
              </a:spcBef>
              <a:spcAft>
                <a:spcPts val="0"/>
              </a:spcAft>
              <a:buClr>
                <a:srgbClr val="262626"/>
              </a:buClr>
              <a:buSzPts val="2000"/>
              <a:buFont typeface="Arial"/>
              <a:buChar char="•"/>
            </a:pPr>
            <a:r>
              <a:rPr b="0" i="0" lang="en-GB" sz="2000">
                <a:solidFill>
                  <a:srgbClr val="262626"/>
                </a:solidFill>
                <a:latin typeface="Calibri"/>
                <a:ea typeface="Calibri"/>
                <a:cs typeface="Calibri"/>
                <a:sym typeface="Calibri"/>
              </a:rPr>
              <a:t>costi di riparazione più bassi,</a:t>
            </a:r>
            <a:endParaRPr/>
          </a:p>
          <a:p>
            <a:pPr indent="-342900" lvl="0" marL="342900" marR="0" rtl="0" algn="l">
              <a:lnSpc>
                <a:spcPct val="100000"/>
              </a:lnSpc>
              <a:spcBef>
                <a:spcPts val="1000"/>
              </a:spcBef>
              <a:spcAft>
                <a:spcPts val="0"/>
              </a:spcAft>
              <a:buClr>
                <a:srgbClr val="262626"/>
              </a:buClr>
              <a:buSzPts val="2000"/>
              <a:buFont typeface="Arial"/>
              <a:buChar char="•"/>
            </a:pPr>
            <a:r>
              <a:rPr b="0" i="0" lang="en-GB" sz="2000">
                <a:solidFill>
                  <a:srgbClr val="262626"/>
                </a:solidFill>
                <a:latin typeface="Calibri"/>
                <a:ea typeface="Calibri"/>
                <a:cs typeface="Calibri"/>
                <a:sym typeface="Calibri"/>
              </a:rPr>
              <a:t>una maggiore durata delle apparecchiature e</a:t>
            </a:r>
            <a:endParaRPr/>
          </a:p>
          <a:p>
            <a:pPr indent="-342900" lvl="0" marL="342900" marR="0" rtl="0" algn="l">
              <a:lnSpc>
                <a:spcPct val="100000"/>
              </a:lnSpc>
              <a:spcBef>
                <a:spcPts val="1000"/>
              </a:spcBef>
              <a:spcAft>
                <a:spcPts val="0"/>
              </a:spcAft>
              <a:buClr>
                <a:srgbClr val="262626"/>
              </a:buClr>
              <a:buSzPts val="2000"/>
              <a:buFont typeface="Arial"/>
              <a:buChar char="•"/>
            </a:pPr>
            <a:r>
              <a:rPr b="0" i="0" lang="en-GB" sz="2000">
                <a:solidFill>
                  <a:srgbClr val="262626"/>
                </a:solidFill>
                <a:latin typeface="Calibri"/>
                <a:ea typeface="Calibri"/>
                <a:cs typeface="Calibri"/>
                <a:sym typeface="Calibri"/>
              </a:rPr>
              <a:t>condizioni di lavoro più sicure per i tecnici.</a:t>
            </a:r>
            <a:endParaRPr/>
          </a:p>
          <a:p>
            <a:pPr indent="-228600" lvl="0" marL="228600" marR="0" rtl="0" algn="l">
              <a:lnSpc>
                <a:spcPct val="100000"/>
              </a:lnSpc>
              <a:spcBef>
                <a:spcPts val="1000"/>
              </a:spcBef>
              <a:spcAft>
                <a:spcPts val="0"/>
              </a:spcAft>
              <a:buClr>
                <a:srgbClr val="262626"/>
              </a:buClr>
              <a:buSzPts val="2000"/>
              <a:buFont typeface="Arial"/>
              <a:buNone/>
            </a:pPr>
            <a:r>
              <a:t/>
            </a:r>
            <a:endParaRPr b="0" i="0" sz="2000">
              <a:solidFill>
                <a:srgbClr val="262626"/>
              </a:solidFill>
              <a:latin typeface="Calibri"/>
              <a:ea typeface="Calibri"/>
              <a:cs typeface="Calibri"/>
              <a:sym typeface="Calibri"/>
            </a:endParaRPr>
          </a:p>
        </p:txBody>
      </p:sp>
      <p:sp>
        <p:nvSpPr>
          <p:cNvPr id="278" name="Google Shape;278;p15"/>
          <p:cNvSpPr/>
          <p:nvPr/>
        </p:nvSpPr>
        <p:spPr>
          <a:xfrm>
            <a:off x="5786381" y="1260550"/>
            <a:ext cx="45719" cy="4973979"/>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6"/>
          <p:cNvSpPr txBox="1"/>
          <p:nvPr>
            <p:ph idx="1" type="body"/>
          </p:nvPr>
        </p:nvSpPr>
        <p:spPr>
          <a:xfrm>
            <a:off x="5249100" y="2111350"/>
            <a:ext cx="7056900" cy="24435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chemeClr val="lt1"/>
              </a:buClr>
              <a:buSzPts val="4800"/>
              <a:buNone/>
            </a:pPr>
            <a:r>
              <a:rPr b="1" lang="en-GB"/>
              <a:t>Unità 2</a:t>
            </a:r>
            <a:endParaRPr/>
          </a:p>
          <a:p>
            <a:pPr indent="0" lvl="0" marL="0" rtl="0" algn="l">
              <a:lnSpc>
                <a:spcPct val="90000"/>
              </a:lnSpc>
              <a:spcBef>
                <a:spcPts val="1000"/>
              </a:spcBef>
              <a:spcAft>
                <a:spcPts val="0"/>
              </a:spcAft>
              <a:buClr>
                <a:schemeClr val="lt1"/>
              </a:buClr>
              <a:buSzPts val="4800"/>
              <a:buNone/>
            </a:pPr>
            <a:r>
              <a:rPr b="1" lang="en-GB"/>
              <a:t>Le sfide della gestione energetica nell'era moderna</a:t>
            </a:r>
            <a:endParaRPr b="1"/>
          </a:p>
        </p:txBody>
      </p:sp>
      <p:sp>
        <p:nvSpPr>
          <p:cNvPr id="285" name="Google Shape;285;p16"/>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GB"/>
              <a:t>02</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17"/>
          <p:cNvSpPr txBox="1"/>
          <p:nvPr>
            <p:ph idx="1" type="body"/>
          </p:nvPr>
        </p:nvSpPr>
        <p:spPr>
          <a:xfrm>
            <a:off x="4420450" y="846900"/>
            <a:ext cx="7054800" cy="7173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GB"/>
              <a:t>	</a:t>
            </a:r>
            <a:r>
              <a:rPr lang="en-GB"/>
              <a:t>Approvvigionamento imprevedibile di energia     rinnovabile</a:t>
            </a:r>
            <a:br>
              <a:rPr b="0" lang="en-GB"/>
            </a:br>
            <a:r>
              <a:rPr b="0" lang="en-GB" sz="1700">
                <a:solidFill>
                  <a:srgbClr val="040C0C"/>
                </a:solidFill>
              </a:rPr>
              <a:t>L’energia solare ed eolica dipendono dalle condizioni meteorologiche, il che rende la produzione energetica variabile e più difficile da pianificare e bilanciare.</a:t>
            </a:r>
            <a:endParaRPr b="0" sz="1700">
              <a:solidFill>
                <a:srgbClr val="040C0C"/>
              </a:solidFill>
            </a:endParaRPr>
          </a:p>
        </p:txBody>
      </p:sp>
      <p:sp>
        <p:nvSpPr>
          <p:cNvPr id="292" name="Google Shape;292;p17"/>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GB"/>
              <a:t>01</a:t>
            </a:r>
            <a:endParaRPr/>
          </a:p>
        </p:txBody>
      </p:sp>
      <p:sp>
        <p:nvSpPr>
          <p:cNvPr id="293" name="Google Shape;293;p17"/>
          <p:cNvSpPr txBox="1"/>
          <p:nvPr>
            <p:ph idx="5" type="body"/>
          </p:nvPr>
        </p:nvSpPr>
        <p:spPr>
          <a:xfrm>
            <a:off x="4471825" y="2769975"/>
            <a:ext cx="7003200" cy="1863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GB"/>
              <a:t>	Domanda energetica in rapida evoluzione</a:t>
            </a:r>
            <a:br>
              <a:rPr b="0" lang="en-GB"/>
            </a:br>
            <a:r>
              <a:rPr b="0" lang="en-GB" sz="2200">
                <a:solidFill>
                  <a:srgbClr val="040C0C"/>
                </a:solidFill>
              </a:rPr>
              <a:t>I veicoli elettrici, le pompe di calore e gli edifici intelligenti stanno aumentando il consumo di elettricità e creando nuovi periodi di picco della domanda.</a:t>
            </a:r>
            <a:endParaRPr b="0" sz="2200">
              <a:solidFill>
                <a:srgbClr val="040C0C"/>
              </a:solidFill>
            </a:endParaRPr>
          </a:p>
          <a:p>
            <a:pPr indent="0" lvl="0" marL="0" rtl="0" algn="r">
              <a:lnSpc>
                <a:spcPct val="100000"/>
              </a:lnSpc>
              <a:spcBef>
                <a:spcPts val="1000"/>
              </a:spcBef>
              <a:spcAft>
                <a:spcPts val="0"/>
              </a:spcAft>
              <a:buClr>
                <a:srgbClr val="51C4C6"/>
              </a:buClr>
              <a:buSzPts val="2400"/>
              <a:buNone/>
            </a:pPr>
            <a:r>
              <a:t/>
            </a:r>
            <a:endParaRPr b="0"/>
          </a:p>
        </p:txBody>
      </p:sp>
      <p:sp>
        <p:nvSpPr>
          <p:cNvPr id="294" name="Google Shape;294;p17"/>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GB"/>
              <a:t>02</a:t>
            </a:r>
            <a:endParaRPr/>
          </a:p>
        </p:txBody>
      </p:sp>
      <p:sp>
        <p:nvSpPr>
          <p:cNvPr id="295" name="Google Shape;295;p17"/>
          <p:cNvSpPr txBox="1"/>
          <p:nvPr>
            <p:ph idx="8" type="body"/>
          </p:nvPr>
        </p:nvSpPr>
        <p:spPr>
          <a:xfrm>
            <a:off x="4649125" y="4543325"/>
            <a:ext cx="6912000" cy="23628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GB"/>
              <a:t>	Mantenimento della stabilità e dell’affidabilità della rete</a:t>
            </a:r>
            <a:br>
              <a:rPr b="0" lang="en-GB"/>
            </a:br>
            <a:r>
              <a:rPr b="0" lang="en-GB" sz="1700">
                <a:solidFill>
                  <a:srgbClr val="040C0C"/>
                </a:solidFill>
              </a:rPr>
              <a:t>Le reti energetiche devono bilanciare costantemente domanda e offerta per evitare interruzioni di corrente, anche se i sistemi diventano sempre più complessi e decentralizzati.</a:t>
            </a:r>
            <a:endParaRPr b="0" sz="1700">
              <a:solidFill>
                <a:srgbClr val="040C0C"/>
              </a:solidFill>
            </a:endParaRPr>
          </a:p>
        </p:txBody>
      </p:sp>
      <p:sp>
        <p:nvSpPr>
          <p:cNvPr id="296" name="Google Shape;296;p17"/>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GB"/>
              <a:t>03</a:t>
            </a:r>
            <a:endParaRPr/>
          </a:p>
        </p:txBody>
      </p:sp>
      <p:sp>
        <p:nvSpPr>
          <p:cNvPr id="297" name="Google Shape;297;p17"/>
          <p:cNvSpPr/>
          <p:nvPr/>
        </p:nvSpPr>
        <p:spPr>
          <a:xfrm rot="9727022">
            <a:off x="-481078" y="5498436"/>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 name="Google Shape;298;p17"/>
          <p:cNvSpPr txBox="1"/>
          <p:nvPr/>
        </p:nvSpPr>
        <p:spPr>
          <a:xfrm>
            <a:off x="5152930" y="43241"/>
            <a:ext cx="7279800" cy="803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600"/>
              <a:buFont typeface="Arial"/>
              <a:buNone/>
            </a:pPr>
            <a:r>
              <a:rPr lang="en-GB" sz="2600">
                <a:solidFill>
                  <a:schemeClr val="dk1"/>
                </a:solidFill>
                <a:latin typeface="Calibri"/>
                <a:ea typeface="Calibri"/>
                <a:cs typeface="Calibri"/>
                <a:sym typeface="Calibri"/>
              </a:rPr>
              <a:t>Sfide chiave nella gestione energetica moderna</a:t>
            </a:r>
            <a:endParaRPr/>
          </a:p>
        </p:txBody>
      </p:sp>
      <p:sp>
        <p:nvSpPr>
          <p:cNvPr id="299" name="Google Shape;299;p17"/>
          <p:cNvSpPr/>
          <p:nvPr>
            <p:ph idx="4" type="pic"/>
          </p:nvPr>
        </p:nvSpPr>
        <p:spPr>
          <a:xfrm>
            <a:off x="-126342" y="0"/>
            <a:ext cx="3669321" cy="6858000"/>
          </a:xfrm>
          <a:prstGeom prst="rect">
            <a:avLst/>
          </a:prstGeom>
          <a:solidFill>
            <a:srgbClr val="D8D8D8"/>
          </a:solidFill>
          <a:ln>
            <a:noFill/>
          </a:ln>
        </p:spPr>
      </p:sp>
      <p:pic>
        <p:nvPicPr>
          <p:cNvPr id="300" name="Google Shape;300;p17"/>
          <p:cNvPicPr preferRelativeResize="0"/>
          <p:nvPr/>
        </p:nvPicPr>
        <p:blipFill rotWithShape="1">
          <a:blip r:embed="rId3">
            <a:alphaModFix/>
          </a:blip>
          <a:srcRect b="0" l="0" r="0" t="0"/>
          <a:stretch/>
        </p:blipFill>
        <p:spPr>
          <a:xfrm>
            <a:off x="-216568" y="-36093"/>
            <a:ext cx="3788505" cy="694222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18"/>
          <p:cNvSpPr txBox="1"/>
          <p:nvPr>
            <p:ph idx="1" type="body"/>
          </p:nvPr>
        </p:nvSpPr>
        <p:spPr>
          <a:xfrm>
            <a:off x="6128350" y="1338250"/>
            <a:ext cx="5334000" cy="490830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lt1"/>
              </a:buClr>
              <a:buSzPts val="2000"/>
              <a:buNone/>
            </a:pPr>
            <a:r>
              <a:rPr lang="en-GB" sz="1800"/>
              <a:t>📌 </a:t>
            </a:r>
            <a:r>
              <a:rPr b="1" lang="en-GB" sz="1800"/>
              <a:t>Video: </a:t>
            </a:r>
            <a:r>
              <a:rPr i="1" lang="en-GB" sz="1800"/>
              <a:t>Current Revolution | Documentario sulle energie rinnovabili</a:t>
            </a:r>
            <a:endParaRPr sz="2200"/>
          </a:p>
          <a:p>
            <a:pPr indent="0" lvl="0" marL="0" rtl="0" algn="l">
              <a:lnSpc>
                <a:spcPct val="100000"/>
              </a:lnSpc>
              <a:spcBef>
                <a:spcPts val="1000"/>
              </a:spcBef>
              <a:spcAft>
                <a:spcPts val="0"/>
              </a:spcAft>
              <a:buClr>
                <a:schemeClr val="lt1"/>
              </a:buClr>
              <a:buSzPts val="2000"/>
              <a:buNone/>
            </a:pPr>
            <a:r>
              <a:t/>
            </a:r>
            <a:endParaRPr b="1" sz="1800"/>
          </a:p>
          <a:p>
            <a:pPr indent="0" lvl="0" marL="0" rtl="0" algn="l">
              <a:lnSpc>
                <a:spcPct val="100000"/>
              </a:lnSpc>
              <a:spcBef>
                <a:spcPts val="1000"/>
              </a:spcBef>
              <a:spcAft>
                <a:spcPts val="0"/>
              </a:spcAft>
              <a:buClr>
                <a:schemeClr val="lt1"/>
              </a:buClr>
              <a:buSzPts val="2000"/>
              <a:buNone/>
            </a:pPr>
            <a:r>
              <a:rPr b="1" lang="en-GB" sz="1800"/>
              <a:t>Sintesi:</a:t>
            </a:r>
            <a:br>
              <a:rPr lang="en-GB" sz="1800"/>
            </a:br>
            <a:r>
              <a:rPr lang="en-GB" sz="1800"/>
              <a:t>Questo video spiega come l’energia eolica e solare varino a seconda delle condizioni meteorologiche e dell’ora del giorno. Mette in evidenza la difficoltà di allineare la produzione energetica alla domanda quando le fonti rinnovabili sono intermittenti e spiega perché sono necessari nuovi strumenti (come le previsioni basate sull’intelligenza artificiale) per gestire queste fluttuazioni.</a:t>
            </a:r>
            <a:endParaRPr sz="1800"/>
          </a:p>
          <a:p>
            <a:pPr indent="-228600" lvl="0" marL="228600" rtl="0" algn="l">
              <a:lnSpc>
                <a:spcPct val="100000"/>
              </a:lnSpc>
              <a:spcBef>
                <a:spcPts val="1000"/>
              </a:spcBef>
              <a:spcAft>
                <a:spcPts val="0"/>
              </a:spcAft>
              <a:buClr>
                <a:schemeClr val="lt1"/>
              </a:buClr>
              <a:buSzPts val="800"/>
              <a:buNone/>
            </a:pPr>
            <a:r>
              <a:t/>
            </a:r>
            <a:endParaRPr sz="600"/>
          </a:p>
          <a:p>
            <a:pPr indent="0" lvl="0" marL="0" rtl="0" algn="l">
              <a:lnSpc>
                <a:spcPct val="100000"/>
              </a:lnSpc>
              <a:spcBef>
                <a:spcPts val="1000"/>
              </a:spcBef>
              <a:spcAft>
                <a:spcPts val="0"/>
              </a:spcAft>
              <a:buClr>
                <a:schemeClr val="lt1"/>
              </a:buClr>
              <a:buSzPts val="2000"/>
              <a:buNone/>
            </a:pPr>
            <a:r>
              <a:rPr b="1" lang="en-GB" sz="1800"/>
              <a:t>Punto chiave per gli studenti:</a:t>
            </a:r>
            <a:br>
              <a:rPr lang="en-GB" sz="1800"/>
            </a:br>
            <a:r>
              <a:rPr lang="en-GB" sz="1800"/>
              <a:t>Comprendere che le energie rinnovabili non producono energia in modo costante e che questa variabilità rappresenta una sfida importante per i moderni sistemi energetici.</a:t>
            </a:r>
            <a:endParaRPr sz="1800"/>
          </a:p>
          <a:p>
            <a:pPr indent="0" lvl="0" marL="0" rtl="0" algn="l">
              <a:lnSpc>
                <a:spcPct val="100000"/>
              </a:lnSpc>
              <a:spcBef>
                <a:spcPts val="1000"/>
              </a:spcBef>
              <a:spcAft>
                <a:spcPts val="0"/>
              </a:spcAft>
              <a:buClr>
                <a:schemeClr val="lt1"/>
              </a:buClr>
              <a:buSzPts val="2000"/>
              <a:buNone/>
            </a:pPr>
            <a:r>
              <a:t/>
            </a:r>
            <a:endParaRPr sz="1800"/>
          </a:p>
        </p:txBody>
      </p:sp>
      <p:sp>
        <p:nvSpPr>
          <p:cNvPr id="307" name="Google Shape;307;p18"/>
          <p:cNvSpPr txBox="1"/>
          <p:nvPr>
            <p:ph idx="2" type="body"/>
          </p:nvPr>
        </p:nvSpPr>
        <p:spPr>
          <a:xfrm>
            <a:off x="4514350" y="152925"/>
            <a:ext cx="6948000" cy="99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GB"/>
              <a:t>Approvvigionamento imprevedibile di energia rinnovabile</a:t>
            </a:r>
            <a:endParaRPr/>
          </a:p>
          <a:p>
            <a:pPr indent="0" lvl="0" marL="0" rtl="0" algn="l">
              <a:lnSpc>
                <a:spcPct val="90000"/>
              </a:lnSpc>
              <a:spcBef>
                <a:spcPts val="1000"/>
              </a:spcBef>
              <a:spcAft>
                <a:spcPts val="0"/>
              </a:spcAft>
              <a:buClr>
                <a:schemeClr val="lt1"/>
              </a:buClr>
              <a:buSzPts val="3600"/>
              <a:buNone/>
            </a:pPr>
            <a:r>
              <a:t/>
            </a:r>
            <a:endParaRPr/>
          </a:p>
        </p:txBody>
      </p:sp>
      <p:sp>
        <p:nvSpPr>
          <p:cNvPr id="308" name="Google Shape;308;p18"/>
          <p:cNvSpPr/>
          <p:nvPr>
            <p:ph idx="3" type="pic"/>
          </p:nvPr>
        </p:nvSpPr>
        <p:spPr>
          <a:xfrm>
            <a:off x="0" y="1561018"/>
            <a:ext cx="5130800" cy="3913188"/>
          </a:xfrm>
          <a:prstGeom prst="rect">
            <a:avLst/>
          </a:prstGeom>
          <a:solidFill>
            <a:srgbClr val="D8D8D8"/>
          </a:solidFill>
          <a:ln>
            <a:noFill/>
          </a:ln>
        </p:spPr>
      </p:sp>
      <p:pic>
        <p:nvPicPr>
          <p:cNvPr id="309" name="Google Shape;309;p18" title="Current Revolution | Renewable Energy Documentary | Full Movie | Sustainability"/>
          <p:cNvPicPr preferRelativeResize="0"/>
          <p:nvPr/>
        </p:nvPicPr>
        <p:blipFill rotWithShape="1">
          <a:blip r:embed="rId3">
            <a:alphaModFix/>
          </a:blip>
          <a:srcRect b="0" l="0" r="0" t="0"/>
          <a:stretch/>
        </p:blipFill>
        <p:spPr>
          <a:xfrm>
            <a:off x="-24064" y="1419890"/>
            <a:ext cx="5217222" cy="414176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gtEl>
                                        <p:attrNameLst>
                                          <p:attrName>style.visibility</p:attrName>
                                        </p:attrNameLst>
                                      </p:cBhvr>
                                      <p:to>
                                        <p:strVal val="visible"/>
                                      </p:to>
                                    </p:set>
                                    <p:animEffect filter="fade" transition="in">
                                      <p:cBhvr>
                                        <p:cTn dur="1"/>
                                        <p:tgtEl>
                                          <p:spTgt spid="3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19"/>
          <p:cNvSpPr txBox="1"/>
          <p:nvPr>
            <p:ph idx="1" type="body"/>
          </p:nvPr>
        </p:nvSpPr>
        <p:spPr>
          <a:xfrm>
            <a:off x="6211050" y="1331920"/>
            <a:ext cx="4909200" cy="57828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2000"/>
              <a:buNone/>
            </a:pPr>
            <a:r>
              <a:rPr lang="en-GB" sz="1800"/>
              <a:t>📌 </a:t>
            </a:r>
            <a:r>
              <a:rPr b="1" lang="en-GB" sz="1800"/>
              <a:t>Video: </a:t>
            </a:r>
            <a:r>
              <a:rPr i="1" lang="en-GB" sz="1800"/>
              <a:t>Il quarto pilastro segreto della rete: la domanda</a:t>
            </a:r>
            <a:endParaRPr sz="2200"/>
          </a:p>
          <a:p>
            <a:pPr indent="0" lvl="0" marL="0" rtl="0" algn="l">
              <a:lnSpc>
                <a:spcPct val="90000"/>
              </a:lnSpc>
              <a:spcBef>
                <a:spcPts val="1000"/>
              </a:spcBef>
              <a:spcAft>
                <a:spcPts val="0"/>
              </a:spcAft>
              <a:buClr>
                <a:schemeClr val="lt1"/>
              </a:buClr>
              <a:buSzPts val="2000"/>
              <a:buNone/>
            </a:pPr>
            <a:r>
              <a:t/>
            </a:r>
            <a:endParaRPr b="1" sz="1800"/>
          </a:p>
          <a:p>
            <a:pPr indent="0" lvl="0" marL="0" rtl="0" algn="l">
              <a:lnSpc>
                <a:spcPct val="90000"/>
              </a:lnSpc>
              <a:spcBef>
                <a:spcPts val="1000"/>
              </a:spcBef>
              <a:spcAft>
                <a:spcPts val="0"/>
              </a:spcAft>
              <a:buClr>
                <a:schemeClr val="lt1"/>
              </a:buClr>
              <a:buSzPts val="2000"/>
              <a:buNone/>
            </a:pPr>
            <a:r>
              <a:rPr b="1" lang="en-GB" sz="1800"/>
              <a:t>Sintesi:</a:t>
            </a:r>
            <a:br>
              <a:rPr lang="en-GB" sz="1800"/>
            </a:br>
            <a:r>
              <a:rPr lang="en-GB" sz="1800"/>
              <a:t>Questo video esplicativo si concentra su come la domanda di energia cambi nel corso della giornata e in risposta all’uso della tecnologia (come le auto elettriche e gli elettrodomestici intelligenti). Mostra perché prevedere quando le persone useranno l’elettricità sia una sfida e quanto sia importante per la pianificazione della rete elettrica.</a:t>
            </a:r>
            <a:endParaRPr sz="1800"/>
          </a:p>
          <a:p>
            <a:pPr indent="-215900" lvl="0" marL="342900" rtl="0" algn="l">
              <a:lnSpc>
                <a:spcPct val="90000"/>
              </a:lnSpc>
              <a:spcBef>
                <a:spcPts val="1000"/>
              </a:spcBef>
              <a:spcAft>
                <a:spcPts val="0"/>
              </a:spcAft>
              <a:buClr>
                <a:schemeClr val="lt1"/>
              </a:buClr>
              <a:buSzPts val="2000"/>
              <a:buNone/>
            </a:pPr>
            <a:r>
              <a:t/>
            </a:r>
            <a:endParaRPr sz="1800"/>
          </a:p>
          <a:p>
            <a:pPr indent="0" lvl="0" marL="0" rtl="0" algn="l">
              <a:lnSpc>
                <a:spcPct val="90000"/>
              </a:lnSpc>
              <a:spcBef>
                <a:spcPts val="1000"/>
              </a:spcBef>
              <a:spcAft>
                <a:spcPts val="0"/>
              </a:spcAft>
              <a:buClr>
                <a:schemeClr val="lt1"/>
              </a:buClr>
              <a:buSzPts val="2000"/>
              <a:buNone/>
            </a:pPr>
            <a:r>
              <a:rPr b="1" lang="en-GB" sz="1800"/>
              <a:t>Punto chiave per gli studenti:</a:t>
            </a:r>
            <a:br>
              <a:rPr lang="en-GB" sz="1800"/>
            </a:br>
            <a:r>
              <a:rPr lang="en-GB" sz="1800"/>
              <a:t>I responsabili della gestione energetica hanno bisogno di previsioni affidabili sulla domanda, e gli strumenti di intelligenza artificiale possono aiutare a riconoscere i modelli ricorrenti e a migliorare l’accuratezza delle previsioni.</a:t>
            </a:r>
            <a:endParaRPr sz="1800"/>
          </a:p>
          <a:p>
            <a:pPr indent="0" lvl="0" marL="0" rtl="0" algn="l">
              <a:lnSpc>
                <a:spcPct val="100000"/>
              </a:lnSpc>
              <a:spcBef>
                <a:spcPts val="1000"/>
              </a:spcBef>
              <a:spcAft>
                <a:spcPts val="0"/>
              </a:spcAft>
              <a:buClr>
                <a:schemeClr val="lt1"/>
              </a:buClr>
              <a:buSzPts val="2000"/>
              <a:buNone/>
            </a:pPr>
            <a:r>
              <a:t/>
            </a:r>
            <a:endParaRPr sz="1800"/>
          </a:p>
        </p:txBody>
      </p:sp>
      <p:sp>
        <p:nvSpPr>
          <p:cNvPr id="316" name="Google Shape;316;p19"/>
          <p:cNvSpPr txBox="1"/>
          <p:nvPr>
            <p:ph idx="2" type="body"/>
          </p:nvPr>
        </p:nvSpPr>
        <p:spPr>
          <a:xfrm>
            <a:off x="4818578" y="82375"/>
            <a:ext cx="6922200" cy="99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GB"/>
              <a:t>Una domanda energetica in rapida evoluzione</a:t>
            </a:r>
            <a:endParaRPr/>
          </a:p>
          <a:p>
            <a:pPr indent="0" lvl="0" marL="0" rtl="0" algn="l">
              <a:lnSpc>
                <a:spcPct val="90000"/>
              </a:lnSpc>
              <a:spcBef>
                <a:spcPts val="1000"/>
              </a:spcBef>
              <a:spcAft>
                <a:spcPts val="0"/>
              </a:spcAft>
              <a:buClr>
                <a:schemeClr val="lt1"/>
              </a:buClr>
              <a:buSzPts val="3600"/>
              <a:buNone/>
            </a:pPr>
            <a:r>
              <a:t/>
            </a:r>
            <a:endParaRPr/>
          </a:p>
        </p:txBody>
      </p:sp>
      <p:sp>
        <p:nvSpPr>
          <p:cNvPr id="317" name="Google Shape;317;p19"/>
          <p:cNvSpPr/>
          <p:nvPr>
            <p:ph idx="3" type="pic"/>
          </p:nvPr>
        </p:nvSpPr>
        <p:spPr>
          <a:xfrm>
            <a:off x="0" y="1561018"/>
            <a:ext cx="5130800" cy="3913188"/>
          </a:xfrm>
          <a:prstGeom prst="rect">
            <a:avLst/>
          </a:prstGeom>
          <a:solidFill>
            <a:srgbClr val="D8D8D8"/>
          </a:solidFill>
          <a:ln>
            <a:noFill/>
          </a:ln>
        </p:spPr>
      </p:sp>
      <p:pic>
        <p:nvPicPr>
          <p:cNvPr id="318" name="Google Shape;318;p19" title="The Grid’s Secret 4th Pillar: Demand | How Electricity Really Stays Stable"/>
          <p:cNvPicPr preferRelativeResize="0"/>
          <p:nvPr/>
        </p:nvPicPr>
        <p:blipFill rotWithShape="1">
          <a:blip r:embed="rId3">
            <a:alphaModFix/>
          </a:blip>
          <a:srcRect b="0" l="0" r="0" t="0"/>
          <a:stretch/>
        </p:blipFill>
        <p:spPr>
          <a:xfrm>
            <a:off x="26988" y="1484843"/>
            <a:ext cx="5174981" cy="39893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1"/>
                                        <p:tgtEl>
                                          <p:spTgt spid="3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0"/>
          <p:cNvSpPr txBox="1"/>
          <p:nvPr>
            <p:ph idx="1" type="body"/>
          </p:nvPr>
        </p:nvSpPr>
        <p:spPr>
          <a:xfrm>
            <a:off x="6265888" y="1216340"/>
            <a:ext cx="5005500" cy="39132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2000"/>
              <a:buNone/>
            </a:pPr>
            <a:r>
              <a:rPr lang="en-GB" sz="2000"/>
              <a:t>📌 </a:t>
            </a:r>
            <a:r>
              <a:rPr b="1" lang="en-GB" sz="2000"/>
              <a:t>Video: </a:t>
            </a:r>
            <a:r>
              <a:rPr i="1" lang="en-GB" sz="2000"/>
              <a:t>Perché sta diventando sempre più difficile garantire la stabilità della rete?</a:t>
            </a:r>
            <a:endParaRPr/>
          </a:p>
          <a:p>
            <a:pPr indent="0" lvl="0" marL="0" rtl="0" algn="l">
              <a:lnSpc>
                <a:spcPct val="90000"/>
              </a:lnSpc>
              <a:spcBef>
                <a:spcPts val="1000"/>
              </a:spcBef>
              <a:spcAft>
                <a:spcPts val="0"/>
              </a:spcAft>
              <a:buClr>
                <a:schemeClr val="lt1"/>
              </a:buClr>
              <a:buSzPts val="2000"/>
              <a:buNone/>
            </a:pPr>
            <a:r>
              <a:t/>
            </a:r>
            <a:endParaRPr b="1" sz="2000"/>
          </a:p>
          <a:p>
            <a:pPr indent="0" lvl="0" marL="0" rtl="0" algn="l">
              <a:lnSpc>
                <a:spcPct val="90000"/>
              </a:lnSpc>
              <a:spcBef>
                <a:spcPts val="1000"/>
              </a:spcBef>
              <a:spcAft>
                <a:spcPts val="0"/>
              </a:spcAft>
              <a:buClr>
                <a:schemeClr val="lt1"/>
              </a:buClr>
              <a:buSzPts val="2000"/>
              <a:buNone/>
            </a:pPr>
            <a:r>
              <a:rPr b="1" lang="en-GB" sz="2000"/>
              <a:t>Sintesi:</a:t>
            </a:r>
            <a:br>
              <a:rPr lang="en-GB" sz="2000"/>
            </a:br>
            <a:r>
              <a:rPr lang="en-GB" sz="2000"/>
              <a:t>Questo video spiega come l’integrazione delle fonti energetiche distribuite renda più difficile mantenere stabile la rete elettrica. Affronta tematiche quali il controllo della frequenza e il bilanciamento in tempo reale tra domanda e offerta — attività in cui il monitoraggio e l’ottimizzazione basati sull’intelligenza artificiale possono fare la differenza.</a:t>
            </a:r>
            <a:endParaRPr sz="2000"/>
          </a:p>
          <a:p>
            <a:pPr indent="-215900" lvl="0" marL="342900" rtl="0" algn="l">
              <a:lnSpc>
                <a:spcPct val="90000"/>
              </a:lnSpc>
              <a:spcBef>
                <a:spcPts val="1000"/>
              </a:spcBef>
              <a:spcAft>
                <a:spcPts val="0"/>
              </a:spcAft>
              <a:buClr>
                <a:schemeClr val="lt1"/>
              </a:buClr>
              <a:buSzPts val="2000"/>
              <a:buNone/>
            </a:pPr>
            <a:r>
              <a:t/>
            </a:r>
            <a:endParaRPr sz="2000"/>
          </a:p>
          <a:p>
            <a:pPr indent="0" lvl="0" marL="0" rtl="0" algn="l">
              <a:lnSpc>
                <a:spcPct val="90000"/>
              </a:lnSpc>
              <a:spcBef>
                <a:spcPts val="1000"/>
              </a:spcBef>
              <a:spcAft>
                <a:spcPts val="0"/>
              </a:spcAft>
              <a:buClr>
                <a:schemeClr val="lt1"/>
              </a:buClr>
              <a:buSzPts val="2000"/>
              <a:buNone/>
            </a:pPr>
            <a:r>
              <a:rPr b="1" lang="en-GB" sz="2000"/>
              <a:t>Punto chiave per gli studenti:</a:t>
            </a:r>
            <a:br>
              <a:rPr lang="en-GB" sz="2000"/>
            </a:br>
            <a:r>
              <a:rPr lang="en-GB" sz="2000"/>
              <a:t>Gli operatori di rete devono mantenere un equilibrio costante; i sistemi di IA supportano le decisioni in tempo reale e aiutano a prevenire le interruzioni di corrente.</a:t>
            </a:r>
            <a:endParaRPr sz="2000"/>
          </a:p>
          <a:p>
            <a:pPr indent="0" lvl="0" marL="0" rtl="0" algn="l">
              <a:lnSpc>
                <a:spcPct val="100000"/>
              </a:lnSpc>
              <a:spcBef>
                <a:spcPts val="1000"/>
              </a:spcBef>
              <a:spcAft>
                <a:spcPts val="0"/>
              </a:spcAft>
              <a:buClr>
                <a:schemeClr val="lt1"/>
              </a:buClr>
              <a:buSzPts val="2000"/>
              <a:buNone/>
            </a:pPr>
            <a:r>
              <a:t/>
            </a:r>
            <a:endParaRPr sz="2000"/>
          </a:p>
        </p:txBody>
      </p:sp>
      <p:sp>
        <p:nvSpPr>
          <p:cNvPr id="325" name="Google Shape;325;p20"/>
          <p:cNvSpPr txBox="1"/>
          <p:nvPr>
            <p:ph idx="2" type="body"/>
          </p:nvPr>
        </p:nvSpPr>
        <p:spPr>
          <a:xfrm>
            <a:off x="4356250" y="223650"/>
            <a:ext cx="7471500" cy="99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GB"/>
              <a:t>Mantenere la stabilità e l’affidabilità della rete</a:t>
            </a:r>
            <a:endParaRPr/>
          </a:p>
          <a:p>
            <a:pPr indent="0" lvl="0" marL="0" rtl="0" algn="l">
              <a:lnSpc>
                <a:spcPct val="90000"/>
              </a:lnSpc>
              <a:spcBef>
                <a:spcPts val="1000"/>
              </a:spcBef>
              <a:spcAft>
                <a:spcPts val="0"/>
              </a:spcAft>
              <a:buClr>
                <a:schemeClr val="lt1"/>
              </a:buClr>
              <a:buSzPts val="3600"/>
              <a:buNone/>
            </a:pPr>
            <a:r>
              <a:t/>
            </a:r>
            <a:endParaRPr/>
          </a:p>
        </p:txBody>
      </p:sp>
      <p:sp>
        <p:nvSpPr>
          <p:cNvPr id="326" name="Google Shape;326;p20"/>
          <p:cNvSpPr/>
          <p:nvPr>
            <p:ph idx="3" type="pic"/>
          </p:nvPr>
        </p:nvSpPr>
        <p:spPr>
          <a:xfrm>
            <a:off x="0" y="1561018"/>
            <a:ext cx="5130800" cy="3913188"/>
          </a:xfrm>
          <a:prstGeom prst="rect">
            <a:avLst/>
          </a:prstGeom>
          <a:solidFill>
            <a:srgbClr val="D8D8D8"/>
          </a:solidFill>
          <a:ln>
            <a:noFill/>
          </a:ln>
        </p:spPr>
      </p:sp>
      <p:pic>
        <p:nvPicPr>
          <p:cNvPr id="327" name="Google Shape;327;p20" title="Why Is Grid Stability Getting Harder? The Hidden Challenge of Renewable Integration"/>
          <p:cNvPicPr preferRelativeResize="0"/>
          <p:nvPr/>
        </p:nvPicPr>
        <p:blipFill rotWithShape="1">
          <a:blip r:embed="rId3">
            <a:alphaModFix/>
          </a:blip>
          <a:srcRect b="0" l="0" r="0" t="0"/>
          <a:stretch/>
        </p:blipFill>
        <p:spPr>
          <a:xfrm>
            <a:off x="0" y="1534885"/>
            <a:ext cx="5214257" cy="401682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1"/>
                                        <p:tgtEl>
                                          <p:spTgt spid="3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21"/>
          <p:cNvSpPr txBox="1"/>
          <p:nvPr>
            <p:ph idx="2" type="body"/>
          </p:nvPr>
        </p:nvSpPr>
        <p:spPr>
          <a:xfrm>
            <a:off x="4927791" y="986640"/>
            <a:ext cx="6553234" cy="99938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262626"/>
              </a:buClr>
              <a:buSzPts val="2000"/>
              <a:buNone/>
            </a:pPr>
            <a:r>
              <a:rPr lang="en-GB" sz="2000"/>
              <a:t>Domanda 1: Perché è difficile gestire le energie rinnovabili? </a:t>
            </a:r>
            <a:endParaRPr/>
          </a:p>
          <a:p>
            <a:pPr indent="0" lvl="0" marL="0" rtl="0" algn="l">
              <a:lnSpc>
                <a:spcPct val="100000"/>
              </a:lnSpc>
              <a:spcBef>
                <a:spcPts val="1000"/>
              </a:spcBef>
              <a:spcAft>
                <a:spcPts val="0"/>
              </a:spcAft>
              <a:buClr>
                <a:srgbClr val="262626"/>
              </a:buClr>
              <a:buSzPts val="2000"/>
              <a:buNone/>
            </a:pPr>
            <a:r>
              <a:rPr lang="en-GB" sz="2000"/>
              <a:t>Domanda 2: In che modo i veicoli elettrici e le pompe di calore influenzano i sistemi energetici? </a:t>
            </a:r>
            <a:endParaRPr sz="2000"/>
          </a:p>
        </p:txBody>
      </p:sp>
      <p:sp>
        <p:nvSpPr>
          <p:cNvPr id="334" name="Google Shape;334;p21"/>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GB"/>
              <a:t>01</a:t>
            </a:r>
            <a:endParaRPr/>
          </a:p>
        </p:txBody>
      </p:sp>
      <p:sp>
        <p:nvSpPr>
          <p:cNvPr id="335" name="Google Shape;335;p21"/>
          <p:cNvSpPr txBox="1"/>
          <p:nvPr>
            <p:ph idx="6" type="body"/>
          </p:nvPr>
        </p:nvSpPr>
        <p:spPr>
          <a:xfrm>
            <a:off x="4927791" y="3037821"/>
            <a:ext cx="6553234" cy="99938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262626"/>
              </a:buClr>
              <a:buSzPts val="2000"/>
              <a:buNone/>
            </a:pPr>
            <a:r>
              <a:rPr lang="en-GB" sz="2000"/>
              <a:t>D3: Cosa si intende per “stabilità della rete”?</a:t>
            </a:r>
            <a:endParaRPr/>
          </a:p>
          <a:p>
            <a:pPr indent="0" lvl="0" marL="0" rtl="0" algn="l">
              <a:lnSpc>
                <a:spcPct val="100000"/>
              </a:lnSpc>
              <a:spcBef>
                <a:spcPts val="1000"/>
              </a:spcBef>
              <a:spcAft>
                <a:spcPts val="0"/>
              </a:spcAft>
              <a:buClr>
                <a:srgbClr val="262626"/>
              </a:buClr>
              <a:buSzPts val="2000"/>
              <a:buNone/>
            </a:pPr>
            <a:r>
              <a:rPr lang="en-GB" sz="2000"/>
              <a:t>D4: Perché oggi la gestione dei dati energetici rappresenta una sfida?</a:t>
            </a:r>
            <a:endParaRPr sz="2000"/>
          </a:p>
        </p:txBody>
      </p:sp>
      <p:sp>
        <p:nvSpPr>
          <p:cNvPr id="336" name="Google Shape;336;p21"/>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GB"/>
              <a:t>02</a:t>
            </a:r>
            <a:endParaRPr/>
          </a:p>
        </p:txBody>
      </p:sp>
      <p:sp>
        <p:nvSpPr>
          <p:cNvPr id="337" name="Google Shape;337;p21"/>
          <p:cNvSpPr txBox="1"/>
          <p:nvPr>
            <p:ph idx="9" type="body"/>
          </p:nvPr>
        </p:nvSpPr>
        <p:spPr>
          <a:xfrm>
            <a:off x="4927791" y="4589310"/>
            <a:ext cx="6632838" cy="99938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262626"/>
              </a:buClr>
              <a:buSzPts val="2000"/>
              <a:buNone/>
            </a:pPr>
            <a:r>
              <a:rPr lang="en-GB" sz="2000"/>
              <a:t>Domanda 5: Perché i metodi tradizionali di gestione energetica non sono più sufficienti?</a:t>
            </a:r>
            <a:endParaRPr/>
          </a:p>
          <a:p>
            <a:pPr indent="0" lvl="0" marL="0" rtl="0" algn="l">
              <a:lnSpc>
                <a:spcPct val="100000"/>
              </a:lnSpc>
              <a:spcBef>
                <a:spcPts val="1000"/>
              </a:spcBef>
              <a:spcAft>
                <a:spcPts val="0"/>
              </a:spcAft>
              <a:buClr>
                <a:srgbClr val="262626"/>
              </a:buClr>
              <a:buSzPts val="2000"/>
              <a:buNone/>
            </a:pPr>
            <a:r>
              <a:rPr lang="en-GB" sz="2000"/>
              <a:t>Domanda 6: In che modo l’integrazione delle energie rinnovabili aumenta la complessità della gestione energetica?</a:t>
            </a:r>
            <a:endParaRPr sz="2000"/>
          </a:p>
        </p:txBody>
      </p:sp>
      <p:sp>
        <p:nvSpPr>
          <p:cNvPr id="338" name="Google Shape;338;p21"/>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GB"/>
              <a:t>03</a:t>
            </a:r>
            <a:endParaRPr/>
          </a:p>
        </p:txBody>
      </p:sp>
      <p:sp>
        <p:nvSpPr>
          <p:cNvPr id="339" name="Google Shape;339;p21"/>
          <p:cNvSpPr/>
          <p:nvPr/>
        </p:nvSpPr>
        <p:spPr>
          <a:xfrm rot="9727022">
            <a:off x="-481078" y="5498436"/>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21"/>
          <p:cNvSpPr/>
          <p:nvPr>
            <p:ph idx="4" type="pic"/>
          </p:nvPr>
        </p:nvSpPr>
        <p:spPr>
          <a:xfrm>
            <a:off x="-126342" y="0"/>
            <a:ext cx="3669321" cy="6858000"/>
          </a:xfrm>
          <a:prstGeom prst="rect">
            <a:avLst/>
          </a:prstGeom>
          <a:solidFill>
            <a:srgbClr val="D8D8D8"/>
          </a:solidFill>
          <a:ln>
            <a:noFill/>
          </a:ln>
        </p:spPr>
      </p:sp>
      <p:pic>
        <p:nvPicPr>
          <p:cNvPr descr="Et bilde som inneholder dam, utendørs, vann, scenebilde&#10;&#10;KI-generert innhold kan være feil." id="341" name="Google Shape;341;p21"/>
          <p:cNvPicPr preferRelativeResize="0"/>
          <p:nvPr/>
        </p:nvPicPr>
        <p:blipFill rotWithShape="1">
          <a:blip r:embed="rId3">
            <a:alphaModFix/>
          </a:blip>
          <a:srcRect b="0" l="24139" r="42455" t="0"/>
          <a:stretch/>
        </p:blipFill>
        <p:spPr>
          <a:xfrm>
            <a:off x="-148114" y="-87086"/>
            <a:ext cx="3773333" cy="6955972"/>
          </a:xfrm>
          <a:prstGeom prst="rect">
            <a:avLst/>
          </a:prstGeom>
          <a:noFill/>
          <a:ln>
            <a:noFill/>
          </a:ln>
        </p:spPr>
      </p:pic>
      <p:sp>
        <p:nvSpPr>
          <p:cNvPr id="342" name="Google Shape;342;p21"/>
          <p:cNvSpPr txBox="1"/>
          <p:nvPr/>
        </p:nvSpPr>
        <p:spPr>
          <a:xfrm>
            <a:off x="7747191" y="6310210"/>
            <a:ext cx="4000500"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1" lang="en-GB" sz="1400">
                <a:solidFill>
                  <a:srgbClr val="C00000"/>
                </a:solidFill>
                <a:latin typeface="Calibri"/>
                <a:ea typeface="Calibri"/>
                <a:cs typeface="Calibri"/>
                <a:sym typeface="Calibri"/>
              </a:rPr>
              <a:t>*Le risposte sono nella diapositiva seguente.</a:t>
            </a:r>
            <a:endParaRPr b="1" i="1" sz="1400">
              <a:solidFill>
                <a:srgbClr val="C00000"/>
              </a:solidFill>
              <a:latin typeface="Calibri"/>
              <a:ea typeface="Calibri"/>
              <a:cs typeface="Calibri"/>
              <a:sym typeface="Calibri"/>
            </a:endParaRPr>
          </a:p>
        </p:txBody>
      </p:sp>
      <p:sp>
        <p:nvSpPr>
          <p:cNvPr id="343" name="Google Shape;343;p21"/>
          <p:cNvSpPr txBox="1"/>
          <p:nvPr/>
        </p:nvSpPr>
        <p:spPr>
          <a:xfrm>
            <a:off x="4839375" y="101275"/>
            <a:ext cx="7196700" cy="803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1C4C6"/>
              </a:buClr>
              <a:buSzPts val="3400"/>
              <a:buFont typeface="Arial"/>
              <a:buNone/>
            </a:pPr>
            <a:r>
              <a:rPr b="1" i="0" lang="en-GB" sz="3400">
                <a:solidFill>
                  <a:srgbClr val="51C4C6"/>
                </a:solidFill>
                <a:latin typeface="Calibri"/>
                <a:ea typeface="Calibri"/>
                <a:cs typeface="Calibri"/>
                <a:sym typeface="Calibri"/>
              </a:rPr>
              <a:t>Metti alla prova le tue conoscenze</a:t>
            </a:r>
            <a:endParaRPr/>
          </a:p>
          <a:p>
            <a:pPr indent="0" lvl="0" marL="0" marR="0" rtl="0" algn="l">
              <a:lnSpc>
                <a:spcPct val="90000"/>
              </a:lnSpc>
              <a:spcBef>
                <a:spcPts val="1000"/>
              </a:spcBef>
              <a:spcAft>
                <a:spcPts val="0"/>
              </a:spcAft>
              <a:buClr>
                <a:srgbClr val="51C4C6"/>
              </a:buClr>
              <a:buSzPts val="3400"/>
              <a:buFont typeface="Arial"/>
              <a:buNone/>
            </a:pPr>
            <a:r>
              <a:t/>
            </a:r>
            <a:endParaRPr b="1" i="0" sz="3400">
              <a:solidFill>
                <a:srgbClr val="51C4C6"/>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2"/>
          <p:cNvSpPr txBox="1"/>
          <p:nvPr/>
        </p:nvSpPr>
        <p:spPr>
          <a:xfrm>
            <a:off x="1300165" y="-10"/>
            <a:ext cx="11022600" cy="803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1C4C6"/>
              </a:buClr>
              <a:buSzPts val="3400"/>
              <a:buFont typeface="Arial"/>
              <a:buNone/>
            </a:pPr>
            <a:r>
              <a:rPr b="1" i="1" lang="en-GB" sz="3100">
                <a:solidFill>
                  <a:srgbClr val="51C4C6"/>
                </a:solidFill>
                <a:latin typeface="Calibri"/>
                <a:ea typeface="Calibri"/>
                <a:cs typeface="Calibri"/>
                <a:sym typeface="Calibri"/>
              </a:rPr>
              <a:t>Domande e risposte </a:t>
            </a:r>
            <a:r>
              <a:rPr b="1" i="0" lang="en-GB" sz="3100">
                <a:solidFill>
                  <a:srgbClr val="51C4C6"/>
                </a:solidFill>
                <a:latin typeface="Calibri"/>
                <a:ea typeface="Calibri"/>
                <a:cs typeface="Calibri"/>
                <a:sym typeface="Calibri"/>
              </a:rPr>
              <a:t>sulle principali sfide della gestione energetica moderna:</a:t>
            </a:r>
            <a:endParaRPr sz="1100"/>
          </a:p>
          <a:p>
            <a:pPr indent="0" lvl="0" marL="0" marR="0" rtl="0" algn="l">
              <a:lnSpc>
                <a:spcPct val="90000"/>
              </a:lnSpc>
              <a:spcBef>
                <a:spcPts val="1000"/>
              </a:spcBef>
              <a:spcAft>
                <a:spcPts val="0"/>
              </a:spcAft>
              <a:buClr>
                <a:srgbClr val="51C4C6"/>
              </a:buClr>
              <a:buSzPts val="3400"/>
              <a:buFont typeface="Arial"/>
              <a:buNone/>
            </a:pPr>
            <a:r>
              <a:t/>
            </a:r>
            <a:endParaRPr b="1" i="0" sz="3400">
              <a:solidFill>
                <a:srgbClr val="51C4C6"/>
              </a:solidFill>
              <a:latin typeface="Calibri"/>
              <a:ea typeface="Calibri"/>
              <a:cs typeface="Calibri"/>
              <a:sym typeface="Calibri"/>
            </a:endParaRPr>
          </a:p>
        </p:txBody>
      </p:sp>
      <p:sp>
        <p:nvSpPr>
          <p:cNvPr id="350" name="Google Shape;350;p22"/>
          <p:cNvSpPr txBox="1"/>
          <p:nvPr>
            <p:ph idx="1" type="body"/>
          </p:nvPr>
        </p:nvSpPr>
        <p:spPr>
          <a:xfrm>
            <a:off x="1300175" y="993700"/>
            <a:ext cx="10453500" cy="56895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262626"/>
              </a:buClr>
              <a:buSzPts val="1700"/>
              <a:buNone/>
            </a:pPr>
            <a:r>
              <a:rPr b="1" lang="en-GB" sz="1600"/>
              <a:t>D1: Perché è difficile gestire le energie rinnovabili?</a:t>
            </a:r>
            <a:br>
              <a:rPr lang="en-GB" sz="1600"/>
            </a:br>
            <a:r>
              <a:rPr b="1" lang="en-GB" sz="1600"/>
              <a:t>R: </a:t>
            </a:r>
            <a:r>
              <a:rPr lang="en-GB" sz="1600"/>
              <a:t>Poiché l’energia solare ed eolica dipendono dalle condizioni meteorologiche e dall’ora del giorno, la produzione non è costante. Ciò rende più difficile prevedere la quantità di elettricità che sarà disponibile.</a:t>
            </a:r>
            <a:endParaRPr sz="2300"/>
          </a:p>
          <a:p>
            <a:pPr indent="-228600" lvl="0" marL="228600" rtl="0" algn="l">
              <a:lnSpc>
                <a:spcPct val="90000"/>
              </a:lnSpc>
              <a:spcBef>
                <a:spcPts val="1000"/>
              </a:spcBef>
              <a:spcAft>
                <a:spcPts val="0"/>
              </a:spcAft>
              <a:buClr>
                <a:srgbClr val="262626"/>
              </a:buClr>
              <a:buSzPts val="800"/>
              <a:buNone/>
            </a:pPr>
            <a:r>
              <a:t/>
            </a:r>
            <a:endParaRPr sz="700"/>
          </a:p>
          <a:p>
            <a:pPr indent="-228600" lvl="0" marL="228600" rtl="0" algn="l">
              <a:lnSpc>
                <a:spcPct val="90000"/>
              </a:lnSpc>
              <a:spcBef>
                <a:spcPts val="1000"/>
              </a:spcBef>
              <a:spcAft>
                <a:spcPts val="0"/>
              </a:spcAft>
              <a:buClr>
                <a:srgbClr val="262626"/>
              </a:buClr>
              <a:buSzPts val="1700"/>
              <a:buNone/>
            </a:pPr>
            <a:r>
              <a:rPr b="1" lang="en-GB" sz="1600"/>
              <a:t>D2: In che modo i veicoli elettrici e le pompe di calore influenzano i sistemi energetici?</a:t>
            </a:r>
            <a:br>
              <a:rPr lang="en-GB" sz="1600"/>
            </a:br>
            <a:r>
              <a:rPr b="1" lang="en-GB" sz="1600"/>
              <a:t>R: </a:t>
            </a:r>
            <a:r>
              <a:rPr lang="en-GB" sz="1600"/>
              <a:t>Aumentano la domanda di elettricità e creano nuovi picchi di consumo, il che esercita una pressione aggiuntiva sulle reti elettriche.</a:t>
            </a:r>
            <a:endParaRPr sz="2300"/>
          </a:p>
          <a:p>
            <a:pPr indent="-228600" lvl="0" marL="228600" rtl="0" algn="l">
              <a:lnSpc>
                <a:spcPct val="90000"/>
              </a:lnSpc>
              <a:spcBef>
                <a:spcPts val="1000"/>
              </a:spcBef>
              <a:spcAft>
                <a:spcPts val="0"/>
              </a:spcAft>
              <a:buClr>
                <a:srgbClr val="262626"/>
              </a:buClr>
              <a:buSzPts val="800"/>
              <a:buNone/>
            </a:pPr>
            <a:r>
              <a:t/>
            </a:r>
            <a:endParaRPr sz="700"/>
          </a:p>
          <a:p>
            <a:pPr indent="-228600" lvl="0" marL="228600" rtl="0" algn="l">
              <a:lnSpc>
                <a:spcPct val="90000"/>
              </a:lnSpc>
              <a:spcBef>
                <a:spcPts val="1000"/>
              </a:spcBef>
              <a:spcAft>
                <a:spcPts val="0"/>
              </a:spcAft>
              <a:buClr>
                <a:srgbClr val="262626"/>
              </a:buClr>
              <a:buSzPts val="1700"/>
              <a:buNone/>
            </a:pPr>
            <a:r>
              <a:rPr b="1" lang="en-GB" sz="1600"/>
              <a:t>D3: Cosa significa “stabilità della rete”?</a:t>
            </a:r>
            <a:br>
              <a:rPr lang="en-GB" sz="1600"/>
            </a:br>
            <a:r>
              <a:rPr b="1" lang="en-GB" sz="1600"/>
              <a:t>R: </a:t>
            </a:r>
            <a:r>
              <a:rPr lang="en-GB" sz="1600"/>
              <a:t>Significa mantenere sempre l’equilibrio tra domanda e offerta di elettricità per evitare blackout o danni alle apparecchiature.</a:t>
            </a:r>
            <a:endParaRPr sz="2300"/>
          </a:p>
          <a:p>
            <a:pPr indent="-228600" lvl="0" marL="228600" rtl="0" algn="l">
              <a:lnSpc>
                <a:spcPct val="90000"/>
              </a:lnSpc>
              <a:spcBef>
                <a:spcPts val="1000"/>
              </a:spcBef>
              <a:spcAft>
                <a:spcPts val="0"/>
              </a:spcAft>
              <a:buClr>
                <a:srgbClr val="262626"/>
              </a:buClr>
              <a:buSzPts val="800"/>
              <a:buNone/>
            </a:pPr>
            <a:r>
              <a:t/>
            </a:r>
            <a:endParaRPr sz="700"/>
          </a:p>
          <a:p>
            <a:pPr indent="-228600" lvl="0" marL="228600" rtl="0" algn="l">
              <a:lnSpc>
                <a:spcPct val="90000"/>
              </a:lnSpc>
              <a:spcBef>
                <a:spcPts val="1000"/>
              </a:spcBef>
              <a:spcAft>
                <a:spcPts val="0"/>
              </a:spcAft>
              <a:buClr>
                <a:srgbClr val="262626"/>
              </a:buClr>
              <a:buSzPts val="1700"/>
              <a:buNone/>
            </a:pPr>
            <a:r>
              <a:rPr b="1" lang="en-GB" sz="1600"/>
              <a:t>D4: Perché la gestione dei dati energetici rappresenta oggi una sfida?</a:t>
            </a:r>
            <a:br>
              <a:rPr lang="en-GB" sz="1600"/>
            </a:br>
            <a:r>
              <a:rPr b="1" lang="en-GB" sz="1600"/>
              <a:t>R: </a:t>
            </a:r>
            <a:r>
              <a:rPr lang="en-GB" sz="1600"/>
              <a:t>I moderni sistemi energetici generano grandi quantità di dati in tempo reale provenienti da sensori, contatori intelligenti e sistemi meteorologici, che sono difficili da elaborare manualmente.</a:t>
            </a:r>
            <a:endParaRPr sz="2300"/>
          </a:p>
          <a:p>
            <a:pPr indent="-228600" lvl="0" marL="228600" rtl="0" algn="l">
              <a:lnSpc>
                <a:spcPct val="90000"/>
              </a:lnSpc>
              <a:spcBef>
                <a:spcPts val="1000"/>
              </a:spcBef>
              <a:spcAft>
                <a:spcPts val="0"/>
              </a:spcAft>
              <a:buClr>
                <a:srgbClr val="262626"/>
              </a:buClr>
              <a:buSzPts val="800"/>
              <a:buNone/>
            </a:pPr>
            <a:r>
              <a:t/>
            </a:r>
            <a:endParaRPr sz="700"/>
          </a:p>
          <a:p>
            <a:pPr indent="-228600" lvl="0" marL="228600" rtl="0" algn="l">
              <a:lnSpc>
                <a:spcPct val="90000"/>
              </a:lnSpc>
              <a:spcBef>
                <a:spcPts val="1000"/>
              </a:spcBef>
              <a:spcAft>
                <a:spcPts val="0"/>
              </a:spcAft>
              <a:buClr>
                <a:srgbClr val="262626"/>
              </a:buClr>
              <a:buSzPts val="1700"/>
              <a:buNone/>
            </a:pPr>
            <a:r>
              <a:rPr b="1" lang="en-GB" sz="1600"/>
              <a:t>D5: Perché i metodi tradizionali di gestione energetica non sono più sufficienti?</a:t>
            </a:r>
            <a:br>
              <a:rPr lang="en-GB" sz="1600"/>
            </a:br>
            <a:r>
              <a:rPr b="1" lang="en-GB" sz="1600"/>
              <a:t>R: </a:t>
            </a:r>
            <a:r>
              <a:rPr lang="en-GB" sz="1600"/>
              <a:t>Perché i sistemi energetici sono più complessi, decentralizzati e in rapida evoluzione, e richiedono strumenti digitali avanzati come l’intelligenza artificiale per supportare il processo decisionale.</a:t>
            </a:r>
            <a:endParaRPr sz="2300"/>
          </a:p>
          <a:p>
            <a:pPr indent="-228600" lvl="0" marL="228600" rtl="0" algn="l">
              <a:lnSpc>
                <a:spcPct val="90000"/>
              </a:lnSpc>
              <a:spcBef>
                <a:spcPts val="1000"/>
              </a:spcBef>
              <a:spcAft>
                <a:spcPts val="0"/>
              </a:spcAft>
              <a:buClr>
                <a:srgbClr val="262626"/>
              </a:buClr>
              <a:buSzPts val="800"/>
              <a:buNone/>
            </a:pPr>
            <a:r>
              <a:t/>
            </a:r>
            <a:endParaRPr sz="700"/>
          </a:p>
          <a:p>
            <a:pPr indent="-228600" lvl="0" marL="228600" rtl="0" algn="l">
              <a:lnSpc>
                <a:spcPct val="90000"/>
              </a:lnSpc>
              <a:spcBef>
                <a:spcPts val="1000"/>
              </a:spcBef>
              <a:spcAft>
                <a:spcPts val="0"/>
              </a:spcAft>
              <a:buClr>
                <a:srgbClr val="262626"/>
              </a:buClr>
              <a:buSzPts val="1700"/>
              <a:buNone/>
            </a:pPr>
            <a:r>
              <a:rPr b="1" lang="en-GB" sz="1600"/>
              <a:t>D6: In che modo l’integrazione delle energie rinnovabili aumenta la complessità della gestione energetica?</a:t>
            </a:r>
            <a:br>
              <a:rPr lang="en-GB" sz="1600"/>
            </a:br>
            <a:r>
              <a:rPr b="1" lang="en-GB" sz="1600"/>
              <a:t>R: </a:t>
            </a:r>
            <a:r>
              <a:rPr lang="en-GB" sz="1600"/>
              <a:t>Introduce nella rete molti piccoli produttori decentralizzati, il che rende più difficile coordinare l’offerta, bilanciare la domanda e mantenere un funzionamento stabile del sistema.</a:t>
            </a:r>
            <a:endParaRPr sz="23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23"/>
          <p:cNvSpPr txBox="1"/>
          <p:nvPr>
            <p:ph idx="1" type="body"/>
          </p:nvPr>
        </p:nvSpPr>
        <p:spPr>
          <a:xfrm>
            <a:off x="4189275" y="658375"/>
            <a:ext cx="7456500" cy="7512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GB">
                <a:latin typeface="Calibri"/>
                <a:ea typeface="Calibri"/>
                <a:cs typeface="Calibri"/>
                <a:sym typeface="Calibri"/>
              </a:rPr>
              <a:t>Grid4C – Analisi energetica basata sull’intelligenza artificiale</a:t>
            </a:r>
            <a:endParaRPr>
              <a:latin typeface="Calibri"/>
              <a:ea typeface="Calibri"/>
              <a:cs typeface="Calibri"/>
              <a:sym typeface="Calibri"/>
            </a:endParaRPr>
          </a:p>
        </p:txBody>
      </p:sp>
      <p:sp>
        <p:nvSpPr>
          <p:cNvPr id="357" name="Google Shape;357;p23"/>
          <p:cNvSpPr txBox="1"/>
          <p:nvPr>
            <p:ph idx="2" type="body"/>
          </p:nvPr>
        </p:nvSpPr>
        <p:spPr>
          <a:xfrm>
            <a:off x="4832500" y="1409575"/>
            <a:ext cx="6712800" cy="751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262626"/>
              </a:buClr>
              <a:buSzPts val="1600"/>
              <a:buNone/>
            </a:pPr>
            <a:r>
              <a:rPr lang="en-GB" sz="1400"/>
              <a:t>Grid4C utilizza l'apprendimento automatico per analizzare miliardi di letture dei contatori intelligenti e fornire previsioni sul consumo energetico, sul carico e sulle prestazioni delle risorse energetiche distribuite (DER). </a:t>
            </a:r>
            <a:endParaRPr b="1" sz="1200"/>
          </a:p>
          <a:p>
            <a:pPr indent="0" lvl="0" marL="0" rtl="0" algn="l">
              <a:lnSpc>
                <a:spcPct val="100000"/>
              </a:lnSpc>
              <a:spcBef>
                <a:spcPts val="1000"/>
              </a:spcBef>
              <a:spcAft>
                <a:spcPts val="0"/>
              </a:spcAft>
              <a:buClr>
                <a:srgbClr val="262626"/>
              </a:buClr>
              <a:buSzPts val="1200"/>
              <a:buNone/>
            </a:pPr>
            <a:r>
              <a:rPr b="1" lang="en-GB" sz="1000" u="sng">
                <a:solidFill>
                  <a:schemeClr val="hlink"/>
                </a:solidFill>
                <a:hlinkClick r:id="rId3"/>
              </a:rPr>
              <a:t>https://www.grid4c.com/?utm_source=chatgpt.com</a:t>
            </a:r>
            <a:r>
              <a:rPr b="1" lang="en-GB" sz="1000"/>
              <a:t> </a:t>
            </a:r>
            <a:endParaRPr sz="800"/>
          </a:p>
        </p:txBody>
      </p:sp>
      <p:sp>
        <p:nvSpPr>
          <p:cNvPr id="358" name="Google Shape;358;p23"/>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GB"/>
              <a:t>01</a:t>
            </a:r>
            <a:endParaRPr/>
          </a:p>
        </p:txBody>
      </p:sp>
      <p:sp>
        <p:nvSpPr>
          <p:cNvPr id="359" name="Google Shape;359;p23"/>
          <p:cNvSpPr txBox="1"/>
          <p:nvPr>
            <p:ph idx="5" type="body"/>
          </p:nvPr>
        </p:nvSpPr>
        <p:spPr>
          <a:xfrm>
            <a:off x="4923067" y="2680505"/>
            <a:ext cx="6562800" cy="3393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GB">
                <a:latin typeface="Calibri"/>
                <a:ea typeface="Calibri"/>
                <a:cs typeface="Calibri"/>
                <a:sym typeface="Calibri"/>
              </a:rPr>
              <a:t>Gestione energetica con C3 AI</a:t>
            </a:r>
            <a:endParaRPr>
              <a:latin typeface="Calibri"/>
              <a:ea typeface="Calibri"/>
              <a:cs typeface="Calibri"/>
              <a:sym typeface="Calibri"/>
            </a:endParaRPr>
          </a:p>
        </p:txBody>
      </p:sp>
      <p:sp>
        <p:nvSpPr>
          <p:cNvPr id="360" name="Google Shape;360;p23"/>
          <p:cNvSpPr txBox="1"/>
          <p:nvPr>
            <p:ph idx="6" type="body"/>
          </p:nvPr>
        </p:nvSpPr>
        <p:spPr>
          <a:xfrm>
            <a:off x="4892637" y="3173888"/>
            <a:ext cx="6633000" cy="999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262626"/>
              </a:buClr>
              <a:buSzPts val="1600"/>
              <a:buNone/>
            </a:pPr>
            <a:r>
              <a:rPr lang="en-GB" sz="1500"/>
              <a:t>C3 AI offre una suite di strumenti di intelligenza artificiale per le aziende, finalizzati a prevedere i consumi energetici, confrontare le prestazioni e individuare opportunità di miglioramento dell’efficienza in tutte le strutture e i sistemi.</a:t>
            </a:r>
            <a:endParaRPr sz="2100"/>
          </a:p>
          <a:p>
            <a:pPr indent="0" lvl="0" marL="0" rtl="0" algn="l">
              <a:lnSpc>
                <a:spcPct val="100000"/>
              </a:lnSpc>
              <a:spcBef>
                <a:spcPts val="1000"/>
              </a:spcBef>
              <a:spcAft>
                <a:spcPts val="0"/>
              </a:spcAft>
              <a:buClr>
                <a:srgbClr val="262626"/>
              </a:buClr>
              <a:buSzPts val="1200"/>
              <a:buNone/>
            </a:pPr>
            <a:r>
              <a:rPr b="1" lang="en-GB" sz="1100" u="sng">
                <a:solidFill>
                  <a:schemeClr val="hlink"/>
                </a:solidFill>
                <a:hlinkClick r:id="rId4"/>
              </a:rPr>
              <a:t>https://c3.ai/products/c3-ai-energy-management/?utm_source=chatgpt.com</a:t>
            </a:r>
            <a:r>
              <a:rPr b="1" lang="en-GB" sz="1100"/>
              <a:t> </a:t>
            </a:r>
            <a:endParaRPr sz="2100"/>
          </a:p>
        </p:txBody>
      </p:sp>
      <p:sp>
        <p:nvSpPr>
          <p:cNvPr id="361" name="Google Shape;361;p23"/>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GB"/>
              <a:t>02</a:t>
            </a:r>
            <a:endParaRPr/>
          </a:p>
        </p:txBody>
      </p:sp>
      <p:sp>
        <p:nvSpPr>
          <p:cNvPr id="362" name="Google Shape;362;p23"/>
          <p:cNvSpPr txBox="1"/>
          <p:nvPr>
            <p:ph idx="8" type="body"/>
          </p:nvPr>
        </p:nvSpPr>
        <p:spPr>
          <a:xfrm>
            <a:off x="4872400" y="4476825"/>
            <a:ext cx="6633000" cy="7512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GB">
                <a:latin typeface="Calibri"/>
                <a:ea typeface="Calibri"/>
                <a:cs typeface="Calibri"/>
                <a:sym typeface="Calibri"/>
              </a:rPr>
              <a:t>Trawa – Piattaforma di gestione energetica basata sull’intelligenza artificiale</a:t>
            </a:r>
            <a:endParaRPr/>
          </a:p>
          <a:p>
            <a:pPr indent="0" lvl="0" marL="0" rtl="0" algn="r">
              <a:lnSpc>
                <a:spcPct val="100000"/>
              </a:lnSpc>
              <a:spcBef>
                <a:spcPts val="1000"/>
              </a:spcBef>
              <a:spcAft>
                <a:spcPts val="0"/>
              </a:spcAft>
              <a:buClr>
                <a:srgbClr val="51C4C6"/>
              </a:buClr>
              <a:buSzPts val="2400"/>
              <a:buNone/>
            </a:pPr>
            <a:r>
              <a:t/>
            </a:r>
            <a:endParaRPr/>
          </a:p>
        </p:txBody>
      </p:sp>
      <p:sp>
        <p:nvSpPr>
          <p:cNvPr id="363" name="Google Shape;363;p23"/>
          <p:cNvSpPr txBox="1"/>
          <p:nvPr>
            <p:ph idx="9" type="body"/>
          </p:nvPr>
        </p:nvSpPr>
        <p:spPr>
          <a:xfrm>
            <a:off x="4923075" y="5186325"/>
            <a:ext cx="6712800" cy="1383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262626"/>
              </a:buClr>
              <a:buSzPts val="1600"/>
              <a:buNone/>
            </a:pPr>
            <a:r>
              <a:rPr lang="en-GB" sz="1800"/>
              <a:t>T</a:t>
            </a:r>
            <a:r>
              <a:rPr lang="en-GB" sz="1300"/>
              <a:t>rawa integra l’intelligenza artificiale con l’approvvigionamento energetico, le strategie di spostamento del carico e l’ottimizzazione dello stoccaggio in batterie, aiutando le organizzazioni a ridurre i costi dell’elettricità e a raggiungere gli obiettivi climatici. </a:t>
            </a:r>
            <a:endParaRPr sz="1900"/>
          </a:p>
          <a:p>
            <a:pPr indent="0" lvl="0" marL="0" rtl="0" algn="l">
              <a:lnSpc>
                <a:spcPct val="100000"/>
              </a:lnSpc>
              <a:spcBef>
                <a:spcPts val="1000"/>
              </a:spcBef>
              <a:spcAft>
                <a:spcPts val="0"/>
              </a:spcAft>
              <a:buClr>
                <a:srgbClr val="262626"/>
              </a:buClr>
              <a:buSzPts val="1200"/>
              <a:buNone/>
            </a:pPr>
            <a:r>
              <a:rPr b="1" lang="en-GB" sz="900" u="sng">
                <a:solidFill>
                  <a:schemeClr val="hlink"/>
                </a:solidFill>
                <a:hlinkClick r:id="rId5"/>
              </a:rPr>
              <a:t>https://www.enersee.ai/insights/ai-energy-management-software?utm_source=chatgpt.com</a:t>
            </a:r>
            <a:r>
              <a:rPr b="1" lang="en-GB" sz="900"/>
              <a:t> </a:t>
            </a:r>
            <a:endParaRPr sz="1900"/>
          </a:p>
        </p:txBody>
      </p:sp>
      <p:sp>
        <p:nvSpPr>
          <p:cNvPr id="364" name="Google Shape;364;p23"/>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GB"/>
              <a:t>03</a:t>
            </a:r>
            <a:endParaRPr/>
          </a:p>
        </p:txBody>
      </p:sp>
      <p:sp>
        <p:nvSpPr>
          <p:cNvPr id="365" name="Google Shape;365;p23"/>
          <p:cNvSpPr/>
          <p:nvPr/>
        </p:nvSpPr>
        <p:spPr>
          <a:xfrm rot="9727022">
            <a:off x="-481078" y="5498436"/>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 name="Google Shape;366;p23"/>
          <p:cNvSpPr txBox="1"/>
          <p:nvPr/>
        </p:nvSpPr>
        <p:spPr>
          <a:xfrm>
            <a:off x="4832500" y="0"/>
            <a:ext cx="7517100" cy="11319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1C4C6"/>
              </a:buClr>
              <a:buSzPts val="2400"/>
              <a:buFont typeface="Arial"/>
              <a:buNone/>
            </a:pPr>
            <a:r>
              <a:rPr b="1" i="0" lang="en-GB" sz="2400">
                <a:solidFill>
                  <a:srgbClr val="51C4C6"/>
                </a:solidFill>
                <a:latin typeface="Calibri"/>
                <a:ea typeface="Calibri"/>
                <a:cs typeface="Calibri"/>
                <a:sym typeface="Calibri"/>
              </a:rPr>
              <a:t>3 strumenti/piattaforme di IA realmente utilizzati nel settore energetico </a:t>
            </a:r>
            <a:endParaRPr/>
          </a:p>
          <a:p>
            <a:pPr indent="0" lvl="0" marL="0" marR="0" rtl="0" algn="l">
              <a:lnSpc>
                <a:spcPct val="90000"/>
              </a:lnSpc>
              <a:spcBef>
                <a:spcPts val="1000"/>
              </a:spcBef>
              <a:spcAft>
                <a:spcPts val="0"/>
              </a:spcAft>
              <a:buClr>
                <a:srgbClr val="51C4C6"/>
              </a:buClr>
              <a:buSzPts val="2400"/>
              <a:buFont typeface="Arial"/>
              <a:buNone/>
            </a:pPr>
            <a:r>
              <a:t/>
            </a:r>
            <a:endParaRPr b="1" i="0" sz="2400">
              <a:solidFill>
                <a:srgbClr val="51C4C6"/>
              </a:solidFill>
              <a:latin typeface="Calibri"/>
              <a:ea typeface="Calibri"/>
              <a:cs typeface="Calibri"/>
              <a:sym typeface="Calibri"/>
            </a:endParaRPr>
          </a:p>
        </p:txBody>
      </p:sp>
      <p:pic>
        <p:nvPicPr>
          <p:cNvPr descr="Et bilde som inneholder lyn, sfære&#10;&#10;KI-generert innhold kan være feil." id="367" name="Google Shape;367;p23"/>
          <p:cNvPicPr preferRelativeResize="0"/>
          <p:nvPr>
            <p:ph idx="4" type="pic"/>
          </p:nvPr>
        </p:nvPicPr>
        <p:blipFill rotWithShape="1">
          <a:blip r:embed="rId6">
            <a:alphaModFix/>
          </a:blip>
          <a:srcRect b="0" l="33359" r="33359" t="0"/>
          <a:stretch/>
        </p:blipFill>
        <p:spPr>
          <a:xfrm>
            <a:off x="-126342" y="0"/>
            <a:ext cx="3669321" cy="6858000"/>
          </a:xfrm>
          <a:prstGeom prst="rect">
            <a:avLst/>
          </a:prstGeom>
          <a:solidFill>
            <a:srgbClr val="D8D8D8"/>
          </a:solid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24"/>
          <p:cNvSpPr txBox="1"/>
          <p:nvPr>
            <p:ph idx="1" type="body"/>
          </p:nvPr>
        </p:nvSpPr>
        <p:spPr>
          <a:xfrm>
            <a:off x="537125" y="1388975"/>
            <a:ext cx="5116200" cy="5666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262626"/>
              </a:buClr>
              <a:buSzPts val="2000"/>
              <a:buNone/>
            </a:pPr>
            <a:r>
              <a:rPr b="1" lang="en-GB" sz="1700"/>
              <a:t>Grid4C – Analisi energetica basata sull’intelligenza artificiale</a:t>
            </a:r>
            <a:endParaRPr sz="2100"/>
          </a:p>
          <a:p>
            <a:pPr indent="-228600" lvl="0" marL="228600" rtl="0" algn="l">
              <a:lnSpc>
                <a:spcPct val="90000"/>
              </a:lnSpc>
              <a:spcBef>
                <a:spcPts val="1000"/>
              </a:spcBef>
              <a:spcAft>
                <a:spcPts val="0"/>
              </a:spcAft>
              <a:buClr>
                <a:srgbClr val="262626"/>
              </a:buClr>
              <a:buSzPts val="2000"/>
              <a:buNone/>
            </a:pPr>
            <a:r>
              <a:rPr i="1" lang="en-GB" sz="1700"/>
              <a:t>Come migliora la gestione energetica:</a:t>
            </a:r>
            <a:endParaRPr sz="2100"/>
          </a:p>
          <a:p>
            <a:pPr indent="-323850" lvl="0" marL="342900" rtl="0" algn="l">
              <a:lnSpc>
                <a:spcPct val="90000"/>
              </a:lnSpc>
              <a:spcBef>
                <a:spcPts val="1000"/>
              </a:spcBef>
              <a:spcAft>
                <a:spcPts val="0"/>
              </a:spcAft>
              <a:buClr>
                <a:srgbClr val="262626"/>
              </a:buClr>
              <a:buSzPts val="1700"/>
              <a:buFont typeface="Arial"/>
              <a:buChar char="•"/>
            </a:pPr>
            <a:r>
              <a:rPr lang="en-GB" sz="1700"/>
              <a:t>Aiuta le aziende di servizi pubblici a prevedere domanda e offerta a livello granulare</a:t>
            </a:r>
            <a:endParaRPr sz="2100"/>
          </a:p>
          <a:p>
            <a:pPr indent="-323850" lvl="0" marL="342900" rtl="0" algn="l">
              <a:lnSpc>
                <a:spcPct val="90000"/>
              </a:lnSpc>
              <a:spcBef>
                <a:spcPts val="1000"/>
              </a:spcBef>
              <a:spcAft>
                <a:spcPts val="0"/>
              </a:spcAft>
              <a:buClr>
                <a:srgbClr val="262626"/>
              </a:buClr>
              <a:buSzPts val="1700"/>
              <a:buFont typeface="Arial"/>
              <a:buChar char="•"/>
            </a:pPr>
            <a:r>
              <a:rPr lang="en-GB" sz="1700"/>
              <a:t>Migliora la pianificazione per l’integrazione delle energie rinnovabili</a:t>
            </a:r>
            <a:endParaRPr sz="2100"/>
          </a:p>
          <a:p>
            <a:pPr indent="-323850" lvl="0" marL="342900" rtl="0" algn="l">
              <a:lnSpc>
                <a:spcPct val="90000"/>
              </a:lnSpc>
              <a:spcBef>
                <a:spcPts val="1000"/>
              </a:spcBef>
              <a:spcAft>
                <a:spcPts val="0"/>
              </a:spcAft>
              <a:buClr>
                <a:srgbClr val="262626"/>
              </a:buClr>
              <a:buSzPts val="1700"/>
              <a:buFont typeface="Arial"/>
              <a:buChar char="•"/>
            </a:pPr>
            <a:r>
              <a:rPr lang="en-GB" sz="1700"/>
              <a:t>Supporta le decisioni relative all’equilibrio e all’affidabilità della rete</a:t>
            </a:r>
            <a:endParaRPr sz="2100"/>
          </a:p>
          <a:p>
            <a:pPr indent="0" lvl="0" marL="0" rtl="0" algn="l">
              <a:lnSpc>
                <a:spcPct val="90000"/>
              </a:lnSpc>
              <a:spcBef>
                <a:spcPts val="1000"/>
              </a:spcBef>
              <a:spcAft>
                <a:spcPts val="0"/>
              </a:spcAft>
              <a:buClr>
                <a:srgbClr val="262626"/>
              </a:buClr>
              <a:buSzPts val="1600"/>
              <a:buNone/>
            </a:pPr>
            <a:r>
              <a:rPr i="1" lang="en-GB" sz="1300"/>
              <a:t>Questo strumento mostra come l’intelligenza artificiale venga utilizzata nelle operazioni reali per trasformare i dati grezzi della rete in previsioni utilizzabili.</a:t>
            </a:r>
            <a:endParaRPr sz="2100"/>
          </a:p>
          <a:p>
            <a:pPr indent="-228600" lvl="0" marL="228600" rtl="0" algn="l">
              <a:lnSpc>
                <a:spcPct val="100000"/>
              </a:lnSpc>
              <a:spcBef>
                <a:spcPts val="1000"/>
              </a:spcBef>
              <a:spcAft>
                <a:spcPts val="0"/>
              </a:spcAft>
              <a:buClr>
                <a:srgbClr val="262626"/>
              </a:buClr>
              <a:buSzPts val="2000"/>
              <a:buNone/>
            </a:pPr>
            <a:r>
              <a:rPr b="1" lang="en-GB" sz="1700"/>
              <a:t>Gestione energetica con C3 AI</a:t>
            </a:r>
            <a:endParaRPr sz="2100"/>
          </a:p>
          <a:p>
            <a:pPr indent="-228600" lvl="0" marL="228600" rtl="0" algn="l">
              <a:lnSpc>
                <a:spcPct val="90000"/>
              </a:lnSpc>
              <a:spcBef>
                <a:spcPts val="1000"/>
              </a:spcBef>
              <a:spcAft>
                <a:spcPts val="0"/>
              </a:spcAft>
              <a:buClr>
                <a:srgbClr val="262626"/>
              </a:buClr>
              <a:buSzPts val="2000"/>
              <a:buNone/>
            </a:pPr>
            <a:r>
              <a:rPr i="1" lang="en-GB" sz="1700"/>
              <a:t>Come migliora la gestione energetica:</a:t>
            </a:r>
            <a:endParaRPr sz="2100"/>
          </a:p>
          <a:p>
            <a:pPr indent="-323850" lvl="0" marL="342900" rtl="0" algn="l">
              <a:lnSpc>
                <a:spcPct val="90000"/>
              </a:lnSpc>
              <a:spcBef>
                <a:spcPts val="1000"/>
              </a:spcBef>
              <a:spcAft>
                <a:spcPts val="0"/>
              </a:spcAft>
              <a:buClr>
                <a:srgbClr val="262626"/>
              </a:buClr>
              <a:buSzPts val="1700"/>
              <a:buFont typeface="Arial"/>
              <a:buChar char="•"/>
            </a:pPr>
            <a:r>
              <a:rPr lang="en-GB" sz="1700"/>
              <a:t>Prevede il consumo energetico e le emissioni</a:t>
            </a:r>
            <a:endParaRPr sz="2100"/>
          </a:p>
          <a:p>
            <a:pPr indent="-342900" lvl="0" marL="342900" rtl="0" algn="l">
              <a:lnSpc>
                <a:spcPct val="90000"/>
              </a:lnSpc>
              <a:spcBef>
                <a:spcPts val="1000"/>
              </a:spcBef>
              <a:spcAft>
                <a:spcPts val="0"/>
              </a:spcAft>
              <a:buClr>
                <a:srgbClr val="262626"/>
              </a:buClr>
              <a:buSzPts val="2000"/>
              <a:buFont typeface="Arial"/>
              <a:buChar char="•"/>
            </a:pPr>
            <a:r>
              <a:rPr lang="en-GB" sz="2000"/>
              <a:t>Individua progetti di efficienza ad alto valore aggiunto</a:t>
            </a:r>
            <a:endParaRPr sz="2000"/>
          </a:p>
          <a:p>
            <a:pPr indent="-228600" lvl="0" marL="228600" rtl="0" algn="l">
              <a:lnSpc>
                <a:spcPct val="100000"/>
              </a:lnSpc>
              <a:spcBef>
                <a:spcPts val="1000"/>
              </a:spcBef>
              <a:spcAft>
                <a:spcPts val="0"/>
              </a:spcAft>
              <a:buClr>
                <a:srgbClr val="262626"/>
              </a:buClr>
              <a:buSzPts val="2000"/>
              <a:buNone/>
            </a:pPr>
            <a:r>
              <a:t/>
            </a:r>
            <a:endParaRPr b="1" sz="2000"/>
          </a:p>
          <a:p>
            <a:pPr indent="-228600" lvl="0" marL="228600" rtl="0" algn="l">
              <a:lnSpc>
                <a:spcPct val="100000"/>
              </a:lnSpc>
              <a:spcBef>
                <a:spcPts val="1000"/>
              </a:spcBef>
              <a:spcAft>
                <a:spcPts val="0"/>
              </a:spcAft>
              <a:buClr>
                <a:srgbClr val="262626"/>
              </a:buClr>
              <a:buSzPts val="2000"/>
              <a:buNone/>
            </a:pPr>
            <a:r>
              <a:t/>
            </a:r>
            <a:endParaRPr sz="2000"/>
          </a:p>
        </p:txBody>
      </p:sp>
      <p:sp>
        <p:nvSpPr>
          <p:cNvPr id="374" name="Google Shape;374;p24"/>
          <p:cNvSpPr txBox="1"/>
          <p:nvPr/>
        </p:nvSpPr>
        <p:spPr>
          <a:xfrm>
            <a:off x="5897375" y="1091188"/>
            <a:ext cx="5708700" cy="53127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rgbClr val="262626"/>
              </a:buClr>
              <a:buSzPts val="2000"/>
              <a:buFont typeface="Arial"/>
              <a:buChar char="•"/>
            </a:pPr>
            <a:r>
              <a:rPr b="0" i="0" lang="en-GB" sz="2000">
                <a:solidFill>
                  <a:srgbClr val="262626"/>
                </a:solidFill>
                <a:latin typeface="Calibri"/>
                <a:ea typeface="Calibri"/>
                <a:cs typeface="Calibri"/>
                <a:sym typeface="Calibri"/>
              </a:rPr>
              <a:t>Supporta la pianificazione energetica strategica</a:t>
            </a:r>
            <a:endParaRPr/>
          </a:p>
          <a:p>
            <a:pPr indent="0" lvl="0" marL="0" marR="0" rtl="0" algn="l">
              <a:lnSpc>
                <a:spcPct val="90000"/>
              </a:lnSpc>
              <a:spcBef>
                <a:spcPts val="1000"/>
              </a:spcBef>
              <a:spcAft>
                <a:spcPts val="0"/>
              </a:spcAft>
              <a:buClr>
                <a:srgbClr val="262626"/>
              </a:buClr>
              <a:buSzPts val="1600"/>
              <a:buFont typeface="Arial"/>
              <a:buNone/>
            </a:pPr>
            <a:r>
              <a:rPr b="0" i="1" lang="en-GB" sz="1600">
                <a:solidFill>
                  <a:srgbClr val="262626"/>
                </a:solidFill>
                <a:latin typeface="Calibri"/>
                <a:ea typeface="Calibri"/>
                <a:cs typeface="Calibri"/>
                <a:sym typeface="Calibri"/>
              </a:rPr>
              <a:t>Gli studenti possono vedere come l’IA aiuti le organizzazioni a ottimizzare l’energia su larga scala, non solo in teoria ma nella pianificazione aziendale reale.</a:t>
            </a:r>
            <a:endParaRPr b="0" i="1" sz="1600">
              <a:solidFill>
                <a:srgbClr val="262626"/>
              </a:solidFill>
              <a:latin typeface="Calibri"/>
              <a:ea typeface="Calibri"/>
              <a:cs typeface="Calibri"/>
              <a:sym typeface="Calibri"/>
            </a:endParaRPr>
          </a:p>
          <a:p>
            <a:pPr indent="-228600" lvl="0" marL="228600" marR="0" rtl="0" algn="l">
              <a:lnSpc>
                <a:spcPct val="100000"/>
              </a:lnSpc>
              <a:spcBef>
                <a:spcPts val="1000"/>
              </a:spcBef>
              <a:spcAft>
                <a:spcPts val="0"/>
              </a:spcAft>
              <a:buClr>
                <a:srgbClr val="262626"/>
              </a:buClr>
              <a:buSzPts val="2000"/>
              <a:buFont typeface="Arial"/>
              <a:buNone/>
            </a:pPr>
            <a:r>
              <a:t/>
            </a:r>
            <a:endParaRPr b="1" i="0" sz="2000">
              <a:solidFill>
                <a:srgbClr val="262626"/>
              </a:solidFill>
              <a:latin typeface="Calibri"/>
              <a:ea typeface="Calibri"/>
              <a:cs typeface="Calibri"/>
              <a:sym typeface="Calibri"/>
            </a:endParaRPr>
          </a:p>
          <a:p>
            <a:pPr indent="-228600" lvl="0" marL="228600" marR="0" rtl="0" algn="l">
              <a:lnSpc>
                <a:spcPct val="100000"/>
              </a:lnSpc>
              <a:spcBef>
                <a:spcPts val="1000"/>
              </a:spcBef>
              <a:spcAft>
                <a:spcPts val="0"/>
              </a:spcAft>
              <a:buClr>
                <a:srgbClr val="262626"/>
              </a:buClr>
              <a:buSzPts val="2000"/>
              <a:buFont typeface="Arial"/>
              <a:buNone/>
            </a:pPr>
            <a:r>
              <a:rPr b="1" i="0" lang="en-GB" sz="2000">
                <a:solidFill>
                  <a:srgbClr val="262626"/>
                </a:solidFill>
                <a:latin typeface="Calibri"/>
                <a:ea typeface="Calibri"/>
                <a:cs typeface="Calibri"/>
                <a:sym typeface="Calibri"/>
              </a:rPr>
              <a:t>Trawa – Piattaforma di gestione energetica basata sull’intelligenza artificiale</a:t>
            </a:r>
            <a:endParaRPr b="1" i="0" sz="2000">
              <a:solidFill>
                <a:srgbClr val="262626"/>
              </a:solidFill>
              <a:latin typeface="Calibri"/>
              <a:ea typeface="Calibri"/>
              <a:cs typeface="Calibri"/>
              <a:sym typeface="Calibri"/>
            </a:endParaRPr>
          </a:p>
          <a:p>
            <a:pPr indent="-228600" lvl="0" marL="228600" marR="0" rtl="0" algn="l">
              <a:lnSpc>
                <a:spcPct val="90000"/>
              </a:lnSpc>
              <a:spcBef>
                <a:spcPts val="1000"/>
              </a:spcBef>
              <a:spcAft>
                <a:spcPts val="0"/>
              </a:spcAft>
              <a:buClr>
                <a:srgbClr val="262626"/>
              </a:buClr>
              <a:buSzPts val="2000"/>
              <a:buFont typeface="Arial"/>
              <a:buNone/>
            </a:pPr>
            <a:r>
              <a:rPr b="0" i="1" lang="en-GB" sz="2000">
                <a:solidFill>
                  <a:srgbClr val="262626"/>
                </a:solidFill>
                <a:latin typeface="Calibri"/>
                <a:ea typeface="Calibri"/>
                <a:cs typeface="Calibri"/>
                <a:sym typeface="Calibri"/>
              </a:rPr>
              <a:t>Come migliora la gestione energetica:</a:t>
            </a:r>
            <a:endParaRPr/>
          </a:p>
          <a:p>
            <a:pPr indent="-342900" lvl="0" marL="342900" marR="0" rtl="0" algn="l">
              <a:lnSpc>
                <a:spcPct val="90000"/>
              </a:lnSpc>
              <a:spcBef>
                <a:spcPts val="1000"/>
              </a:spcBef>
              <a:spcAft>
                <a:spcPts val="0"/>
              </a:spcAft>
              <a:buClr>
                <a:srgbClr val="262626"/>
              </a:buClr>
              <a:buSzPts val="2000"/>
              <a:buFont typeface="Arial"/>
              <a:buChar char="•"/>
            </a:pPr>
            <a:r>
              <a:rPr b="0" i="0" lang="en-GB" sz="2000">
                <a:solidFill>
                  <a:srgbClr val="262626"/>
                </a:solidFill>
                <a:latin typeface="Calibri"/>
                <a:ea typeface="Calibri"/>
                <a:cs typeface="Calibri"/>
                <a:sym typeface="Calibri"/>
              </a:rPr>
              <a:t>Bilancia l’acquisto e il consumo di energia</a:t>
            </a:r>
            <a:endParaRPr/>
          </a:p>
          <a:p>
            <a:pPr indent="-342900" lvl="0" marL="342900" marR="0" rtl="0" algn="l">
              <a:lnSpc>
                <a:spcPct val="90000"/>
              </a:lnSpc>
              <a:spcBef>
                <a:spcPts val="1000"/>
              </a:spcBef>
              <a:spcAft>
                <a:spcPts val="0"/>
              </a:spcAft>
              <a:buClr>
                <a:srgbClr val="262626"/>
              </a:buClr>
              <a:buSzPts val="2000"/>
              <a:buFont typeface="Arial"/>
              <a:buChar char="•"/>
            </a:pPr>
            <a:r>
              <a:rPr b="0" i="0" lang="en-GB" sz="2000">
                <a:solidFill>
                  <a:srgbClr val="262626"/>
                </a:solidFill>
                <a:latin typeface="Calibri"/>
                <a:ea typeface="Calibri"/>
                <a:cs typeface="Calibri"/>
                <a:sym typeface="Calibri"/>
              </a:rPr>
              <a:t>Gestisce in modo intelligente l’accumulo in batteria</a:t>
            </a:r>
            <a:endParaRPr/>
          </a:p>
          <a:p>
            <a:pPr indent="-342900" lvl="0" marL="342900" marR="0" rtl="0" algn="l">
              <a:lnSpc>
                <a:spcPct val="90000"/>
              </a:lnSpc>
              <a:spcBef>
                <a:spcPts val="1000"/>
              </a:spcBef>
              <a:spcAft>
                <a:spcPts val="0"/>
              </a:spcAft>
              <a:buClr>
                <a:srgbClr val="262626"/>
              </a:buClr>
              <a:buSzPts val="2000"/>
              <a:buFont typeface="Arial"/>
              <a:buChar char="•"/>
            </a:pPr>
            <a:r>
              <a:rPr b="0" i="0" lang="en-GB" sz="2000">
                <a:solidFill>
                  <a:srgbClr val="262626"/>
                </a:solidFill>
                <a:latin typeface="Calibri"/>
                <a:ea typeface="Calibri"/>
                <a:cs typeface="Calibri"/>
                <a:sym typeface="Calibri"/>
              </a:rPr>
              <a:t>Ottimizza i flussi energetici in risposta alle mutevoli condizioni</a:t>
            </a:r>
            <a:endParaRPr/>
          </a:p>
          <a:p>
            <a:pPr indent="0" lvl="0" marL="0" marR="0" rtl="0" algn="l">
              <a:lnSpc>
                <a:spcPct val="100000"/>
              </a:lnSpc>
              <a:spcBef>
                <a:spcPts val="1000"/>
              </a:spcBef>
              <a:spcAft>
                <a:spcPts val="0"/>
              </a:spcAft>
              <a:buClr>
                <a:srgbClr val="262626"/>
              </a:buClr>
              <a:buSzPts val="1600"/>
              <a:buFont typeface="Arial"/>
              <a:buNone/>
            </a:pPr>
            <a:r>
              <a:rPr b="0" i="1" lang="en-GB" sz="1600">
                <a:solidFill>
                  <a:srgbClr val="262626"/>
                </a:solidFill>
                <a:latin typeface="Calibri"/>
                <a:ea typeface="Calibri"/>
                <a:cs typeface="Calibri"/>
                <a:sym typeface="Calibri"/>
              </a:rPr>
              <a:t>Questa piattaforma mostra come gli strumenti di IA vengano utilizzati in contesti commerciali e industriali per attuare obiettivi di sostenibilità con reali benefici finanziari.</a:t>
            </a:r>
            <a:endParaRPr b="0" i="1" sz="1600">
              <a:solidFill>
                <a:srgbClr val="262626"/>
              </a:solidFill>
              <a:latin typeface="Calibri"/>
              <a:ea typeface="Calibri"/>
              <a:cs typeface="Calibri"/>
              <a:sym typeface="Calibri"/>
            </a:endParaRPr>
          </a:p>
        </p:txBody>
      </p:sp>
      <p:sp>
        <p:nvSpPr>
          <p:cNvPr id="375" name="Google Shape;375;p24"/>
          <p:cNvSpPr/>
          <p:nvPr/>
        </p:nvSpPr>
        <p:spPr>
          <a:xfrm>
            <a:off x="5786381" y="1260550"/>
            <a:ext cx="45719" cy="4973979"/>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6" name="Google Shape;376;p24"/>
          <p:cNvSpPr txBox="1"/>
          <p:nvPr/>
        </p:nvSpPr>
        <p:spPr>
          <a:xfrm>
            <a:off x="482525" y="354150"/>
            <a:ext cx="11027100" cy="803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1C4C6"/>
              </a:buClr>
              <a:buSzPts val="3600"/>
              <a:buFont typeface="Arial"/>
              <a:buNone/>
            </a:pPr>
            <a:r>
              <a:rPr b="1" i="0" lang="en-GB" sz="3500">
                <a:solidFill>
                  <a:srgbClr val="51C4C6"/>
                </a:solidFill>
                <a:latin typeface="Calibri"/>
                <a:ea typeface="Calibri"/>
                <a:cs typeface="Calibri"/>
                <a:sym typeface="Calibri"/>
              </a:rPr>
              <a:t>3 strumenti/piattaforme di IA realmente utilizzati nel settore energetico </a:t>
            </a:r>
            <a:endParaRPr sz="1300"/>
          </a:p>
          <a:p>
            <a:pPr indent="0" lvl="0" marL="0" marR="0" rtl="0" algn="l">
              <a:lnSpc>
                <a:spcPct val="90000"/>
              </a:lnSpc>
              <a:spcBef>
                <a:spcPts val="1000"/>
              </a:spcBef>
              <a:spcAft>
                <a:spcPts val="0"/>
              </a:spcAft>
              <a:buClr>
                <a:srgbClr val="51C4C6"/>
              </a:buClr>
              <a:buSzPts val="3600"/>
              <a:buFont typeface="Arial"/>
              <a:buNone/>
            </a:pPr>
            <a:r>
              <a:t/>
            </a:r>
            <a:endParaRPr b="1" i="0" sz="3600">
              <a:solidFill>
                <a:srgbClr val="51C4C6"/>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25"/>
          <p:cNvSpPr txBox="1"/>
          <p:nvPr>
            <p:ph idx="1" type="body"/>
          </p:nvPr>
        </p:nvSpPr>
        <p:spPr>
          <a:xfrm>
            <a:off x="6273083" y="1265826"/>
            <a:ext cx="5839382" cy="4377696"/>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1800"/>
              <a:buNone/>
            </a:pPr>
            <a:r>
              <a:rPr b="1" lang="en-GB" sz="1800"/>
              <a:t>Attività 1: Interpretazione delle previsioni della domanda tramite IA (esercitazione)</a:t>
            </a:r>
            <a:endParaRPr b="1" sz="1800"/>
          </a:p>
          <a:p>
            <a:pPr indent="-228600" lvl="0" marL="228600" rtl="0" algn="l">
              <a:lnSpc>
                <a:spcPct val="90000"/>
              </a:lnSpc>
              <a:spcBef>
                <a:spcPts val="1000"/>
              </a:spcBef>
              <a:spcAft>
                <a:spcPts val="0"/>
              </a:spcAft>
              <a:buClr>
                <a:schemeClr val="lt1"/>
              </a:buClr>
              <a:buSzPts val="1800"/>
              <a:buNone/>
            </a:pPr>
            <a:r>
              <a:rPr b="1" lang="en-GB" sz="1800"/>
              <a:t>Obiettivo: </a:t>
            </a:r>
            <a:r>
              <a:rPr lang="en-GB" sz="1800"/>
              <a:t>Comprendere in che modo l'IA supporta la previsione del carico.</a:t>
            </a:r>
            <a:endParaRPr sz="1800"/>
          </a:p>
          <a:p>
            <a:pPr indent="-228600" lvl="0" marL="228600" rtl="0" algn="l">
              <a:lnSpc>
                <a:spcPct val="90000"/>
              </a:lnSpc>
              <a:spcBef>
                <a:spcPts val="1000"/>
              </a:spcBef>
              <a:spcAft>
                <a:spcPts val="0"/>
              </a:spcAft>
              <a:buClr>
                <a:schemeClr val="lt1"/>
              </a:buClr>
              <a:buSzPts val="1800"/>
              <a:buNone/>
            </a:pPr>
            <a:r>
              <a:rPr b="1" lang="en-GB" sz="1800"/>
              <a:t>Compito suggerito: </a:t>
            </a:r>
            <a:r>
              <a:rPr lang="en-GB" sz="1800"/>
              <a:t>Agli studenti viene fornito un grafico semplificato delle previsioni della domanda (oraria o giornaliera) e un contesto di base (condizioni meteorologiche, giorni feriali/festivi, ricarica dei veicoli elettrici).</a:t>
            </a:r>
            <a:endParaRPr sz="1800"/>
          </a:p>
          <a:p>
            <a:pPr indent="-228600" lvl="0" marL="228600" rtl="0" algn="l">
              <a:lnSpc>
                <a:spcPct val="90000"/>
              </a:lnSpc>
              <a:spcBef>
                <a:spcPts val="1000"/>
              </a:spcBef>
              <a:spcAft>
                <a:spcPts val="0"/>
              </a:spcAft>
              <a:buClr>
                <a:schemeClr val="lt1"/>
              </a:buClr>
              <a:buSzPts val="1800"/>
              <a:buNone/>
            </a:pPr>
            <a:r>
              <a:rPr b="1" lang="en-GB" sz="1800"/>
              <a:t>Domande:</a:t>
            </a:r>
            <a:endParaRPr b="1" sz="1800"/>
          </a:p>
          <a:p>
            <a:pPr indent="-228600" lvl="0" marL="228600" rtl="0" algn="l">
              <a:lnSpc>
                <a:spcPct val="90000"/>
              </a:lnSpc>
              <a:spcBef>
                <a:spcPts val="1000"/>
              </a:spcBef>
              <a:spcAft>
                <a:spcPts val="0"/>
              </a:spcAft>
              <a:buClr>
                <a:schemeClr val="lt1"/>
              </a:buClr>
              <a:buSzPts val="1800"/>
              <a:buNone/>
            </a:pPr>
            <a:r>
              <a:rPr lang="en-GB" sz="1800"/>
              <a:t>Quando è previsto il picco di domanda?</a:t>
            </a:r>
            <a:endParaRPr sz="1800"/>
          </a:p>
          <a:p>
            <a:pPr indent="-228600" lvl="0" marL="228600" rtl="0" algn="l">
              <a:lnSpc>
                <a:spcPct val="90000"/>
              </a:lnSpc>
              <a:spcBef>
                <a:spcPts val="1000"/>
              </a:spcBef>
              <a:spcAft>
                <a:spcPts val="0"/>
              </a:spcAft>
              <a:buClr>
                <a:schemeClr val="lt1"/>
              </a:buClr>
              <a:buSzPts val="1800"/>
              <a:buNone/>
            </a:pPr>
            <a:r>
              <a:rPr lang="en-GB" sz="1800"/>
              <a:t>Quali fattori influenzano la previsione?</a:t>
            </a:r>
            <a:endParaRPr sz="1800"/>
          </a:p>
          <a:p>
            <a:pPr indent="-228600" lvl="0" marL="228600" rtl="0" algn="l">
              <a:lnSpc>
                <a:spcPct val="90000"/>
              </a:lnSpc>
              <a:spcBef>
                <a:spcPts val="1000"/>
              </a:spcBef>
              <a:spcAft>
                <a:spcPts val="0"/>
              </a:spcAft>
              <a:buClr>
                <a:schemeClr val="lt1"/>
              </a:buClr>
              <a:buSzPts val="1800"/>
              <a:buNone/>
            </a:pPr>
            <a:r>
              <a:rPr lang="en-GB" sz="1800"/>
              <a:t>Quali decisioni dovrebbe prendere un gestore di rete sulla base di questi dati?</a:t>
            </a:r>
            <a:endParaRPr sz="1800"/>
          </a:p>
          <a:p>
            <a:pPr indent="-228600" lvl="0" marL="228600" rtl="0" algn="l">
              <a:lnSpc>
                <a:spcPct val="90000"/>
              </a:lnSpc>
              <a:spcBef>
                <a:spcPts val="1000"/>
              </a:spcBef>
              <a:spcAft>
                <a:spcPts val="0"/>
              </a:spcAft>
              <a:buClr>
                <a:schemeClr val="lt1"/>
              </a:buClr>
              <a:buSzPts val="1800"/>
              <a:buNone/>
            </a:pPr>
            <a:r>
              <a:rPr b="1" lang="en-GB" sz="1800"/>
              <a:t>Risultato di apprendimento:</a:t>
            </a:r>
            <a:br>
              <a:rPr lang="en-GB" sz="1800"/>
            </a:br>
            <a:r>
              <a:rPr lang="en-GB" sz="1800"/>
              <a:t>Gli studenti imparano in che modo le previsioni basate sull’intelligenza artificiale supportano la pianificazione della rete e la riduzione dei rischi.</a:t>
            </a:r>
            <a:endParaRPr sz="1800"/>
          </a:p>
          <a:p>
            <a:pPr indent="-228600" lvl="0" marL="228600" rtl="0" algn="l">
              <a:lnSpc>
                <a:spcPct val="90000"/>
              </a:lnSpc>
              <a:spcBef>
                <a:spcPts val="1000"/>
              </a:spcBef>
              <a:spcAft>
                <a:spcPts val="0"/>
              </a:spcAft>
              <a:buClr>
                <a:schemeClr val="lt1"/>
              </a:buClr>
              <a:buSzPts val="1600"/>
              <a:buNone/>
            </a:pPr>
            <a:r>
              <a:t/>
            </a:r>
            <a:endParaRPr sz="1600"/>
          </a:p>
          <a:p>
            <a:pPr indent="-228600" lvl="0" marL="228600" rtl="0" algn="l">
              <a:lnSpc>
                <a:spcPct val="90000"/>
              </a:lnSpc>
              <a:spcBef>
                <a:spcPts val="1000"/>
              </a:spcBef>
              <a:spcAft>
                <a:spcPts val="0"/>
              </a:spcAft>
              <a:buClr>
                <a:schemeClr val="lt1"/>
              </a:buClr>
              <a:buSzPts val="1400"/>
              <a:buNone/>
            </a:pPr>
            <a:r>
              <a:rPr i="1" lang="en-GB" sz="1400"/>
              <a:t>* Adatto alla formazione professionale (EQF 4–6)</a:t>
            </a:r>
            <a:endParaRPr/>
          </a:p>
          <a:p>
            <a:pPr indent="0" lvl="0" marL="0" rtl="0" algn="l">
              <a:lnSpc>
                <a:spcPct val="90000"/>
              </a:lnSpc>
              <a:spcBef>
                <a:spcPts val="1000"/>
              </a:spcBef>
              <a:spcAft>
                <a:spcPts val="0"/>
              </a:spcAft>
              <a:buClr>
                <a:schemeClr val="lt1"/>
              </a:buClr>
              <a:buSzPts val="1600"/>
              <a:buNone/>
            </a:pPr>
            <a:r>
              <a:t/>
            </a:r>
            <a:endParaRPr sz="1600"/>
          </a:p>
        </p:txBody>
      </p:sp>
      <p:sp>
        <p:nvSpPr>
          <p:cNvPr id="382" name="Google Shape;382;p25"/>
          <p:cNvSpPr txBox="1"/>
          <p:nvPr>
            <p:ph idx="3" type="body"/>
          </p:nvPr>
        </p:nvSpPr>
        <p:spPr>
          <a:xfrm>
            <a:off x="6358624" y="157600"/>
            <a:ext cx="5754000" cy="99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200"/>
              <a:buNone/>
            </a:pPr>
            <a:r>
              <a:rPr lang="en-GB" sz="2200"/>
              <a:t>Attività didattica per: Grid4C – IA per l’analisi e la previsione dei dati energetici (servizi pubblici)*</a:t>
            </a:r>
            <a:endParaRPr sz="2200"/>
          </a:p>
        </p:txBody>
      </p:sp>
      <p:sp>
        <p:nvSpPr>
          <p:cNvPr id="383" name="Google Shape;383;p25"/>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Et bilde som inneholder lyn, sky, tordenvær, Torden&#10;&#10;KI-generert innhold kan være feil." id="384" name="Google Shape;384;p25"/>
          <p:cNvPicPr preferRelativeResize="0"/>
          <p:nvPr>
            <p:ph idx="2" type="pic"/>
          </p:nvPr>
        </p:nvPicPr>
        <p:blipFill rotWithShape="1">
          <a:blip r:embed="rId3">
            <a:alphaModFix/>
          </a:blip>
          <a:srcRect b="0" l="18980" r="18980" t="0"/>
          <a:stretch/>
        </p:blipFill>
        <p:spPr>
          <a:xfrm>
            <a:off x="487160" y="524738"/>
            <a:ext cx="5660531" cy="6045736"/>
          </a:xfrm>
          <a:prstGeom prst="rect">
            <a:avLst/>
          </a:prstGeom>
          <a:solidFill>
            <a:srgbClr val="F2F2F2"/>
          </a:solid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26"/>
          <p:cNvSpPr txBox="1"/>
          <p:nvPr>
            <p:ph idx="1" type="body"/>
          </p:nvPr>
        </p:nvSpPr>
        <p:spPr>
          <a:xfrm>
            <a:off x="6147691" y="1265826"/>
            <a:ext cx="5839382" cy="4377696"/>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1600"/>
              <a:buNone/>
            </a:pPr>
            <a:r>
              <a:rPr b="1" lang="en-GB" sz="1600"/>
              <a:t>Attività 1 – Audit energetico supportato dall’IA (esercitazione)</a:t>
            </a:r>
            <a:endParaRPr/>
          </a:p>
          <a:p>
            <a:pPr indent="-228600" lvl="0" marL="228600" rtl="0" algn="l">
              <a:lnSpc>
                <a:spcPct val="90000"/>
              </a:lnSpc>
              <a:spcBef>
                <a:spcPts val="1000"/>
              </a:spcBef>
              <a:spcAft>
                <a:spcPts val="0"/>
              </a:spcAft>
              <a:buClr>
                <a:schemeClr val="lt1"/>
              </a:buClr>
              <a:buSzPts val="1600"/>
              <a:buNone/>
            </a:pPr>
            <a:r>
              <a:rPr b="1" lang="en-GB" sz="1600"/>
              <a:t>Obiettivo: </a:t>
            </a:r>
            <a:r>
              <a:rPr lang="en-GB" sz="1600"/>
              <a:t>Imparare come l’IA identifica le inefficienze.</a:t>
            </a:r>
            <a:endParaRPr/>
          </a:p>
          <a:p>
            <a:pPr indent="-228600" lvl="0" marL="228600" rtl="0" algn="l">
              <a:lnSpc>
                <a:spcPct val="90000"/>
              </a:lnSpc>
              <a:spcBef>
                <a:spcPts val="1000"/>
              </a:spcBef>
              <a:spcAft>
                <a:spcPts val="0"/>
              </a:spcAft>
              <a:buClr>
                <a:schemeClr val="lt1"/>
              </a:buClr>
              <a:buSzPts val="1600"/>
              <a:buNone/>
            </a:pPr>
            <a:r>
              <a:rPr b="1" lang="en-GB" sz="1600"/>
              <a:t>Compito suggerito: </a:t>
            </a:r>
            <a:r>
              <a:rPr lang="en-GB" sz="1600"/>
              <a:t>agli studenti viene fornito il profilo di un'azienda fittizia:</a:t>
            </a:r>
            <a:endParaRPr/>
          </a:p>
          <a:p>
            <a:pPr indent="-285750" lvl="0" marL="285750" rtl="0" algn="l">
              <a:lnSpc>
                <a:spcPct val="90000"/>
              </a:lnSpc>
              <a:spcBef>
                <a:spcPts val="1000"/>
              </a:spcBef>
              <a:spcAft>
                <a:spcPts val="0"/>
              </a:spcAft>
              <a:buClr>
                <a:schemeClr val="lt1"/>
              </a:buClr>
              <a:buSzPts val="1600"/>
              <a:buFont typeface="Arial"/>
              <a:buChar char="•"/>
            </a:pPr>
            <a:r>
              <a:rPr lang="en-GB" sz="1600"/>
              <a:t>consumo energetico per edificio</a:t>
            </a:r>
            <a:endParaRPr/>
          </a:p>
          <a:p>
            <a:pPr indent="-285750" lvl="0" marL="285750" rtl="0" algn="l">
              <a:lnSpc>
                <a:spcPct val="90000"/>
              </a:lnSpc>
              <a:spcBef>
                <a:spcPts val="1000"/>
              </a:spcBef>
              <a:spcAft>
                <a:spcPts val="0"/>
              </a:spcAft>
              <a:buClr>
                <a:schemeClr val="lt1"/>
              </a:buClr>
              <a:buSzPts val="1600"/>
              <a:buFont typeface="Arial"/>
              <a:buChar char="•"/>
            </a:pPr>
            <a:r>
              <a:rPr lang="en-GB" sz="1600"/>
              <a:t>orari di funzionamento</a:t>
            </a:r>
            <a:endParaRPr/>
          </a:p>
          <a:p>
            <a:pPr indent="-285750" lvl="0" marL="285750" rtl="0" algn="l">
              <a:lnSpc>
                <a:spcPct val="90000"/>
              </a:lnSpc>
              <a:spcBef>
                <a:spcPts val="1000"/>
              </a:spcBef>
              <a:spcAft>
                <a:spcPts val="0"/>
              </a:spcAft>
              <a:buClr>
                <a:schemeClr val="lt1"/>
              </a:buClr>
              <a:buSzPts val="1600"/>
              <a:buFont typeface="Arial"/>
              <a:buChar char="•"/>
            </a:pPr>
            <a:r>
              <a:rPr lang="en-GB" sz="1600"/>
              <a:t>livelli di produzione</a:t>
            </a:r>
            <a:endParaRPr/>
          </a:p>
          <a:p>
            <a:pPr indent="-228600" lvl="0" marL="228600" rtl="0" algn="l">
              <a:lnSpc>
                <a:spcPct val="90000"/>
              </a:lnSpc>
              <a:spcBef>
                <a:spcPts val="1000"/>
              </a:spcBef>
              <a:spcAft>
                <a:spcPts val="0"/>
              </a:spcAft>
              <a:buClr>
                <a:schemeClr val="lt1"/>
              </a:buClr>
              <a:buSzPts val="1600"/>
              <a:buNone/>
            </a:pPr>
            <a:r>
              <a:rPr lang="en-GB" sz="1600"/>
              <a:t>Simulare come C3 AI:</a:t>
            </a:r>
            <a:endParaRPr/>
          </a:p>
          <a:p>
            <a:pPr indent="-285750" lvl="0" marL="285750" rtl="0" algn="l">
              <a:lnSpc>
                <a:spcPct val="90000"/>
              </a:lnSpc>
              <a:spcBef>
                <a:spcPts val="1000"/>
              </a:spcBef>
              <a:spcAft>
                <a:spcPts val="0"/>
              </a:spcAft>
              <a:buClr>
                <a:schemeClr val="lt1"/>
              </a:buClr>
              <a:buSzPts val="1600"/>
              <a:buFont typeface="Arial"/>
              <a:buChar char="•"/>
            </a:pPr>
            <a:r>
              <a:rPr lang="en-GB" sz="1600"/>
              <a:t>rilevare consumi anomali</a:t>
            </a:r>
            <a:endParaRPr/>
          </a:p>
          <a:p>
            <a:pPr indent="-285750" lvl="0" marL="285750" rtl="0" algn="l">
              <a:lnSpc>
                <a:spcPct val="90000"/>
              </a:lnSpc>
              <a:spcBef>
                <a:spcPts val="1000"/>
              </a:spcBef>
              <a:spcAft>
                <a:spcPts val="0"/>
              </a:spcAft>
              <a:buClr>
                <a:schemeClr val="lt1"/>
              </a:buClr>
              <a:buSzPts val="1600"/>
              <a:buFont typeface="Arial"/>
              <a:buChar char="•"/>
            </a:pPr>
            <a:r>
              <a:rPr lang="en-GB" sz="1600"/>
              <a:t>suggerire azioni di efficienza</a:t>
            </a:r>
            <a:endParaRPr/>
          </a:p>
          <a:p>
            <a:pPr indent="-285750" lvl="0" marL="285750" rtl="0" algn="l">
              <a:lnSpc>
                <a:spcPct val="90000"/>
              </a:lnSpc>
              <a:spcBef>
                <a:spcPts val="1000"/>
              </a:spcBef>
              <a:spcAft>
                <a:spcPts val="0"/>
              </a:spcAft>
              <a:buClr>
                <a:schemeClr val="lt1"/>
              </a:buClr>
              <a:buSzPts val="1600"/>
              <a:buFont typeface="Arial"/>
              <a:buChar char="•"/>
            </a:pPr>
            <a:r>
              <a:rPr lang="en-GB" sz="1600"/>
              <a:t>proporre 3 misure di miglioramento.</a:t>
            </a:r>
            <a:endParaRPr/>
          </a:p>
          <a:p>
            <a:pPr indent="-228600" lvl="0" marL="228600" rtl="0" algn="l">
              <a:lnSpc>
                <a:spcPct val="90000"/>
              </a:lnSpc>
              <a:spcBef>
                <a:spcPts val="1000"/>
              </a:spcBef>
              <a:spcAft>
                <a:spcPts val="0"/>
              </a:spcAft>
              <a:buClr>
                <a:schemeClr val="lt1"/>
              </a:buClr>
              <a:buSzPts val="1600"/>
              <a:buNone/>
            </a:pPr>
            <a:r>
              <a:rPr b="1" lang="en-GB" sz="1600"/>
              <a:t>Risultato di apprendimento:</a:t>
            </a:r>
            <a:br>
              <a:rPr lang="en-GB" sz="1600"/>
            </a:br>
            <a:r>
              <a:rPr lang="en-GB" sz="1600"/>
              <a:t>Comprensione dell’ottimizzazione basata sull’intelligenza artificiale e della pianificazione della sostenibilità.</a:t>
            </a:r>
            <a:endParaRPr/>
          </a:p>
          <a:p>
            <a:pPr indent="-228600" lvl="0" marL="228600" rtl="0" algn="l">
              <a:lnSpc>
                <a:spcPct val="90000"/>
              </a:lnSpc>
              <a:spcBef>
                <a:spcPts val="1000"/>
              </a:spcBef>
              <a:spcAft>
                <a:spcPts val="0"/>
              </a:spcAft>
              <a:buClr>
                <a:schemeClr val="lt1"/>
              </a:buClr>
              <a:buSzPts val="1600"/>
              <a:buNone/>
            </a:pPr>
            <a:r>
              <a:t/>
            </a:r>
            <a:endParaRPr sz="1600"/>
          </a:p>
          <a:p>
            <a:pPr indent="-228600" lvl="0" marL="228600" rtl="0" algn="l">
              <a:lnSpc>
                <a:spcPct val="90000"/>
              </a:lnSpc>
              <a:spcBef>
                <a:spcPts val="1000"/>
              </a:spcBef>
              <a:spcAft>
                <a:spcPts val="0"/>
              </a:spcAft>
              <a:buClr>
                <a:schemeClr val="lt1"/>
              </a:buClr>
              <a:buSzPts val="1400"/>
              <a:buNone/>
            </a:pPr>
            <a:r>
              <a:rPr i="1" lang="en-GB" sz="1400"/>
              <a:t>* Adatto alla formazione professionale (EQF 4–6)</a:t>
            </a:r>
            <a:endParaRPr/>
          </a:p>
          <a:p>
            <a:pPr indent="0" lvl="0" marL="0" rtl="0" algn="l">
              <a:lnSpc>
                <a:spcPct val="90000"/>
              </a:lnSpc>
              <a:spcBef>
                <a:spcPts val="1000"/>
              </a:spcBef>
              <a:spcAft>
                <a:spcPts val="0"/>
              </a:spcAft>
              <a:buClr>
                <a:schemeClr val="lt1"/>
              </a:buClr>
              <a:buSzPts val="1600"/>
              <a:buNone/>
            </a:pPr>
            <a:r>
              <a:t/>
            </a:r>
            <a:endParaRPr sz="1600"/>
          </a:p>
        </p:txBody>
      </p:sp>
      <p:sp>
        <p:nvSpPr>
          <p:cNvPr id="390" name="Google Shape;390;p26"/>
          <p:cNvSpPr txBox="1"/>
          <p:nvPr>
            <p:ph idx="3" type="body"/>
          </p:nvPr>
        </p:nvSpPr>
        <p:spPr>
          <a:xfrm>
            <a:off x="6147690" y="273174"/>
            <a:ext cx="5579143"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n-GB" sz="2000"/>
              <a:t>Attività didattica per: C3 Gestione energetica con l’IA – IA per l’efficienza e la pianificazione strategica *</a:t>
            </a:r>
            <a:endParaRPr sz="1800"/>
          </a:p>
        </p:txBody>
      </p:sp>
      <p:sp>
        <p:nvSpPr>
          <p:cNvPr id="391" name="Google Shape;391;p26"/>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Et bilde som inneholder duppeditt, Elektronisk anordning, Nettbrett, Mobiltelefon&#10;&#10;KI-generert innhold kan være feil." id="392" name="Google Shape;392;p26"/>
          <p:cNvPicPr preferRelativeResize="0"/>
          <p:nvPr>
            <p:ph idx="2" type="pic"/>
          </p:nvPr>
        </p:nvPicPr>
        <p:blipFill rotWithShape="1">
          <a:blip r:embed="rId3">
            <a:alphaModFix/>
          </a:blip>
          <a:srcRect b="0" l="13926" r="13926" t="0"/>
          <a:stretch/>
        </p:blipFill>
        <p:spPr>
          <a:xfrm>
            <a:off x="487160" y="524738"/>
            <a:ext cx="5660531" cy="6045736"/>
          </a:xfrm>
          <a:prstGeom prst="rect">
            <a:avLst/>
          </a:prstGeom>
          <a:solidFill>
            <a:srgbClr val="F2F2F2"/>
          </a:solid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27"/>
          <p:cNvSpPr txBox="1"/>
          <p:nvPr>
            <p:ph idx="1" type="body"/>
          </p:nvPr>
        </p:nvSpPr>
        <p:spPr>
          <a:xfrm>
            <a:off x="6147691" y="1111701"/>
            <a:ext cx="5839500" cy="50673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1600"/>
              <a:buNone/>
            </a:pPr>
            <a:r>
              <a:rPr b="1" lang="en-GB" sz="1600"/>
              <a:t>Attività 1 – Simulazione di acquisto intelligente di energia (processo decisionale)</a:t>
            </a:r>
            <a:endParaRPr/>
          </a:p>
          <a:p>
            <a:pPr indent="-228600" lvl="0" marL="228600" rtl="0" algn="l">
              <a:lnSpc>
                <a:spcPct val="90000"/>
              </a:lnSpc>
              <a:spcBef>
                <a:spcPts val="1000"/>
              </a:spcBef>
              <a:spcAft>
                <a:spcPts val="0"/>
              </a:spcAft>
              <a:buClr>
                <a:schemeClr val="lt1"/>
              </a:buClr>
              <a:buSzPts val="1600"/>
              <a:buNone/>
            </a:pPr>
            <a:r>
              <a:rPr b="1" lang="en-GB" sz="1600"/>
              <a:t>Obiettivo: </a:t>
            </a:r>
            <a:r>
              <a:rPr lang="en-GB" sz="1600"/>
              <a:t>Apprendere la logica di ottimizzazione basata sull’intelligenza artificiale.</a:t>
            </a:r>
            <a:endParaRPr/>
          </a:p>
          <a:p>
            <a:pPr indent="-228600" lvl="0" marL="228600" rtl="0" algn="l">
              <a:lnSpc>
                <a:spcPct val="90000"/>
              </a:lnSpc>
              <a:spcBef>
                <a:spcPts val="1000"/>
              </a:spcBef>
              <a:spcAft>
                <a:spcPts val="0"/>
              </a:spcAft>
              <a:buClr>
                <a:schemeClr val="lt1"/>
              </a:buClr>
              <a:buSzPts val="1600"/>
              <a:buNone/>
            </a:pPr>
            <a:r>
              <a:rPr b="1" lang="en-GB" sz="1600"/>
              <a:t>Compito suggerito: </a:t>
            </a:r>
            <a:r>
              <a:rPr lang="en-GB" sz="1600"/>
              <a:t>Agli studenti vengono forniti:</a:t>
            </a:r>
            <a:endParaRPr/>
          </a:p>
          <a:p>
            <a:pPr indent="-285750" lvl="0" marL="285750" rtl="0" algn="l">
              <a:lnSpc>
                <a:spcPct val="90000"/>
              </a:lnSpc>
              <a:spcBef>
                <a:spcPts val="1000"/>
              </a:spcBef>
              <a:spcAft>
                <a:spcPts val="0"/>
              </a:spcAft>
              <a:buClr>
                <a:schemeClr val="lt1"/>
              </a:buClr>
              <a:buSzPts val="1600"/>
              <a:buFont typeface="Arial"/>
              <a:buChar char="•"/>
            </a:pPr>
            <a:r>
              <a:rPr lang="en-GB" sz="1600"/>
              <a:t>prezzi dell’elettricità su base oraria</a:t>
            </a:r>
            <a:endParaRPr/>
          </a:p>
          <a:p>
            <a:pPr indent="-285750" lvl="0" marL="285750" rtl="0" algn="l">
              <a:lnSpc>
                <a:spcPct val="90000"/>
              </a:lnSpc>
              <a:spcBef>
                <a:spcPts val="1000"/>
              </a:spcBef>
              <a:spcAft>
                <a:spcPts val="0"/>
              </a:spcAft>
              <a:buClr>
                <a:schemeClr val="lt1"/>
              </a:buClr>
              <a:buSzPts val="1600"/>
              <a:buFont typeface="Arial"/>
              <a:buChar char="•"/>
            </a:pPr>
            <a:r>
              <a:rPr lang="en-GB" sz="1600"/>
              <a:t>capacità della batteria</a:t>
            </a:r>
            <a:endParaRPr/>
          </a:p>
          <a:p>
            <a:pPr indent="-285750" lvl="0" marL="285750" rtl="0" algn="l">
              <a:lnSpc>
                <a:spcPct val="90000"/>
              </a:lnSpc>
              <a:spcBef>
                <a:spcPts val="1000"/>
              </a:spcBef>
              <a:spcAft>
                <a:spcPts val="0"/>
              </a:spcAft>
              <a:buClr>
                <a:schemeClr val="lt1"/>
              </a:buClr>
              <a:buSzPts val="1600"/>
              <a:buFont typeface="Arial"/>
              <a:buChar char="•"/>
            </a:pPr>
            <a:r>
              <a:rPr lang="en-GB" sz="1600"/>
              <a:t>profilo della domanda energetica</a:t>
            </a:r>
            <a:endParaRPr/>
          </a:p>
          <a:p>
            <a:pPr indent="-228600" lvl="0" marL="228600" rtl="0" algn="l">
              <a:lnSpc>
                <a:spcPct val="90000"/>
              </a:lnSpc>
              <a:spcBef>
                <a:spcPts val="1000"/>
              </a:spcBef>
              <a:spcAft>
                <a:spcPts val="0"/>
              </a:spcAft>
              <a:buClr>
                <a:schemeClr val="lt1"/>
              </a:buClr>
              <a:buSzPts val="1600"/>
              <a:buNone/>
            </a:pPr>
            <a:r>
              <a:rPr lang="en-GB" sz="1600"/>
              <a:t>Devono decidere:</a:t>
            </a:r>
            <a:endParaRPr/>
          </a:p>
          <a:p>
            <a:pPr indent="-285750" lvl="0" marL="285750" rtl="0" algn="l">
              <a:lnSpc>
                <a:spcPct val="90000"/>
              </a:lnSpc>
              <a:spcBef>
                <a:spcPts val="1000"/>
              </a:spcBef>
              <a:spcAft>
                <a:spcPts val="0"/>
              </a:spcAft>
              <a:buClr>
                <a:schemeClr val="lt1"/>
              </a:buClr>
              <a:buSzPts val="1600"/>
              <a:buFont typeface="Arial"/>
              <a:buChar char="•"/>
            </a:pPr>
            <a:r>
              <a:rPr lang="en-GB" sz="1600"/>
              <a:t>quando acquistare energia</a:t>
            </a:r>
            <a:endParaRPr/>
          </a:p>
          <a:p>
            <a:pPr indent="-285750" lvl="0" marL="285750" rtl="0" algn="l">
              <a:lnSpc>
                <a:spcPct val="90000"/>
              </a:lnSpc>
              <a:spcBef>
                <a:spcPts val="1000"/>
              </a:spcBef>
              <a:spcAft>
                <a:spcPts val="0"/>
              </a:spcAft>
              <a:buClr>
                <a:schemeClr val="lt1"/>
              </a:buClr>
              <a:buSzPts val="1600"/>
              <a:buFont typeface="Arial"/>
              <a:buChar char="•"/>
            </a:pPr>
            <a:r>
              <a:rPr lang="en-GB" sz="1600"/>
              <a:t>quando immagazzinarla</a:t>
            </a:r>
            <a:endParaRPr/>
          </a:p>
          <a:p>
            <a:pPr indent="-285750" lvl="0" marL="285750" rtl="0" algn="l">
              <a:lnSpc>
                <a:spcPct val="90000"/>
              </a:lnSpc>
              <a:spcBef>
                <a:spcPts val="1000"/>
              </a:spcBef>
              <a:spcAft>
                <a:spcPts val="0"/>
              </a:spcAft>
              <a:buClr>
                <a:schemeClr val="lt1"/>
              </a:buClr>
              <a:buSzPts val="1600"/>
              <a:buFont typeface="Arial"/>
              <a:buChar char="•"/>
            </a:pPr>
            <a:r>
              <a:rPr lang="en-GB" sz="1600"/>
              <a:t>quando utilizzare l'energia immagazzinata</a:t>
            </a:r>
            <a:endParaRPr/>
          </a:p>
          <a:p>
            <a:pPr indent="-228600" lvl="0" marL="228600" rtl="0" algn="l">
              <a:lnSpc>
                <a:spcPct val="90000"/>
              </a:lnSpc>
              <a:spcBef>
                <a:spcPts val="1000"/>
              </a:spcBef>
              <a:spcAft>
                <a:spcPts val="0"/>
              </a:spcAft>
              <a:buClr>
                <a:schemeClr val="lt1"/>
              </a:buClr>
              <a:buSzPts val="1600"/>
              <a:buNone/>
            </a:pPr>
            <a:r>
              <a:rPr lang="en-GB" sz="1600"/>
              <a:t>Quindi confrontare con una “soluzione ottimizzata dall’intelligenza artificiale”.</a:t>
            </a:r>
            <a:endParaRPr/>
          </a:p>
          <a:p>
            <a:pPr indent="-228600" lvl="0" marL="228600" rtl="0" algn="l">
              <a:lnSpc>
                <a:spcPct val="90000"/>
              </a:lnSpc>
              <a:spcBef>
                <a:spcPts val="1000"/>
              </a:spcBef>
              <a:spcAft>
                <a:spcPts val="0"/>
              </a:spcAft>
              <a:buClr>
                <a:schemeClr val="lt1"/>
              </a:buClr>
              <a:buSzPts val="1600"/>
              <a:buNone/>
            </a:pPr>
            <a:r>
              <a:rPr b="1" lang="en-GB" sz="1600"/>
              <a:t>Risultato di apprendimento:</a:t>
            </a:r>
            <a:br>
              <a:rPr lang="en-GB" sz="1600"/>
            </a:br>
            <a:r>
              <a:rPr lang="en-GB" sz="1600"/>
              <a:t>Comprensione dell’ottimizzazione tramite IA nei compromessi tra costi e sostenibilità.</a:t>
            </a:r>
            <a:endParaRPr/>
          </a:p>
          <a:p>
            <a:pPr indent="-228600" lvl="0" marL="228600" rtl="0" algn="l">
              <a:lnSpc>
                <a:spcPct val="90000"/>
              </a:lnSpc>
              <a:spcBef>
                <a:spcPts val="1000"/>
              </a:spcBef>
              <a:spcAft>
                <a:spcPts val="0"/>
              </a:spcAft>
              <a:buClr>
                <a:schemeClr val="lt1"/>
              </a:buClr>
              <a:buSzPts val="1400"/>
              <a:buNone/>
            </a:pPr>
            <a:r>
              <a:rPr i="1" lang="en-GB" sz="1400"/>
              <a:t>* Adatto alla formazione professionale (EQF 4–6)</a:t>
            </a:r>
            <a:endParaRPr/>
          </a:p>
          <a:p>
            <a:pPr indent="0" lvl="0" marL="0" rtl="0" algn="l">
              <a:lnSpc>
                <a:spcPct val="90000"/>
              </a:lnSpc>
              <a:spcBef>
                <a:spcPts val="1000"/>
              </a:spcBef>
              <a:spcAft>
                <a:spcPts val="0"/>
              </a:spcAft>
              <a:buClr>
                <a:schemeClr val="lt1"/>
              </a:buClr>
              <a:buSzPts val="1600"/>
              <a:buNone/>
            </a:pPr>
            <a:r>
              <a:t/>
            </a:r>
            <a:endParaRPr sz="1600"/>
          </a:p>
        </p:txBody>
      </p:sp>
      <p:sp>
        <p:nvSpPr>
          <p:cNvPr id="398" name="Google Shape;398;p27"/>
          <p:cNvSpPr txBox="1"/>
          <p:nvPr>
            <p:ph idx="3" type="body"/>
          </p:nvPr>
        </p:nvSpPr>
        <p:spPr>
          <a:xfrm>
            <a:off x="6147701" y="170450"/>
            <a:ext cx="5952600" cy="99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n-GB" sz="2000"/>
              <a:t>Trawa – IA per l’ottimizzazione dell’approvvigionamento e dello stoccaggio energetico *</a:t>
            </a:r>
            <a:endParaRPr sz="1800"/>
          </a:p>
        </p:txBody>
      </p:sp>
      <p:sp>
        <p:nvSpPr>
          <p:cNvPr id="399" name="Google Shape;399;p27"/>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Et bilde som inneholder lyspære, stillebensfotografi, glødepære, stilleben&#10;&#10;KI-generert innhold kan være feil." id="400" name="Google Shape;400;p27"/>
          <p:cNvPicPr preferRelativeResize="0"/>
          <p:nvPr>
            <p:ph idx="2" type="pic"/>
          </p:nvPr>
        </p:nvPicPr>
        <p:blipFill rotWithShape="1">
          <a:blip r:embed="rId3">
            <a:alphaModFix/>
          </a:blip>
          <a:srcRect b="0" l="18797" r="18797" t="0"/>
          <a:stretch/>
        </p:blipFill>
        <p:spPr>
          <a:xfrm>
            <a:off x="487160" y="524738"/>
            <a:ext cx="5660531" cy="6045736"/>
          </a:xfrm>
          <a:prstGeom prst="rect">
            <a:avLst/>
          </a:prstGeom>
          <a:solidFill>
            <a:srgbClr val="F2F2F2"/>
          </a:solid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28"/>
          <p:cNvSpPr txBox="1"/>
          <p:nvPr>
            <p:ph idx="1" type="body"/>
          </p:nvPr>
        </p:nvSpPr>
        <p:spPr>
          <a:xfrm>
            <a:off x="5943600" y="1612373"/>
            <a:ext cx="5365102" cy="391318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GB"/>
              <a:t>Guarda il seguente video sull’intelligenza artificiale nell’istruzione e formazione professionale: opportunità, sfide e prospettive future.</a:t>
            </a:r>
            <a:endParaRPr/>
          </a:p>
          <a:p>
            <a:pPr indent="0" lvl="0" marL="0" rtl="0" algn="l">
              <a:lnSpc>
                <a:spcPct val="90000"/>
              </a:lnSpc>
              <a:spcBef>
                <a:spcPts val="1000"/>
              </a:spcBef>
              <a:spcAft>
                <a:spcPts val="0"/>
              </a:spcAft>
              <a:buClr>
                <a:schemeClr val="lt1"/>
              </a:buClr>
              <a:buSzPts val="2400"/>
              <a:buNone/>
            </a:pPr>
            <a:r>
              <a:t/>
            </a:r>
            <a:endParaRPr/>
          </a:p>
          <a:p>
            <a:pPr indent="0" lvl="0" marL="0" rtl="0" algn="l">
              <a:lnSpc>
                <a:spcPct val="90000"/>
              </a:lnSpc>
              <a:spcBef>
                <a:spcPts val="1000"/>
              </a:spcBef>
              <a:spcAft>
                <a:spcPts val="0"/>
              </a:spcAft>
              <a:buClr>
                <a:schemeClr val="lt1"/>
              </a:buClr>
              <a:buSzPts val="2400"/>
              <a:buNone/>
            </a:pPr>
            <a:r>
              <a:t/>
            </a:r>
            <a:endParaRPr/>
          </a:p>
        </p:txBody>
      </p:sp>
      <p:sp>
        <p:nvSpPr>
          <p:cNvPr id="407" name="Google Shape;407;p28"/>
          <p:cNvSpPr txBox="1"/>
          <p:nvPr>
            <p:ph idx="2" type="body"/>
          </p:nvPr>
        </p:nvSpPr>
        <p:spPr>
          <a:xfrm>
            <a:off x="5943601" y="647039"/>
            <a:ext cx="4990998"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GB"/>
              <a:t>GUARDA</a:t>
            </a:r>
            <a:endParaRPr/>
          </a:p>
        </p:txBody>
      </p:sp>
      <p:sp>
        <p:nvSpPr>
          <p:cNvPr id="408" name="Google Shape;408;p28"/>
          <p:cNvSpPr/>
          <p:nvPr>
            <p:ph idx="3" type="pic"/>
          </p:nvPr>
        </p:nvSpPr>
        <p:spPr>
          <a:xfrm>
            <a:off x="0" y="1561018"/>
            <a:ext cx="5130800" cy="3913188"/>
          </a:xfrm>
          <a:prstGeom prst="rect">
            <a:avLst/>
          </a:prstGeom>
          <a:solidFill>
            <a:srgbClr val="D8D8D8"/>
          </a:solidFill>
          <a:ln>
            <a:noFill/>
          </a:ln>
        </p:spPr>
      </p:sp>
      <p:pic>
        <p:nvPicPr>
          <p:cNvPr id="409" name="Google Shape;409;p28" title="AI in Vocational Education &amp; Training: Opportunities, Challenges, and Future Perspectives"/>
          <p:cNvPicPr preferRelativeResize="0"/>
          <p:nvPr/>
        </p:nvPicPr>
        <p:blipFill rotWithShape="1">
          <a:blip r:embed="rId3">
            <a:alphaModFix/>
          </a:blip>
          <a:srcRect b="0" l="0" r="0" t="0"/>
          <a:stretch/>
        </p:blipFill>
        <p:spPr>
          <a:xfrm>
            <a:off x="0" y="1535340"/>
            <a:ext cx="5196114" cy="396454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1"/>
                                        <p:tgtEl>
                                          <p:spTgt spid="4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29"/>
          <p:cNvSpPr txBox="1"/>
          <p:nvPr>
            <p:ph idx="1" type="body"/>
          </p:nvPr>
        </p:nvSpPr>
        <p:spPr>
          <a:xfrm>
            <a:off x="5434696" y="2313766"/>
            <a:ext cx="6010480" cy="2253043"/>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lt1"/>
              </a:buClr>
              <a:buSzPct val="100000"/>
              <a:buNone/>
            </a:pPr>
            <a:r>
              <a:rPr b="1" lang="en-GB"/>
              <a:t>Unità 3 </a:t>
            </a:r>
            <a:endParaRPr/>
          </a:p>
          <a:p>
            <a:pPr indent="0" lvl="0" marL="0" rtl="0" algn="l">
              <a:lnSpc>
                <a:spcPct val="90000"/>
              </a:lnSpc>
              <a:spcBef>
                <a:spcPts val="1000"/>
              </a:spcBef>
              <a:spcAft>
                <a:spcPts val="0"/>
              </a:spcAft>
              <a:buClr>
                <a:schemeClr val="lt1"/>
              </a:buClr>
              <a:buSzPct val="100000"/>
              <a:buNone/>
            </a:pPr>
            <a:r>
              <a:rPr b="1" lang="en-GB"/>
              <a:t>In che modo l'IA può supportare la gestione energetica?</a:t>
            </a:r>
            <a:endParaRPr b="1"/>
          </a:p>
        </p:txBody>
      </p:sp>
      <p:sp>
        <p:nvSpPr>
          <p:cNvPr id="416" name="Google Shape;416;p29"/>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GB"/>
              <a:t>03</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30"/>
          <p:cNvSpPr txBox="1"/>
          <p:nvPr>
            <p:ph idx="1" type="body"/>
          </p:nvPr>
        </p:nvSpPr>
        <p:spPr>
          <a:xfrm>
            <a:off x="1553583" y="1623405"/>
            <a:ext cx="9778140" cy="4895927"/>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262626"/>
              </a:buClr>
              <a:buSzPts val="2400"/>
              <a:buNone/>
            </a:pPr>
            <a:r>
              <a:rPr lang="en-GB"/>
              <a:t>L'intelligenza artificiale supporta i sistemi energetici moderni migliorando:</a:t>
            </a:r>
            <a:endParaRPr/>
          </a:p>
          <a:p>
            <a:pPr indent="-342900" lvl="0" marL="342900" rtl="0" algn="l">
              <a:lnSpc>
                <a:spcPct val="100000"/>
              </a:lnSpc>
              <a:spcBef>
                <a:spcPts val="1000"/>
              </a:spcBef>
              <a:spcAft>
                <a:spcPts val="0"/>
              </a:spcAft>
              <a:buClr>
                <a:srgbClr val="262626"/>
              </a:buClr>
              <a:buSzPts val="2400"/>
              <a:buFont typeface="Arial"/>
              <a:buChar char="•"/>
            </a:pPr>
            <a:r>
              <a:rPr b="1" lang="en-GB"/>
              <a:t>le previsioni sull'energia rinnovabile</a:t>
            </a:r>
            <a:endParaRPr/>
          </a:p>
          <a:p>
            <a:pPr indent="-342900" lvl="0" marL="342900" rtl="0" algn="l">
              <a:lnSpc>
                <a:spcPct val="100000"/>
              </a:lnSpc>
              <a:spcBef>
                <a:spcPts val="1000"/>
              </a:spcBef>
              <a:spcAft>
                <a:spcPts val="0"/>
              </a:spcAft>
              <a:buClr>
                <a:srgbClr val="262626"/>
              </a:buClr>
              <a:buSzPts val="2400"/>
              <a:buFont typeface="Arial"/>
              <a:buChar char="•"/>
            </a:pPr>
            <a:r>
              <a:rPr lang="en-GB"/>
              <a:t>la previsione della domanda</a:t>
            </a:r>
            <a:endParaRPr/>
          </a:p>
          <a:p>
            <a:pPr indent="-342900" lvl="0" marL="342900" rtl="0" algn="l">
              <a:lnSpc>
                <a:spcPct val="100000"/>
              </a:lnSpc>
              <a:spcBef>
                <a:spcPts val="1000"/>
              </a:spcBef>
              <a:spcAft>
                <a:spcPts val="0"/>
              </a:spcAft>
              <a:buClr>
                <a:srgbClr val="262626"/>
              </a:buClr>
              <a:buSzPts val="2400"/>
              <a:buFont typeface="Arial"/>
              <a:buChar char="•"/>
            </a:pPr>
            <a:r>
              <a:rPr lang="en-GB"/>
              <a:t>il funzionamento delle reti intelligenti</a:t>
            </a:r>
            <a:endParaRPr/>
          </a:p>
          <a:p>
            <a:pPr indent="-342900" lvl="0" marL="342900" rtl="0" algn="l">
              <a:lnSpc>
                <a:spcPct val="100000"/>
              </a:lnSpc>
              <a:spcBef>
                <a:spcPts val="1000"/>
              </a:spcBef>
              <a:spcAft>
                <a:spcPts val="0"/>
              </a:spcAft>
              <a:buClr>
                <a:srgbClr val="262626"/>
              </a:buClr>
              <a:buSzPts val="2400"/>
              <a:buFont typeface="Arial"/>
              <a:buChar char="•"/>
            </a:pPr>
            <a:r>
              <a:rPr lang="en-GB"/>
              <a:t>la manutenzione predittiva</a:t>
            </a:r>
            <a:endParaRPr/>
          </a:p>
          <a:p>
            <a:pPr indent="-342900" lvl="0" marL="342900" rtl="0" algn="l">
              <a:lnSpc>
                <a:spcPct val="100000"/>
              </a:lnSpc>
              <a:spcBef>
                <a:spcPts val="1000"/>
              </a:spcBef>
              <a:spcAft>
                <a:spcPts val="0"/>
              </a:spcAft>
              <a:buClr>
                <a:srgbClr val="262626"/>
              </a:buClr>
              <a:buSzPts val="2400"/>
              <a:buFont typeface="Arial"/>
              <a:buChar char="•"/>
            </a:pPr>
            <a:r>
              <a:rPr lang="en-GB"/>
              <a:t>l'efficienza energetica</a:t>
            </a:r>
            <a:endParaRPr/>
          </a:p>
          <a:p>
            <a:pPr indent="-342900" lvl="0" marL="342900" rtl="0" algn="l">
              <a:lnSpc>
                <a:spcPct val="100000"/>
              </a:lnSpc>
              <a:spcBef>
                <a:spcPts val="1000"/>
              </a:spcBef>
              <a:spcAft>
                <a:spcPts val="0"/>
              </a:spcAft>
              <a:buClr>
                <a:srgbClr val="262626"/>
              </a:buClr>
              <a:buSzPts val="2400"/>
              <a:buFont typeface="Arial"/>
              <a:buChar char="•"/>
            </a:pPr>
            <a:r>
              <a:rPr b="1" lang="en-GB"/>
              <a:t>gestione delle batterie e dello stoccaggio</a:t>
            </a:r>
            <a:endParaRPr/>
          </a:p>
          <a:p>
            <a:pPr indent="0" lvl="0" marL="0" rtl="0" algn="l">
              <a:lnSpc>
                <a:spcPct val="100000"/>
              </a:lnSpc>
              <a:spcBef>
                <a:spcPts val="1000"/>
              </a:spcBef>
              <a:spcAft>
                <a:spcPts val="0"/>
              </a:spcAft>
              <a:buClr>
                <a:srgbClr val="262626"/>
              </a:buClr>
              <a:buSzPts val="2400"/>
              <a:buNone/>
            </a:pPr>
            <a:r>
              <a:t/>
            </a:r>
            <a:endParaRPr/>
          </a:p>
          <a:p>
            <a:pPr indent="0" lvl="0" marL="0" rtl="0" algn="l">
              <a:lnSpc>
                <a:spcPct val="100000"/>
              </a:lnSpc>
              <a:spcBef>
                <a:spcPts val="1000"/>
              </a:spcBef>
              <a:spcAft>
                <a:spcPts val="0"/>
              </a:spcAft>
              <a:buClr>
                <a:srgbClr val="262626"/>
              </a:buClr>
              <a:buSzPts val="2400"/>
              <a:buNone/>
            </a:pPr>
            <a:r>
              <a:rPr i="1" lang="en-GB"/>
              <a:t>Insieme, queste applicazioni rendono i sistemi energetici più affidabili, convenienti e sostenibili.</a:t>
            </a:r>
            <a:endParaRPr i="1"/>
          </a:p>
          <a:p>
            <a:pPr indent="0" lvl="0" marL="0" rtl="0" algn="l">
              <a:lnSpc>
                <a:spcPct val="100000"/>
              </a:lnSpc>
              <a:spcBef>
                <a:spcPts val="1000"/>
              </a:spcBef>
              <a:spcAft>
                <a:spcPts val="0"/>
              </a:spcAft>
              <a:buClr>
                <a:srgbClr val="262626"/>
              </a:buClr>
              <a:buSzPts val="2400"/>
              <a:buNone/>
            </a:pPr>
            <a:r>
              <a:t/>
            </a:r>
            <a:endParaRPr/>
          </a:p>
        </p:txBody>
      </p:sp>
      <p:sp>
        <p:nvSpPr>
          <p:cNvPr id="422" name="Google Shape;422;p30"/>
          <p:cNvSpPr txBox="1"/>
          <p:nvPr>
            <p:ph idx="2" type="body"/>
          </p:nvPr>
        </p:nvSpPr>
        <p:spPr>
          <a:xfrm>
            <a:off x="1499461" y="334734"/>
            <a:ext cx="9886500" cy="101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GB"/>
              <a:t>In che modo l’IA  può supportare la gestione energetica?</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31"/>
          <p:cNvSpPr txBox="1"/>
          <p:nvPr>
            <p:ph idx="1" type="body"/>
          </p:nvPr>
        </p:nvSpPr>
        <p:spPr>
          <a:xfrm>
            <a:off x="182625" y="1370975"/>
            <a:ext cx="5660400" cy="4377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GB"/>
              <a:t>Le piattaforme di previsione energetica basate sull'intelligenza artificiale vengono utilizzate dai gestori di rete e dalle aziende energetiche per analizzare i dati meteorologici, i dati storici di produzione e i modelli di consumo, al fine di prevedere l'offerta e la domanda di energia elettrica, in particolare quella proveniente dall'eolico e dal solare.</a:t>
            </a:r>
            <a:endParaRPr/>
          </a:p>
          <a:p>
            <a:pPr indent="-228600" lvl="0" marL="228600" rtl="0" algn="l">
              <a:lnSpc>
                <a:spcPct val="90000"/>
              </a:lnSpc>
              <a:spcBef>
                <a:spcPts val="1000"/>
              </a:spcBef>
              <a:spcAft>
                <a:spcPts val="0"/>
              </a:spcAft>
              <a:buClr>
                <a:schemeClr val="lt1"/>
              </a:buClr>
              <a:buSzPts val="1400"/>
              <a:buNone/>
            </a:pPr>
            <a:r>
              <a:rPr i="1" lang="en-GB" sz="1400"/>
              <a:t>(Esempi: Grid4C, strumenti di previsione dell’ENTSO-E, sistemi di IA delle reti nazionali)</a:t>
            </a:r>
            <a:endParaRPr sz="1400"/>
          </a:p>
          <a:p>
            <a:pPr indent="0" lvl="0" marL="0" rtl="0" algn="l">
              <a:lnSpc>
                <a:spcPct val="90000"/>
              </a:lnSpc>
              <a:spcBef>
                <a:spcPts val="1000"/>
              </a:spcBef>
              <a:spcAft>
                <a:spcPts val="0"/>
              </a:spcAft>
              <a:buClr>
                <a:schemeClr val="lt1"/>
              </a:buClr>
              <a:buSzPts val="2400"/>
              <a:buNone/>
            </a:pPr>
            <a:r>
              <a:t/>
            </a:r>
            <a:endParaRPr/>
          </a:p>
        </p:txBody>
      </p:sp>
      <p:sp>
        <p:nvSpPr>
          <p:cNvPr id="428" name="Google Shape;428;p31"/>
          <p:cNvSpPr txBox="1"/>
          <p:nvPr>
            <p:ph idx="3" type="body"/>
          </p:nvPr>
        </p:nvSpPr>
        <p:spPr>
          <a:xfrm>
            <a:off x="103600" y="0"/>
            <a:ext cx="6192000" cy="1341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lang="en-GB" sz="3200"/>
              <a:t>Strumento in primo piano 1: piattaforma di previsione delle energie rinnovabili basata sull’IA</a:t>
            </a:r>
            <a:endParaRPr/>
          </a:p>
        </p:txBody>
      </p:sp>
      <p:sp>
        <p:nvSpPr>
          <p:cNvPr id="429" name="Google Shape;429;p31"/>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30" name="Google Shape;430;p31"/>
          <p:cNvPicPr preferRelativeResize="0"/>
          <p:nvPr>
            <p:ph idx="2" type="pic"/>
          </p:nvPr>
        </p:nvPicPr>
        <p:blipFill rotWithShape="1">
          <a:blip r:embed="rId3">
            <a:alphaModFix/>
          </a:blip>
          <a:srcRect b="0" l="3178" r="3178" t="0"/>
          <a:stretch/>
        </p:blipFill>
        <p:spPr>
          <a:xfrm>
            <a:off x="5888002" y="439730"/>
            <a:ext cx="5660531" cy="6045736"/>
          </a:xfrm>
          <a:prstGeom prst="rect">
            <a:avLst/>
          </a:prstGeom>
          <a:solidFill>
            <a:srgbClr val="F2F2F2"/>
          </a:solidFill>
          <a:ln>
            <a:noFill/>
          </a:ln>
        </p:spPr>
      </p:pic>
      <p:pic>
        <p:nvPicPr>
          <p:cNvPr id="431" name="Google Shape;431;p31" title="AI in Power Systems || Smart Grid and Energy Optimization with Machine Learning"/>
          <p:cNvPicPr preferRelativeResize="0"/>
          <p:nvPr/>
        </p:nvPicPr>
        <p:blipFill rotWithShape="1">
          <a:blip r:embed="rId4">
            <a:alphaModFix/>
          </a:blip>
          <a:srcRect b="0" l="0" r="0" t="0"/>
          <a:stretch/>
        </p:blipFill>
        <p:spPr>
          <a:xfrm>
            <a:off x="182616" y="5117210"/>
            <a:ext cx="2269899" cy="1282496"/>
          </a:xfrm>
          <a:prstGeom prst="rect">
            <a:avLst/>
          </a:prstGeom>
          <a:noFill/>
          <a:ln>
            <a:noFill/>
          </a:ln>
        </p:spPr>
      </p:pic>
      <p:sp>
        <p:nvSpPr>
          <p:cNvPr id="432" name="Google Shape;432;p31"/>
          <p:cNvSpPr txBox="1"/>
          <p:nvPr/>
        </p:nvSpPr>
        <p:spPr>
          <a:xfrm>
            <a:off x="2863320" y="4838314"/>
            <a:ext cx="2825641"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lt1"/>
                </a:solidFill>
                <a:latin typeface="Calibri"/>
                <a:ea typeface="Calibri"/>
                <a:cs typeface="Calibri"/>
                <a:sym typeface="Calibri"/>
              </a:rPr>
              <a:t>Questo video mostra come l’intelligenza artificiale venga utilizzata nei sistemi elettrici e nelle reti intelligenti per prevedere la domanda, ottimizzare il funzionamento della rete e favorire l’integrazione delle energie rinnovabili.</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gtEl>
                                        <p:attrNameLst>
                                          <p:attrName>style.visibility</p:attrName>
                                        </p:attrNameLst>
                                      </p:cBhvr>
                                      <p:to>
                                        <p:strVal val="visible"/>
                                      </p:to>
                                    </p:set>
                                    <p:animEffect filter="fade" transition="in">
                                      <p:cBhvr>
                                        <p:cTn dur="1"/>
                                        <p:tgtEl>
                                          <p:spTgt spid="4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32"/>
          <p:cNvSpPr txBox="1"/>
          <p:nvPr>
            <p:ph idx="1" type="body"/>
          </p:nvPr>
        </p:nvSpPr>
        <p:spPr>
          <a:xfrm>
            <a:off x="6559447" y="1240152"/>
            <a:ext cx="5293926" cy="4377696"/>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2000"/>
              <a:buNone/>
            </a:pPr>
            <a:r>
              <a:rPr lang="en-GB" sz="2000"/>
              <a:t>Combina:</a:t>
            </a:r>
            <a:endParaRPr/>
          </a:p>
          <a:p>
            <a:pPr indent="-342900" lvl="0" marL="342900" rtl="0" algn="l">
              <a:lnSpc>
                <a:spcPct val="90000"/>
              </a:lnSpc>
              <a:spcBef>
                <a:spcPts val="1000"/>
              </a:spcBef>
              <a:spcAft>
                <a:spcPts val="0"/>
              </a:spcAft>
              <a:buClr>
                <a:schemeClr val="lt1"/>
              </a:buClr>
              <a:buSzPts val="2000"/>
              <a:buFont typeface="Arial"/>
              <a:buChar char="•"/>
            </a:pPr>
            <a:r>
              <a:rPr lang="en-GB" sz="2000"/>
              <a:t>previsioni meteorologiche (velocità del vento, irraggiamento solare, temperatura)</a:t>
            </a:r>
            <a:endParaRPr/>
          </a:p>
          <a:p>
            <a:pPr indent="-342900" lvl="0" marL="342900" rtl="0" algn="l">
              <a:lnSpc>
                <a:spcPct val="90000"/>
              </a:lnSpc>
              <a:spcBef>
                <a:spcPts val="1000"/>
              </a:spcBef>
              <a:spcAft>
                <a:spcPts val="0"/>
              </a:spcAft>
              <a:buClr>
                <a:schemeClr val="lt1"/>
              </a:buClr>
              <a:buSzPts val="2000"/>
              <a:buFont typeface="Arial"/>
              <a:buChar char="•"/>
            </a:pPr>
            <a:r>
              <a:rPr lang="en-GB" sz="2000"/>
              <a:t>dati storici sulla produzione energetica</a:t>
            </a:r>
            <a:endParaRPr/>
          </a:p>
          <a:p>
            <a:pPr indent="-342900" lvl="0" marL="342900" rtl="0" algn="l">
              <a:lnSpc>
                <a:spcPct val="90000"/>
              </a:lnSpc>
              <a:spcBef>
                <a:spcPts val="1000"/>
              </a:spcBef>
              <a:spcAft>
                <a:spcPts val="0"/>
              </a:spcAft>
              <a:buClr>
                <a:schemeClr val="lt1"/>
              </a:buClr>
              <a:buSzPts val="2000"/>
              <a:buFont typeface="Arial"/>
              <a:buChar char="•"/>
            </a:pPr>
            <a:r>
              <a:rPr lang="en-GB" sz="2000"/>
              <a:t>dati in tempo reale sulla rete elettrica e sui consumi</a:t>
            </a:r>
            <a:endParaRPr/>
          </a:p>
          <a:p>
            <a:pPr indent="0" lvl="0" marL="0" rtl="0" algn="l">
              <a:lnSpc>
                <a:spcPct val="90000"/>
              </a:lnSpc>
              <a:spcBef>
                <a:spcPts val="1000"/>
              </a:spcBef>
              <a:spcAft>
                <a:spcPts val="0"/>
              </a:spcAft>
              <a:buClr>
                <a:schemeClr val="lt1"/>
              </a:buClr>
              <a:buSzPts val="2000"/>
              <a:buNone/>
            </a:pPr>
            <a:r>
              <a:rPr lang="en-GB" sz="2000"/>
              <a:t>I modelli di intelligenza artificiale elaborano queste informazioni per generare previsioni a breve e lungo termine relative a:</a:t>
            </a:r>
            <a:endParaRPr sz="2000"/>
          </a:p>
          <a:p>
            <a:pPr indent="-342900" lvl="0" marL="342900" rtl="0" algn="l">
              <a:lnSpc>
                <a:spcPct val="90000"/>
              </a:lnSpc>
              <a:spcBef>
                <a:spcPts val="1000"/>
              </a:spcBef>
              <a:spcAft>
                <a:spcPts val="0"/>
              </a:spcAft>
              <a:buClr>
                <a:schemeClr val="lt1"/>
              </a:buClr>
              <a:buSzPts val="2000"/>
              <a:buFont typeface="Arial"/>
              <a:buChar char="•"/>
            </a:pPr>
            <a:r>
              <a:rPr lang="en-GB" sz="2000"/>
              <a:t>produzione di energia rinnovabile</a:t>
            </a:r>
            <a:endParaRPr/>
          </a:p>
          <a:p>
            <a:pPr indent="-342900" lvl="0" marL="342900" rtl="0" algn="l">
              <a:lnSpc>
                <a:spcPct val="90000"/>
              </a:lnSpc>
              <a:spcBef>
                <a:spcPts val="1000"/>
              </a:spcBef>
              <a:spcAft>
                <a:spcPts val="0"/>
              </a:spcAft>
              <a:buClr>
                <a:schemeClr val="lt1"/>
              </a:buClr>
              <a:buSzPts val="2000"/>
              <a:buFont typeface="Arial"/>
              <a:buChar char="•"/>
            </a:pPr>
            <a:r>
              <a:rPr lang="en-GB" sz="2000"/>
              <a:t>domanda di energia elettrica</a:t>
            </a:r>
            <a:endParaRPr/>
          </a:p>
          <a:p>
            <a:pPr indent="-342900" lvl="0" marL="342900" rtl="0" algn="l">
              <a:lnSpc>
                <a:spcPct val="90000"/>
              </a:lnSpc>
              <a:spcBef>
                <a:spcPts val="1000"/>
              </a:spcBef>
              <a:spcAft>
                <a:spcPts val="0"/>
              </a:spcAft>
              <a:buClr>
                <a:schemeClr val="lt1"/>
              </a:buClr>
              <a:buSzPts val="2000"/>
              <a:buFont typeface="Arial"/>
              <a:buChar char="•"/>
            </a:pPr>
            <a:r>
              <a:rPr lang="en-GB" sz="2000"/>
              <a:t>potenziali sovraccarichi o carenze della rete</a:t>
            </a:r>
            <a:endParaRPr/>
          </a:p>
          <a:p>
            <a:pPr indent="0" lvl="0" marL="0" rtl="0" algn="l">
              <a:lnSpc>
                <a:spcPct val="90000"/>
              </a:lnSpc>
              <a:spcBef>
                <a:spcPts val="1000"/>
              </a:spcBef>
              <a:spcAft>
                <a:spcPts val="0"/>
              </a:spcAft>
              <a:buClr>
                <a:schemeClr val="lt1"/>
              </a:buClr>
              <a:buSzPts val="2000"/>
              <a:buNone/>
            </a:pPr>
            <a:r>
              <a:rPr i="1" lang="en-GB" sz="2000"/>
              <a:t>Queste previsioni aiutano gli operatori a bilanciare la rete e a integrare in modo sicuro una maggiore quantità di energia rinnovabile.</a:t>
            </a:r>
            <a:endParaRPr i="1" sz="2000"/>
          </a:p>
          <a:p>
            <a:pPr indent="0" lvl="0" marL="0" rtl="0" algn="l">
              <a:lnSpc>
                <a:spcPct val="90000"/>
              </a:lnSpc>
              <a:spcBef>
                <a:spcPts val="1000"/>
              </a:spcBef>
              <a:spcAft>
                <a:spcPts val="0"/>
              </a:spcAft>
              <a:buClr>
                <a:schemeClr val="lt1"/>
              </a:buClr>
              <a:buSzPts val="2000"/>
              <a:buNone/>
            </a:pPr>
            <a:r>
              <a:t/>
            </a:r>
            <a:endParaRPr sz="2000"/>
          </a:p>
        </p:txBody>
      </p:sp>
      <p:sp>
        <p:nvSpPr>
          <p:cNvPr id="439" name="Google Shape;439;p32"/>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0" name="Google Shape;440;p32"/>
          <p:cNvSpPr txBox="1"/>
          <p:nvPr/>
        </p:nvSpPr>
        <p:spPr>
          <a:xfrm>
            <a:off x="6275901" y="128894"/>
            <a:ext cx="5577472" cy="99265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200"/>
              <a:buFont typeface="Arial"/>
              <a:buNone/>
            </a:pPr>
            <a:r>
              <a:rPr b="1" i="0" lang="en-GB" sz="3200">
                <a:solidFill>
                  <a:schemeClr val="lt1"/>
                </a:solidFill>
                <a:latin typeface="Calibri"/>
                <a:ea typeface="Calibri"/>
                <a:cs typeface="Calibri"/>
                <a:sym typeface="Calibri"/>
              </a:rPr>
              <a:t>Strumento in primo piano 1: Come funziona lo strumento</a:t>
            </a:r>
            <a:endParaRPr/>
          </a:p>
        </p:txBody>
      </p:sp>
      <p:pic>
        <p:nvPicPr>
          <p:cNvPr descr="Et bilde som inneholder tekst, grafisk design, skjermbilde, Grafikk&#10;&#10;KI-generert innhold kan være feil." id="441" name="Google Shape;441;p32"/>
          <p:cNvPicPr preferRelativeResize="0"/>
          <p:nvPr>
            <p:ph idx="2" type="pic"/>
          </p:nvPr>
        </p:nvPicPr>
        <p:blipFill rotWithShape="1">
          <a:blip r:embed="rId3">
            <a:alphaModFix/>
          </a:blip>
          <a:srcRect b="0" l="13603" r="13603" t="0"/>
          <a:stretch/>
        </p:blipFill>
        <p:spPr>
          <a:xfrm>
            <a:off x="487160" y="524738"/>
            <a:ext cx="5660531" cy="6045736"/>
          </a:xfrm>
          <a:prstGeom prst="rect">
            <a:avLst/>
          </a:prstGeom>
          <a:solidFill>
            <a:srgbClr val="F2F2F2"/>
          </a:solid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33"/>
          <p:cNvSpPr txBox="1"/>
          <p:nvPr>
            <p:ph idx="1" type="body"/>
          </p:nvPr>
        </p:nvSpPr>
        <p:spPr>
          <a:xfrm>
            <a:off x="0" y="1096975"/>
            <a:ext cx="5784000" cy="3925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n-GB" sz="1900"/>
              <a:t>Scegli una fonte di energia rinnovabile (eolica o solare) o una regione.</a:t>
            </a:r>
            <a:endParaRPr sz="2300"/>
          </a:p>
          <a:p>
            <a:pPr indent="0" lvl="0" marL="0" rtl="0" algn="l">
              <a:lnSpc>
                <a:spcPct val="90000"/>
              </a:lnSpc>
              <a:spcBef>
                <a:spcPts val="1000"/>
              </a:spcBef>
              <a:spcAft>
                <a:spcPts val="0"/>
              </a:spcAft>
              <a:buClr>
                <a:schemeClr val="lt1"/>
              </a:buClr>
              <a:buSzPts val="2000"/>
              <a:buNone/>
            </a:pPr>
            <a:r>
              <a:rPr lang="en-GB" sz="1900"/>
              <a:t>Confronta due giorni diversi (ad esempio, soleggiato vs. nuvoloso, ventoso vs. calmo):</a:t>
            </a:r>
            <a:endParaRPr sz="1900"/>
          </a:p>
          <a:p>
            <a:pPr indent="-336550" lvl="0" marL="342900" rtl="0" algn="l">
              <a:lnSpc>
                <a:spcPct val="90000"/>
              </a:lnSpc>
              <a:spcBef>
                <a:spcPts val="1000"/>
              </a:spcBef>
              <a:spcAft>
                <a:spcPts val="0"/>
              </a:spcAft>
              <a:buClr>
                <a:schemeClr val="lt1"/>
              </a:buClr>
              <a:buSzPts val="1900"/>
              <a:buFont typeface="Arial"/>
              <a:buChar char="•"/>
            </a:pPr>
            <a:r>
              <a:rPr lang="en-GB" sz="1900"/>
              <a:t>stima la produzione energetica prevista</a:t>
            </a:r>
            <a:endParaRPr sz="2300"/>
          </a:p>
          <a:p>
            <a:pPr indent="-336550" lvl="0" marL="342900" rtl="0" algn="l">
              <a:lnSpc>
                <a:spcPct val="90000"/>
              </a:lnSpc>
              <a:spcBef>
                <a:spcPts val="1000"/>
              </a:spcBef>
              <a:spcAft>
                <a:spcPts val="0"/>
              </a:spcAft>
              <a:buClr>
                <a:schemeClr val="lt1"/>
              </a:buClr>
              <a:buSzPts val="1900"/>
              <a:buFont typeface="Arial"/>
              <a:buChar char="•"/>
            </a:pPr>
            <a:r>
              <a:rPr lang="en-GB" sz="1900"/>
              <a:t>discuti in che modo la domanda potrebbe variare</a:t>
            </a:r>
            <a:endParaRPr sz="2300"/>
          </a:p>
          <a:p>
            <a:pPr indent="-336550" lvl="0" marL="342900" rtl="0" algn="l">
              <a:lnSpc>
                <a:spcPct val="90000"/>
              </a:lnSpc>
              <a:spcBef>
                <a:spcPts val="1000"/>
              </a:spcBef>
              <a:spcAft>
                <a:spcPts val="0"/>
              </a:spcAft>
              <a:buClr>
                <a:schemeClr val="lt1"/>
              </a:buClr>
              <a:buSzPts val="1900"/>
              <a:buFont typeface="Arial"/>
              <a:buChar char="•"/>
            </a:pPr>
            <a:r>
              <a:rPr lang="en-GB" sz="1900"/>
              <a:t>identifica i possibili rischi (carenza, sovraccarico, variazioni di prezzo)</a:t>
            </a:r>
            <a:endParaRPr sz="1900"/>
          </a:p>
          <a:p>
            <a:pPr indent="-336550" lvl="0" marL="342900" rtl="0" algn="l">
              <a:lnSpc>
                <a:spcPct val="90000"/>
              </a:lnSpc>
              <a:spcBef>
                <a:spcPts val="1000"/>
              </a:spcBef>
              <a:spcAft>
                <a:spcPts val="0"/>
              </a:spcAft>
              <a:buClr>
                <a:schemeClr val="lt1"/>
              </a:buClr>
              <a:buSzPts val="1900"/>
              <a:buFont typeface="Arial"/>
              <a:buChar char="•"/>
            </a:pPr>
            <a:r>
              <a:rPr lang="en-GB" sz="1900"/>
              <a:t>discuti in che modo le previsioni basate sull’intelligenza artificiale potrebbero aiutare i responsabili energetici a prendere decisioni migliori.</a:t>
            </a:r>
            <a:endParaRPr sz="1900"/>
          </a:p>
        </p:txBody>
      </p:sp>
      <p:sp>
        <p:nvSpPr>
          <p:cNvPr id="447" name="Google Shape;447;p33"/>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Et bilde som inneholder mat, holde, person&#10;&#10;KI-generert innhold kan være feil." id="448" name="Google Shape;448;p33"/>
          <p:cNvPicPr preferRelativeResize="0"/>
          <p:nvPr>
            <p:ph idx="2" type="pic"/>
          </p:nvPr>
        </p:nvPicPr>
        <p:blipFill rotWithShape="1">
          <a:blip r:embed="rId3">
            <a:alphaModFix/>
          </a:blip>
          <a:srcRect b="0" l="12030" r="12030" t="0"/>
          <a:stretch/>
        </p:blipFill>
        <p:spPr>
          <a:xfrm>
            <a:off x="5888002" y="439730"/>
            <a:ext cx="5660531" cy="6045736"/>
          </a:xfrm>
          <a:prstGeom prst="rect">
            <a:avLst/>
          </a:prstGeom>
          <a:solidFill>
            <a:srgbClr val="F2F2F2"/>
          </a:solidFill>
          <a:ln>
            <a:noFill/>
          </a:ln>
        </p:spPr>
      </p:pic>
      <p:sp>
        <p:nvSpPr>
          <p:cNvPr id="449" name="Google Shape;449;p33"/>
          <p:cNvSpPr txBox="1"/>
          <p:nvPr/>
        </p:nvSpPr>
        <p:spPr>
          <a:xfrm>
            <a:off x="104050" y="60425"/>
            <a:ext cx="6358500" cy="736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200"/>
              <a:buFont typeface="Arial"/>
              <a:buNone/>
            </a:pPr>
            <a:r>
              <a:rPr b="1" i="0" lang="en-GB" sz="3200">
                <a:solidFill>
                  <a:schemeClr val="lt1"/>
                </a:solidFill>
                <a:latin typeface="Calibri"/>
                <a:ea typeface="Calibri"/>
                <a:cs typeface="Calibri"/>
                <a:sym typeface="Calibri"/>
              </a:rPr>
              <a:t>Strumento in primo piano 1: In classe</a:t>
            </a:r>
            <a:endParaRPr/>
          </a:p>
        </p:txBody>
      </p:sp>
      <p:pic>
        <p:nvPicPr>
          <p:cNvPr id="450" name="Google Shape;450;p33" title="Artificial Intelligence in energy forecasting"/>
          <p:cNvPicPr preferRelativeResize="0"/>
          <p:nvPr/>
        </p:nvPicPr>
        <p:blipFill rotWithShape="1">
          <a:blip r:embed="rId4">
            <a:alphaModFix/>
          </a:blip>
          <a:srcRect b="0" l="0" r="0" t="0"/>
          <a:stretch/>
        </p:blipFill>
        <p:spPr>
          <a:xfrm>
            <a:off x="465166" y="4842490"/>
            <a:ext cx="2157871" cy="1219200"/>
          </a:xfrm>
          <a:prstGeom prst="rect">
            <a:avLst/>
          </a:prstGeom>
          <a:noFill/>
          <a:ln>
            <a:noFill/>
          </a:ln>
        </p:spPr>
      </p:pic>
      <p:sp>
        <p:nvSpPr>
          <p:cNvPr id="451" name="Google Shape;451;p33"/>
          <p:cNvSpPr txBox="1"/>
          <p:nvPr/>
        </p:nvSpPr>
        <p:spPr>
          <a:xfrm>
            <a:off x="2719496" y="4719336"/>
            <a:ext cx="2837805" cy="13849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lt1"/>
                </a:solidFill>
                <a:latin typeface="Calibri"/>
                <a:ea typeface="Calibri"/>
                <a:cs typeface="Calibri"/>
                <a:sym typeface="Calibri"/>
              </a:rPr>
              <a:t>Questo video illustra come gli strumenti basati sull’intelligenza artificiale si confrontino con i metodi di previsione tradizionali e vengano applicati per prevedere la produzione da fonti rinnovabili e le variabili di mercato, mostrando applicazioni concrete di previsione energetica.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0"/>
                                        </p:tgtEl>
                                        <p:attrNameLst>
                                          <p:attrName>style.visibility</p:attrName>
                                        </p:attrNameLst>
                                      </p:cBhvr>
                                      <p:to>
                                        <p:strVal val="visible"/>
                                      </p:to>
                                    </p:set>
                                    <p:animEffect filter="fade" transition="in">
                                      <p:cBhvr>
                                        <p:cTn dur="1"/>
                                        <p:tgtEl>
                                          <p:spTgt spid="4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34"/>
          <p:cNvSpPr txBox="1"/>
          <p:nvPr>
            <p:ph idx="1" type="body"/>
          </p:nvPr>
        </p:nvSpPr>
        <p:spPr>
          <a:xfrm>
            <a:off x="289850" y="1938600"/>
            <a:ext cx="5399100" cy="3048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GB" sz="2200"/>
              <a:t>I sistemi di gestione delle batterie basati sull'intelligenza artificiale vengono utilizzati dalle aziende energetiche e dagli operatori di rete per controllare grandi batterie e impianti di accumulo. Aiutano a decidere quando immagazzinare l'energia, quando rilasciarla e come preservare lo stato di salute delle batterie.</a:t>
            </a:r>
            <a:endParaRPr sz="2200"/>
          </a:p>
          <a:p>
            <a:pPr indent="0" lvl="0" marL="0" rtl="0" algn="l">
              <a:lnSpc>
                <a:spcPct val="90000"/>
              </a:lnSpc>
              <a:spcBef>
                <a:spcPts val="1000"/>
              </a:spcBef>
              <a:spcAft>
                <a:spcPts val="0"/>
              </a:spcAft>
              <a:buClr>
                <a:schemeClr val="lt1"/>
              </a:buClr>
              <a:buSzPts val="1400"/>
              <a:buNone/>
            </a:pPr>
            <a:r>
              <a:rPr i="1" lang="en-GB" sz="1400"/>
              <a:t>(Esempi: Tesla Autobidder, Fluence IQ, Siemens AI Energy Storage, sistemi di accumulo della rete nazionale)</a:t>
            </a:r>
            <a:endParaRPr sz="1400"/>
          </a:p>
        </p:txBody>
      </p:sp>
      <p:sp>
        <p:nvSpPr>
          <p:cNvPr id="457" name="Google Shape;457;p34"/>
          <p:cNvSpPr txBox="1"/>
          <p:nvPr>
            <p:ph idx="3" type="body"/>
          </p:nvPr>
        </p:nvSpPr>
        <p:spPr>
          <a:xfrm>
            <a:off x="65050" y="63275"/>
            <a:ext cx="6204900" cy="99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lang="en-GB" sz="3200"/>
              <a:t>Strumento in primo piano 2: Batterie basate sull’intelligenza artificiale e sistemi di gestione (BMS)</a:t>
            </a:r>
            <a:endParaRPr/>
          </a:p>
        </p:txBody>
      </p:sp>
      <p:sp>
        <p:nvSpPr>
          <p:cNvPr id="458" name="Google Shape;458;p34"/>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9" name="Google Shape;459;p34"/>
          <p:cNvSpPr txBox="1"/>
          <p:nvPr/>
        </p:nvSpPr>
        <p:spPr>
          <a:xfrm>
            <a:off x="2863245" y="5041799"/>
            <a:ext cx="2825700" cy="181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lt1"/>
                </a:solidFill>
                <a:latin typeface="Calibri"/>
                <a:ea typeface="Calibri"/>
                <a:cs typeface="Calibri"/>
                <a:sym typeface="Calibri"/>
              </a:rPr>
              <a:t>Questo video mostra come l’intelligenza artificiale contribuisca a ottimizzare il consumo energetico a livello domestico e di rete, comprese le strategie di previsione e controllo applicabili ai sistemi a batteria e alla gestione intelligente dell’energia. </a:t>
            </a:r>
            <a:endParaRPr/>
          </a:p>
        </p:txBody>
      </p:sp>
      <p:pic>
        <p:nvPicPr>
          <p:cNvPr descr="Et bilde som inneholder krets, elektronikk, Elektronteknikk, Elektronisk komponent&#10;&#10;KI-generert innhold kan være feil." id="460" name="Google Shape;460;p34"/>
          <p:cNvPicPr preferRelativeResize="0"/>
          <p:nvPr>
            <p:ph idx="2" type="pic"/>
          </p:nvPr>
        </p:nvPicPr>
        <p:blipFill rotWithShape="1">
          <a:blip r:embed="rId3">
            <a:alphaModFix/>
          </a:blip>
          <a:srcRect b="0" l="23772" r="23772" t="0"/>
          <a:stretch/>
        </p:blipFill>
        <p:spPr>
          <a:xfrm>
            <a:off x="5888002" y="439730"/>
            <a:ext cx="5660531" cy="6045736"/>
          </a:xfrm>
          <a:prstGeom prst="rect">
            <a:avLst/>
          </a:prstGeom>
          <a:solidFill>
            <a:srgbClr val="F2F2F2"/>
          </a:solidFill>
          <a:ln>
            <a:noFill/>
          </a:ln>
        </p:spPr>
      </p:pic>
      <p:pic>
        <p:nvPicPr>
          <p:cNvPr id="461" name="Google Shape;461;p34" title="Outsmarting the energy grid with AI by Peter Defreyne"/>
          <p:cNvPicPr preferRelativeResize="0"/>
          <p:nvPr/>
        </p:nvPicPr>
        <p:blipFill rotWithShape="1">
          <a:blip r:embed="rId4">
            <a:alphaModFix/>
          </a:blip>
          <a:srcRect b="0" l="0" r="0" t="0"/>
          <a:stretch/>
        </p:blipFill>
        <p:spPr>
          <a:xfrm>
            <a:off x="167795" y="5282277"/>
            <a:ext cx="2273472" cy="12845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1"/>
                                        </p:tgtEl>
                                        <p:attrNameLst>
                                          <p:attrName>style.visibility</p:attrName>
                                        </p:attrNameLst>
                                      </p:cBhvr>
                                      <p:to>
                                        <p:strVal val="visible"/>
                                      </p:to>
                                    </p:set>
                                    <p:animEffect filter="fade" transition="in">
                                      <p:cBhvr>
                                        <p:cTn dur="1"/>
                                        <p:tgtEl>
                                          <p:spTgt spid="4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35"/>
          <p:cNvSpPr txBox="1"/>
          <p:nvPr>
            <p:ph idx="1" type="body"/>
          </p:nvPr>
        </p:nvSpPr>
        <p:spPr>
          <a:xfrm>
            <a:off x="396900" y="814424"/>
            <a:ext cx="5604300" cy="604350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lt1"/>
              </a:buClr>
              <a:buSzPts val="2400"/>
              <a:buNone/>
            </a:pPr>
            <a:r>
              <a:rPr b="1" lang="en-GB" sz="2300"/>
              <a:t>Il sistema Vehicle-to-Grid (V2G) </a:t>
            </a:r>
            <a:r>
              <a:rPr lang="en-GB" sz="2300"/>
              <a:t>consente ai veicoli elettrici (EV) sia di utilizzare che di fornire energia elettrica. Quando sono collegati alla presa di ricarica, le batterie degli EV possono reimmettere energia nella rete durante i picchi di domanda e ricaricarsi quando l’energia rinnovabile è abbondante.</a:t>
            </a:r>
            <a:endParaRPr sz="2300"/>
          </a:p>
          <a:p>
            <a:pPr indent="-228600" lvl="0" marL="228600" rtl="0" algn="l">
              <a:lnSpc>
                <a:spcPct val="100000"/>
              </a:lnSpc>
              <a:spcBef>
                <a:spcPts val="1000"/>
              </a:spcBef>
              <a:spcAft>
                <a:spcPts val="0"/>
              </a:spcAft>
              <a:buClr>
                <a:schemeClr val="lt1"/>
              </a:buClr>
              <a:buSzPts val="2400"/>
              <a:buNone/>
            </a:pPr>
            <a:r>
              <a:rPr b="1" lang="en-GB" sz="2300"/>
              <a:t>In che modo l’IA rende possibile il V2G </a:t>
            </a:r>
            <a:r>
              <a:rPr lang="en-GB" sz="2300"/>
              <a:t>L’IA analizza la domanda di elettricità, le previsioni sulle energie rinnovabili, la disponibilità dei veicoli e lo stato di salute delle batterie per decidere quando i veicoli elettrici debbano ricaricarsi, scaricarsi o rimanere inattivi, senza compromettere la mobilità dei conducenti.</a:t>
            </a:r>
            <a:endParaRPr sz="2300"/>
          </a:p>
          <a:p>
            <a:pPr indent="0" lvl="0" marL="0" rtl="0" algn="l">
              <a:lnSpc>
                <a:spcPct val="100000"/>
              </a:lnSpc>
              <a:spcBef>
                <a:spcPts val="1000"/>
              </a:spcBef>
              <a:spcAft>
                <a:spcPts val="0"/>
              </a:spcAft>
              <a:buClr>
                <a:schemeClr val="lt1"/>
              </a:buClr>
              <a:buSzPts val="2000"/>
              <a:buNone/>
            </a:pPr>
            <a:r>
              <a:t/>
            </a:r>
            <a:endParaRPr sz="1900"/>
          </a:p>
        </p:txBody>
      </p:sp>
      <p:sp>
        <p:nvSpPr>
          <p:cNvPr id="467" name="Google Shape;467;p35"/>
          <p:cNvSpPr txBox="1"/>
          <p:nvPr/>
        </p:nvSpPr>
        <p:spPr>
          <a:xfrm>
            <a:off x="102525" y="227400"/>
            <a:ext cx="6192900" cy="736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200"/>
              <a:buFont typeface="Arial"/>
              <a:buNone/>
            </a:pPr>
            <a:r>
              <a:rPr b="1" i="0" lang="en-GB" sz="3200">
                <a:solidFill>
                  <a:schemeClr val="lt1"/>
                </a:solidFill>
                <a:latin typeface="Calibri"/>
                <a:ea typeface="Calibri"/>
                <a:cs typeface="Calibri"/>
                <a:sym typeface="Calibri"/>
              </a:rPr>
              <a:t>Che cos’è il Vehicle-to-Grid (V2G)?</a:t>
            </a:r>
            <a:endParaRPr/>
          </a:p>
        </p:txBody>
      </p:sp>
      <p:sp>
        <p:nvSpPr>
          <p:cNvPr id="468" name="Google Shape;468;p35"/>
          <p:cNvSpPr txBox="1"/>
          <p:nvPr/>
        </p:nvSpPr>
        <p:spPr>
          <a:xfrm>
            <a:off x="6622498" y="1341170"/>
            <a:ext cx="4679074" cy="49552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dk1"/>
                </a:solidFill>
                <a:latin typeface="Calibri"/>
                <a:ea typeface="Calibri"/>
                <a:cs typeface="Calibri"/>
                <a:sym typeface="Calibri"/>
              </a:rPr>
              <a:t>Perché il V2G è importante</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bilancia domanda e offerta in tempo reale,</a:t>
            </a:r>
            <a:endParaRPr/>
          </a:p>
          <a:p>
            <a:pPr indent="-342900" lvl="0" marL="342900" marR="0" rtl="0" algn="l">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riduce i picchi di carico e la congestione della rete,</a:t>
            </a:r>
            <a:endParaRPr/>
          </a:p>
          <a:p>
            <a:pPr indent="-342900" lvl="0" marL="342900" marR="0" rtl="0" algn="l">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favorisce una maggiore integrazione dell’energia eolica e solare,</a:t>
            </a:r>
            <a:endParaRPr/>
          </a:p>
          <a:p>
            <a:pPr indent="-342900" lvl="0" marL="342900" marR="0" rtl="0" algn="l">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trasforma i veicoli elettrici in sistemi di accumulo energetico flessibili e distribuiti.</a:t>
            </a:r>
            <a:endParaRPr/>
          </a:p>
          <a:p>
            <a:pPr indent="0" lvl="0" marL="0" marR="0" rtl="0" algn="l">
              <a:spcBef>
                <a:spcPts val="0"/>
              </a:spcBef>
              <a:spcAft>
                <a:spcPts val="0"/>
              </a:spcAft>
              <a:buNone/>
            </a:pPr>
            <a:r>
              <a:t/>
            </a:r>
            <a:endParaRPr i="1" sz="2400">
              <a:solidFill>
                <a:schemeClr val="dk1"/>
              </a:solidFill>
              <a:latin typeface="Calibri"/>
              <a:ea typeface="Calibri"/>
              <a:cs typeface="Calibri"/>
              <a:sym typeface="Calibri"/>
            </a:endParaRPr>
          </a:p>
          <a:p>
            <a:pPr indent="0" lvl="0" marL="0" marR="0" rtl="0" algn="l">
              <a:spcBef>
                <a:spcPts val="0"/>
              </a:spcBef>
              <a:spcAft>
                <a:spcPts val="0"/>
              </a:spcAft>
              <a:buNone/>
            </a:pPr>
            <a:r>
              <a:rPr i="1" lang="en-GB" sz="1400">
                <a:solidFill>
                  <a:schemeClr val="dk1"/>
                </a:solidFill>
                <a:latin typeface="Calibri"/>
                <a:ea typeface="Calibri"/>
                <a:cs typeface="Calibri"/>
                <a:sym typeface="Calibri"/>
              </a:rPr>
              <a:t>Il V2G trasforma i veicoli elettrici da consumatori passivi a contributori attivi di un sistema energetico più intelligente e resiliente.</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en-GB" sz="2400">
                <a:solidFill>
                  <a:schemeClr val="dk1"/>
                </a:solidFill>
                <a:latin typeface="Calibri"/>
                <a:ea typeface="Calibri"/>
                <a:cs typeface="Calibri"/>
                <a:sym typeface="Calibri"/>
              </a:rPr>
              <a:t>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36"/>
          <p:cNvSpPr txBox="1"/>
          <p:nvPr>
            <p:ph idx="1" type="body"/>
          </p:nvPr>
        </p:nvSpPr>
        <p:spPr>
          <a:xfrm>
            <a:off x="6559450" y="992700"/>
            <a:ext cx="5632500" cy="58653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2000"/>
              <a:buNone/>
            </a:pPr>
            <a:r>
              <a:rPr lang="en-GB" sz="2000"/>
              <a:t>Il sistema analizza:</a:t>
            </a:r>
            <a:endParaRPr/>
          </a:p>
          <a:p>
            <a:pPr indent="-342900" lvl="0" marL="342900" rtl="0" algn="l">
              <a:lnSpc>
                <a:spcPct val="90000"/>
              </a:lnSpc>
              <a:spcBef>
                <a:spcPts val="1000"/>
              </a:spcBef>
              <a:spcAft>
                <a:spcPts val="0"/>
              </a:spcAft>
              <a:buClr>
                <a:schemeClr val="lt1"/>
              </a:buClr>
              <a:buSzPts val="2000"/>
              <a:buFont typeface="Arial"/>
              <a:buChar char="•"/>
            </a:pPr>
            <a:r>
              <a:rPr lang="en-GB" sz="2000"/>
              <a:t>i prezzi dell'energia elettrica</a:t>
            </a:r>
            <a:endParaRPr/>
          </a:p>
          <a:p>
            <a:pPr indent="-342900" lvl="0" marL="342900" rtl="0" algn="l">
              <a:lnSpc>
                <a:spcPct val="90000"/>
              </a:lnSpc>
              <a:spcBef>
                <a:spcPts val="1000"/>
              </a:spcBef>
              <a:spcAft>
                <a:spcPts val="0"/>
              </a:spcAft>
              <a:buClr>
                <a:schemeClr val="lt1"/>
              </a:buClr>
              <a:buSzPts val="2000"/>
              <a:buFont typeface="Arial"/>
              <a:buChar char="•"/>
            </a:pPr>
            <a:r>
              <a:rPr lang="en-GB" sz="2000"/>
              <a:t>le previsioni sulla produzione di energia rinnovabile</a:t>
            </a:r>
            <a:endParaRPr/>
          </a:p>
          <a:p>
            <a:pPr indent="-342900" lvl="0" marL="342900" rtl="0" algn="l">
              <a:lnSpc>
                <a:spcPct val="90000"/>
              </a:lnSpc>
              <a:spcBef>
                <a:spcPts val="1000"/>
              </a:spcBef>
              <a:spcAft>
                <a:spcPts val="0"/>
              </a:spcAft>
              <a:buClr>
                <a:schemeClr val="lt1"/>
              </a:buClr>
              <a:buSzPts val="2000"/>
              <a:buFont typeface="Arial"/>
              <a:buChar char="•"/>
            </a:pPr>
            <a:r>
              <a:rPr lang="en-GB" sz="2000"/>
              <a:t>la domanda attuale</a:t>
            </a:r>
            <a:endParaRPr/>
          </a:p>
          <a:p>
            <a:pPr indent="-342900" lvl="0" marL="342900" rtl="0" algn="l">
              <a:lnSpc>
                <a:spcPct val="90000"/>
              </a:lnSpc>
              <a:spcBef>
                <a:spcPts val="1000"/>
              </a:spcBef>
              <a:spcAft>
                <a:spcPts val="0"/>
              </a:spcAft>
              <a:buClr>
                <a:schemeClr val="lt1"/>
              </a:buClr>
              <a:buSzPts val="2000"/>
              <a:buFont typeface="Arial"/>
              <a:buChar char="•"/>
            </a:pPr>
            <a:r>
              <a:rPr lang="en-GB" sz="2000"/>
              <a:t>lo stato delle batterie (temperatura, cicli di carica, capacità)</a:t>
            </a:r>
            <a:endParaRPr/>
          </a:p>
          <a:p>
            <a:pPr indent="-228600" lvl="0" marL="228600" rtl="0" algn="l">
              <a:lnSpc>
                <a:spcPct val="90000"/>
              </a:lnSpc>
              <a:spcBef>
                <a:spcPts val="1000"/>
              </a:spcBef>
              <a:spcAft>
                <a:spcPts val="0"/>
              </a:spcAft>
              <a:buClr>
                <a:schemeClr val="lt1"/>
              </a:buClr>
              <a:buSzPts val="2000"/>
              <a:buNone/>
            </a:pPr>
            <a:r>
              <a:rPr lang="en-GB" sz="2000"/>
              <a:t>I modelli di intelligenza artificiale decidono quindi:</a:t>
            </a:r>
            <a:endParaRPr/>
          </a:p>
          <a:p>
            <a:pPr indent="-342900" lvl="0" marL="342900" rtl="0" algn="l">
              <a:lnSpc>
                <a:spcPct val="90000"/>
              </a:lnSpc>
              <a:spcBef>
                <a:spcPts val="1000"/>
              </a:spcBef>
              <a:spcAft>
                <a:spcPts val="0"/>
              </a:spcAft>
              <a:buClr>
                <a:schemeClr val="lt1"/>
              </a:buClr>
              <a:buSzPts val="2000"/>
              <a:buFont typeface="Arial"/>
              <a:buChar char="•"/>
            </a:pPr>
            <a:r>
              <a:rPr lang="en-GB" sz="2000"/>
              <a:t>quando caricare le batterie (ad esempio durante i picchi di produzione eolica/solare)</a:t>
            </a:r>
            <a:endParaRPr/>
          </a:p>
          <a:p>
            <a:pPr indent="-342900" lvl="0" marL="342900" rtl="0" algn="l">
              <a:lnSpc>
                <a:spcPct val="90000"/>
              </a:lnSpc>
              <a:spcBef>
                <a:spcPts val="1000"/>
              </a:spcBef>
              <a:spcAft>
                <a:spcPts val="0"/>
              </a:spcAft>
              <a:buClr>
                <a:schemeClr val="lt1"/>
              </a:buClr>
              <a:buSzPts val="2000"/>
              <a:buFont typeface="Arial"/>
              <a:buChar char="•"/>
            </a:pPr>
            <a:r>
              <a:rPr lang="en-GB" sz="2000"/>
              <a:t>quando scaricarle (durante i picchi di domanda)</a:t>
            </a:r>
            <a:endParaRPr/>
          </a:p>
          <a:p>
            <a:pPr indent="-342900" lvl="0" marL="342900" rtl="0" algn="l">
              <a:lnSpc>
                <a:spcPct val="90000"/>
              </a:lnSpc>
              <a:spcBef>
                <a:spcPts val="1000"/>
              </a:spcBef>
              <a:spcAft>
                <a:spcPts val="0"/>
              </a:spcAft>
              <a:buClr>
                <a:schemeClr val="lt1"/>
              </a:buClr>
              <a:buSzPts val="2000"/>
              <a:buFont typeface="Arial"/>
              <a:buChar char="•"/>
            </a:pPr>
            <a:r>
              <a:rPr lang="en-GB" sz="2000"/>
              <a:t>come evitare danni alle batterie e prolungarne la durata</a:t>
            </a:r>
            <a:endParaRPr/>
          </a:p>
          <a:p>
            <a:pPr indent="0" lvl="0" marL="0" rtl="0" algn="l">
              <a:lnSpc>
                <a:spcPct val="90000"/>
              </a:lnSpc>
              <a:spcBef>
                <a:spcPts val="1000"/>
              </a:spcBef>
              <a:spcAft>
                <a:spcPts val="0"/>
              </a:spcAft>
              <a:buClr>
                <a:schemeClr val="lt1"/>
              </a:buClr>
              <a:buSzPts val="2000"/>
              <a:buNone/>
            </a:pPr>
            <a:r>
              <a:rPr lang="en-GB" sz="2000"/>
              <a:t>Ciò migliora la stabilità della rete e riduce lo spreco di energia.</a:t>
            </a:r>
            <a:endParaRPr sz="2000"/>
          </a:p>
          <a:p>
            <a:pPr indent="0" lvl="0" marL="0" rtl="0" algn="l">
              <a:lnSpc>
                <a:spcPct val="90000"/>
              </a:lnSpc>
              <a:spcBef>
                <a:spcPts val="1000"/>
              </a:spcBef>
              <a:spcAft>
                <a:spcPts val="0"/>
              </a:spcAft>
              <a:buClr>
                <a:schemeClr val="lt1"/>
              </a:buClr>
              <a:buSzPts val="2000"/>
              <a:buNone/>
            </a:pPr>
            <a:r>
              <a:t/>
            </a:r>
            <a:endParaRPr sz="2000"/>
          </a:p>
        </p:txBody>
      </p:sp>
      <p:sp>
        <p:nvSpPr>
          <p:cNvPr id="475" name="Google Shape;475;p36"/>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6" name="Google Shape;476;p36"/>
          <p:cNvSpPr/>
          <p:nvPr>
            <p:ph idx="2" type="pic"/>
          </p:nvPr>
        </p:nvSpPr>
        <p:spPr>
          <a:xfrm>
            <a:off x="487160" y="524738"/>
            <a:ext cx="5660531" cy="6045736"/>
          </a:xfrm>
          <a:prstGeom prst="rect">
            <a:avLst/>
          </a:prstGeom>
          <a:solidFill>
            <a:srgbClr val="F2F2F2"/>
          </a:solidFill>
          <a:ln>
            <a:noFill/>
          </a:ln>
        </p:spPr>
      </p:sp>
      <p:sp>
        <p:nvSpPr>
          <p:cNvPr id="477" name="Google Shape;477;p36"/>
          <p:cNvSpPr txBox="1"/>
          <p:nvPr>
            <p:ph idx="3" type="body"/>
          </p:nvPr>
        </p:nvSpPr>
        <p:spPr>
          <a:xfrm>
            <a:off x="6339149" y="-3"/>
            <a:ext cx="6005400" cy="99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lang="en-GB" sz="3200"/>
              <a:t>Strumento in primo piano 2: Come funziona lo strumento</a:t>
            </a:r>
            <a:endParaRPr/>
          </a:p>
        </p:txBody>
      </p:sp>
      <p:pic>
        <p:nvPicPr>
          <p:cNvPr id="478" name="Google Shape;478;p36"/>
          <p:cNvPicPr preferRelativeResize="0"/>
          <p:nvPr/>
        </p:nvPicPr>
        <p:blipFill rotWithShape="1">
          <a:blip r:embed="rId3">
            <a:alphaModFix/>
          </a:blip>
          <a:srcRect b="0" l="0" r="0" t="0"/>
          <a:stretch/>
        </p:blipFill>
        <p:spPr>
          <a:xfrm>
            <a:off x="465166" y="416463"/>
            <a:ext cx="5747444" cy="617578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37"/>
          <p:cNvSpPr txBox="1"/>
          <p:nvPr>
            <p:ph idx="1" type="body"/>
          </p:nvPr>
        </p:nvSpPr>
        <p:spPr>
          <a:xfrm>
            <a:off x="149064" y="797899"/>
            <a:ext cx="5658600" cy="37527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1900"/>
              <a:buNone/>
            </a:pPr>
            <a:r>
              <a:rPr lang="en-GB" sz="1900"/>
              <a:t>Prendiamo in esame uno scenario semplice:</a:t>
            </a:r>
            <a:endParaRPr/>
          </a:p>
          <a:p>
            <a:pPr indent="-342900" lvl="0" marL="342900" rtl="0" algn="l">
              <a:lnSpc>
                <a:spcPct val="90000"/>
              </a:lnSpc>
              <a:spcBef>
                <a:spcPts val="1000"/>
              </a:spcBef>
              <a:spcAft>
                <a:spcPts val="0"/>
              </a:spcAft>
              <a:buClr>
                <a:schemeClr val="lt1"/>
              </a:buClr>
              <a:buSzPts val="1900"/>
              <a:buFont typeface="Arial"/>
              <a:buChar char="•"/>
            </a:pPr>
            <a:r>
              <a:rPr lang="en-GB" sz="1900"/>
              <a:t>Una città dispone di: </a:t>
            </a:r>
            <a:endParaRPr/>
          </a:p>
          <a:p>
            <a:pPr indent="-342900" lvl="0" marL="342900" rtl="0" algn="l">
              <a:lnSpc>
                <a:spcPct val="90000"/>
              </a:lnSpc>
              <a:spcBef>
                <a:spcPts val="1000"/>
              </a:spcBef>
              <a:spcAft>
                <a:spcPts val="0"/>
              </a:spcAft>
              <a:buClr>
                <a:schemeClr val="lt1"/>
              </a:buClr>
              <a:buSzPts val="1900"/>
              <a:buFont typeface="Arial"/>
              <a:buChar char="•"/>
            </a:pPr>
            <a:r>
              <a:rPr lang="en-GB" sz="1900"/>
              <a:t>pannelli solari</a:t>
            </a:r>
            <a:endParaRPr/>
          </a:p>
          <a:p>
            <a:pPr indent="-342900" lvl="0" marL="342900" rtl="0" algn="l">
              <a:lnSpc>
                <a:spcPct val="90000"/>
              </a:lnSpc>
              <a:spcBef>
                <a:spcPts val="1000"/>
              </a:spcBef>
              <a:spcAft>
                <a:spcPts val="0"/>
              </a:spcAft>
              <a:buClr>
                <a:schemeClr val="lt1"/>
              </a:buClr>
              <a:buSzPts val="1900"/>
              <a:buFont typeface="Arial"/>
              <a:buChar char="•"/>
            </a:pPr>
            <a:r>
              <a:rPr lang="en-GB" sz="1900"/>
              <a:t>una grande batteria</a:t>
            </a:r>
            <a:endParaRPr/>
          </a:p>
          <a:p>
            <a:pPr indent="-342900" lvl="0" marL="342900" rtl="0" algn="l">
              <a:lnSpc>
                <a:spcPct val="90000"/>
              </a:lnSpc>
              <a:spcBef>
                <a:spcPts val="1000"/>
              </a:spcBef>
              <a:spcAft>
                <a:spcPts val="0"/>
              </a:spcAft>
              <a:buClr>
                <a:schemeClr val="lt1"/>
              </a:buClr>
              <a:buSzPts val="1900"/>
              <a:buFont typeface="Arial"/>
              <a:buChar char="•"/>
            </a:pPr>
            <a:r>
              <a:rPr lang="en-GB" sz="1900"/>
              <a:t>una domanda più elevata la sera</a:t>
            </a:r>
            <a:endParaRPr/>
          </a:p>
          <a:p>
            <a:pPr indent="-228600" lvl="0" marL="228600" rtl="0" algn="l">
              <a:lnSpc>
                <a:spcPct val="90000"/>
              </a:lnSpc>
              <a:spcBef>
                <a:spcPts val="1000"/>
              </a:spcBef>
              <a:spcAft>
                <a:spcPts val="0"/>
              </a:spcAft>
              <a:buClr>
                <a:schemeClr val="lt1"/>
              </a:buClr>
              <a:buSzPts val="1900"/>
              <a:buNone/>
            </a:pPr>
            <a:r>
              <a:rPr lang="en-GB" sz="1900"/>
              <a:t>Attività per gli studenti:</a:t>
            </a:r>
            <a:endParaRPr/>
          </a:p>
          <a:p>
            <a:pPr indent="-342900" lvl="0" marL="342900" rtl="0" algn="l">
              <a:lnSpc>
                <a:spcPct val="90000"/>
              </a:lnSpc>
              <a:spcBef>
                <a:spcPts val="1000"/>
              </a:spcBef>
              <a:spcAft>
                <a:spcPts val="0"/>
              </a:spcAft>
              <a:buClr>
                <a:schemeClr val="lt1"/>
              </a:buClr>
              <a:buSzPts val="1900"/>
              <a:buFont typeface="Arial"/>
              <a:buChar char="•"/>
            </a:pPr>
            <a:r>
              <a:rPr lang="en-GB" sz="1900"/>
              <a:t>decidere quando la batteria deve caricarsi e scaricarsi</a:t>
            </a:r>
            <a:endParaRPr/>
          </a:p>
          <a:p>
            <a:pPr indent="-342900" lvl="0" marL="342900" rtl="0" algn="l">
              <a:lnSpc>
                <a:spcPct val="90000"/>
              </a:lnSpc>
              <a:spcBef>
                <a:spcPts val="1000"/>
              </a:spcBef>
              <a:spcAft>
                <a:spcPts val="0"/>
              </a:spcAft>
              <a:buClr>
                <a:schemeClr val="lt1"/>
              </a:buClr>
              <a:buSzPts val="1900"/>
              <a:buFont typeface="Arial"/>
              <a:buChar char="•"/>
            </a:pPr>
            <a:r>
              <a:rPr lang="en-GB" sz="1900"/>
              <a:t>confrontare il proprio piano con una “strategia ottimizzata dall’intelligenza artificiale”</a:t>
            </a:r>
            <a:endParaRPr/>
          </a:p>
          <a:p>
            <a:pPr indent="-342900" lvl="0" marL="342900" rtl="0" algn="l">
              <a:lnSpc>
                <a:spcPct val="90000"/>
              </a:lnSpc>
              <a:spcBef>
                <a:spcPts val="1000"/>
              </a:spcBef>
              <a:spcAft>
                <a:spcPts val="0"/>
              </a:spcAft>
              <a:buClr>
                <a:schemeClr val="lt1"/>
              </a:buClr>
              <a:buSzPts val="1900"/>
              <a:buFont typeface="Arial"/>
              <a:buChar char="•"/>
            </a:pPr>
            <a:r>
              <a:rPr lang="en-GB" sz="1900"/>
              <a:t>discutere i vantaggi (risparmio sui costi, minori emissioni, stabilità della rete)</a:t>
            </a:r>
            <a:endParaRPr/>
          </a:p>
          <a:p>
            <a:pPr indent="-228600" lvl="0" marL="228600" rtl="0" algn="l">
              <a:lnSpc>
                <a:spcPct val="90000"/>
              </a:lnSpc>
              <a:spcBef>
                <a:spcPts val="1000"/>
              </a:spcBef>
              <a:spcAft>
                <a:spcPts val="0"/>
              </a:spcAft>
              <a:buClr>
                <a:schemeClr val="lt1"/>
              </a:buClr>
              <a:buSzPts val="1900"/>
              <a:buNone/>
            </a:pPr>
            <a:r>
              <a:t/>
            </a:r>
            <a:endParaRPr sz="1900"/>
          </a:p>
        </p:txBody>
      </p:sp>
      <p:sp>
        <p:nvSpPr>
          <p:cNvPr id="484" name="Google Shape;484;p37"/>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5" name="Google Shape;485;p37"/>
          <p:cNvSpPr txBox="1"/>
          <p:nvPr/>
        </p:nvSpPr>
        <p:spPr>
          <a:xfrm>
            <a:off x="85644" y="-11"/>
            <a:ext cx="5785500" cy="736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200"/>
              <a:buFont typeface="Arial"/>
              <a:buNone/>
            </a:pPr>
            <a:r>
              <a:rPr b="1" i="0" lang="en-GB" sz="3200">
                <a:solidFill>
                  <a:schemeClr val="lt1"/>
                </a:solidFill>
                <a:latin typeface="Calibri"/>
                <a:ea typeface="Calibri"/>
                <a:cs typeface="Calibri"/>
                <a:sym typeface="Calibri"/>
              </a:rPr>
              <a:t>Strumento in primo piano 2: In classe</a:t>
            </a:r>
            <a:endParaRPr/>
          </a:p>
        </p:txBody>
      </p:sp>
      <p:pic>
        <p:nvPicPr>
          <p:cNvPr descr="Et bilde som inneholder Elektrisk blå, verktøy, blå, koboltblå&#10;&#10;KI-generert innhold kan være feil." id="486" name="Google Shape;486;p37"/>
          <p:cNvPicPr preferRelativeResize="0"/>
          <p:nvPr>
            <p:ph idx="2" type="pic"/>
          </p:nvPr>
        </p:nvPicPr>
        <p:blipFill rotWithShape="1">
          <a:blip r:embed="rId3">
            <a:alphaModFix/>
          </a:blip>
          <a:srcRect b="14460" l="0" r="0" t="14460"/>
          <a:stretch/>
        </p:blipFill>
        <p:spPr>
          <a:xfrm>
            <a:off x="5888002" y="439730"/>
            <a:ext cx="5660531" cy="6045736"/>
          </a:xfrm>
          <a:prstGeom prst="rect">
            <a:avLst/>
          </a:prstGeom>
          <a:solidFill>
            <a:srgbClr val="F2F2F2"/>
          </a:solidFill>
          <a:ln>
            <a:noFill/>
          </a:ln>
        </p:spPr>
      </p:pic>
      <p:pic>
        <p:nvPicPr>
          <p:cNvPr id="487" name="Google Shape;487;p37" title="What happens when AI makes energy storage circular and the grid starts thinking?"/>
          <p:cNvPicPr preferRelativeResize="0"/>
          <p:nvPr/>
        </p:nvPicPr>
        <p:blipFill rotWithShape="1">
          <a:blip r:embed="rId4">
            <a:alphaModFix/>
          </a:blip>
          <a:srcRect b="0" l="0" r="0" t="0"/>
          <a:stretch/>
        </p:blipFill>
        <p:spPr>
          <a:xfrm>
            <a:off x="310016" y="5179551"/>
            <a:ext cx="2119338" cy="1197429"/>
          </a:xfrm>
          <a:prstGeom prst="rect">
            <a:avLst/>
          </a:prstGeom>
          <a:noFill/>
          <a:ln>
            <a:noFill/>
          </a:ln>
        </p:spPr>
      </p:pic>
      <p:sp>
        <p:nvSpPr>
          <p:cNvPr id="488" name="Google Shape;488;p37"/>
          <p:cNvSpPr txBox="1"/>
          <p:nvPr/>
        </p:nvSpPr>
        <p:spPr>
          <a:xfrm>
            <a:off x="2429354" y="5179551"/>
            <a:ext cx="3200018"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lt1"/>
                </a:solidFill>
                <a:latin typeface="Calibri"/>
                <a:ea typeface="Calibri"/>
                <a:cs typeface="Calibri"/>
                <a:sym typeface="Calibri"/>
              </a:rPr>
              <a:t>Questo video in stile webinar esplora come l’IA stia trasformando la gestione dello stoccaggio energetico — dall’analisi predittiva e dall’ottimizzazione alla realizzazione di operazioni di stoccaggio energetico più intelligenti e sostenibili.</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1"/>
                                        <p:tgtEl>
                                          <p:spTgt spid="4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38"/>
          <p:cNvSpPr txBox="1"/>
          <p:nvPr>
            <p:ph idx="1" type="body"/>
          </p:nvPr>
        </p:nvSpPr>
        <p:spPr>
          <a:xfrm>
            <a:off x="1505356" y="1613760"/>
            <a:ext cx="10299001" cy="4905572"/>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262626"/>
              </a:buClr>
              <a:buSzPts val="2400"/>
              <a:buNone/>
            </a:pPr>
            <a:r>
              <a:rPr lang="en-GB"/>
              <a:t>L'intelligenza artificiale supporta i sistemi energetici moderni migliorando:</a:t>
            </a:r>
            <a:endParaRPr/>
          </a:p>
          <a:p>
            <a:pPr indent="-342900" lvl="0" marL="342900" rtl="0" algn="l">
              <a:lnSpc>
                <a:spcPct val="100000"/>
              </a:lnSpc>
              <a:spcBef>
                <a:spcPts val="1000"/>
              </a:spcBef>
              <a:spcAft>
                <a:spcPts val="0"/>
              </a:spcAft>
              <a:buClr>
                <a:srgbClr val="262626"/>
              </a:buClr>
              <a:buSzPts val="2400"/>
              <a:buFont typeface="Arial"/>
              <a:buChar char="•"/>
            </a:pPr>
            <a:r>
              <a:rPr b="1" lang="en-GB"/>
              <a:t>le previsioni sull'energia rinnovabile</a:t>
            </a:r>
            <a:endParaRPr/>
          </a:p>
          <a:p>
            <a:pPr indent="-342900" lvl="0" marL="342900" rtl="0" algn="l">
              <a:lnSpc>
                <a:spcPct val="100000"/>
              </a:lnSpc>
              <a:spcBef>
                <a:spcPts val="1000"/>
              </a:spcBef>
              <a:spcAft>
                <a:spcPts val="0"/>
              </a:spcAft>
              <a:buClr>
                <a:srgbClr val="262626"/>
              </a:buClr>
              <a:buSzPts val="2400"/>
              <a:buFont typeface="Arial"/>
              <a:buChar char="•"/>
            </a:pPr>
            <a:r>
              <a:rPr lang="en-GB"/>
              <a:t>la previsione della domanda</a:t>
            </a:r>
            <a:endParaRPr/>
          </a:p>
          <a:p>
            <a:pPr indent="-342900" lvl="0" marL="342900" rtl="0" algn="l">
              <a:lnSpc>
                <a:spcPct val="100000"/>
              </a:lnSpc>
              <a:spcBef>
                <a:spcPts val="1000"/>
              </a:spcBef>
              <a:spcAft>
                <a:spcPts val="0"/>
              </a:spcAft>
              <a:buClr>
                <a:srgbClr val="262626"/>
              </a:buClr>
              <a:buSzPts val="2400"/>
              <a:buFont typeface="Arial"/>
              <a:buChar char="•"/>
            </a:pPr>
            <a:r>
              <a:rPr lang="en-GB"/>
              <a:t>il funzionamento delle reti intelligenti</a:t>
            </a:r>
            <a:endParaRPr/>
          </a:p>
          <a:p>
            <a:pPr indent="-342900" lvl="0" marL="342900" rtl="0" algn="l">
              <a:lnSpc>
                <a:spcPct val="100000"/>
              </a:lnSpc>
              <a:spcBef>
                <a:spcPts val="1000"/>
              </a:spcBef>
              <a:spcAft>
                <a:spcPts val="0"/>
              </a:spcAft>
              <a:buClr>
                <a:srgbClr val="262626"/>
              </a:buClr>
              <a:buSzPts val="2400"/>
              <a:buFont typeface="Arial"/>
              <a:buChar char="•"/>
            </a:pPr>
            <a:r>
              <a:rPr lang="en-GB"/>
              <a:t>la manutenzione predittiva</a:t>
            </a:r>
            <a:endParaRPr/>
          </a:p>
          <a:p>
            <a:pPr indent="-342900" lvl="0" marL="342900" rtl="0" algn="l">
              <a:lnSpc>
                <a:spcPct val="100000"/>
              </a:lnSpc>
              <a:spcBef>
                <a:spcPts val="1000"/>
              </a:spcBef>
              <a:spcAft>
                <a:spcPts val="0"/>
              </a:spcAft>
              <a:buClr>
                <a:srgbClr val="262626"/>
              </a:buClr>
              <a:buSzPts val="2400"/>
              <a:buFont typeface="Arial"/>
              <a:buChar char="•"/>
            </a:pPr>
            <a:r>
              <a:rPr lang="en-GB"/>
              <a:t>l'efficienza energetica</a:t>
            </a:r>
            <a:endParaRPr/>
          </a:p>
          <a:p>
            <a:pPr indent="-342900" lvl="0" marL="342900" rtl="0" algn="l">
              <a:lnSpc>
                <a:spcPct val="100000"/>
              </a:lnSpc>
              <a:spcBef>
                <a:spcPts val="1000"/>
              </a:spcBef>
              <a:spcAft>
                <a:spcPts val="0"/>
              </a:spcAft>
              <a:buClr>
                <a:srgbClr val="262626"/>
              </a:buClr>
              <a:buSzPts val="2400"/>
              <a:buFont typeface="Arial"/>
              <a:buChar char="•"/>
            </a:pPr>
            <a:r>
              <a:rPr b="1" lang="en-GB"/>
              <a:t>gestione delle batterie e dello stoccaggio</a:t>
            </a:r>
            <a:endParaRPr/>
          </a:p>
          <a:p>
            <a:pPr indent="0" lvl="0" marL="0" rtl="0" algn="l">
              <a:lnSpc>
                <a:spcPct val="100000"/>
              </a:lnSpc>
              <a:spcBef>
                <a:spcPts val="1000"/>
              </a:spcBef>
              <a:spcAft>
                <a:spcPts val="0"/>
              </a:spcAft>
              <a:buClr>
                <a:srgbClr val="262626"/>
              </a:buClr>
              <a:buSzPts val="2400"/>
              <a:buNone/>
            </a:pPr>
            <a:r>
              <a:t/>
            </a:r>
            <a:endParaRPr/>
          </a:p>
          <a:p>
            <a:pPr indent="0" lvl="0" marL="0" rtl="0" algn="l">
              <a:lnSpc>
                <a:spcPct val="100000"/>
              </a:lnSpc>
              <a:spcBef>
                <a:spcPts val="1000"/>
              </a:spcBef>
              <a:spcAft>
                <a:spcPts val="0"/>
              </a:spcAft>
              <a:buClr>
                <a:srgbClr val="262626"/>
              </a:buClr>
              <a:buSzPts val="2400"/>
              <a:buNone/>
            </a:pPr>
            <a:r>
              <a:rPr lang="en-GB"/>
              <a:t>Insieme, queste applicazioni rendono i sistemi energetici più affidabili, convenienti e sostenibili.</a:t>
            </a:r>
            <a:endParaRPr/>
          </a:p>
          <a:p>
            <a:pPr indent="0" lvl="0" marL="0" rtl="0" algn="l">
              <a:lnSpc>
                <a:spcPct val="100000"/>
              </a:lnSpc>
              <a:spcBef>
                <a:spcPts val="1000"/>
              </a:spcBef>
              <a:spcAft>
                <a:spcPts val="0"/>
              </a:spcAft>
              <a:buClr>
                <a:srgbClr val="262626"/>
              </a:buClr>
              <a:buSzPts val="2400"/>
              <a:buNone/>
            </a:pPr>
            <a:r>
              <a:t/>
            </a:r>
            <a:endParaRPr/>
          </a:p>
        </p:txBody>
      </p:sp>
      <p:sp>
        <p:nvSpPr>
          <p:cNvPr id="494" name="Google Shape;494;p38"/>
          <p:cNvSpPr txBox="1"/>
          <p:nvPr>
            <p:ph idx="2" type="body"/>
          </p:nvPr>
        </p:nvSpPr>
        <p:spPr>
          <a:xfrm>
            <a:off x="1439136" y="180634"/>
            <a:ext cx="9886500" cy="101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GB"/>
              <a:t>In che modo l’intelligenza artificiale può supportare la gestione energetica?</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pic>
        <p:nvPicPr>
          <p:cNvPr descr="Looking up at a power line tower&#10;&#10;AI-generated content may be incorrect." id="499" name="Google Shape;499;p39"/>
          <p:cNvPicPr preferRelativeResize="0"/>
          <p:nvPr/>
        </p:nvPicPr>
        <p:blipFill rotWithShape="1">
          <a:blip r:embed="rId3">
            <a:alphaModFix/>
          </a:blip>
          <a:srcRect b="-1" l="20819" r="16683" t="0"/>
          <a:stretch/>
        </p:blipFill>
        <p:spPr>
          <a:xfrm>
            <a:off x="487160" y="524738"/>
            <a:ext cx="5660531" cy="6045736"/>
          </a:xfrm>
          <a:prstGeom prst="rect">
            <a:avLst/>
          </a:prstGeom>
          <a:noFill/>
          <a:ln>
            <a:noFill/>
          </a:ln>
        </p:spPr>
      </p:pic>
      <p:sp>
        <p:nvSpPr>
          <p:cNvPr id="500" name="Google Shape;500;p39"/>
          <p:cNvSpPr txBox="1"/>
          <p:nvPr>
            <p:ph idx="1" type="body"/>
          </p:nvPr>
        </p:nvSpPr>
        <p:spPr>
          <a:xfrm>
            <a:off x="6397308" y="600108"/>
            <a:ext cx="5543100" cy="53496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2200"/>
              <a:buNone/>
            </a:pPr>
            <a:r>
              <a:rPr b="1" lang="en-GB" sz="1900"/>
              <a:t>L'intelligenza artificiale nelle previsioni e nella gestione delle batterie</a:t>
            </a:r>
            <a:endParaRPr sz="1900"/>
          </a:p>
          <a:p>
            <a:pPr indent="-228600" lvl="0" marL="228600" rtl="0" algn="l">
              <a:lnSpc>
                <a:spcPct val="90000"/>
              </a:lnSpc>
              <a:spcBef>
                <a:spcPts val="1000"/>
              </a:spcBef>
              <a:spcAft>
                <a:spcPts val="0"/>
              </a:spcAft>
              <a:buClr>
                <a:schemeClr val="lt1"/>
              </a:buClr>
              <a:buSzPts val="2200"/>
              <a:buNone/>
            </a:pPr>
            <a:r>
              <a:t/>
            </a:r>
            <a:endParaRPr b="1" sz="1900"/>
          </a:p>
          <a:p>
            <a:pPr indent="0" lvl="0" marL="0" rtl="0" algn="l">
              <a:lnSpc>
                <a:spcPct val="90000"/>
              </a:lnSpc>
              <a:spcBef>
                <a:spcPts val="1000"/>
              </a:spcBef>
              <a:spcAft>
                <a:spcPts val="0"/>
              </a:spcAft>
              <a:buClr>
                <a:schemeClr val="lt1"/>
              </a:buClr>
              <a:buSzPts val="1800"/>
              <a:buNone/>
            </a:pPr>
            <a:r>
              <a:rPr b="1" lang="en-GB" sz="1500"/>
              <a:t>Scenario: </a:t>
            </a:r>
            <a:r>
              <a:rPr lang="en-GB" sz="1500"/>
              <a:t>una città dotata di pannelli solari e di una grande batteria deve far fronte a un'elevata domanda serale. Le condizioni meteorologiche variano di giorno in giorno, rendendo imprevedibile la produzione di energia solare.</a:t>
            </a:r>
            <a:endParaRPr sz="1500"/>
          </a:p>
          <a:p>
            <a:pPr indent="0" lvl="0" marL="0" rtl="0" algn="l">
              <a:lnSpc>
                <a:spcPct val="90000"/>
              </a:lnSpc>
              <a:spcBef>
                <a:spcPts val="1000"/>
              </a:spcBef>
              <a:spcAft>
                <a:spcPts val="0"/>
              </a:spcAft>
              <a:buClr>
                <a:schemeClr val="lt1"/>
              </a:buClr>
              <a:buSzPts val="1800"/>
              <a:buNone/>
            </a:pPr>
            <a:r>
              <a:rPr b="1" lang="en-GB" sz="1500"/>
              <a:t>Compito: </a:t>
            </a:r>
            <a:r>
              <a:rPr lang="en-GB" sz="1500"/>
              <a:t>utilizzando strumenti di IA per </a:t>
            </a:r>
            <a:r>
              <a:rPr i="1" lang="en-GB" sz="1500"/>
              <a:t>le previsioni sulle energie rinnovabili </a:t>
            </a:r>
            <a:r>
              <a:rPr lang="en-GB" sz="1500"/>
              <a:t>e </a:t>
            </a:r>
            <a:r>
              <a:rPr i="1" lang="en-GB" sz="1500"/>
              <a:t>la gestione delle batterie</a:t>
            </a:r>
            <a:r>
              <a:rPr lang="en-GB" sz="1500"/>
              <a:t>, rispondere alle seguenti domande:</a:t>
            </a:r>
            <a:endParaRPr sz="1500"/>
          </a:p>
          <a:p>
            <a:pPr indent="-266700" lvl="0" marL="285750" rtl="0" algn="l">
              <a:lnSpc>
                <a:spcPct val="90000"/>
              </a:lnSpc>
              <a:spcBef>
                <a:spcPts val="1000"/>
              </a:spcBef>
              <a:spcAft>
                <a:spcPts val="0"/>
              </a:spcAft>
              <a:buClr>
                <a:schemeClr val="lt1"/>
              </a:buClr>
              <a:buSzPts val="1500"/>
              <a:buFont typeface="Arial"/>
              <a:buChar char="•"/>
            </a:pPr>
            <a:r>
              <a:rPr b="1" lang="en-GB" sz="1500"/>
              <a:t>Previsione della produzione: </a:t>
            </a:r>
            <a:r>
              <a:rPr lang="en-GB" sz="1500"/>
              <a:t>confronta una giornata soleggiata </a:t>
            </a:r>
            <a:r>
              <a:rPr i="1" lang="en-GB" sz="1500"/>
              <a:t>con </a:t>
            </a:r>
            <a:r>
              <a:rPr lang="en-GB" sz="1500"/>
              <a:t>una nuvolosa. In che modo differirà la produzione solare e quali rischi ne derivano (ad es. carenze, sovraccarichi)?</a:t>
            </a:r>
            <a:endParaRPr sz="1500"/>
          </a:p>
          <a:p>
            <a:pPr indent="-266700" lvl="0" marL="285750" rtl="0" algn="l">
              <a:lnSpc>
                <a:spcPct val="90000"/>
              </a:lnSpc>
              <a:spcBef>
                <a:spcPts val="1000"/>
              </a:spcBef>
              <a:spcAft>
                <a:spcPts val="0"/>
              </a:spcAft>
              <a:buClr>
                <a:schemeClr val="lt1"/>
              </a:buClr>
              <a:buSzPts val="1500"/>
              <a:buFont typeface="Arial"/>
              <a:buChar char="•"/>
            </a:pPr>
            <a:r>
              <a:rPr b="1" lang="en-GB" sz="1500"/>
              <a:t>Domanda e impatto sulla rete: </a:t>
            </a:r>
            <a:r>
              <a:rPr lang="en-GB" sz="1500"/>
              <a:t>in che modo la previsione della domanda tramite l’IA può aiutare a gestire il picco tra le 17:00 e le 20:00?</a:t>
            </a:r>
            <a:endParaRPr sz="1500"/>
          </a:p>
          <a:p>
            <a:pPr indent="-266700" lvl="0" marL="285750" rtl="0" algn="l">
              <a:lnSpc>
                <a:spcPct val="90000"/>
              </a:lnSpc>
              <a:spcBef>
                <a:spcPts val="1000"/>
              </a:spcBef>
              <a:spcAft>
                <a:spcPts val="0"/>
              </a:spcAft>
              <a:buClr>
                <a:schemeClr val="lt1"/>
              </a:buClr>
              <a:buSzPts val="1500"/>
              <a:buFont typeface="Arial"/>
              <a:buChar char="•"/>
            </a:pPr>
            <a:r>
              <a:rPr b="1" lang="en-GB" sz="1500"/>
              <a:t>Strategia relativa alle batterie: </a:t>
            </a:r>
            <a:r>
              <a:rPr lang="en-GB" sz="1500"/>
              <a:t>quando la batteria dovrebbe caricarsi e scaricarsi? In che modo un piano ottimizzato dall’IA potrebbe migliorare i costi, le emissioni e la stabilità della rete?</a:t>
            </a:r>
            <a:endParaRPr sz="1500"/>
          </a:p>
          <a:p>
            <a:pPr indent="-266700" lvl="0" marL="285750" rtl="0" algn="l">
              <a:lnSpc>
                <a:spcPct val="90000"/>
              </a:lnSpc>
              <a:spcBef>
                <a:spcPts val="1000"/>
              </a:spcBef>
              <a:spcAft>
                <a:spcPts val="0"/>
              </a:spcAft>
              <a:buClr>
                <a:schemeClr val="lt1"/>
              </a:buClr>
              <a:buSzPts val="1500"/>
              <a:buFont typeface="Arial"/>
              <a:buChar char="•"/>
            </a:pPr>
            <a:r>
              <a:rPr b="1" lang="en-GB" sz="1500"/>
              <a:t>Integrazione del sistema: </a:t>
            </a:r>
            <a:r>
              <a:rPr lang="en-GB" sz="1500"/>
              <a:t>indica due modi in cui le previsioni basate sull’IA e il BMS (Battery Management System) guidato dall’IA possono collaborare per migliorare l’affidabilità energetica complessiva.</a:t>
            </a:r>
            <a:endParaRPr sz="1500"/>
          </a:p>
          <a:p>
            <a:pPr indent="-228600" lvl="0" marL="228600" rtl="0" algn="l">
              <a:lnSpc>
                <a:spcPct val="90000"/>
              </a:lnSpc>
              <a:spcBef>
                <a:spcPts val="1000"/>
              </a:spcBef>
              <a:spcAft>
                <a:spcPts val="0"/>
              </a:spcAft>
              <a:buClr>
                <a:schemeClr val="lt1"/>
              </a:buClr>
              <a:buSzPts val="1600"/>
              <a:buNone/>
            </a:pPr>
            <a:r>
              <a:t/>
            </a:r>
            <a:endParaRPr sz="1300"/>
          </a:p>
        </p:txBody>
      </p:sp>
      <p:sp>
        <p:nvSpPr>
          <p:cNvPr id="501" name="Google Shape;501;p39"/>
          <p:cNvSpPr txBox="1"/>
          <p:nvPr>
            <p:ph idx="3" type="body"/>
          </p:nvPr>
        </p:nvSpPr>
        <p:spPr>
          <a:xfrm>
            <a:off x="6530164" y="7"/>
            <a:ext cx="4757400" cy="659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GB"/>
              <a:t>Caso di studio</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40"/>
          <p:cNvSpPr txBox="1"/>
          <p:nvPr>
            <p:ph idx="1" type="body"/>
          </p:nvPr>
        </p:nvSpPr>
        <p:spPr>
          <a:xfrm>
            <a:off x="1505355" y="1048682"/>
            <a:ext cx="10299001" cy="541928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262626"/>
              </a:buClr>
              <a:buSzPts val="2000"/>
              <a:buNone/>
            </a:pPr>
            <a:r>
              <a:rPr b="1" lang="en-GB" sz="2000"/>
              <a:t>Anche l'intelligenza artificiale consuma energia</a:t>
            </a:r>
            <a:br>
              <a:rPr lang="en-GB" sz="2000"/>
            </a:br>
            <a:r>
              <a:rPr lang="en-GB" sz="2000"/>
              <a:t>L'addestramento e l'esecuzione dei modelli di IA richiedono potenza di calcolo, il che aumenta il consumo di elettricità e le emissioni di carbonio,  soprattutto nei grandi data center.</a:t>
            </a:r>
            <a:endParaRPr/>
          </a:p>
          <a:p>
            <a:pPr indent="-228600" lvl="0" marL="228600" rtl="0" algn="l">
              <a:lnSpc>
                <a:spcPct val="100000"/>
              </a:lnSpc>
              <a:spcBef>
                <a:spcPts val="1000"/>
              </a:spcBef>
              <a:spcAft>
                <a:spcPts val="0"/>
              </a:spcAft>
              <a:buClr>
                <a:srgbClr val="262626"/>
              </a:buClr>
              <a:buSzPts val="2000"/>
              <a:buNone/>
            </a:pPr>
            <a:r>
              <a:rPr b="1" lang="en-GB" sz="2000"/>
              <a:t>Che cos’è l’IA verde?</a:t>
            </a:r>
            <a:br>
              <a:rPr lang="en-GB" sz="2000"/>
            </a:br>
            <a:r>
              <a:rPr lang="en-GB" sz="2000"/>
              <a:t>L'IA verde si concentra sullo sviluppo e l'implementazione di sistemi di IA che riducano al minimo il consumo energetico massimizzando al contempo i benefici ambientali.</a:t>
            </a:r>
            <a:endParaRPr/>
          </a:p>
          <a:p>
            <a:pPr indent="-228600" lvl="0" marL="228600" rtl="0" algn="l">
              <a:lnSpc>
                <a:spcPct val="100000"/>
              </a:lnSpc>
              <a:spcBef>
                <a:spcPts val="1000"/>
              </a:spcBef>
              <a:spcAft>
                <a:spcPts val="0"/>
              </a:spcAft>
              <a:buClr>
                <a:srgbClr val="262626"/>
              </a:buClr>
              <a:buSzPts val="2000"/>
              <a:buNone/>
            </a:pPr>
            <a:r>
              <a:t/>
            </a:r>
            <a:endParaRPr sz="2000"/>
          </a:p>
          <a:p>
            <a:pPr indent="-228600" lvl="0" marL="228600" rtl="0" algn="l">
              <a:lnSpc>
                <a:spcPct val="100000"/>
              </a:lnSpc>
              <a:spcBef>
                <a:spcPts val="1000"/>
              </a:spcBef>
              <a:spcAft>
                <a:spcPts val="0"/>
              </a:spcAft>
              <a:buClr>
                <a:srgbClr val="262626"/>
              </a:buClr>
              <a:buSzPts val="2000"/>
              <a:buNone/>
            </a:pPr>
            <a:r>
              <a:rPr b="1" lang="en-GB" sz="2000"/>
              <a:t>Nella gestione energetica, ciò significa:</a:t>
            </a:r>
            <a:endParaRPr sz="2000"/>
          </a:p>
          <a:p>
            <a:pPr indent="-342900" lvl="0" marL="342900" rtl="0" algn="l">
              <a:lnSpc>
                <a:spcPct val="100000"/>
              </a:lnSpc>
              <a:spcBef>
                <a:spcPts val="1000"/>
              </a:spcBef>
              <a:spcAft>
                <a:spcPts val="0"/>
              </a:spcAft>
              <a:buClr>
                <a:srgbClr val="262626"/>
              </a:buClr>
              <a:buSzPts val="2000"/>
              <a:buFont typeface="Arial"/>
              <a:buChar char="•"/>
            </a:pPr>
            <a:r>
              <a:rPr lang="en-GB" sz="2000"/>
              <a:t>utilizzare modelli e algoritmi di IA efficienti,</a:t>
            </a:r>
            <a:endParaRPr/>
          </a:p>
          <a:p>
            <a:pPr indent="-342900" lvl="0" marL="342900" rtl="0" algn="l">
              <a:lnSpc>
                <a:spcPct val="100000"/>
              </a:lnSpc>
              <a:spcBef>
                <a:spcPts val="1000"/>
              </a:spcBef>
              <a:spcAft>
                <a:spcPts val="0"/>
              </a:spcAft>
              <a:buClr>
                <a:srgbClr val="262626"/>
              </a:buClr>
              <a:buSzPts val="2000"/>
              <a:buFont typeface="Arial"/>
              <a:buChar char="•"/>
            </a:pPr>
            <a:r>
              <a:rPr lang="en-GB" sz="2000"/>
              <a:t>ottimizzare i tempi e i luoghi di esecuzione dei sistemi di IA,</a:t>
            </a:r>
            <a:endParaRPr/>
          </a:p>
          <a:p>
            <a:pPr indent="-342900" lvl="0" marL="342900" rtl="0" algn="l">
              <a:lnSpc>
                <a:spcPct val="100000"/>
              </a:lnSpc>
              <a:spcBef>
                <a:spcPts val="1000"/>
              </a:spcBef>
              <a:spcAft>
                <a:spcPts val="0"/>
              </a:spcAft>
              <a:buClr>
                <a:srgbClr val="262626"/>
              </a:buClr>
              <a:buSzPts val="2000"/>
              <a:buFont typeface="Arial"/>
              <a:buChar char="•"/>
            </a:pPr>
            <a:r>
              <a:rPr lang="en-GB" sz="2000"/>
              <a:t>ridurre le esigenze di elaborazione e archiviazione dei dati,</a:t>
            </a:r>
            <a:endParaRPr/>
          </a:p>
          <a:p>
            <a:pPr indent="-342900" lvl="0" marL="342900" rtl="0" algn="l">
              <a:lnSpc>
                <a:spcPct val="100000"/>
              </a:lnSpc>
              <a:spcBef>
                <a:spcPts val="1000"/>
              </a:spcBef>
              <a:spcAft>
                <a:spcPts val="0"/>
              </a:spcAft>
              <a:buClr>
                <a:srgbClr val="262626"/>
              </a:buClr>
              <a:buSzPts val="2000"/>
              <a:buFont typeface="Arial"/>
              <a:buChar char="•"/>
            </a:pPr>
            <a:r>
              <a:rPr lang="en-GB" sz="2000"/>
              <a:t>garantire che l’IA risparmi più energia di quanta ne consumi.</a:t>
            </a:r>
            <a:endParaRPr/>
          </a:p>
          <a:p>
            <a:pPr indent="-228600" lvl="0" marL="228600" rtl="0" algn="l">
              <a:lnSpc>
                <a:spcPct val="90000"/>
              </a:lnSpc>
              <a:spcBef>
                <a:spcPts val="1000"/>
              </a:spcBef>
              <a:spcAft>
                <a:spcPts val="0"/>
              </a:spcAft>
              <a:buClr>
                <a:srgbClr val="262626"/>
              </a:buClr>
              <a:buSzPts val="2000"/>
              <a:buNone/>
            </a:pPr>
            <a:r>
              <a:rPr b="1" lang="en-GB" sz="2000"/>
              <a:t>Idea chiave:</a:t>
            </a:r>
            <a:br>
              <a:rPr lang="en-GB" sz="2000"/>
            </a:br>
            <a:r>
              <a:rPr lang="en-GB" sz="2000"/>
              <a:t> </a:t>
            </a:r>
            <a:r>
              <a:rPr i="1" lang="en-GB" sz="2000"/>
              <a:t>L’IA non dovrebbe limitarsi a ottimizzare i sistemi energetici, ma dovrebbe essere essa stessa efficiente dal punto di vista energetico.</a:t>
            </a:r>
            <a:endParaRPr sz="2000"/>
          </a:p>
          <a:p>
            <a:pPr indent="-228600" lvl="0" marL="228600" rtl="0" algn="l">
              <a:lnSpc>
                <a:spcPct val="90000"/>
              </a:lnSpc>
              <a:spcBef>
                <a:spcPts val="1000"/>
              </a:spcBef>
              <a:spcAft>
                <a:spcPts val="0"/>
              </a:spcAft>
              <a:buClr>
                <a:srgbClr val="262626"/>
              </a:buClr>
              <a:buSzPts val="2000"/>
              <a:buNone/>
            </a:pPr>
            <a:r>
              <a:t/>
            </a:r>
            <a:endParaRPr sz="2000"/>
          </a:p>
          <a:p>
            <a:pPr indent="0" lvl="0" marL="0" rtl="0" algn="l">
              <a:lnSpc>
                <a:spcPct val="100000"/>
              </a:lnSpc>
              <a:spcBef>
                <a:spcPts val="1000"/>
              </a:spcBef>
              <a:spcAft>
                <a:spcPts val="0"/>
              </a:spcAft>
              <a:buClr>
                <a:srgbClr val="262626"/>
              </a:buClr>
              <a:buSzPts val="2000"/>
              <a:buNone/>
            </a:pPr>
            <a:r>
              <a:t/>
            </a:r>
            <a:endParaRPr sz="2000"/>
          </a:p>
        </p:txBody>
      </p:sp>
      <p:sp>
        <p:nvSpPr>
          <p:cNvPr id="507" name="Google Shape;507;p40"/>
          <p:cNvSpPr txBox="1"/>
          <p:nvPr>
            <p:ph idx="2" type="body"/>
          </p:nvPr>
        </p:nvSpPr>
        <p:spPr>
          <a:xfrm>
            <a:off x="1505356" y="184568"/>
            <a:ext cx="10299000" cy="101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000"/>
              <a:buNone/>
            </a:pPr>
            <a:r>
              <a:rPr lang="en-GB" sz="3000"/>
              <a:t>IA verde: trovare un equilibrio tra il consumo energetico dell’IA e i benefici in termini di sostenibilità</a:t>
            </a:r>
            <a:endParaRPr sz="30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41"/>
          <p:cNvSpPr txBox="1"/>
          <p:nvPr>
            <p:ph idx="1" type="body"/>
          </p:nvPr>
        </p:nvSpPr>
        <p:spPr>
          <a:xfrm>
            <a:off x="5145329" y="2448804"/>
            <a:ext cx="6540566" cy="2253043"/>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lt1"/>
              </a:buClr>
              <a:buSzPct val="100000"/>
              <a:buNone/>
            </a:pPr>
            <a:r>
              <a:rPr b="1" lang="en-GB"/>
              <a:t>Unità 4</a:t>
            </a:r>
            <a:endParaRPr/>
          </a:p>
          <a:p>
            <a:pPr indent="0" lvl="0" marL="0" rtl="0" algn="l">
              <a:lnSpc>
                <a:spcPct val="90000"/>
              </a:lnSpc>
              <a:spcBef>
                <a:spcPts val="1000"/>
              </a:spcBef>
              <a:spcAft>
                <a:spcPts val="0"/>
              </a:spcAft>
              <a:buClr>
                <a:schemeClr val="lt1"/>
              </a:buClr>
              <a:buSzPct val="100000"/>
              <a:buNone/>
            </a:pPr>
            <a:r>
              <a:rPr b="1" lang="en-GB"/>
              <a:t>Come possiamo rimanere all’avanguardia? Soluzioni e prospettive future</a:t>
            </a:r>
            <a:endParaRPr b="1"/>
          </a:p>
        </p:txBody>
      </p:sp>
      <p:sp>
        <p:nvSpPr>
          <p:cNvPr id="514" name="Google Shape;514;p41"/>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GB"/>
              <a:t>04</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42"/>
          <p:cNvSpPr txBox="1"/>
          <p:nvPr>
            <p:ph idx="1" type="body"/>
          </p:nvPr>
        </p:nvSpPr>
        <p:spPr>
          <a:xfrm>
            <a:off x="6503441" y="2302412"/>
            <a:ext cx="5301800" cy="263282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FFFFFF"/>
              </a:buClr>
              <a:buSzPts val="2400"/>
              <a:buNone/>
            </a:pPr>
            <a:r>
              <a:rPr lang="en-GB">
                <a:solidFill>
                  <a:srgbClr val="FFFFFF"/>
                </a:solidFill>
                <a:latin typeface="Calibri"/>
                <a:ea typeface="Calibri"/>
                <a:cs typeface="Calibri"/>
                <a:sym typeface="Calibri"/>
              </a:rPr>
              <a:t>Utilizzare modelli di intelligenza artificiale per prevedere la domanda, i guasti alle apparecchiature e le fluttuazioni della rete. </a:t>
            </a:r>
            <a:endParaRPr>
              <a:solidFill>
                <a:srgbClr val="FFFFFF"/>
              </a:solidFill>
              <a:latin typeface="Calibri"/>
              <a:ea typeface="Calibri"/>
              <a:cs typeface="Calibri"/>
              <a:sym typeface="Calibri"/>
            </a:endParaRPr>
          </a:p>
          <a:p>
            <a:pPr indent="0" lvl="0" marL="0" rtl="0" algn="l">
              <a:lnSpc>
                <a:spcPct val="90000"/>
              </a:lnSpc>
              <a:spcBef>
                <a:spcPts val="1000"/>
              </a:spcBef>
              <a:spcAft>
                <a:spcPts val="0"/>
              </a:spcAft>
              <a:buClr>
                <a:schemeClr val="lt1"/>
              </a:buClr>
              <a:buSzPts val="2400"/>
              <a:buNone/>
            </a:pPr>
            <a:r>
              <a:t/>
            </a:r>
            <a:endParaRPr>
              <a:solidFill>
                <a:srgbClr val="FFFFFF"/>
              </a:solidFill>
              <a:latin typeface="Calibri"/>
              <a:ea typeface="Calibri"/>
              <a:cs typeface="Calibri"/>
              <a:sym typeface="Calibri"/>
            </a:endParaRPr>
          </a:p>
          <a:p>
            <a:pPr indent="0" lvl="0" marL="0" rtl="0" algn="l">
              <a:lnSpc>
                <a:spcPct val="90000"/>
              </a:lnSpc>
              <a:spcBef>
                <a:spcPts val="1000"/>
              </a:spcBef>
              <a:spcAft>
                <a:spcPts val="0"/>
              </a:spcAft>
              <a:buClr>
                <a:srgbClr val="FFFFFF"/>
              </a:buClr>
              <a:buSzPts val="2400"/>
              <a:buNone/>
            </a:pPr>
            <a:r>
              <a:rPr lang="en-GB">
                <a:solidFill>
                  <a:srgbClr val="FFFFFF"/>
                </a:solidFill>
                <a:latin typeface="Calibri"/>
                <a:ea typeface="Calibri"/>
                <a:cs typeface="Calibri"/>
                <a:sym typeface="Calibri"/>
              </a:rPr>
              <a:t>Ciò consente di anticipare gli interventi di manutenzione, ridurre i tempi di inattività e ottimizzare il flusso di energia, con conseguente riduzione dei costi e delle emissioni.</a:t>
            </a:r>
            <a:endParaRPr/>
          </a:p>
          <a:p>
            <a:pPr indent="0" lvl="0" marL="0" rtl="0" algn="l">
              <a:lnSpc>
                <a:spcPct val="90000"/>
              </a:lnSpc>
              <a:spcBef>
                <a:spcPts val="1000"/>
              </a:spcBef>
              <a:spcAft>
                <a:spcPts val="0"/>
              </a:spcAft>
              <a:buClr>
                <a:schemeClr val="lt1"/>
              </a:buClr>
              <a:buSzPts val="2400"/>
              <a:buNone/>
            </a:pPr>
            <a:r>
              <a:t/>
            </a:r>
            <a:endParaRPr>
              <a:solidFill>
                <a:srgbClr val="FFFFFF"/>
              </a:solidFill>
              <a:latin typeface="Calibri"/>
              <a:ea typeface="Calibri"/>
              <a:cs typeface="Calibri"/>
              <a:sym typeface="Calibri"/>
            </a:endParaRPr>
          </a:p>
          <a:p>
            <a:pPr indent="0" lvl="0" marL="0" rtl="0" algn="l">
              <a:lnSpc>
                <a:spcPct val="90000"/>
              </a:lnSpc>
              <a:spcBef>
                <a:spcPts val="1000"/>
              </a:spcBef>
              <a:spcAft>
                <a:spcPts val="0"/>
              </a:spcAft>
              <a:buClr>
                <a:schemeClr val="lt1"/>
              </a:buClr>
              <a:buSzPts val="2400"/>
              <a:buNone/>
            </a:pPr>
            <a:r>
              <a:t/>
            </a:r>
            <a:endParaRPr/>
          </a:p>
          <a:p>
            <a:pPr indent="0" lvl="0" marL="0" rtl="0" algn="l">
              <a:lnSpc>
                <a:spcPct val="90000"/>
              </a:lnSpc>
              <a:spcBef>
                <a:spcPts val="1000"/>
              </a:spcBef>
              <a:spcAft>
                <a:spcPts val="0"/>
              </a:spcAft>
              <a:buClr>
                <a:schemeClr val="lt1"/>
              </a:buClr>
              <a:buSzPts val="2400"/>
              <a:buNone/>
            </a:pPr>
            <a:r>
              <a:t/>
            </a:r>
            <a:endParaRPr/>
          </a:p>
        </p:txBody>
      </p:sp>
      <p:sp>
        <p:nvSpPr>
          <p:cNvPr id="520" name="Google Shape;520;p42"/>
          <p:cNvSpPr txBox="1"/>
          <p:nvPr>
            <p:ph idx="3" type="body"/>
          </p:nvPr>
        </p:nvSpPr>
        <p:spPr>
          <a:xfrm>
            <a:off x="6506264" y="320018"/>
            <a:ext cx="5662940"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GB"/>
              <a:t>Uno sguardo al futuro</a:t>
            </a:r>
            <a:endParaRPr/>
          </a:p>
          <a:p>
            <a:pPr indent="-514350" lvl="0" marL="514350" rtl="0" algn="l">
              <a:lnSpc>
                <a:spcPct val="90000"/>
              </a:lnSpc>
              <a:spcBef>
                <a:spcPts val="1000"/>
              </a:spcBef>
              <a:spcAft>
                <a:spcPts val="0"/>
              </a:spcAft>
              <a:buClr>
                <a:schemeClr val="lt1"/>
              </a:buClr>
              <a:buSzPts val="2800"/>
              <a:buAutoNum type="arabicPeriod"/>
            </a:pPr>
            <a:r>
              <a:rPr lang="en-GB" sz="2800"/>
              <a:t>Sfruttare l’analisi predittiva per operazioni più intelligenti</a:t>
            </a:r>
            <a:endParaRPr/>
          </a:p>
          <a:p>
            <a:pPr indent="0" lvl="0" marL="0" rtl="0" algn="l">
              <a:lnSpc>
                <a:spcPct val="90000"/>
              </a:lnSpc>
              <a:spcBef>
                <a:spcPts val="1000"/>
              </a:spcBef>
              <a:spcAft>
                <a:spcPts val="0"/>
              </a:spcAft>
              <a:buClr>
                <a:schemeClr val="lt1"/>
              </a:buClr>
              <a:buSzPts val="3600"/>
              <a:buNone/>
            </a:pPr>
            <a:r>
              <a:t/>
            </a:r>
            <a:endParaRPr/>
          </a:p>
        </p:txBody>
      </p:sp>
      <p:sp>
        <p:nvSpPr>
          <p:cNvPr id="521" name="Google Shape;521;p42"/>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22" name="Google Shape;522;p42"/>
          <p:cNvPicPr preferRelativeResize="0"/>
          <p:nvPr>
            <p:ph idx="2" type="pic"/>
          </p:nvPr>
        </p:nvPicPr>
        <p:blipFill rotWithShape="1">
          <a:blip r:embed="rId3">
            <a:alphaModFix/>
          </a:blip>
          <a:srcRect b="0" l="23662" r="23662" t="0"/>
          <a:stretch/>
        </p:blipFill>
        <p:spPr>
          <a:xfrm>
            <a:off x="487160" y="524738"/>
            <a:ext cx="5660531" cy="6045736"/>
          </a:xfrm>
          <a:prstGeom prst="rect">
            <a:avLst/>
          </a:prstGeom>
          <a:solidFill>
            <a:srgbClr val="F2F2F2"/>
          </a:solid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43"/>
          <p:cNvSpPr txBox="1"/>
          <p:nvPr>
            <p:ph idx="1" type="body"/>
          </p:nvPr>
        </p:nvSpPr>
        <p:spPr>
          <a:xfrm>
            <a:off x="316495" y="1719716"/>
            <a:ext cx="5467452" cy="4388739"/>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GB"/>
              <a:t>Discutere su come integrare i dati in tempo reale per un processo decisionale autonomo.</a:t>
            </a:r>
            <a:endParaRPr/>
          </a:p>
          <a:p>
            <a:pPr indent="0" lvl="0" marL="0" rtl="0" algn="l">
              <a:lnSpc>
                <a:spcPct val="90000"/>
              </a:lnSpc>
              <a:spcBef>
                <a:spcPts val="1000"/>
              </a:spcBef>
              <a:spcAft>
                <a:spcPts val="0"/>
              </a:spcAft>
              <a:buClr>
                <a:schemeClr val="lt1"/>
              </a:buClr>
              <a:buSzPts val="2400"/>
              <a:buNone/>
            </a:pPr>
            <a:r>
              <a:t/>
            </a:r>
            <a:endParaRPr/>
          </a:p>
          <a:p>
            <a:pPr indent="0" lvl="0" marL="0" rtl="0" algn="l">
              <a:lnSpc>
                <a:spcPct val="90000"/>
              </a:lnSpc>
              <a:spcBef>
                <a:spcPts val="1000"/>
              </a:spcBef>
              <a:spcAft>
                <a:spcPts val="0"/>
              </a:spcAft>
              <a:buClr>
                <a:schemeClr val="lt1"/>
              </a:buClr>
              <a:buSzPts val="2400"/>
              <a:buNone/>
            </a:pPr>
            <a:r>
              <a:rPr lang="en-GB"/>
              <a:t>Integrare sensori IoT, contatori intelligenti, dati SCADA e dati meteorologici in modo che i sistemi di IA possano eseguire ottimizzazioni continue.</a:t>
            </a:r>
            <a:endParaRPr/>
          </a:p>
          <a:p>
            <a:pPr indent="0" lvl="0" marL="0" rtl="0" algn="l">
              <a:lnSpc>
                <a:spcPct val="90000"/>
              </a:lnSpc>
              <a:spcBef>
                <a:spcPts val="1000"/>
              </a:spcBef>
              <a:spcAft>
                <a:spcPts val="0"/>
              </a:spcAft>
              <a:buClr>
                <a:schemeClr val="lt1"/>
              </a:buClr>
              <a:buSzPts val="2400"/>
              <a:buNone/>
            </a:pPr>
            <a:r>
              <a:t/>
            </a:r>
            <a:endParaRPr/>
          </a:p>
          <a:p>
            <a:pPr indent="0" lvl="0" marL="0" rtl="0" algn="l">
              <a:lnSpc>
                <a:spcPct val="90000"/>
              </a:lnSpc>
              <a:spcBef>
                <a:spcPts val="1000"/>
              </a:spcBef>
              <a:spcAft>
                <a:spcPts val="0"/>
              </a:spcAft>
              <a:buClr>
                <a:schemeClr val="lt1"/>
              </a:buClr>
              <a:buSzPts val="2400"/>
              <a:buNone/>
            </a:pPr>
            <a:r>
              <a:rPr lang="en-GB"/>
              <a:t>Il controllo in tempo reale tramite IA consente di bilanciare il carico, gestire l’accumulo e rispondere istantaneamente alla volatilità delle energie rinnovabili.</a:t>
            </a:r>
            <a:endParaRPr/>
          </a:p>
          <a:p>
            <a:pPr indent="0" lvl="0" marL="0" rtl="0" algn="l">
              <a:lnSpc>
                <a:spcPct val="90000"/>
              </a:lnSpc>
              <a:spcBef>
                <a:spcPts val="1000"/>
              </a:spcBef>
              <a:spcAft>
                <a:spcPts val="0"/>
              </a:spcAft>
              <a:buClr>
                <a:schemeClr val="lt1"/>
              </a:buClr>
              <a:buSzPts val="2400"/>
              <a:buNone/>
            </a:pPr>
            <a:r>
              <a:t/>
            </a:r>
            <a:endParaRPr/>
          </a:p>
        </p:txBody>
      </p:sp>
      <p:sp>
        <p:nvSpPr>
          <p:cNvPr id="528" name="Google Shape;528;p43"/>
          <p:cNvSpPr txBox="1"/>
          <p:nvPr>
            <p:ph idx="3" type="body"/>
          </p:nvPr>
        </p:nvSpPr>
        <p:spPr>
          <a:xfrm>
            <a:off x="313053" y="205546"/>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GB"/>
              <a:t>Uno sguardo al futuro</a:t>
            </a:r>
            <a:endParaRPr/>
          </a:p>
          <a:p>
            <a:pPr indent="0" lvl="0" marL="0" rtl="0" algn="l">
              <a:lnSpc>
                <a:spcPct val="90000"/>
              </a:lnSpc>
              <a:spcBef>
                <a:spcPts val="1000"/>
              </a:spcBef>
              <a:spcAft>
                <a:spcPts val="0"/>
              </a:spcAft>
              <a:buClr>
                <a:schemeClr val="lt1"/>
              </a:buClr>
              <a:buSzPts val="2800"/>
              <a:buNone/>
            </a:pPr>
            <a:r>
              <a:rPr lang="en-GB" sz="2800"/>
              <a:t>2. Integrazione in tempo reale</a:t>
            </a:r>
            <a:endParaRPr/>
          </a:p>
        </p:txBody>
      </p:sp>
      <p:sp>
        <p:nvSpPr>
          <p:cNvPr id="529" name="Google Shape;529;p43"/>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30" name="Google Shape;530;p43"/>
          <p:cNvPicPr preferRelativeResize="0"/>
          <p:nvPr>
            <p:ph idx="2" type="pic"/>
          </p:nvPr>
        </p:nvPicPr>
        <p:blipFill rotWithShape="1">
          <a:blip r:embed="rId3">
            <a:alphaModFix/>
          </a:blip>
          <a:srcRect b="0" l="18793" r="18793" t="0"/>
          <a:stretch/>
        </p:blipFill>
        <p:spPr>
          <a:xfrm>
            <a:off x="5888002" y="439730"/>
            <a:ext cx="5660531" cy="6045736"/>
          </a:xfrm>
          <a:prstGeom prst="rect">
            <a:avLst/>
          </a:prstGeom>
          <a:solidFill>
            <a:srgbClr val="F2F2F2"/>
          </a:solid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descr="Et bilde som inneholder person, sjømat, virvelløse dyr, hånd&#10;&#10;KI-generert innhold kan være feil." id="535" name="Google Shape;535;p44"/>
          <p:cNvPicPr preferRelativeResize="0"/>
          <p:nvPr>
            <p:ph idx="2" type="pic"/>
          </p:nvPr>
        </p:nvPicPr>
        <p:blipFill rotWithShape="1">
          <a:blip r:embed="rId3">
            <a:alphaModFix/>
          </a:blip>
          <a:srcRect b="0" l="25430" r="25430" t="0"/>
          <a:stretch/>
        </p:blipFill>
        <p:spPr>
          <a:xfrm>
            <a:off x="6109747" y="402007"/>
            <a:ext cx="5683164" cy="6075913"/>
          </a:xfrm>
          <a:prstGeom prst="rect">
            <a:avLst/>
          </a:prstGeom>
          <a:solidFill>
            <a:srgbClr val="F2F2F2"/>
          </a:solidFill>
          <a:ln>
            <a:noFill/>
          </a:ln>
        </p:spPr>
      </p:pic>
      <p:sp>
        <p:nvSpPr>
          <p:cNvPr id="536" name="Google Shape;536;p44"/>
          <p:cNvSpPr txBox="1"/>
          <p:nvPr>
            <p:ph idx="3" type="body"/>
          </p:nvPr>
        </p:nvSpPr>
        <p:spPr>
          <a:xfrm>
            <a:off x="105300" y="404325"/>
            <a:ext cx="6555300" cy="1710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lang="en-GB" sz="2900"/>
              <a:t>Uno sguardo al futuro</a:t>
            </a:r>
            <a:endParaRPr sz="2900"/>
          </a:p>
          <a:p>
            <a:pPr indent="0" lvl="0" marL="0" rtl="0" algn="l">
              <a:lnSpc>
                <a:spcPct val="90000"/>
              </a:lnSpc>
              <a:spcBef>
                <a:spcPts val="1000"/>
              </a:spcBef>
              <a:spcAft>
                <a:spcPts val="0"/>
              </a:spcAft>
              <a:buClr>
                <a:schemeClr val="lt1"/>
              </a:buClr>
              <a:buSzPts val="2800"/>
              <a:buNone/>
            </a:pPr>
            <a:r>
              <a:rPr lang="en-GB" sz="2500"/>
              <a:t>3. Creare team di gestione ibridi composti da persone e IA</a:t>
            </a:r>
            <a:endParaRPr sz="3300"/>
          </a:p>
        </p:txBody>
      </p:sp>
      <p:sp>
        <p:nvSpPr>
          <p:cNvPr id="537" name="Google Shape;537;p44"/>
          <p:cNvSpPr txBox="1"/>
          <p:nvPr/>
        </p:nvSpPr>
        <p:spPr>
          <a:xfrm>
            <a:off x="322940" y="2367124"/>
            <a:ext cx="5223514"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400">
                <a:solidFill>
                  <a:schemeClr val="lt1"/>
                </a:solidFill>
                <a:latin typeface="Calibri"/>
                <a:ea typeface="Calibri"/>
                <a:cs typeface="Calibri"/>
                <a:sym typeface="Calibri"/>
              </a:rPr>
              <a:t>Tenere le persone al corrente. Formare gli operatori affinché lavorino con le informazioni fornite dall’IA anziché opporsi ad esse. Le organizzazioni vincenti combineranno l’esperienza umana con la precisione delle macchine, specialmente nelle infrastrutture critiche.</a:t>
            </a:r>
            <a:endParaRPr/>
          </a:p>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pic>
        <p:nvPicPr>
          <p:cNvPr id="542" name="Google Shape;542;p45"/>
          <p:cNvPicPr preferRelativeResize="0"/>
          <p:nvPr>
            <p:ph idx="2" type="pic"/>
          </p:nvPr>
        </p:nvPicPr>
        <p:blipFill rotWithShape="1">
          <a:blip r:embed="rId3">
            <a:alphaModFix/>
          </a:blip>
          <a:srcRect b="0" l="22468" r="22468" t="0"/>
          <a:stretch/>
        </p:blipFill>
        <p:spPr>
          <a:xfrm>
            <a:off x="487160" y="524738"/>
            <a:ext cx="5660531" cy="6045736"/>
          </a:xfrm>
          <a:prstGeom prst="rect">
            <a:avLst/>
          </a:prstGeom>
          <a:solidFill>
            <a:srgbClr val="F2F2F2"/>
          </a:solidFill>
          <a:ln>
            <a:noFill/>
          </a:ln>
        </p:spPr>
      </p:pic>
      <p:sp>
        <p:nvSpPr>
          <p:cNvPr id="543" name="Google Shape;543;p45"/>
          <p:cNvSpPr txBox="1"/>
          <p:nvPr>
            <p:ph idx="1" type="body"/>
          </p:nvPr>
        </p:nvSpPr>
        <p:spPr>
          <a:xfrm>
            <a:off x="6504028" y="1898346"/>
            <a:ext cx="5334931"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GB" sz="2300"/>
              <a:t>Man mano che i sistemi energetici diventano più intelligenti, diventano anche più vulnerabili. </a:t>
            </a:r>
            <a:endParaRPr sz="2300"/>
          </a:p>
          <a:p>
            <a:pPr indent="0" lvl="0" marL="0" rtl="0" algn="l">
              <a:lnSpc>
                <a:spcPct val="90000"/>
              </a:lnSpc>
              <a:spcBef>
                <a:spcPts val="1000"/>
              </a:spcBef>
              <a:spcAft>
                <a:spcPts val="0"/>
              </a:spcAft>
              <a:buClr>
                <a:schemeClr val="lt1"/>
              </a:buClr>
              <a:buSzPts val="2400"/>
              <a:buNone/>
            </a:pPr>
            <a:r>
              <a:rPr lang="en-GB" sz="2300"/>
              <a:t>L'utilizzo dell'intelligenza artificiale per il rilevamento delle anomalie, la prevenzione delle intrusioni e la pianificazione della resilienza garantisce che la rete digitale sia robusta quanto quella fisica.</a:t>
            </a:r>
            <a:endParaRPr sz="2300"/>
          </a:p>
          <a:p>
            <a:pPr indent="0" lvl="0" marL="0" rtl="0" algn="l">
              <a:lnSpc>
                <a:spcPct val="90000"/>
              </a:lnSpc>
              <a:spcBef>
                <a:spcPts val="1000"/>
              </a:spcBef>
              <a:spcAft>
                <a:spcPts val="0"/>
              </a:spcAft>
              <a:buClr>
                <a:schemeClr val="lt1"/>
              </a:buClr>
              <a:buSzPts val="2400"/>
              <a:buNone/>
            </a:pPr>
            <a:r>
              <a:rPr lang="en-GB" sz="2300"/>
              <a:t>Elenca 5 azioni per impedire che la tecnologia autonoma basata sull’intelligenza artificiale venga compromessa.</a:t>
            </a:r>
            <a:endParaRPr sz="2300"/>
          </a:p>
          <a:p>
            <a:pPr indent="-228600" lvl="0" marL="228600" rtl="0" algn="l">
              <a:lnSpc>
                <a:spcPct val="90000"/>
              </a:lnSpc>
              <a:spcBef>
                <a:spcPts val="1000"/>
              </a:spcBef>
              <a:spcAft>
                <a:spcPts val="0"/>
              </a:spcAft>
              <a:buClr>
                <a:schemeClr val="lt1"/>
              </a:buClr>
              <a:buSzPts val="2400"/>
              <a:buNone/>
            </a:pPr>
            <a:r>
              <a:t/>
            </a:r>
            <a:endParaRPr sz="2300"/>
          </a:p>
        </p:txBody>
      </p:sp>
      <p:sp>
        <p:nvSpPr>
          <p:cNvPr id="544" name="Google Shape;544;p45"/>
          <p:cNvSpPr txBox="1"/>
          <p:nvPr>
            <p:ph idx="3" type="body"/>
          </p:nvPr>
        </p:nvSpPr>
        <p:spPr>
          <a:xfrm>
            <a:off x="6504025" y="0"/>
            <a:ext cx="5660700" cy="1847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GB"/>
              <a:t>Uno sguardo al futuro</a:t>
            </a:r>
            <a:endParaRPr/>
          </a:p>
          <a:p>
            <a:pPr indent="0" lvl="0" marL="0" rtl="0" algn="l">
              <a:lnSpc>
                <a:spcPct val="90000"/>
              </a:lnSpc>
              <a:spcBef>
                <a:spcPts val="1000"/>
              </a:spcBef>
              <a:spcAft>
                <a:spcPts val="0"/>
              </a:spcAft>
              <a:buClr>
                <a:schemeClr val="lt1"/>
              </a:buClr>
              <a:buSzPts val="2800"/>
              <a:buNone/>
            </a:pPr>
            <a:r>
              <a:rPr lang="en-GB" sz="2800"/>
              <a:t>4. Dare priorità alla sicurezza informatica per i sistemi basati sull’IA</a:t>
            </a:r>
            <a:endParaRPr sz="28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pic>
        <p:nvPicPr>
          <p:cNvPr id="549" name="Google Shape;549;p46"/>
          <p:cNvPicPr preferRelativeResize="0"/>
          <p:nvPr>
            <p:ph idx="2" type="pic"/>
          </p:nvPr>
        </p:nvPicPr>
        <p:blipFill rotWithShape="1">
          <a:blip r:embed="rId3">
            <a:alphaModFix/>
          </a:blip>
          <a:srcRect b="0" l="16621" r="16621" t="0"/>
          <a:stretch/>
        </p:blipFill>
        <p:spPr>
          <a:xfrm>
            <a:off x="5888002" y="439730"/>
            <a:ext cx="5660531" cy="6045736"/>
          </a:xfrm>
          <a:prstGeom prst="rect">
            <a:avLst/>
          </a:prstGeom>
          <a:solidFill>
            <a:srgbClr val="F2F2F2"/>
          </a:solidFill>
          <a:ln>
            <a:noFill/>
          </a:ln>
        </p:spPr>
      </p:pic>
      <p:sp>
        <p:nvSpPr>
          <p:cNvPr id="550" name="Google Shape;550;p46"/>
          <p:cNvSpPr txBox="1"/>
          <p:nvPr>
            <p:ph idx="1" type="body"/>
          </p:nvPr>
        </p:nvSpPr>
        <p:spPr>
          <a:xfrm>
            <a:off x="202619" y="2107770"/>
            <a:ext cx="5390148" cy="2765349"/>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GB"/>
              <a:t>Evitate gli strumenti isolati. Scegliete piattaforme di intelligenza artificiale che si integrino facilmente con le risorse energetiche esistenti e che possano adattarsi sia all’ottimizzazione a livello di impianto sia a operazioni che coinvolgono più siti e più paesi. La flessibilità di oggi garantisce la preparazione per il futuro di domani.</a:t>
            </a:r>
            <a:endParaRPr/>
          </a:p>
          <a:p>
            <a:pPr indent="-228600" lvl="0" marL="228600" rtl="0" algn="l">
              <a:lnSpc>
                <a:spcPct val="90000"/>
              </a:lnSpc>
              <a:spcBef>
                <a:spcPts val="1000"/>
              </a:spcBef>
              <a:spcAft>
                <a:spcPts val="0"/>
              </a:spcAft>
              <a:buClr>
                <a:schemeClr val="lt1"/>
              </a:buClr>
              <a:buSzPts val="2400"/>
              <a:buNone/>
            </a:pPr>
            <a:r>
              <a:t/>
            </a:r>
            <a:endParaRPr/>
          </a:p>
        </p:txBody>
      </p:sp>
      <p:sp>
        <p:nvSpPr>
          <p:cNvPr id="551" name="Google Shape;551;p46"/>
          <p:cNvSpPr txBox="1"/>
          <p:nvPr>
            <p:ph idx="3" type="body"/>
          </p:nvPr>
        </p:nvSpPr>
        <p:spPr>
          <a:xfrm>
            <a:off x="313054" y="327025"/>
            <a:ext cx="5574592"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GB"/>
              <a:t>Uno sguardo al futuro </a:t>
            </a:r>
            <a:endParaRPr/>
          </a:p>
          <a:p>
            <a:pPr indent="0" lvl="0" marL="0" rtl="0" algn="l">
              <a:lnSpc>
                <a:spcPct val="90000"/>
              </a:lnSpc>
              <a:spcBef>
                <a:spcPts val="1000"/>
              </a:spcBef>
              <a:spcAft>
                <a:spcPts val="0"/>
              </a:spcAft>
              <a:buClr>
                <a:schemeClr val="lt1"/>
              </a:buClr>
              <a:buSzPts val="2800"/>
              <a:buNone/>
            </a:pPr>
            <a:r>
              <a:rPr lang="en-GB" sz="2800"/>
              <a:t>5. Investire in piattaforme scalabili e interoperabili</a:t>
            </a:r>
            <a:endParaRPr sz="2800"/>
          </a:p>
        </p:txBody>
      </p:sp>
      <p:sp>
        <p:nvSpPr>
          <p:cNvPr id="552" name="Google Shape;552;p46"/>
          <p:cNvSpPr/>
          <p:nvPr/>
        </p:nvSpPr>
        <p:spPr>
          <a:xfrm rot="10140000">
            <a:off x="-136098" y="4863769"/>
            <a:ext cx="2557939" cy="2169268"/>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47"/>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GB"/>
              <a:t>05</a:t>
            </a:r>
            <a:endParaRPr/>
          </a:p>
        </p:txBody>
      </p:sp>
      <p:sp>
        <p:nvSpPr>
          <p:cNvPr id="559" name="Google Shape;559;p47"/>
          <p:cNvSpPr txBox="1"/>
          <p:nvPr/>
        </p:nvSpPr>
        <p:spPr>
          <a:xfrm>
            <a:off x="5158610" y="2302724"/>
            <a:ext cx="6010480" cy="2253043"/>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90000"/>
              </a:lnSpc>
              <a:spcBef>
                <a:spcPts val="0"/>
              </a:spcBef>
              <a:spcAft>
                <a:spcPts val="0"/>
              </a:spcAft>
              <a:buClr>
                <a:schemeClr val="lt1"/>
              </a:buClr>
              <a:buSzPct val="100000"/>
              <a:buFont typeface="Arial"/>
              <a:buNone/>
            </a:pPr>
            <a:r>
              <a:rPr b="1" i="0" lang="en-GB" sz="4800">
                <a:solidFill>
                  <a:schemeClr val="lt1"/>
                </a:solidFill>
                <a:latin typeface="Calibri"/>
                <a:ea typeface="Calibri"/>
                <a:cs typeface="Calibri"/>
                <a:sym typeface="Calibri"/>
              </a:rPr>
              <a:t>Unità 5 </a:t>
            </a:r>
            <a:endParaRPr/>
          </a:p>
          <a:p>
            <a:pPr indent="0" lvl="0" marL="0" marR="0" rtl="0" algn="l">
              <a:lnSpc>
                <a:spcPct val="90000"/>
              </a:lnSpc>
              <a:spcBef>
                <a:spcPts val="1000"/>
              </a:spcBef>
              <a:spcAft>
                <a:spcPts val="0"/>
              </a:spcAft>
              <a:buClr>
                <a:schemeClr val="lt1"/>
              </a:buClr>
              <a:buSzPct val="100000"/>
              <a:buFont typeface="Arial"/>
              <a:buNone/>
            </a:pPr>
            <a:r>
              <a:rPr b="1" i="0" lang="en-GB" sz="4800">
                <a:solidFill>
                  <a:schemeClr val="lt1"/>
                </a:solidFill>
                <a:latin typeface="Calibri"/>
                <a:ea typeface="Calibri"/>
                <a:cs typeface="Calibri"/>
                <a:sym typeface="Calibri"/>
              </a:rPr>
              <a:t>Panoramica grafica delle possibili intersezioni tra i 4 settori</a:t>
            </a:r>
            <a:endParaRPr b="0" i="0" sz="4800">
              <a:solidFill>
                <a:schemeClr val="lt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48"/>
          <p:cNvSpPr txBox="1"/>
          <p:nvPr>
            <p:ph idx="1" type="body"/>
          </p:nvPr>
        </p:nvSpPr>
        <p:spPr>
          <a:xfrm>
            <a:off x="6850249" y="2660396"/>
            <a:ext cx="4639192" cy="3175326"/>
          </a:xfrm>
          <a:prstGeom prst="rect">
            <a:avLst/>
          </a:prstGeom>
          <a:noFill/>
          <a:ln>
            <a:noFill/>
          </a:ln>
        </p:spPr>
        <p:txBody>
          <a:bodyPr anchorCtr="0" anchor="t" bIns="45700" lIns="91425" spcFirstLastPara="1" rIns="91425" wrap="square" tIns="45700">
            <a:noAutofit/>
          </a:bodyPr>
          <a:lstStyle/>
          <a:p>
            <a:pPr indent="-285750" lvl="0" marL="285750" rtl="0" algn="l">
              <a:lnSpc>
                <a:spcPct val="90000"/>
              </a:lnSpc>
              <a:spcBef>
                <a:spcPts val="0"/>
              </a:spcBef>
              <a:spcAft>
                <a:spcPts val="0"/>
              </a:spcAft>
              <a:buClr>
                <a:schemeClr val="lt1"/>
              </a:buClr>
              <a:buSzPts val="2400"/>
              <a:buFont typeface="Arial"/>
              <a:buChar char="•"/>
            </a:pPr>
            <a:r>
              <a:rPr lang="en-GB"/>
              <a:t>Energia (FR)</a:t>
            </a:r>
            <a:endParaRPr>
              <a:solidFill>
                <a:srgbClr val="086D6E"/>
              </a:solidFill>
            </a:endParaRPr>
          </a:p>
          <a:p>
            <a:pPr indent="-285750" lvl="0" marL="285750" rtl="0" algn="l">
              <a:lnSpc>
                <a:spcPct val="150000"/>
              </a:lnSpc>
              <a:spcBef>
                <a:spcPts val="1000"/>
              </a:spcBef>
              <a:spcAft>
                <a:spcPts val="0"/>
              </a:spcAft>
              <a:buClr>
                <a:schemeClr val="lt1"/>
              </a:buClr>
              <a:buSzPts val="2400"/>
              <a:buChar char="•"/>
            </a:pPr>
            <a:r>
              <a:rPr lang="en-GB"/>
              <a:t>Agricoltura (TFH e FLC)</a:t>
            </a:r>
            <a:endParaRPr>
              <a:solidFill>
                <a:srgbClr val="086D6E"/>
              </a:solidFill>
            </a:endParaRPr>
          </a:p>
          <a:p>
            <a:pPr indent="-285750" lvl="0" marL="285750" rtl="0" algn="l">
              <a:lnSpc>
                <a:spcPct val="150000"/>
              </a:lnSpc>
              <a:spcBef>
                <a:spcPts val="1000"/>
              </a:spcBef>
              <a:spcAft>
                <a:spcPts val="0"/>
              </a:spcAft>
              <a:buClr>
                <a:schemeClr val="lt1"/>
              </a:buClr>
              <a:buSzPts val="2400"/>
              <a:buChar char="•"/>
            </a:pPr>
            <a:r>
              <a:rPr lang="en-GB"/>
              <a:t>Trasporti (HST)</a:t>
            </a:r>
            <a:endParaRPr>
              <a:solidFill>
                <a:srgbClr val="086D6E"/>
              </a:solidFill>
            </a:endParaRPr>
          </a:p>
          <a:p>
            <a:pPr indent="-285750" lvl="0" marL="285750" rtl="0" algn="l">
              <a:lnSpc>
                <a:spcPct val="150000"/>
              </a:lnSpc>
              <a:spcBef>
                <a:spcPts val="1000"/>
              </a:spcBef>
              <a:spcAft>
                <a:spcPts val="0"/>
              </a:spcAft>
              <a:buClr>
                <a:schemeClr val="lt1"/>
              </a:buClr>
              <a:buSzPts val="2400"/>
              <a:buChar char="•"/>
            </a:pPr>
            <a:r>
              <a:rPr lang="en-GB"/>
              <a:t>Gestione delle risorse idriche (Proxy Lab)</a:t>
            </a:r>
            <a:endParaRPr/>
          </a:p>
        </p:txBody>
      </p:sp>
      <p:sp>
        <p:nvSpPr>
          <p:cNvPr id="565" name="Google Shape;565;p48"/>
          <p:cNvSpPr txBox="1"/>
          <p:nvPr>
            <p:ph idx="3" type="body"/>
          </p:nvPr>
        </p:nvSpPr>
        <p:spPr>
          <a:xfrm>
            <a:off x="6791158" y="475351"/>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GB"/>
              <a:t>Panoramica grafica delle possibili interconnessioni tra i 4 settori</a:t>
            </a:r>
            <a:endParaRPr/>
          </a:p>
        </p:txBody>
      </p:sp>
      <p:pic>
        <p:nvPicPr>
          <p:cNvPr descr="Et bilde som inneholder tekst, sirkel, Font, Grafikk" id="566" name="Google Shape;566;p48"/>
          <p:cNvPicPr preferRelativeResize="0"/>
          <p:nvPr>
            <p:ph idx="2" type="pic"/>
          </p:nvPr>
        </p:nvPicPr>
        <p:blipFill rotWithShape="1">
          <a:blip r:embed="rId3">
            <a:alphaModFix/>
          </a:blip>
          <a:srcRect b="0" l="3178" r="3178" t="0"/>
          <a:stretch/>
        </p:blipFill>
        <p:spPr>
          <a:xfrm>
            <a:off x="285100" y="475350"/>
            <a:ext cx="5862600" cy="6045726"/>
          </a:xfrm>
          <a:prstGeom prst="rect">
            <a:avLst/>
          </a:prstGeom>
          <a:solidFill>
            <a:srgbClr val="F2F2F2"/>
          </a:solid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49"/>
          <p:cNvSpPr txBox="1"/>
          <p:nvPr>
            <p:ph idx="3" type="body"/>
          </p:nvPr>
        </p:nvSpPr>
        <p:spPr>
          <a:xfrm>
            <a:off x="289821" y="163496"/>
            <a:ext cx="11612400" cy="696900"/>
          </a:xfrm>
          <a:prstGeom prst="rect">
            <a:avLst/>
          </a:prstGeom>
          <a:solidFill>
            <a:schemeClr val="lt1"/>
          </a:solid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898B"/>
              </a:buClr>
              <a:buSzPts val="2800"/>
              <a:buNone/>
            </a:pPr>
            <a:r>
              <a:rPr lang="en-GB" sz="2300">
                <a:solidFill>
                  <a:srgbClr val="00898B"/>
                </a:solidFill>
              </a:rPr>
              <a:t>Esempio di integrazione intersettoriale dell’IA: energia, risorse idriche, trasporti e agricoltura</a:t>
            </a:r>
            <a:endParaRPr sz="2300">
              <a:solidFill>
                <a:srgbClr val="00898B"/>
              </a:solidFill>
            </a:endParaRPr>
          </a:p>
        </p:txBody>
      </p:sp>
      <p:sp>
        <p:nvSpPr>
          <p:cNvPr id="572" name="Google Shape;572;p49"/>
          <p:cNvSpPr txBox="1"/>
          <p:nvPr/>
        </p:nvSpPr>
        <p:spPr>
          <a:xfrm>
            <a:off x="289833" y="739658"/>
            <a:ext cx="5437500" cy="6006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dk1"/>
              </a:buClr>
              <a:buSzPts val="2200"/>
              <a:buFont typeface="Calibri"/>
              <a:buNone/>
            </a:pPr>
            <a:r>
              <a:rPr b="1" lang="en-GB" sz="2200">
                <a:solidFill>
                  <a:schemeClr val="dk1"/>
                </a:solidFill>
                <a:latin typeface="Calibri"/>
                <a:ea typeface="Calibri"/>
                <a:cs typeface="Calibri"/>
                <a:sym typeface="Calibri"/>
              </a:rPr>
              <a:t>Scenario: irrigazione solare basata sull’IA</a:t>
            </a:r>
            <a:endParaRPr sz="2200">
              <a:solidFill>
                <a:schemeClr val="dk1"/>
              </a:solidFill>
              <a:latin typeface="Calibri"/>
              <a:ea typeface="Calibri"/>
              <a:cs typeface="Calibri"/>
              <a:sym typeface="Calibri"/>
            </a:endParaRPr>
          </a:p>
          <a:p>
            <a:pPr indent="0" lvl="0" marL="0" marR="0" rtl="0" algn="l">
              <a:lnSpc>
                <a:spcPct val="115000"/>
              </a:lnSpc>
              <a:spcBef>
                <a:spcPts val="800"/>
              </a:spcBef>
              <a:spcAft>
                <a:spcPts val="0"/>
              </a:spcAft>
              <a:buClr>
                <a:schemeClr val="dk1"/>
              </a:buClr>
              <a:buSzPts val="2200"/>
              <a:buFont typeface="Calibri"/>
              <a:buNone/>
            </a:pPr>
            <a:r>
              <a:rPr lang="en-GB" sz="2200">
                <a:solidFill>
                  <a:schemeClr val="dk1"/>
                </a:solidFill>
                <a:latin typeface="Calibri"/>
                <a:ea typeface="Calibri"/>
                <a:cs typeface="Calibri"/>
                <a:sym typeface="Calibri"/>
              </a:rPr>
              <a:t>In una regione agricola, i pannelli solari producono grandi quantità di elettricità durante i periodi soleggiati. I sistemi di IA monitorano la produzione di energia, la domanda della rete e il fabbisogno idrico.</a:t>
            </a:r>
            <a:endParaRPr/>
          </a:p>
          <a:p>
            <a:pPr indent="0" lvl="0" marL="0" marR="0" rtl="0" algn="l">
              <a:lnSpc>
                <a:spcPct val="115000"/>
              </a:lnSpc>
              <a:spcBef>
                <a:spcPts val="800"/>
              </a:spcBef>
              <a:spcAft>
                <a:spcPts val="0"/>
              </a:spcAft>
              <a:buClr>
                <a:schemeClr val="dk1"/>
              </a:buClr>
              <a:buSzPts val="2200"/>
              <a:buFont typeface="Calibri"/>
              <a:buNone/>
            </a:pPr>
            <a:r>
              <a:rPr lang="en-GB" sz="2200">
                <a:solidFill>
                  <a:schemeClr val="dk1"/>
                </a:solidFill>
                <a:latin typeface="Calibri"/>
                <a:ea typeface="Calibri"/>
                <a:cs typeface="Calibri"/>
                <a:sym typeface="Calibri"/>
              </a:rPr>
              <a:t>Quando c'è </a:t>
            </a:r>
            <a:r>
              <a:rPr b="1" lang="en-GB" sz="2200">
                <a:solidFill>
                  <a:schemeClr val="dk1"/>
                </a:solidFill>
                <a:latin typeface="Calibri"/>
                <a:ea typeface="Calibri"/>
                <a:cs typeface="Calibri"/>
                <a:sym typeface="Calibri"/>
              </a:rPr>
              <a:t>un eccesso di energia solare</a:t>
            </a:r>
            <a:r>
              <a:rPr lang="en-GB" sz="2200">
                <a:solidFill>
                  <a:schemeClr val="dk1"/>
                </a:solidFill>
                <a:latin typeface="Calibri"/>
                <a:ea typeface="Calibri"/>
                <a:cs typeface="Calibri"/>
                <a:sym typeface="Calibri"/>
              </a:rPr>
              <a:t>, l'IA automaticamente:</a:t>
            </a:r>
            <a:endParaRPr/>
          </a:p>
          <a:p>
            <a:pPr indent="-342900" lvl="0" marL="342900" marR="0" rtl="0" algn="l">
              <a:lnSpc>
                <a:spcPct val="115000"/>
              </a:lnSpc>
              <a:spcBef>
                <a:spcPts val="800"/>
              </a:spcBef>
              <a:spcAft>
                <a:spcPts val="0"/>
              </a:spcAft>
              <a:buClr>
                <a:schemeClr val="dk1"/>
              </a:buClr>
              <a:buSzPts val="1000"/>
              <a:buFont typeface="Noto Sans Symbols"/>
              <a:buChar char="∙"/>
            </a:pPr>
            <a:r>
              <a:rPr lang="en-GB" sz="2200">
                <a:solidFill>
                  <a:schemeClr val="dk1"/>
                </a:solidFill>
                <a:latin typeface="Calibri"/>
                <a:ea typeface="Calibri"/>
                <a:cs typeface="Calibri"/>
                <a:sym typeface="Calibri"/>
              </a:rPr>
              <a:t>reindirizza l'elettricità per </a:t>
            </a:r>
            <a:r>
              <a:rPr b="1" lang="en-GB" sz="2200">
                <a:solidFill>
                  <a:schemeClr val="dk1"/>
                </a:solidFill>
                <a:latin typeface="Calibri"/>
                <a:ea typeface="Calibri"/>
                <a:cs typeface="Calibri"/>
                <a:sym typeface="Calibri"/>
              </a:rPr>
              <a:t>alimentare le pompe idriche</a:t>
            </a:r>
            <a:r>
              <a:rPr lang="en-GB" sz="2200">
                <a:solidFill>
                  <a:schemeClr val="dk1"/>
                </a:solidFill>
                <a:latin typeface="Calibri"/>
                <a:ea typeface="Calibri"/>
                <a:cs typeface="Calibri"/>
                <a:sym typeface="Calibri"/>
              </a:rPr>
              <a:t>,</a:t>
            </a:r>
            <a:endParaRPr/>
          </a:p>
          <a:p>
            <a:pPr indent="-342900" lvl="0" marL="342900" marR="0" rtl="0" algn="l">
              <a:lnSpc>
                <a:spcPct val="115000"/>
              </a:lnSpc>
              <a:spcBef>
                <a:spcPts val="800"/>
              </a:spcBef>
              <a:spcAft>
                <a:spcPts val="0"/>
              </a:spcAft>
              <a:buClr>
                <a:schemeClr val="dk1"/>
              </a:buClr>
              <a:buSzPts val="1000"/>
              <a:buFont typeface="Noto Sans Symbols"/>
              <a:buChar char="∙"/>
            </a:pPr>
            <a:r>
              <a:rPr lang="en-GB" sz="2200">
                <a:solidFill>
                  <a:schemeClr val="dk1"/>
                </a:solidFill>
                <a:latin typeface="Calibri"/>
                <a:ea typeface="Calibri"/>
                <a:cs typeface="Calibri"/>
                <a:sym typeface="Calibri"/>
              </a:rPr>
              <a:t>riempie i sistemi di irrigazione o di stoccaggio dell’acqua,</a:t>
            </a:r>
            <a:endParaRPr/>
          </a:p>
          <a:p>
            <a:pPr indent="-342900" lvl="0" marL="342900" marR="0" rtl="0" algn="l">
              <a:lnSpc>
                <a:spcPct val="115000"/>
              </a:lnSpc>
              <a:spcBef>
                <a:spcPts val="800"/>
              </a:spcBef>
              <a:spcAft>
                <a:spcPts val="0"/>
              </a:spcAft>
              <a:buClr>
                <a:schemeClr val="dk1"/>
              </a:buClr>
              <a:buSzPts val="1000"/>
              <a:buFont typeface="Noto Sans Symbols"/>
              <a:buChar char="∙"/>
            </a:pPr>
            <a:r>
              <a:rPr lang="en-GB" sz="2200">
                <a:solidFill>
                  <a:schemeClr val="dk1"/>
                </a:solidFill>
                <a:latin typeface="Calibri"/>
                <a:ea typeface="Calibri"/>
                <a:cs typeface="Calibri"/>
                <a:sym typeface="Calibri"/>
              </a:rPr>
              <a:t>riduce lo spreco di energia e il sovraccarico della rete.</a:t>
            </a:r>
            <a:endParaRPr/>
          </a:p>
        </p:txBody>
      </p:sp>
      <p:sp>
        <p:nvSpPr>
          <p:cNvPr id="573" name="Google Shape;573;p49"/>
          <p:cNvSpPr txBox="1"/>
          <p:nvPr/>
        </p:nvSpPr>
        <p:spPr>
          <a:xfrm>
            <a:off x="6094288" y="1347172"/>
            <a:ext cx="6097712" cy="4338367"/>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lt1"/>
              </a:buClr>
              <a:buSzPts val="2200"/>
              <a:buFont typeface="Calibri"/>
              <a:buNone/>
            </a:pPr>
            <a:r>
              <a:rPr b="1" lang="en-GB" sz="2200">
                <a:solidFill>
                  <a:schemeClr val="lt1"/>
                </a:solidFill>
                <a:latin typeface="Calibri"/>
                <a:ea typeface="Calibri"/>
                <a:cs typeface="Calibri"/>
                <a:sym typeface="Calibri"/>
              </a:rPr>
              <a:t>Vantaggi intersettoriali</a:t>
            </a:r>
            <a:endParaRPr sz="2200">
              <a:solidFill>
                <a:schemeClr val="lt1"/>
              </a:solidFill>
              <a:latin typeface="Calibri"/>
              <a:ea typeface="Calibri"/>
              <a:cs typeface="Calibri"/>
              <a:sym typeface="Calibri"/>
            </a:endParaRPr>
          </a:p>
          <a:p>
            <a:pPr indent="-342900" lvl="0" marL="342900" marR="0" rtl="0" algn="l">
              <a:lnSpc>
                <a:spcPct val="115000"/>
              </a:lnSpc>
              <a:spcBef>
                <a:spcPts val="800"/>
              </a:spcBef>
              <a:spcAft>
                <a:spcPts val="0"/>
              </a:spcAft>
              <a:buClr>
                <a:schemeClr val="lt1"/>
              </a:buClr>
              <a:buSzPts val="1000"/>
              <a:buFont typeface="Noto Sans Symbols"/>
              <a:buChar char="∙"/>
            </a:pPr>
            <a:r>
              <a:rPr b="1" lang="en-GB" sz="2200">
                <a:solidFill>
                  <a:schemeClr val="lt1"/>
                </a:solidFill>
                <a:latin typeface="Calibri"/>
                <a:ea typeface="Calibri"/>
                <a:cs typeface="Calibri"/>
                <a:sym typeface="Calibri"/>
              </a:rPr>
              <a:t>Energia: </a:t>
            </a:r>
            <a:r>
              <a:rPr lang="en-GB" sz="2200">
                <a:solidFill>
                  <a:schemeClr val="lt1"/>
                </a:solidFill>
                <a:latin typeface="Calibri"/>
                <a:ea typeface="Calibri"/>
                <a:cs typeface="Calibri"/>
                <a:sym typeface="Calibri"/>
              </a:rPr>
              <a:t>migliore utilizzo dell’elettricità rinnovabile in eccesso</a:t>
            </a:r>
            <a:endParaRPr/>
          </a:p>
          <a:p>
            <a:pPr indent="-342900" lvl="0" marL="342900" marR="0" rtl="0" algn="l">
              <a:lnSpc>
                <a:spcPct val="115000"/>
              </a:lnSpc>
              <a:spcBef>
                <a:spcPts val="800"/>
              </a:spcBef>
              <a:spcAft>
                <a:spcPts val="0"/>
              </a:spcAft>
              <a:buClr>
                <a:schemeClr val="lt1"/>
              </a:buClr>
              <a:buSzPts val="1000"/>
              <a:buFont typeface="Noto Sans Symbols"/>
              <a:buChar char="∙"/>
            </a:pPr>
            <a:r>
              <a:rPr b="1" lang="en-GB" sz="2200">
                <a:solidFill>
                  <a:schemeClr val="lt1"/>
                </a:solidFill>
                <a:latin typeface="Calibri"/>
                <a:ea typeface="Calibri"/>
                <a:cs typeface="Calibri"/>
                <a:sym typeface="Calibri"/>
              </a:rPr>
              <a:t>Acqua: </a:t>
            </a:r>
            <a:r>
              <a:rPr lang="en-GB" sz="2200">
                <a:solidFill>
                  <a:schemeClr val="lt1"/>
                </a:solidFill>
                <a:latin typeface="Calibri"/>
                <a:ea typeface="Calibri"/>
                <a:cs typeface="Calibri"/>
                <a:sym typeface="Calibri"/>
              </a:rPr>
              <a:t>pompaggio e stoccaggio efficienti quando l’energia costa meno</a:t>
            </a:r>
            <a:endParaRPr/>
          </a:p>
          <a:p>
            <a:pPr indent="-342900" lvl="0" marL="342900" marR="0" rtl="0" algn="l">
              <a:lnSpc>
                <a:spcPct val="115000"/>
              </a:lnSpc>
              <a:spcBef>
                <a:spcPts val="800"/>
              </a:spcBef>
              <a:spcAft>
                <a:spcPts val="0"/>
              </a:spcAft>
              <a:buClr>
                <a:schemeClr val="lt1"/>
              </a:buClr>
              <a:buSzPts val="1000"/>
              <a:buFont typeface="Noto Sans Symbols"/>
              <a:buChar char="∙"/>
            </a:pPr>
            <a:r>
              <a:rPr b="1" lang="en-GB" sz="2200">
                <a:solidFill>
                  <a:schemeClr val="lt1"/>
                </a:solidFill>
                <a:latin typeface="Calibri"/>
                <a:ea typeface="Calibri"/>
                <a:cs typeface="Calibri"/>
                <a:sym typeface="Calibri"/>
              </a:rPr>
              <a:t>Agricoltura: </a:t>
            </a:r>
            <a:r>
              <a:rPr lang="en-GB" sz="2200">
                <a:solidFill>
                  <a:schemeClr val="lt1"/>
                </a:solidFill>
                <a:latin typeface="Calibri"/>
                <a:ea typeface="Calibri"/>
                <a:cs typeface="Calibri"/>
                <a:sym typeface="Calibri"/>
              </a:rPr>
              <a:t>irrigazione affidabile con costi ed emissioni ridotti</a:t>
            </a:r>
            <a:endParaRPr/>
          </a:p>
          <a:p>
            <a:pPr indent="-279400" lvl="0" marL="342900" marR="0" rtl="0" algn="l">
              <a:lnSpc>
                <a:spcPct val="115000"/>
              </a:lnSpc>
              <a:spcBef>
                <a:spcPts val="800"/>
              </a:spcBef>
              <a:spcAft>
                <a:spcPts val="0"/>
              </a:spcAft>
              <a:buClr>
                <a:schemeClr val="dk1"/>
              </a:buClr>
              <a:buSzPts val="1000"/>
              <a:buFont typeface="Noto Sans Symbols"/>
              <a:buNone/>
            </a:pPr>
            <a:r>
              <a:t/>
            </a:r>
            <a:endParaRPr sz="2200">
              <a:solidFill>
                <a:schemeClr val="lt1"/>
              </a:solidFill>
              <a:latin typeface="Calibri"/>
              <a:ea typeface="Calibri"/>
              <a:cs typeface="Calibri"/>
              <a:sym typeface="Calibri"/>
            </a:endParaRPr>
          </a:p>
          <a:p>
            <a:pPr indent="0" lvl="0" marL="0" marR="0" rtl="0" algn="l">
              <a:lnSpc>
                <a:spcPct val="115000"/>
              </a:lnSpc>
              <a:spcBef>
                <a:spcPts val="800"/>
              </a:spcBef>
              <a:spcAft>
                <a:spcPts val="0"/>
              </a:spcAft>
              <a:buClr>
                <a:schemeClr val="lt1"/>
              </a:buClr>
              <a:buSzPts val="1800"/>
              <a:buFont typeface="Calibri"/>
              <a:buNone/>
            </a:pPr>
            <a:r>
              <a:rPr i="1" lang="en-GB" sz="1800">
                <a:solidFill>
                  <a:schemeClr val="lt1"/>
                </a:solidFill>
                <a:latin typeface="Calibri"/>
                <a:ea typeface="Calibri"/>
                <a:cs typeface="Calibri"/>
                <a:sym typeface="Calibri"/>
              </a:rPr>
              <a:t>Questo esempio mostra come l’intelligenza artificiale colleghi diversi settori per migliorare l’efficienza, la sostenibilità e la resilienza.</a:t>
            </a:r>
            <a:endParaRPr sz="1800">
              <a:solidFill>
                <a:schemeClr val="lt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50"/>
          <p:cNvSpPr txBox="1"/>
          <p:nvPr>
            <p:ph idx="1" type="body"/>
          </p:nvPr>
        </p:nvSpPr>
        <p:spPr>
          <a:xfrm>
            <a:off x="6613876" y="1452064"/>
            <a:ext cx="4639192" cy="4377696"/>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1800"/>
              <a:buNone/>
            </a:pPr>
            <a:r>
              <a:t/>
            </a:r>
            <a:endParaRPr b="1" sz="1800">
              <a:latin typeface="Arial"/>
              <a:ea typeface="Arial"/>
              <a:cs typeface="Arial"/>
              <a:sym typeface="Arial"/>
            </a:endParaRPr>
          </a:p>
          <a:p>
            <a:pPr indent="-228600" lvl="0" marL="228600" rtl="0" algn="l">
              <a:lnSpc>
                <a:spcPct val="90000"/>
              </a:lnSpc>
              <a:spcBef>
                <a:spcPts val="1000"/>
              </a:spcBef>
              <a:spcAft>
                <a:spcPts val="0"/>
              </a:spcAft>
              <a:buClr>
                <a:schemeClr val="lt1"/>
              </a:buClr>
              <a:buSzPts val="1800"/>
              <a:buNone/>
            </a:pPr>
            <a:r>
              <a:t/>
            </a:r>
            <a:endParaRPr sz="1800">
              <a:latin typeface="Arial"/>
              <a:ea typeface="Arial"/>
              <a:cs typeface="Arial"/>
              <a:sym typeface="Arial"/>
            </a:endParaRPr>
          </a:p>
          <a:p>
            <a:pPr indent="0" lvl="0" marL="0" rtl="0" algn="l">
              <a:lnSpc>
                <a:spcPct val="90000"/>
              </a:lnSpc>
              <a:spcBef>
                <a:spcPts val="1000"/>
              </a:spcBef>
              <a:spcAft>
                <a:spcPts val="0"/>
              </a:spcAft>
              <a:buClr>
                <a:schemeClr val="lt1"/>
              </a:buClr>
              <a:buSzPts val="3600"/>
              <a:buNone/>
            </a:pPr>
            <a:r>
              <a:t/>
            </a:r>
            <a:endParaRPr sz="3600"/>
          </a:p>
        </p:txBody>
      </p:sp>
      <p:sp>
        <p:nvSpPr>
          <p:cNvPr id="579" name="Google Shape;579;p50"/>
          <p:cNvSpPr txBox="1"/>
          <p:nvPr>
            <p:ph idx="3" type="body"/>
          </p:nvPr>
        </p:nvSpPr>
        <p:spPr>
          <a:xfrm>
            <a:off x="6492984" y="172399"/>
            <a:ext cx="5408940" cy="52882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lang="en-GB" sz="3200"/>
              <a:t>L'intelligenza artificiale nei sistemi energetici moderni</a:t>
            </a:r>
            <a:endParaRPr/>
          </a:p>
        </p:txBody>
      </p:sp>
      <p:sp>
        <p:nvSpPr>
          <p:cNvPr id="580" name="Google Shape;580;p50"/>
          <p:cNvSpPr/>
          <p:nvPr/>
        </p:nvSpPr>
        <p:spPr>
          <a:xfrm rot="5551673">
            <a:off x="10105344" y="4843001"/>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1" name="Google Shape;581;p50"/>
          <p:cNvSpPr txBox="1"/>
          <p:nvPr/>
        </p:nvSpPr>
        <p:spPr>
          <a:xfrm>
            <a:off x="6493686" y="938878"/>
            <a:ext cx="5608629" cy="555536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800">
                <a:solidFill>
                  <a:schemeClr val="lt1"/>
                </a:solidFill>
                <a:latin typeface="Calibri"/>
                <a:ea typeface="Calibri"/>
                <a:cs typeface="Calibri"/>
                <a:sym typeface="Calibri"/>
              </a:rPr>
              <a:t>Conclusioni</a:t>
            </a:r>
            <a:endParaRPr sz="2800">
              <a:solidFill>
                <a:schemeClr val="lt1"/>
              </a:solidFill>
              <a:latin typeface="Calibri"/>
              <a:ea typeface="Calibri"/>
              <a:cs typeface="Calibri"/>
              <a:sym typeface="Calibri"/>
            </a:endParaRPr>
          </a:p>
          <a:p>
            <a:pPr indent="0" lvl="0" marL="0" marR="0" rtl="0" algn="l">
              <a:spcBef>
                <a:spcPts val="0"/>
              </a:spcBef>
              <a:spcAft>
                <a:spcPts val="0"/>
              </a:spcAft>
              <a:buNone/>
            </a:pPr>
            <a:br>
              <a:rPr lang="en-GB" sz="1800">
                <a:solidFill>
                  <a:schemeClr val="dk1"/>
                </a:solidFill>
                <a:latin typeface="Calibri"/>
                <a:ea typeface="Calibri"/>
                <a:cs typeface="Calibri"/>
                <a:sym typeface="Calibri"/>
              </a:rPr>
            </a:br>
            <a:r>
              <a:rPr lang="en-GB" sz="1800">
                <a:solidFill>
                  <a:schemeClr val="lt1"/>
                </a:solidFill>
                <a:latin typeface="Calibri"/>
                <a:ea typeface="Calibri"/>
                <a:cs typeface="Calibri"/>
                <a:sym typeface="Calibri"/>
              </a:rPr>
              <a:t>L’IA consente una gestione energetica più intelligente, sostenibile e affidabile in reti sempre più complesse e decentralizzate. Supporta gli operatori nella gestione della variabilità delle energie rinnovabili, della domanda in rapida evoluzione e della necessità di un equilibrio del sistema in tempo reale.</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a:p>
            <a:pPr indent="0" lvl="0" marL="0" marR="0" rtl="0" algn="l">
              <a:spcBef>
                <a:spcPts val="0"/>
              </a:spcBef>
              <a:spcAft>
                <a:spcPts val="0"/>
              </a:spcAft>
              <a:buNone/>
            </a:pPr>
            <a:r>
              <a:rPr b="1" lang="en-GB" sz="2400">
                <a:solidFill>
                  <a:schemeClr val="lt1"/>
                </a:solidFill>
                <a:latin typeface="Calibri"/>
                <a:ea typeface="Calibri"/>
                <a:cs typeface="Calibri"/>
                <a:sym typeface="Calibri"/>
              </a:rPr>
              <a:t>Principali sfide affrontate dall’IA</a:t>
            </a:r>
            <a:endParaRPr b="1" sz="2400">
              <a:solidFill>
                <a:schemeClr val="lt1"/>
              </a:solidFill>
              <a:latin typeface="Calibri"/>
              <a:ea typeface="Calibri"/>
              <a:cs typeface="Calibri"/>
              <a:sym typeface="Calibri"/>
            </a:endParaRPr>
          </a:p>
          <a:p>
            <a:pPr indent="-114300" lvl="0" marL="0" marR="0" rtl="0" algn="l">
              <a:lnSpc>
                <a:spcPct val="150000"/>
              </a:lnSpc>
              <a:spcBef>
                <a:spcPts val="0"/>
              </a:spcBef>
              <a:spcAft>
                <a:spcPts val="0"/>
              </a:spcAft>
              <a:buClr>
                <a:schemeClr val="lt1"/>
              </a:buClr>
              <a:buSzPts val="1800"/>
              <a:buFont typeface="Arial"/>
              <a:buChar char="•"/>
            </a:pPr>
            <a:r>
              <a:rPr lang="en-GB" sz="1800">
                <a:solidFill>
                  <a:schemeClr val="lt1"/>
                </a:solidFill>
                <a:latin typeface="Calibri"/>
                <a:ea typeface="Calibri"/>
                <a:cs typeface="Calibri"/>
                <a:sym typeface="Calibri"/>
              </a:rPr>
              <a:t> Produzione variabile da fonti rinnovabili (solare/eolico)</a:t>
            </a:r>
            <a:endParaRPr sz="1800">
              <a:solidFill>
                <a:schemeClr val="lt1"/>
              </a:solidFill>
              <a:latin typeface="Calibri"/>
              <a:ea typeface="Calibri"/>
              <a:cs typeface="Calibri"/>
              <a:sym typeface="Calibri"/>
            </a:endParaRPr>
          </a:p>
          <a:p>
            <a:pPr indent="-114300" lvl="0" marL="0" marR="0" rtl="0" algn="l">
              <a:lnSpc>
                <a:spcPct val="150000"/>
              </a:lnSpc>
              <a:spcBef>
                <a:spcPts val="0"/>
              </a:spcBef>
              <a:spcAft>
                <a:spcPts val="0"/>
              </a:spcAft>
              <a:buClr>
                <a:schemeClr val="lt1"/>
              </a:buClr>
              <a:buSzPts val="1800"/>
              <a:buFont typeface="Arial"/>
              <a:buChar char="•"/>
            </a:pPr>
            <a:r>
              <a:rPr lang="en-GB" sz="1800">
                <a:solidFill>
                  <a:schemeClr val="lt1"/>
                </a:solidFill>
                <a:latin typeface="Calibri"/>
                <a:ea typeface="Calibri"/>
                <a:cs typeface="Calibri"/>
                <a:sym typeface="Calibri"/>
              </a:rPr>
              <a:t> Modelli di consumo in evoluzione (veicoli elettrici, edifici intelligenti, pompe di calore)</a:t>
            </a:r>
            <a:endParaRPr sz="1800">
              <a:solidFill>
                <a:schemeClr val="lt1"/>
              </a:solidFill>
              <a:latin typeface="Calibri"/>
              <a:ea typeface="Calibri"/>
              <a:cs typeface="Calibri"/>
              <a:sym typeface="Calibri"/>
            </a:endParaRPr>
          </a:p>
          <a:p>
            <a:pPr indent="-114300" lvl="0" marL="0" marR="0" rtl="0" algn="l">
              <a:lnSpc>
                <a:spcPct val="150000"/>
              </a:lnSpc>
              <a:spcBef>
                <a:spcPts val="0"/>
              </a:spcBef>
              <a:spcAft>
                <a:spcPts val="0"/>
              </a:spcAft>
              <a:buClr>
                <a:schemeClr val="lt1"/>
              </a:buClr>
              <a:buSzPts val="1800"/>
              <a:buFont typeface="Arial"/>
              <a:buChar char="•"/>
            </a:pPr>
            <a:r>
              <a:rPr lang="en-GB" sz="1800">
                <a:solidFill>
                  <a:schemeClr val="lt1"/>
                </a:solidFill>
                <a:latin typeface="Calibri"/>
                <a:ea typeface="Calibri"/>
                <a:cs typeface="Calibri"/>
                <a:sym typeface="Calibri"/>
              </a:rPr>
              <a:t> Mantenimento dell’affidabilità e della stabilità della rete</a:t>
            </a:r>
            <a:endParaRPr sz="1800">
              <a:solidFill>
                <a:schemeClr val="lt1"/>
              </a:solidFill>
              <a:latin typeface="Calibri"/>
              <a:ea typeface="Calibri"/>
              <a:cs typeface="Calibri"/>
              <a:sym typeface="Calibri"/>
            </a:endParaRPr>
          </a:p>
          <a:p>
            <a:pPr indent="-114300" lvl="0" marL="0" marR="0" rtl="0" algn="l">
              <a:lnSpc>
                <a:spcPct val="150000"/>
              </a:lnSpc>
              <a:spcBef>
                <a:spcPts val="0"/>
              </a:spcBef>
              <a:spcAft>
                <a:spcPts val="0"/>
              </a:spcAft>
              <a:buClr>
                <a:schemeClr val="lt1"/>
              </a:buClr>
              <a:buSzPts val="1800"/>
              <a:buFont typeface="Arial"/>
              <a:buChar char="•"/>
            </a:pPr>
            <a:r>
              <a:rPr lang="en-GB" sz="1800">
                <a:solidFill>
                  <a:schemeClr val="lt1"/>
                </a:solidFill>
                <a:latin typeface="Calibri"/>
                <a:ea typeface="Calibri"/>
                <a:cs typeface="Calibri"/>
                <a:sym typeface="Calibri"/>
              </a:rPr>
              <a:t> Elaborazione di grandi volumi di dati in tempo reale</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id="582" name="Google Shape;582;p50"/>
          <p:cNvPicPr preferRelativeResize="0"/>
          <p:nvPr>
            <p:ph idx="2" type="pic"/>
          </p:nvPr>
        </p:nvPicPr>
        <p:blipFill rotWithShape="1">
          <a:blip r:embed="rId3">
            <a:alphaModFix/>
          </a:blip>
          <a:srcRect b="27422" l="25360" r="25851" t="0"/>
          <a:stretch/>
        </p:blipFill>
        <p:spPr>
          <a:xfrm>
            <a:off x="487160" y="524738"/>
            <a:ext cx="5613188" cy="5779335"/>
          </a:xfrm>
          <a:prstGeom prst="rect">
            <a:avLst/>
          </a:prstGeom>
          <a:solidFill>
            <a:srgbClr val="F2F2F2"/>
          </a:solid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51"/>
          <p:cNvSpPr txBox="1"/>
          <p:nvPr>
            <p:ph idx="1" type="body"/>
          </p:nvPr>
        </p:nvSpPr>
        <p:spPr>
          <a:xfrm>
            <a:off x="128756" y="2006847"/>
            <a:ext cx="5666235" cy="4333523"/>
          </a:xfrm>
          <a:prstGeom prst="rect">
            <a:avLst/>
          </a:prstGeom>
          <a:noFill/>
          <a:ln>
            <a:noFill/>
          </a:ln>
        </p:spPr>
        <p:txBody>
          <a:bodyPr anchorCtr="0" anchor="t" bIns="45700" lIns="91425" spcFirstLastPara="1" rIns="91425" wrap="square" tIns="45700">
            <a:noAutofit/>
          </a:bodyPr>
          <a:lstStyle/>
          <a:p>
            <a:pPr indent="-285750" lvl="0" marL="285750" rtl="0" algn="l">
              <a:lnSpc>
                <a:spcPct val="90000"/>
              </a:lnSpc>
              <a:spcBef>
                <a:spcPts val="0"/>
              </a:spcBef>
              <a:spcAft>
                <a:spcPts val="0"/>
              </a:spcAft>
              <a:buClr>
                <a:schemeClr val="lt1"/>
              </a:buClr>
              <a:buSzPts val="1800"/>
              <a:buFont typeface="Arial"/>
              <a:buChar char="•"/>
            </a:pPr>
            <a:r>
              <a:rPr b="1" lang="en-GB" sz="1800">
                <a:latin typeface="Quattrocento Sans"/>
                <a:ea typeface="Quattrocento Sans"/>
                <a:cs typeface="Quattrocento Sans"/>
                <a:sym typeface="Quattrocento Sans"/>
              </a:rPr>
              <a:t>Previsione </a:t>
            </a:r>
            <a:r>
              <a:rPr lang="en-GB" sz="1800">
                <a:latin typeface="Quattrocento Sans"/>
                <a:ea typeface="Quattrocento Sans"/>
                <a:cs typeface="Quattrocento Sans"/>
                <a:sym typeface="Quattrocento Sans"/>
              </a:rPr>
              <a:t>della produzione </a:t>
            </a:r>
            <a:r>
              <a:rPr b="1" lang="en-GB" sz="1800">
                <a:latin typeface="Quattrocento Sans"/>
                <a:ea typeface="Quattrocento Sans"/>
                <a:cs typeface="Quattrocento Sans"/>
                <a:sym typeface="Quattrocento Sans"/>
              </a:rPr>
              <a:t>di energia rinnovabile: </a:t>
            </a:r>
            <a:r>
              <a:rPr lang="en-GB" sz="1800">
                <a:latin typeface="Quattrocento Sans"/>
                <a:ea typeface="Quattrocento Sans"/>
                <a:cs typeface="Quattrocento Sans"/>
                <a:sym typeface="Quattrocento Sans"/>
              </a:rPr>
              <a:t>prevede la produzione eolica e solare sulla base dei dati meteorologici, dei dati storici di produzione e dei dati satellitari.</a:t>
            </a:r>
            <a:endParaRPr sz="1800">
              <a:latin typeface="Quattrocento Sans"/>
              <a:ea typeface="Quattrocento Sans"/>
              <a:cs typeface="Quattrocento Sans"/>
              <a:sym typeface="Quattrocento Sans"/>
            </a:endParaRPr>
          </a:p>
          <a:p>
            <a:pPr indent="-171450" lvl="0" marL="285750" rtl="0" algn="l">
              <a:lnSpc>
                <a:spcPct val="90000"/>
              </a:lnSpc>
              <a:spcBef>
                <a:spcPts val="1000"/>
              </a:spcBef>
              <a:spcAft>
                <a:spcPts val="0"/>
              </a:spcAft>
              <a:buClr>
                <a:schemeClr val="lt1"/>
              </a:buClr>
              <a:buSzPts val="1800"/>
              <a:buFont typeface="Arial"/>
              <a:buNone/>
            </a:pPr>
            <a:r>
              <a:t/>
            </a:r>
            <a:endParaRPr sz="1800">
              <a:latin typeface="Quattrocento Sans"/>
              <a:ea typeface="Quattrocento Sans"/>
              <a:cs typeface="Quattrocento Sans"/>
              <a:sym typeface="Quattrocento Sans"/>
            </a:endParaRPr>
          </a:p>
          <a:p>
            <a:pPr indent="-285750" lvl="0" marL="285750" rtl="0" algn="l">
              <a:lnSpc>
                <a:spcPct val="90000"/>
              </a:lnSpc>
              <a:spcBef>
                <a:spcPts val="1000"/>
              </a:spcBef>
              <a:spcAft>
                <a:spcPts val="0"/>
              </a:spcAft>
              <a:buClr>
                <a:schemeClr val="lt1"/>
              </a:buClr>
              <a:buSzPts val="1800"/>
              <a:buFont typeface="Arial"/>
              <a:buChar char="•"/>
            </a:pPr>
            <a:r>
              <a:rPr b="1" lang="en-GB" sz="1800">
                <a:latin typeface="Quattrocento Sans"/>
                <a:ea typeface="Quattrocento Sans"/>
                <a:cs typeface="Quattrocento Sans"/>
                <a:sym typeface="Quattrocento Sans"/>
              </a:rPr>
              <a:t>Previsione della domanda: </a:t>
            </a:r>
            <a:r>
              <a:rPr lang="en-GB" sz="1800">
                <a:latin typeface="Quattrocento Sans"/>
                <a:ea typeface="Quattrocento Sans"/>
                <a:cs typeface="Quattrocento Sans"/>
                <a:sym typeface="Quattrocento Sans"/>
              </a:rPr>
              <a:t>identifica i modelli di consumo per ridurre i picchi di carico e ottimizzare la produzione.</a:t>
            </a:r>
            <a:endParaRPr/>
          </a:p>
          <a:p>
            <a:pPr indent="-171450" lvl="0" marL="285750" rtl="0" algn="l">
              <a:lnSpc>
                <a:spcPct val="90000"/>
              </a:lnSpc>
              <a:spcBef>
                <a:spcPts val="1000"/>
              </a:spcBef>
              <a:spcAft>
                <a:spcPts val="0"/>
              </a:spcAft>
              <a:buClr>
                <a:schemeClr val="lt1"/>
              </a:buClr>
              <a:buSzPts val="1800"/>
              <a:buFont typeface="Arial"/>
              <a:buNone/>
            </a:pPr>
            <a:r>
              <a:t/>
            </a:r>
            <a:endParaRPr sz="1800">
              <a:latin typeface="Quattrocento Sans"/>
              <a:ea typeface="Quattrocento Sans"/>
              <a:cs typeface="Quattrocento Sans"/>
              <a:sym typeface="Quattrocento Sans"/>
            </a:endParaRPr>
          </a:p>
          <a:p>
            <a:pPr indent="-285750" lvl="0" marL="285750" rtl="0" algn="l">
              <a:lnSpc>
                <a:spcPct val="90000"/>
              </a:lnSpc>
              <a:spcBef>
                <a:spcPts val="1000"/>
              </a:spcBef>
              <a:spcAft>
                <a:spcPts val="0"/>
              </a:spcAft>
              <a:buClr>
                <a:schemeClr val="lt1"/>
              </a:buClr>
              <a:buSzPts val="1800"/>
              <a:buFont typeface="Arial"/>
              <a:buChar char="•"/>
            </a:pPr>
            <a:r>
              <a:rPr b="1" lang="en-GB" sz="1800">
                <a:latin typeface="Quattrocento Sans"/>
                <a:ea typeface="Quattrocento Sans"/>
                <a:cs typeface="Quattrocento Sans"/>
                <a:sym typeface="Quattrocento Sans"/>
              </a:rPr>
              <a:t>Ottimizzazione della rete intelligente: </a:t>
            </a:r>
            <a:r>
              <a:rPr lang="en-GB" sz="1800">
                <a:latin typeface="Quattrocento Sans"/>
                <a:ea typeface="Quattrocento Sans"/>
                <a:cs typeface="Quattrocento Sans"/>
                <a:sym typeface="Quattrocento Sans"/>
              </a:rPr>
              <a:t>controllo in tempo reale della rete, rilevamento dei guasti, bilanciamento automatico e resilienza informatica.</a:t>
            </a:r>
            <a:endParaRPr sz="1800"/>
          </a:p>
          <a:p>
            <a:pPr indent="-171450" lvl="0" marL="285750" rtl="0" algn="l">
              <a:lnSpc>
                <a:spcPct val="90000"/>
              </a:lnSpc>
              <a:spcBef>
                <a:spcPts val="1000"/>
              </a:spcBef>
              <a:spcAft>
                <a:spcPts val="0"/>
              </a:spcAft>
              <a:buClr>
                <a:schemeClr val="lt1"/>
              </a:buClr>
              <a:buSzPts val="1800"/>
              <a:buFont typeface="Arial"/>
              <a:buNone/>
            </a:pPr>
            <a:r>
              <a:t/>
            </a:r>
            <a:endParaRPr sz="1800">
              <a:latin typeface="Quattrocento Sans"/>
              <a:ea typeface="Quattrocento Sans"/>
              <a:cs typeface="Quattrocento Sans"/>
              <a:sym typeface="Quattrocento Sans"/>
            </a:endParaRPr>
          </a:p>
          <a:p>
            <a:pPr indent="-285750" lvl="0" marL="285750" rtl="0" algn="l">
              <a:lnSpc>
                <a:spcPct val="90000"/>
              </a:lnSpc>
              <a:spcBef>
                <a:spcPts val="1000"/>
              </a:spcBef>
              <a:spcAft>
                <a:spcPts val="0"/>
              </a:spcAft>
              <a:buClr>
                <a:schemeClr val="lt1"/>
              </a:buClr>
              <a:buSzPts val="1800"/>
              <a:buFont typeface="Arial"/>
              <a:buChar char="•"/>
            </a:pPr>
            <a:r>
              <a:rPr b="1" lang="en-GB" sz="1800">
                <a:latin typeface="Quattrocento Sans"/>
                <a:ea typeface="Quattrocento Sans"/>
                <a:cs typeface="Quattrocento Sans"/>
                <a:sym typeface="Quattrocento Sans"/>
              </a:rPr>
              <a:t>Manutenzione predittiva: </a:t>
            </a:r>
            <a:r>
              <a:rPr lang="en-GB" sz="1800">
                <a:latin typeface="Quattrocento Sans"/>
                <a:ea typeface="Quattrocento Sans"/>
                <a:cs typeface="Quattrocento Sans"/>
                <a:sym typeface="Quattrocento Sans"/>
              </a:rPr>
              <a:t>anticipa i guasti alle apparecchiature per ridurre i tempi di inattività e prolungare la durata delle risorse.</a:t>
            </a:r>
            <a:endParaRPr/>
          </a:p>
          <a:p>
            <a:pPr indent="0" lvl="0" marL="0" rtl="0" algn="l">
              <a:lnSpc>
                <a:spcPct val="90000"/>
              </a:lnSpc>
              <a:spcBef>
                <a:spcPts val="1000"/>
              </a:spcBef>
              <a:spcAft>
                <a:spcPts val="0"/>
              </a:spcAft>
              <a:buClr>
                <a:schemeClr val="lt1"/>
              </a:buClr>
              <a:buSzPts val="2400"/>
              <a:buNone/>
            </a:pPr>
            <a:r>
              <a:t/>
            </a:r>
            <a:endParaRPr/>
          </a:p>
        </p:txBody>
      </p:sp>
      <p:sp>
        <p:nvSpPr>
          <p:cNvPr id="588" name="Google Shape;588;p51"/>
          <p:cNvSpPr txBox="1"/>
          <p:nvPr>
            <p:ph idx="3" type="body"/>
          </p:nvPr>
        </p:nvSpPr>
        <p:spPr>
          <a:xfrm>
            <a:off x="253591" y="338068"/>
            <a:ext cx="5989509" cy="48186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lang="en-GB" sz="3200">
                <a:latin typeface="Calibri"/>
                <a:ea typeface="Calibri"/>
                <a:cs typeface="Calibri"/>
                <a:sym typeface="Calibri"/>
              </a:rPr>
              <a:t>Come l’IA supporta la gestione energetica</a:t>
            </a:r>
            <a:endParaRPr sz="3200">
              <a:latin typeface="Calibri"/>
              <a:ea typeface="Calibri"/>
              <a:cs typeface="Calibri"/>
              <a:sym typeface="Calibri"/>
            </a:endParaRPr>
          </a:p>
          <a:p>
            <a:pPr indent="0" lvl="0" marL="0" rtl="0" algn="l">
              <a:lnSpc>
                <a:spcPct val="90000"/>
              </a:lnSpc>
              <a:spcBef>
                <a:spcPts val="1000"/>
              </a:spcBef>
              <a:spcAft>
                <a:spcPts val="0"/>
              </a:spcAft>
              <a:buClr>
                <a:schemeClr val="lt1"/>
              </a:buClr>
              <a:buSzPts val="2800"/>
              <a:buNone/>
            </a:pPr>
            <a:r>
              <a:rPr lang="en-GB" sz="2800">
                <a:latin typeface="Calibri"/>
                <a:ea typeface="Calibri"/>
                <a:cs typeface="Calibri"/>
                <a:sym typeface="Calibri"/>
              </a:rPr>
              <a:t>Conclusioni</a:t>
            </a:r>
            <a:endParaRPr/>
          </a:p>
        </p:txBody>
      </p:sp>
      <p:sp>
        <p:nvSpPr>
          <p:cNvPr id="589" name="Google Shape;589;p51"/>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90" name="Google Shape;590;p51"/>
          <p:cNvPicPr preferRelativeResize="0"/>
          <p:nvPr>
            <p:ph idx="2" type="pic"/>
          </p:nvPr>
        </p:nvPicPr>
        <p:blipFill rotWithShape="1">
          <a:blip r:embed="rId3">
            <a:alphaModFix/>
          </a:blip>
          <a:srcRect b="0" l="14956" r="14956" t="0"/>
          <a:stretch/>
        </p:blipFill>
        <p:spPr>
          <a:xfrm>
            <a:off x="5900852" y="406130"/>
            <a:ext cx="5660531" cy="6045737"/>
          </a:xfrm>
          <a:prstGeom prst="rect">
            <a:avLst/>
          </a:prstGeom>
          <a:solidFill>
            <a:srgbClr val="F2F2F2"/>
          </a:solid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52"/>
          <p:cNvSpPr txBox="1"/>
          <p:nvPr>
            <p:ph idx="3" type="body"/>
          </p:nvPr>
        </p:nvSpPr>
        <p:spPr>
          <a:xfrm>
            <a:off x="439208" y="86446"/>
            <a:ext cx="3783600" cy="696900"/>
          </a:xfrm>
          <a:prstGeom prst="rect">
            <a:avLst/>
          </a:prstGeom>
          <a:solidFill>
            <a:schemeClr val="lt1"/>
          </a:solid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898B"/>
              </a:buClr>
              <a:buSzPts val="2800"/>
              <a:buNone/>
            </a:pPr>
            <a:r>
              <a:rPr lang="en-GB" sz="2800">
                <a:solidFill>
                  <a:srgbClr val="00898B"/>
                </a:solidFill>
              </a:rPr>
              <a:t>Glossario dei termini chiave</a:t>
            </a:r>
            <a:endParaRPr sz="2800">
              <a:solidFill>
                <a:srgbClr val="00898B"/>
              </a:solidFill>
            </a:endParaRPr>
          </a:p>
        </p:txBody>
      </p:sp>
      <p:sp>
        <p:nvSpPr>
          <p:cNvPr id="597" name="Google Shape;597;p52"/>
          <p:cNvSpPr txBox="1"/>
          <p:nvPr/>
        </p:nvSpPr>
        <p:spPr>
          <a:xfrm>
            <a:off x="285108" y="924676"/>
            <a:ext cx="5437598" cy="5816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200">
                <a:solidFill>
                  <a:schemeClr val="dk1"/>
                </a:solidFill>
                <a:latin typeface="Calibri"/>
                <a:ea typeface="Calibri"/>
                <a:cs typeface="Calibri"/>
                <a:sym typeface="Calibri"/>
              </a:rPr>
              <a:t>Intelligenza artificiale (IA)</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n-GB" sz="1200">
                <a:solidFill>
                  <a:schemeClr val="dk1"/>
                </a:solidFill>
                <a:latin typeface="Calibri"/>
                <a:ea typeface="Calibri"/>
                <a:cs typeface="Calibri"/>
                <a:sym typeface="Calibri"/>
              </a:rPr>
              <a:t>Sistemi informatici in grado di analizzare i dati, apprendere da modelli e supportare o automatizzare il processo decisionale.</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200">
                <a:solidFill>
                  <a:schemeClr val="dk1"/>
                </a:solidFill>
                <a:latin typeface="Calibri"/>
                <a:ea typeface="Calibri"/>
                <a:cs typeface="Calibri"/>
                <a:sym typeface="Calibri"/>
              </a:rPr>
              <a:t>Gestione energetica</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n-GB" sz="1200">
                <a:solidFill>
                  <a:schemeClr val="dk1"/>
                </a:solidFill>
                <a:latin typeface="Calibri"/>
                <a:ea typeface="Calibri"/>
                <a:cs typeface="Calibri"/>
                <a:sym typeface="Calibri"/>
              </a:rPr>
              <a:t>Pianificazione, monitoraggio e ottimizzazione della produzione, distribuzione e consumo di energia per migliorare l’efficienza, l’affidabilità e la sostenibilità.</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200">
                <a:solidFill>
                  <a:schemeClr val="dk1"/>
                </a:solidFill>
                <a:latin typeface="Calibri"/>
                <a:ea typeface="Calibri"/>
                <a:cs typeface="Calibri"/>
                <a:sym typeface="Calibri"/>
              </a:rPr>
              <a:t>Energia rinnovabile</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n-GB" sz="1200">
                <a:solidFill>
                  <a:schemeClr val="dk1"/>
                </a:solidFill>
                <a:latin typeface="Calibri"/>
                <a:ea typeface="Calibri"/>
                <a:cs typeface="Calibri"/>
                <a:sym typeface="Calibri"/>
              </a:rPr>
              <a:t>Energia proveniente da fonti naturali che si rigenerano continuamente, quali l’energia solare, eolica e idroelettrica.</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200">
                <a:solidFill>
                  <a:schemeClr val="dk1"/>
                </a:solidFill>
                <a:latin typeface="Calibri"/>
                <a:ea typeface="Calibri"/>
                <a:cs typeface="Calibri"/>
                <a:sym typeface="Calibri"/>
              </a:rPr>
              <a:t>Previsione della domanda</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n-GB" sz="1200">
                <a:solidFill>
                  <a:schemeClr val="dk1"/>
                </a:solidFill>
                <a:latin typeface="Calibri"/>
                <a:ea typeface="Calibri"/>
                <a:cs typeface="Calibri"/>
                <a:sym typeface="Calibri"/>
              </a:rPr>
              <a:t>L'uso di dati e modelli di intelligenza artificiale per prevedere la quantità di elettricità necessaria in diversi momenti.</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200">
                <a:solidFill>
                  <a:schemeClr val="dk1"/>
                </a:solidFill>
                <a:latin typeface="Calibri"/>
                <a:ea typeface="Calibri"/>
                <a:cs typeface="Calibri"/>
                <a:sym typeface="Calibri"/>
              </a:rPr>
              <a:t>Previsione delle energie rinnovabili</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n-GB" sz="1200">
                <a:solidFill>
                  <a:schemeClr val="dk1"/>
                </a:solidFill>
                <a:latin typeface="Calibri"/>
                <a:ea typeface="Calibri"/>
                <a:cs typeface="Calibri"/>
                <a:sym typeface="Calibri"/>
              </a:rPr>
              <a:t>La previsione della produzione di energia solare o eolica basata su dati meteorologici, andamenti storici e modelli di intelligenza artificiale.</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200">
                <a:solidFill>
                  <a:schemeClr val="dk1"/>
                </a:solidFill>
                <a:latin typeface="Calibri"/>
                <a:ea typeface="Calibri"/>
                <a:cs typeface="Calibri"/>
                <a:sym typeface="Calibri"/>
              </a:rPr>
              <a:t>Rete intelligente</a:t>
            </a:r>
            <a:endParaRPr/>
          </a:p>
          <a:p>
            <a:pPr indent="0" lvl="0" marL="0" marR="0" rtl="0" algn="l">
              <a:spcBef>
                <a:spcPts val="0"/>
              </a:spcBef>
              <a:spcAft>
                <a:spcPts val="0"/>
              </a:spcAft>
              <a:buNone/>
            </a:pPr>
            <a:r>
              <a:rPr lang="en-GB" sz="1200">
                <a:solidFill>
                  <a:schemeClr val="dk1"/>
                </a:solidFill>
                <a:latin typeface="Calibri"/>
                <a:ea typeface="Calibri"/>
                <a:cs typeface="Calibri"/>
                <a:sym typeface="Calibri"/>
              </a:rPr>
              <a:t>Una rete elettrica digitale che utilizza sensori, dati e intelligenza artificiale per monitorare, controllare e ottimizzare i flussi energetici in tempo reale.</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200">
                <a:solidFill>
                  <a:schemeClr val="dk1"/>
                </a:solidFill>
                <a:latin typeface="Calibri"/>
                <a:ea typeface="Calibri"/>
                <a:cs typeface="Calibri"/>
                <a:sym typeface="Calibri"/>
              </a:rPr>
              <a:t>Stabilità della rete</a:t>
            </a:r>
            <a:endParaRPr/>
          </a:p>
          <a:p>
            <a:pPr indent="0" lvl="0" marL="0" marR="0" rtl="0" algn="l">
              <a:spcBef>
                <a:spcPts val="0"/>
              </a:spcBef>
              <a:spcAft>
                <a:spcPts val="0"/>
              </a:spcAft>
              <a:buNone/>
            </a:pPr>
            <a:r>
              <a:rPr lang="en-GB" sz="1200">
                <a:solidFill>
                  <a:schemeClr val="dk1"/>
                </a:solidFill>
                <a:latin typeface="Calibri"/>
                <a:ea typeface="Calibri"/>
                <a:cs typeface="Calibri"/>
                <a:sym typeface="Calibri"/>
              </a:rPr>
              <a:t>La capacità della rete elettrica di mantenere sempre l’equilibrio tra domanda e offerta per evitare interruzioni di corrente o danni alle apparecchiature.</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b="1" lang="en-GB" sz="1200">
                <a:solidFill>
                  <a:schemeClr val="dk1"/>
                </a:solidFill>
                <a:latin typeface="Calibri"/>
                <a:ea typeface="Calibri"/>
                <a:cs typeface="Calibri"/>
                <a:sym typeface="Calibri"/>
              </a:rPr>
              <a:t>Risorse energetiche distribuite (DER)</a:t>
            </a:r>
            <a:endParaRPr/>
          </a:p>
          <a:p>
            <a:pPr indent="0" lvl="0" marL="0" marR="0" rtl="0" algn="l">
              <a:spcBef>
                <a:spcPts val="0"/>
              </a:spcBef>
              <a:spcAft>
                <a:spcPts val="0"/>
              </a:spcAft>
              <a:buNone/>
            </a:pPr>
            <a:r>
              <a:rPr lang="en-GB" sz="1200">
                <a:solidFill>
                  <a:schemeClr val="dk1"/>
                </a:solidFill>
                <a:latin typeface="Calibri"/>
                <a:ea typeface="Calibri"/>
                <a:cs typeface="Calibri"/>
                <a:sym typeface="Calibri"/>
              </a:rPr>
              <a:t>Piccole fonti energetiche decentralizzate quali pannelli solari, turbine eoliche, batterie e veicoli elettrici collegati alla rete.</a:t>
            </a:r>
            <a:endParaRPr sz="1200">
              <a:solidFill>
                <a:schemeClr val="dk1"/>
              </a:solidFill>
              <a:latin typeface="Calibri"/>
              <a:ea typeface="Calibri"/>
              <a:cs typeface="Calibri"/>
              <a:sym typeface="Calibri"/>
            </a:endParaRPr>
          </a:p>
        </p:txBody>
      </p:sp>
      <p:sp>
        <p:nvSpPr>
          <p:cNvPr id="598" name="Google Shape;598;p52"/>
          <p:cNvSpPr txBox="1"/>
          <p:nvPr/>
        </p:nvSpPr>
        <p:spPr>
          <a:xfrm>
            <a:off x="5981272" y="896351"/>
            <a:ext cx="6097712" cy="546290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200">
                <a:solidFill>
                  <a:schemeClr val="lt1"/>
                </a:solidFill>
                <a:latin typeface="Calibri"/>
                <a:ea typeface="Calibri"/>
                <a:cs typeface="Calibri"/>
                <a:sym typeface="Calibri"/>
              </a:rPr>
              <a:t>Sistema di gestione delle batterie (BMS)</a:t>
            </a:r>
            <a:endParaRPr sz="1200">
              <a:solidFill>
                <a:schemeClr val="lt1"/>
              </a:solidFill>
              <a:latin typeface="Calibri"/>
              <a:ea typeface="Calibri"/>
              <a:cs typeface="Calibri"/>
              <a:sym typeface="Calibri"/>
            </a:endParaRPr>
          </a:p>
          <a:p>
            <a:pPr indent="0" lvl="0" marL="0" marR="0" rtl="0" algn="l">
              <a:spcBef>
                <a:spcPts val="0"/>
              </a:spcBef>
              <a:spcAft>
                <a:spcPts val="0"/>
              </a:spcAft>
              <a:buNone/>
            </a:pPr>
            <a:r>
              <a:rPr lang="en-GB" sz="1200">
                <a:solidFill>
                  <a:schemeClr val="lt1"/>
                </a:solidFill>
                <a:latin typeface="Calibri"/>
                <a:ea typeface="Calibri"/>
                <a:cs typeface="Calibri"/>
                <a:sym typeface="Calibri"/>
              </a:rPr>
              <a:t>Un sistema che monitora e controlla la carica, la scarica e lo stato di salute della batteria per garantirne un funzionamento sicuro ed efficiente.</a:t>
            </a:r>
            <a:endParaRPr/>
          </a:p>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a:p>
            <a:pPr indent="0" lvl="0" marL="0" marR="0" rtl="0" algn="l">
              <a:spcBef>
                <a:spcPts val="0"/>
              </a:spcBef>
              <a:spcAft>
                <a:spcPts val="0"/>
              </a:spcAft>
              <a:buNone/>
            </a:pPr>
            <a:r>
              <a:rPr b="1" lang="en-GB" sz="1200">
                <a:solidFill>
                  <a:schemeClr val="lt1"/>
                </a:solidFill>
                <a:latin typeface="Calibri"/>
                <a:ea typeface="Calibri"/>
                <a:cs typeface="Calibri"/>
                <a:sym typeface="Calibri"/>
              </a:rPr>
              <a:t>Accumulo di energia</a:t>
            </a:r>
            <a:endParaRPr sz="1200">
              <a:solidFill>
                <a:schemeClr val="lt1"/>
              </a:solidFill>
              <a:latin typeface="Calibri"/>
              <a:ea typeface="Calibri"/>
              <a:cs typeface="Calibri"/>
              <a:sym typeface="Calibri"/>
            </a:endParaRPr>
          </a:p>
          <a:p>
            <a:pPr indent="0" lvl="0" marL="0" marR="0" rtl="0" algn="l">
              <a:spcBef>
                <a:spcPts val="0"/>
              </a:spcBef>
              <a:spcAft>
                <a:spcPts val="0"/>
              </a:spcAft>
              <a:buNone/>
            </a:pPr>
            <a:r>
              <a:rPr lang="en-GB" sz="1200">
                <a:solidFill>
                  <a:schemeClr val="lt1"/>
                </a:solidFill>
                <a:latin typeface="Calibri"/>
                <a:ea typeface="Calibri"/>
                <a:cs typeface="Calibri"/>
                <a:sym typeface="Calibri"/>
              </a:rPr>
              <a:t>Il processo di accumulo di energia elettrica (ad esempio nelle batterie) per un utilizzo successivo, quando la domanda è maggiore o la produzione è inferiore.</a:t>
            </a:r>
            <a:endParaRPr/>
          </a:p>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a:p>
            <a:pPr indent="0" lvl="0" marL="0" marR="0" rtl="0" algn="l">
              <a:spcBef>
                <a:spcPts val="0"/>
              </a:spcBef>
              <a:spcAft>
                <a:spcPts val="0"/>
              </a:spcAft>
              <a:buNone/>
            </a:pPr>
            <a:r>
              <a:rPr b="1" lang="en-GB" sz="1200">
                <a:solidFill>
                  <a:schemeClr val="lt1"/>
                </a:solidFill>
                <a:latin typeface="Calibri"/>
                <a:ea typeface="Calibri"/>
                <a:cs typeface="Calibri"/>
                <a:sym typeface="Calibri"/>
              </a:rPr>
              <a:t>Vehicle-to-Grid (V2G)</a:t>
            </a:r>
            <a:endParaRPr sz="1200">
              <a:solidFill>
                <a:schemeClr val="lt1"/>
              </a:solidFill>
              <a:latin typeface="Calibri"/>
              <a:ea typeface="Calibri"/>
              <a:cs typeface="Calibri"/>
              <a:sym typeface="Calibri"/>
            </a:endParaRPr>
          </a:p>
          <a:p>
            <a:pPr indent="0" lvl="0" marL="0" marR="0" rtl="0" algn="l">
              <a:spcBef>
                <a:spcPts val="0"/>
              </a:spcBef>
              <a:spcAft>
                <a:spcPts val="0"/>
              </a:spcAft>
              <a:buNone/>
            </a:pPr>
            <a:r>
              <a:rPr lang="en-GB" sz="1200">
                <a:solidFill>
                  <a:schemeClr val="lt1"/>
                </a:solidFill>
                <a:latin typeface="Calibri"/>
                <a:ea typeface="Calibri"/>
                <a:cs typeface="Calibri"/>
                <a:sym typeface="Calibri"/>
              </a:rPr>
              <a:t>Una tecnologia che consente ai veicoli elettrici di reimmettere l’energia immagazzinata nella rete, contribuendo a bilanciare domanda e offerta.</a:t>
            </a:r>
            <a:endParaRPr/>
          </a:p>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a:p>
            <a:pPr indent="0" lvl="0" marL="0" marR="0" rtl="0" algn="l">
              <a:spcBef>
                <a:spcPts val="0"/>
              </a:spcBef>
              <a:spcAft>
                <a:spcPts val="0"/>
              </a:spcAft>
              <a:buNone/>
            </a:pPr>
            <a:r>
              <a:rPr b="1" lang="en-GB" sz="1200">
                <a:solidFill>
                  <a:schemeClr val="lt1"/>
                </a:solidFill>
                <a:latin typeface="Calibri"/>
                <a:ea typeface="Calibri"/>
                <a:cs typeface="Calibri"/>
                <a:sym typeface="Calibri"/>
              </a:rPr>
              <a:t>Manutenzione predittiva</a:t>
            </a:r>
            <a:endParaRPr/>
          </a:p>
          <a:p>
            <a:pPr indent="0" lvl="0" marL="0" marR="0" rtl="0" algn="l">
              <a:spcBef>
                <a:spcPts val="0"/>
              </a:spcBef>
              <a:spcAft>
                <a:spcPts val="0"/>
              </a:spcAft>
              <a:buNone/>
            </a:pPr>
            <a:r>
              <a:rPr lang="en-GB" sz="1200">
                <a:solidFill>
                  <a:schemeClr val="lt1"/>
                </a:solidFill>
                <a:latin typeface="Calibri"/>
                <a:ea typeface="Calibri"/>
                <a:cs typeface="Calibri"/>
                <a:sym typeface="Calibri"/>
              </a:rPr>
              <a:t>L'uso di dati e intelligenza artificiale per prevedere i guasti alle apparecchiature prima che si verifichino, riducendo i tempi di inattività e i costi di riparazione.</a:t>
            </a:r>
            <a:endParaRPr/>
          </a:p>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a:p>
            <a:pPr indent="0" lvl="0" marL="0" marR="0" rtl="0" algn="l">
              <a:spcBef>
                <a:spcPts val="0"/>
              </a:spcBef>
              <a:spcAft>
                <a:spcPts val="0"/>
              </a:spcAft>
              <a:buNone/>
            </a:pPr>
            <a:r>
              <a:rPr b="1" lang="en-GB" sz="1200">
                <a:solidFill>
                  <a:schemeClr val="lt1"/>
                </a:solidFill>
                <a:latin typeface="Calibri"/>
                <a:ea typeface="Calibri"/>
                <a:cs typeface="Calibri"/>
                <a:sym typeface="Calibri"/>
              </a:rPr>
              <a:t>SCADA (Supervisory Control and Data Acquisition)</a:t>
            </a:r>
            <a:endParaRPr sz="1200">
              <a:solidFill>
                <a:schemeClr val="lt1"/>
              </a:solidFill>
              <a:latin typeface="Calibri"/>
              <a:ea typeface="Calibri"/>
              <a:cs typeface="Calibri"/>
              <a:sym typeface="Calibri"/>
            </a:endParaRPr>
          </a:p>
          <a:p>
            <a:pPr indent="0" lvl="0" marL="0" marR="0" rtl="0" algn="l">
              <a:spcBef>
                <a:spcPts val="0"/>
              </a:spcBef>
              <a:spcAft>
                <a:spcPts val="0"/>
              </a:spcAft>
              <a:buNone/>
            </a:pPr>
            <a:r>
              <a:rPr lang="en-GB" sz="1200">
                <a:solidFill>
                  <a:schemeClr val="lt1"/>
                </a:solidFill>
                <a:latin typeface="Calibri"/>
                <a:ea typeface="Calibri"/>
                <a:cs typeface="Calibri"/>
                <a:sym typeface="Calibri"/>
              </a:rPr>
              <a:t>Sistemi utilizzati per monitorare e controllare infrastrutture critiche quali reti elettriche, sistemi idrici e processi industriali.</a:t>
            </a:r>
            <a:endParaRPr/>
          </a:p>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a:p>
            <a:pPr indent="0" lvl="0" marL="0" marR="0" rtl="0" algn="l">
              <a:spcBef>
                <a:spcPts val="0"/>
              </a:spcBef>
              <a:spcAft>
                <a:spcPts val="0"/>
              </a:spcAft>
              <a:buNone/>
            </a:pPr>
            <a:r>
              <a:rPr b="1" lang="en-GB" sz="1200">
                <a:solidFill>
                  <a:schemeClr val="lt1"/>
                </a:solidFill>
                <a:latin typeface="Calibri"/>
                <a:ea typeface="Calibri"/>
                <a:cs typeface="Calibri"/>
                <a:sym typeface="Calibri"/>
              </a:rPr>
              <a:t>Interoperabilità</a:t>
            </a:r>
            <a:endParaRPr/>
          </a:p>
          <a:p>
            <a:pPr indent="0" lvl="0" marL="0" marR="0" rtl="0" algn="l">
              <a:spcBef>
                <a:spcPts val="0"/>
              </a:spcBef>
              <a:spcAft>
                <a:spcPts val="0"/>
              </a:spcAft>
              <a:buNone/>
            </a:pPr>
            <a:r>
              <a:rPr lang="en-GB" sz="1200">
                <a:solidFill>
                  <a:schemeClr val="lt1"/>
                </a:solidFill>
                <a:latin typeface="Calibri"/>
                <a:ea typeface="Calibri"/>
                <a:cs typeface="Calibri"/>
                <a:sym typeface="Calibri"/>
              </a:rPr>
              <a:t>La capacità di sistemi, dispositivi o piattaforme diversi di </a:t>
            </a:r>
            <a:r>
              <a:rPr b="1" lang="en-GB" sz="1200">
                <a:solidFill>
                  <a:schemeClr val="lt1"/>
                </a:solidFill>
                <a:latin typeface="Calibri"/>
                <a:ea typeface="Calibri"/>
                <a:cs typeface="Calibri"/>
                <a:sym typeface="Calibri"/>
              </a:rPr>
              <a:t>interagire tra loro e scambiare dati </a:t>
            </a:r>
            <a:r>
              <a:rPr lang="en-GB" sz="1200">
                <a:solidFill>
                  <a:schemeClr val="lt1"/>
                </a:solidFill>
                <a:latin typeface="Calibri"/>
                <a:ea typeface="Calibri"/>
                <a:cs typeface="Calibri"/>
                <a:sym typeface="Calibri"/>
              </a:rPr>
              <a:t>in modo efficace.</a:t>
            </a:r>
            <a:endParaRPr/>
          </a:p>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a:p>
            <a:pPr indent="0" lvl="0" marL="0" marR="0" rtl="0" algn="l">
              <a:spcBef>
                <a:spcPts val="0"/>
              </a:spcBef>
              <a:spcAft>
                <a:spcPts val="0"/>
              </a:spcAft>
              <a:buNone/>
            </a:pPr>
            <a:r>
              <a:rPr b="1" lang="en-GB" sz="1200">
                <a:solidFill>
                  <a:schemeClr val="lt1"/>
                </a:solidFill>
                <a:latin typeface="Calibri"/>
                <a:ea typeface="Calibri"/>
                <a:cs typeface="Calibri"/>
                <a:sym typeface="Calibri"/>
              </a:rPr>
              <a:t>IA verde</a:t>
            </a:r>
            <a:endParaRPr sz="1200">
              <a:solidFill>
                <a:schemeClr val="lt1"/>
              </a:solidFill>
              <a:latin typeface="Calibri"/>
              <a:ea typeface="Calibri"/>
              <a:cs typeface="Calibri"/>
              <a:sym typeface="Calibri"/>
            </a:endParaRPr>
          </a:p>
          <a:p>
            <a:pPr indent="0" lvl="0" marL="0" marR="0" rtl="0" algn="l">
              <a:spcBef>
                <a:spcPts val="0"/>
              </a:spcBef>
              <a:spcAft>
                <a:spcPts val="0"/>
              </a:spcAft>
              <a:buNone/>
            </a:pPr>
            <a:r>
              <a:rPr lang="en-GB" sz="1200">
                <a:solidFill>
                  <a:schemeClr val="lt1"/>
                </a:solidFill>
                <a:latin typeface="Calibri"/>
                <a:ea typeface="Calibri"/>
                <a:cs typeface="Calibri"/>
                <a:sym typeface="Calibri"/>
              </a:rPr>
              <a:t>Un approccio all’IA che mira a ridurre al minimo il consumo energetico e l’impatto ambientale, garantendo che l’IA risparmi più energia di quanta ne consumi.</a:t>
            </a:r>
            <a:endParaRPr/>
          </a:p>
          <a:p>
            <a:pPr indent="0" lvl="0" marL="0" marR="0" rtl="0" algn="l">
              <a:spcBef>
                <a:spcPts val="0"/>
              </a:spcBef>
              <a:spcAft>
                <a:spcPts val="0"/>
              </a:spcAft>
              <a:buNone/>
            </a:pPr>
            <a:r>
              <a:t/>
            </a:r>
            <a:endParaRPr sz="1200">
              <a:solidFill>
                <a:schemeClr val="lt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200"/>
              <a:buFont typeface="Calibri"/>
              <a:buNone/>
            </a:pPr>
            <a:r>
              <a:t/>
            </a:r>
            <a:endParaRPr sz="1200">
              <a:solidFill>
                <a:schemeClr val="lt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53"/>
          <p:cNvSpPr txBox="1"/>
          <p:nvPr>
            <p:ph idx="2" type="body"/>
          </p:nvPr>
        </p:nvSpPr>
        <p:spPr>
          <a:xfrm>
            <a:off x="709073" y="3601528"/>
            <a:ext cx="3195485" cy="83725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5000"/>
              <a:buNone/>
            </a:pPr>
            <a:r>
              <a:rPr lang="en-GB"/>
              <a:t>Grazie</a:t>
            </a:r>
            <a:endParaRPr/>
          </a:p>
        </p:txBody>
      </p:sp>
      <p:sp>
        <p:nvSpPr>
          <p:cNvPr id="605" name="Google Shape;605;p53"/>
          <p:cNvSpPr txBox="1"/>
          <p:nvPr/>
        </p:nvSpPr>
        <p:spPr>
          <a:xfrm>
            <a:off x="8440627" y="931769"/>
            <a:ext cx="3256950" cy="690592"/>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ADD037"/>
              </a:buClr>
              <a:buSzPts val="2800"/>
              <a:buFont typeface="Arial"/>
              <a:buNone/>
            </a:pPr>
            <a:r>
              <a:rPr b="1" lang="en-GB" sz="2800">
                <a:solidFill>
                  <a:srgbClr val="ADD037"/>
                </a:solidFill>
                <a:latin typeface="Calibri"/>
                <a:ea typeface="Calibri"/>
                <a:cs typeface="Calibri"/>
                <a:sym typeface="Calibri"/>
              </a:rPr>
              <a:t>Segui il nostro viaggio</a:t>
            </a:r>
            <a:endParaRPr/>
          </a:p>
        </p:txBody>
      </p:sp>
      <p:grpSp>
        <p:nvGrpSpPr>
          <p:cNvPr id="606" name="Google Shape;606;p53"/>
          <p:cNvGrpSpPr/>
          <p:nvPr/>
        </p:nvGrpSpPr>
        <p:grpSpPr>
          <a:xfrm>
            <a:off x="7902471" y="1464084"/>
            <a:ext cx="3762674" cy="528309"/>
            <a:chOff x="4467403" y="9581995"/>
            <a:chExt cx="2608104" cy="366199"/>
          </a:xfrm>
        </p:grpSpPr>
        <p:grpSp>
          <p:nvGrpSpPr>
            <p:cNvPr id="607" name="Google Shape;607;p53"/>
            <p:cNvGrpSpPr/>
            <p:nvPr/>
          </p:nvGrpSpPr>
          <p:grpSpPr>
            <a:xfrm>
              <a:off x="4467403" y="9581995"/>
              <a:ext cx="2608104" cy="366199"/>
              <a:chOff x="4799009" y="8410612"/>
              <a:chExt cx="2608104" cy="366199"/>
            </a:xfrm>
          </p:grpSpPr>
          <p:grpSp>
            <p:nvGrpSpPr>
              <p:cNvPr id="608" name="Google Shape;608;p53"/>
              <p:cNvGrpSpPr/>
              <p:nvPr/>
            </p:nvGrpSpPr>
            <p:grpSpPr>
              <a:xfrm>
                <a:off x="4799009" y="8410612"/>
                <a:ext cx="2170624" cy="366199"/>
                <a:chOff x="929373" y="7811372"/>
                <a:chExt cx="1664680" cy="280843"/>
              </a:xfrm>
            </p:grpSpPr>
            <p:grpSp>
              <p:nvGrpSpPr>
                <p:cNvPr id="609" name="Google Shape;609;p53"/>
                <p:cNvGrpSpPr/>
                <p:nvPr/>
              </p:nvGrpSpPr>
              <p:grpSpPr>
                <a:xfrm>
                  <a:off x="1967511" y="7811373"/>
                  <a:ext cx="280634" cy="280634"/>
                  <a:chOff x="1950027" y="2499889"/>
                  <a:chExt cx="850463" cy="850463"/>
                </a:xfrm>
              </p:grpSpPr>
              <p:sp>
                <p:nvSpPr>
                  <p:cNvPr id="610" name="Google Shape;610;p53"/>
                  <p:cNvSpPr/>
                  <p:nvPr/>
                </p:nvSpPr>
                <p:spPr>
                  <a:xfrm>
                    <a:off x="1950027" y="2499889"/>
                    <a:ext cx="850463" cy="850463"/>
                  </a:xfrm>
                  <a:custGeom>
                    <a:rect b="b" l="l" r="r" t="t"/>
                    <a:pathLst>
                      <a:path extrusionOk="0" h="850463" w="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11" name="Google Shape;611;p53"/>
                  <p:cNvGrpSpPr/>
                  <p:nvPr/>
                </p:nvGrpSpPr>
                <p:grpSpPr>
                  <a:xfrm>
                    <a:off x="2107521" y="2657382"/>
                    <a:ext cx="535476" cy="535477"/>
                    <a:chOff x="2107521" y="2657382"/>
                    <a:chExt cx="535476" cy="535477"/>
                  </a:xfrm>
                </p:grpSpPr>
                <p:sp>
                  <p:nvSpPr>
                    <p:cNvPr id="612" name="Google Shape;612;p53"/>
                    <p:cNvSpPr/>
                    <p:nvPr/>
                  </p:nvSpPr>
                  <p:spPr>
                    <a:xfrm>
                      <a:off x="2107521" y="2657382"/>
                      <a:ext cx="535476" cy="535477"/>
                    </a:xfrm>
                    <a:custGeom>
                      <a:rect b="b" l="l" r="r" t="t"/>
                      <a:pathLst>
                        <a:path extrusionOk="0" h="535477" w="535476">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3" name="Google Shape;613;p53"/>
                    <p:cNvSpPr/>
                    <p:nvPr/>
                  </p:nvSpPr>
                  <p:spPr>
                    <a:xfrm>
                      <a:off x="2237925" y="2787786"/>
                      <a:ext cx="274668" cy="274668"/>
                    </a:xfrm>
                    <a:custGeom>
                      <a:rect b="b" l="l" r="r" t="t"/>
                      <a:pathLst>
                        <a:path extrusionOk="0" h="274668" w="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4" name="Google Shape;614;p53"/>
                    <p:cNvSpPr/>
                    <p:nvPr/>
                  </p:nvSpPr>
                  <p:spPr>
                    <a:xfrm>
                      <a:off x="2486134" y="2749988"/>
                      <a:ext cx="64257" cy="64257"/>
                    </a:xfrm>
                    <a:custGeom>
                      <a:rect b="b" l="l" r="r" t="t"/>
                      <a:pathLst>
                        <a:path extrusionOk="0" h="64257" w="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615" name="Google Shape;615;p53"/>
                <p:cNvSpPr/>
                <p:nvPr/>
              </p:nvSpPr>
              <p:spPr>
                <a:xfrm>
                  <a:off x="1275280" y="7811372"/>
                  <a:ext cx="280634" cy="280634"/>
                </a:xfrm>
                <a:custGeom>
                  <a:rect b="b" l="l" r="r" t="t"/>
                  <a:pathLst>
                    <a:path extrusionOk="0" h="850463" w="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16" name="Google Shape;616;p53"/>
                <p:cNvGrpSpPr/>
                <p:nvPr/>
              </p:nvGrpSpPr>
              <p:grpSpPr>
                <a:xfrm>
                  <a:off x="2313419" y="7811373"/>
                  <a:ext cx="280634" cy="280634"/>
                  <a:chOff x="2998302" y="2499889"/>
                  <a:chExt cx="850463" cy="850463"/>
                </a:xfrm>
              </p:grpSpPr>
              <p:sp>
                <p:nvSpPr>
                  <p:cNvPr id="617" name="Google Shape;617;p53"/>
                  <p:cNvSpPr/>
                  <p:nvPr/>
                </p:nvSpPr>
                <p:spPr>
                  <a:xfrm>
                    <a:off x="2998302" y="2499889"/>
                    <a:ext cx="850463" cy="850463"/>
                  </a:xfrm>
                  <a:custGeom>
                    <a:rect b="b" l="l" r="r" t="t"/>
                    <a:pathLst>
                      <a:path extrusionOk="0" h="850463" w="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8" name="Google Shape;618;p53"/>
                  <p:cNvSpPr/>
                  <p:nvPr/>
                </p:nvSpPr>
                <p:spPr>
                  <a:xfrm>
                    <a:off x="3139416" y="2726679"/>
                    <a:ext cx="568235" cy="398142"/>
                  </a:xfrm>
                  <a:custGeom>
                    <a:rect b="b" l="l" r="r" t="t"/>
                    <a:pathLst>
                      <a:path extrusionOk="0" h="398142" w="568235">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19" name="Google Shape;619;p53"/>
                <p:cNvGrpSpPr/>
                <p:nvPr/>
              </p:nvGrpSpPr>
              <p:grpSpPr>
                <a:xfrm>
                  <a:off x="929373" y="7811373"/>
                  <a:ext cx="280634" cy="280842"/>
                  <a:chOff x="-1196056" y="2499889"/>
                  <a:chExt cx="850463" cy="851092"/>
                </a:xfrm>
              </p:grpSpPr>
              <p:sp>
                <p:nvSpPr>
                  <p:cNvPr id="620" name="Google Shape;620;p53"/>
                  <p:cNvSpPr/>
                  <p:nvPr/>
                </p:nvSpPr>
                <p:spPr>
                  <a:xfrm>
                    <a:off x="-1196056" y="2499889"/>
                    <a:ext cx="850463" cy="845423"/>
                  </a:xfrm>
                  <a:custGeom>
                    <a:rect b="b" l="l" r="r" t="t"/>
                    <a:pathLst>
                      <a:path extrusionOk="0" h="845423" w="85046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1" name="Google Shape;621;p53"/>
                  <p:cNvSpPr/>
                  <p:nvPr/>
                </p:nvSpPr>
                <p:spPr>
                  <a:xfrm>
                    <a:off x="-945327" y="2666201"/>
                    <a:ext cx="363494" cy="684780"/>
                  </a:xfrm>
                  <a:custGeom>
                    <a:rect b="b" l="l" r="r" t="t"/>
                    <a:pathLst>
                      <a:path extrusionOk="0" h="684780" w="363494">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22" name="Google Shape;622;p53"/>
                <p:cNvSpPr/>
                <p:nvPr/>
              </p:nvSpPr>
              <p:spPr>
                <a:xfrm>
                  <a:off x="1621396" y="7811373"/>
                  <a:ext cx="280634" cy="280634"/>
                </a:xfrm>
                <a:custGeom>
                  <a:rect b="b" l="l" r="r" t="t"/>
                  <a:pathLst>
                    <a:path extrusionOk="0" h="850463" w="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World with solid fill" id="623" name="Google Shape;623;p53"/>
                <p:cNvSpPr/>
                <p:nvPr/>
              </p:nvSpPr>
              <p:spPr>
                <a:xfrm>
                  <a:off x="1638675" y="7828652"/>
                  <a:ext cx="246077" cy="246077"/>
                </a:xfrm>
                <a:prstGeom prst="rect">
                  <a:avLst/>
                </a:prstGeom>
                <a:noFill/>
                <a:ln>
                  <a:noFill/>
                </a:ln>
              </p:spPr>
            </p:sp>
          </p:grpSp>
          <p:grpSp>
            <p:nvGrpSpPr>
              <p:cNvPr id="624" name="Google Shape;624;p53"/>
              <p:cNvGrpSpPr/>
              <p:nvPr/>
            </p:nvGrpSpPr>
            <p:grpSpPr>
              <a:xfrm>
                <a:off x="7041186" y="8410621"/>
                <a:ext cx="365927" cy="365927"/>
                <a:chOff x="7041186" y="8410621"/>
                <a:chExt cx="365927" cy="365927"/>
              </a:xfrm>
            </p:grpSpPr>
            <p:sp>
              <p:nvSpPr>
                <p:cNvPr id="625" name="Google Shape;625;p53"/>
                <p:cNvSpPr/>
                <p:nvPr/>
              </p:nvSpPr>
              <p:spPr>
                <a:xfrm>
                  <a:off x="7041186" y="8410621"/>
                  <a:ext cx="365927" cy="365927"/>
                </a:xfrm>
                <a:custGeom>
                  <a:rect b="b" l="l" r="r" t="t"/>
                  <a:pathLst>
                    <a:path extrusionOk="0" h="850463" w="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6" name="Google Shape;626;p53"/>
                <p:cNvSpPr/>
                <p:nvPr/>
              </p:nvSpPr>
              <p:spPr>
                <a:xfrm>
                  <a:off x="7125919" y="8481335"/>
                  <a:ext cx="196461" cy="224498"/>
                </a:xfrm>
                <a:custGeom>
                  <a:rect b="b" l="l" r="r" t="t"/>
                  <a:pathLst>
                    <a:path extrusionOk="0" h="496754" w="434715">
                      <a:moveTo>
                        <a:pt x="432429" y="121749"/>
                      </a:moveTo>
                      <a:cubicBezTo>
                        <a:pt x="432429" y="119462"/>
                        <a:pt x="432429" y="119462"/>
                        <a:pt x="430143" y="119462"/>
                      </a:cubicBezTo>
                      <a:cubicBezTo>
                        <a:pt x="424429" y="119462"/>
                        <a:pt x="418714" y="118891"/>
                        <a:pt x="413570" y="117748"/>
                      </a:cubicBezTo>
                      <a:cubicBezTo>
                        <a:pt x="393568" y="114890"/>
                        <a:pt x="327845" y="80600"/>
                        <a:pt x="316986" y="24022"/>
                      </a:cubicBezTo>
                      <a:cubicBezTo>
                        <a:pt x="316986" y="22879"/>
                        <a:pt x="314129" y="9163"/>
                        <a:pt x="314129" y="2876"/>
                      </a:cubicBezTo>
                      <a:cubicBezTo>
                        <a:pt x="314129" y="19"/>
                        <a:pt x="314129" y="19"/>
                        <a:pt x="311271" y="19"/>
                      </a:cubicBezTo>
                      <a:cubicBezTo>
                        <a:pt x="310700" y="19"/>
                        <a:pt x="310129" y="19"/>
                        <a:pt x="309557" y="19"/>
                      </a:cubicBezTo>
                      <a:cubicBezTo>
                        <a:pt x="283839" y="19"/>
                        <a:pt x="258122" y="19"/>
                        <a:pt x="232976" y="19"/>
                      </a:cubicBezTo>
                      <a:cubicBezTo>
                        <a:pt x="227833" y="19"/>
                        <a:pt x="228404" y="-553"/>
                        <a:pt x="228404" y="4591"/>
                      </a:cubicBezTo>
                      <a:cubicBezTo>
                        <a:pt x="228404" y="115462"/>
                        <a:pt x="228404" y="226904"/>
                        <a:pt x="228404" y="337775"/>
                      </a:cubicBezTo>
                      <a:cubicBezTo>
                        <a:pt x="228404" y="341776"/>
                        <a:pt x="228404" y="345777"/>
                        <a:pt x="227833" y="350349"/>
                      </a:cubicBezTo>
                      <a:cubicBezTo>
                        <a:pt x="223832" y="372065"/>
                        <a:pt x="212973" y="388639"/>
                        <a:pt x="194114" y="400069"/>
                      </a:cubicBezTo>
                      <a:cubicBezTo>
                        <a:pt x="178112" y="409784"/>
                        <a:pt x="160395" y="412642"/>
                        <a:pt x="142108" y="409213"/>
                      </a:cubicBezTo>
                      <a:cubicBezTo>
                        <a:pt x="136393" y="408070"/>
                        <a:pt x="130678" y="405784"/>
                        <a:pt x="124963" y="403498"/>
                      </a:cubicBezTo>
                      <a:cubicBezTo>
                        <a:pt x="124391" y="402927"/>
                        <a:pt x="123819" y="402927"/>
                        <a:pt x="123819" y="402355"/>
                      </a:cubicBezTo>
                      <a:cubicBezTo>
                        <a:pt x="122105" y="400640"/>
                        <a:pt x="119819" y="399497"/>
                        <a:pt x="118104" y="398354"/>
                      </a:cubicBezTo>
                      <a:cubicBezTo>
                        <a:pt x="94673" y="381781"/>
                        <a:pt x="83243" y="358921"/>
                        <a:pt x="86672" y="330346"/>
                      </a:cubicBezTo>
                      <a:cubicBezTo>
                        <a:pt x="90101" y="301199"/>
                        <a:pt x="106674" y="281769"/>
                        <a:pt x="134106" y="271482"/>
                      </a:cubicBezTo>
                      <a:cubicBezTo>
                        <a:pt x="142108" y="268624"/>
                        <a:pt x="150680" y="267481"/>
                        <a:pt x="159824" y="267481"/>
                      </a:cubicBezTo>
                      <a:cubicBezTo>
                        <a:pt x="165539" y="268052"/>
                        <a:pt x="171254" y="268624"/>
                        <a:pt x="176398" y="269767"/>
                      </a:cubicBezTo>
                      <a:cubicBezTo>
                        <a:pt x="178112" y="270339"/>
                        <a:pt x="179255" y="269767"/>
                        <a:pt x="179255" y="267481"/>
                      </a:cubicBezTo>
                      <a:cubicBezTo>
                        <a:pt x="179255" y="266909"/>
                        <a:pt x="179255" y="266338"/>
                        <a:pt x="179255" y="265195"/>
                      </a:cubicBezTo>
                      <a:cubicBezTo>
                        <a:pt x="179255" y="245192"/>
                        <a:pt x="178683" y="201759"/>
                        <a:pt x="178683" y="201759"/>
                      </a:cubicBezTo>
                      <a:cubicBezTo>
                        <a:pt x="178683" y="196044"/>
                        <a:pt x="178683" y="190329"/>
                        <a:pt x="178683" y="184614"/>
                      </a:cubicBezTo>
                      <a:cubicBezTo>
                        <a:pt x="178683" y="182899"/>
                        <a:pt x="178112" y="182899"/>
                        <a:pt x="176398" y="182327"/>
                      </a:cubicBezTo>
                      <a:cubicBezTo>
                        <a:pt x="166110" y="181184"/>
                        <a:pt x="155823" y="180613"/>
                        <a:pt x="145536" y="181756"/>
                      </a:cubicBezTo>
                      <a:cubicBezTo>
                        <a:pt x="131249" y="182899"/>
                        <a:pt x="117533" y="185756"/>
                        <a:pt x="103817" y="190900"/>
                      </a:cubicBezTo>
                      <a:cubicBezTo>
                        <a:pt x="82100" y="198901"/>
                        <a:pt x="63240" y="210902"/>
                        <a:pt x="46667" y="226904"/>
                      </a:cubicBezTo>
                      <a:cubicBezTo>
                        <a:pt x="32379" y="240620"/>
                        <a:pt x="21521" y="256622"/>
                        <a:pt x="13520" y="274339"/>
                      </a:cubicBezTo>
                      <a:cubicBezTo>
                        <a:pt x="5519" y="291484"/>
                        <a:pt x="1518" y="309772"/>
                        <a:pt x="375" y="328060"/>
                      </a:cubicBezTo>
                      <a:cubicBezTo>
                        <a:pt x="-196" y="336061"/>
                        <a:pt x="-196" y="344634"/>
                        <a:pt x="947" y="352634"/>
                      </a:cubicBezTo>
                      <a:cubicBezTo>
                        <a:pt x="2090" y="364064"/>
                        <a:pt x="4376" y="374923"/>
                        <a:pt x="7805" y="385782"/>
                      </a:cubicBezTo>
                      <a:cubicBezTo>
                        <a:pt x="17520" y="416642"/>
                        <a:pt x="35808" y="442360"/>
                        <a:pt x="60954" y="462362"/>
                      </a:cubicBezTo>
                      <a:cubicBezTo>
                        <a:pt x="63812" y="464649"/>
                        <a:pt x="66098" y="466934"/>
                        <a:pt x="68955" y="468077"/>
                      </a:cubicBezTo>
                      <a:cubicBezTo>
                        <a:pt x="68955" y="468077"/>
                        <a:pt x="68955" y="468077"/>
                        <a:pt x="68955" y="468077"/>
                      </a:cubicBezTo>
                      <a:cubicBezTo>
                        <a:pt x="70098" y="469220"/>
                        <a:pt x="71813" y="470364"/>
                        <a:pt x="72956" y="471507"/>
                      </a:cubicBezTo>
                      <a:cubicBezTo>
                        <a:pt x="76956" y="474364"/>
                        <a:pt x="81528" y="477222"/>
                        <a:pt x="86100" y="479507"/>
                      </a:cubicBezTo>
                      <a:cubicBezTo>
                        <a:pt x="114675" y="493795"/>
                        <a:pt x="144393" y="499510"/>
                        <a:pt x="176398" y="495509"/>
                      </a:cubicBezTo>
                      <a:cubicBezTo>
                        <a:pt x="217545" y="490366"/>
                        <a:pt x="251835" y="472078"/>
                        <a:pt x="278696" y="441217"/>
                      </a:cubicBezTo>
                      <a:cubicBezTo>
                        <a:pt x="303842" y="411499"/>
                        <a:pt x="316415" y="377209"/>
                        <a:pt x="316415" y="338347"/>
                      </a:cubicBezTo>
                      <a:cubicBezTo>
                        <a:pt x="316986" y="282912"/>
                        <a:pt x="316415" y="227476"/>
                        <a:pt x="316415" y="172612"/>
                      </a:cubicBezTo>
                      <a:cubicBezTo>
                        <a:pt x="316415" y="171469"/>
                        <a:pt x="315844" y="169183"/>
                        <a:pt x="316986" y="168611"/>
                      </a:cubicBezTo>
                      <a:cubicBezTo>
                        <a:pt x="318129" y="168040"/>
                        <a:pt x="319273" y="169754"/>
                        <a:pt x="320415" y="170326"/>
                      </a:cubicBezTo>
                      <a:cubicBezTo>
                        <a:pt x="340989" y="184042"/>
                        <a:pt x="363278" y="193757"/>
                        <a:pt x="387281" y="198901"/>
                      </a:cubicBezTo>
                      <a:cubicBezTo>
                        <a:pt x="400997" y="202330"/>
                        <a:pt x="415284" y="204044"/>
                        <a:pt x="429572" y="204044"/>
                      </a:cubicBezTo>
                      <a:cubicBezTo>
                        <a:pt x="434144" y="204044"/>
                        <a:pt x="434716" y="204044"/>
                        <a:pt x="434716" y="199472"/>
                      </a:cubicBezTo>
                      <a:cubicBezTo>
                        <a:pt x="433001" y="180613"/>
                        <a:pt x="432429" y="126892"/>
                        <a:pt x="432429" y="12174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627" name="Google Shape;627;p53"/>
            <p:cNvSpPr/>
            <p:nvPr/>
          </p:nvSpPr>
          <p:spPr>
            <a:xfrm>
              <a:off x="4990606" y="9663014"/>
              <a:ext cx="204986" cy="193310"/>
            </a:xfrm>
            <a:custGeom>
              <a:rect b="b" l="l" r="r" t="t"/>
              <a:pathLst>
                <a:path extrusionOk="0" h="283844" w="300989">
                  <a:moveTo>
                    <a:pt x="40005" y="18097"/>
                  </a:moveTo>
                  <a:lnTo>
                    <a:pt x="220980" y="260985"/>
                  </a:lnTo>
                  <a:lnTo>
                    <a:pt x="258127" y="260985"/>
                  </a:lnTo>
                  <a:lnTo>
                    <a:pt x="76200" y="18097"/>
                  </a:lnTo>
                  <a:lnTo>
                    <a:pt x="40005" y="18097"/>
                  </a:lnTo>
                  <a:close/>
                  <a:moveTo>
                    <a:pt x="0" y="0"/>
                  </a:moveTo>
                  <a:lnTo>
                    <a:pt x="85725" y="0"/>
                  </a:lnTo>
                  <a:lnTo>
                    <a:pt x="164782" y="102870"/>
                  </a:lnTo>
                  <a:lnTo>
                    <a:pt x="263842" y="0"/>
                  </a:lnTo>
                  <a:lnTo>
                    <a:pt x="290513" y="0"/>
                  </a:lnTo>
                  <a:lnTo>
                    <a:pt x="178117" y="121920"/>
                  </a:lnTo>
                  <a:lnTo>
                    <a:pt x="164782" y="104775"/>
                  </a:lnTo>
                  <a:lnTo>
                    <a:pt x="300990" y="283845"/>
                  </a:lnTo>
                  <a:lnTo>
                    <a:pt x="208597" y="283845"/>
                  </a:lnTo>
                  <a:lnTo>
                    <a:pt x="126682" y="173355"/>
                  </a:lnTo>
                  <a:lnTo>
                    <a:pt x="31432" y="276225"/>
                  </a:lnTo>
                  <a:lnTo>
                    <a:pt x="3810" y="276225"/>
                  </a:lnTo>
                  <a:lnTo>
                    <a:pt x="116205" y="157163"/>
                  </a:lnTo>
                  <a:lnTo>
                    <a:pt x="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28" name="Google Shape;628;p53"/>
          <p:cNvSpPr txBox="1"/>
          <p:nvPr/>
        </p:nvSpPr>
        <p:spPr>
          <a:xfrm>
            <a:off x="8624956" y="5461000"/>
            <a:ext cx="3489740" cy="80021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800">
                <a:solidFill>
                  <a:srgbClr val="086D6E"/>
                </a:solidFill>
                <a:latin typeface="Calibri"/>
                <a:ea typeface="Calibri"/>
                <a:cs typeface="Calibri"/>
                <a:sym typeface="Calibri"/>
              </a:rPr>
              <a:t>www.sustainvet.eu</a:t>
            </a:r>
            <a:r>
              <a:rPr lang="en-GB" sz="2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2022-05-09T10:29:33.0000000Z</dcterms:created>
  <dc:creator>Gillian Keane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0x0101001202075A42567844860B0528BA6E2D9A</vt:lpwstr>
  </property>
  <property fmtid="{D5CDD505-2E9C-101B-9397-08002B2CF9AE}" pid="3" name="MediaServiceImageTags">
    <vt:lpwstr/>
  </property>
</Properties>
</file>