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y="6858000" cx="12192000"/>
  <p:notesSz cx="6858000" cy="9144000"/>
  <p:embeddedFontLst>
    <p:embeddedFont>
      <p:font typeface="Montserrat"/>
      <p:regular r:id="rId44"/>
      <p:bold r:id="rId45"/>
      <p:italic r:id="rId46"/>
      <p:boldItalic r:id="rId47"/>
    </p:embeddedFont>
    <p:embeddedFont>
      <p:font typeface="Montserrat Light"/>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id+HxQL2RPGOyf6JfN+7AVuvYW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font" Target="fonts/Montserrat-regular.fntdata"/><Relationship Id="rId43" Type="http://schemas.openxmlformats.org/officeDocument/2006/relationships/slide" Target="slides/slide39.xml"/><Relationship Id="rId46" Type="http://schemas.openxmlformats.org/officeDocument/2006/relationships/font" Target="fonts/Montserrat-italic.fntdata"/><Relationship Id="rId45"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Light-regular.fntdata"/><Relationship Id="rId47" Type="http://schemas.openxmlformats.org/officeDocument/2006/relationships/font" Target="fonts/Montserrat-boldItalic.fntdata"/><Relationship Id="rId49" Type="http://schemas.openxmlformats.org/officeDocument/2006/relationships/font" Target="fonts/MontserratLight-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Light-boldItalic.fntdata"/><Relationship Id="rId50" Type="http://schemas.openxmlformats.org/officeDocument/2006/relationships/font" Target="fonts/MontserratLight-italic.fntdata"/><Relationship Id="rId52"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12" name="Shape 12"/>
        <p:cNvGrpSpPr/>
        <p:nvPr/>
      </p:nvGrpSpPr>
      <p:grpSpPr>
        <a:xfrm>
          <a:off x="0" y="0"/>
          <a:ext cx="0" cy="0"/>
          <a:chOff x="0" y="0"/>
          <a:chExt cx="0" cy="0"/>
        </a:xfrm>
      </p:grpSpPr>
      <p:sp>
        <p:nvSpPr>
          <p:cNvPr id="13" name="Google Shape;13;p41"/>
          <p:cNvSpPr/>
          <p:nvPr/>
        </p:nvSpPr>
        <p:spPr>
          <a:xfrm>
            <a:off x="0" y="2584174"/>
            <a:ext cx="12192000" cy="3021537"/>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4" name="Google Shape;14;p41"/>
          <p:cNvSpPr txBox="1"/>
          <p:nvPr>
            <p:ph idx="1" type="body"/>
          </p:nvPr>
        </p:nvSpPr>
        <p:spPr>
          <a:xfrm>
            <a:off x="699281" y="405041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41"/>
          <p:cNvSpPr txBox="1"/>
          <p:nvPr>
            <p:ph idx="2" type="body"/>
          </p:nvPr>
        </p:nvSpPr>
        <p:spPr>
          <a:xfrm>
            <a:off x="741406" y="317016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 name="Google Shape;16;p41"/>
          <p:cNvSpPr/>
          <p:nvPr>
            <p:ph idx="3" type="pic"/>
          </p:nvPr>
        </p:nvSpPr>
        <p:spPr>
          <a:xfrm>
            <a:off x="5736127" y="561497"/>
            <a:ext cx="5982506" cy="4129773"/>
          </a:xfrm>
          <a:prstGeom prst="rect">
            <a:avLst/>
          </a:prstGeom>
          <a:solidFill>
            <a:srgbClr val="F2F2F2"/>
          </a:solidFill>
          <a:ln>
            <a:noFill/>
          </a:ln>
        </p:spPr>
      </p:sp>
      <p:sp>
        <p:nvSpPr>
          <p:cNvPr id="17" name="Google Shape;17;p41"/>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8" name="Google Shape;18;p41"/>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pic>
        <p:nvPicPr>
          <p:cNvPr id="19" name="Google Shape;19;p41"/>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20" name="Google Shape;20;p41"/>
          <p:cNvSpPr/>
          <p:nvPr/>
        </p:nvSpPr>
        <p:spPr>
          <a:xfrm rot="-4500000">
            <a:off x="9684991" y="3328031"/>
            <a:ext cx="3239534" cy="284165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41"/>
          <p:cNvSpPr/>
          <p:nvPr/>
        </p:nvSpPr>
        <p:spPr>
          <a:xfrm>
            <a:off x="8053470" y="5377413"/>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22" name="Google Shape;22;p41"/>
          <p:cNvSpPr txBox="1"/>
          <p:nvPr>
            <p:ph idx="4" type="body"/>
          </p:nvPr>
        </p:nvSpPr>
        <p:spPr>
          <a:xfrm>
            <a:off x="8376237" y="54029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23" name="Shape 23"/>
        <p:cNvGrpSpPr/>
        <p:nvPr/>
      </p:nvGrpSpPr>
      <p:grpSpPr>
        <a:xfrm>
          <a:off x="0" y="0"/>
          <a:ext cx="0" cy="0"/>
          <a:chOff x="0" y="0"/>
          <a:chExt cx="0" cy="0"/>
        </a:xfrm>
      </p:grpSpPr>
      <p:sp>
        <p:nvSpPr>
          <p:cNvPr id="24" name="Google Shape;24;p42"/>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42"/>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42"/>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42"/>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42"/>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42"/>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42"/>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42"/>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42"/>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42"/>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42"/>
          <p:cNvSpPr/>
          <p:nvPr/>
        </p:nvSpPr>
        <p:spPr>
          <a:xfrm rot="10800000">
            <a:off x="-4454" y="0"/>
            <a:ext cx="12189954" cy="1303382"/>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5" name="Google Shape;35;p42"/>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42"/>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42"/>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38" name="Google Shape;38;p42"/>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39" name="Shape 39"/>
        <p:cNvGrpSpPr/>
        <p:nvPr/>
      </p:nvGrpSpPr>
      <p:grpSpPr>
        <a:xfrm>
          <a:off x="0" y="0"/>
          <a:ext cx="0" cy="0"/>
          <a:chOff x="0" y="0"/>
          <a:chExt cx="0" cy="0"/>
        </a:xfrm>
      </p:grpSpPr>
      <p:sp>
        <p:nvSpPr>
          <p:cNvPr id="40" name="Google Shape;40;p43"/>
          <p:cNvSpPr/>
          <p:nvPr/>
        </p:nvSpPr>
        <p:spPr>
          <a:xfrm rot="10800000">
            <a:off x="0" y="0"/>
            <a:ext cx="12192000" cy="6858000"/>
          </a:xfrm>
          <a:prstGeom prst="rect">
            <a:avLst/>
          </a:pr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43"/>
          <p:cNvSpPr/>
          <p:nvPr/>
        </p:nvSpPr>
        <p:spPr>
          <a:xfrm>
            <a:off x="370688" y="323520"/>
            <a:ext cx="11133740"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43"/>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4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43"/>
          <p:cNvSpPr/>
          <p:nvPr/>
        </p:nvSpPr>
        <p:spPr>
          <a:xfrm rot="8146203">
            <a:off x="10066356" y="-638751"/>
            <a:ext cx="3230562" cy="283378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43"/>
          <p:cNvSpPr/>
          <p:nvPr/>
        </p:nvSpPr>
        <p:spPr>
          <a:xfrm>
            <a:off x="12192000" y="-287867"/>
            <a:ext cx="1185333" cy="85174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43"/>
          <p:cNvSpPr txBox="1"/>
          <p:nvPr/>
        </p:nvSpPr>
        <p:spPr>
          <a:xfrm rot="-5400000">
            <a:off x="9996557" y="4601255"/>
            <a:ext cx="377952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lt1"/>
                </a:solidFill>
                <a:latin typeface="Calibri"/>
                <a:ea typeface="Calibri"/>
                <a:cs typeface="Calibri"/>
                <a:sym typeface="Calibri"/>
              </a:rPr>
              <a:t>AI-enhanced Vocational Education for a Sustainable Future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47" name="Shape 47"/>
        <p:cNvGrpSpPr/>
        <p:nvPr/>
      </p:nvGrpSpPr>
      <p:grpSpPr>
        <a:xfrm>
          <a:off x="0" y="0"/>
          <a:ext cx="0" cy="0"/>
          <a:chOff x="0" y="0"/>
          <a:chExt cx="0" cy="0"/>
        </a:xfrm>
      </p:grpSpPr>
      <p:sp>
        <p:nvSpPr>
          <p:cNvPr id="48" name="Google Shape;48;p44"/>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44"/>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44"/>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44"/>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ADD037"/>
              </a:buClr>
              <a:buSzPts val="13000"/>
              <a:buFont typeface="Arial"/>
              <a:buNone/>
              <a:defRPr b="0" i="0" sz="13000" u="none" cap="none" strike="noStrike">
                <a:solidFill>
                  <a:srgbClr val="ADD0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44"/>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51C4C6"/>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 name="Google Shape;53;p44"/>
          <p:cNvSpPr/>
          <p:nvPr/>
        </p:nvSpPr>
        <p:spPr>
          <a:xfrm rot="-3719127">
            <a:off x="3060056"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44"/>
          <p:cNvSpPr/>
          <p:nvPr/>
        </p:nvSpPr>
        <p:spPr>
          <a:xfrm rot="-4500000">
            <a:off x="9944298" y="429082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5" name="Shape 55"/>
        <p:cNvGrpSpPr/>
        <p:nvPr/>
      </p:nvGrpSpPr>
      <p:grpSpPr>
        <a:xfrm>
          <a:off x="0" y="0"/>
          <a:ext cx="0" cy="0"/>
          <a:chOff x="0" y="0"/>
          <a:chExt cx="0" cy="0"/>
        </a:xfrm>
      </p:grpSpPr>
      <p:sp>
        <p:nvSpPr>
          <p:cNvPr id="56" name="Google Shape;56;p45"/>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 name="Google Shape;57;p45"/>
          <p:cNvSpPr/>
          <p:nvPr>
            <p:ph idx="2" type="pic"/>
          </p:nvPr>
        </p:nvSpPr>
        <p:spPr>
          <a:xfrm>
            <a:off x="0" y="0"/>
            <a:ext cx="12192000" cy="6858000"/>
          </a:xfrm>
          <a:prstGeom prst="rect">
            <a:avLst/>
          </a:prstGeom>
          <a:solidFill>
            <a:srgbClr val="F2F2F2"/>
          </a:solidFill>
          <a:ln>
            <a:noFill/>
          </a:ln>
        </p:spPr>
      </p:sp>
      <p:sp>
        <p:nvSpPr>
          <p:cNvPr id="58" name="Google Shape;58;p45"/>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hoto Slide">
  <p:cSld name="2_Photo Slide">
    <p:spTree>
      <p:nvGrpSpPr>
        <p:cNvPr id="59" name="Shape 59"/>
        <p:cNvGrpSpPr/>
        <p:nvPr/>
      </p:nvGrpSpPr>
      <p:grpSpPr>
        <a:xfrm>
          <a:off x="0" y="0"/>
          <a:ext cx="0" cy="0"/>
          <a:chOff x="0" y="0"/>
          <a:chExt cx="0" cy="0"/>
        </a:xfrm>
      </p:grpSpPr>
      <p:sp>
        <p:nvSpPr>
          <p:cNvPr id="60" name="Google Shape;60;p46"/>
          <p:cNvSpPr/>
          <p:nvPr/>
        </p:nvSpPr>
        <p:spPr>
          <a:xfrm>
            <a:off x="5774267"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 name="Google Shape;61;p46"/>
          <p:cNvSpPr/>
          <p:nvPr>
            <p:ph idx="2" type="pic"/>
          </p:nvPr>
        </p:nvSpPr>
        <p:spPr>
          <a:xfrm>
            <a:off x="487160" y="524738"/>
            <a:ext cx="5660531" cy="6045736"/>
          </a:xfrm>
          <a:prstGeom prst="rect">
            <a:avLst/>
          </a:prstGeom>
          <a:solidFill>
            <a:srgbClr val="F2F2F2"/>
          </a:solidFill>
          <a:ln>
            <a:noFill/>
          </a:ln>
        </p:spPr>
      </p:sp>
      <p:sp>
        <p:nvSpPr>
          <p:cNvPr id="62" name="Google Shape;62;p46"/>
          <p:cNvSpPr txBox="1"/>
          <p:nvPr>
            <p:ph idx="1" type="body"/>
          </p:nvPr>
        </p:nvSpPr>
        <p:spPr>
          <a:xfrm>
            <a:off x="6791158" y="2218607"/>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46"/>
          <p:cNvSpPr txBox="1"/>
          <p:nvPr>
            <p:ph idx="3" type="body"/>
          </p:nvPr>
        </p:nvSpPr>
        <p:spPr>
          <a:xfrm>
            <a:off x="6791158" y="475351"/>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64" name="Shape 64"/>
        <p:cNvGrpSpPr/>
        <p:nvPr/>
      </p:nvGrpSpPr>
      <p:grpSpPr>
        <a:xfrm>
          <a:off x="0" y="0"/>
          <a:ext cx="0" cy="0"/>
          <a:chOff x="0" y="0"/>
          <a:chExt cx="0" cy="0"/>
        </a:xfrm>
      </p:grpSpPr>
      <p:sp>
        <p:nvSpPr>
          <p:cNvPr id="65" name="Google Shape;65;p47"/>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47"/>
          <p:cNvSpPr/>
          <p:nvPr>
            <p:ph idx="2" type="pic"/>
          </p:nvPr>
        </p:nvSpPr>
        <p:spPr>
          <a:xfrm>
            <a:off x="5888002" y="439730"/>
            <a:ext cx="5660531" cy="6045736"/>
          </a:xfrm>
          <a:prstGeom prst="rect">
            <a:avLst/>
          </a:prstGeom>
          <a:solidFill>
            <a:srgbClr val="F2F2F2"/>
          </a:solidFill>
          <a:ln>
            <a:noFill/>
          </a:ln>
        </p:spPr>
      </p:sp>
      <p:sp>
        <p:nvSpPr>
          <p:cNvPr id="67" name="Google Shape;67;p47"/>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 name="Google Shape;68;p47"/>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Point x3 slide with photo">
  <p:cSld name="Bullet Point x3 slide with photo">
    <p:spTree>
      <p:nvGrpSpPr>
        <p:cNvPr id="69" name="Shape 69"/>
        <p:cNvGrpSpPr/>
        <p:nvPr/>
      </p:nvGrpSpPr>
      <p:grpSpPr>
        <a:xfrm>
          <a:off x="0" y="0"/>
          <a:ext cx="0" cy="0"/>
          <a:chOff x="0" y="0"/>
          <a:chExt cx="0" cy="0"/>
        </a:xfrm>
      </p:grpSpPr>
      <p:sp>
        <p:nvSpPr>
          <p:cNvPr id="70" name="Google Shape;70;p48"/>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48"/>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48"/>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48"/>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48"/>
          <p:cNvSpPr/>
          <p:nvPr>
            <p:ph idx="4" type="pic"/>
          </p:nvPr>
        </p:nvSpPr>
        <p:spPr>
          <a:xfrm>
            <a:off x="-126342" y="0"/>
            <a:ext cx="3669321" cy="6858000"/>
          </a:xfrm>
          <a:prstGeom prst="rect">
            <a:avLst/>
          </a:prstGeom>
          <a:solidFill>
            <a:srgbClr val="D8D8D8"/>
          </a:solidFill>
          <a:ln>
            <a:noFill/>
          </a:ln>
        </p:spPr>
      </p:sp>
      <p:sp>
        <p:nvSpPr>
          <p:cNvPr id="75" name="Google Shape;75;p48"/>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48"/>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48"/>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48"/>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48"/>
          <p:cNvSpPr txBox="1"/>
          <p:nvPr>
            <p:ph idx="9" type="body"/>
          </p:nvPr>
        </p:nvSpPr>
        <p:spPr>
          <a:xfrm>
            <a:off x="4927791" y="513254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48"/>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81" name="Google Shape;81;p48"/>
          <p:cNvGrpSpPr/>
          <p:nvPr/>
        </p:nvGrpSpPr>
        <p:grpSpPr>
          <a:xfrm>
            <a:off x="4054159" y="721803"/>
            <a:ext cx="7578908" cy="5461417"/>
            <a:chOff x="4054159" y="721803"/>
            <a:chExt cx="7578908" cy="5461417"/>
          </a:xfrm>
        </p:grpSpPr>
        <p:grpSp>
          <p:nvGrpSpPr>
            <p:cNvPr id="82" name="Google Shape;82;p48"/>
            <p:cNvGrpSpPr/>
            <p:nvPr/>
          </p:nvGrpSpPr>
          <p:grpSpPr>
            <a:xfrm>
              <a:off x="4054161" y="721803"/>
              <a:ext cx="7547911" cy="1674487"/>
              <a:chOff x="4061909" y="1565906"/>
              <a:chExt cx="7547911" cy="1882781"/>
            </a:xfrm>
          </p:grpSpPr>
          <p:cxnSp>
            <p:nvCxnSpPr>
              <p:cNvPr id="83" name="Google Shape;83;p48"/>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4" name="Google Shape;84;p48"/>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5" name="Google Shape;85;p48"/>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86" name="Google Shape;86;p48"/>
            <p:cNvCxnSpPr/>
            <p:nvPr/>
          </p:nvCxnSpPr>
          <p:spPr>
            <a:xfrm>
              <a:off x="4054160" y="200029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7" name="Google Shape;87;p48"/>
            <p:cNvCxnSpPr/>
            <p:nvPr/>
          </p:nvCxnSpPr>
          <p:spPr>
            <a:xfrm>
              <a:off x="4069659" y="238824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88" name="Google Shape;88;p48"/>
            <p:cNvGrpSpPr/>
            <p:nvPr/>
          </p:nvGrpSpPr>
          <p:grpSpPr>
            <a:xfrm>
              <a:off x="4054160" y="2644936"/>
              <a:ext cx="7547911" cy="1674487"/>
              <a:chOff x="4061909" y="1565906"/>
              <a:chExt cx="7547911" cy="1882781"/>
            </a:xfrm>
          </p:grpSpPr>
          <p:cxnSp>
            <p:nvCxnSpPr>
              <p:cNvPr id="89" name="Google Shape;89;p48"/>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0" name="Google Shape;90;p48"/>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1" name="Google Shape;91;p48"/>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2" name="Google Shape;92;p48"/>
            <p:cNvCxnSpPr/>
            <p:nvPr/>
          </p:nvCxnSpPr>
          <p:spPr>
            <a:xfrm>
              <a:off x="4054159" y="3923423"/>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3" name="Google Shape;93;p48"/>
            <p:cNvCxnSpPr/>
            <p:nvPr/>
          </p:nvCxnSpPr>
          <p:spPr>
            <a:xfrm>
              <a:off x="4069658" y="4311378"/>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94" name="Google Shape;94;p48"/>
            <p:cNvGrpSpPr/>
            <p:nvPr/>
          </p:nvGrpSpPr>
          <p:grpSpPr>
            <a:xfrm>
              <a:off x="4069658" y="4508733"/>
              <a:ext cx="7547911" cy="1674487"/>
              <a:chOff x="4061909" y="1565906"/>
              <a:chExt cx="7547911" cy="1882781"/>
            </a:xfrm>
          </p:grpSpPr>
          <p:cxnSp>
            <p:nvCxnSpPr>
              <p:cNvPr id="95" name="Google Shape;95;p48"/>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6" name="Google Shape;96;p48"/>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7" name="Google Shape;97;p48"/>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8" name="Google Shape;98;p48"/>
            <p:cNvCxnSpPr/>
            <p:nvPr/>
          </p:nvCxnSpPr>
          <p:spPr>
            <a:xfrm>
              <a:off x="4069657" y="578722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9" name="Google Shape;99;p48"/>
            <p:cNvCxnSpPr/>
            <p:nvPr/>
          </p:nvCxnSpPr>
          <p:spPr>
            <a:xfrm>
              <a:off x="4085156" y="617517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100" name="Shape 100"/>
        <p:cNvGrpSpPr/>
        <p:nvPr/>
      </p:nvGrpSpPr>
      <p:grpSpPr>
        <a:xfrm>
          <a:off x="0" y="0"/>
          <a:ext cx="0" cy="0"/>
          <a:chOff x="0" y="0"/>
          <a:chExt cx="0" cy="0"/>
        </a:xfrm>
      </p:grpSpPr>
      <p:sp>
        <p:nvSpPr>
          <p:cNvPr id="101" name="Google Shape;101;p49"/>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49"/>
          <p:cNvSpPr/>
          <p:nvPr/>
        </p:nvSpPr>
        <p:spPr>
          <a:xfrm>
            <a:off x="1821024" y="-526600"/>
            <a:ext cx="3899291" cy="3420385"/>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49"/>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49"/>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05" name="Google Shape;105;p49"/>
          <p:cNvPicPr preferRelativeResize="0"/>
          <p:nvPr/>
        </p:nvPicPr>
        <p:blipFill rotWithShape="1">
          <a:blip r:embed="rId2">
            <a:alphaModFix/>
          </a:blip>
          <a:srcRect b="0" l="-25867" r="0" t="0"/>
          <a:stretch/>
        </p:blipFill>
        <p:spPr>
          <a:xfrm flipH="1">
            <a:off x="0" y="1333922"/>
            <a:ext cx="8439100" cy="5375657"/>
          </a:xfrm>
          <a:prstGeom prst="rect">
            <a:avLst/>
          </a:prstGeom>
          <a:noFill/>
          <a:ln>
            <a:noFill/>
          </a:ln>
        </p:spPr>
      </p:pic>
      <p:sp>
        <p:nvSpPr>
          <p:cNvPr id="106" name="Google Shape;106;p49"/>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107" name="Shape 107"/>
        <p:cNvGrpSpPr/>
        <p:nvPr/>
      </p:nvGrpSpPr>
      <p:grpSpPr>
        <a:xfrm>
          <a:off x="0" y="0"/>
          <a:ext cx="0" cy="0"/>
          <a:chOff x="0" y="0"/>
          <a:chExt cx="0" cy="0"/>
        </a:xfrm>
      </p:grpSpPr>
      <p:sp>
        <p:nvSpPr>
          <p:cNvPr id="108" name="Google Shape;108;p50"/>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9" name="Google Shape;109;p50"/>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50"/>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50"/>
          <p:cNvSpPr/>
          <p:nvPr/>
        </p:nvSpPr>
        <p:spPr>
          <a:xfrm rot="10800000">
            <a:off x="1" y="0"/>
            <a:ext cx="1242204" cy="6858000"/>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50"/>
          <p:cNvSpPr/>
          <p:nvPr/>
        </p:nvSpPr>
        <p:spPr>
          <a:xfrm rot="6762093">
            <a:off x="-257863" y="5475425"/>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113" name="Shape 113"/>
        <p:cNvGrpSpPr/>
        <p:nvPr/>
      </p:nvGrpSpPr>
      <p:grpSpPr>
        <a:xfrm>
          <a:off x="0" y="0"/>
          <a:ext cx="0" cy="0"/>
          <a:chOff x="0" y="0"/>
          <a:chExt cx="0" cy="0"/>
        </a:xfrm>
      </p:grpSpPr>
      <p:sp>
        <p:nvSpPr>
          <p:cNvPr id="114" name="Google Shape;114;p51"/>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51"/>
          <p:cNvSpPr/>
          <p:nvPr/>
        </p:nvSpPr>
        <p:spPr>
          <a:xfrm rot="357296">
            <a:off x="10545377" y="41432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51"/>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7" name="Google Shape;117;p51"/>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118" name="Google Shape;118;p51"/>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119" name="Google Shape;119;p51"/>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120" name="Shape 120"/>
        <p:cNvGrpSpPr/>
        <p:nvPr/>
      </p:nvGrpSpPr>
      <p:grpSpPr>
        <a:xfrm>
          <a:off x="0" y="0"/>
          <a:ext cx="0" cy="0"/>
          <a:chOff x="0" y="0"/>
          <a:chExt cx="0" cy="0"/>
        </a:xfrm>
      </p:grpSpPr>
      <p:sp>
        <p:nvSpPr>
          <p:cNvPr id="121" name="Google Shape;121;p52"/>
          <p:cNvSpPr/>
          <p:nvPr/>
        </p:nvSpPr>
        <p:spPr>
          <a:xfrm>
            <a:off x="0" y="2544417"/>
            <a:ext cx="12192000" cy="3218028"/>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22" name="Google Shape;122;p52"/>
          <p:cNvSpPr txBox="1"/>
          <p:nvPr>
            <p:ph idx="1"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 name="Google Shape;123;p52"/>
          <p:cNvSpPr txBox="1"/>
          <p:nvPr>
            <p:ph idx="2"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4" name="Google Shape;124;p52"/>
          <p:cNvSpPr txBox="1"/>
          <p:nvPr/>
        </p:nvSpPr>
        <p:spPr>
          <a:xfrm>
            <a:off x="2612156" y="6091519"/>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25" name="Google Shape;125;p52"/>
          <p:cNvPicPr preferRelativeResize="0"/>
          <p:nvPr/>
        </p:nvPicPr>
        <p:blipFill rotWithShape="1">
          <a:blip r:embed="rId2">
            <a:alphaModFix/>
          </a:blip>
          <a:srcRect b="0" l="0" r="0" t="0"/>
          <a:stretch/>
        </p:blipFill>
        <p:spPr>
          <a:xfrm>
            <a:off x="698613" y="6104964"/>
            <a:ext cx="1959683" cy="410131"/>
          </a:xfrm>
          <a:prstGeom prst="rect">
            <a:avLst/>
          </a:prstGeom>
          <a:noFill/>
          <a:ln>
            <a:noFill/>
          </a:ln>
        </p:spPr>
      </p:pic>
      <p:pic>
        <p:nvPicPr>
          <p:cNvPr id="126" name="Google Shape;126;p52"/>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127" name="Google Shape;127;p52"/>
          <p:cNvSpPr/>
          <p:nvPr/>
        </p:nvSpPr>
        <p:spPr>
          <a:xfrm rot="-3719127">
            <a:off x="-746400" y="237071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52"/>
          <p:cNvSpPr/>
          <p:nvPr/>
        </p:nvSpPr>
        <p:spPr>
          <a:xfrm rot="-4500000">
            <a:off x="9795443" y="354654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52"/>
          <p:cNvSpPr/>
          <p:nvPr/>
        </p:nvSpPr>
        <p:spPr>
          <a:xfrm>
            <a:off x="8053470" y="5367242"/>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30" name="Google Shape;130;p52"/>
          <p:cNvSpPr txBox="1"/>
          <p:nvPr>
            <p:ph idx="3" type="body"/>
          </p:nvPr>
        </p:nvSpPr>
        <p:spPr>
          <a:xfrm>
            <a:off x="8376237" y="5392733"/>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 Typecae &amp; Size">
  <p:cSld name="Font Typecae &amp; Size">
    <p:spTree>
      <p:nvGrpSpPr>
        <p:cNvPr id="131" name="Shape 131"/>
        <p:cNvGrpSpPr/>
        <p:nvPr/>
      </p:nvGrpSpPr>
      <p:grpSpPr>
        <a:xfrm>
          <a:off x="0" y="0"/>
          <a:ext cx="0" cy="0"/>
          <a:chOff x="0" y="0"/>
          <a:chExt cx="0" cy="0"/>
        </a:xfrm>
      </p:grpSpPr>
      <p:sp>
        <p:nvSpPr>
          <p:cNvPr id="132" name="Google Shape;132;p53"/>
          <p:cNvSpPr/>
          <p:nvPr/>
        </p:nvSpPr>
        <p:spPr>
          <a:xfrm>
            <a:off x="0" y="0"/>
            <a:ext cx="12192000" cy="6858001"/>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53"/>
          <p:cNvSpPr/>
          <p:nvPr/>
        </p:nvSpPr>
        <p:spPr>
          <a:xfrm>
            <a:off x="424669" y="528535"/>
            <a:ext cx="64986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u="none" strike="noStrike">
                <a:solidFill>
                  <a:schemeClr val="lt1"/>
                </a:solidFill>
                <a:latin typeface="Calibri"/>
                <a:ea typeface="Calibri"/>
                <a:cs typeface="Calibri"/>
                <a:sym typeface="Calibri"/>
              </a:rPr>
              <a:t>FONT TYPEFACE &amp; SIZE</a:t>
            </a:r>
            <a:endParaRPr sz="3600">
              <a:solidFill>
                <a:schemeClr val="lt1"/>
              </a:solidFill>
              <a:latin typeface="Calibri"/>
              <a:ea typeface="Calibri"/>
              <a:cs typeface="Calibri"/>
              <a:sym typeface="Calibri"/>
            </a:endParaRPr>
          </a:p>
        </p:txBody>
      </p:sp>
      <p:sp>
        <p:nvSpPr>
          <p:cNvPr id="134" name="Google Shape;134;p53"/>
          <p:cNvSpPr/>
          <p:nvPr/>
        </p:nvSpPr>
        <p:spPr>
          <a:xfrm>
            <a:off x="7347983" y="564843"/>
            <a:ext cx="4589207"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000" u="none" strike="noStrike">
                <a:solidFill>
                  <a:schemeClr val="lt1"/>
                </a:solidFill>
                <a:latin typeface="Calibri"/>
                <a:ea typeface="Calibri"/>
                <a:cs typeface="Calibri"/>
                <a:sym typeface="Calibri"/>
              </a:rPr>
              <a:t>PLEASE</a:t>
            </a:r>
            <a:r>
              <a:rPr b="0" i="0" lang="en-US" sz="3000" u="none" strike="noStrike">
                <a:solidFill>
                  <a:schemeClr val="lt1"/>
                </a:solidFill>
                <a:latin typeface="Calibri"/>
                <a:ea typeface="Calibri"/>
                <a:cs typeface="Calibri"/>
                <a:sym typeface="Calibri"/>
              </a:rPr>
              <a:t> ENSURE TO KEEP FONTS AS PER THE LAYOUT</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48 point </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Divider</a:t>
            </a:r>
            <a:r>
              <a:rPr b="0" i="0" lang="en-US" sz="3000" u="none" strike="noStrike">
                <a:solidFill>
                  <a:schemeClr val="lt1"/>
                </a:solidFill>
                <a:latin typeface="Calibri"/>
                <a:ea typeface="Calibri"/>
                <a:cs typeface="Calibri"/>
                <a:sym typeface="Calibri"/>
              </a:rPr>
              <a:t> Slides</a:t>
            </a:r>
            <a:endParaRPr/>
          </a:p>
          <a:p>
            <a:pPr indent="0" lvl="0" marL="0" marR="0" rtl="0" algn="l">
              <a:spcBef>
                <a:spcPts val="0"/>
              </a:spcBef>
              <a:spcAft>
                <a:spcPts val="0"/>
              </a:spcAft>
              <a:buClr>
                <a:schemeClr val="dk1"/>
              </a:buClr>
              <a:buSzPts val="1100"/>
              <a:buFont typeface="Arial"/>
              <a:buNone/>
            </a:pPr>
            <a:r>
              <a:t/>
            </a:r>
            <a:endParaRPr b="1" sz="10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36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Title Heading</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30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Sub-Titles</a:t>
            </a:r>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Quotes	</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24 point</a:t>
            </a:r>
            <a:r>
              <a:rPr b="0" i="0" lang="en-US" sz="3000" u="none" strike="noStrike">
                <a:solidFill>
                  <a:schemeClr val="lt1"/>
                </a:solidFill>
                <a:latin typeface="Calibri"/>
                <a:ea typeface="Calibri"/>
                <a:cs typeface="Calibri"/>
                <a:sym typeface="Calibri"/>
              </a:rPr>
              <a:t>  -  Main </a:t>
            </a:r>
            <a:r>
              <a:rPr b="0" i="0" lang="en-US" sz="3000" u="none" strike="noStrike">
                <a:solidFill>
                  <a:schemeClr val="lt1"/>
                </a:solidFill>
                <a:latin typeface="Calibri"/>
                <a:ea typeface="Calibri"/>
                <a:cs typeface="Calibri"/>
                <a:sym typeface="Calibri"/>
              </a:rPr>
              <a:t>Text Body </a:t>
            </a:r>
            <a:endParaRPr sz="3000">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p:txBody>
      </p:sp>
      <p:sp>
        <p:nvSpPr>
          <p:cNvPr id="135" name="Google Shape;135;p53"/>
          <p:cNvSpPr/>
          <p:nvPr/>
        </p:nvSpPr>
        <p:spPr>
          <a:xfrm>
            <a:off x="424669" y="2014904"/>
            <a:ext cx="5845501"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400"/>
              <a:buFont typeface="Calibri"/>
              <a:buNone/>
            </a:pPr>
            <a:r>
              <a:rPr b="0" i="0" lang="en-US" sz="2400" u="none" strike="noStrike">
                <a:solidFill>
                  <a:schemeClr val="lt1"/>
                </a:solidFill>
                <a:latin typeface="Calibri"/>
                <a:ea typeface="Calibri"/>
                <a:cs typeface="Calibri"/>
                <a:sym typeface="Calibri"/>
              </a:rPr>
              <a:t>Please ensure to keep the font sizes set as per the slide layouts. The font used throughout the </a:t>
            </a:r>
            <a:r>
              <a:rPr b="1" i="0" lang="en-US" sz="2400" u="none" strike="noStrike">
                <a:solidFill>
                  <a:schemeClr val="lt1"/>
                </a:solidFill>
                <a:latin typeface="Calibri"/>
                <a:ea typeface="Calibri"/>
                <a:cs typeface="Calibri"/>
                <a:sym typeface="Calibri"/>
              </a:rPr>
              <a:t>SUSTaiN </a:t>
            </a:r>
            <a:r>
              <a:rPr b="0" i="0" lang="en-US" sz="2400" u="none" strike="noStrike">
                <a:solidFill>
                  <a:schemeClr val="lt1"/>
                </a:solidFill>
                <a:latin typeface="Calibri"/>
                <a:ea typeface="Calibri"/>
                <a:cs typeface="Calibri"/>
                <a:sym typeface="Calibri"/>
              </a:rPr>
              <a:t>PowerPoint is….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rPr b="1" i="1" lang="en-US" sz="3600">
                <a:solidFill>
                  <a:schemeClr val="lt1"/>
                </a:solidFill>
                <a:latin typeface="Calibri"/>
                <a:ea typeface="Calibri"/>
                <a:cs typeface="Calibri"/>
                <a:sym typeface="Calibri"/>
              </a:rPr>
              <a:t>Calibri</a:t>
            </a:r>
            <a:endParaRPr sz="3600">
              <a:solidFill>
                <a:schemeClr val="lt1"/>
              </a:solidFill>
              <a:latin typeface="Calibri"/>
              <a:ea typeface="Calibri"/>
              <a:cs typeface="Calibri"/>
              <a:sym typeface="Calibri"/>
            </a:endParaRPr>
          </a:p>
        </p:txBody>
      </p:sp>
      <p:cxnSp>
        <p:nvCxnSpPr>
          <p:cNvPr id="136" name="Google Shape;136;p53"/>
          <p:cNvCxnSpPr/>
          <p:nvPr/>
        </p:nvCxnSpPr>
        <p:spPr>
          <a:xfrm>
            <a:off x="7098716" y="-1"/>
            <a:ext cx="0" cy="5540408"/>
          </a:xfrm>
          <a:prstGeom prst="straightConnector1">
            <a:avLst/>
          </a:prstGeom>
          <a:noFill/>
          <a:ln cap="flat" cmpd="sng" w="9525">
            <a:solidFill>
              <a:schemeClr val="lt1"/>
            </a:solidFill>
            <a:prstDash val="solid"/>
            <a:miter lim="8000"/>
            <a:headEnd len="sm" w="sm" type="none"/>
            <a:tailEnd len="sm" w="sm" type="none"/>
          </a:ln>
        </p:spPr>
      </p:cxnSp>
      <p:cxnSp>
        <p:nvCxnSpPr>
          <p:cNvPr id="137" name="Google Shape;137;p53"/>
          <p:cNvCxnSpPr/>
          <p:nvPr/>
        </p:nvCxnSpPr>
        <p:spPr>
          <a:xfrm rot="10800000">
            <a:off x="1" y="1620217"/>
            <a:ext cx="7098715" cy="0"/>
          </a:xfrm>
          <a:prstGeom prst="straightConnector1">
            <a:avLst/>
          </a:prstGeom>
          <a:noFill/>
          <a:ln cap="flat" cmpd="sng" w="9525">
            <a:solidFill>
              <a:schemeClr val="lt1"/>
            </a:solidFill>
            <a:prstDash val="solid"/>
            <a:miter lim="8000"/>
            <a:headEnd len="sm" w="sm" type="none"/>
            <a:tailEnd len="sm" w="sm" type="none"/>
          </a:ln>
        </p:spPr>
      </p:cxnSp>
      <p:sp>
        <p:nvSpPr>
          <p:cNvPr id="138" name="Google Shape;138;p53"/>
          <p:cNvSpPr/>
          <p:nvPr/>
        </p:nvSpPr>
        <p:spPr>
          <a:xfrm>
            <a:off x="0" y="5968370"/>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 </a:t>
            </a:r>
            <a:r>
              <a:rPr b="1" lang="en-US" sz="2400">
                <a:solidFill>
                  <a:schemeClr val="lt1"/>
                </a:solidFill>
                <a:latin typeface="Calibri"/>
                <a:ea typeface="Calibri"/>
                <a:cs typeface="Calibri"/>
                <a:sym typeface="Calibri"/>
              </a:rPr>
              <a:t>PLEASE DELETE THIS INSTRUCTION SLIDE BEFORE PRESENTING FINAL PRESENTATION </a:t>
            </a:r>
            <a:r>
              <a:rPr lang="en-US"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p:txBody>
      </p:sp>
      <p:cxnSp>
        <p:nvCxnSpPr>
          <p:cNvPr id="139" name="Google Shape;139;p53"/>
          <p:cNvCxnSpPr/>
          <p:nvPr/>
        </p:nvCxnSpPr>
        <p:spPr>
          <a:xfrm rot="10800000">
            <a:off x="2" y="5540407"/>
            <a:ext cx="12191998"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140" name="Shape 140"/>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41" name="Shape 141"/>
        <p:cNvGrpSpPr/>
        <p:nvPr/>
      </p:nvGrpSpPr>
      <p:grpSpPr>
        <a:xfrm>
          <a:off x="0" y="0"/>
          <a:ext cx="0" cy="0"/>
          <a:chOff x="0" y="0"/>
          <a:chExt cx="0" cy="0"/>
        </a:xfrm>
      </p:grpSpPr>
      <p:sp>
        <p:nvSpPr>
          <p:cNvPr id="142" name="Google Shape;142;p55"/>
          <p:cNvSpPr/>
          <p:nvPr/>
        </p:nvSpPr>
        <p:spPr>
          <a:xfrm>
            <a:off x="4884044"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55"/>
          <p:cNvSpPr/>
          <p:nvPr>
            <p:ph idx="2" type="pic"/>
          </p:nvPr>
        </p:nvSpPr>
        <p:spPr>
          <a:xfrm>
            <a:off x="414116" y="352414"/>
            <a:ext cx="5497412" cy="6099184"/>
          </a:xfrm>
          <a:prstGeom prst="rect">
            <a:avLst/>
          </a:prstGeom>
          <a:solidFill>
            <a:srgbClr val="F2F2F2"/>
          </a:solidFill>
          <a:ln>
            <a:noFill/>
          </a:ln>
        </p:spPr>
      </p:sp>
      <p:sp>
        <p:nvSpPr>
          <p:cNvPr id="144" name="Google Shape;144;p55"/>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40"/>
          <p:cNvCxnSpPr/>
          <p:nvPr/>
        </p:nvCxnSpPr>
        <p:spPr>
          <a:xfrm rot="10800000">
            <a:off x="11791088" y="6608548"/>
            <a:ext cx="224149" cy="0"/>
          </a:xfrm>
          <a:prstGeom prst="straightConnector1">
            <a:avLst/>
          </a:prstGeom>
          <a:noFill/>
          <a:ln cap="flat" cmpd="sng" w="9525">
            <a:solidFill>
              <a:srgbClr val="51C4C6"/>
            </a:solidFill>
            <a:prstDash val="solid"/>
            <a:miter lim="4000"/>
            <a:headEnd len="sm" w="sm" type="none"/>
            <a:tailEnd len="sm" w="sm" type="none"/>
          </a:ln>
        </p:spPr>
      </p:cxnSp>
      <p:sp>
        <p:nvSpPr>
          <p:cNvPr id="11" name="Google Shape;11;p40"/>
          <p:cNvSpPr txBox="1"/>
          <p:nvPr/>
        </p:nvSpPr>
        <p:spPr>
          <a:xfrm rot="-5400000">
            <a:off x="9996557" y="4624338"/>
            <a:ext cx="3779520" cy="2000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700" u="none" cap="none" strike="noStrike">
                <a:solidFill>
                  <a:srgbClr val="00898B"/>
                </a:solidFill>
                <a:latin typeface="Calibri"/>
                <a:ea typeface="Calibri"/>
                <a:cs typeface="Calibri"/>
                <a:sym typeface="Calibri"/>
              </a:rPr>
              <a:t>Formazione professionale potenziata dall'intelligenza artificiale per un futuro sostenibile</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28.png"/><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2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
          <p:cNvSpPr txBox="1"/>
          <p:nvPr>
            <p:ph idx="1" type="body"/>
          </p:nvPr>
        </p:nvSpPr>
        <p:spPr>
          <a:xfrm>
            <a:off x="608048" y="3568496"/>
            <a:ext cx="4048800" cy="719100"/>
          </a:xfrm>
          <a:prstGeom prst="rect">
            <a:avLst/>
          </a:prstGeom>
          <a:noFill/>
          <a:ln>
            <a:noFill/>
          </a:ln>
        </p:spPr>
        <p:txBody>
          <a:bodyPr anchorCtr="0" anchor="t" bIns="45700" lIns="91425" spcFirstLastPara="1" rIns="91425" wrap="square" tIns="45700">
            <a:noAutofit/>
          </a:bodyPr>
          <a:lstStyle/>
          <a:p>
            <a:pPr indent="0" lvl="0" marL="0" rtl="0" algn="l">
              <a:lnSpc>
                <a:spcPct val="82375"/>
              </a:lnSpc>
              <a:spcBef>
                <a:spcPts val="0"/>
              </a:spcBef>
              <a:spcAft>
                <a:spcPts val="0"/>
              </a:spcAft>
              <a:buClr>
                <a:schemeClr val="lt1"/>
              </a:buClr>
              <a:buSzPts val="4800"/>
              <a:buNone/>
            </a:pPr>
            <a:r>
              <a:rPr b="1" lang="en-US" sz="4800"/>
              <a:t>L'intelligenza artificiale nei trasporti</a:t>
            </a:r>
            <a:endParaRPr/>
          </a:p>
        </p:txBody>
      </p:sp>
      <p:sp>
        <p:nvSpPr>
          <p:cNvPr id="151" name="Google Shape;151;p1"/>
          <p:cNvSpPr txBox="1"/>
          <p:nvPr>
            <p:ph idx="2" type="body"/>
          </p:nvPr>
        </p:nvSpPr>
        <p:spPr>
          <a:xfrm>
            <a:off x="608056" y="2716166"/>
            <a:ext cx="3312000" cy="533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4800"/>
              <a:buNone/>
            </a:pPr>
            <a:r>
              <a:rPr b="1" lang="en-US" sz="4800"/>
              <a:t>Modulo 3</a:t>
            </a:r>
            <a:endParaRPr/>
          </a:p>
        </p:txBody>
      </p:sp>
      <p:sp>
        <p:nvSpPr>
          <p:cNvPr id="152" name="Google Shape;152;p1"/>
          <p:cNvSpPr txBox="1"/>
          <p:nvPr>
            <p:ph idx="1" type="body"/>
          </p:nvPr>
        </p:nvSpPr>
        <p:spPr>
          <a:xfrm>
            <a:off x="8376237" y="5551760"/>
            <a:ext cx="3195486" cy="7311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www.sustainvet.eu</a:t>
            </a:r>
            <a:endParaRPr b="0" i="0" sz="2800" u="none" cap="none" strike="noStrike">
              <a:solidFill>
                <a:schemeClr val="dk1"/>
              </a:solidFill>
              <a:latin typeface="Calibri"/>
              <a:ea typeface="Calibri"/>
              <a:cs typeface="Calibri"/>
              <a:sym typeface="Calibri"/>
            </a:endParaRPr>
          </a:p>
        </p:txBody>
      </p:sp>
      <p:sp>
        <p:nvSpPr>
          <p:cNvPr id="153" name="Google Shape;153;p1"/>
          <p:cNvSpPr/>
          <p:nvPr/>
        </p:nvSpPr>
        <p:spPr>
          <a:xfrm rot="-3719127">
            <a:off x="5058977"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4" name="Google Shape;154;p1"/>
          <p:cNvPicPr preferRelativeResize="0"/>
          <p:nvPr>
            <p:ph idx="3" type="pic"/>
          </p:nvPr>
        </p:nvPicPr>
        <p:blipFill rotWithShape="1">
          <a:blip r:embed="rId3">
            <a:alphaModFix/>
          </a:blip>
          <a:srcRect b="0" l="1717" r="1717" t="0"/>
          <a:stretch/>
        </p:blipFill>
        <p:spPr>
          <a:xfrm>
            <a:off x="5279136" y="561497"/>
            <a:ext cx="6439497" cy="4445238"/>
          </a:xfrm>
          <a:prstGeom prst="rect">
            <a:avLst/>
          </a:prstGeom>
          <a:solidFill>
            <a:srgbClr val="F2F2F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US"/>
              <a:t>01</a:t>
            </a:r>
            <a:endParaRPr/>
          </a:p>
        </p:txBody>
      </p:sp>
      <p:sp>
        <p:nvSpPr>
          <p:cNvPr id="161" name="Google Shape;161;p2"/>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US"/>
              <a:t>Unità 1 - Introduzione</a:t>
            </a:r>
            <a:endParaRPr/>
          </a:p>
        </p:txBody>
      </p:sp>
      <p:sp>
        <p:nvSpPr>
          <p:cNvPr id="162" name="Google Shape;162;p2"/>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US"/>
              <a:t>02</a:t>
            </a:r>
            <a:endParaRPr/>
          </a:p>
        </p:txBody>
      </p:sp>
      <p:sp>
        <p:nvSpPr>
          <p:cNvPr id="163" name="Google Shape;163;p2"/>
          <p:cNvSpPr txBox="1"/>
          <p:nvPr>
            <p:ph idx="4" type="body"/>
          </p:nvPr>
        </p:nvSpPr>
        <p:spPr>
          <a:xfrm>
            <a:off x="1620473" y="2476259"/>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US"/>
              <a:t>Unità 2 - Le sfide dei trasporti nell'era moderna</a:t>
            </a:r>
            <a:endParaRPr/>
          </a:p>
        </p:txBody>
      </p:sp>
      <p:sp>
        <p:nvSpPr>
          <p:cNvPr id="164" name="Google Shape;164;p2"/>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US"/>
              <a:t>03</a:t>
            </a:r>
            <a:endParaRPr/>
          </a:p>
        </p:txBody>
      </p:sp>
      <p:sp>
        <p:nvSpPr>
          <p:cNvPr id="165" name="Google Shape;165;p2"/>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US"/>
              <a:t>Unità 3 - In che modo l'intelligenza artificiale può supportare i trasporti?</a:t>
            </a:r>
            <a:endParaRPr/>
          </a:p>
        </p:txBody>
      </p:sp>
      <p:sp>
        <p:nvSpPr>
          <p:cNvPr id="166" name="Google Shape;166;p2"/>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US"/>
              <a:t>04</a:t>
            </a:r>
            <a:endParaRPr/>
          </a:p>
        </p:txBody>
      </p:sp>
      <p:sp>
        <p:nvSpPr>
          <p:cNvPr id="167" name="Google Shape;167;p2"/>
          <p:cNvSpPr txBox="1"/>
          <p:nvPr>
            <p:ph idx="8" type="body"/>
          </p:nvPr>
        </p:nvSpPr>
        <p:spPr>
          <a:xfrm>
            <a:off x="1608003" y="3922110"/>
            <a:ext cx="7638633"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US"/>
              <a:t>Unità 4 - Rimanere all'avanguardia</a:t>
            </a:r>
            <a:endParaRPr/>
          </a:p>
        </p:txBody>
      </p:sp>
      <p:sp>
        <p:nvSpPr>
          <p:cNvPr id="168" name="Google Shape;168;p2"/>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US"/>
              <a:t>05</a:t>
            </a:r>
            <a:endParaRPr/>
          </a:p>
        </p:txBody>
      </p:sp>
      <p:sp>
        <p:nvSpPr>
          <p:cNvPr id="169" name="Google Shape;169;p2"/>
          <p:cNvSpPr txBox="1"/>
          <p:nvPr>
            <p:ph idx="13" type="body"/>
          </p:nvPr>
        </p:nvSpPr>
        <p:spPr>
          <a:xfrm>
            <a:off x="1608004" y="4616963"/>
            <a:ext cx="8151816"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US"/>
              <a:t>Unità 5 - Panoramica grafica delle possibili interconnessioni tra i 4 settori</a:t>
            </a:r>
            <a:endParaRPr/>
          </a:p>
        </p:txBody>
      </p:sp>
      <p:sp>
        <p:nvSpPr>
          <p:cNvPr id="170" name="Google Shape;170;p2"/>
          <p:cNvSpPr txBox="1"/>
          <p:nvPr>
            <p:ph idx="14" type="body"/>
          </p:nvPr>
        </p:nvSpPr>
        <p:spPr>
          <a:xfrm>
            <a:off x="548420" y="416431"/>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Indice</a:t>
            </a:r>
            <a:endParaRPr/>
          </a:p>
        </p:txBody>
      </p:sp>
      <p:sp>
        <p:nvSpPr>
          <p:cNvPr id="171" name="Google Shape;171;p2"/>
          <p:cNvSpPr/>
          <p:nvPr/>
        </p:nvSpPr>
        <p:spPr>
          <a:xfrm rot="1240913">
            <a:off x="10576783" y="-41326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
          <p:cNvSpPr txBox="1"/>
          <p:nvPr>
            <p:ph idx="1" type="body"/>
          </p:nvPr>
        </p:nvSpPr>
        <p:spPr>
          <a:xfrm>
            <a:off x="798381" y="1748515"/>
            <a:ext cx="4973770" cy="434788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1800"/>
              <a:buNone/>
            </a:pPr>
            <a:r>
              <a:rPr b="1" lang="en-US" sz="1800"/>
              <a:t>Concetti fondamentali e integrazione</a:t>
            </a:r>
            <a:endParaRPr sz="1800"/>
          </a:p>
          <a:p>
            <a:pPr indent="0" lvl="0" marL="0" rtl="0" algn="l">
              <a:lnSpc>
                <a:spcPct val="90000"/>
              </a:lnSpc>
              <a:spcBef>
                <a:spcPts val="1000"/>
              </a:spcBef>
              <a:spcAft>
                <a:spcPts val="0"/>
              </a:spcAft>
              <a:buClr>
                <a:srgbClr val="262626"/>
              </a:buClr>
              <a:buSzPts val="1800"/>
              <a:buNone/>
            </a:pPr>
            <a:r>
              <a:rPr lang="en-US" sz="1800"/>
              <a:t>In questo modulo, i partecipanti esploreranno come l’intelligenza artificiale stia trasformando il settore dei trasporti e perché sia diventata essenziale per la formazione e le operazioni nel settore dei trasporti moderni. </a:t>
            </a:r>
            <a:endParaRPr sz="1800"/>
          </a:p>
          <a:p>
            <a:pPr indent="0" lvl="0" marL="0" rtl="0" algn="l">
              <a:lnSpc>
                <a:spcPct val="90000"/>
              </a:lnSpc>
              <a:spcBef>
                <a:spcPts val="1000"/>
              </a:spcBef>
              <a:spcAft>
                <a:spcPts val="0"/>
              </a:spcAft>
              <a:buClr>
                <a:srgbClr val="262626"/>
              </a:buClr>
              <a:buSzPts val="1800"/>
              <a:buNone/>
            </a:pPr>
            <a:r>
              <a:rPr lang="en-US" sz="1800"/>
              <a:t>I partecipanti:</a:t>
            </a:r>
            <a:endParaRPr sz="1800"/>
          </a:p>
          <a:p>
            <a:pPr indent="-285750" lvl="0" marL="285750" rtl="0" algn="l">
              <a:lnSpc>
                <a:spcPct val="90000"/>
              </a:lnSpc>
              <a:spcBef>
                <a:spcPts val="1000"/>
              </a:spcBef>
              <a:spcAft>
                <a:spcPts val="0"/>
              </a:spcAft>
              <a:buClr>
                <a:srgbClr val="262626"/>
              </a:buClr>
              <a:buSzPts val="1800"/>
              <a:buFont typeface="Arial"/>
              <a:buChar char="•"/>
            </a:pPr>
            <a:r>
              <a:rPr lang="en-US" sz="1800"/>
              <a:t>Comprendere i concetti fondamentali delle applicazioni dell’IA nei sistemi di trasporto, inclusi i veicoli autonomi, la gestione del traffico, l’ottimizzazione logistica e la manutenzione predittiva.</a:t>
            </a:r>
            <a:br>
              <a:rPr lang="en-US" sz="1800"/>
            </a:br>
            <a:endParaRPr sz="1800"/>
          </a:p>
          <a:p>
            <a:pPr indent="-285750" lvl="0" marL="285750" rtl="0" algn="l">
              <a:lnSpc>
                <a:spcPct val="90000"/>
              </a:lnSpc>
              <a:spcBef>
                <a:spcPts val="1000"/>
              </a:spcBef>
              <a:spcAft>
                <a:spcPts val="0"/>
              </a:spcAft>
              <a:buClr>
                <a:srgbClr val="262626"/>
              </a:buClr>
              <a:buSzPts val="1800"/>
              <a:buFont typeface="Arial"/>
              <a:buChar char="•"/>
            </a:pPr>
            <a:r>
              <a:rPr lang="en-US" sz="1800"/>
              <a:t>Apprenderanno approcci pratici per integrare gli strumenti di IA nella pianificazione, nelle operazioni e nella gestione della sicurezza dei trasporti.</a:t>
            </a:r>
            <a:br>
              <a:rPr lang="en-US" sz="1800"/>
            </a:br>
            <a:br>
              <a:rPr lang="en-US" sz="1800"/>
            </a:br>
            <a:endParaRPr sz="1800"/>
          </a:p>
        </p:txBody>
      </p:sp>
      <p:sp>
        <p:nvSpPr>
          <p:cNvPr id="177" name="Google Shape;177;p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US"/>
              <a:t>Obiettivi di apprendimento</a:t>
            </a:r>
            <a:endParaRPr/>
          </a:p>
        </p:txBody>
      </p:sp>
      <p:sp>
        <p:nvSpPr>
          <p:cNvPr id="178" name="Google Shape;178;p3"/>
          <p:cNvSpPr/>
          <p:nvPr/>
        </p:nvSpPr>
        <p:spPr>
          <a:xfrm>
            <a:off x="5878729" y="442859"/>
            <a:ext cx="5554464" cy="3129015"/>
          </a:xfrm>
          <a:prstGeom prst="rect">
            <a:avLst/>
          </a:prstGeom>
          <a:noFill/>
          <a:ln>
            <a:noFill/>
          </a:ln>
        </p:spPr>
      </p:sp>
      <p:sp>
        <p:nvSpPr>
          <p:cNvPr id="179" name="Google Shape;179;p3"/>
          <p:cNvSpPr/>
          <p:nvPr/>
        </p:nvSpPr>
        <p:spPr>
          <a:xfrm>
            <a:off x="7817375" y="3995127"/>
            <a:ext cx="3576243" cy="2420014"/>
          </a:xfrm>
          <a:prstGeom prst="rect">
            <a:avLst/>
          </a:prstGeom>
          <a:noFill/>
          <a:ln>
            <a:noFill/>
          </a:ln>
        </p:spPr>
      </p:sp>
      <p:pic>
        <p:nvPicPr>
          <p:cNvPr id="180" name="Google Shape;180;p3"/>
          <p:cNvPicPr preferRelativeResize="0"/>
          <p:nvPr/>
        </p:nvPicPr>
        <p:blipFill rotWithShape="1">
          <a:blip r:embed="rId3">
            <a:alphaModFix/>
          </a:blip>
          <a:srcRect b="0" l="0" r="0" t="0"/>
          <a:stretch/>
        </p:blipFill>
        <p:spPr>
          <a:xfrm flipH="1" rot="-334455">
            <a:off x="10421305" y="330196"/>
            <a:ext cx="1147309" cy="14892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4"/>
          <p:cNvSpPr txBox="1"/>
          <p:nvPr>
            <p:ph idx="1" type="body"/>
          </p:nvPr>
        </p:nvSpPr>
        <p:spPr>
          <a:xfrm>
            <a:off x="798380" y="2018740"/>
            <a:ext cx="5488119" cy="4258632"/>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262626"/>
              </a:buClr>
              <a:buSzPts val="2000"/>
              <a:buFont typeface="Arial"/>
              <a:buChar char="•"/>
            </a:pPr>
            <a:r>
              <a:rPr lang="en-US" sz="2000"/>
              <a:t>Analizza le questioni etiche specifiche relative all’intelligenza artificiale nel settore dei trasporti, tra cui la responsabilità in materia di sicurezza, la protezione dei dati, la parzialità algoritmica e l’equità sociale. </a:t>
            </a:r>
            <a:endParaRPr/>
          </a:p>
          <a:p>
            <a:pPr indent="-342900" lvl="0" marL="342900" rtl="0" algn="l">
              <a:lnSpc>
                <a:spcPct val="90000"/>
              </a:lnSpc>
              <a:spcBef>
                <a:spcPts val="1000"/>
              </a:spcBef>
              <a:spcAft>
                <a:spcPts val="0"/>
              </a:spcAft>
              <a:buClr>
                <a:srgbClr val="262626"/>
              </a:buClr>
              <a:buSzPts val="2000"/>
              <a:buFont typeface="Arial"/>
              <a:buChar char="•"/>
            </a:pPr>
            <a:r>
              <a:rPr lang="en-US" sz="2000"/>
              <a:t>Scoprire come l’IA possa migliorare l’efficienza dei trasporti, ridurre l’impatto ambientale, aumentare la sicurezza e creare nuove opportunità di carriera.</a:t>
            </a:r>
            <a:endParaRPr/>
          </a:p>
          <a:p>
            <a:pPr indent="-342900" lvl="0" marL="342900" rtl="0" algn="l">
              <a:lnSpc>
                <a:spcPct val="90000"/>
              </a:lnSpc>
              <a:spcBef>
                <a:spcPts val="1000"/>
              </a:spcBef>
              <a:spcAft>
                <a:spcPts val="0"/>
              </a:spcAft>
              <a:buClr>
                <a:srgbClr val="262626"/>
              </a:buClr>
              <a:buSzPts val="2000"/>
              <a:buFont typeface="Arial"/>
              <a:buChar char="•"/>
            </a:pPr>
            <a:r>
              <a:rPr lang="en-US" sz="2000"/>
              <a:t>Acquisire conoscenze pratiche sugli strumenti di IA che i professionisti del settore dei trasporti possono applicare con sicurezza in contesti reali.</a:t>
            </a:r>
            <a:endParaRPr/>
          </a:p>
        </p:txBody>
      </p:sp>
      <p:sp>
        <p:nvSpPr>
          <p:cNvPr id="186" name="Google Shape;186;p4"/>
          <p:cNvSpPr txBox="1"/>
          <p:nvPr>
            <p:ph idx="2" type="body"/>
          </p:nvPr>
        </p:nvSpPr>
        <p:spPr>
          <a:xfrm>
            <a:off x="798381" y="761603"/>
            <a:ext cx="10595237" cy="68171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US"/>
              <a:t>Obiettivi di apprendimento</a:t>
            </a:r>
            <a:endParaRPr/>
          </a:p>
          <a:p>
            <a:pPr indent="0" lvl="0" marL="0" rtl="0" algn="l">
              <a:lnSpc>
                <a:spcPct val="90000"/>
              </a:lnSpc>
              <a:spcBef>
                <a:spcPts val="1000"/>
              </a:spcBef>
              <a:spcAft>
                <a:spcPts val="0"/>
              </a:spcAft>
              <a:buClr>
                <a:srgbClr val="262626"/>
              </a:buClr>
              <a:buSzPts val="2000"/>
              <a:buNone/>
            </a:pPr>
            <a:r>
              <a:rPr lang="en-US" sz="2000">
                <a:solidFill>
                  <a:srgbClr val="262626"/>
                </a:solidFill>
              </a:rPr>
              <a:t>Etica e impatto</a:t>
            </a:r>
            <a:endParaRPr/>
          </a:p>
          <a:p>
            <a:pPr indent="0" lvl="0" marL="0" rtl="0" algn="l">
              <a:lnSpc>
                <a:spcPct val="90000"/>
              </a:lnSpc>
              <a:spcBef>
                <a:spcPts val="1000"/>
              </a:spcBef>
              <a:spcAft>
                <a:spcPts val="0"/>
              </a:spcAft>
              <a:buClr>
                <a:srgbClr val="51C4C6"/>
              </a:buClr>
              <a:buSzPts val="3600"/>
              <a:buNone/>
            </a:pPr>
            <a:r>
              <a:t/>
            </a:r>
            <a:endParaRPr/>
          </a:p>
          <a:p>
            <a:pPr indent="0" lvl="0" marL="0" rtl="0" algn="l">
              <a:lnSpc>
                <a:spcPct val="90000"/>
              </a:lnSpc>
              <a:spcBef>
                <a:spcPts val="1000"/>
              </a:spcBef>
              <a:spcAft>
                <a:spcPts val="0"/>
              </a:spcAft>
              <a:buClr>
                <a:srgbClr val="51C4C6"/>
              </a:buClr>
              <a:buSzPts val="3600"/>
              <a:buNone/>
            </a:pPr>
            <a:r>
              <a:t/>
            </a:r>
            <a:endParaRPr/>
          </a:p>
          <a:p>
            <a:pPr indent="0" lvl="0" marL="0" rtl="0" algn="l">
              <a:lnSpc>
                <a:spcPct val="90000"/>
              </a:lnSpc>
              <a:spcBef>
                <a:spcPts val="1000"/>
              </a:spcBef>
              <a:spcAft>
                <a:spcPts val="0"/>
              </a:spcAft>
              <a:buClr>
                <a:srgbClr val="51C4C6"/>
              </a:buClr>
              <a:buSzPts val="3600"/>
              <a:buNone/>
            </a:pPr>
            <a:r>
              <a:t/>
            </a:r>
            <a:endParaRPr/>
          </a:p>
        </p:txBody>
      </p:sp>
      <p:sp>
        <p:nvSpPr>
          <p:cNvPr id="187" name="Google Shape;187;p4"/>
          <p:cNvSpPr/>
          <p:nvPr/>
        </p:nvSpPr>
        <p:spPr>
          <a:xfrm>
            <a:off x="7096126" y="365761"/>
            <a:ext cx="4364168" cy="6126478"/>
          </a:xfrm>
          <a:prstGeom prst="rect">
            <a:avLst/>
          </a:prstGeom>
          <a:no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5"/>
          <p:cNvSpPr txBox="1"/>
          <p:nvPr>
            <p:ph idx="1" type="body"/>
          </p:nvPr>
        </p:nvSpPr>
        <p:spPr>
          <a:xfrm>
            <a:off x="5297322" y="2210731"/>
            <a:ext cx="6484268" cy="225304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4800"/>
              <a:buNone/>
            </a:pPr>
            <a:r>
              <a:rPr b="1" lang="en-US"/>
              <a:t>Unità 1</a:t>
            </a:r>
            <a:endParaRPr/>
          </a:p>
          <a:p>
            <a:pPr indent="0" lvl="0" marL="0" rtl="0" algn="l">
              <a:lnSpc>
                <a:spcPct val="100000"/>
              </a:lnSpc>
              <a:spcBef>
                <a:spcPts val="1000"/>
              </a:spcBef>
              <a:spcAft>
                <a:spcPts val="0"/>
              </a:spcAft>
              <a:buClr>
                <a:schemeClr val="lt1"/>
              </a:buClr>
              <a:buSzPts val="4800"/>
              <a:buNone/>
            </a:pPr>
            <a:r>
              <a:rPr b="1" lang="en-US"/>
              <a:t>Introduzione</a:t>
            </a:r>
            <a:endParaRPr/>
          </a:p>
        </p:txBody>
      </p:sp>
      <p:sp>
        <p:nvSpPr>
          <p:cNvPr id="194" name="Google Shape;194;p5"/>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US"/>
              <a:t>01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6"/>
          <p:cNvSpPr txBox="1"/>
          <p:nvPr>
            <p:ph idx="1" type="body"/>
          </p:nvPr>
        </p:nvSpPr>
        <p:spPr>
          <a:xfrm>
            <a:off x="560856" y="2345726"/>
            <a:ext cx="5126463" cy="216508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1800"/>
              <a:buNone/>
            </a:pPr>
            <a:r>
              <a:rPr lang="en-US"/>
              <a:t>"Il futuro dei trasporti non consiste solo nel viaggiare più velocemente, ma nel farlo in modo più intelligente, più sicuro e più sostenibile. L'intelligenza artificiale è la bussola che ci guiderà in quella direzione."</a:t>
            </a:r>
            <a:endParaRPr/>
          </a:p>
        </p:txBody>
      </p:sp>
      <p:grpSp>
        <p:nvGrpSpPr>
          <p:cNvPr id="200" name="Google Shape;200;p6"/>
          <p:cNvGrpSpPr/>
          <p:nvPr/>
        </p:nvGrpSpPr>
        <p:grpSpPr>
          <a:xfrm rot="418027">
            <a:off x="279644" y="1859539"/>
            <a:ext cx="1294930" cy="972373"/>
            <a:chOff x="3400450" y="986392"/>
            <a:chExt cx="1487826" cy="1083162"/>
          </a:xfrm>
        </p:grpSpPr>
        <p:sp>
          <p:nvSpPr>
            <p:cNvPr id="201" name="Google Shape;201;p6"/>
            <p:cNvSpPr/>
            <p:nvPr/>
          </p:nvSpPr>
          <p:spPr>
            <a:xfrm>
              <a:off x="3400450" y="986392"/>
              <a:ext cx="1367826" cy="997498"/>
            </a:xfrm>
            <a:custGeom>
              <a:rect b="b" l="l" r="r" t="t"/>
              <a:pathLst>
                <a:path extrusionOk="0" h="671727" w="92111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6"/>
            <p:cNvSpPr/>
            <p:nvPr/>
          </p:nvSpPr>
          <p:spPr>
            <a:xfrm>
              <a:off x="3400450" y="986392"/>
              <a:ext cx="1487826" cy="1083162"/>
            </a:xfrm>
            <a:custGeom>
              <a:rect b="b" l="l" r="r" t="t"/>
              <a:pathLst>
                <a:path extrusionOk="0" h="669931" w="920214">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03" name="Google Shape;203;p6"/>
          <p:cNvSpPr/>
          <p:nvPr/>
        </p:nvSpPr>
        <p:spPr>
          <a:xfrm rot="9866845">
            <a:off x="9662957" y="-659342"/>
            <a:ext cx="3315886" cy="2908633"/>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4" name="Google Shape;204;p6"/>
          <p:cNvPicPr preferRelativeResize="0"/>
          <p:nvPr>
            <p:ph idx="2" type="pic"/>
          </p:nvPr>
        </p:nvPicPr>
        <p:blipFill rotWithShape="1">
          <a:blip r:embed="rId3">
            <a:alphaModFix/>
          </a:blip>
          <a:srcRect b="12461" l="0" r="0" t="12461"/>
          <a:stretch/>
        </p:blipFill>
        <p:spPr>
          <a:xfrm>
            <a:off x="0" y="0"/>
            <a:ext cx="12192000" cy="6858000"/>
          </a:xfrm>
          <a:prstGeom prst="rect">
            <a:avLst/>
          </a:prstGeom>
          <a:solidFill>
            <a:srgbClr val="F2F2F2"/>
          </a:solidFill>
          <a:ln>
            <a:noFill/>
          </a:ln>
        </p:spPr>
      </p:pic>
      <p:pic>
        <p:nvPicPr>
          <p:cNvPr id="205" name="Google Shape;205;p6"/>
          <p:cNvPicPr preferRelativeResize="0"/>
          <p:nvPr/>
        </p:nvPicPr>
        <p:blipFill rotWithShape="1">
          <a:blip r:embed="rId4">
            <a:alphaModFix/>
          </a:blip>
          <a:srcRect b="0" l="0" r="0" t="0"/>
          <a:stretch/>
        </p:blipFill>
        <p:spPr>
          <a:xfrm rot="10465545">
            <a:off x="4447055" y="3667799"/>
            <a:ext cx="1554615" cy="2017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7"/>
          <p:cNvSpPr txBox="1"/>
          <p:nvPr>
            <p:ph idx="1" type="body"/>
          </p:nvPr>
        </p:nvSpPr>
        <p:spPr>
          <a:xfrm>
            <a:off x="6400633" y="1115578"/>
            <a:ext cx="5419892" cy="426845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1600"/>
              <a:buNone/>
            </a:pPr>
            <a:r>
              <a:rPr lang="en-US" sz="1600"/>
              <a:t>Il settore dei trasporti deve affrontare sfide senza precedenti: l’urbanizzazione crescente, le pressioni legate al cambiamento climatico, le preoccupazioni in materia di sicurezza e la richiesta di una mobilità efficiente. </a:t>
            </a:r>
            <a:endParaRPr sz="1600"/>
          </a:p>
          <a:p>
            <a:pPr indent="0" lvl="0" marL="0" rtl="0" algn="l">
              <a:lnSpc>
                <a:spcPct val="90000"/>
              </a:lnSpc>
              <a:spcBef>
                <a:spcPts val="1000"/>
              </a:spcBef>
              <a:spcAft>
                <a:spcPts val="0"/>
              </a:spcAft>
              <a:buClr>
                <a:schemeClr val="lt1"/>
              </a:buClr>
              <a:buSzPts val="1600"/>
              <a:buNone/>
            </a:pPr>
            <a:r>
              <a:rPr lang="en-US" sz="1600"/>
              <a:t>L’intelligenza artificiale consente ai sistemi di trasporto di elaborare enormi quantità di dati in tempo reale provenienti da veicoli, infrastrutture, modelli di traffico e sensori ambientali. Ciò permette un processo decisionale intelligente che prima era impossibile. Fattori chiave:</a:t>
            </a:r>
            <a:endParaRPr sz="1600"/>
          </a:p>
          <a:p>
            <a:pPr indent="0" lvl="0" marL="0" rtl="0" algn="l">
              <a:lnSpc>
                <a:spcPct val="90000"/>
              </a:lnSpc>
              <a:spcBef>
                <a:spcPts val="1000"/>
              </a:spcBef>
              <a:spcAft>
                <a:spcPts val="0"/>
              </a:spcAft>
              <a:buClr>
                <a:schemeClr val="lt1"/>
              </a:buClr>
              <a:buSzPts val="1600"/>
              <a:buNone/>
            </a:pPr>
            <a:br>
              <a:rPr lang="en-US" sz="1600"/>
            </a:br>
            <a:r>
              <a:rPr lang="en-US" sz="1600"/>
              <a:t>• </a:t>
            </a:r>
            <a:r>
              <a:rPr b="1" lang="en-US" sz="1600"/>
              <a:t>Sicurezza: </a:t>
            </a:r>
            <a:r>
              <a:rPr lang="en-US" sz="1600"/>
              <a:t>l’IA è in grado di prevedere e prevenire gli incidenti grazie a sistemi avanzati di assistenza alla guida e alla manutenzione predittiva.</a:t>
            </a:r>
            <a:endParaRPr/>
          </a:p>
          <a:p>
            <a:pPr indent="0" lvl="0" marL="0" rtl="0" algn="l">
              <a:lnSpc>
                <a:spcPct val="90000"/>
              </a:lnSpc>
              <a:spcBef>
                <a:spcPts val="1000"/>
              </a:spcBef>
              <a:spcAft>
                <a:spcPts val="0"/>
              </a:spcAft>
              <a:buClr>
                <a:schemeClr val="lt1"/>
              </a:buClr>
              <a:buSzPts val="1600"/>
              <a:buNone/>
            </a:pPr>
            <a:br>
              <a:rPr lang="en-US" sz="1600"/>
            </a:br>
            <a:r>
              <a:rPr b="1" lang="en-US" sz="1600"/>
              <a:t>• Efficienza: </a:t>
            </a:r>
            <a:r>
              <a:rPr lang="en-US" sz="1600"/>
              <a:t>gli algoritmi di ottimizzazione riducono la congestione, il consumo di carburante e i tempi di consegna.</a:t>
            </a:r>
            <a:endParaRPr/>
          </a:p>
          <a:p>
            <a:pPr indent="0" lvl="0" marL="0" rtl="0" algn="l">
              <a:lnSpc>
                <a:spcPct val="90000"/>
              </a:lnSpc>
              <a:spcBef>
                <a:spcPts val="1000"/>
              </a:spcBef>
              <a:spcAft>
                <a:spcPts val="0"/>
              </a:spcAft>
              <a:buClr>
                <a:schemeClr val="lt1"/>
              </a:buClr>
              <a:buSzPts val="1600"/>
              <a:buNone/>
            </a:pPr>
            <a:br>
              <a:rPr lang="en-US" sz="1600"/>
            </a:br>
            <a:r>
              <a:rPr b="1" lang="en-US" sz="1600"/>
              <a:t>• Sostenibilità: </a:t>
            </a:r>
            <a:r>
              <a:rPr lang="en-US" sz="1600"/>
              <a:t>il calcolo intelligente dei percorsi e la gestione del traffico riducono al minimo l’impatto ambientale.</a:t>
            </a:r>
            <a:endParaRPr/>
          </a:p>
          <a:p>
            <a:pPr indent="0" lvl="0" marL="0" rtl="0" algn="l">
              <a:lnSpc>
                <a:spcPct val="90000"/>
              </a:lnSpc>
              <a:spcBef>
                <a:spcPts val="1000"/>
              </a:spcBef>
              <a:spcAft>
                <a:spcPts val="0"/>
              </a:spcAft>
              <a:buClr>
                <a:schemeClr val="lt1"/>
              </a:buClr>
              <a:buSzPts val="1600"/>
              <a:buNone/>
            </a:pPr>
            <a:br>
              <a:rPr lang="en-US" sz="1600"/>
            </a:br>
            <a:r>
              <a:rPr b="1" lang="en-US" sz="1600"/>
              <a:t>• Accessibilità: </a:t>
            </a:r>
            <a:r>
              <a:rPr lang="en-US" sz="1600"/>
              <a:t>i veicoli autonomi garantiscono la mobilità alle persone anziane e con disabilità.</a:t>
            </a:r>
            <a:endParaRPr sz="1600"/>
          </a:p>
        </p:txBody>
      </p:sp>
      <p:sp>
        <p:nvSpPr>
          <p:cNvPr id="211" name="Google Shape;211;p7"/>
          <p:cNvSpPr txBox="1"/>
          <p:nvPr>
            <p:ph idx="3" type="body"/>
          </p:nvPr>
        </p:nvSpPr>
        <p:spPr>
          <a:xfrm>
            <a:off x="6400624" y="122925"/>
            <a:ext cx="55458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Perché l’IA nei trasporti?</a:t>
            </a:r>
            <a:endParaRPr/>
          </a:p>
          <a:p>
            <a:pPr indent="0" lvl="0" marL="0" rtl="0" algn="l">
              <a:lnSpc>
                <a:spcPct val="90000"/>
              </a:lnSpc>
              <a:spcBef>
                <a:spcPts val="1000"/>
              </a:spcBef>
              <a:spcAft>
                <a:spcPts val="0"/>
              </a:spcAft>
              <a:buClr>
                <a:schemeClr val="lt1"/>
              </a:buClr>
              <a:buSzPts val="1600"/>
              <a:buNone/>
            </a:pPr>
            <a:r>
              <a:rPr lang="en-US" sz="1600"/>
              <a:t>L’IA offre soluzioni rivoluzionarie</a:t>
            </a:r>
            <a:endParaRPr sz="1600"/>
          </a:p>
        </p:txBody>
      </p:sp>
      <p:sp>
        <p:nvSpPr>
          <p:cNvPr id="212" name="Google Shape;212;p7"/>
          <p:cNvSpPr/>
          <p:nvPr/>
        </p:nvSpPr>
        <p:spPr>
          <a:xfrm rot="5551673">
            <a:off x="10324780" y="4957163"/>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3" name="Google Shape;213;p7"/>
          <p:cNvPicPr preferRelativeResize="0"/>
          <p:nvPr>
            <p:ph idx="2" type="pic"/>
          </p:nvPr>
        </p:nvPicPr>
        <p:blipFill rotWithShape="1">
          <a:blip r:embed="rId3">
            <a:alphaModFix/>
          </a:blip>
          <a:srcRect b="0" l="18797" r="18797" t="0"/>
          <a:stretch/>
        </p:blipFill>
        <p:spPr>
          <a:xfrm>
            <a:off x="487160" y="524738"/>
            <a:ext cx="5660531" cy="6045736"/>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8"/>
          <p:cNvSpPr txBox="1"/>
          <p:nvPr>
            <p:ph idx="1" type="body"/>
          </p:nvPr>
        </p:nvSpPr>
        <p:spPr>
          <a:xfrm>
            <a:off x="518572" y="1484953"/>
            <a:ext cx="5444078" cy="463434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n-US" sz="2000"/>
              <a:t>La svolta predittiva: l’evoluzione dell’intelligenza nei trasporti</a:t>
            </a:r>
            <a:br>
              <a:rPr lang="en-US" sz="2000"/>
            </a:br>
            <a:br>
              <a:rPr lang="en-US" sz="2000"/>
            </a:br>
            <a:r>
              <a:rPr lang="en-US" sz="2000"/>
              <a:t>I trasporti hanno sempre riguardato le connessioni: spostare persone e merci dal punto A al punto B. Ma i moderni sistemi di trasporto stanno diventando reti intelligenti in grado di apprendere, adattarsi e ottimizzarsi continuamente.</a:t>
            </a:r>
            <a:br>
              <a:rPr lang="en-US" sz="2000"/>
            </a:br>
            <a:br>
              <a:rPr lang="en-US" sz="2000"/>
            </a:br>
            <a:r>
              <a:rPr lang="en-US" sz="2000"/>
              <a:t>Da reattivi a predittivi: i trasporti tradizionali si basano su orari e piani fissi. I trasporti basati sull’intelligenza artificiale anticipano la domanda, prevedono le interruzioni e si adattano in modo proattivo alle condizioni mutevoli in tempo reale.</a:t>
            </a:r>
            <a:br>
              <a:rPr lang="en-US" sz="2000"/>
            </a:br>
            <a:br>
              <a:rPr lang="en-US"/>
            </a:br>
            <a:endParaRPr/>
          </a:p>
        </p:txBody>
      </p:sp>
      <p:sp>
        <p:nvSpPr>
          <p:cNvPr id="219" name="Google Shape;219;p8"/>
          <p:cNvSpPr txBox="1"/>
          <p:nvPr>
            <p:ph idx="3" type="body"/>
          </p:nvPr>
        </p:nvSpPr>
        <p:spPr>
          <a:xfrm>
            <a:off x="518573" y="393916"/>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Perché l’intelligenza artificiale nei trasporti?</a:t>
            </a:r>
            <a:endParaRPr/>
          </a:p>
        </p:txBody>
      </p:sp>
      <p:sp>
        <p:nvSpPr>
          <p:cNvPr id="220" name="Google Shape;220;p8"/>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8"/>
          <p:cNvSpPr/>
          <p:nvPr>
            <p:ph idx="2" type="pic"/>
          </p:nvPr>
        </p:nvSpPr>
        <p:spPr>
          <a:xfrm>
            <a:off x="6430613" y="570358"/>
            <a:ext cx="5660531" cy="6045736"/>
          </a:xfrm>
          <a:prstGeom prst="rect">
            <a:avLst/>
          </a:prstGeom>
          <a:solidFill>
            <a:srgbClr val="F2F2F2"/>
          </a:solid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9"/>
          <p:cNvSpPr/>
          <p:nvPr>
            <p:ph idx="2" type="pic"/>
          </p:nvPr>
        </p:nvSpPr>
        <p:spPr>
          <a:xfrm>
            <a:off x="6536268" y="802839"/>
            <a:ext cx="5111222" cy="5459046"/>
          </a:xfrm>
          <a:prstGeom prst="rect">
            <a:avLst/>
          </a:prstGeom>
          <a:solidFill>
            <a:srgbClr val="F2F2F2"/>
          </a:solidFill>
          <a:ln>
            <a:noFill/>
          </a:ln>
        </p:spPr>
      </p:sp>
      <p:sp>
        <p:nvSpPr>
          <p:cNvPr id="227" name="Google Shape;227;p9"/>
          <p:cNvSpPr txBox="1"/>
          <p:nvPr>
            <p:ph idx="1" type="body"/>
          </p:nvPr>
        </p:nvSpPr>
        <p:spPr>
          <a:xfrm>
            <a:off x="377079" y="1178152"/>
            <a:ext cx="5823696" cy="509593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b="1" lang="en-US" sz="2000"/>
              <a:t>Impatto sul mondo reale</a:t>
            </a:r>
            <a:endParaRPr/>
          </a:p>
          <a:p>
            <a:pPr indent="-228600" lvl="0" marL="228600" rtl="0" algn="l">
              <a:lnSpc>
                <a:spcPct val="90000"/>
              </a:lnSpc>
              <a:spcBef>
                <a:spcPts val="1000"/>
              </a:spcBef>
              <a:spcAft>
                <a:spcPts val="0"/>
              </a:spcAft>
              <a:buClr>
                <a:schemeClr val="lt1"/>
              </a:buClr>
              <a:buSzPts val="1800"/>
              <a:buNone/>
            </a:pPr>
            <a:r>
              <a:t/>
            </a:r>
            <a:endParaRPr b="1" sz="1800"/>
          </a:p>
          <a:p>
            <a:pPr indent="-285750" lvl="0" marL="285750" rtl="0" algn="l">
              <a:lnSpc>
                <a:spcPct val="90000"/>
              </a:lnSpc>
              <a:spcBef>
                <a:spcPts val="1000"/>
              </a:spcBef>
              <a:spcAft>
                <a:spcPts val="0"/>
              </a:spcAft>
              <a:buClr>
                <a:schemeClr val="lt1"/>
              </a:buClr>
              <a:buSzPts val="1800"/>
              <a:buFont typeface="Arial"/>
              <a:buChar char="•"/>
            </a:pPr>
            <a:r>
              <a:rPr lang="en-US" sz="1800"/>
              <a:t>Gli operatori ferroviari utilizzano l'intelligenza artificiale per prevedere i guasti alle attrezzature prima che si verifichino.</a:t>
            </a:r>
            <a:endParaRPr/>
          </a:p>
          <a:p>
            <a:pPr indent="-285750" lvl="0" marL="285750" rtl="0" algn="l">
              <a:lnSpc>
                <a:spcPct val="90000"/>
              </a:lnSpc>
              <a:spcBef>
                <a:spcPts val="1000"/>
              </a:spcBef>
              <a:spcAft>
                <a:spcPts val="0"/>
              </a:spcAft>
              <a:buClr>
                <a:schemeClr val="lt1"/>
              </a:buClr>
              <a:buSzPts val="1800"/>
              <a:buFont typeface="Arial"/>
              <a:buChar char="•"/>
            </a:pPr>
            <a:r>
              <a:rPr lang="en-US" sz="1800"/>
              <a:t>Le aziende di logistica ottimizzano i percorsi di consegna, risparmiando milioni in costi di carburante.</a:t>
            </a:r>
            <a:endParaRPr/>
          </a:p>
          <a:p>
            <a:pPr indent="-285750" lvl="0" marL="285750" rtl="0" algn="l">
              <a:lnSpc>
                <a:spcPct val="90000"/>
              </a:lnSpc>
              <a:spcBef>
                <a:spcPts val="1000"/>
              </a:spcBef>
              <a:spcAft>
                <a:spcPts val="0"/>
              </a:spcAft>
              <a:buClr>
                <a:schemeClr val="lt1"/>
              </a:buClr>
              <a:buSzPts val="1800"/>
              <a:buFont typeface="Arial"/>
              <a:buChar char="•"/>
            </a:pPr>
            <a:r>
              <a:rPr lang="en-US" sz="1800"/>
              <a:t>Le città riducono la congestione del traffico del 20-30% grazie alla gestione dei semafori basata sull'intelligenza artificiale.</a:t>
            </a:r>
            <a:endParaRPr/>
          </a:p>
          <a:p>
            <a:pPr indent="-285750" lvl="0" marL="285750" rtl="0" algn="l">
              <a:lnSpc>
                <a:spcPct val="90000"/>
              </a:lnSpc>
              <a:spcBef>
                <a:spcPts val="1000"/>
              </a:spcBef>
              <a:spcAft>
                <a:spcPts val="0"/>
              </a:spcAft>
              <a:buClr>
                <a:schemeClr val="lt1"/>
              </a:buClr>
              <a:buSzPts val="1800"/>
              <a:buFont typeface="Arial"/>
              <a:buChar char="•"/>
            </a:pPr>
            <a:r>
              <a:rPr lang="en-US" sz="1800"/>
              <a:t>I veicoli autonomi sono già in funzione in ambienti controllati, imparando da miliardi di chilometri di dati di guida.</a:t>
            </a:r>
            <a:endParaRPr/>
          </a:p>
          <a:p>
            <a:pPr indent="-285750" lvl="0" marL="285750" rtl="0" algn="l">
              <a:lnSpc>
                <a:spcPct val="90000"/>
              </a:lnSpc>
              <a:spcBef>
                <a:spcPts val="1000"/>
              </a:spcBef>
              <a:spcAft>
                <a:spcPts val="0"/>
              </a:spcAft>
              <a:buClr>
                <a:schemeClr val="lt1"/>
              </a:buClr>
              <a:buSzPts val="1800"/>
              <a:buFont typeface="Arial"/>
              <a:buChar char="•"/>
            </a:pPr>
            <a:r>
              <a:rPr lang="en-US" sz="1800"/>
              <a:t>Il fattore umano: l’IA non sostituisce i professionisti dei trasporti, ma li potenzia fornendo loro strumenti migliori, approfondimenti più dettagliati e la possibilità di concentrarsi sulle decisioni strategiche mentre l’automazione si occupa delle attività di routine.</a:t>
            </a:r>
            <a:endParaRPr/>
          </a:p>
        </p:txBody>
      </p:sp>
      <p:sp>
        <p:nvSpPr>
          <p:cNvPr id="228" name="Google Shape;228;p9"/>
          <p:cNvSpPr txBox="1"/>
          <p:nvPr>
            <p:ph idx="3" type="body"/>
          </p:nvPr>
        </p:nvSpPr>
        <p:spPr>
          <a:xfrm>
            <a:off x="377074" y="372525"/>
            <a:ext cx="5892600" cy="986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Perché l’IA nei trasporti?</a:t>
            </a:r>
            <a:endParaRPr/>
          </a:p>
          <a:p>
            <a:pPr indent="0" lvl="0" marL="0" rtl="0" algn="l">
              <a:lnSpc>
                <a:spcPct val="90000"/>
              </a:lnSpc>
              <a:spcBef>
                <a:spcPts val="1000"/>
              </a:spcBef>
              <a:spcAft>
                <a:spcPts val="0"/>
              </a:spcAft>
              <a:buClr>
                <a:schemeClr val="lt1"/>
              </a:buClr>
              <a:buSzPts val="36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F:\snimki\IMG_4454-21s.jpg" id="233" name="Google Shape;233;p10"/>
          <p:cNvPicPr preferRelativeResize="0"/>
          <p:nvPr/>
        </p:nvPicPr>
        <p:blipFill rotWithShape="1">
          <a:blip r:embed="rId3">
            <a:alphaModFix/>
          </a:blip>
          <a:srcRect b="0" l="0" r="0" t="0"/>
          <a:stretch/>
        </p:blipFill>
        <p:spPr>
          <a:xfrm>
            <a:off x="5704725" y="3013950"/>
            <a:ext cx="5763925" cy="3492750"/>
          </a:xfrm>
          <a:prstGeom prst="rect">
            <a:avLst/>
          </a:prstGeom>
          <a:noFill/>
          <a:ln>
            <a:noFill/>
          </a:ln>
        </p:spPr>
      </p:pic>
      <p:sp>
        <p:nvSpPr>
          <p:cNvPr id="234" name="Google Shape;234;p10"/>
          <p:cNvSpPr txBox="1"/>
          <p:nvPr>
            <p:ph idx="1" type="body"/>
          </p:nvPr>
        </p:nvSpPr>
        <p:spPr>
          <a:xfrm>
            <a:off x="529125" y="807450"/>
            <a:ext cx="7776600" cy="52431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rgbClr val="262626"/>
              </a:buClr>
              <a:buSzPts val="1900"/>
              <a:buNone/>
            </a:pPr>
            <a:r>
              <a:rPr lang="en-US" sz="1900"/>
              <a:t>Ci troviamo in un momento cruciale nella storia dei trasporti. Le decisioni che prendiamo oggi riguardo all’integrazione dell’intelligenza artificiale plasmeranno la mobilità delle generazioni future. L’HST Todor Kableshkov prepara gli studenti non solo a utilizzare queste tecnologie, ma anche a guidarne lo sviluppo e l’implementazione in modo responsabile.</a:t>
            </a:r>
            <a:endParaRPr/>
          </a:p>
        </p:txBody>
      </p:sp>
      <p:sp>
        <p:nvSpPr>
          <p:cNvPr id="235" name="Google Shape;235;p10"/>
          <p:cNvSpPr txBox="1"/>
          <p:nvPr>
            <p:ph idx="2" type="body"/>
          </p:nvPr>
        </p:nvSpPr>
        <p:spPr>
          <a:xfrm>
            <a:off x="801832" y="312777"/>
            <a:ext cx="7231200" cy="80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US"/>
              <a:t>Il settore dei trasporti a un bivio</a:t>
            </a:r>
            <a:endParaRPr/>
          </a:p>
        </p:txBody>
      </p:sp>
      <p:pic>
        <p:nvPicPr>
          <p:cNvPr id="236" name="Google Shape;236;p10"/>
          <p:cNvPicPr preferRelativeResize="0"/>
          <p:nvPr/>
        </p:nvPicPr>
        <p:blipFill rotWithShape="1">
          <a:blip r:embed="rId4">
            <a:alphaModFix/>
          </a:blip>
          <a:srcRect b="19521" l="0" r="15224" t="0"/>
          <a:stretch/>
        </p:blipFill>
        <p:spPr>
          <a:xfrm>
            <a:off x="8237773" y="402667"/>
            <a:ext cx="3212995" cy="2287939"/>
          </a:xfrm>
          <a:prstGeom prst="rect">
            <a:avLst/>
          </a:prstGeom>
          <a:noFill/>
          <a:ln>
            <a:noFill/>
          </a:ln>
        </p:spPr>
      </p:pic>
      <p:sp>
        <p:nvSpPr>
          <p:cNvPr id="237" name="Google Shape;237;p10"/>
          <p:cNvSpPr txBox="1"/>
          <p:nvPr/>
        </p:nvSpPr>
        <p:spPr>
          <a:xfrm>
            <a:off x="682125" y="3122700"/>
            <a:ext cx="5022600" cy="2578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900">
                <a:solidFill>
                  <a:srgbClr val="262626"/>
                </a:solidFill>
                <a:latin typeface="Calibri"/>
                <a:ea typeface="Calibri"/>
                <a:cs typeface="Calibri"/>
                <a:sym typeface="Calibri"/>
              </a:rPr>
              <a:t>I professionisti dei trasporti devono comprendere sia le potenzialità che i limiti dell’IA, assicurandosi che il progresso tecnologico sia al servizio delle esigenze umane, della sicurezza e della sostenibilità ambientale. Questo modulo vi fornirà le conoscenze fondamentali a tal fine.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1"/>
          <p:cNvSpPr txBox="1"/>
          <p:nvPr>
            <p:ph idx="1" type="body"/>
          </p:nvPr>
        </p:nvSpPr>
        <p:spPr>
          <a:xfrm>
            <a:off x="5173496" y="2210731"/>
            <a:ext cx="6813813" cy="225304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lt1"/>
              </a:buClr>
              <a:buSzPts val="4800"/>
              <a:buNone/>
            </a:pPr>
            <a:r>
              <a:rPr b="1" lang="en-US"/>
              <a:t>Unità 2</a:t>
            </a:r>
            <a:endParaRPr/>
          </a:p>
          <a:p>
            <a:pPr indent="0" lvl="0" marL="0" rtl="0" algn="l">
              <a:lnSpc>
                <a:spcPct val="100000"/>
              </a:lnSpc>
              <a:spcBef>
                <a:spcPts val="1000"/>
              </a:spcBef>
              <a:spcAft>
                <a:spcPts val="0"/>
              </a:spcAft>
              <a:buClr>
                <a:schemeClr val="lt1"/>
              </a:buClr>
              <a:buSzPts val="4800"/>
              <a:buNone/>
            </a:pPr>
            <a:r>
              <a:rPr b="1" lang="en-US"/>
              <a:t>Le sfide dei trasporti nell'era moderna</a:t>
            </a:r>
            <a:endParaRPr b="1"/>
          </a:p>
        </p:txBody>
      </p:sp>
      <p:sp>
        <p:nvSpPr>
          <p:cNvPr id="244" name="Google Shape;244;p1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US"/>
              <a:t>02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2"/>
          <p:cNvSpPr txBox="1"/>
          <p:nvPr>
            <p:ph idx="1" type="body"/>
          </p:nvPr>
        </p:nvSpPr>
        <p:spPr>
          <a:xfrm>
            <a:off x="4458975" y="649025"/>
            <a:ext cx="6957600" cy="1153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2000"/>
              <a:t>Le principali sfide che il settore dei trasporti moderni deve affrontare:</a:t>
            </a:r>
            <a:r>
              <a:rPr lang="en-US" sz="1200"/>
              <a:t> </a:t>
            </a:r>
            <a:endParaRPr sz="2000"/>
          </a:p>
          <a:p>
            <a:pPr indent="0" lvl="0" marL="0" rtl="0" algn="r">
              <a:lnSpc>
                <a:spcPct val="100000"/>
              </a:lnSpc>
              <a:spcBef>
                <a:spcPts val="1000"/>
              </a:spcBef>
              <a:spcAft>
                <a:spcPts val="0"/>
              </a:spcAft>
              <a:buClr>
                <a:srgbClr val="51C4C6"/>
              </a:buClr>
              <a:buSzPts val="1600"/>
              <a:buNone/>
            </a:pPr>
            <a:r>
              <a:rPr lang="en-US" sz="1200"/>
              <a:t>Ambientali/urbane (congestione del traffico, emissioni)</a:t>
            </a:r>
            <a:endParaRPr sz="1200"/>
          </a:p>
          <a:p>
            <a:pPr indent="0" lvl="0" marL="0" rtl="0" algn="r">
              <a:lnSpc>
                <a:spcPct val="100000"/>
              </a:lnSpc>
              <a:spcBef>
                <a:spcPts val="1000"/>
              </a:spcBef>
              <a:spcAft>
                <a:spcPts val="0"/>
              </a:spcAft>
              <a:buClr>
                <a:srgbClr val="51C4C6"/>
              </a:buClr>
              <a:buSzPts val="2400"/>
              <a:buNone/>
            </a:pPr>
            <a:r>
              <a:t/>
            </a:r>
            <a:endParaRPr/>
          </a:p>
        </p:txBody>
      </p:sp>
      <p:sp>
        <p:nvSpPr>
          <p:cNvPr id="251" name="Google Shape;251;p12"/>
          <p:cNvSpPr txBox="1"/>
          <p:nvPr>
            <p:ph idx="2" type="body"/>
          </p:nvPr>
        </p:nvSpPr>
        <p:spPr>
          <a:xfrm>
            <a:off x="4927790" y="1186319"/>
            <a:ext cx="6547200" cy="1153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2000"/>
              <a:buNone/>
            </a:pPr>
            <a:r>
              <a:t/>
            </a:r>
            <a:endParaRPr sz="2000"/>
          </a:p>
          <a:p>
            <a:pPr indent="0" lvl="0" marL="0" rtl="0" algn="r">
              <a:lnSpc>
                <a:spcPct val="100000"/>
              </a:lnSpc>
              <a:spcBef>
                <a:spcPts val="1000"/>
              </a:spcBef>
              <a:spcAft>
                <a:spcPts val="0"/>
              </a:spcAft>
              <a:buClr>
                <a:srgbClr val="262626"/>
              </a:buClr>
              <a:buSzPts val="1600"/>
              <a:buNone/>
            </a:pPr>
            <a:r>
              <a:rPr lang="en-US" sz="1600"/>
              <a:t>Congestione del traffico nelle città, emissioni di anidride carbonica e inquinamento atmosferico, implicazioni dei cambiamenti climatici, consumo energetico nel settore dei trasporti e inquinamento acustico</a:t>
            </a:r>
            <a:endParaRPr/>
          </a:p>
          <a:p>
            <a:pPr indent="0" lvl="0" marL="0" rtl="0" algn="r">
              <a:lnSpc>
                <a:spcPct val="100000"/>
              </a:lnSpc>
              <a:spcBef>
                <a:spcPts val="1000"/>
              </a:spcBef>
              <a:spcAft>
                <a:spcPts val="0"/>
              </a:spcAft>
              <a:buClr>
                <a:srgbClr val="262626"/>
              </a:buClr>
              <a:buSzPts val="2200"/>
              <a:buNone/>
            </a:pPr>
            <a:r>
              <a:t/>
            </a:r>
            <a:endParaRPr/>
          </a:p>
          <a:p>
            <a:pPr indent="0" lvl="0" marL="0" rtl="0" algn="r">
              <a:lnSpc>
                <a:spcPct val="100000"/>
              </a:lnSpc>
              <a:spcBef>
                <a:spcPts val="1000"/>
              </a:spcBef>
              <a:spcAft>
                <a:spcPts val="0"/>
              </a:spcAft>
              <a:buClr>
                <a:srgbClr val="262626"/>
              </a:buClr>
              <a:buSzPts val="2200"/>
              <a:buNone/>
            </a:pPr>
            <a:r>
              <a:t/>
            </a:r>
            <a:endParaRPr/>
          </a:p>
          <a:p>
            <a:pPr indent="0" lvl="0" marL="0" rtl="0" algn="r">
              <a:lnSpc>
                <a:spcPct val="100000"/>
              </a:lnSpc>
              <a:spcBef>
                <a:spcPts val="1000"/>
              </a:spcBef>
              <a:spcAft>
                <a:spcPts val="0"/>
              </a:spcAft>
              <a:buClr>
                <a:srgbClr val="262626"/>
              </a:buClr>
              <a:buSzPts val="2200"/>
              <a:buNone/>
            </a:pPr>
            <a:r>
              <a:t/>
            </a:r>
            <a:endParaRPr/>
          </a:p>
        </p:txBody>
      </p:sp>
      <p:sp>
        <p:nvSpPr>
          <p:cNvPr id="252" name="Google Shape;252;p12"/>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01</a:t>
            </a:r>
            <a:endParaRPr/>
          </a:p>
        </p:txBody>
      </p:sp>
      <p:sp>
        <p:nvSpPr>
          <p:cNvPr id="253" name="Google Shape;253;p12"/>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1600"/>
              <a:t>Sicurezza (incidenti, minacce)</a:t>
            </a:r>
            <a:endParaRPr/>
          </a:p>
          <a:p>
            <a:pPr indent="0" lvl="0" marL="0" rtl="0" algn="r">
              <a:lnSpc>
                <a:spcPct val="100000"/>
              </a:lnSpc>
              <a:spcBef>
                <a:spcPts val="1000"/>
              </a:spcBef>
              <a:spcAft>
                <a:spcPts val="0"/>
              </a:spcAft>
              <a:buClr>
                <a:srgbClr val="51C4C6"/>
              </a:buClr>
              <a:buSzPts val="2400"/>
              <a:buNone/>
            </a:pPr>
            <a:r>
              <a:t/>
            </a:r>
            <a:endParaRPr/>
          </a:p>
          <a:p>
            <a:pPr indent="0" lvl="0" marL="0" rtl="0" algn="r">
              <a:lnSpc>
                <a:spcPct val="100000"/>
              </a:lnSpc>
              <a:spcBef>
                <a:spcPts val="1000"/>
              </a:spcBef>
              <a:spcAft>
                <a:spcPts val="0"/>
              </a:spcAft>
              <a:buClr>
                <a:srgbClr val="51C4C6"/>
              </a:buClr>
              <a:buSzPts val="2400"/>
              <a:buNone/>
            </a:pPr>
            <a:r>
              <a:t/>
            </a:r>
            <a:endParaRPr/>
          </a:p>
        </p:txBody>
      </p:sp>
      <p:sp>
        <p:nvSpPr>
          <p:cNvPr id="254" name="Google Shape;254;p12"/>
          <p:cNvSpPr txBox="1"/>
          <p:nvPr>
            <p:ph idx="6" type="body"/>
          </p:nvPr>
        </p:nvSpPr>
        <p:spPr>
          <a:xfrm>
            <a:off x="4715436" y="3240403"/>
            <a:ext cx="6775031" cy="1044726"/>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US" sz="1600"/>
              <a:t>Incidenti stradali e vittime (1,35 milioni di decessi all’anno – OMS), l’errore umano come causa principale (94% degli incidenti), furti di veicoli e sicurezza del carico, minacce alla sicurezza informatica nei veicoli connessi, vulnerabilità delle infrastrutture e ritardi nella risposta alle emergenze</a:t>
            </a:r>
            <a:endParaRPr/>
          </a:p>
          <a:p>
            <a:pPr indent="-76200" lvl="1" marL="685800" rtl="0" algn="l">
              <a:lnSpc>
                <a:spcPct val="90000"/>
              </a:lnSpc>
              <a:spcBef>
                <a:spcPts val="500"/>
              </a:spcBef>
              <a:spcAft>
                <a:spcPts val="0"/>
              </a:spcAft>
              <a:buClr>
                <a:schemeClr val="dk1"/>
              </a:buClr>
              <a:buSzPts val="2400"/>
              <a:buNone/>
            </a:pPr>
            <a:r>
              <a:t/>
            </a:r>
            <a:endParaRPr/>
          </a:p>
        </p:txBody>
      </p:sp>
      <p:sp>
        <p:nvSpPr>
          <p:cNvPr id="255" name="Google Shape;255;p12"/>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02</a:t>
            </a:r>
            <a:endParaRPr/>
          </a:p>
        </p:txBody>
      </p:sp>
      <p:sp>
        <p:nvSpPr>
          <p:cNvPr id="256" name="Google Shape;256;p12"/>
          <p:cNvSpPr txBox="1"/>
          <p:nvPr>
            <p:ph idx="8" type="body"/>
          </p:nvPr>
        </p:nvSpPr>
        <p:spPr>
          <a:xfrm>
            <a:off x="4927790" y="4538583"/>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1600"/>
              <a:t>Infrastrutture/Operazioni (efficienza, capacità</a:t>
            </a:r>
            <a:r>
              <a:rPr lang="en-US"/>
              <a:t>)</a:t>
            </a:r>
            <a:endParaRPr/>
          </a:p>
          <a:p>
            <a:pPr indent="0" lvl="0" marL="0" rtl="0" algn="r">
              <a:lnSpc>
                <a:spcPct val="100000"/>
              </a:lnSpc>
              <a:spcBef>
                <a:spcPts val="1000"/>
              </a:spcBef>
              <a:spcAft>
                <a:spcPts val="0"/>
              </a:spcAft>
              <a:buClr>
                <a:srgbClr val="51C4C6"/>
              </a:buClr>
              <a:buSzPts val="2400"/>
              <a:buNone/>
            </a:pPr>
            <a:r>
              <a:t/>
            </a:r>
            <a:endParaRPr/>
          </a:p>
        </p:txBody>
      </p:sp>
      <p:sp>
        <p:nvSpPr>
          <p:cNvPr id="257" name="Google Shape;257;p12"/>
          <p:cNvSpPr txBox="1"/>
          <p:nvPr>
            <p:ph idx="9" type="body"/>
          </p:nvPr>
        </p:nvSpPr>
        <p:spPr>
          <a:xfrm>
            <a:off x="4821624" y="4958121"/>
            <a:ext cx="6774900" cy="8022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550"/>
              <a:buNone/>
            </a:pPr>
            <a:r>
              <a:rPr lang="en-US" sz="1550"/>
              <a:t>Infrastrutture di trasporto obsolete e arretrati nella manutenzione, sistemi di trasporto pubblico inadeguati, scarsa connettività intermodale, pianificazione dei percorsi e allocazione delle risorse inefficienti, carenza di autisti nel trasporto merci e nel trasporto pubblico, difficoltà nelle consegne dell’ultimo miglio, interruzioni e ritardi nella catena di approvvigionamento e costi operativi elevati</a:t>
            </a:r>
            <a:endParaRPr/>
          </a:p>
          <a:p>
            <a:pPr indent="0" lvl="0" marL="0" rtl="0" algn="r">
              <a:lnSpc>
                <a:spcPct val="100000"/>
              </a:lnSpc>
              <a:spcBef>
                <a:spcPts val="1000"/>
              </a:spcBef>
              <a:spcAft>
                <a:spcPts val="0"/>
              </a:spcAft>
              <a:buClr>
                <a:srgbClr val="262626"/>
              </a:buClr>
              <a:buSzPts val="1550"/>
              <a:buNone/>
            </a:pPr>
            <a:r>
              <a:t/>
            </a:r>
            <a:endParaRPr sz="1550"/>
          </a:p>
        </p:txBody>
      </p:sp>
      <p:sp>
        <p:nvSpPr>
          <p:cNvPr id="258" name="Google Shape;258;p12"/>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03</a:t>
            </a:r>
            <a:endParaRPr/>
          </a:p>
        </p:txBody>
      </p:sp>
      <p:pic>
        <p:nvPicPr>
          <p:cNvPr id="259" name="Google Shape;259;p12"/>
          <p:cNvPicPr preferRelativeResize="0"/>
          <p:nvPr>
            <p:ph idx="4" type="pic"/>
          </p:nvPr>
        </p:nvPicPr>
        <p:blipFill rotWithShape="1">
          <a:blip r:embed="rId3">
            <a:alphaModFix/>
          </a:blip>
          <a:srcRect b="0" l="0" r="0" t="0"/>
          <a:stretch/>
        </p:blipFill>
        <p:spPr>
          <a:xfrm>
            <a:off x="-126342" y="0"/>
            <a:ext cx="3669321" cy="6858000"/>
          </a:xfrm>
          <a:prstGeom prst="rect">
            <a:avLst/>
          </a:prstGeom>
          <a:solidFill>
            <a:srgbClr val="D8D8D8"/>
          </a:solidFill>
          <a:ln>
            <a:noFill/>
          </a:ln>
        </p:spPr>
      </p:pic>
      <p:sp>
        <p:nvSpPr>
          <p:cNvPr id="260" name="Google Shape;260;p12"/>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3"/>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1600"/>
              <a:t>Inizia in piccolo e con determinazione</a:t>
            </a:r>
            <a:endParaRPr sz="1600"/>
          </a:p>
        </p:txBody>
      </p:sp>
      <p:sp>
        <p:nvSpPr>
          <p:cNvPr id="267" name="Google Shape;267;p13"/>
          <p:cNvSpPr txBox="1"/>
          <p:nvPr>
            <p:ph idx="2" type="body"/>
          </p:nvPr>
        </p:nvSpPr>
        <p:spPr>
          <a:xfrm>
            <a:off x="4912292" y="1345615"/>
            <a:ext cx="6562677" cy="68937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US" sz="1600"/>
              <a:t>Concentrati sulle sfide più urgenti: punti critici di congestione, zone ad alto rischio di incidenti o colli di bottiglia infrastrutturali in cui l’IA può avere un impatto immediato.</a:t>
            </a:r>
            <a:endParaRPr/>
          </a:p>
          <a:p>
            <a:pPr indent="0" lvl="0" marL="0" rtl="0" algn="r">
              <a:lnSpc>
                <a:spcPct val="100000"/>
              </a:lnSpc>
              <a:spcBef>
                <a:spcPts val="1000"/>
              </a:spcBef>
              <a:spcAft>
                <a:spcPts val="0"/>
              </a:spcAft>
              <a:buClr>
                <a:srgbClr val="262626"/>
              </a:buClr>
              <a:buSzPts val="2200"/>
              <a:buNone/>
            </a:pPr>
            <a:r>
              <a:rPr lang="en-US"/>
              <a:t> </a:t>
            </a:r>
            <a:endParaRPr/>
          </a:p>
        </p:txBody>
      </p:sp>
      <p:sp>
        <p:nvSpPr>
          <p:cNvPr id="268" name="Google Shape;268;p13"/>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01</a:t>
            </a:r>
            <a:endParaRPr/>
          </a:p>
        </p:txBody>
      </p:sp>
      <p:sp>
        <p:nvSpPr>
          <p:cNvPr id="269" name="Google Shape;269;p13"/>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1600"/>
              <a:t>Sfruttate le informazioni basate sui dati</a:t>
            </a:r>
            <a:endParaRPr/>
          </a:p>
        </p:txBody>
      </p:sp>
      <p:sp>
        <p:nvSpPr>
          <p:cNvPr id="270" name="Google Shape;270;p13"/>
          <p:cNvSpPr txBox="1"/>
          <p:nvPr>
            <p:ph idx="6" type="body"/>
          </p:nvPr>
        </p:nvSpPr>
        <p:spPr>
          <a:xfrm>
            <a:off x="4902850" y="3268749"/>
            <a:ext cx="6562677" cy="68937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US" sz="1600"/>
              <a:t>Utilizza strumenti di IA che analizzano i dati sul traffico in tempo reale, i modelli di incidenti e le emissioni per elaborare soluzioni di trasporto basate su dati concreti.</a:t>
            </a:r>
            <a:endParaRPr/>
          </a:p>
        </p:txBody>
      </p:sp>
      <p:sp>
        <p:nvSpPr>
          <p:cNvPr id="271" name="Google Shape;271;p13"/>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02</a:t>
            </a:r>
            <a:endParaRPr/>
          </a:p>
        </p:txBody>
      </p:sp>
      <p:sp>
        <p:nvSpPr>
          <p:cNvPr id="272" name="Google Shape;272;p13"/>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1600"/>
              <a:buNone/>
            </a:pPr>
            <a:r>
              <a:rPr lang="en-US" sz="1600"/>
              <a:t>Dare priorità alle soluzioni scalabili</a:t>
            </a:r>
            <a:endParaRPr/>
          </a:p>
        </p:txBody>
      </p:sp>
      <p:sp>
        <p:nvSpPr>
          <p:cNvPr id="273" name="Google Shape;273;p13"/>
          <p:cNvSpPr txBox="1"/>
          <p:nvPr>
            <p:ph idx="9" type="body"/>
          </p:nvPr>
        </p:nvSpPr>
        <p:spPr>
          <a:xfrm>
            <a:off x="4805075" y="5132551"/>
            <a:ext cx="6675900" cy="8958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US" sz="1600"/>
              <a:t>Scegliere applicazioni di IA che possano partire su piccola scala (progetti pilota) ma che siano in grado di espandersi a reti, città o regioni per ottenere la</a:t>
            </a:r>
            <a:r>
              <a:rPr lang="en-US" sz="1600"/>
              <a:t> </a:t>
            </a:r>
            <a:r>
              <a:rPr lang="en-US" sz="1600"/>
              <a:t>massima efficacia</a:t>
            </a:r>
            <a:r>
              <a:rPr lang="en-US"/>
              <a:t>.</a:t>
            </a:r>
            <a:endParaRPr/>
          </a:p>
        </p:txBody>
      </p:sp>
      <p:sp>
        <p:nvSpPr>
          <p:cNvPr id="274" name="Google Shape;274;p13"/>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US"/>
              <a:t>03</a:t>
            </a:r>
            <a:endParaRPr/>
          </a:p>
        </p:txBody>
      </p:sp>
      <p:sp>
        <p:nvSpPr>
          <p:cNvPr id="275" name="Google Shape;275;p13"/>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6" name="Google Shape;276;p13"/>
          <p:cNvPicPr preferRelativeResize="0"/>
          <p:nvPr>
            <p:ph idx="4" type="pic"/>
          </p:nvPr>
        </p:nvPicPr>
        <p:blipFill rotWithShape="1">
          <a:blip r:embed="rId3">
            <a:alphaModFix/>
          </a:blip>
          <a:srcRect b="0" l="2253" r="2253" t="0"/>
          <a:stretch/>
        </p:blipFill>
        <p:spPr>
          <a:xfrm>
            <a:off x="-126342" y="0"/>
            <a:ext cx="3669321" cy="6858000"/>
          </a:xfrm>
          <a:prstGeom prst="rect">
            <a:avLst/>
          </a:prstGeom>
          <a:solidFill>
            <a:srgbClr val="D8D8D8"/>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4"/>
          <p:cNvSpPr txBox="1"/>
          <p:nvPr>
            <p:ph idx="1" type="body"/>
          </p:nvPr>
        </p:nvSpPr>
        <p:spPr>
          <a:xfrm>
            <a:off x="6096000" y="1543050"/>
            <a:ext cx="5630834" cy="390765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000"/>
              <a:buNone/>
            </a:pPr>
            <a:r>
              <a:rPr b="1" lang="en-US" sz="2000"/>
              <a:t>La sfida dei dati nel settore dei trasporti</a:t>
            </a:r>
            <a:br>
              <a:rPr lang="en-US" sz="2000"/>
            </a:br>
            <a:br>
              <a:rPr lang="en-US" sz="2000"/>
            </a:br>
            <a:r>
              <a:rPr lang="en-US" sz="2000"/>
              <a:t>I trasporti moderni generano enormi quantità di dati: dai localizzatori GPS ai sensori di traffico, dalla diagnostica dei veicoli ai flussi di passeggeri. Tuttavia, la maggior parte di questi dati rimane sottoutilizzata.</a:t>
            </a:r>
            <a:br>
              <a:rPr lang="en-US" sz="2000"/>
            </a:br>
            <a:br>
              <a:rPr lang="en-US" sz="2000"/>
            </a:br>
            <a:r>
              <a:rPr lang="en-US" sz="2000"/>
              <a:t>Il problema: gli operatori del settore dei trasporti raccolgono quotidianamente terabyte di informazioni, ma non dispongono degli strumenti necessari per ricavarne informazioni utili con la rapidità necessaria. Quando, attraverso le analisi tradizionali, si riescono a individuare gli andamenti, il momento di intervenire è ormai passato.</a:t>
            </a:r>
            <a:br>
              <a:rPr lang="en-US"/>
            </a:br>
            <a:br>
              <a:rPr lang="en-US"/>
            </a:br>
            <a:endParaRPr/>
          </a:p>
        </p:txBody>
      </p:sp>
      <p:sp>
        <p:nvSpPr>
          <p:cNvPr id="282" name="Google Shape;282;p14"/>
          <p:cNvSpPr txBox="1"/>
          <p:nvPr>
            <p:ph idx="3" type="body"/>
          </p:nvPr>
        </p:nvSpPr>
        <p:spPr>
          <a:xfrm>
            <a:off x="6256148" y="248800"/>
            <a:ext cx="55746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Le sfide del settore dei trasporti nell’era moderna</a:t>
            </a:r>
            <a:endParaRPr/>
          </a:p>
        </p:txBody>
      </p:sp>
      <p:sp>
        <p:nvSpPr>
          <p:cNvPr id="283" name="Google Shape;283;p14"/>
          <p:cNvSpPr/>
          <p:nvPr/>
        </p:nvSpPr>
        <p:spPr>
          <a:xfrm rot="5551673">
            <a:off x="10122047" y="4919064"/>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84" name="Google Shape;284;p14"/>
          <p:cNvPicPr preferRelativeResize="0"/>
          <p:nvPr>
            <p:ph idx="2" type="pic"/>
          </p:nvPr>
        </p:nvPicPr>
        <p:blipFill rotWithShape="1">
          <a:blip r:embed="rId3">
            <a:alphaModFix/>
          </a:blip>
          <a:srcRect b="0" l="18761" r="18761" t="0"/>
          <a:stretch/>
        </p:blipFill>
        <p:spPr>
          <a:xfrm>
            <a:off x="228601" y="248812"/>
            <a:ext cx="5776216" cy="6399638"/>
          </a:xfrm>
          <a:prstGeom prst="rect">
            <a:avLst/>
          </a:prstGeom>
          <a:solidFill>
            <a:srgbClr val="F2F2F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5"/>
          <p:cNvSpPr txBox="1"/>
          <p:nvPr>
            <p:ph idx="1" type="body"/>
          </p:nvPr>
        </p:nvSpPr>
        <p:spPr>
          <a:xfrm>
            <a:off x="6096000" y="1271910"/>
            <a:ext cx="5857800" cy="50673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lt1"/>
              </a:buClr>
              <a:buSzPts val="1900"/>
              <a:buNone/>
            </a:pPr>
            <a:r>
              <a:rPr lang="en-US" sz="1900"/>
              <a:t>Perché è importante:</a:t>
            </a:r>
            <a:endParaRPr/>
          </a:p>
          <a:p>
            <a:pPr indent="-342900" lvl="0" marL="342900" rtl="0" algn="l">
              <a:lnSpc>
                <a:spcPct val="100000"/>
              </a:lnSpc>
              <a:spcBef>
                <a:spcPts val="1000"/>
              </a:spcBef>
              <a:spcAft>
                <a:spcPts val="0"/>
              </a:spcAft>
              <a:buClr>
                <a:schemeClr val="lt1"/>
              </a:buClr>
              <a:buSzPts val="1900"/>
              <a:buFont typeface="Arial"/>
              <a:buChar char="•"/>
            </a:pPr>
            <a:r>
              <a:rPr lang="en-US" sz="1900"/>
              <a:t>Le risposte tardive agli incidenti stradali provocano ore di ingorghi.</a:t>
            </a:r>
            <a:endParaRPr/>
          </a:p>
          <a:p>
            <a:pPr indent="-342900" lvl="0" marL="342900" rtl="0" algn="l">
              <a:lnSpc>
                <a:spcPct val="100000"/>
              </a:lnSpc>
              <a:spcBef>
                <a:spcPts val="1000"/>
              </a:spcBef>
              <a:spcAft>
                <a:spcPts val="0"/>
              </a:spcAft>
              <a:buClr>
                <a:schemeClr val="lt1"/>
              </a:buClr>
              <a:buSzPts val="1900"/>
              <a:buFont typeface="Arial"/>
              <a:buChar char="•"/>
            </a:pPr>
            <a:r>
              <a:rPr lang="en-US" sz="1900"/>
              <a:t>I problemi di manutenzione passano inosservati fino a quando non si verifica un guasto catastrofico.</a:t>
            </a:r>
            <a:endParaRPr/>
          </a:p>
          <a:p>
            <a:pPr indent="-342900" lvl="0" marL="342900" rtl="0" algn="l">
              <a:lnSpc>
                <a:spcPct val="100000"/>
              </a:lnSpc>
              <a:spcBef>
                <a:spcPts val="1000"/>
              </a:spcBef>
              <a:spcAft>
                <a:spcPts val="0"/>
              </a:spcAft>
              <a:buClr>
                <a:schemeClr val="lt1"/>
              </a:buClr>
              <a:buSzPts val="1900"/>
              <a:buFont typeface="Arial"/>
              <a:buChar char="•"/>
            </a:pPr>
            <a:r>
              <a:rPr lang="en-US" sz="1900"/>
              <a:t>I percorsi inefficienti causano uno spreco di carburante e aumentano le emissioni.</a:t>
            </a:r>
            <a:endParaRPr/>
          </a:p>
          <a:p>
            <a:pPr indent="-342900" lvl="0" marL="342900" rtl="0" algn="l">
              <a:lnSpc>
                <a:spcPct val="100000"/>
              </a:lnSpc>
              <a:spcBef>
                <a:spcPts val="1000"/>
              </a:spcBef>
              <a:spcAft>
                <a:spcPts val="0"/>
              </a:spcAft>
              <a:buClr>
                <a:schemeClr val="lt1"/>
              </a:buClr>
              <a:buSzPts val="1900"/>
              <a:buFont typeface="Arial"/>
              <a:buChar char="•"/>
            </a:pPr>
            <a:r>
              <a:rPr lang="en-US" sz="1900"/>
              <a:t>La pianificazione della capacità basata su dati obsoleti porta a disallineamenti nel servizio.</a:t>
            </a:r>
            <a:endParaRPr/>
          </a:p>
          <a:p>
            <a:pPr indent="-222250" lvl="0" marL="342900" rtl="0" algn="l">
              <a:lnSpc>
                <a:spcPct val="100000"/>
              </a:lnSpc>
              <a:spcBef>
                <a:spcPts val="1000"/>
              </a:spcBef>
              <a:spcAft>
                <a:spcPts val="0"/>
              </a:spcAft>
              <a:buClr>
                <a:schemeClr val="lt1"/>
              </a:buClr>
              <a:buSzPts val="1900"/>
              <a:buFont typeface="Arial"/>
              <a:buNone/>
            </a:pPr>
            <a:r>
              <a:t/>
            </a:r>
            <a:endParaRPr sz="1900"/>
          </a:p>
          <a:p>
            <a:pPr indent="0" lvl="0" marL="0" rtl="0" algn="l">
              <a:lnSpc>
                <a:spcPct val="100000"/>
              </a:lnSpc>
              <a:spcBef>
                <a:spcPts val="1000"/>
              </a:spcBef>
              <a:spcAft>
                <a:spcPts val="0"/>
              </a:spcAft>
              <a:buClr>
                <a:schemeClr val="lt1"/>
              </a:buClr>
              <a:buSzPts val="1900"/>
              <a:buNone/>
            </a:pPr>
            <a:r>
              <a:rPr lang="en-US" sz="1900"/>
              <a:t>L’opportunità: È proprio qui che l’intelligenza artificiale eccelle: elaborando dati complessi e dinamici in tempo reale per consentire risposte immediate e intelligenti. Il settore dei trasporti dispone dei dati; l’intelligenza artificiale fornisce l’intelligenza necessaria per utilizzarli in modo efficace.</a:t>
            </a:r>
            <a:endParaRPr/>
          </a:p>
        </p:txBody>
      </p:sp>
      <p:sp>
        <p:nvSpPr>
          <p:cNvPr id="290" name="Google Shape;290;p15"/>
          <p:cNvSpPr txBox="1"/>
          <p:nvPr>
            <p:ph idx="3" type="body"/>
          </p:nvPr>
        </p:nvSpPr>
        <p:spPr>
          <a:xfrm>
            <a:off x="6096000" y="90550"/>
            <a:ext cx="50025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Le sfide dei trasporti nell’era moderna</a:t>
            </a:r>
            <a:endParaRPr/>
          </a:p>
        </p:txBody>
      </p:sp>
      <p:pic>
        <p:nvPicPr>
          <p:cNvPr id="291" name="Google Shape;291;p15"/>
          <p:cNvPicPr preferRelativeResize="0"/>
          <p:nvPr>
            <p:ph idx="2" type="pic"/>
          </p:nvPr>
        </p:nvPicPr>
        <p:blipFill rotWithShape="1">
          <a:blip r:embed="rId3">
            <a:alphaModFix/>
          </a:blip>
          <a:srcRect b="0" l="14883" r="14883" t="0"/>
          <a:stretch/>
        </p:blipFill>
        <p:spPr>
          <a:xfrm>
            <a:off x="89277" y="180975"/>
            <a:ext cx="5809380" cy="6486525"/>
          </a:xfrm>
          <a:prstGeom prst="rect">
            <a:avLst/>
          </a:prstGeom>
          <a:solidFill>
            <a:srgbClr val="F2F2F2"/>
          </a:solidFill>
          <a:ln>
            <a:noFill/>
          </a:ln>
        </p:spPr>
      </p:pic>
      <p:sp>
        <p:nvSpPr>
          <p:cNvPr id="292" name="Google Shape;292;p15"/>
          <p:cNvSpPr/>
          <p:nvPr/>
        </p:nvSpPr>
        <p:spPr>
          <a:xfrm rot="-573951">
            <a:off x="10144054" y="-1277"/>
            <a:ext cx="2205167" cy="1535852"/>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6"/>
          <p:cNvSpPr/>
          <p:nvPr/>
        </p:nvSpPr>
        <p:spPr>
          <a:xfrm rot="6155238">
            <a:off x="4873776" y="5303040"/>
            <a:ext cx="1567723" cy="1526087"/>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16"/>
          <p:cNvSpPr txBox="1"/>
          <p:nvPr>
            <p:ph idx="1" type="body"/>
          </p:nvPr>
        </p:nvSpPr>
        <p:spPr>
          <a:xfrm>
            <a:off x="189888" y="1009650"/>
            <a:ext cx="6010006" cy="5138987"/>
          </a:xfrm>
          <a:prstGeom prst="rect">
            <a:avLst/>
          </a:prstGeom>
          <a:noFill/>
          <a:ln>
            <a:noFill/>
          </a:ln>
        </p:spPr>
        <p:txBody>
          <a:bodyPr anchorCtr="0" anchor="t" bIns="45700" lIns="91425" spcFirstLastPara="1" rIns="91425" wrap="square" tIns="45700">
            <a:noAutofit/>
          </a:bodyPr>
          <a:lstStyle/>
          <a:p>
            <a:pPr indent="-285750" lvl="0" marL="285750" rtl="0" algn="l">
              <a:lnSpc>
                <a:spcPct val="90000"/>
              </a:lnSpc>
              <a:spcBef>
                <a:spcPts val="0"/>
              </a:spcBef>
              <a:spcAft>
                <a:spcPts val="0"/>
              </a:spcAft>
              <a:buClr>
                <a:schemeClr val="lt1"/>
              </a:buClr>
              <a:buSzPts val="1800"/>
              <a:buFont typeface="Arial"/>
              <a:buChar char="•"/>
            </a:pPr>
            <a:r>
              <a:rPr b="1" lang="en-US" sz="1800"/>
              <a:t>Il divario di competenze e la trasformazione della forza lavoro</a:t>
            </a:r>
            <a:br>
              <a:rPr lang="en-US" sz="1800"/>
            </a:br>
            <a:br>
              <a:rPr lang="en-US" sz="1800"/>
            </a:br>
            <a:r>
              <a:rPr lang="en-US" sz="1800"/>
              <a:t>Il settore dei trasporti si trova ad affrontare una sfida cruciale: le competenze necessarie per i sistemi di trasporto di domani differiscono in modo significativo da quelle che hanno permesso di costruire le infrastrutture di ieri.</a:t>
            </a:r>
            <a:br>
              <a:rPr lang="en-US" sz="1800"/>
            </a:br>
            <a:br>
              <a:rPr lang="en-US" sz="1800"/>
            </a:br>
            <a:r>
              <a:rPr b="1" lang="en-US" sz="1800"/>
              <a:t>Sfide attuali relative alla forza lavoro:</a:t>
            </a:r>
            <a:endParaRPr b="1" sz="1800"/>
          </a:p>
          <a:p>
            <a:pPr indent="-285750" lvl="0" marL="285750" rtl="0" algn="l">
              <a:lnSpc>
                <a:spcPct val="90000"/>
              </a:lnSpc>
              <a:spcBef>
                <a:spcPts val="1000"/>
              </a:spcBef>
              <a:spcAft>
                <a:spcPts val="0"/>
              </a:spcAft>
              <a:buClr>
                <a:schemeClr val="lt1"/>
              </a:buClr>
              <a:buSzPts val="1800"/>
              <a:buFont typeface="Arial"/>
              <a:buChar char="•"/>
            </a:pPr>
            <a:r>
              <a:rPr lang="en-US" sz="1800"/>
              <a:t>La formazione tradizionale nel settore dei trasporti si concentra sulle conoscenze meccaniche e operative.</a:t>
            </a:r>
            <a:endParaRPr/>
          </a:p>
          <a:p>
            <a:pPr indent="-285750" lvl="0" marL="285750" rtl="0" algn="l">
              <a:lnSpc>
                <a:spcPct val="90000"/>
              </a:lnSpc>
              <a:spcBef>
                <a:spcPts val="1000"/>
              </a:spcBef>
              <a:spcAft>
                <a:spcPts val="0"/>
              </a:spcAft>
              <a:buClr>
                <a:schemeClr val="lt1"/>
              </a:buClr>
              <a:buSzPts val="1800"/>
              <a:buFont typeface="Arial"/>
              <a:buChar char="•"/>
            </a:pPr>
            <a:r>
              <a:rPr lang="en-US" sz="1800"/>
              <a:t>Conoscenza limitata della scienza dei dati, dell’intelligenza artificiale e dei sistemi digitali tra i professionisti attualmente in servizio.</a:t>
            </a:r>
            <a:endParaRPr/>
          </a:p>
          <a:p>
            <a:pPr indent="-285750" lvl="0" marL="285750" rtl="0" algn="l">
              <a:lnSpc>
                <a:spcPct val="90000"/>
              </a:lnSpc>
              <a:spcBef>
                <a:spcPts val="1000"/>
              </a:spcBef>
              <a:spcAft>
                <a:spcPts val="0"/>
              </a:spcAft>
              <a:buClr>
                <a:schemeClr val="lt1"/>
              </a:buClr>
              <a:buSzPts val="1800"/>
              <a:buFont typeface="Arial"/>
              <a:buChar char="•"/>
            </a:pPr>
            <a:r>
              <a:rPr lang="en-US" sz="1800"/>
              <a:t>Il rapido cambiamento tecnologico supera lo sviluppo dei programmi di formazione. </a:t>
            </a:r>
            <a:endParaRPr/>
          </a:p>
          <a:p>
            <a:pPr indent="-285750" lvl="0" marL="285750" rtl="0" algn="l">
              <a:lnSpc>
                <a:spcPct val="90000"/>
              </a:lnSpc>
              <a:spcBef>
                <a:spcPts val="1000"/>
              </a:spcBef>
              <a:spcAft>
                <a:spcPts val="0"/>
              </a:spcAft>
              <a:buClr>
                <a:schemeClr val="lt1"/>
              </a:buClr>
              <a:buSzPts val="1800"/>
              <a:buFont typeface="Arial"/>
              <a:buChar char="•"/>
            </a:pPr>
            <a:r>
              <a:rPr lang="en-US" sz="1800"/>
              <a:t>Carenza di professionisti in grado di coniugare le competenze specifiche del settore dei trasporti con quelle relative all’intelligenza artificiale.</a:t>
            </a:r>
            <a:br>
              <a:rPr lang="en-US" sz="1800"/>
            </a:br>
            <a:br>
              <a:rPr lang="en-US" sz="1800"/>
            </a:br>
            <a:endParaRPr sz="1800"/>
          </a:p>
        </p:txBody>
      </p:sp>
      <p:sp>
        <p:nvSpPr>
          <p:cNvPr id="299" name="Google Shape;299;p16"/>
          <p:cNvSpPr txBox="1"/>
          <p:nvPr>
            <p:ph idx="3" type="body"/>
          </p:nvPr>
        </p:nvSpPr>
        <p:spPr>
          <a:xfrm>
            <a:off x="431633" y="262003"/>
            <a:ext cx="4757375" cy="74764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Continua l'Unità 2</a:t>
            </a:r>
            <a:endParaRPr/>
          </a:p>
        </p:txBody>
      </p:sp>
      <p:sp>
        <p:nvSpPr>
          <p:cNvPr id="300" name="Google Shape;300;p16"/>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6"/>
          <p:cNvSpPr/>
          <p:nvPr>
            <p:ph idx="2" type="pic"/>
          </p:nvPr>
        </p:nvSpPr>
        <p:spPr>
          <a:xfrm>
            <a:off x="6191250" y="133349"/>
            <a:ext cx="5819507" cy="6638925"/>
          </a:xfrm>
          <a:prstGeom prst="rect">
            <a:avLst/>
          </a:prstGeom>
          <a:solidFill>
            <a:srgbClr val="F2F2F2"/>
          </a:solid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7"/>
          <p:cNvSpPr txBox="1"/>
          <p:nvPr>
            <p:ph idx="1" type="body"/>
          </p:nvPr>
        </p:nvSpPr>
        <p:spPr>
          <a:xfrm>
            <a:off x="299337" y="1156945"/>
            <a:ext cx="5930013" cy="476424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1800"/>
              <a:buNone/>
            </a:pPr>
            <a:r>
              <a:rPr lang="en-US" sz="1800"/>
              <a:t>Imperativo formativo: gli istituti di formazione nel settore dei trasporti, come l’HST Todor Kableshkov, devono adeguare i propri programmi didattici per preparare gli studenti a sistemi di trasporto integrati con l’IA. Ciò non significa che tutti debbano diventare data scientist, ma che tutti i professionisti del settore dei trasporti devono possedere competenze di base in materia di IA per operare efficacemente in contesti moderni.</a:t>
            </a:r>
            <a:br>
              <a:rPr lang="en-US" sz="1800"/>
            </a:br>
            <a:br>
              <a:rPr lang="en-US" sz="1800"/>
            </a:br>
            <a:r>
              <a:rPr b="1" lang="en-US" sz="1800"/>
              <a:t>La sfida per i docenti: </a:t>
            </a:r>
            <a:endParaRPr/>
          </a:p>
          <a:p>
            <a:pPr indent="-285750" lvl="0" marL="285750" rtl="0" algn="l">
              <a:lnSpc>
                <a:spcPct val="100000"/>
              </a:lnSpc>
              <a:spcBef>
                <a:spcPts val="1000"/>
              </a:spcBef>
              <a:spcAft>
                <a:spcPts val="0"/>
              </a:spcAft>
              <a:buClr>
                <a:schemeClr val="lt1"/>
              </a:buClr>
              <a:buSzPts val="1800"/>
              <a:buFont typeface="Arial"/>
              <a:buChar char="•"/>
            </a:pPr>
            <a:r>
              <a:rPr lang="en-US" sz="1800"/>
              <a:t>Come insegnare agli studenti a utilizzare l’IA in modo responsabile? </a:t>
            </a:r>
            <a:endParaRPr/>
          </a:p>
          <a:p>
            <a:pPr indent="-285750" lvl="0" marL="285750" rtl="0" algn="l">
              <a:lnSpc>
                <a:spcPct val="100000"/>
              </a:lnSpc>
              <a:spcBef>
                <a:spcPts val="1000"/>
              </a:spcBef>
              <a:spcAft>
                <a:spcPts val="0"/>
              </a:spcAft>
              <a:buClr>
                <a:schemeClr val="lt1"/>
              </a:buClr>
              <a:buSzPts val="1800"/>
              <a:buFont typeface="Arial"/>
              <a:buChar char="•"/>
            </a:pPr>
            <a:r>
              <a:rPr lang="en-US" sz="1800"/>
              <a:t>Come possiamo comprenderne le potenzialità e i limiti? </a:t>
            </a:r>
            <a:endParaRPr/>
          </a:p>
          <a:p>
            <a:pPr indent="-285750" lvl="0" marL="285750" rtl="0" algn="l">
              <a:lnSpc>
                <a:spcPct val="100000"/>
              </a:lnSpc>
              <a:spcBef>
                <a:spcPts val="1000"/>
              </a:spcBef>
              <a:spcAft>
                <a:spcPts val="0"/>
              </a:spcAft>
              <a:buClr>
                <a:schemeClr val="lt1"/>
              </a:buClr>
              <a:buSzPts val="1800"/>
              <a:buFont typeface="Arial"/>
              <a:buChar char="•"/>
            </a:pPr>
            <a:r>
              <a:rPr lang="en-US" sz="1800"/>
              <a:t>Come possiamo prendere decisioni critiche quando l’IA fornisce raccomandazioni? </a:t>
            </a:r>
            <a:endParaRPr/>
          </a:p>
          <a:p>
            <a:pPr indent="-171450" lvl="0" marL="285750" rtl="0" algn="l">
              <a:lnSpc>
                <a:spcPct val="100000"/>
              </a:lnSpc>
              <a:spcBef>
                <a:spcPts val="1000"/>
              </a:spcBef>
              <a:spcAft>
                <a:spcPts val="0"/>
              </a:spcAft>
              <a:buClr>
                <a:schemeClr val="lt1"/>
              </a:buClr>
              <a:buSzPts val="1800"/>
              <a:buFont typeface="Arial"/>
              <a:buNone/>
            </a:pPr>
            <a:r>
              <a:t/>
            </a:r>
            <a:endParaRPr sz="1800"/>
          </a:p>
          <a:p>
            <a:pPr indent="0" lvl="0" marL="0" rtl="0" algn="l">
              <a:lnSpc>
                <a:spcPct val="100000"/>
              </a:lnSpc>
              <a:spcBef>
                <a:spcPts val="1000"/>
              </a:spcBef>
              <a:spcAft>
                <a:spcPts val="0"/>
              </a:spcAft>
              <a:buClr>
                <a:schemeClr val="lt1"/>
              </a:buClr>
              <a:buSzPts val="1800"/>
              <a:buNone/>
            </a:pPr>
            <a:r>
              <a:rPr lang="en-US" sz="1800"/>
              <a:t>Queste domande sono alla base dello sviluppo di questo modulo.</a:t>
            </a:r>
            <a:endParaRPr/>
          </a:p>
        </p:txBody>
      </p:sp>
      <p:sp>
        <p:nvSpPr>
          <p:cNvPr id="307" name="Google Shape;307;p17"/>
          <p:cNvSpPr txBox="1"/>
          <p:nvPr>
            <p:ph idx="3" type="body"/>
          </p:nvPr>
        </p:nvSpPr>
        <p:spPr>
          <a:xfrm>
            <a:off x="437275" y="251975"/>
            <a:ext cx="4757375" cy="75546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Continua l'Unità 2</a:t>
            </a:r>
            <a:endParaRPr/>
          </a:p>
        </p:txBody>
      </p:sp>
      <p:pic>
        <p:nvPicPr>
          <p:cNvPr id="308" name="Google Shape;308;p17"/>
          <p:cNvPicPr preferRelativeResize="0"/>
          <p:nvPr>
            <p:ph idx="2" type="pic"/>
          </p:nvPr>
        </p:nvPicPr>
        <p:blipFill rotWithShape="1">
          <a:blip r:embed="rId3">
            <a:alphaModFix/>
          </a:blip>
          <a:srcRect b="0" l="12542" r="12542" t="0"/>
          <a:stretch/>
        </p:blipFill>
        <p:spPr>
          <a:xfrm>
            <a:off x="6288163" y="85725"/>
            <a:ext cx="5799062" cy="6696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8"/>
          <p:cNvSpPr txBox="1"/>
          <p:nvPr>
            <p:ph idx="1" type="body"/>
          </p:nvPr>
        </p:nvSpPr>
        <p:spPr>
          <a:xfrm>
            <a:off x="6065520" y="791418"/>
            <a:ext cx="5448300" cy="45987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600"/>
              <a:buNone/>
            </a:pPr>
            <a:r>
              <a:rPr b="1" lang="en-US" sz="1600"/>
              <a:t>Per l'Unità 2 (Sfide) - Città intelligenti e gestione del traffico tramite IA</a:t>
            </a:r>
            <a:endParaRPr sz="1600"/>
          </a:p>
          <a:p>
            <a:pPr indent="-228600" lvl="0" marL="228600" rtl="0" algn="l">
              <a:lnSpc>
                <a:spcPct val="90000"/>
              </a:lnSpc>
              <a:spcBef>
                <a:spcPts val="1000"/>
              </a:spcBef>
              <a:spcAft>
                <a:spcPts val="0"/>
              </a:spcAft>
              <a:buClr>
                <a:schemeClr val="lt1"/>
              </a:buClr>
              <a:buSzPts val="1600"/>
              <a:buNone/>
            </a:pPr>
            <a:r>
              <a:rPr b="1" i="1" lang="en-US" sz="1600"/>
              <a:t>Video 1: “Come potrebbe essere un mondo senza conducenti” (</a:t>
            </a:r>
            <a:r>
              <a:rPr b="1" lang="en-US" sz="1600"/>
              <a:t>TED Talk)</a:t>
            </a:r>
            <a:endParaRPr sz="1600"/>
          </a:p>
          <a:p>
            <a:pPr indent="-228600" lvl="0" marL="228600" rtl="0" algn="l">
              <a:lnSpc>
                <a:spcPct val="90000"/>
              </a:lnSpc>
              <a:spcBef>
                <a:spcPts val="1000"/>
              </a:spcBef>
              <a:spcAft>
                <a:spcPts val="0"/>
              </a:spcAft>
              <a:buClr>
                <a:schemeClr val="lt1"/>
              </a:buClr>
              <a:buSzPts val="1600"/>
              <a:buNone/>
            </a:pPr>
            <a:r>
              <a:rPr b="1" lang="en-US" sz="1600"/>
              <a:t>Link:</a:t>
            </a:r>
            <a:r>
              <a:rPr b="1" lang="en-US" sz="1000"/>
              <a:t> https://www.ted.com/talks/wanis_kabbaj_what_a_driverless_world_could_look_like</a:t>
            </a:r>
            <a:endParaRPr/>
          </a:p>
          <a:p>
            <a:pPr indent="-228600" lvl="0" marL="228600" rtl="0" algn="l">
              <a:lnSpc>
                <a:spcPct val="90000"/>
              </a:lnSpc>
              <a:spcBef>
                <a:spcPts val="1000"/>
              </a:spcBef>
              <a:spcAft>
                <a:spcPts val="0"/>
              </a:spcAft>
              <a:buClr>
                <a:schemeClr val="lt1"/>
              </a:buClr>
              <a:buSzPts val="1600"/>
              <a:buNone/>
            </a:pPr>
            <a:r>
              <a:rPr b="1" lang="en-US" sz="1600"/>
              <a:t>Durata:</a:t>
            </a:r>
            <a:r>
              <a:rPr lang="en-US" sz="1600"/>
              <a:t> 11:31 minuti</a:t>
            </a:r>
            <a:endParaRPr/>
          </a:p>
          <a:p>
            <a:pPr indent="-228600" lvl="0" marL="228600" rtl="0" algn="l">
              <a:lnSpc>
                <a:spcPct val="90000"/>
              </a:lnSpc>
              <a:spcBef>
                <a:spcPts val="1000"/>
              </a:spcBef>
              <a:spcAft>
                <a:spcPts val="0"/>
              </a:spcAft>
              <a:buClr>
                <a:schemeClr val="lt1"/>
              </a:buClr>
              <a:buSzPts val="1600"/>
              <a:buNone/>
            </a:pPr>
            <a:r>
              <a:rPr b="1" lang="en-US" sz="1600"/>
              <a:t>Contenuto: </a:t>
            </a:r>
            <a:r>
              <a:rPr lang="en-US" sz="1600"/>
              <a:t>Wanis Kabbaj, appassionato di trasporti, illustra le sfide legate al traffico e propone soluzioni basate sull’intelligenza artificiale, tra cui autobus modulari, taxi volanti e capsule magnetiche sospese. Ottimo per illustrare </a:t>
            </a:r>
            <a:r>
              <a:rPr b="1" lang="en-US" sz="1600"/>
              <a:t>il problema </a:t>
            </a:r>
            <a:r>
              <a:rPr lang="en-US" sz="1600"/>
              <a:t>e presentare </a:t>
            </a:r>
            <a:r>
              <a:rPr b="1" lang="en-US" sz="1600"/>
              <a:t>soluzioni future.</a:t>
            </a:r>
            <a:endParaRPr sz="1600"/>
          </a:p>
          <a:p>
            <a:pPr indent="-228600" lvl="0" marL="228600" rtl="0" algn="l">
              <a:lnSpc>
                <a:spcPct val="90000"/>
              </a:lnSpc>
              <a:spcBef>
                <a:spcPts val="1000"/>
              </a:spcBef>
              <a:spcAft>
                <a:spcPts val="0"/>
              </a:spcAft>
              <a:buClr>
                <a:schemeClr val="lt1"/>
              </a:buClr>
              <a:buSzPts val="1600"/>
              <a:buNone/>
            </a:pPr>
            <a:r>
              <a:rPr b="1" lang="en-US" sz="1600"/>
              <a:t>Punti salienti: </a:t>
            </a:r>
            <a:r>
              <a:rPr lang="en-US" sz="1600"/>
              <a:t>affronta le sfide legate alla congestione del traffico e propone un approccio innovativo alla mobilità urbana</a:t>
            </a:r>
            <a:endParaRPr/>
          </a:p>
          <a:p>
            <a:pPr indent="-228600" lvl="0" marL="228600" rtl="0" algn="l">
              <a:lnSpc>
                <a:spcPct val="90000"/>
              </a:lnSpc>
              <a:spcBef>
                <a:spcPts val="1000"/>
              </a:spcBef>
              <a:spcAft>
                <a:spcPts val="0"/>
              </a:spcAft>
              <a:buClr>
                <a:schemeClr val="lt1"/>
              </a:buClr>
              <a:buSzPts val="1600"/>
              <a:buNone/>
            </a:pPr>
            <a:r>
              <a:t/>
            </a:r>
            <a:endParaRPr b="1" i="1" sz="1600"/>
          </a:p>
          <a:p>
            <a:pPr indent="-228600" lvl="0" marL="228600" rtl="0" algn="l">
              <a:lnSpc>
                <a:spcPct val="90000"/>
              </a:lnSpc>
              <a:spcBef>
                <a:spcPts val="1000"/>
              </a:spcBef>
              <a:spcAft>
                <a:spcPts val="0"/>
              </a:spcAft>
              <a:buClr>
                <a:schemeClr val="lt1"/>
              </a:buClr>
              <a:buSzPts val="1600"/>
              <a:buNone/>
            </a:pPr>
            <a:r>
              <a:rPr b="1" i="1" lang="en-US" sz="1600"/>
              <a:t>Video 2: </a:t>
            </a:r>
            <a:r>
              <a:rPr i="1" lang="en-US" sz="1600"/>
              <a:t>"Comprendere il ruolo dell’IoT nelle città intelligenti" - TechNation</a:t>
            </a:r>
            <a:endParaRPr i="1" sz="1600"/>
          </a:p>
          <a:p>
            <a:pPr indent="-228600" lvl="0" marL="228600" rtl="0" algn="l">
              <a:lnSpc>
                <a:spcPct val="90000"/>
              </a:lnSpc>
              <a:spcBef>
                <a:spcPts val="1000"/>
              </a:spcBef>
              <a:spcAft>
                <a:spcPts val="0"/>
              </a:spcAft>
              <a:buClr>
                <a:schemeClr val="lt1"/>
              </a:buClr>
              <a:buSzPts val="1600"/>
              <a:buNone/>
            </a:pPr>
            <a:r>
              <a:rPr b="1" lang="en-US" sz="1600"/>
              <a:t>Link:</a:t>
            </a:r>
            <a:r>
              <a:rPr b="1" lang="en-US" sz="1000"/>
              <a:t> https://www.youtube.com/watch?v=cEGjB7NaPCw</a:t>
            </a:r>
            <a:endParaRPr/>
          </a:p>
          <a:p>
            <a:pPr indent="-228600" lvl="0" marL="228600" rtl="0" algn="l">
              <a:lnSpc>
                <a:spcPct val="90000"/>
              </a:lnSpc>
              <a:spcBef>
                <a:spcPts val="1000"/>
              </a:spcBef>
              <a:spcAft>
                <a:spcPts val="0"/>
              </a:spcAft>
              <a:buClr>
                <a:schemeClr val="lt1"/>
              </a:buClr>
              <a:buSzPts val="1600"/>
              <a:buNone/>
            </a:pPr>
            <a:r>
              <a:rPr b="1" lang="en-US" sz="1600"/>
              <a:t>Durata:</a:t>
            </a:r>
            <a:r>
              <a:rPr lang="en-US" sz="1600"/>
              <a:t> 10:02 minuti</a:t>
            </a:r>
            <a:endParaRPr/>
          </a:p>
          <a:p>
            <a:pPr indent="-228600" lvl="0" marL="228600" rtl="0" algn="l">
              <a:lnSpc>
                <a:spcPct val="90000"/>
              </a:lnSpc>
              <a:spcBef>
                <a:spcPts val="1000"/>
              </a:spcBef>
              <a:spcAft>
                <a:spcPts val="0"/>
              </a:spcAft>
              <a:buClr>
                <a:schemeClr val="lt1"/>
              </a:buClr>
              <a:buSzPts val="1600"/>
              <a:buNone/>
            </a:pPr>
            <a:r>
              <a:rPr b="1" lang="en-US" sz="1600"/>
              <a:t>Contenuto: </a:t>
            </a:r>
            <a:r>
              <a:rPr lang="en-US" sz="1600"/>
              <a:t>Si concentra sulle infrastrutture delle città intelligenti e sull’integrazione dell’IoT con i sistemi di traffico.</a:t>
            </a:r>
            <a:endParaRPr/>
          </a:p>
        </p:txBody>
      </p:sp>
      <p:sp>
        <p:nvSpPr>
          <p:cNvPr id="315" name="Google Shape;315;p18"/>
          <p:cNvSpPr txBox="1"/>
          <p:nvPr>
            <p:ph idx="2" type="body"/>
          </p:nvPr>
        </p:nvSpPr>
        <p:spPr>
          <a:xfrm>
            <a:off x="6007800" y="-11"/>
            <a:ext cx="4991100" cy="705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Video 1 e 2</a:t>
            </a:r>
            <a:endParaRPr/>
          </a:p>
        </p:txBody>
      </p:sp>
      <p:sp>
        <p:nvSpPr>
          <p:cNvPr id="316" name="Google Shape;316;p18"/>
          <p:cNvSpPr/>
          <p:nvPr>
            <p:ph idx="3" type="pic"/>
          </p:nvPr>
        </p:nvSpPr>
        <p:spPr>
          <a:xfrm>
            <a:off x="0" y="1561018"/>
            <a:ext cx="5130800" cy="2803718"/>
          </a:xfrm>
          <a:prstGeom prst="rect">
            <a:avLst/>
          </a:prstGeom>
          <a:solidFill>
            <a:srgbClr val="D8D8D8"/>
          </a:solidFill>
          <a:ln>
            <a:noFill/>
          </a:ln>
        </p:spPr>
      </p:sp>
      <p:pic>
        <p:nvPicPr>
          <p:cNvPr id="317" name="Google Shape;317;p18" title="What a driverless world could look like | Wanis Kabbaj"/>
          <p:cNvPicPr preferRelativeResize="0"/>
          <p:nvPr/>
        </p:nvPicPr>
        <p:blipFill rotWithShape="1">
          <a:blip r:embed="rId3">
            <a:alphaModFix/>
          </a:blip>
          <a:srcRect b="0" l="0" r="0" t="0"/>
          <a:stretch/>
        </p:blipFill>
        <p:spPr>
          <a:xfrm>
            <a:off x="-25731" y="1561018"/>
            <a:ext cx="2597150" cy="2887157"/>
          </a:xfrm>
          <a:prstGeom prst="rect">
            <a:avLst/>
          </a:prstGeom>
          <a:noFill/>
          <a:ln>
            <a:noFill/>
          </a:ln>
        </p:spPr>
      </p:pic>
      <p:pic>
        <p:nvPicPr>
          <p:cNvPr id="318" name="Google Shape;318;p18" title="Understanding the Role of IOT in Smart Cities"/>
          <p:cNvPicPr preferRelativeResize="0"/>
          <p:nvPr/>
        </p:nvPicPr>
        <p:blipFill rotWithShape="1">
          <a:blip r:embed="rId4">
            <a:alphaModFix/>
          </a:blip>
          <a:srcRect b="0" l="0" r="0" t="0"/>
          <a:stretch/>
        </p:blipFill>
        <p:spPr>
          <a:xfrm>
            <a:off x="2571419" y="1561018"/>
            <a:ext cx="2559381" cy="28871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
                                        <p:tgtEl>
                                          <p:spTgt spid="3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9"/>
          <p:cNvSpPr txBox="1"/>
          <p:nvPr>
            <p:ph idx="1" type="body"/>
          </p:nvPr>
        </p:nvSpPr>
        <p:spPr>
          <a:xfrm>
            <a:off x="6119532" y="905435"/>
            <a:ext cx="5436820" cy="56388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400"/>
              <a:buNone/>
            </a:pPr>
            <a:r>
              <a:rPr b="1" lang="en-US" sz="1400"/>
              <a:t>Per l'Unità 3 (Soluzioni di IA) - Veicoli autonomi e IA</a:t>
            </a:r>
            <a:endParaRPr sz="1400"/>
          </a:p>
          <a:p>
            <a:pPr indent="-228600" lvl="0" marL="228600" rtl="0" algn="l">
              <a:lnSpc>
                <a:spcPct val="90000"/>
              </a:lnSpc>
              <a:spcBef>
                <a:spcPts val="1000"/>
              </a:spcBef>
              <a:spcAft>
                <a:spcPts val="0"/>
              </a:spcAft>
              <a:buClr>
                <a:schemeClr val="lt1"/>
              </a:buClr>
              <a:buSzPts val="1400"/>
              <a:buNone/>
            </a:pPr>
            <a:r>
              <a:rPr b="1" i="1" lang="en-US" sz="1400"/>
              <a:t>Video 3: "Waymo 360° Experience: il conducente più esperto al mondo"</a:t>
            </a:r>
            <a:endParaRPr i="1" sz="1400"/>
          </a:p>
          <a:p>
            <a:pPr indent="-228600" lvl="0" marL="228600" rtl="0" algn="l">
              <a:lnSpc>
                <a:spcPct val="90000"/>
              </a:lnSpc>
              <a:spcBef>
                <a:spcPts val="1000"/>
              </a:spcBef>
              <a:spcAft>
                <a:spcPts val="0"/>
              </a:spcAft>
              <a:buClr>
                <a:schemeClr val="lt1"/>
              </a:buClr>
              <a:buSzPts val="1400"/>
              <a:buNone/>
            </a:pPr>
            <a:r>
              <a:rPr b="1" lang="en-US" sz="1400"/>
              <a:t>Link:</a:t>
            </a:r>
            <a:r>
              <a:rPr b="1" lang="en-US" sz="1000"/>
              <a:t> https://www.youtube.com/watch?v=B8R148hFxPw</a:t>
            </a:r>
            <a:endParaRPr/>
          </a:p>
          <a:p>
            <a:pPr indent="-228600" lvl="0" marL="228600" rtl="0" algn="l">
              <a:lnSpc>
                <a:spcPct val="90000"/>
              </a:lnSpc>
              <a:spcBef>
                <a:spcPts val="1000"/>
              </a:spcBef>
              <a:spcAft>
                <a:spcPts val="0"/>
              </a:spcAft>
              <a:buClr>
                <a:schemeClr val="lt1"/>
              </a:buClr>
              <a:buSzPts val="1400"/>
              <a:buNone/>
            </a:pPr>
            <a:r>
              <a:rPr b="1" lang="en-US" sz="1400"/>
              <a:t>Durata:</a:t>
            </a:r>
            <a:r>
              <a:rPr lang="en-US" sz="1400"/>
              <a:t> 3:36 minuti</a:t>
            </a:r>
            <a:endParaRPr/>
          </a:p>
          <a:p>
            <a:pPr indent="-228600" lvl="0" marL="228600" rtl="0" algn="l">
              <a:lnSpc>
                <a:spcPct val="90000"/>
              </a:lnSpc>
              <a:spcBef>
                <a:spcPts val="1000"/>
              </a:spcBef>
              <a:spcAft>
                <a:spcPts val="0"/>
              </a:spcAft>
              <a:buClr>
                <a:schemeClr val="lt1"/>
              </a:buClr>
              <a:buSzPts val="1400"/>
              <a:buNone/>
            </a:pPr>
            <a:r>
              <a:rPr b="1" lang="en-US" sz="1400"/>
              <a:t>Contenuto: </a:t>
            </a:r>
            <a:r>
              <a:rPr lang="en-US" sz="1400"/>
              <a:t>Vista immersiva a 360° che mostra come l’IA di Waymo percepisca la strada utilizzando LIDAR, radar, telecamere e visione artificiale per prevedere i movimenti e prendere decisioni</a:t>
            </a:r>
            <a:endParaRPr/>
          </a:p>
          <a:p>
            <a:pPr indent="-228600" lvl="0" marL="228600" rtl="0" algn="l">
              <a:lnSpc>
                <a:spcPct val="90000"/>
              </a:lnSpc>
              <a:spcBef>
                <a:spcPts val="1000"/>
              </a:spcBef>
              <a:spcAft>
                <a:spcPts val="0"/>
              </a:spcAft>
              <a:buClr>
                <a:schemeClr val="lt1"/>
              </a:buClr>
              <a:buSzPts val="1400"/>
              <a:buNone/>
            </a:pPr>
            <a:r>
              <a:rPr b="1" lang="en-US" sz="1400"/>
              <a:t>Punti salienti: </a:t>
            </a:r>
            <a:r>
              <a:rPr lang="en-US" sz="1400"/>
              <a:t> </a:t>
            </a:r>
            <a:endParaRPr/>
          </a:p>
          <a:p>
            <a:pPr indent="-285750" lvl="0" marL="285750" rtl="0" algn="l">
              <a:lnSpc>
                <a:spcPct val="90000"/>
              </a:lnSpc>
              <a:spcBef>
                <a:spcPts val="1000"/>
              </a:spcBef>
              <a:spcAft>
                <a:spcPts val="0"/>
              </a:spcAft>
              <a:buClr>
                <a:schemeClr val="lt1"/>
              </a:buClr>
              <a:buSzPts val="1400"/>
              <a:buFont typeface="Arial"/>
              <a:buChar char="•"/>
            </a:pPr>
            <a:r>
              <a:rPr lang="en-US" sz="1400"/>
              <a:t>Mostra l’intelligenza artificiale in azione nel mondo reale.</a:t>
            </a:r>
            <a:endParaRPr/>
          </a:p>
          <a:p>
            <a:pPr indent="-285750" lvl="0" marL="285750" rtl="0" algn="l">
              <a:lnSpc>
                <a:spcPct val="90000"/>
              </a:lnSpc>
              <a:spcBef>
                <a:spcPts val="1000"/>
              </a:spcBef>
              <a:spcAft>
                <a:spcPts val="0"/>
              </a:spcAft>
              <a:buClr>
                <a:schemeClr val="lt1"/>
              </a:buClr>
              <a:buSzPts val="1400"/>
              <a:buFont typeface="Arial"/>
              <a:buChar char="•"/>
            </a:pPr>
            <a:r>
              <a:rPr lang="en-US" sz="1400">
                <a:latin typeface="Calibri"/>
                <a:ea typeface="Calibri"/>
                <a:cs typeface="Calibri"/>
                <a:sym typeface="Calibri"/>
              </a:rPr>
              <a:t>Dimostra come i veicoli autonomi rilevino oggetti fino a 300 iarde di distanza. </a:t>
            </a:r>
            <a:endParaRPr/>
          </a:p>
          <a:p>
            <a:pPr indent="-285750" lvl="0" marL="285750" rtl="0" algn="l">
              <a:lnSpc>
                <a:spcPct val="90000"/>
              </a:lnSpc>
              <a:spcBef>
                <a:spcPts val="1000"/>
              </a:spcBef>
              <a:spcAft>
                <a:spcPts val="0"/>
              </a:spcAft>
              <a:buClr>
                <a:schemeClr val="lt1"/>
              </a:buClr>
              <a:buSzPts val="1400"/>
              <a:buFont typeface="Arial"/>
              <a:buChar char="•"/>
            </a:pPr>
            <a:r>
              <a:rPr lang="en-US" sz="1400">
                <a:latin typeface="Calibri"/>
                <a:ea typeface="Calibri"/>
                <a:cs typeface="Calibri"/>
                <a:sym typeface="Calibri"/>
              </a:rPr>
              <a:t>Girato a Phoenix, in Arizona, mostra l’implementazione effettiva. Visualizzazione dell’intelligenza artificiale che risolve le sfide dei trasporti.</a:t>
            </a:r>
            <a:endParaRPr/>
          </a:p>
          <a:p>
            <a:pPr indent="-228600" lvl="0" marL="228600" rtl="0" algn="l">
              <a:lnSpc>
                <a:spcPct val="90000"/>
              </a:lnSpc>
              <a:spcBef>
                <a:spcPts val="1000"/>
              </a:spcBef>
              <a:spcAft>
                <a:spcPts val="0"/>
              </a:spcAft>
              <a:buClr>
                <a:schemeClr val="lt1"/>
              </a:buClr>
              <a:buSzPts val="1400"/>
              <a:buNone/>
            </a:pPr>
            <a:r>
              <a:rPr b="1" i="1" lang="en-US" sz="1400"/>
              <a:t>Video 4: "Come vede la strada un'auto senza conducente" - Chris Urmson (TED Talk)</a:t>
            </a:r>
            <a:endParaRPr/>
          </a:p>
          <a:p>
            <a:pPr indent="-228600" lvl="0" marL="228600" rtl="0" algn="l">
              <a:lnSpc>
                <a:spcPct val="90000"/>
              </a:lnSpc>
              <a:spcBef>
                <a:spcPts val="1000"/>
              </a:spcBef>
              <a:spcAft>
                <a:spcPts val="0"/>
              </a:spcAft>
              <a:buClr>
                <a:schemeClr val="lt1"/>
              </a:buClr>
              <a:buSzPts val="1400"/>
              <a:buNone/>
            </a:pPr>
            <a:r>
              <a:rPr b="1" lang="en-US" sz="1400"/>
              <a:t>Link:</a:t>
            </a:r>
            <a:r>
              <a:rPr b="1" lang="en-US" sz="1000"/>
              <a:t> https://www.ted.com/talks/chris_urmson_how_a_driverless_car_sees_the_road</a:t>
            </a:r>
            <a:endParaRPr/>
          </a:p>
          <a:p>
            <a:pPr indent="-228600" lvl="0" marL="228600" rtl="0" algn="l">
              <a:lnSpc>
                <a:spcPct val="90000"/>
              </a:lnSpc>
              <a:spcBef>
                <a:spcPts val="1000"/>
              </a:spcBef>
              <a:spcAft>
                <a:spcPts val="0"/>
              </a:spcAft>
              <a:buClr>
                <a:schemeClr val="lt1"/>
              </a:buClr>
              <a:buSzPts val="1400"/>
              <a:buNone/>
            </a:pPr>
            <a:r>
              <a:rPr b="1" lang="en-US" sz="1400"/>
              <a:t>Durata:</a:t>
            </a:r>
            <a:r>
              <a:rPr lang="en-US" sz="1400"/>
              <a:t> 15:29 minuti</a:t>
            </a:r>
            <a:endParaRPr/>
          </a:p>
          <a:p>
            <a:pPr indent="-228600" lvl="0" marL="228600" rtl="0" algn="l">
              <a:lnSpc>
                <a:spcPct val="90000"/>
              </a:lnSpc>
              <a:spcBef>
                <a:spcPts val="1000"/>
              </a:spcBef>
              <a:spcAft>
                <a:spcPts val="0"/>
              </a:spcAft>
              <a:buClr>
                <a:schemeClr val="lt1"/>
              </a:buClr>
              <a:buSzPts val="1400"/>
              <a:buNone/>
            </a:pPr>
            <a:r>
              <a:rPr b="1" lang="en-US" sz="1400"/>
              <a:t>Contenuto: </a:t>
            </a:r>
            <a:r>
              <a:rPr lang="en-US" sz="1400"/>
              <a:t>L’ex responsabile del programma di auto a guida autonoma di Google (ora Waymo) mostra filmati affascinanti su come le auto prendono decisioni in modo autonomo.</a:t>
            </a:r>
            <a:endParaRPr/>
          </a:p>
          <a:p>
            <a:pPr indent="0" lvl="0" marL="0" rtl="0" algn="l">
              <a:lnSpc>
                <a:spcPct val="90000"/>
              </a:lnSpc>
              <a:spcBef>
                <a:spcPts val="1000"/>
              </a:spcBef>
              <a:spcAft>
                <a:spcPts val="0"/>
              </a:spcAft>
              <a:buClr>
                <a:schemeClr val="lt1"/>
              </a:buClr>
              <a:buSzPts val="1400"/>
              <a:buNone/>
            </a:pPr>
            <a:r>
              <a:t/>
            </a:r>
            <a:endParaRPr sz="1400"/>
          </a:p>
        </p:txBody>
      </p:sp>
      <p:sp>
        <p:nvSpPr>
          <p:cNvPr id="325" name="Google Shape;325;p19"/>
          <p:cNvSpPr txBox="1"/>
          <p:nvPr>
            <p:ph idx="2" type="body"/>
          </p:nvPr>
        </p:nvSpPr>
        <p:spPr>
          <a:xfrm>
            <a:off x="6096000" y="247090"/>
            <a:ext cx="4937211" cy="59167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Video 3 e 4</a:t>
            </a:r>
            <a:endParaRPr/>
          </a:p>
        </p:txBody>
      </p:sp>
      <p:sp>
        <p:nvSpPr>
          <p:cNvPr id="326" name="Google Shape;326;p19"/>
          <p:cNvSpPr/>
          <p:nvPr>
            <p:ph idx="3" type="pic"/>
          </p:nvPr>
        </p:nvSpPr>
        <p:spPr>
          <a:xfrm>
            <a:off x="0" y="1561018"/>
            <a:ext cx="5130800" cy="3913188"/>
          </a:xfrm>
          <a:prstGeom prst="rect">
            <a:avLst/>
          </a:prstGeom>
          <a:solidFill>
            <a:srgbClr val="D8D8D8"/>
          </a:solidFill>
          <a:ln>
            <a:noFill/>
          </a:ln>
        </p:spPr>
      </p:sp>
      <p:pic>
        <p:nvPicPr>
          <p:cNvPr id="327" name="Google Shape;327;p19" title="Waymo 360° Experience: A Fully Autonomous Driving Journey"/>
          <p:cNvPicPr preferRelativeResize="0"/>
          <p:nvPr/>
        </p:nvPicPr>
        <p:blipFill rotWithShape="1">
          <a:blip r:embed="rId3">
            <a:alphaModFix/>
          </a:blip>
          <a:srcRect b="0" l="0" r="0" t="0"/>
          <a:stretch/>
        </p:blipFill>
        <p:spPr>
          <a:xfrm>
            <a:off x="0" y="1561018"/>
            <a:ext cx="2790825" cy="3913188"/>
          </a:xfrm>
          <a:prstGeom prst="rect">
            <a:avLst/>
          </a:prstGeom>
          <a:noFill/>
          <a:ln>
            <a:noFill/>
          </a:ln>
        </p:spPr>
      </p:pic>
      <p:pic>
        <p:nvPicPr>
          <p:cNvPr id="328" name="Google Shape;328;p19" title="Chris Urmson: How a driverless car sees the road"/>
          <p:cNvPicPr preferRelativeResize="0"/>
          <p:nvPr/>
        </p:nvPicPr>
        <p:blipFill rotWithShape="1">
          <a:blip r:embed="rId4">
            <a:alphaModFix/>
          </a:blip>
          <a:srcRect b="0" l="0" r="0" t="0"/>
          <a:stretch/>
        </p:blipFill>
        <p:spPr>
          <a:xfrm>
            <a:off x="2790825" y="1561018"/>
            <a:ext cx="2339975" cy="39131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
                                        <p:tgtEl>
                                          <p:spTgt spid="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1"/>
                                        <p:tgtEl>
                                          <p:spTgt spid="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0"/>
          <p:cNvSpPr txBox="1"/>
          <p:nvPr>
            <p:ph idx="1" type="body"/>
          </p:nvPr>
        </p:nvSpPr>
        <p:spPr>
          <a:xfrm>
            <a:off x="5368021" y="2302478"/>
            <a:ext cx="6010480" cy="225304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lt1"/>
              </a:buClr>
              <a:buSzPts val="4800"/>
              <a:buNone/>
            </a:pPr>
            <a:r>
              <a:rPr b="1" lang="en-US"/>
              <a:t>Unità 3 </a:t>
            </a:r>
            <a:endParaRPr/>
          </a:p>
          <a:p>
            <a:pPr indent="0" lvl="0" marL="0" rtl="0" algn="l">
              <a:lnSpc>
                <a:spcPct val="100000"/>
              </a:lnSpc>
              <a:spcBef>
                <a:spcPts val="1000"/>
              </a:spcBef>
              <a:spcAft>
                <a:spcPts val="0"/>
              </a:spcAft>
              <a:buClr>
                <a:schemeClr val="lt1"/>
              </a:buClr>
              <a:buSzPts val="4800"/>
              <a:buNone/>
            </a:pPr>
            <a:r>
              <a:rPr b="1" lang="en-US"/>
              <a:t>In che modo l'IA può supportare i trasporti?</a:t>
            </a:r>
            <a:endParaRPr b="1"/>
          </a:p>
        </p:txBody>
      </p:sp>
      <p:sp>
        <p:nvSpPr>
          <p:cNvPr id="335" name="Google Shape;335;p20"/>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US"/>
              <a:t>03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1"/>
          <p:cNvSpPr/>
          <p:nvPr/>
        </p:nvSpPr>
        <p:spPr>
          <a:xfrm>
            <a:off x="1226516" y="21771"/>
            <a:ext cx="9738968" cy="6858000"/>
          </a:xfrm>
          <a:prstGeom prst="rect">
            <a:avLst/>
          </a:prstGeom>
          <a:noFill/>
          <a:ln>
            <a:noFill/>
          </a:ln>
        </p:spPr>
      </p:sp>
      <p:sp>
        <p:nvSpPr>
          <p:cNvPr id="341" name="Google Shape;341;p21"/>
          <p:cNvSpPr txBox="1"/>
          <p:nvPr>
            <p:ph idx="1" type="body"/>
          </p:nvPr>
        </p:nvSpPr>
        <p:spPr>
          <a:xfrm>
            <a:off x="6602000" y="785875"/>
            <a:ext cx="5589900" cy="6072000"/>
          </a:xfrm>
          <a:prstGeom prst="rect">
            <a:avLst/>
          </a:prstGeom>
          <a:solidFill>
            <a:schemeClr val="lt1"/>
          </a:solid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1800"/>
              <a:buNone/>
            </a:pPr>
            <a:r>
              <a:rPr lang="en-US" sz="1800"/>
              <a:t>L'intelligenza artificiale non è una singola tecnologia, ma una famiglia di strumenti e tecniche che possono essere applicati in tutto l'ecosistema dei trasporti. Questa unità esplora applicazioni concrete in diversi settori dei trasporti.</a:t>
            </a:r>
            <a:endParaRPr sz="1800"/>
          </a:p>
          <a:p>
            <a:pPr indent="0" lvl="0" marL="0" rtl="0" algn="l">
              <a:lnSpc>
                <a:spcPct val="150000"/>
              </a:lnSpc>
              <a:spcBef>
                <a:spcPts val="1000"/>
              </a:spcBef>
              <a:spcAft>
                <a:spcPts val="0"/>
              </a:spcAft>
              <a:buClr>
                <a:srgbClr val="262626"/>
              </a:buClr>
              <a:buSzPts val="1800"/>
              <a:buNone/>
            </a:pPr>
            <a:r>
              <a:rPr lang="en-US" sz="1800"/>
              <a:t>Principali aree di applicazione:</a:t>
            </a:r>
            <a:br>
              <a:rPr lang="en-US" sz="1800"/>
            </a:br>
            <a:r>
              <a:rPr lang="en-US" sz="1800"/>
              <a:t>• Veicoli autonomi e connessi</a:t>
            </a:r>
            <a:br>
              <a:rPr lang="en-US" sz="1800"/>
            </a:br>
            <a:r>
              <a:rPr lang="en-US" sz="1800"/>
              <a:t>• Sistemi intelligenti di gestione del traffico</a:t>
            </a:r>
            <a:br>
              <a:rPr lang="en-US" sz="1800"/>
            </a:br>
            <a:r>
              <a:rPr lang="en-US" sz="1800"/>
              <a:t>• Manutenzione predittiva e gestione delle risorse</a:t>
            </a:r>
            <a:br>
              <a:rPr lang="en-US" sz="1800"/>
            </a:br>
            <a:r>
              <a:rPr lang="en-US" sz="1800"/>
              <a:t>• Logistica e ottimizzazione dei percorsi</a:t>
            </a:r>
            <a:br>
              <a:rPr lang="en-US" sz="1800"/>
            </a:br>
            <a:r>
              <a:rPr lang="en-US" sz="1800"/>
              <a:t>• Analisi della sicurezza e previsione degli incidenti</a:t>
            </a:r>
            <a:br>
              <a:rPr lang="en-US" sz="1800"/>
            </a:br>
            <a:r>
              <a:rPr lang="en-US" sz="1800"/>
              <a:t>• Previsione della domanda e pianificazione della capacità</a:t>
            </a:r>
            <a:br>
              <a:rPr lang="en-US" sz="1800"/>
            </a:br>
            <a:br>
              <a:rPr lang="en-US" sz="1800"/>
            </a:br>
            <a:r>
              <a:rPr lang="en-US" sz="1800"/>
              <a:t>Ogni applicazione dimostra come l’intelligenza artificiale trasformi i dati in decisioni, i modelli in previsioni e i sistemi reattivi in intelligenza proattiva.</a:t>
            </a:r>
            <a:endParaRPr/>
          </a:p>
        </p:txBody>
      </p:sp>
      <p:sp>
        <p:nvSpPr>
          <p:cNvPr id="342" name="Google Shape;342;p21"/>
          <p:cNvSpPr txBox="1"/>
          <p:nvPr>
            <p:ph idx="2" type="body"/>
          </p:nvPr>
        </p:nvSpPr>
        <p:spPr>
          <a:xfrm>
            <a:off x="1315675" y="97975"/>
            <a:ext cx="8819700" cy="687900"/>
          </a:xfrm>
          <a:prstGeom prst="rect">
            <a:avLst/>
          </a:prstGeom>
          <a:solidFill>
            <a:schemeClr val="accent2"/>
          </a:solid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3200"/>
              <a:buNone/>
            </a:pPr>
            <a:r>
              <a:rPr lang="en-US" sz="3200">
                <a:solidFill>
                  <a:schemeClr val="lt1"/>
                </a:solidFill>
              </a:rPr>
              <a:t>Applicazioni dell’IA nei diversi modi di trasporto </a:t>
            </a:r>
            <a:endParaRPr sz="320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2"/>
          <p:cNvSpPr txBox="1"/>
          <p:nvPr>
            <p:ph idx="1" type="body"/>
          </p:nvPr>
        </p:nvSpPr>
        <p:spPr>
          <a:xfrm>
            <a:off x="6323500" y="1944325"/>
            <a:ext cx="5738400" cy="4522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1900"/>
              <a:buNone/>
            </a:pPr>
            <a:r>
              <a:rPr b="1" lang="en-US" sz="1900"/>
              <a:t>Sistemi avanzati di assistenza alla guida (ADAS): </a:t>
            </a:r>
            <a:endParaRPr b="1" sz="1900"/>
          </a:p>
          <a:p>
            <a:pPr indent="0" lvl="0" marL="0" rtl="0" algn="l">
              <a:lnSpc>
                <a:spcPct val="100000"/>
              </a:lnSpc>
              <a:spcBef>
                <a:spcPts val="1000"/>
              </a:spcBef>
              <a:spcAft>
                <a:spcPts val="0"/>
              </a:spcAft>
              <a:buClr>
                <a:schemeClr val="lt1"/>
              </a:buClr>
              <a:buSzPts val="1900"/>
              <a:buNone/>
            </a:pPr>
            <a:r>
              <a:rPr lang="en-US" sz="1900"/>
              <a:t>Sistemi basati sull'intelligenza artificiale come il cruise control adattivo, l'assistente al mantenimento della corsia e la frenata automatica di emergenza sono già di serie su molti veicoli. Questi sistemi utilizzano la visione artificiale e la fusione dei sensori per comprendere l'ambiente di guida e intervenire quando necessario.</a:t>
            </a:r>
            <a:br>
              <a:rPr lang="en-US" sz="1900"/>
            </a:br>
            <a:endParaRPr sz="1900"/>
          </a:p>
          <a:p>
            <a:pPr indent="0" lvl="0" marL="0" rtl="0" algn="l">
              <a:lnSpc>
                <a:spcPct val="100000"/>
              </a:lnSpc>
              <a:spcBef>
                <a:spcPts val="1000"/>
              </a:spcBef>
              <a:spcAft>
                <a:spcPts val="0"/>
              </a:spcAft>
              <a:buClr>
                <a:schemeClr val="lt1"/>
              </a:buClr>
              <a:buSzPts val="1900"/>
              <a:buNone/>
            </a:pPr>
            <a:r>
              <a:rPr b="1" lang="en-US" sz="1900"/>
              <a:t>Ottimizzazione del percorso e navigazione: </a:t>
            </a:r>
            <a:endParaRPr b="1" sz="1900"/>
          </a:p>
          <a:p>
            <a:pPr indent="0" lvl="0" marL="0" rtl="0" algn="l">
              <a:lnSpc>
                <a:spcPct val="100000"/>
              </a:lnSpc>
              <a:spcBef>
                <a:spcPts val="1000"/>
              </a:spcBef>
              <a:spcAft>
                <a:spcPts val="0"/>
              </a:spcAft>
              <a:buClr>
                <a:schemeClr val="lt1"/>
              </a:buClr>
              <a:buSzPts val="1900"/>
              <a:buNone/>
            </a:pPr>
            <a:r>
              <a:rPr lang="en-US" sz="1900"/>
              <a:t>Gli algoritmi di intelligenza artificiale elaborano dati sul traffico in tempo reale, modelli storici, condizioni meteorologiche ed eventi per suggerire percorsi ottimali. Per le flotte commerciali, ciò si traduce in un notevole risparmio di carburante e in una maggiore affidabilità delle consegne.</a:t>
            </a:r>
            <a:br>
              <a:rPr lang="en-US" sz="1400"/>
            </a:br>
            <a:endParaRPr sz="1400"/>
          </a:p>
        </p:txBody>
      </p:sp>
      <p:sp>
        <p:nvSpPr>
          <p:cNvPr id="348" name="Google Shape;348;p22"/>
          <p:cNvSpPr txBox="1"/>
          <p:nvPr>
            <p:ph idx="3" type="body"/>
          </p:nvPr>
        </p:nvSpPr>
        <p:spPr>
          <a:xfrm>
            <a:off x="6025800" y="59425"/>
            <a:ext cx="6501000" cy="1884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400"/>
              <a:buNone/>
            </a:pPr>
            <a:r>
              <a:rPr lang="en-US" sz="3200"/>
              <a:t>Applicazioni dell’intelligenza artificiale nei diversi modi di trasporto: dall’assistenza all’autonomia</a:t>
            </a:r>
            <a:endParaRPr sz="3200"/>
          </a:p>
        </p:txBody>
      </p:sp>
      <p:sp>
        <p:nvSpPr>
          <p:cNvPr id="349" name="Google Shape;349;p22"/>
          <p:cNvSpPr/>
          <p:nvPr/>
        </p:nvSpPr>
        <p:spPr>
          <a:xfrm rot="5551673">
            <a:off x="10264922" y="4995262"/>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large container cargo ship can be seen traveling across the ocean in ..." id="350" name="Google Shape;350;p22"/>
          <p:cNvPicPr preferRelativeResize="0"/>
          <p:nvPr>
            <p:ph idx="2" type="pic"/>
          </p:nvPr>
        </p:nvPicPr>
        <p:blipFill rotWithShape="1">
          <a:blip r:embed="rId3">
            <a:alphaModFix/>
          </a:blip>
          <a:srcRect b="0" l="18779" r="18779" t="0"/>
          <a:stretch/>
        </p:blipFill>
        <p:spPr>
          <a:xfrm>
            <a:off x="297393" y="260747"/>
            <a:ext cx="5660531" cy="64902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3"/>
          <p:cNvSpPr/>
          <p:nvPr>
            <p:ph idx="2" type="pic"/>
          </p:nvPr>
        </p:nvSpPr>
        <p:spPr>
          <a:xfrm>
            <a:off x="0" y="475351"/>
            <a:ext cx="5660531" cy="6045736"/>
          </a:xfrm>
          <a:prstGeom prst="rect">
            <a:avLst/>
          </a:prstGeom>
          <a:solidFill>
            <a:srgbClr val="F2F2F2"/>
          </a:solidFill>
          <a:ln>
            <a:noFill/>
          </a:ln>
        </p:spPr>
      </p:sp>
      <p:sp>
        <p:nvSpPr>
          <p:cNvPr id="356" name="Google Shape;356;p23"/>
          <p:cNvSpPr txBox="1"/>
          <p:nvPr>
            <p:ph idx="1" type="body"/>
          </p:nvPr>
        </p:nvSpPr>
        <p:spPr>
          <a:xfrm>
            <a:off x="5961575" y="1067700"/>
            <a:ext cx="6177300" cy="5731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100"/>
              <a:buNone/>
            </a:pPr>
            <a:r>
              <a:rPr b="1" lang="en-US" sz="2100"/>
              <a:t>Gestione del flusso del traffico: </a:t>
            </a:r>
            <a:endParaRPr/>
          </a:p>
          <a:p>
            <a:pPr indent="0" lvl="0" marL="0" rtl="0" algn="l">
              <a:lnSpc>
                <a:spcPct val="100000"/>
              </a:lnSpc>
              <a:spcBef>
                <a:spcPts val="1000"/>
              </a:spcBef>
              <a:spcAft>
                <a:spcPts val="0"/>
              </a:spcAft>
              <a:buClr>
                <a:schemeClr val="lt1"/>
              </a:buClr>
              <a:buSzPts val="2100"/>
              <a:buNone/>
            </a:pPr>
            <a:r>
              <a:rPr lang="en-US" sz="2100"/>
              <a:t>Le città utilizzano l’intelligenza artificiale per analizzare i modelli di traffico e regolare in modo dinamico la sincronizzazione dei semafori, la configurazione delle corsie e i limiti di velocità. I modelli di apprendimento automatico prevedono la congestione prima che si verifichi, consentendo interventi proattivi.</a:t>
            </a:r>
            <a:br>
              <a:rPr lang="en-US" sz="2100"/>
            </a:br>
            <a:br>
              <a:rPr lang="en-US" sz="2100"/>
            </a:br>
            <a:r>
              <a:rPr b="1" lang="en-US" sz="2100"/>
              <a:t>La frontiera dei veicoli autonomi: </a:t>
            </a:r>
            <a:endParaRPr/>
          </a:p>
          <a:p>
            <a:pPr indent="0" lvl="0" marL="0" rtl="0" algn="l">
              <a:lnSpc>
                <a:spcPct val="100000"/>
              </a:lnSpc>
              <a:spcBef>
                <a:spcPts val="1000"/>
              </a:spcBef>
              <a:spcAft>
                <a:spcPts val="0"/>
              </a:spcAft>
              <a:buClr>
                <a:schemeClr val="lt1"/>
              </a:buClr>
              <a:buSzPts val="2100"/>
              <a:buNone/>
            </a:pPr>
            <a:r>
              <a:rPr lang="en-US" sz="2100"/>
              <a:t>I veicoli a guida autonoma rappresentano l’applicazione più ambiziosa dell’intelligenza artificiale nel settore dei trasporti. Sebbene le auto completamente autonome siano ancora in fase di sviluppo, l’intelligenza artificiale sta già gestendo scenari specifici come la guida in autostrada, il parcheggio e la circolazione in ambienti controllati.</a:t>
            </a:r>
            <a:endParaRPr/>
          </a:p>
        </p:txBody>
      </p:sp>
      <p:sp>
        <p:nvSpPr>
          <p:cNvPr id="357" name="Google Shape;357;p23"/>
          <p:cNvSpPr txBox="1"/>
          <p:nvPr>
            <p:ph idx="3" type="body"/>
          </p:nvPr>
        </p:nvSpPr>
        <p:spPr>
          <a:xfrm>
            <a:off x="5897300" y="0"/>
            <a:ext cx="6177300" cy="1045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Applicazioni dell’IA nei diversi modi di trasporto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4"/>
          <p:cNvSpPr/>
          <p:nvPr/>
        </p:nvSpPr>
        <p:spPr>
          <a:xfrm rot="-976021">
            <a:off x="4206616" y="-27150"/>
            <a:ext cx="2183788" cy="1463712"/>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24"/>
          <p:cNvSpPr txBox="1"/>
          <p:nvPr>
            <p:ph idx="1" type="body"/>
          </p:nvPr>
        </p:nvSpPr>
        <p:spPr>
          <a:xfrm>
            <a:off x="143850" y="842025"/>
            <a:ext cx="5863200" cy="4377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200"/>
              <a:buNone/>
            </a:pPr>
            <a:r>
              <a:rPr b="1" lang="en-US" sz="2200"/>
              <a:t>L'intelligenza artificiale nelle operazioni ferroviarie</a:t>
            </a:r>
            <a:br>
              <a:rPr lang="en-US" sz="2000"/>
            </a:br>
            <a:endParaRPr sz="2000"/>
          </a:p>
          <a:p>
            <a:pPr indent="0" lvl="0" marL="0" rtl="0" algn="l">
              <a:lnSpc>
                <a:spcPct val="100000"/>
              </a:lnSpc>
              <a:spcBef>
                <a:spcPts val="1000"/>
              </a:spcBef>
              <a:spcAft>
                <a:spcPts val="0"/>
              </a:spcAft>
              <a:buClr>
                <a:schemeClr val="lt1"/>
              </a:buClr>
              <a:buSzPts val="2000"/>
              <a:buNone/>
            </a:pPr>
            <a:r>
              <a:rPr b="1" lang="en-US" sz="2000"/>
              <a:t>Manutenzione predittiva: </a:t>
            </a:r>
            <a:endParaRPr b="1" sz="2000"/>
          </a:p>
          <a:p>
            <a:pPr indent="0" lvl="0" marL="0" rtl="0" algn="l">
              <a:lnSpc>
                <a:spcPct val="100000"/>
              </a:lnSpc>
              <a:spcBef>
                <a:spcPts val="1000"/>
              </a:spcBef>
              <a:spcAft>
                <a:spcPts val="0"/>
              </a:spcAft>
              <a:buClr>
                <a:schemeClr val="lt1"/>
              </a:buClr>
              <a:buSzPts val="2000"/>
              <a:buNone/>
            </a:pPr>
            <a:r>
              <a:rPr lang="en-US" sz="2000"/>
              <a:t>L'IA analizza i dati provenienti da migliaia di sensori installati sui treni e sui binari per prevedere i guasti dei componenti con giorni o settimane di anticipo. Ciò consente di evitare costosi guasti e di migliorare la sicurezza affrontando i problemi in modo proattivo.</a:t>
            </a:r>
            <a:br>
              <a:rPr lang="en-US" sz="2000"/>
            </a:br>
            <a:br>
              <a:rPr lang="en-US" sz="2000"/>
            </a:br>
            <a:r>
              <a:rPr b="1" lang="en-US" sz="2000"/>
              <a:t>Ottimizzazione degli orari: </a:t>
            </a:r>
            <a:endParaRPr b="1" sz="2000"/>
          </a:p>
          <a:p>
            <a:pPr indent="0" lvl="0" marL="0" rtl="0" algn="l">
              <a:lnSpc>
                <a:spcPct val="100000"/>
              </a:lnSpc>
              <a:spcBef>
                <a:spcPts val="1000"/>
              </a:spcBef>
              <a:spcAft>
                <a:spcPts val="0"/>
              </a:spcAft>
              <a:buClr>
                <a:schemeClr val="lt1"/>
              </a:buClr>
              <a:buSzPts val="2000"/>
              <a:buNone/>
            </a:pPr>
            <a:r>
              <a:rPr lang="en-US" sz="2000"/>
              <a:t>Gli algoritmi di apprendimento automatico creano orari ferroviari che massimizzano la capacità della rete riducendo al minimo i conflitti e i ritardi. L’IA è in grado di simulare migliaia di scenari per individuare soluzioni ottimali che richiederebbero mesi di lavoro ai pianificatori umani.</a:t>
            </a:r>
            <a:br>
              <a:rPr lang="en-US"/>
            </a:br>
            <a:endParaRPr/>
          </a:p>
        </p:txBody>
      </p:sp>
      <p:sp>
        <p:nvSpPr>
          <p:cNvPr id="364" name="Google Shape;364;p24"/>
          <p:cNvSpPr txBox="1"/>
          <p:nvPr>
            <p:ph idx="3" type="body"/>
          </p:nvPr>
        </p:nvSpPr>
        <p:spPr>
          <a:xfrm>
            <a:off x="367833" y="134092"/>
            <a:ext cx="4757400" cy="99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Continua l'Unità 3</a:t>
            </a:r>
            <a:endParaRPr/>
          </a:p>
        </p:txBody>
      </p:sp>
      <p:sp>
        <p:nvSpPr>
          <p:cNvPr id="365" name="Google Shape;365;p24"/>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24"/>
          <p:cNvSpPr/>
          <p:nvPr>
            <p:ph idx="2" type="pic"/>
          </p:nvPr>
        </p:nvSpPr>
        <p:spPr>
          <a:xfrm>
            <a:off x="6096000" y="134112"/>
            <a:ext cx="5660531" cy="6529277"/>
          </a:xfrm>
          <a:prstGeom prst="rect">
            <a:avLst/>
          </a:prstGeom>
          <a:solidFill>
            <a:srgbClr val="F2F2F2"/>
          </a:solidFill>
          <a:ln>
            <a:noFill/>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5"/>
          <p:cNvSpPr/>
          <p:nvPr/>
        </p:nvSpPr>
        <p:spPr>
          <a:xfrm rot="10270215">
            <a:off x="-245233" y="5351994"/>
            <a:ext cx="2045350" cy="185117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 name="Google Shape;372;p25"/>
          <p:cNvSpPr/>
          <p:nvPr>
            <p:ph idx="2" type="pic"/>
          </p:nvPr>
        </p:nvSpPr>
        <p:spPr>
          <a:xfrm>
            <a:off x="6434850" y="529377"/>
            <a:ext cx="5660531" cy="6045736"/>
          </a:xfrm>
          <a:prstGeom prst="rect">
            <a:avLst/>
          </a:prstGeom>
          <a:solidFill>
            <a:srgbClr val="F2F2F2"/>
          </a:solidFill>
          <a:ln>
            <a:noFill/>
          </a:ln>
        </p:spPr>
      </p:sp>
      <p:sp>
        <p:nvSpPr>
          <p:cNvPr id="373" name="Google Shape;373;p25"/>
          <p:cNvSpPr txBox="1"/>
          <p:nvPr>
            <p:ph idx="1" type="body"/>
          </p:nvPr>
        </p:nvSpPr>
        <p:spPr>
          <a:xfrm>
            <a:off x="167700" y="1240200"/>
            <a:ext cx="5828700" cy="4377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000"/>
              <a:buNone/>
            </a:pPr>
            <a:r>
              <a:rPr b="1" lang="en-US" sz="2000"/>
              <a:t>Efficienza energetica: </a:t>
            </a:r>
            <a:endParaRPr/>
          </a:p>
          <a:p>
            <a:pPr indent="0" lvl="0" marL="0" rtl="0" algn="l">
              <a:lnSpc>
                <a:spcPct val="100000"/>
              </a:lnSpc>
              <a:spcBef>
                <a:spcPts val="1000"/>
              </a:spcBef>
              <a:spcAft>
                <a:spcPts val="0"/>
              </a:spcAft>
              <a:buClr>
                <a:schemeClr val="lt1"/>
              </a:buClr>
              <a:buSzPts val="2000"/>
              <a:buNone/>
            </a:pPr>
            <a:r>
              <a:rPr lang="en-US" sz="2000"/>
              <a:t>I sistemi di intelligenza artificiale ottimizzano i modelli di accelerazione e frenata dei treni per ridurre al minimo il consumo energetico, pur rispettando gli orari. Alcuni operatori ferroviari hanno ridotto il consumo energetico del 15-20% utilizzando sistemi di assistenza alla guida basati sull'intelligenza artificiale.</a:t>
            </a:r>
            <a:endParaRPr/>
          </a:p>
          <a:p>
            <a:pPr indent="0" lvl="0" marL="0" rtl="0" algn="l">
              <a:lnSpc>
                <a:spcPct val="100000"/>
              </a:lnSpc>
              <a:spcBef>
                <a:spcPts val="1000"/>
              </a:spcBef>
              <a:spcAft>
                <a:spcPts val="0"/>
              </a:spcAft>
              <a:buClr>
                <a:schemeClr val="lt1"/>
              </a:buClr>
              <a:buSzPts val="2000"/>
              <a:buNone/>
            </a:pPr>
            <a:r>
              <a:t/>
            </a:r>
            <a:endParaRPr sz="2000"/>
          </a:p>
          <a:p>
            <a:pPr indent="0" lvl="0" marL="0" rtl="0" algn="l">
              <a:lnSpc>
                <a:spcPct val="100000"/>
              </a:lnSpc>
              <a:spcBef>
                <a:spcPts val="1000"/>
              </a:spcBef>
              <a:spcAft>
                <a:spcPts val="0"/>
              </a:spcAft>
              <a:buClr>
                <a:schemeClr val="lt1"/>
              </a:buClr>
              <a:buSzPts val="2000"/>
              <a:buNone/>
            </a:pPr>
            <a:r>
              <a:rPr b="1" lang="en-US" sz="2000"/>
              <a:t>Monitoraggio della sicurezza: </a:t>
            </a:r>
            <a:endParaRPr/>
          </a:p>
          <a:p>
            <a:pPr indent="0" lvl="0" marL="0" rtl="0" algn="l">
              <a:lnSpc>
                <a:spcPct val="100000"/>
              </a:lnSpc>
              <a:spcBef>
                <a:spcPts val="1000"/>
              </a:spcBef>
              <a:spcAft>
                <a:spcPts val="0"/>
              </a:spcAft>
              <a:buClr>
                <a:schemeClr val="lt1"/>
              </a:buClr>
              <a:buSzPts val="2000"/>
              <a:buNone/>
            </a:pPr>
            <a:r>
              <a:rPr lang="en-US" sz="2000"/>
              <a:t>I sistemi di visione artificiale ispezionano i binari, rilevano gli ostacoli e monitorano il comportamento dei passeggeri per individuare eventuali rischi per la sicurezza. L’IA è in grado di individuare problemi di manutenzione che potrebbero sfuggire agli ispettori umani e di avvisare gli operatori di potenziali rischi per la sicurezza.</a:t>
            </a:r>
            <a:endParaRPr/>
          </a:p>
        </p:txBody>
      </p:sp>
      <p:sp>
        <p:nvSpPr>
          <p:cNvPr id="374" name="Google Shape;374;p25"/>
          <p:cNvSpPr txBox="1"/>
          <p:nvPr>
            <p:ph idx="3" type="body"/>
          </p:nvPr>
        </p:nvSpPr>
        <p:spPr>
          <a:xfrm>
            <a:off x="536399" y="205575"/>
            <a:ext cx="5091300" cy="700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Continua l'Unità 3</a:t>
            </a:r>
            <a:endParaRPr/>
          </a:p>
          <a:p>
            <a:pPr indent="0" lvl="0" marL="0" rtl="0" algn="l">
              <a:lnSpc>
                <a:spcPct val="90000"/>
              </a:lnSpc>
              <a:spcBef>
                <a:spcPts val="1000"/>
              </a:spcBef>
              <a:spcAft>
                <a:spcPts val="0"/>
              </a:spcAft>
              <a:buClr>
                <a:schemeClr val="lt1"/>
              </a:buClr>
              <a:buSzPts val="36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6"/>
          <p:cNvSpPr txBox="1"/>
          <p:nvPr>
            <p:ph idx="2" type="body"/>
          </p:nvPr>
        </p:nvSpPr>
        <p:spPr>
          <a:xfrm>
            <a:off x="205622" y="1028370"/>
            <a:ext cx="8051100" cy="657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La gestione intelligente del traffico ad Amsterdam</a:t>
            </a:r>
            <a:endParaRPr/>
          </a:p>
        </p:txBody>
      </p:sp>
      <p:sp>
        <p:nvSpPr>
          <p:cNvPr id="380" name="Google Shape;380;p26"/>
          <p:cNvSpPr/>
          <p:nvPr>
            <p:ph idx="3" type="pic"/>
          </p:nvPr>
        </p:nvSpPr>
        <p:spPr>
          <a:xfrm>
            <a:off x="8583306" y="1246695"/>
            <a:ext cx="2444127" cy="4336988"/>
          </a:xfrm>
          <a:prstGeom prst="rect">
            <a:avLst/>
          </a:prstGeom>
          <a:solidFill>
            <a:srgbClr val="D8D8D8"/>
          </a:solidFill>
          <a:ln>
            <a:noFill/>
          </a:ln>
        </p:spPr>
      </p:sp>
      <p:pic>
        <p:nvPicPr>
          <p:cNvPr id="381" name="Google Shape;381;p26" title="En Route to Success | Smart Mobility Amsterdam | Data and traffic control"/>
          <p:cNvPicPr preferRelativeResize="0"/>
          <p:nvPr/>
        </p:nvPicPr>
        <p:blipFill rotWithShape="1">
          <a:blip r:embed="rId3">
            <a:alphaModFix/>
          </a:blip>
          <a:srcRect b="0" l="0" r="0" t="0"/>
          <a:stretch/>
        </p:blipFill>
        <p:spPr>
          <a:xfrm>
            <a:off x="8510016" y="1225179"/>
            <a:ext cx="2566185" cy="4386126"/>
          </a:xfrm>
          <a:prstGeom prst="rect">
            <a:avLst/>
          </a:prstGeom>
          <a:noFill/>
          <a:ln>
            <a:noFill/>
          </a:ln>
        </p:spPr>
      </p:pic>
      <p:sp>
        <p:nvSpPr>
          <p:cNvPr id="382" name="Google Shape;382;p26"/>
          <p:cNvSpPr txBox="1"/>
          <p:nvPr/>
        </p:nvSpPr>
        <p:spPr>
          <a:xfrm>
            <a:off x="205633" y="2312016"/>
            <a:ext cx="8376391" cy="443518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1" lang="en-US" sz="1800">
                <a:solidFill>
                  <a:srgbClr val="262626"/>
                </a:solidFill>
                <a:latin typeface="Calibri"/>
                <a:ea typeface="Calibri"/>
                <a:cs typeface="Calibri"/>
                <a:sym typeface="Calibri"/>
              </a:rPr>
              <a:t>Video 5: “Verso il successo"</a:t>
            </a:r>
            <a:endParaRPr sz="1800">
              <a:solidFill>
                <a:srgbClr val="262626"/>
              </a:solidFill>
              <a:latin typeface="Calibri"/>
              <a:ea typeface="Calibri"/>
              <a:cs typeface="Calibri"/>
              <a:sym typeface="Calibri"/>
            </a:endParaRPr>
          </a:p>
          <a:p>
            <a:pPr indent="0" lvl="0" marL="0" marR="0" rtl="0" algn="l">
              <a:lnSpc>
                <a:spcPct val="150000"/>
              </a:lnSpc>
              <a:spcBef>
                <a:spcPts val="0"/>
              </a:spcBef>
              <a:spcAft>
                <a:spcPts val="0"/>
              </a:spcAft>
              <a:buNone/>
            </a:pPr>
            <a:r>
              <a:rPr b="1" lang="en-US" sz="1800">
                <a:solidFill>
                  <a:srgbClr val="262626"/>
                </a:solidFill>
                <a:latin typeface="Calibri"/>
                <a:ea typeface="Calibri"/>
                <a:cs typeface="Calibri"/>
                <a:sym typeface="Calibri"/>
              </a:rPr>
              <a:t>Link:</a:t>
            </a:r>
            <a:r>
              <a:rPr b="1" lang="en-US" sz="1050">
                <a:solidFill>
                  <a:srgbClr val="262626"/>
                </a:solidFill>
                <a:latin typeface="Calibri"/>
                <a:ea typeface="Calibri"/>
                <a:cs typeface="Calibri"/>
                <a:sym typeface="Calibri"/>
              </a:rPr>
              <a:t> https://www.youtube.com/watch?v=fkj0TDPEVTk</a:t>
            </a:r>
            <a:endParaRPr/>
          </a:p>
          <a:p>
            <a:pPr indent="0" lvl="0" marL="0" marR="0" rtl="0" algn="l">
              <a:lnSpc>
                <a:spcPct val="150000"/>
              </a:lnSpc>
              <a:spcBef>
                <a:spcPts val="0"/>
              </a:spcBef>
              <a:spcAft>
                <a:spcPts val="0"/>
              </a:spcAft>
              <a:buNone/>
            </a:pPr>
            <a:r>
              <a:rPr b="1" lang="en-US" sz="1800">
                <a:solidFill>
                  <a:srgbClr val="262626"/>
                </a:solidFill>
                <a:latin typeface="Calibri"/>
                <a:ea typeface="Calibri"/>
                <a:cs typeface="Calibri"/>
                <a:sym typeface="Calibri"/>
              </a:rPr>
              <a:t>Durata:</a:t>
            </a:r>
            <a:r>
              <a:rPr lang="en-US" sz="1800">
                <a:solidFill>
                  <a:srgbClr val="262626"/>
                </a:solidFill>
                <a:latin typeface="Calibri"/>
                <a:ea typeface="Calibri"/>
                <a:cs typeface="Calibri"/>
                <a:sym typeface="Calibri"/>
              </a:rPr>
              <a:t> 04:29 minuti</a:t>
            </a:r>
            <a:endParaRPr/>
          </a:p>
          <a:p>
            <a:pPr indent="0" lvl="0" marL="0" marR="0" rtl="0" algn="l">
              <a:lnSpc>
                <a:spcPct val="150000"/>
              </a:lnSpc>
              <a:spcBef>
                <a:spcPts val="0"/>
              </a:spcBef>
              <a:spcAft>
                <a:spcPts val="0"/>
              </a:spcAft>
              <a:buNone/>
            </a:pPr>
            <a:r>
              <a:rPr b="1" lang="en-US" sz="1800">
                <a:solidFill>
                  <a:srgbClr val="262626"/>
                </a:solidFill>
                <a:latin typeface="Calibri"/>
                <a:ea typeface="Calibri"/>
                <a:cs typeface="Calibri"/>
                <a:sym typeface="Calibri"/>
              </a:rPr>
              <a:t>Contenuto: </a:t>
            </a:r>
            <a:r>
              <a:rPr lang="en-US" sz="1800">
                <a:solidFill>
                  <a:srgbClr val="262626"/>
                </a:solidFill>
                <a:latin typeface="Calibri"/>
                <a:ea typeface="Calibri"/>
                <a:cs typeface="Calibri"/>
                <a:sym typeface="Calibri"/>
              </a:rPr>
              <a:t>In </a:t>
            </a:r>
            <a:r>
              <a:rPr i="1" lang="en-US" sz="1800">
                <a:solidFill>
                  <a:srgbClr val="262626"/>
                </a:solidFill>
                <a:latin typeface="Calibri"/>
                <a:ea typeface="Calibri"/>
                <a:cs typeface="Calibri"/>
                <a:sym typeface="Calibri"/>
              </a:rPr>
              <a:t>“Verso il successo</a:t>
            </a:r>
            <a:r>
              <a:rPr lang="en-US" sz="1800">
                <a:solidFill>
                  <a:srgbClr val="262626"/>
                </a:solidFill>
                <a:latin typeface="Calibri"/>
                <a:ea typeface="Calibri"/>
                <a:cs typeface="Calibri"/>
                <a:sym typeface="Calibri"/>
              </a:rPr>
              <a:t>”, gli esperti di mobilità analizzano Amsterdam, una città con più biciclette che abitanti e grandi ambizioni di diventare il principale polo mondiale della mobilità intelligente. Con tutte le sue sfide, in che modo Amsterdam sta tracciando il proprio percorso verso il successo? </a:t>
            </a:r>
            <a:endParaRPr/>
          </a:p>
          <a:p>
            <a:pPr indent="0" lvl="0" marL="0" marR="0" rtl="0" algn="l">
              <a:lnSpc>
                <a:spcPct val="150000"/>
              </a:lnSpc>
              <a:spcBef>
                <a:spcPts val="0"/>
              </a:spcBef>
              <a:spcAft>
                <a:spcPts val="0"/>
              </a:spcAft>
              <a:buNone/>
            </a:pPr>
            <a:r>
              <a:rPr lang="en-US" sz="1600">
                <a:solidFill>
                  <a:srgbClr val="262626"/>
                </a:solidFill>
                <a:latin typeface="Calibri"/>
                <a:ea typeface="Calibri"/>
                <a:cs typeface="Calibri"/>
                <a:sym typeface="Calibri"/>
              </a:rPr>
              <a:t>• Riduzione del 10% delle ore di perdita dei veicoli</a:t>
            </a:r>
            <a:endParaRPr/>
          </a:p>
          <a:p>
            <a:pPr indent="0" lvl="0" marL="0" marR="0" rtl="0" algn="l">
              <a:lnSpc>
                <a:spcPct val="150000"/>
              </a:lnSpc>
              <a:spcBef>
                <a:spcPts val="0"/>
              </a:spcBef>
              <a:spcAft>
                <a:spcPts val="0"/>
              </a:spcAft>
              <a:buNone/>
            </a:pPr>
            <a:r>
              <a:rPr lang="en-US" sz="1600">
                <a:solidFill>
                  <a:srgbClr val="262626"/>
                </a:solidFill>
                <a:latin typeface="Calibri"/>
                <a:ea typeface="Calibri"/>
                <a:cs typeface="Calibri"/>
                <a:sym typeface="Calibri"/>
              </a:rPr>
              <a:t>• Gestione automatizzata congiunta tra 3 autorità stradali</a:t>
            </a:r>
            <a:endParaRPr/>
          </a:p>
          <a:p>
            <a:pPr indent="0" lvl="0" marL="0" marR="0" rtl="0" algn="l">
              <a:lnSpc>
                <a:spcPct val="150000"/>
              </a:lnSpc>
              <a:spcBef>
                <a:spcPts val="0"/>
              </a:spcBef>
              <a:spcAft>
                <a:spcPts val="0"/>
              </a:spcAft>
              <a:buNone/>
            </a:pPr>
            <a:r>
              <a:rPr lang="en-US" sz="1600">
                <a:solidFill>
                  <a:srgbClr val="262626"/>
                </a:solidFill>
                <a:latin typeface="Calibri"/>
                <a:ea typeface="Calibri"/>
                <a:cs typeface="Calibri"/>
                <a:sym typeface="Calibri"/>
              </a:rPr>
              <a:t>• Il parcheggio intelligente riduce i tempi di ricerca del 43%</a:t>
            </a:r>
            <a:endParaRPr/>
          </a:p>
          <a:p>
            <a:pPr indent="0" lvl="0" marL="0" marR="0" rtl="0" algn="l">
              <a:lnSpc>
                <a:spcPct val="150000"/>
              </a:lnSpc>
              <a:spcBef>
                <a:spcPts val="0"/>
              </a:spcBef>
              <a:spcAft>
                <a:spcPts val="0"/>
              </a:spcAft>
              <a:buNone/>
            </a:pPr>
            <a:r>
              <a:rPr lang="en-US" sz="1600">
                <a:solidFill>
                  <a:srgbClr val="262626"/>
                </a:solidFill>
                <a:latin typeface="Calibri"/>
                <a:ea typeface="Calibri"/>
                <a:cs typeface="Calibri"/>
                <a:sym typeface="Calibri"/>
              </a:rPr>
              <a:t>• Progetto di innovazione finanziato dall’UE</a:t>
            </a:r>
            <a:endParaRPr/>
          </a:p>
          <a:p>
            <a:pPr indent="0" lvl="0" marL="0" marR="0" rtl="0" algn="l">
              <a:lnSpc>
                <a:spcPct val="150000"/>
              </a:lnSpc>
              <a:spcBef>
                <a:spcPts val="0"/>
              </a:spcBef>
              <a:spcAft>
                <a:spcPts val="0"/>
              </a:spcAft>
              <a:buNone/>
            </a:pPr>
            <a:r>
              <a:t/>
            </a:r>
            <a:endParaRPr sz="1800">
              <a:solidFill>
                <a:srgbClr val="262626"/>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descr="Sofia Metro" id="387" name="Google Shape;387;p27"/>
          <p:cNvPicPr preferRelativeResize="0"/>
          <p:nvPr/>
        </p:nvPicPr>
        <p:blipFill rotWithShape="1">
          <a:blip r:embed="rId3">
            <a:alphaModFix/>
          </a:blip>
          <a:srcRect b="0" l="28893" r="9078" t="0"/>
          <a:stretch/>
        </p:blipFill>
        <p:spPr>
          <a:xfrm>
            <a:off x="6096000" y="439730"/>
            <a:ext cx="5452533" cy="6045736"/>
          </a:xfrm>
          <a:prstGeom prst="rect">
            <a:avLst/>
          </a:prstGeom>
          <a:solidFill>
            <a:srgbClr val="FFFFFF"/>
          </a:solidFill>
          <a:ln>
            <a:noFill/>
          </a:ln>
        </p:spPr>
      </p:pic>
      <p:sp>
        <p:nvSpPr>
          <p:cNvPr id="388" name="Google Shape;388;p27"/>
          <p:cNvSpPr txBox="1"/>
          <p:nvPr>
            <p:ph idx="1" type="body"/>
          </p:nvPr>
        </p:nvSpPr>
        <p:spPr>
          <a:xfrm>
            <a:off x="51375" y="1389075"/>
            <a:ext cx="5959200" cy="5268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1800"/>
              <a:buNone/>
            </a:pPr>
            <a:r>
              <a:rPr b="1" lang="en-US" sz="1700"/>
              <a:t>Contesto: </a:t>
            </a:r>
            <a:endParaRPr sz="2300"/>
          </a:p>
          <a:p>
            <a:pPr indent="0" lvl="0" marL="0" rtl="0" algn="l">
              <a:lnSpc>
                <a:spcPct val="100000"/>
              </a:lnSpc>
              <a:spcBef>
                <a:spcPts val="1000"/>
              </a:spcBef>
              <a:spcAft>
                <a:spcPts val="0"/>
              </a:spcAft>
              <a:buClr>
                <a:schemeClr val="lt1"/>
              </a:buClr>
              <a:buSzPts val="1800"/>
              <a:buNone/>
            </a:pPr>
            <a:r>
              <a:rPr lang="en-US" sz="1700"/>
              <a:t>La rete metropolitana di Sofia trasporta oltre 300.000 passeggeri al giorno. I guasti imprevisti alle apparecchiature causavano interruzioni del servizio con una media di 15 incidenti al mese, incidendo sulla soddisfazione dei passeggeri e sui costi operativi.</a:t>
            </a:r>
            <a:br>
              <a:rPr lang="en-US" sz="1700"/>
            </a:br>
            <a:br>
              <a:rPr lang="en-US" sz="1700"/>
            </a:br>
            <a:r>
              <a:rPr b="1" lang="en-US" sz="1700"/>
              <a:t>Soluzione basata sull’intelligenza artificiale: </a:t>
            </a:r>
            <a:endParaRPr sz="2300"/>
          </a:p>
          <a:p>
            <a:pPr indent="0" lvl="0" marL="0" rtl="0" algn="l">
              <a:lnSpc>
                <a:spcPct val="100000"/>
              </a:lnSpc>
              <a:spcBef>
                <a:spcPts val="1000"/>
              </a:spcBef>
              <a:spcAft>
                <a:spcPts val="0"/>
              </a:spcAft>
              <a:buClr>
                <a:schemeClr val="lt1"/>
              </a:buClr>
              <a:buSzPts val="1800"/>
              <a:buNone/>
            </a:pPr>
            <a:r>
              <a:rPr lang="en-US" sz="1700"/>
              <a:t>Sono stati installati sensori di vibrazione, temperatura e acustici sui componenti critici. Il sistema di IA analizza i dati dei sensori in tempo reale, confrontando i modelli con i dati storici dei guasti per prevedere le esigenze di manutenzione.</a:t>
            </a:r>
            <a:br>
              <a:rPr lang="en-US" sz="1700"/>
            </a:br>
            <a:br>
              <a:rPr lang="en-US" sz="1700"/>
            </a:br>
            <a:r>
              <a:rPr b="1" lang="en-US" sz="1700"/>
              <a:t>Implementazione:</a:t>
            </a:r>
            <a:endParaRPr b="1" sz="900"/>
          </a:p>
          <a:p>
            <a:pPr indent="0" lvl="0" marL="0" rtl="0" algn="l">
              <a:lnSpc>
                <a:spcPct val="100000"/>
              </a:lnSpc>
              <a:spcBef>
                <a:spcPts val="1000"/>
              </a:spcBef>
              <a:spcAft>
                <a:spcPts val="0"/>
              </a:spcAft>
              <a:buClr>
                <a:schemeClr val="lt1"/>
              </a:buClr>
              <a:buSzPts val="1000"/>
              <a:buNone/>
            </a:pPr>
            <a:br>
              <a:rPr lang="en-US" sz="900"/>
            </a:br>
            <a:r>
              <a:rPr lang="en-US" sz="1700"/>
              <a:t>• Progetto pilota della durata di 6 mesi sulla Linea 2.</a:t>
            </a:r>
            <a:br>
              <a:rPr lang="en-US" sz="1700"/>
            </a:br>
            <a:r>
              <a:rPr lang="en-US" sz="1700"/>
              <a:t>• Modello di apprendimento automatico addestrato su 3 anni di registrazioni relative alla manutenzione.</a:t>
            </a:r>
            <a:br>
              <a:rPr lang="en-US" sz="1700"/>
            </a:br>
            <a:r>
              <a:rPr lang="en-US" sz="1700"/>
              <a:t>• Integrazione con il sistema esistente di pianificazione della manutenzione.</a:t>
            </a:r>
            <a:br>
              <a:rPr lang="en-US" sz="1800"/>
            </a:br>
            <a:endParaRPr sz="1800"/>
          </a:p>
        </p:txBody>
      </p:sp>
      <p:sp>
        <p:nvSpPr>
          <p:cNvPr id="389" name="Google Shape;389;p27"/>
          <p:cNvSpPr txBox="1"/>
          <p:nvPr>
            <p:ph idx="3" type="body"/>
          </p:nvPr>
        </p:nvSpPr>
        <p:spPr>
          <a:xfrm>
            <a:off x="0" y="0"/>
            <a:ext cx="6257100" cy="1224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000"/>
              <a:buNone/>
            </a:pPr>
            <a:r>
              <a:rPr lang="en-US" sz="2700"/>
              <a:t>Caso di studio 1: Manutenzione predittiva basata sull’intelligenza artificiale nella metropolitana di Sofia</a:t>
            </a:r>
            <a:endParaRPr sz="27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8"/>
          <p:cNvSpPr txBox="1"/>
          <p:nvPr>
            <p:ph idx="1" type="body"/>
          </p:nvPr>
        </p:nvSpPr>
        <p:spPr>
          <a:xfrm>
            <a:off x="583211" y="1217416"/>
            <a:ext cx="5179414" cy="4423167"/>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1800"/>
              <a:buNone/>
            </a:pPr>
            <a:r>
              <a:rPr b="1" lang="en-US" sz="1800"/>
              <a:t>Risultati:</a:t>
            </a:r>
            <a:endParaRPr/>
          </a:p>
          <a:p>
            <a:pPr indent="0" lvl="0" marL="0" rtl="0" algn="l">
              <a:lnSpc>
                <a:spcPct val="100000"/>
              </a:lnSpc>
              <a:spcBef>
                <a:spcPts val="1000"/>
              </a:spcBef>
              <a:spcAft>
                <a:spcPts val="0"/>
              </a:spcAft>
              <a:buClr>
                <a:srgbClr val="262626"/>
              </a:buClr>
              <a:buSzPts val="1800"/>
              <a:buNone/>
            </a:pPr>
            <a:r>
              <a:rPr lang="en-US" sz="1800"/>
              <a:t>• Riduzione del 70% dei guasti imprevisti</a:t>
            </a:r>
            <a:br>
              <a:rPr lang="en-US" sz="1800"/>
            </a:br>
            <a:r>
              <a:rPr lang="en-US" sz="1800"/>
              <a:t>• Riduzione del 25% dei costi di manutenzione</a:t>
            </a:r>
            <a:br>
              <a:rPr lang="en-US" sz="1800"/>
            </a:br>
            <a:r>
              <a:rPr lang="en-US" sz="1800"/>
              <a:t>• Miglioramento dell’affidabilità del servizio dal 94% al 98,5%</a:t>
            </a:r>
            <a:br>
              <a:rPr lang="en-US" sz="1800"/>
            </a:br>
            <a:r>
              <a:rPr lang="en-US" sz="1800"/>
              <a:t>• I team di manutenzione possono pianificare gli interventi durante i periodi di traffico ridotto</a:t>
            </a:r>
            <a:endParaRPr/>
          </a:p>
          <a:p>
            <a:pPr indent="-228600" lvl="0" marL="228600" rtl="0" algn="l">
              <a:lnSpc>
                <a:spcPct val="100000"/>
              </a:lnSpc>
              <a:spcBef>
                <a:spcPts val="1000"/>
              </a:spcBef>
              <a:spcAft>
                <a:spcPts val="0"/>
              </a:spcAft>
              <a:buClr>
                <a:srgbClr val="262626"/>
              </a:buClr>
              <a:buSzPts val="1800"/>
              <a:buNone/>
            </a:pPr>
            <a:r>
              <a:t/>
            </a:r>
            <a:endParaRPr sz="1800"/>
          </a:p>
          <a:p>
            <a:pPr indent="-228600" lvl="0" marL="228600" rtl="0" algn="l">
              <a:lnSpc>
                <a:spcPct val="100000"/>
              </a:lnSpc>
              <a:spcBef>
                <a:spcPts val="1000"/>
              </a:spcBef>
              <a:spcAft>
                <a:spcPts val="0"/>
              </a:spcAft>
              <a:buClr>
                <a:srgbClr val="262626"/>
              </a:buClr>
              <a:buSzPts val="1800"/>
              <a:buNone/>
            </a:pPr>
            <a:r>
              <a:rPr b="1" lang="en-US" sz="1800"/>
              <a:t>Lezioni apprese: </a:t>
            </a:r>
            <a:endParaRPr/>
          </a:p>
          <a:p>
            <a:pPr indent="0" lvl="0" marL="0" rtl="0" algn="l">
              <a:lnSpc>
                <a:spcPct val="100000"/>
              </a:lnSpc>
              <a:spcBef>
                <a:spcPts val="1000"/>
              </a:spcBef>
              <a:spcAft>
                <a:spcPts val="0"/>
              </a:spcAft>
              <a:buClr>
                <a:srgbClr val="262626"/>
              </a:buClr>
              <a:buSzPts val="1800"/>
              <a:buNone/>
            </a:pPr>
            <a:r>
              <a:rPr lang="en-US" sz="1800"/>
              <a:t>Inizialmente, le previsioni dell’IA hanno richiesto la convalida da parte di tecnici esperti. La competenza umana rimane essenziale per interpretare le raccomandazioni dell’IA e prendere le decisioni finali in materia di manutenzione. Il successo è derivato dalla combinazione delle capacità dell’IA con il giudizio professionale.</a:t>
            </a:r>
            <a:endParaRPr/>
          </a:p>
        </p:txBody>
      </p:sp>
      <p:sp>
        <p:nvSpPr>
          <p:cNvPr id="395" name="Google Shape;395;p28"/>
          <p:cNvSpPr txBox="1"/>
          <p:nvPr>
            <p:ph idx="2" type="body"/>
          </p:nvPr>
        </p:nvSpPr>
        <p:spPr>
          <a:xfrm>
            <a:off x="607871" y="467750"/>
            <a:ext cx="4608900" cy="80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US"/>
              <a:t>Caso di studio 2</a:t>
            </a:r>
            <a:endParaRPr/>
          </a:p>
          <a:p>
            <a:pPr indent="0" lvl="0" marL="0" rtl="0" algn="l">
              <a:lnSpc>
                <a:spcPct val="90000"/>
              </a:lnSpc>
              <a:spcBef>
                <a:spcPts val="1000"/>
              </a:spcBef>
              <a:spcAft>
                <a:spcPts val="0"/>
              </a:spcAft>
              <a:buClr>
                <a:srgbClr val="51C4C6"/>
              </a:buClr>
              <a:buSzPts val="3600"/>
              <a:buNone/>
            </a:pPr>
            <a:r>
              <a:t/>
            </a:r>
            <a:endParaRPr/>
          </a:p>
        </p:txBody>
      </p:sp>
      <p:sp>
        <p:nvSpPr>
          <p:cNvPr id="396" name="Google Shape;396;p28"/>
          <p:cNvSpPr/>
          <p:nvPr/>
        </p:nvSpPr>
        <p:spPr>
          <a:xfrm>
            <a:off x="5538628" y="552451"/>
            <a:ext cx="6030399" cy="5781674"/>
          </a:xfrm>
          <a:prstGeom prst="rect">
            <a:avLst/>
          </a:prstGeom>
          <a:noFill/>
          <a:ln>
            <a:noFill/>
          </a:ln>
        </p:spPr>
      </p:sp>
      <p:sp>
        <p:nvSpPr>
          <p:cNvPr id="397" name="Google Shape;397;p28"/>
          <p:cNvSpPr/>
          <p:nvPr/>
        </p:nvSpPr>
        <p:spPr>
          <a:xfrm rot="-4612448">
            <a:off x="5125146" y="308149"/>
            <a:ext cx="2045350" cy="2188784"/>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9"/>
          <p:cNvSpPr txBox="1"/>
          <p:nvPr>
            <p:ph idx="1" type="body"/>
          </p:nvPr>
        </p:nvSpPr>
        <p:spPr>
          <a:xfrm>
            <a:off x="5206095" y="2060349"/>
            <a:ext cx="6614429" cy="22530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4800"/>
              <a:buNone/>
            </a:pPr>
            <a:r>
              <a:rPr b="1" lang="en-US"/>
              <a:t>Unità 4</a:t>
            </a:r>
            <a:endParaRPr/>
          </a:p>
          <a:p>
            <a:pPr indent="0" lvl="0" marL="0" rtl="0" algn="l">
              <a:lnSpc>
                <a:spcPct val="100000"/>
              </a:lnSpc>
              <a:spcBef>
                <a:spcPts val="1000"/>
              </a:spcBef>
              <a:spcAft>
                <a:spcPts val="0"/>
              </a:spcAft>
              <a:buClr>
                <a:schemeClr val="lt1"/>
              </a:buClr>
              <a:buSzPts val="4800"/>
              <a:buNone/>
            </a:pPr>
            <a:r>
              <a:rPr b="1" lang="en-US"/>
              <a:t>Rimanere all'avanguardia</a:t>
            </a:r>
            <a:endParaRPr b="1"/>
          </a:p>
        </p:txBody>
      </p:sp>
      <p:sp>
        <p:nvSpPr>
          <p:cNvPr id="404" name="Google Shape;404;p29"/>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US"/>
              <a:t>04</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0"/>
          <p:cNvSpPr txBox="1"/>
          <p:nvPr>
            <p:ph idx="1" type="body"/>
          </p:nvPr>
        </p:nvSpPr>
        <p:spPr>
          <a:xfrm>
            <a:off x="6096000" y="1139099"/>
            <a:ext cx="5284434" cy="436635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n-US" sz="2000"/>
              <a:t>Preparare i professionisti dei trasporti a un futuro basato sull’intelligenza artificiale</a:t>
            </a:r>
            <a:br>
              <a:rPr lang="en-US" sz="2000"/>
            </a:br>
            <a:br>
              <a:rPr lang="en-US" sz="2000"/>
            </a:br>
            <a:r>
              <a:rPr lang="en-US" sz="2000"/>
              <a:t>La trasformazione del settore dei trasporti attraverso l’intelligenza artificiale è inevitabile, ma la sua direzione non è predeterminata. Sono i professionisti del settore a definire le modalità di implementazione di queste tecnologie e a garantire che siano al servizio dell’interesse pubblico.</a:t>
            </a:r>
            <a:br>
              <a:rPr lang="en-US" sz="2000"/>
            </a:br>
            <a:br>
              <a:rPr lang="en-US" sz="2000"/>
            </a:br>
            <a:r>
              <a:rPr b="1" lang="en-US" sz="2000"/>
              <a:t>Competenze essenziali per i futuri professionisti dei trasporti:</a:t>
            </a:r>
            <a:br>
              <a:rPr lang="en-US" sz="2000"/>
            </a:br>
            <a:br>
              <a:rPr lang="en-US" sz="2000"/>
            </a:br>
            <a:r>
              <a:rPr lang="en-US" sz="2000"/>
              <a:t>Conoscenza dell’IA: comprendere cosa l’IA può e non può fare, quando fidarsi di essa e quando mettere in discussione i suoi consigli.</a:t>
            </a:r>
            <a:br>
              <a:rPr lang="en-US" sz="1500"/>
            </a:br>
            <a:br>
              <a:rPr lang="en-US" sz="1500"/>
            </a:br>
            <a:endParaRPr sz="1500"/>
          </a:p>
        </p:txBody>
      </p:sp>
      <p:sp>
        <p:nvSpPr>
          <p:cNvPr id="410" name="Google Shape;410;p30"/>
          <p:cNvSpPr txBox="1"/>
          <p:nvPr>
            <p:ph idx="3" type="body"/>
          </p:nvPr>
        </p:nvSpPr>
        <p:spPr>
          <a:xfrm>
            <a:off x="6096000" y="260747"/>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Uno sguardo al futuro</a:t>
            </a:r>
            <a:endParaRPr/>
          </a:p>
        </p:txBody>
      </p:sp>
      <p:sp>
        <p:nvSpPr>
          <p:cNvPr id="411" name="Google Shape;411;p30"/>
          <p:cNvSpPr/>
          <p:nvPr/>
        </p:nvSpPr>
        <p:spPr>
          <a:xfrm rot="5551673">
            <a:off x="9986055" y="4693116"/>
            <a:ext cx="2447505" cy="231206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30"/>
          <p:cNvSpPr/>
          <p:nvPr>
            <p:ph idx="2" type="pic"/>
          </p:nvPr>
        </p:nvSpPr>
        <p:spPr>
          <a:xfrm>
            <a:off x="227744" y="260747"/>
            <a:ext cx="5660531" cy="6309726"/>
          </a:xfrm>
          <a:prstGeom prst="rect">
            <a:avLst/>
          </a:prstGeom>
          <a:solidFill>
            <a:srgbClr val="F2F2F2"/>
          </a:solidFill>
          <a:ln>
            <a:noFill/>
          </a:ln>
        </p:spPr>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31"/>
          <p:cNvPicPr preferRelativeResize="0"/>
          <p:nvPr/>
        </p:nvPicPr>
        <p:blipFill rotWithShape="1">
          <a:blip r:embed="rId3">
            <a:alphaModFix/>
          </a:blip>
          <a:srcRect b="0" l="0" r="0" t="0"/>
          <a:stretch/>
        </p:blipFill>
        <p:spPr>
          <a:xfrm rot="-4110026">
            <a:off x="10708056" y="5102272"/>
            <a:ext cx="1993565" cy="1871634"/>
          </a:xfrm>
          <a:prstGeom prst="rect">
            <a:avLst/>
          </a:prstGeom>
          <a:noFill/>
          <a:ln>
            <a:noFill/>
          </a:ln>
        </p:spPr>
      </p:pic>
      <p:sp>
        <p:nvSpPr>
          <p:cNvPr id="418" name="Google Shape;418;p31"/>
          <p:cNvSpPr/>
          <p:nvPr>
            <p:ph idx="2" type="pic"/>
          </p:nvPr>
        </p:nvSpPr>
        <p:spPr>
          <a:xfrm>
            <a:off x="487160" y="524738"/>
            <a:ext cx="5660531" cy="6045736"/>
          </a:xfrm>
          <a:prstGeom prst="rect">
            <a:avLst/>
          </a:prstGeom>
          <a:solidFill>
            <a:srgbClr val="F2F2F2"/>
          </a:solidFill>
          <a:ln>
            <a:noFill/>
          </a:ln>
        </p:spPr>
      </p:sp>
      <p:sp>
        <p:nvSpPr>
          <p:cNvPr id="419" name="Google Shape;419;p31"/>
          <p:cNvSpPr txBox="1"/>
          <p:nvPr>
            <p:ph idx="1" type="body"/>
          </p:nvPr>
        </p:nvSpPr>
        <p:spPr>
          <a:xfrm>
            <a:off x="6610183" y="1092140"/>
            <a:ext cx="5238900" cy="491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000"/>
              <a:buNone/>
            </a:pPr>
            <a:r>
              <a:rPr b="1" lang="en-US" sz="2000"/>
              <a:t>Competenza in materia di dati: </a:t>
            </a:r>
            <a:r>
              <a:rPr lang="en-US" sz="2000"/>
              <a:t>capacità di lavorare con i dati, comprenderne i limiti e riconoscere eventuali distorsioni o problemi di qualità.</a:t>
            </a:r>
            <a:br>
              <a:rPr lang="en-US" sz="2000"/>
            </a:br>
            <a:br>
              <a:rPr lang="en-US" sz="2000"/>
            </a:br>
            <a:r>
              <a:rPr b="1" lang="en-US" sz="2000"/>
              <a:t>Ragionamento etico: </a:t>
            </a:r>
            <a:r>
              <a:rPr lang="en-US" sz="2000"/>
              <a:t>prendere decisioni responsabili quando l’IA solleva questioni relative alla sicurezza, alla privacy o all’impatto sociale.</a:t>
            </a:r>
            <a:br>
              <a:rPr lang="en-US" sz="2000"/>
            </a:br>
            <a:br>
              <a:rPr lang="en-US" sz="2000"/>
            </a:br>
            <a:r>
              <a:rPr b="1" lang="en-US" sz="2000"/>
              <a:t>Pensiero sistemico: </a:t>
            </a:r>
            <a:r>
              <a:rPr lang="en-US" sz="2000"/>
              <a:t>capacità di comprendere come i componenti dell’IA si inseriscano nei sistemi di trasporto più ampi e di considerare le conseguenze indesiderate.</a:t>
            </a:r>
            <a:br>
              <a:rPr lang="en-US" sz="2000"/>
            </a:br>
            <a:br>
              <a:rPr lang="en-US" sz="2000"/>
            </a:br>
            <a:r>
              <a:rPr b="1" lang="en-US" sz="2000"/>
              <a:t>Adattabilità: </a:t>
            </a:r>
            <a:r>
              <a:rPr lang="en-US" sz="2000"/>
              <a:t>apprendimento continuo man mano che le capacità dell’IA si evolvono e emergono nuove applicazioni.</a:t>
            </a:r>
            <a:endParaRPr/>
          </a:p>
        </p:txBody>
      </p:sp>
      <p:sp>
        <p:nvSpPr>
          <p:cNvPr id="420" name="Google Shape;420;p31"/>
          <p:cNvSpPr txBox="1"/>
          <p:nvPr>
            <p:ph idx="3" type="body"/>
          </p:nvPr>
        </p:nvSpPr>
        <p:spPr>
          <a:xfrm>
            <a:off x="6467308" y="270323"/>
            <a:ext cx="4757375" cy="67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Uno sguardo al futuro</a:t>
            </a:r>
            <a:endParaRPr/>
          </a:p>
          <a:p>
            <a:pPr indent="0" lvl="0" marL="0" rtl="0" algn="l">
              <a:lnSpc>
                <a:spcPct val="90000"/>
              </a:lnSpc>
              <a:spcBef>
                <a:spcPts val="1000"/>
              </a:spcBef>
              <a:spcAft>
                <a:spcPts val="0"/>
              </a:spcAft>
              <a:buClr>
                <a:schemeClr val="lt1"/>
              </a:buClr>
              <a:buSzPts val="3600"/>
              <a:buNone/>
            </a:pPr>
            <a:r>
              <a:t/>
            </a:r>
            <a:endParaRPr/>
          </a:p>
        </p:txBody>
      </p:sp>
      <p:pic>
        <p:nvPicPr>
          <p:cNvPr descr="The Most Famous Flying Car Is Coming to Scandinavia’s Premier ..." id="421" name="Google Shape;421;p31"/>
          <p:cNvPicPr preferRelativeResize="0"/>
          <p:nvPr/>
        </p:nvPicPr>
        <p:blipFill rotWithShape="1">
          <a:blip r:embed="rId4">
            <a:alphaModFix/>
          </a:blip>
          <a:srcRect b="0" l="0" r="0" t="0"/>
          <a:stretch/>
        </p:blipFill>
        <p:spPr>
          <a:xfrm>
            <a:off x="342900" y="270323"/>
            <a:ext cx="5839622" cy="64198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2"/>
          <p:cNvSpPr txBox="1"/>
          <p:nvPr>
            <p:ph idx="1" type="body"/>
          </p:nvPr>
        </p:nvSpPr>
        <p:spPr>
          <a:xfrm>
            <a:off x="66850" y="1120825"/>
            <a:ext cx="5930400" cy="545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1800"/>
              <a:buNone/>
            </a:pPr>
            <a:r>
              <a:rPr b="1" lang="en-US" sz="1800"/>
              <a:t>Strategie per un'integrazione responsabile dell'IA</a:t>
            </a:r>
            <a:br>
              <a:rPr lang="en-US" sz="1800"/>
            </a:br>
            <a:br>
              <a:rPr lang="en-US" sz="1800"/>
            </a:br>
            <a:r>
              <a:rPr b="1" lang="en-US" sz="1800"/>
              <a:t>1. Partire da obiettivi chiari: </a:t>
            </a:r>
            <a:r>
              <a:rPr lang="en-US" sz="1800"/>
              <a:t>non utilizzare l’IA solo perché è di moda. Identificare problemi specifici in cui l’IA apporta un valore aggiunto concreto. Ad esempio, utilizzare l’IA per la manutenzione predittiva perché riduce i guasti, non perché lo fanno tutti gli altri.</a:t>
            </a:r>
            <a:br>
              <a:rPr lang="en-US" sz="1800"/>
            </a:br>
            <a:br>
              <a:rPr lang="en-US" sz="1800"/>
            </a:br>
            <a:r>
              <a:rPr b="1" lang="en-US" sz="1800"/>
              <a:t>2. Mantenere il controllo umano: </a:t>
            </a:r>
            <a:r>
              <a:rPr lang="en-US" sz="1800"/>
              <a:t>l’IA dovrebbe potenziare il processo decisionale umano, non sostituirlo completamente. Le decisioni critiche in materia di sicurezza devono sempre prevedere il giudizio umano. Creare protocolli che definiscano quando e come gli esseri umani devono intervenire nei sistemi di IA.</a:t>
            </a:r>
            <a:br>
              <a:rPr lang="en-US" sz="1800"/>
            </a:br>
            <a:br>
              <a:rPr lang="en-US" sz="1800"/>
            </a:br>
            <a:r>
              <a:rPr b="1" lang="en-US" sz="1800"/>
              <a:t>3. Date priorità alla spiegabilità: </a:t>
            </a:r>
            <a:r>
              <a:rPr lang="en-US" sz="1800"/>
              <a:t>prediligete sistemi di IA in grado di spiegare le proprie raccomandazioni. L’IA di tipo “scatola nera” è inadeguata per decisioni critiche in materia di sicurezza nel settore dei trasporti. I professionisti devono comprendere perché l’IA suggerisce azioni specifiche.</a:t>
            </a:r>
            <a:br>
              <a:rPr lang="en-US" sz="1300"/>
            </a:br>
            <a:br>
              <a:rPr lang="en-US" sz="1300"/>
            </a:br>
            <a:endParaRPr sz="1300"/>
          </a:p>
        </p:txBody>
      </p:sp>
      <p:sp>
        <p:nvSpPr>
          <p:cNvPr id="427" name="Google Shape;427;p32"/>
          <p:cNvSpPr txBox="1"/>
          <p:nvPr>
            <p:ph idx="3" type="body"/>
          </p:nvPr>
        </p:nvSpPr>
        <p:spPr>
          <a:xfrm>
            <a:off x="407562" y="126621"/>
            <a:ext cx="4660800" cy="763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Continua l’Unità 4</a:t>
            </a:r>
            <a:endParaRPr/>
          </a:p>
        </p:txBody>
      </p:sp>
      <p:sp>
        <p:nvSpPr>
          <p:cNvPr id="428" name="Google Shape;428;p32"/>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32"/>
          <p:cNvSpPr/>
          <p:nvPr>
            <p:ph idx="2" type="pic"/>
          </p:nvPr>
        </p:nvSpPr>
        <p:spPr>
          <a:xfrm>
            <a:off x="5997260" y="190500"/>
            <a:ext cx="5660531" cy="6448425"/>
          </a:xfrm>
          <a:prstGeom prst="rect">
            <a:avLst/>
          </a:prstGeom>
          <a:solidFill>
            <a:srgbClr val="F2F2F2"/>
          </a:solidFill>
          <a:ln>
            <a:noFill/>
          </a:ln>
        </p:spPr>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id="434" name="Google Shape;434;p33"/>
          <p:cNvPicPr preferRelativeResize="0"/>
          <p:nvPr>
            <p:ph idx="2" type="pic"/>
          </p:nvPr>
        </p:nvPicPr>
        <p:blipFill rotWithShape="1">
          <a:blip r:embed="rId3">
            <a:alphaModFix/>
          </a:blip>
          <a:srcRect b="5325" l="10749" r="10749" t="0"/>
          <a:stretch/>
        </p:blipFill>
        <p:spPr>
          <a:xfrm>
            <a:off x="6096000" y="200757"/>
            <a:ext cx="5660531" cy="6323867"/>
          </a:xfrm>
          <a:prstGeom prst="rect">
            <a:avLst/>
          </a:prstGeom>
          <a:solidFill>
            <a:srgbClr val="F2F2F2"/>
          </a:solidFill>
          <a:ln>
            <a:noFill/>
          </a:ln>
        </p:spPr>
      </p:pic>
      <p:sp>
        <p:nvSpPr>
          <p:cNvPr id="435" name="Google Shape;435;p33"/>
          <p:cNvSpPr txBox="1"/>
          <p:nvPr>
            <p:ph idx="1" type="body"/>
          </p:nvPr>
        </p:nvSpPr>
        <p:spPr>
          <a:xfrm>
            <a:off x="273065" y="1400385"/>
            <a:ext cx="5556235" cy="366691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000"/>
              <a:buNone/>
            </a:pPr>
            <a:r>
              <a:rPr b="1" lang="en-US" sz="2000"/>
              <a:t>4. Affrontare i pregiudizi e garantire l’equità: </a:t>
            </a:r>
            <a:r>
              <a:rPr lang="en-US" sz="2000"/>
              <a:t>i sistemi di IA possono perpetuare i pregiudizi già presenti nei dati. Assicurarsi che i trasporti ottimizzati dall’IA servano equamente tutte le fasce della popolazione, non solo quelle ben rappresentate nei dati di addestramento. Valutare se le soluzioni “ottimali” possano svantaggiare i gruppi vulnerabili.</a:t>
            </a:r>
            <a:br>
              <a:rPr lang="en-US" sz="2000"/>
            </a:br>
            <a:br>
              <a:rPr lang="en-US" sz="2000"/>
            </a:br>
            <a:r>
              <a:rPr b="1" lang="en-US" sz="2000"/>
              <a:t>5. Investire nell’istruzione e nella formazione: </a:t>
            </a:r>
            <a:r>
              <a:rPr lang="en-US" sz="2000"/>
              <a:t>lo sviluppo professionale continuo è essenziale. Le organizzazioni di trasporto devono sostenere il personale nello sviluppo delle competenze relative all’IA. Gli istituti di istruzione come l’HST devono aggiornare regolarmente i programmi di studio.</a:t>
            </a:r>
            <a:endParaRPr/>
          </a:p>
        </p:txBody>
      </p:sp>
      <p:sp>
        <p:nvSpPr>
          <p:cNvPr id="436" name="Google Shape;436;p33"/>
          <p:cNvSpPr txBox="1"/>
          <p:nvPr>
            <p:ph idx="3" type="body"/>
          </p:nvPr>
        </p:nvSpPr>
        <p:spPr>
          <a:xfrm>
            <a:off x="393534" y="200758"/>
            <a:ext cx="1692442" cy="65649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Unità 4</a:t>
            </a:r>
            <a:endParaRPr/>
          </a:p>
        </p:txBody>
      </p:sp>
      <p:sp>
        <p:nvSpPr>
          <p:cNvPr descr="Engaging Transportation Unit for Preschool Learning" id="437" name="Google Shape;437;p33"/>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38" name="Google Shape;438;p33"/>
          <p:cNvPicPr preferRelativeResize="0"/>
          <p:nvPr/>
        </p:nvPicPr>
        <p:blipFill rotWithShape="1">
          <a:blip r:embed="rId4">
            <a:alphaModFix/>
          </a:blip>
          <a:srcRect b="0" l="0" r="0" t="0"/>
          <a:stretch/>
        </p:blipFill>
        <p:spPr>
          <a:xfrm>
            <a:off x="-228687" y="4980350"/>
            <a:ext cx="2411055" cy="226358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4"/>
          <p:cNvSpPr txBox="1"/>
          <p:nvPr>
            <p:ph idx="1" type="body"/>
          </p:nvPr>
        </p:nvSpPr>
        <p:spPr>
          <a:xfrm>
            <a:off x="5196571" y="2216753"/>
            <a:ext cx="6010480" cy="225304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4800"/>
              <a:buNone/>
            </a:pPr>
            <a:r>
              <a:rPr b="1" lang="en-US"/>
              <a:t>Unità 5</a:t>
            </a:r>
            <a:endParaRPr/>
          </a:p>
          <a:p>
            <a:pPr indent="0" lvl="0" marL="0" rtl="0" algn="l">
              <a:lnSpc>
                <a:spcPct val="100000"/>
              </a:lnSpc>
              <a:spcBef>
                <a:spcPts val="1000"/>
              </a:spcBef>
              <a:spcAft>
                <a:spcPts val="0"/>
              </a:spcAft>
              <a:buClr>
                <a:schemeClr val="lt1"/>
              </a:buClr>
              <a:buSzPts val="4800"/>
              <a:buNone/>
            </a:pPr>
            <a:r>
              <a:rPr b="1" lang="en-US"/>
              <a:t>Panoramica grafica delle possibili intersezioni tra i 4 settori</a:t>
            </a:r>
            <a:endParaRPr/>
          </a:p>
        </p:txBody>
      </p:sp>
      <p:sp>
        <p:nvSpPr>
          <p:cNvPr id="445" name="Google Shape;445;p34"/>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US"/>
              <a:t>05</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5"/>
          <p:cNvSpPr txBox="1"/>
          <p:nvPr>
            <p:ph idx="1" type="body"/>
          </p:nvPr>
        </p:nvSpPr>
        <p:spPr>
          <a:xfrm>
            <a:off x="6261846" y="107016"/>
            <a:ext cx="5930153" cy="571871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b="1" lang="en-US" sz="3600"/>
              <a:t>Perché l’integrazione intersettoriale è importante:</a:t>
            </a:r>
            <a:endParaRPr/>
          </a:p>
          <a:p>
            <a:pPr indent="-228600" lvl="0" marL="22860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None/>
            </a:pPr>
            <a:r>
              <a:rPr b="1" lang="en-US" sz="2000"/>
              <a:t>Approccio tradizionale:</a:t>
            </a:r>
            <a:endParaRPr/>
          </a:p>
          <a:p>
            <a:pPr indent="-228600" lvl="0" marL="228600" rtl="0" algn="l">
              <a:lnSpc>
                <a:spcPct val="90000"/>
              </a:lnSpc>
              <a:spcBef>
                <a:spcPts val="1000"/>
              </a:spcBef>
              <a:spcAft>
                <a:spcPts val="0"/>
              </a:spcAft>
              <a:buClr>
                <a:schemeClr val="lt1"/>
              </a:buClr>
              <a:buSzPts val="2000"/>
              <a:buNone/>
            </a:pPr>
            <a:r>
              <a:rPr lang="en-US" sz="2000"/>
              <a:t>• Ogni settore opera in modo isolato</a:t>
            </a:r>
            <a:endParaRPr/>
          </a:p>
          <a:p>
            <a:pPr indent="-228600" lvl="0" marL="228600" rtl="0" algn="l">
              <a:lnSpc>
                <a:spcPct val="90000"/>
              </a:lnSpc>
              <a:spcBef>
                <a:spcPts val="1000"/>
              </a:spcBef>
              <a:spcAft>
                <a:spcPts val="0"/>
              </a:spcAft>
              <a:buClr>
                <a:schemeClr val="lt1"/>
              </a:buClr>
              <a:buSzPts val="2000"/>
              <a:buNone/>
            </a:pPr>
            <a:r>
              <a:rPr lang="en-US" sz="2000"/>
              <a:t>• Raccolta dati e infrastrutture ridondanti</a:t>
            </a:r>
            <a:endParaRPr/>
          </a:p>
          <a:p>
            <a:pPr indent="-228600" lvl="0" marL="228600" rtl="0" algn="l">
              <a:lnSpc>
                <a:spcPct val="90000"/>
              </a:lnSpc>
              <a:spcBef>
                <a:spcPts val="1000"/>
              </a:spcBef>
              <a:spcAft>
                <a:spcPts val="0"/>
              </a:spcAft>
              <a:buClr>
                <a:schemeClr val="lt1"/>
              </a:buClr>
              <a:buSzPts val="2000"/>
              <a:buNone/>
            </a:pPr>
            <a:r>
              <a:rPr lang="en-US" sz="2000"/>
              <a:t>• Opportunità mancate per la condivisione delle risorse</a:t>
            </a:r>
            <a:endParaRPr/>
          </a:p>
          <a:p>
            <a:pPr indent="-228600" lvl="0" marL="228600" rtl="0" algn="l">
              <a:lnSpc>
                <a:spcPct val="90000"/>
              </a:lnSpc>
              <a:spcBef>
                <a:spcPts val="1000"/>
              </a:spcBef>
              <a:spcAft>
                <a:spcPts val="0"/>
              </a:spcAft>
              <a:buClr>
                <a:schemeClr val="lt1"/>
              </a:buClr>
              <a:buSzPts val="2000"/>
              <a:buNone/>
            </a:pPr>
            <a:r>
              <a:rPr lang="en-US" sz="2000"/>
              <a:t>• Costi più elevati e maggiore impatto ambientale</a:t>
            </a:r>
            <a:endParaRPr/>
          </a:p>
          <a:p>
            <a:pPr indent="-228600" lvl="0" marL="228600" rtl="0" algn="l">
              <a:lnSpc>
                <a:spcPct val="90000"/>
              </a:lnSpc>
              <a:spcBef>
                <a:spcPts val="1000"/>
              </a:spcBef>
              <a:spcAft>
                <a:spcPts val="0"/>
              </a:spcAft>
              <a:buClr>
                <a:schemeClr val="lt1"/>
              </a:buClr>
              <a:buSzPts val="2000"/>
              <a:buNone/>
            </a:pPr>
            <a:r>
              <a:t/>
            </a:r>
            <a:endParaRPr b="1" sz="2000"/>
          </a:p>
          <a:p>
            <a:pPr indent="-228600" lvl="0" marL="228600" rtl="0" algn="l">
              <a:lnSpc>
                <a:spcPct val="90000"/>
              </a:lnSpc>
              <a:spcBef>
                <a:spcPts val="1000"/>
              </a:spcBef>
              <a:spcAft>
                <a:spcPts val="0"/>
              </a:spcAft>
              <a:buClr>
                <a:schemeClr val="lt1"/>
              </a:buClr>
              <a:buSzPts val="2000"/>
              <a:buNone/>
            </a:pPr>
            <a:r>
              <a:rPr b="1" lang="en-US" sz="2000"/>
              <a:t>Integrazione basata sull'intelligenza artificiale:</a:t>
            </a:r>
            <a:endParaRPr/>
          </a:p>
          <a:p>
            <a:pPr indent="-228600" lvl="0" marL="228600" rtl="0" algn="l">
              <a:lnSpc>
                <a:spcPct val="90000"/>
              </a:lnSpc>
              <a:spcBef>
                <a:spcPts val="1000"/>
              </a:spcBef>
              <a:spcAft>
                <a:spcPts val="0"/>
              </a:spcAft>
              <a:buClr>
                <a:schemeClr val="lt1"/>
              </a:buClr>
              <a:buSzPts val="2000"/>
              <a:buNone/>
            </a:pPr>
            <a:r>
              <a:rPr lang="en-US" sz="2000"/>
              <a:t>• I settori condividono dati in tempo reale tramite piattaforme comuni</a:t>
            </a:r>
            <a:endParaRPr/>
          </a:p>
          <a:p>
            <a:pPr indent="-228600" lvl="0" marL="228600" rtl="0" algn="l">
              <a:lnSpc>
                <a:spcPct val="90000"/>
              </a:lnSpc>
              <a:spcBef>
                <a:spcPts val="1000"/>
              </a:spcBef>
              <a:spcAft>
                <a:spcPts val="0"/>
              </a:spcAft>
              <a:buClr>
                <a:schemeClr val="lt1"/>
              </a:buClr>
              <a:buSzPts val="2000"/>
              <a:buNone/>
            </a:pPr>
            <a:r>
              <a:rPr lang="en-US" sz="2000"/>
              <a:t>• Processo decisionale coordinato tra i vari sistemi</a:t>
            </a:r>
            <a:endParaRPr/>
          </a:p>
          <a:p>
            <a:pPr indent="-228600" lvl="0" marL="228600" rtl="0" algn="l">
              <a:lnSpc>
                <a:spcPct val="90000"/>
              </a:lnSpc>
              <a:spcBef>
                <a:spcPts val="1000"/>
              </a:spcBef>
              <a:spcAft>
                <a:spcPts val="0"/>
              </a:spcAft>
              <a:buClr>
                <a:schemeClr val="lt1"/>
              </a:buClr>
              <a:buSzPts val="2000"/>
              <a:buNone/>
            </a:pPr>
            <a:r>
              <a:rPr lang="en-US" sz="2000"/>
              <a:t>• Risorse ottimizzate in modo olistico</a:t>
            </a:r>
            <a:endParaRPr/>
          </a:p>
          <a:p>
            <a:pPr indent="-228600" lvl="0" marL="228600" rtl="0" algn="l">
              <a:lnSpc>
                <a:spcPct val="90000"/>
              </a:lnSpc>
              <a:spcBef>
                <a:spcPts val="1000"/>
              </a:spcBef>
              <a:spcAft>
                <a:spcPts val="0"/>
              </a:spcAft>
              <a:buClr>
                <a:schemeClr val="lt1"/>
              </a:buClr>
              <a:buSzPts val="2000"/>
              <a:buNone/>
            </a:pPr>
            <a:r>
              <a:rPr lang="en-US" sz="2000"/>
              <a:t>• Miglioramento del 25-35% in termini di efficienza e sostenibilità</a:t>
            </a:r>
            <a:endParaRPr/>
          </a:p>
        </p:txBody>
      </p:sp>
      <p:sp>
        <p:nvSpPr>
          <p:cNvPr id="451" name="Google Shape;451;p35"/>
          <p:cNvSpPr/>
          <p:nvPr>
            <p:ph idx="2" type="pic"/>
          </p:nvPr>
        </p:nvSpPr>
        <p:spPr>
          <a:xfrm>
            <a:off x="487160" y="524738"/>
            <a:ext cx="5660531" cy="6045736"/>
          </a:xfrm>
          <a:prstGeom prst="rect">
            <a:avLst/>
          </a:prstGeom>
          <a:solidFill>
            <a:srgbClr val="F2F2F2"/>
          </a:solidFill>
          <a:ln>
            <a:noFill/>
          </a:ln>
        </p:spPr>
      </p:sp>
      <p:pic>
        <p:nvPicPr>
          <p:cNvPr id="452" name="Google Shape;452;p35"/>
          <p:cNvPicPr preferRelativeResize="0"/>
          <p:nvPr/>
        </p:nvPicPr>
        <p:blipFill rotWithShape="1">
          <a:blip r:embed="rId3">
            <a:alphaModFix/>
          </a:blip>
          <a:srcRect b="0" l="23934" r="18436" t="0"/>
          <a:stretch/>
        </p:blipFill>
        <p:spPr>
          <a:xfrm>
            <a:off x="30994" y="107016"/>
            <a:ext cx="6116698" cy="659858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6"/>
          <p:cNvSpPr txBox="1"/>
          <p:nvPr>
            <p:ph idx="1" type="body"/>
          </p:nvPr>
        </p:nvSpPr>
        <p:spPr>
          <a:xfrm>
            <a:off x="6425184" y="2034550"/>
            <a:ext cx="5576175" cy="3788644"/>
          </a:xfrm>
          <a:prstGeom prst="rect">
            <a:avLst/>
          </a:prstGeom>
          <a:noFill/>
          <a:ln>
            <a:noFill/>
          </a:ln>
        </p:spPr>
        <p:txBody>
          <a:bodyPr anchorCtr="0" anchor="t" bIns="45700" lIns="91425" spcFirstLastPara="1" rIns="91425" wrap="square" tIns="45700">
            <a:noAutofit/>
          </a:bodyPr>
          <a:lstStyle/>
          <a:p>
            <a:pPr indent="-228600" lvl="0" marL="228600" rtl="0" algn="l">
              <a:lnSpc>
                <a:spcPct val="150000"/>
              </a:lnSpc>
              <a:spcBef>
                <a:spcPts val="0"/>
              </a:spcBef>
              <a:spcAft>
                <a:spcPts val="0"/>
              </a:spcAft>
              <a:buClr>
                <a:schemeClr val="lt1"/>
              </a:buClr>
              <a:buSzPts val="2000"/>
              <a:buNone/>
            </a:pPr>
            <a:r>
              <a:rPr lang="en-US" sz="2000"/>
              <a:t>1. Trasporti ↔ Agricoltura: logistica intelligente</a:t>
            </a:r>
            <a:endParaRPr/>
          </a:p>
          <a:p>
            <a:pPr indent="-228600" lvl="0" marL="228600" rtl="0" algn="l">
              <a:lnSpc>
                <a:spcPct val="150000"/>
              </a:lnSpc>
              <a:spcBef>
                <a:spcPts val="1000"/>
              </a:spcBef>
              <a:spcAft>
                <a:spcPts val="0"/>
              </a:spcAft>
              <a:buClr>
                <a:schemeClr val="lt1"/>
              </a:buClr>
              <a:buSzPts val="2000"/>
              <a:buNone/>
            </a:pPr>
            <a:r>
              <a:rPr lang="en-US" sz="2000"/>
              <a:t>2. Trasporti ↔ Energia: integrazione dei veicoli elettrici con le reti elettriche</a:t>
            </a:r>
            <a:endParaRPr/>
          </a:p>
          <a:p>
            <a:pPr indent="-228600" lvl="0" marL="228600" rtl="0" algn="l">
              <a:lnSpc>
                <a:spcPct val="150000"/>
              </a:lnSpc>
              <a:spcBef>
                <a:spcPts val="1000"/>
              </a:spcBef>
              <a:spcAft>
                <a:spcPts val="0"/>
              </a:spcAft>
              <a:buClr>
                <a:schemeClr val="lt1"/>
              </a:buClr>
              <a:buSzPts val="2000"/>
              <a:buNone/>
            </a:pPr>
            <a:r>
              <a:rPr lang="en-US" sz="2000"/>
              <a:t>3. Trasporti ↔ Risorse idriche: ottimizzazione del settore marittimo</a:t>
            </a:r>
            <a:endParaRPr/>
          </a:p>
          <a:p>
            <a:pPr indent="-228600" lvl="0" marL="228600" rtl="0" algn="l">
              <a:lnSpc>
                <a:spcPct val="150000"/>
              </a:lnSpc>
              <a:spcBef>
                <a:spcPts val="1000"/>
              </a:spcBef>
              <a:spcAft>
                <a:spcPts val="0"/>
              </a:spcAft>
              <a:buClr>
                <a:schemeClr val="lt1"/>
              </a:buClr>
              <a:buSzPts val="2000"/>
              <a:buNone/>
            </a:pPr>
            <a:r>
              <a:rPr lang="en-US" sz="2000"/>
              <a:t>4. Agricoltura ↔ Energia: agricoltura alimentata da energia solare</a:t>
            </a:r>
            <a:endParaRPr/>
          </a:p>
          <a:p>
            <a:pPr indent="-228600" lvl="0" marL="228600" rtl="0" algn="l">
              <a:lnSpc>
                <a:spcPct val="150000"/>
              </a:lnSpc>
              <a:spcBef>
                <a:spcPts val="1000"/>
              </a:spcBef>
              <a:spcAft>
                <a:spcPts val="0"/>
              </a:spcAft>
              <a:buClr>
                <a:schemeClr val="lt1"/>
              </a:buClr>
              <a:buSzPts val="2000"/>
              <a:buNone/>
            </a:pPr>
            <a:r>
              <a:rPr lang="en-US" sz="2000"/>
              <a:t>5. Agricoltura ↔ Acqua: sistemi di irrigazione basati sull'intelligenza artificiale</a:t>
            </a:r>
            <a:endParaRPr/>
          </a:p>
          <a:p>
            <a:pPr indent="-228600" lvl="0" marL="228600" rtl="0" algn="l">
              <a:lnSpc>
                <a:spcPct val="150000"/>
              </a:lnSpc>
              <a:spcBef>
                <a:spcPts val="1000"/>
              </a:spcBef>
              <a:spcAft>
                <a:spcPts val="0"/>
              </a:spcAft>
              <a:buClr>
                <a:schemeClr val="lt1"/>
              </a:buClr>
              <a:buSzPts val="2000"/>
              <a:buNone/>
            </a:pPr>
            <a:r>
              <a:rPr lang="en-US" sz="2000"/>
              <a:t>6. Energia ↔ Acqua: trattamento intelligente delle acque</a:t>
            </a:r>
            <a:endParaRPr/>
          </a:p>
          <a:p>
            <a:pPr indent="-228600" lvl="0" marL="228600" rtl="0" algn="l">
              <a:lnSpc>
                <a:spcPct val="150000"/>
              </a:lnSpc>
              <a:spcBef>
                <a:spcPts val="1000"/>
              </a:spcBef>
              <a:spcAft>
                <a:spcPts val="0"/>
              </a:spcAft>
              <a:buClr>
                <a:schemeClr val="lt1"/>
              </a:buClr>
              <a:buSzPts val="2400"/>
              <a:buNone/>
            </a:pPr>
            <a:r>
              <a:t/>
            </a:r>
            <a:endParaRPr/>
          </a:p>
        </p:txBody>
      </p:sp>
      <p:sp>
        <p:nvSpPr>
          <p:cNvPr id="458" name="Google Shape;458;p36"/>
          <p:cNvSpPr txBox="1"/>
          <p:nvPr>
            <p:ph idx="3" type="body"/>
          </p:nvPr>
        </p:nvSpPr>
        <p:spPr>
          <a:xfrm>
            <a:off x="6391870" y="389626"/>
            <a:ext cx="4757375" cy="61049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Le 6 connessioni chiave</a:t>
            </a:r>
            <a:endParaRPr/>
          </a:p>
          <a:p>
            <a:pPr indent="0" lvl="0" marL="0" rtl="0" algn="l">
              <a:lnSpc>
                <a:spcPct val="90000"/>
              </a:lnSpc>
              <a:spcBef>
                <a:spcPts val="1000"/>
              </a:spcBef>
              <a:spcAft>
                <a:spcPts val="0"/>
              </a:spcAft>
              <a:buClr>
                <a:schemeClr val="lt1"/>
              </a:buClr>
              <a:buSzPts val="3600"/>
              <a:buNone/>
            </a:pPr>
            <a:r>
              <a:t/>
            </a:r>
            <a:endParaRPr/>
          </a:p>
        </p:txBody>
      </p:sp>
      <p:pic>
        <p:nvPicPr>
          <p:cNvPr id="459" name="Google Shape;459;p36"/>
          <p:cNvPicPr preferRelativeResize="0"/>
          <p:nvPr>
            <p:ph idx="2" type="pic"/>
          </p:nvPr>
        </p:nvPicPr>
        <p:blipFill rotWithShape="1">
          <a:blip r:embed="rId3">
            <a:alphaModFix/>
          </a:blip>
          <a:srcRect b="0" l="23699" r="23699" t="0"/>
          <a:stretch/>
        </p:blipFill>
        <p:spPr>
          <a:xfrm>
            <a:off x="160870" y="280416"/>
            <a:ext cx="5889286" cy="6290058"/>
          </a:xfrm>
          <a:prstGeom prst="rect">
            <a:avLst/>
          </a:prstGeom>
          <a:solidFill>
            <a:srgbClr val="F2F2F2"/>
          </a:solidFill>
          <a:ln>
            <a:noFill/>
          </a:ln>
        </p:spPr>
      </p:pic>
      <p:sp>
        <p:nvSpPr>
          <p:cNvPr id="460" name="Google Shape;460;p36"/>
          <p:cNvSpPr/>
          <p:nvPr/>
        </p:nvSpPr>
        <p:spPr>
          <a:xfrm rot="5400000">
            <a:off x="10204254" y="4663839"/>
            <a:ext cx="2270841" cy="2318710"/>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7"/>
          <p:cNvSpPr txBox="1"/>
          <p:nvPr>
            <p:ph idx="1" type="body"/>
          </p:nvPr>
        </p:nvSpPr>
        <p:spPr>
          <a:xfrm>
            <a:off x="145850" y="934325"/>
            <a:ext cx="6079800" cy="49527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800"/>
              <a:buNone/>
            </a:pPr>
            <a:r>
              <a:rPr b="1" lang="en-US" sz="1800"/>
              <a:t>1. BARCELLONA SMART CITY (Spagna)</a:t>
            </a:r>
            <a:endParaRPr/>
          </a:p>
          <a:p>
            <a:pPr indent="-228600" lvl="0" marL="228600" rtl="0" algn="l">
              <a:lnSpc>
                <a:spcPct val="90000"/>
              </a:lnSpc>
              <a:spcBef>
                <a:spcPts val="1000"/>
              </a:spcBef>
              <a:spcAft>
                <a:spcPts val="0"/>
              </a:spcAft>
              <a:buClr>
                <a:schemeClr val="lt1"/>
              </a:buClr>
              <a:buSzPts val="1800"/>
              <a:buNone/>
            </a:pPr>
            <a:r>
              <a:rPr lang="en-US" sz="1800"/>
              <a:t>   Tutti e 4 i settori su un’unica piattaforma</a:t>
            </a:r>
            <a:endParaRPr/>
          </a:p>
          <a:p>
            <a:pPr indent="-228600" lvl="0" marL="228600" rtl="0" algn="l">
              <a:lnSpc>
                <a:spcPct val="90000"/>
              </a:lnSpc>
              <a:spcBef>
                <a:spcPts val="1000"/>
              </a:spcBef>
              <a:spcAft>
                <a:spcPts val="0"/>
              </a:spcAft>
              <a:buClr>
                <a:schemeClr val="lt1"/>
              </a:buClr>
              <a:buSzPts val="1800"/>
              <a:buNone/>
            </a:pPr>
            <a:r>
              <a:rPr lang="en-US" sz="1800"/>
              <a:t>   Risultati: riduzione dei costi del 25%, riduzione delle emissioni del 35%</a:t>
            </a:r>
            <a:endParaRPr/>
          </a:p>
          <a:p>
            <a:pPr indent="-228600" lvl="0" marL="228600" rtl="0" algn="l">
              <a:lnSpc>
                <a:spcPct val="90000"/>
              </a:lnSpc>
              <a:spcBef>
                <a:spcPts val="1000"/>
              </a:spcBef>
              <a:spcAft>
                <a:spcPts val="0"/>
              </a:spcAft>
              <a:buClr>
                <a:schemeClr val="lt1"/>
              </a:buClr>
              <a:buSzPts val="1800"/>
              <a:buNone/>
            </a:pPr>
            <a:r>
              <a:rPr b="1" lang="en-US" sz="1800"/>
              <a:t>2. AGRICOLTURA DI PRECISIONE NEI PAESI BASSI</a:t>
            </a:r>
            <a:endParaRPr/>
          </a:p>
          <a:p>
            <a:pPr indent="-228600" lvl="0" marL="228600" rtl="0" algn="l">
              <a:lnSpc>
                <a:spcPct val="90000"/>
              </a:lnSpc>
              <a:spcBef>
                <a:spcPts val="1000"/>
              </a:spcBef>
              <a:spcAft>
                <a:spcPts val="0"/>
              </a:spcAft>
              <a:buClr>
                <a:schemeClr val="lt1"/>
              </a:buClr>
              <a:buSzPts val="1800"/>
              <a:buNone/>
            </a:pPr>
            <a:r>
              <a:rPr lang="en-US" sz="1800"/>
              <a:t>   Integrazione tra agricoltura, energia e risorse idriche</a:t>
            </a:r>
            <a:endParaRPr/>
          </a:p>
          <a:p>
            <a:pPr indent="-228600" lvl="0" marL="228600" rtl="0" algn="l">
              <a:lnSpc>
                <a:spcPct val="90000"/>
              </a:lnSpc>
              <a:spcBef>
                <a:spcPts val="1000"/>
              </a:spcBef>
              <a:spcAft>
                <a:spcPts val="0"/>
              </a:spcAft>
              <a:buClr>
                <a:schemeClr val="lt1"/>
              </a:buClr>
              <a:buSzPts val="1800"/>
              <a:buNone/>
            </a:pPr>
            <a:r>
              <a:rPr lang="en-US" sz="1800"/>
              <a:t>   Risultati: risparmio idrico del 37%, riduzione degli sprechi alimentari del 23%</a:t>
            </a:r>
            <a:endParaRPr/>
          </a:p>
          <a:p>
            <a:pPr indent="-228600" lvl="0" marL="228600" rtl="0" algn="l">
              <a:lnSpc>
                <a:spcPct val="90000"/>
              </a:lnSpc>
              <a:spcBef>
                <a:spcPts val="1000"/>
              </a:spcBef>
              <a:spcAft>
                <a:spcPts val="0"/>
              </a:spcAft>
              <a:buClr>
                <a:schemeClr val="lt1"/>
              </a:buClr>
              <a:buSzPts val="1800"/>
              <a:buNone/>
            </a:pPr>
            <a:r>
              <a:rPr b="1" lang="en-US" sz="1800"/>
              <a:t>3. MOBILITÀ VERDE A COPENAGHEN</a:t>
            </a:r>
            <a:endParaRPr/>
          </a:p>
          <a:p>
            <a:pPr indent="-228600" lvl="0" marL="228600" rtl="0" algn="l">
              <a:lnSpc>
                <a:spcPct val="90000"/>
              </a:lnSpc>
              <a:spcBef>
                <a:spcPts val="1000"/>
              </a:spcBef>
              <a:spcAft>
                <a:spcPts val="0"/>
              </a:spcAft>
              <a:buClr>
                <a:schemeClr val="lt1"/>
              </a:buClr>
              <a:buSzPts val="1800"/>
              <a:buNone/>
            </a:pPr>
            <a:r>
              <a:rPr lang="en-US" sz="1800"/>
              <a:t>   Coordinamento tra trasporti ed energia</a:t>
            </a:r>
            <a:endParaRPr/>
          </a:p>
          <a:p>
            <a:pPr indent="-228600" lvl="0" marL="228600" rtl="0" algn="l">
              <a:lnSpc>
                <a:spcPct val="90000"/>
              </a:lnSpc>
              <a:spcBef>
                <a:spcPts val="1000"/>
              </a:spcBef>
              <a:spcAft>
                <a:spcPts val="0"/>
              </a:spcAft>
              <a:buClr>
                <a:schemeClr val="lt1"/>
              </a:buClr>
              <a:buSzPts val="1800"/>
              <a:buNone/>
            </a:pPr>
            <a:r>
              <a:rPr lang="en-US" sz="1800"/>
              <a:t>   Risultati: risparmio di 400.000 € all’anno, rete elettrica stabile</a:t>
            </a:r>
            <a:endParaRPr/>
          </a:p>
          <a:p>
            <a:pPr indent="-228600" lvl="0" marL="228600" rtl="0" algn="l">
              <a:lnSpc>
                <a:spcPct val="90000"/>
              </a:lnSpc>
              <a:spcBef>
                <a:spcPts val="1000"/>
              </a:spcBef>
              <a:spcAft>
                <a:spcPts val="0"/>
              </a:spcAft>
              <a:buClr>
                <a:schemeClr val="lt1"/>
              </a:buClr>
              <a:buSzPts val="1800"/>
              <a:buNone/>
            </a:pPr>
            <a:r>
              <a:rPr b="1" lang="en-US" sz="1800"/>
              <a:t>4. SISTEMI INTEGRATI DI AMSTERDAM</a:t>
            </a:r>
            <a:endParaRPr/>
          </a:p>
          <a:p>
            <a:pPr indent="-228600" lvl="0" marL="228600" rtl="0" algn="l">
              <a:lnSpc>
                <a:spcPct val="90000"/>
              </a:lnSpc>
              <a:spcBef>
                <a:spcPts val="1000"/>
              </a:spcBef>
              <a:spcAft>
                <a:spcPts val="0"/>
              </a:spcAft>
              <a:buClr>
                <a:schemeClr val="lt1"/>
              </a:buClr>
              <a:buSzPts val="1800"/>
              <a:buNone/>
            </a:pPr>
            <a:r>
              <a:rPr lang="en-US" sz="1800"/>
              <a:t>   Coordinamento tra acqua, energia e trasporti</a:t>
            </a:r>
            <a:endParaRPr/>
          </a:p>
          <a:p>
            <a:pPr indent="-228600" lvl="0" marL="228600" rtl="0" algn="l">
              <a:lnSpc>
                <a:spcPct val="90000"/>
              </a:lnSpc>
              <a:spcBef>
                <a:spcPts val="1000"/>
              </a:spcBef>
              <a:spcAft>
                <a:spcPts val="0"/>
              </a:spcAft>
              <a:buClr>
                <a:schemeClr val="lt1"/>
              </a:buClr>
              <a:buSzPts val="1800"/>
              <a:buNone/>
            </a:pPr>
            <a:r>
              <a:rPr lang="en-US" sz="1800"/>
              <a:t>   Risultati: riduzione del 28% dei costi energetici</a:t>
            </a:r>
            <a:endParaRPr/>
          </a:p>
          <a:p>
            <a:pPr indent="0" lvl="0" marL="0" rtl="0" algn="l">
              <a:lnSpc>
                <a:spcPct val="90000"/>
              </a:lnSpc>
              <a:spcBef>
                <a:spcPts val="1000"/>
              </a:spcBef>
              <a:spcAft>
                <a:spcPts val="0"/>
              </a:spcAft>
              <a:buClr>
                <a:schemeClr val="lt1"/>
              </a:buClr>
              <a:buSzPts val="1800"/>
              <a:buNone/>
            </a:pPr>
            <a:r>
              <a:rPr b="1" lang="en-US" sz="1800"/>
              <a:t>Lezione chiave: </a:t>
            </a:r>
            <a:r>
              <a:rPr lang="en-US" sz="1800"/>
              <a:t>l’integrazione crea un valore superiore a quello dei singoli settori. L’IA rende possibile questo coordinamento su larga scala.</a:t>
            </a:r>
            <a:endParaRPr/>
          </a:p>
        </p:txBody>
      </p:sp>
      <p:sp>
        <p:nvSpPr>
          <p:cNvPr id="466" name="Google Shape;466;p37"/>
          <p:cNvSpPr txBox="1"/>
          <p:nvPr>
            <p:ph idx="3" type="body"/>
          </p:nvPr>
        </p:nvSpPr>
        <p:spPr>
          <a:xfrm>
            <a:off x="0" y="11"/>
            <a:ext cx="6708300" cy="762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US" sz="3200"/>
              <a:t>Casi di successo dell’IA intersettoriale nell’UE</a:t>
            </a:r>
            <a:endParaRPr/>
          </a:p>
          <a:p>
            <a:pPr indent="0" lvl="0" marL="0" rtl="0" algn="l">
              <a:lnSpc>
                <a:spcPct val="90000"/>
              </a:lnSpc>
              <a:spcBef>
                <a:spcPts val="1000"/>
              </a:spcBef>
              <a:spcAft>
                <a:spcPts val="0"/>
              </a:spcAft>
              <a:buClr>
                <a:schemeClr val="lt1"/>
              </a:buClr>
              <a:buSzPts val="3200"/>
              <a:buNone/>
            </a:pPr>
            <a:r>
              <a:t/>
            </a:r>
            <a:endParaRPr sz="3200"/>
          </a:p>
        </p:txBody>
      </p:sp>
      <p:pic>
        <p:nvPicPr>
          <p:cNvPr descr="The cityscape of Barcelona unfolds in a blend of vibrant street lights and dense architecture, showcasing an aerial perspective of urban life as evening sets in." id="467" name="Google Shape;467;p37"/>
          <p:cNvPicPr preferRelativeResize="0"/>
          <p:nvPr>
            <p:ph idx="2" type="pic"/>
          </p:nvPr>
        </p:nvPicPr>
        <p:blipFill rotWithShape="1">
          <a:blip r:embed="rId3">
            <a:alphaModFix/>
          </a:blip>
          <a:srcRect b="0" l="14883" r="14883" t="0"/>
          <a:stretch/>
        </p:blipFill>
        <p:spPr>
          <a:xfrm>
            <a:off x="6096000" y="76201"/>
            <a:ext cx="5660531" cy="667702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8"/>
          <p:cNvSpPr txBox="1"/>
          <p:nvPr>
            <p:ph idx="2" type="body"/>
          </p:nvPr>
        </p:nvSpPr>
        <p:spPr>
          <a:xfrm>
            <a:off x="582804" y="421809"/>
            <a:ext cx="2712846" cy="53497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US"/>
              <a:t>Conclusioni</a:t>
            </a:r>
            <a:endParaRPr/>
          </a:p>
          <a:p>
            <a:pPr indent="0" lvl="0" marL="0" rtl="0" algn="l">
              <a:lnSpc>
                <a:spcPct val="90000"/>
              </a:lnSpc>
              <a:spcBef>
                <a:spcPts val="1000"/>
              </a:spcBef>
              <a:spcAft>
                <a:spcPts val="0"/>
              </a:spcAft>
              <a:buClr>
                <a:srgbClr val="51C4C6"/>
              </a:buClr>
              <a:buSzPts val="3600"/>
              <a:buNone/>
            </a:pPr>
            <a:r>
              <a:t/>
            </a:r>
            <a:endParaRPr/>
          </a:p>
        </p:txBody>
      </p:sp>
      <p:sp>
        <p:nvSpPr>
          <p:cNvPr id="473" name="Google Shape;473;p38"/>
          <p:cNvSpPr txBox="1"/>
          <p:nvPr>
            <p:ph idx="1" type="body"/>
          </p:nvPr>
        </p:nvSpPr>
        <p:spPr>
          <a:xfrm>
            <a:off x="582804" y="1101224"/>
            <a:ext cx="10810814" cy="5217326"/>
          </a:xfrm>
          <a:prstGeom prst="rect">
            <a:avLst/>
          </a:prstGeom>
          <a:noFill/>
          <a:ln>
            <a:noFill/>
          </a:ln>
        </p:spPr>
        <p:txBody>
          <a:bodyPr anchorCtr="0" anchor="ctr" bIns="45700" lIns="91425" spcFirstLastPara="1" rIns="91425" wrap="square" tIns="45700">
            <a:spAutoFit/>
          </a:bodyPr>
          <a:lstStyle/>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L'intelligenza artificiale sta trasformando settori chiave quali i trasporti, l'energia, l'acqua e l'agricoltura, consentendo operazioni più intelligenti, sicure ed efficienti grazie a sistemi connessi e basati sui dati.</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Contribuisce ad affrontare sfide importanti quali la congestione, la scarsità di risorse, gli impatti climatici, i rischi per la sicurezza, la complessità logistica e le lacune nelle competenze della forza lavoro.</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Tra le applicazioni concrete già in uso figurano la mobilità autonoma, la manutenzione predittiva, le reti intelligenti, l’irrigazione di precisione, le previsioni sulle energie rinnovabili e la logistica ottimizzata.</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L’integrazione intersettoriale produce un impatto di gran lunga superiore rispetto alle soluzioni isolate, poiché le piattaforme di IA possono collegare trasporti, energia, risorse idriche e agricoltura in ecosistemi unificati e intelligenti.</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Un uso responsabile dell’IA richiede supervisione umana, ragionamento etico, trasparenza ed equità: l’IA potenzia il giudizio professionale anziché sostituirlo.</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L’apprendimento continuo è essenziale poiché l’IA si evolve rapidamente, richiedendo ai professionisti di sviluppare nuove competenze e collaborare in modo trasversale tra i settori.</a:t>
            </a:r>
            <a:endParaRPr/>
          </a:p>
          <a:p>
            <a:pPr indent="-101600" lvl="0" marL="0" marR="0" rtl="0" algn="just">
              <a:lnSpc>
                <a:spcPct val="150000"/>
              </a:lnSpc>
              <a:spcBef>
                <a:spcPts val="0"/>
              </a:spcBef>
              <a:spcAft>
                <a:spcPts val="0"/>
              </a:spcAft>
              <a:buClr>
                <a:srgbClr val="262626"/>
              </a:buClr>
              <a:buSzPts val="1600"/>
              <a:buFont typeface="Arial"/>
              <a:buChar char="•"/>
            </a:pPr>
            <a:r>
              <a:rPr b="0" i="0" lang="en-US" sz="1600" u="none" cap="none" strike="noStrike">
                <a:latin typeface="Arial"/>
                <a:ea typeface="Arial"/>
                <a:cs typeface="Arial"/>
                <a:sym typeface="Arial"/>
              </a:rPr>
              <a:t> I futuri professionisti della sostenibilità e della mobilità definiranno le modalità di impiego dell’IA al servizio della società, rafforzando la sicurezza e costruendo sistemi resilienti e sostenibili per tutti.</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39"/>
          <p:cNvSpPr txBox="1"/>
          <p:nvPr>
            <p:ph idx="2" type="body"/>
          </p:nvPr>
        </p:nvSpPr>
        <p:spPr>
          <a:xfrm>
            <a:off x="1471073" y="3601528"/>
            <a:ext cx="3195485" cy="8372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000"/>
              <a:buNone/>
            </a:pPr>
            <a:r>
              <a:rPr lang="en-US"/>
              <a:t>Grazie!</a:t>
            </a:r>
            <a:endParaRPr/>
          </a:p>
        </p:txBody>
      </p:sp>
      <p:sp>
        <p:nvSpPr>
          <p:cNvPr id="480" name="Google Shape;480;p39"/>
          <p:cNvSpPr txBox="1"/>
          <p:nvPr>
            <p:ph idx="3" type="body"/>
          </p:nvPr>
        </p:nvSpPr>
        <p:spPr>
          <a:xfrm>
            <a:off x="8376237" y="5392733"/>
            <a:ext cx="3539538" cy="731140"/>
          </a:xfrm>
          <a:prstGeom prst="rect">
            <a:avLst/>
          </a:prstGeom>
          <a:noFill/>
          <a:ln>
            <a:noFill/>
          </a:ln>
        </p:spPr>
        <p:txBody>
          <a:bodyPr anchorCtr="0" anchor="ctr" bIns="45700" lIns="91425" spcFirstLastPara="1" rIns="91425" wrap="square" tIns="45700">
            <a:normAutofit fontScale="92500"/>
          </a:bodyPr>
          <a:lstStyle/>
          <a:p>
            <a:pPr indent="0" lvl="0" marL="0" rtl="0" algn="r">
              <a:lnSpc>
                <a:spcPct val="90000"/>
              </a:lnSpc>
              <a:spcBef>
                <a:spcPts val="0"/>
              </a:spcBef>
              <a:spcAft>
                <a:spcPts val="0"/>
              </a:spcAft>
              <a:buClr>
                <a:schemeClr val="lt1"/>
              </a:buClr>
              <a:buSzPct val="100000"/>
              <a:buNone/>
            </a:pPr>
            <a:r>
              <a:rPr b="0" lang="en-US"/>
              <a:t>https://sustainvet.eu/</a:t>
            </a:r>
            <a:endParaRPr/>
          </a:p>
        </p:txBody>
      </p:sp>
      <p:sp>
        <p:nvSpPr>
          <p:cNvPr id="481" name="Google Shape;481;p39"/>
          <p:cNvSpPr txBox="1"/>
          <p:nvPr/>
        </p:nvSpPr>
        <p:spPr>
          <a:xfrm>
            <a:off x="7656825" y="931775"/>
            <a:ext cx="4040700" cy="6906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DD037"/>
              </a:buClr>
              <a:buSzPts val="2800"/>
              <a:buFont typeface="Arial"/>
              <a:buNone/>
            </a:pPr>
            <a:r>
              <a:rPr b="1" lang="en-US" sz="2800">
                <a:solidFill>
                  <a:srgbClr val="ADD037"/>
                </a:solidFill>
                <a:latin typeface="Calibri"/>
                <a:ea typeface="Calibri"/>
                <a:cs typeface="Calibri"/>
                <a:sym typeface="Calibri"/>
              </a:rPr>
              <a:t>Segui il nostro viaggio</a:t>
            </a:r>
            <a:endParaRPr/>
          </a:p>
        </p:txBody>
      </p:sp>
      <p:grpSp>
        <p:nvGrpSpPr>
          <p:cNvPr id="482" name="Google Shape;482;p39"/>
          <p:cNvGrpSpPr/>
          <p:nvPr/>
        </p:nvGrpSpPr>
        <p:grpSpPr>
          <a:xfrm>
            <a:off x="7902471" y="1464084"/>
            <a:ext cx="3762674" cy="528309"/>
            <a:chOff x="4467403" y="9581995"/>
            <a:chExt cx="2608104" cy="366199"/>
          </a:xfrm>
        </p:grpSpPr>
        <p:grpSp>
          <p:nvGrpSpPr>
            <p:cNvPr id="483" name="Google Shape;483;p39"/>
            <p:cNvGrpSpPr/>
            <p:nvPr/>
          </p:nvGrpSpPr>
          <p:grpSpPr>
            <a:xfrm>
              <a:off x="4467403" y="9581995"/>
              <a:ext cx="2608104" cy="366199"/>
              <a:chOff x="4799009" y="8410612"/>
              <a:chExt cx="2608104" cy="366199"/>
            </a:xfrm>
          </p:grpSpPr>
          <p:grpSp>
            <p:nvGrpSpPr>
              <p:cNvPr id="484" name="Google Shape;484;p39"/>
              <p:cNvGrpSpPr/>
              <p:nvPr/>
            </p:nvGrpSpPr>
            <p:grpSpPr>
              <a:xfrm>
                <a:off x="4799009" y="8410612"/>
                <a:ext cx="2170624" cy="366199"/>
                <a:chOff x="929373" y="7811372"/>
                <a:chExt cx="1664680" cy="280843"/>
              </a:xfrm>
            </p:grpSpPr>
            <p:grpSp>
              <p:nvGrpSpPr>
                <p:cNvPr id="485" name="Google Shape;485;p39"/>
                <p:cNvGrpSpPr/>
                <p:nvPr/>
              </p:nvGrpSpPr>
              <p:grpSpPr>
                <a:xfrm>
                  <a:off x="1967511" y="7811373"/>
                  <a:ext cx="280634" cy="280634"/>
                  <a:chOff x="1950027" y="2499889"/>
                  <a:chExt cx="850463" cy="850463"/>
                </a:xfrm>
              </p:grpSpPr>
              <p:sp>
                <p:nvSpPr>
                  <p:cNvPr id="486" name="Google Shape;486;p39"/>
                  <p:cNvSpPr/>
                  <p:nvPr/>
                </p:nvSpPr>
                <p:spPr>
                  <a:xfrm>
                    <a:off x="1950027" y="2499889"/>
                    <a:ext cx="850463" cy="850463"/>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87" name="Google Shape;487;p39"/>
                  <p:cNvGrpSpPr/>
                  <p:nvPr/>
                </p:nvGrpSpPr>
                <p:grpSpPr>
                  <a:xfrm>
                    <a:off x="2107521" y="2657382"/>
                    <a:ext cx="535476" cy="535477"/>
                    <a:chOff x="2107521" y="2657382"/>
                    <a:chExt cx="535476" cy="535477"/>
                  </a:xfrm>
                </p:grpSpPr>
                <p:sp>
                  <p:nvSpPr>
                    <p:cNvPr id="488" name="Google Shape;488;p39"/>
                    <p:cNvSpPr/>
                    <p:nvPr/>
                  </p:nvSpPr>
                  <p:spPr>
                    <a:xfrm>
                      <a:off x="2107521" y="2657382"/>
                      <a:ext cx="535476" cy="535477"/>
                    </a:xfrm>
                    <a:custGeom>
                      <a:rect b="b" l="l" r="r" t="t"/>
                      <a:pathLst>
                        <a:path extrusionOk="0" h="535477" w="535476">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39"/>
                    <p:cNvSpPr/>
                    <p:nvPr/>
                  </p:nvSpPr>
                  <p:spPr>
                    <a:xfrm>
                      <a:off x="2237925" y="2787786"/>
                      <a:ext cx="274668" cy="274668"/>
                    </a:xfrm>
                    <a:custGeom>
                      <a:rect b="b" l="l" r="r" t="t"/>
                      <a:pathLst>
                        <a:path extrusionOk="0" h="274668" w="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p39"/>
                    <p:cNvSpPr/>
                    <p:nvPr/>
                  </p:nvSpPr>
                  <p:spPr>
                    <a:xfrm>
                      <a:off x="2486134" y="2749988"/>
                      <a:ext cx="64257" cy="64257"/>
                    </a:xfrm>
                    <a:custGeom>
                      <a:rect b="b" l="l" r="r" t="t"/>
                      <a:pathLst>
                        <a:path extrusionOk="0" h="64257" w="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491" name="Google Shape;491;p39"/>
                <p:cNvSpPr/>
                <p:nvPr/>
              </p:nvSpPr>
              <p:spPr>
                <a:xfrm>
                  <a:off x="1275280" y="7811372"/>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92" name="Google Shape;492;p39"/>
                <p:cNvGrpSpPr/>
                <p:nvPr/>
              </p:nvGrpSpPr>
              <p:grpSpPr>
                <a:xfrm>
                  <a:off x="2313419" y="7811373"/>
                  <a:ext cx="280634" cy="280634"/>
                  <a:chOff x="2998302" y="2499889"/>
                  <a:chExt cx="850463" cy="850463"/>
                </a:xfrm>
              </p:grpSpPr>
              <p:sp>
                <p:nvSpPr>
                  <p:cNvPr id="493" name="Google Shape;493;p39"/>
                  <p:cNvSpPr/>
                  <p:nvPr/>
                </p:nvSpPr>
                <p:spPr>
                  <a:xfrm>
                    <a:off x="2998302" y="2499889"/>
                    <a:ext cx="850463" cy="850463"/>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4" name="Google Shape;494;p39"/>
                  <p:cNvSpPr/>
                  <p:nvPr/>
                </p:nvSpPr>
                <p:spPr>
                  <a:xfrm>
                    <a:off x="3139416" y="2726679"/>
                    <a:ext cx="568235" cy="398142"/>
                  </a:xfrm>
                  <a:custGeom>
                    <a:rect b="b" l="l" r="r" t="t"/>
                    <a:pathLst>
                      <a:path extrusionOk="0" h="398142" w="568235">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95" name="Google Shape;495;p39"/>
                <p:cNvGrpSpPr/>
                <p:nvPr/>
              </p:nvGrpSpPr>
              <p:grpSpPr>
                <a:xfrm>
                  <a:off x="929373" y="7811373"/>
                  <a:ext cx="280634" cy="280842"/>
                  <a:chOff x="-1196056" y="2499889"/>
                  <a:chExt cx="850463" cy="851092"/>
                </a:xfrm>
              </p:grpSpPr>
              <p:sp>
                <p:nvSpPr>
                  <p:cNvPr id="496" name="Google Shape;496;p39"/>
                  <p:cNvSpPr/>
                  <p:nvPr/>
                </p:nvSpPr>
                <p:spPr>
                  <a:xfrm>
                    <a:off x="-1196056" y="2499889"/>
                    <a:ext cx="850463" cy="845423"/>
                  </a:xfrm>
                  <a:custGeom>
                    <a:rect b="b" l="l" r="r" t="t"/>
                    <a:pathLst>
                      <a:path extrusionOk="0" h="845423" w="85046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39"/>
                  <p:cNvSpPr/>
                  <p:nvPr/>
                </p:nvSpPr>
                <p:spPr>
                  <a:xfrm>
                    <a:off x="-945327" y="2666201"/>
                    <a:ext cx="363494" cy="684780"/>
                  </a:xfrm>
                  <a:custGeom>
                    <a:rect b="b" l="l" r="r" t="t"/>
                    <a:pathLst>
                      <a:path extrusionOk="0" h="684780" w="363494">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98" name="Google Shape;498;p39"/>
                <p:cNvSpPr/>
                <p:nvPr/>
              </p:nvSpPr>
              <p:spPr>
                <a:xfrm>
                  <a:off x="1621396" y="7811373"/>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World with solid fill" id="499" name="Google Shape;499;p39"/>
                <p:cNvSpPr/>
                <p:nvPr/>
              </p:nvSpPr>
              <p:spPr>
                <a:xfrm>
                  <a:off x="1638675" y="7828652"/>
                  <a:ext cx="246077" cy="246077"/>
                </a:xfrm>
                <a:prstGeom prst="rect">
                  <a:avLst/>
                </a:prstGeom>
                <a:noFill/>
                <a:ln>
                  <a:noFill/>
                </a:ln>
              </p:spPr>
            </p:sp>
          </p:grpSp>
          <p:grpSp>
            <p:nvGrpSpPr>
              <p:cNvPr id="500" name="Google Shape;500;p39"/>
              <p:cNvGrpSpPr/>
              <p:nvPr/>
            </p:nvGrpSpPr>
            <p:grpSpPr>
              <a:xfrm>
                <a:off x="7041186" y="8410621"/>
                <a:ext cx="365927" cy="365927"/>
                <a:chOff x="7041186" y="8410621"/>
                <a:chExt cx="365927" cy="365927"/>
              </a:xfrm>
            </p:grpSpPr>
            <p:sp>
              <p:nvSpPr>
                <p:cNvPr id="501" name="Google Shape;501;p39"/>
                <p:cNvSpPr/>
                <p:nvPr/>
              </p:nvSpPr>
              <p:spPr>
                <a:xfrm>
                  <a:off x="7041186" y="8410621"/>
                  <a:ext cx="365927" cy="365927"/>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39"/>
                <p:cNvSpPr/>
                <p:nvPr/>
              </p:nvSpPr>
              <p:spPr>
                <a:xfrm>
                  <a:off x="7125919" y="8481335"/>
                  <a:ext cx="196461" cy="224498"/>
                </a:xfrm>
                <a:custGeom>
                  <a:rect b="b" l="l" r="r" t="t"/>
                  <a:pathLst>
                    <a:path extrusionOk="0" h="496754" w="434715">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503" name="Google Shape;503;p39"/>
            <p:cNvSpPr/>
            <p:nvPr/>
          </p:nvSpPr>
          <p:spPr>
            <a:xfrm>
              <a:off x="4990606" y="9663014"/>
              <a:ext cx="204986" cy="193310"/>
            </a:xfrm>
            <a:custGeom>
              <a:rect b="b" l="l" r="r" t="t"/>
              <a:pathLst>
                <a:path extrusionOk="0" h="283844" w="300989">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2022-05-09T10:29:33.0000000Z</dcterms:created>
  <dc:creator>Gillian Keane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0x0101001202075A42567844860B0528BA6E2D9A</vt:lpwstr>
  </property>
  <property fmtid="{D5CDD505-2E9C-101B-9397-08002B2CF9AE}" pid="3" name="MediaServiceImageTags">
    <vt:lpwstr/>
  </property>
</Properties>
</file>