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0"/>
  </p:notesMasterIdLst>
  <p:handoutMasterIdLst>
    <p:handoutMasterId r:id="rId41"/>
  </p:handoutMasterIdLst>
  <p:sldIdLst>
    <p:sldId id="4286" r:id="rId5"/>
    <p:sldId id="4306" r:id="rId6"/>
    <p:sldId id="4349" r:id="rId7"/>
    <p:sldId id="4323" r:id="rId8"/>
    <p:sldId id="4345" r:id="rId9"/>
    <p:sldId id="4346" r:id="rId10"/>
    <p:sldId id="4350" r:id="rId11"/>
    <p:sldId id="4322" r:id="rId12"/>
    <p:sldId id="4351" r:id="rId13"/>
    <p:sldId id="4343" r:id="rId14"/>
    <p:sldId id="4353" r:id="rId15"/>
    <p:sldId id="4367" r:id="rId16"/>
    <p:sldId id="4366" r:id="rId17"/>
    <p:sldId id="4356" r:id="rId18"/>
    <p:sldId id="4342" r:id="rId19"/>
    <p:sldId id="4354" r:id="rId20"/>
    <p:sldId id="4355" r:id="rId21"/>
    <p:sldId id="4368" r:id="rId22"/>
    <p:sldId id="4357" r:id="rId23"/>
    <p:sldId id="4352" r:id="rId24"/>
    <p:sldId id="4344" r:id="rId25"/>
    <p:sldId id="4358" r:id="rId26"/>
    <p:sldId id="4360" r:id="rId27"/>
    <p:sldId id="4369" r:id="rId28"/>
    <p:sldId id="4361" r:id="rId29"/>
    <p:sldId id="4370" r:id="rId30"/>
    <p:sldId id="4339" r:id="rId31"/>
    <p:sldId id="4362" r:id="rId32"/>
    <p:sldId id="4363" r:id="rId33"/>
    <p:sldId id="4364" r:id="rId34"/>
    <p:sldId id="4372" r:id="rId35"/>
    <p:sldId id="4371" r:id="rId36"/>
    <p:sldId id="4373" r:id="rId37"/>
    <p:sldId id="4374" r:id="rId38"/>
    <p:sldId id="4263"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98B"/>
    <a:srgbClr val="51C4C6"/>
    <a:srgbClr val="ADD037"/>
    <a:srgbClr val="262626"/>
    <a:srgbClr val="0289AE"/>
    <a:srgbClr val="EABB22"/>
    <a:srgbClr val="62A844"/>
    <a:srgbClr val="00B6E6"/>
    <a:srgbClr val="009AC1"/>
    <a:srgbClr val="746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812"/>
    <p:restoredTop sz="95082"/>
  </p:normalViewPr>
  <p:slideViewPr>
    <p:cSldViewPr snapToGrid="0" snapToObjects="1">
      <p:cViewPr varScale="1">
        <p:scale>
          <a:sx n="81" d="100"/>
          <a:sy n="81" d="100"/>
        </p:scale>
        <p:origin x="91"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5/5/2026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A858A-1937-8614-14AB-8CEC27EFC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2E30C-3757-EF49-4EA6-5F8579031566}"/>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5473C560-0057-63DA-27DA-6A193140E1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06292B-0E51-CA37-75AD-03286344C688}"/>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508215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A7DB6-376D-17CA-514E-DD00DA016A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B211B6-B7D3-EDF3-4F0D-60E733AB1C16}"/>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6163A5AD-B8C3-7871-55FE-D19212E579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2560E3-0A76-D4DF-1EB0-052A8DD937AE}"/>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845479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9E45-AC3E-BBEB-BDEC-1DBAB89D1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6DCCF-8580-D017-F97D-7C12E8699AAB}"/>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B81D63A2-34AD-EDF9-3415-3182073271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924A7D-1DF8-6440-79BC-0F7B4247ACA9}"/>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3304662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307458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906AB-26C8-32C6-27CE-649B178ABC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17A984-00B0-4AD8-D340-0E7F25A66C8E}"/>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1DA1C087-012B-5F0B-009D-97576E6960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B9CCA9-4E61-92CB-075F-50EAA3A7F974}"/>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4272053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DBBE9-F488-4DF1-4954-BEFD340FA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90DBC0-5AB8-CA91-850D-1D1458E907CA}"/>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9200E420-B856-2390-295A-62FD53E5DD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3FD925-06DF-7912-AF2D-837605823895}"/>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2835501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2010-BA2C-CF8E-0C2F-7AB9F4EFB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54F93-4AD7-1696-F3EF-0F0CCE41FE4F}"/>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50AB8DF5-1E21-9587-89D0-BFC8FAC2C4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A0AD7F-9B43-B441-4978-3173A2857B48}"/>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440324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SUSTaiN</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dirty="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Our Project</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a:t>www. </a:t>
            </a:r>
            <a:r>
              <a:rPr lang="en-US" dirty="0" err="1"/>
              <a:t>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73945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dirty="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82" r:id="rId9"/>
    <p:sldLayoutId id="2147483879" r:id="rId10"/>
    <p:sldLayoutId id="2147483878" r:id="rId11"/>
    <p:sldLayoutId id="2147483861" r:id="rId12"/>
    <p:sldLayoutId id="2147483833" r:id="rId13"/>
    <p:sldLayoutId id="2147483847" r:id="rId14"/>
    <p:sldLayoutId id="214748385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www.wateronline.com/" TargetMode="External"/><Relationship Id="rId2" Type="http://schemas.openxmlformats.org/officeDocument/2006/relationships/hyperlink" Target="https://www.badgermeter.com/en-gb/blog/" TargetMode="External"/><Relationship Id="rId1" Type="http://schemas.openxmlformats.org/officeDocument/2006/relationships/slideLayout" Target="../slideLayouts/slideLayout14.xml"/><Relationship Id="rId6" Type="http://schemas.openxmlformats.org/officeDocument/2006/relationships/image" Target="../media/image21.jpg"/><Relationship Id="rId5" Type="http://schemas.openxmlformats.org/officeDocument/2006/relationships/hyperlink" Target="https://www.unesco.org/en/articles/applications-artificial-intelligence-water-management" TargetMode="External"/><Relationship Id="rId4" Type="http://schemas.openxmlformats.org/officeDocument/2006/relationships/hyperlink" Target="https://www.iwmi.org/news/"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s://hbr.org/2024/07/the-uneven-distribution-of-ais-environmental-impacts?utm_medium=paidsearch&amp;utm_source=google&amp;utm_campaign=intlcontent_bussoc&amp;utm_term=Non-Brand&amp;tpcc=intlcontent_bussoc&amp;gad_source=1&amp;gad_campaignid=20712984896&amp;gbraid=0AAAAAD9b3uSQi0M-LyKZVtm7k4WMpZxjX&amp;gclid=Cj0KCQiAvtzLBhCPARIsALwhxdpW35lAaLcX8pRZU8667sE_NJXkEKAcqIV9n-UpqkysxZTlWiXAMMYaAs2uEALw_wcB" TargetMode="External"/><Relationship Id="rId2" Type="http://schemas.openxmlformats.org/officeDocument/2006/relationships/hyperlink" Target="https://www.iwmi.org/news/the-cloud-is-running-dry/" TargetMode="External"/><Relationship Id="rId1" Type="http://schemas.openxmlformats.org/officeDocument/2006/relationships/slideLayout" Target="../slideLayouts/slideLayout14.xml"/><Relationship Id="rId5" Type="http://schemas.openxmlformats.org/officeDocument/2006/relationships/image" Target="../media/image16.jpg"/><Relationship Id="rId4" Type="http://schemas.openxmlformats.org/officeDocument/2006/relationships/hyperlink" Target="https://andthewest.stanford.edu/2025/thirsty-for-power-and-water-ai-crunching-data-centers-sprout-across-the-west/"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26.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619701" y="3564118"/>
            <a:ext cx="3950716" cy="1417871"/>
          </a:xfrm>
          <a:prstGeom prst="rect">
            <a:avLst/>
          </a:prstGeom>
        </p:spPr>
        <p:txBody>
          <a:bodyPr/>
          <a:lstStyle/>
          <a:p>
            <a:r>
              <a:rPr lang="ru-RU" sz="3200" b="1" dirty="0"/>
              <a:t>Изкуствен интелект в управлението на водните ресурси </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xfrm>
            <a:off x="619701" y="2802835"/>
            <a:ext cx="3433693" cy="626165"/>
          </a:xfrm>
          <a:prstGeom prst="rect">
            <a:avLst/>
          </a:prstGeom>
        </p:spPr>
        <p:txBody>
          <a:bodyPr/>
          <a:lstStyle/>
          <a:p>
            <a:r>
              <a:rPr lang="en-US" b="1" dirty="0"/>
              <a:t>Mo</a:t>
            </a:r>
            <a:r>
              <a:rPr lang="bg-BG" b="1" dirty="0"/>
              <a:t>дул</a:t>
            </a:r>
            <a:r>
              <a:rPr lang="en-US" b="1" dirty="0"/>
              <a:t> 5</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en-US" b="0" dirty="0"/>
              <a:t>www.</a:t>
            </a:r>
            <a:r>
              <a:rPr lang="en-US" dirty="0"/>
              <a:t>sustainvet.eu</a:t>
            </a:r>
            <a:endParaRPr lang="en-US" b="0" dirty="0"/>
          </a:p>
        </p:txBody>
      </p:sp>
      <p:pic>
        <p:nvPicPr>
          <p:cNvPr id="11" name="Picture Placeholder 4">
            <a:extLst>
              <a:ext uri="{FF2B5EF4-FFF2-40B4-BE49-F238E27FC236}">
                <a16:creationId xmlns:a16="http://schemas.microsoft.com/office/drawing/2014/main" id="{24F62980-F3C7-4ADD-44DC-5DB69C683104}"/>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2" name="Text Placeholder 6">
            <a:extLst>
              <a:ext uri="{FF2B5EF4-FFF2-40B4-BE49-F238E27FC236}">
                <a16:creationId xmlns:a16="http://schemas.microsoft.com/office/drawing/2014/main" id="{E87E6743-DEBE-7A51-63EB-44FAE20D40A5}"/>
              </a:ext>
            </a:extLst>
          </p:cNvPr>
          <p:cNvSpPr txBox="1">
            <a:spLocks/>
          </p:cNvSpPr>
          <p:nvPr/>
        </p:nvSpPr>
        <p:spPr>
          <a:xfrm>
            <a:off x="619701" y="4981989"/>
            <a:ext cx="5982505" cy="389163"/>
          </a:xfrm>
          <a:prstGeom prst="rect">
            <a:avLst/>
          </a:prstGeom>
        </p:spPr>
        <p:txBody>
          <a:bodyPr anchor="t">
            <a:noAutofit/>
          </a:bodyPr>
          <a:lstStyle>
            <a:lvl1pPr marL="0" indent="0" algn="l" defTabSz="914400" rtl="0" eaLnBrk="1" latinLnBrk="0" hangingPunct="1">
              <a:lnSpc>
                <a:spcPts val="3954"/>
              </a:lnSpc>
              <a:spcBef>
                <a:spcPts val="0"/>
              </a:spcBef>
              <a:buFont typeface="Arial" panose="020B0604020202020204" pitchFamily="34" charset="0"/>
              <a:buNone/>
              <a:defRPr sz="4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err="1"/>
              <a:t>Proxylab</a:t>
            </a:r>
            <a:endParaRPr lang="en-US" sz="2400" b="1" dirty="0"/>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912293" y="577517"/>
            <a:ext cx="6562678" cy="608802"/>
          </a:xfrm>
        </p:spPr>
        <p:txBody>
          <a:bodyPr/>
          <a:lstStyle/>
          <a:p>
            <a:r>
              <a:rPr lang="ru-RU" dirty="0"/>
              <a:t>Недостиг на вода и екстремни климатични явления</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921735" y="1265076"/>
            <a:ext cx="6553234" cy="999383"/>
          </a:xfrm>
        </p:spPr>
        <p:txBody>
          <a:bodyPr/>
          <a:lstStyle/>
          <a:p>
            <a:pPr algn="just"/>
            <a:r>
              <a:rPr lang="ru-RU" sz="2000" dirty="0"/>
              <a:t>Сушите, горещите вълни и непредсказуемите валежи намаляват наличните запаси от прясна вода и затрудняват планирането на водоснабдяването.</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824663" y="2343216"/>
            <a:ext cx="6650307" cy="766235"/>
          </a:xfrm>
        </p:spPr>
        <p:txBody>
          <a:bodyPr/>
          <a:lstStyle/>
          <a:p>
            <a:r>
              <a:rPr lang="ru-RU" dirty="0"/>
              <a:t>Проблеми, свързани със замърсяването и качеството на водата</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2" y="3115335"/>
            <a:ext cx="6562677" cy="1518497"/>
          </a:xfrm>
        </p:spPr>
        <p:txBody>
          <a:bodyPr/>
          <a:lstStyle/>
          <a:p>
            <a:pPr algn="just"/>
            <a:r>
              <a:rPr lang="ru-RU" sz="2000" dirty="0"/>
              <a:t>Промишлените отпадъчни води, селскостопанските торове и пестициди, както и лошите санитарни условия замърсяват повърхностните и подземните води, застрашават безопасността на питейната вода, екосистемите и общественото здраве.</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840162" y="4499811"/>
            <a:ext cx="6650306" cy="473437"/>
          </a:xfrm>
        </p:spPr>
        <p:txBody>
          <a:bodyPr/>
          <a:lstStyle/>
          <a:p>
            <a:r>
              <a:rPr lang="ru-RU" dirty="0"/>
              <a:t>Урбанизация и нарастване на населението</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656221" y="4973248"/>
            <a:ext cx="6824804" cy="1158681"/>
          </a:xfrm>
        </p:spPr>
        <p:txBody>
          <a:bodyPr/>
          <a:lstStyle/>
          <a:p>
            <a:pPr algn="just"/>
            <a:r>
              <a:rPr lang="ru-RU" sz="2000" dirty="0"/>
              <a:t>Бързият растеж на градовете оказва силен натиск върху водоснабдителната инфраструктура. Търсенето често надвишава капацитета, което води до недостиг на вода и неравномерно разпределение.</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8" name="Picture Placeholder 17" descr="A water droplet with earth in it&#10;&#10;AI-generated content may be incorrect.">
            <a:extLst>
              <a:ext uri="{FF2B5EF4-FFF2-40B4-BE49-F238E27FC236}">
                <a16:creationId xmlns:a16="http://schemas.microsoft.com/office/drawing/2014/main" id="{DB9306E7-078B-58CD-CD73-8F74ED56A447}"/>
              </a:ext>
            </a:extLst>
          </p:cNvPr>
          <p:cNvPicPr>
            <a:picLocks noGrp="1" noChangeAspect="1"/>
          </p:cNvPicPr>
          <p:nvPr>
            <p:ph type="pic" sz="quarter" idx="41"/>
          </p:nvPr>
        </p:nvPicPr>
        <p:blipFill>
          <a:blip r:embed="rId3"/>
          <a:srcRect l="32188" r="32188"/>
          <a:stretch>
            <a:fillRect/>
          </a:stretch>
        </p:blipFill>
        <p:spPr/>
      </p:pic>
    </p:spTree>
    <p:extLst>
      <p:ext uri="{BB962C8B-B14F-4D97-AF65-F5344CB8AC3E}">
        <p14:creationId xmlns:p14="http://schemas.microsoft.com/office/powerpoint/2010/main" val="161488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791158" y="1933189"/>
            <a:ext cx="4639192" cy="4377696"/>
          </a:xfrm>
        </p:spPr>
        <p:txBody>
          <a:bodyPr/>
          <a:lstStyle/>
          <a:p>
            <a:pPr marL="0"/>
            <a:r>
              <a:rPr lang="ru-RU" sz="2200" dirty="0"/>
              <a:t>Водоснабдителните системи са динамични (влияние на времето, търсене, съоръжения) и решенията трябва да се вземат въз основа на непълна и бързо променяща се информация. Климатичните екстремни явления и замърсяването увеличават операционния риск, докато бюджетите, разходите за енергия и нормативните изисквания ограничават скоростта, с която системите могат да се адаптират. Затова… се нуждаем от по-интелигентно наблюдение + прогнозиране + оптимизация.</a:t>
            </a:r>
          </a:p>
          <a:p>
            <a:pPr marL="0"/>
            <a:endParaRPr lang="ru-RU" dirty="0"/>
          </a:p>
          <a:p>
            <a:pPr marL="0"/>
            <a:endParaRPr lang="ru-RU" dirty="0"/>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791158" y="260746"/>
            <a:ext cx="4757375" cy="1497715"/>
          </a:xfrm>
        </p:spPr>
        <p:txBody>
          <a:bodyPr/>
          <a:lstStyle/>
          <a:p>
            <a:r>
              <a:rPr lang="ru-RU" dirty="0"/>
              <a:t>Как изглеждат тези предизвикателства на практика?</a:t>
            </a:r>
          </a:p>
        </p:txBody>
      </p:sp>
      <p:sp>
        <p:nvSpPr>
          <p:cNvPr id="17" name="Freeform 16">
            <a:extLst>
              <a:ext uri="{FF2B5EF4-FFF2-40B4-BE49-F238E27FC236}">
                <a16:creationId xmlns:a16="http://schemas.microsoft.com/office/drawing/2014/main" id="{DC62731C-F2FD-33D7-65DB-AE2084A33F7F}"/>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light bulb on a pile of coins&#10;&#10;AI-generated content may be incorrect.">
            <a:extLst>
              <a:ext uri="{FF2B5EF4-FFF2-40B4-BE49-F238E27FC236}">
                <a16:creationId xmlns:a16="http://schemas.microsoft.com/office/drawing/2014/main" id="{3607794B-F56D-B486-BDC0-0468ED7489A9}"/>
              </a:ext>
            </a:extLst>
          </p:cNvPr>
          <p:cNvPicPr>
            <a:picLocks noGrp="1" noChangeAspect="1"/>
          </p:cNvPicPr>
          <p:nvPr>
            <p:ph type="pic" sz="quarter" idx="44"/>
          </p:nvPr>
        </p:nvPicPr>
        <p:blipFill>
          <a:blip r:embed="rId2"/>
          <a:srcRect l="18906" r="18906"/>
          <a:stretch>
            <a:fillRect/>
          </a:stretch>
        </p:blipFill>
        <p:spPr/>
      </p:pic>
    </p:spTree>
    <p:extLst>
      <p:ext uri="{BB962C8B-B14F-4D97-AF65-F5344CB8AC3E}">
        <p14:creationId xmlns:p14="http://schemas.microsoft.com/office/powerpoint/2010/main" val="1673858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C6BB8-8F03-47FD-D9BD-8094667279E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07A0D1F-FA6A-D1B7-FB07-723889DDA8E2}"/>
              </a:ext>
            </a:extLst>
          </p:cNvPr>
          <p:cNvSpPr>
            <a:spLocks noGrp="1"/>
          </p:cNvSpPr>
          <p:nvPr>
            <p:ph type="body" sz="quarter" idx="18"/>
          </p:nvPr>
        </p:nvSpPr>
        <p:spPr>
          <a:xfrm>
            <a:off x="5943600" y="1612373"/>
            <a:ext cx="5365102" cy="3913188"/>
          </a:xfrm>
          <a:prstGeom prst="rect">
            <a:avLst/>
          </a:prstGeom>
        </p:spPr>
        <p:txBody>
          <a:bodyPr/>
          <a:lstStyle/>
          <a:p>
            <a:pPr marL="0"/>
            <a:r>
              <a:rPr lang="ru-RU" dirty="0"/>
              <a:t>Гледайте следния видеоклип за </a:t>
            </a:r>
            <a:r>
              <a:rPr lang="ru-RU" b="1" dirty="0"/>
              <a:t>„10-те най-големи предизвикателства пред управлението на водните ресурси през 21-ви век“ (4 мин.)</a:t>
            </a:r>
          </a:p>
          <a:p>
            <a:pPr marL="0"/>
            <a:endParaRPr lang="ru-RU" dirty="0"/>
          </a:p>
          <a:p>
            <a:pPr marL="0"/>
            <a:r>
              <a:rPr lang="ru-RU" dirty="0"/>
              <a:t>Можете да достъпите видеоклипа и като кликнете върху този линк:</a:t>
            </a:r>
          </a:p>
          <a:p>
            <a:pPr marL="0"/>
            <a:r>
              <a:rPr lang="ru-RU" b="1" dirty="0"/>
              <a:t>https://www.youtube.com/watch?v=-lF6hqXYSiY</a:t>
            </a:r>
          </a:p>
        </p:txBody>
      </p:sp>
      <p:sp>
        <p:nvSpPr>
          <p:cNvPr id="5" name="Text Placeholder 4">
            <a:extLst>
              <a:ext uri="{FF2B5EF4-FFF2-40B4-BE49-F238E27FC236}">
                <a16:creationId xmlns:a16="http://schemas.microsoft.com/office/drawing/2014/main" id="{02F590A2-DA5B-9BEB-A822-02A6F2538F0D}"/>
              </a:ext>
            </a:extLst>
          </p:cNvPr>
          <p:cNvSpPr>
            <a:spLocks noGrp="1"/>
          </p:cNvSpPr>
          <p:nvPr>
            <p:ph type="body" sz="quarter" idx="16"/>
          </p:nvPr>
        </p:nvSpPr>
        <p:spPr>
          <a:prstGeom prst="rect">
            <a:avLst/>
          </a:prstGeom>
        </p:spPr>
        <p:txBody>
          <a:bodyPr/>
          <a:lstStyle/>
          <a:p>
            <a:r>
              <a:rPr lang="bg-BG" dirty="0"/>
              <a:t>ГЛЕДАЙТЕ</a:t>
            </a:r>
            <a:endParaRPr lang="en-US" dirty="0"/>
          </a:p>
        </p:txBody>
      </p:sp>
      <p:pic>
        <p:nvPicPr>
          <p:cNvPr id="4" name="Picture Placeholder 3" descr="A drop of water splashing into water&#10;&#10;AI-generated content may be incorrect.">
            <a:extLst>
              <a:ext uri="{FF2B5EF4-FFF2-40B4-BE49-F238E27FC236}">
                <a16:creationId xmlns:a16="http://schemas.microsoft.com/office/drawing/2014/main" id="{A740B3BE-2F63-C3FF-DAD4-BC43AF2CF458}"/>
              </a:ext>
            </a:extLst>
          </p:cNvPr>
          <p:cNvPicPr>
            <a:picLocks noGrp="1" noChangeAspect="1"/>
          </p:cNvPicPr>
          <p:nvPr>
            <p:ph type="pic" sz="quarter" idx="10"/>
          </p:nvPr>
        </p:nvPicPr>
        <p:blipFill>
          <a:blip r:embed="rId3"/>
          <a:srcRect l="817" r="817"/>
          <a:stretch>
            <a:fillRect/>
          </a:stretch>
        </p:blipFill>
        <p:spPr/>
      </p:pic>
    </p:spTree>
    <p:extLst>
      <p:ext uri="{BB962C8B-B14F-4D97-AF65-F5344CB8AC3E}">
        <p14:creationId xmlns:p14="http://schemas.microsoft.com/office/powerpoint/2010/main" val="3465440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26C40-831A-00F3-0DE0-53E23FEE24D1}"/>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3479DC80-D97B-5142-E2A9-E689DA281FB1}"/>
              </a:ext>
            </a:extLst>
          </p:cNvPr>
          <p:cNvSpPr>
            <a:spLocks noGrp="1"/>
          </p:cNvSpPr>
          <p:nvPr>
            <p:ph type="body" sz="quarter" idx="35"/>
          </p:nvPr>
        </p:nvSpPr>
        <p:spPr/>
        <p:txBody>
          <a:bodyPr/>
          <a:lstStyle/>
          <a:p>
            <a:r>
              <a:rPr lang="bg-BG" dirty="0">
                <a:solidFill>
                  <a:srgbClr val="00898B"/>
                </a:solidFill>
              </a:rPr>
              <a:t>Кратка дискусия</a:t>
            </a:r>
          </a:p>
          <a:p>
            <a:r>
              <a:rPr lang="ru-RU" sz="2300" dirty="0"/>
              <a:t>Къде според вас се намира най-голямата „липса на прозрачност“ в една типична водоснабдителна система: в качеството, загубите или потреблението?</a:t>
            </a:r>
          </a:p>
        </p:txBody>
      </p:sp>
      <p:sp>
        <p:nvSpPr>
          <p:cNvPr id="6" name="Text Placeholder 5">
            <a:extLst>
              <a:ext uri="{FF2B5EF4-FFF2-40B4-BE49-F238E27FC236}">
                <a16:creationId xmlns:a16="http://schemas.microsoft.com/office/drawing/2014/main" id="{549F42CC-6063-12A7-83FA-D5F6110E3BBE}"/>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F9571593-0168-F191-EEAE-CA390404B567}"/>
              </a:ext>
            </a:extLst>
          </p:cNvPr>
          <p:cNvSpPr>
            <a:spLocks noGrp="1"/>
          </p:cNvSpPr>
          <p:nvPr>
            <p:ph type="body" sz="quarter" idx="42"/>
          </p:nvPr>
        </p:nvSpPr>
        <p:spPr/>
        <p:txBody>
          <a:bodyPr/>
          <a:lstStyle/>
          <a:p>
            <a:r>
              <a:rPr lang="ru-RU" dirty="0"/>
              <a:t>Кое е по-рисковано: да вземеш решение въз основа на непълни данни или да чакаш прекалено дълго, преди да предприемеш действие?</a:t>
            </a:r>
          </a:p>
        </p:txBody>
      </p:sp>
      <p:sp>
        <p:nvSpPr>
          <p:cNvPr id="10" name="Text Placeholder 9">
            <a:extLst>
              <a:ext uri="{FF2B5EF4-FFF2-40B4-BE49-F238E27FC236}">
                <a16:creationId xmlns:a16="http://schemas.microsoft.com/office/drawing/2014/main" id="{6A426667-0C52-8412-98CC-D6E08D8F1D69}"/>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71E90409-F75A-B61A-B362-4955C11756D0}"/>
              </a:ext>
            </a:extLst>
          </p:cNvPr>
          <p:cNvSpPr>
            <a:spLocks noGrp="1"/>
          </p:cNvSpPr>
          <p:nvPr>
            <p:ph type="body" sz="quarter" idx="45"/>
          </p:nvPr>
        </p:nvSpPr>
        <p:spPr/>
        <p:txBody>
          <a:bodyPr/>
          <a:lstStyle/>
          <a:p>
            <a:r>
              <a:rPr lang="ru-RU" dirty="0"/>
              <a:t>Коя стъпка е най-трудна в реалния живот – наблюдението, прогнозирането или оптимизирането – и защо?</a:t>
            </a:r>
          </a:p>
        </p:txBody>
      </p:sp>
      <p:sp>
        <p:nvSpPr>
          <p:cNvPr id="13" name="Text Placeholder 12">
            <a:extLst>
              <a:ext uri="{FF2B5EF4-FFF2-40B4-BE49-F238E27FC236}">
                <a16:creationId xmlns:a16="http://schemas.microsoft.com/office/drawing/2014/main" id="{E9DCD709-12A2-3EFB-1DB9-E6F99FB92C2F}"/>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17E06DE2-65F1-A8B1-420E-028B9F69F4C5}"/>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8" name="Picture Placeholder 7" descr="A hand holding a yellow question mark&#10;&#10;AI-generated content may be incorrect.">
            <a:extLst>
              <a:ext uri="{FF2B5EF4-FFF2-40B4-BE49-F238E27FC236}">
                <a16:creationId xmlns:a16="http://schemas.microsoft.com/office/drawing/2014/main" id="{4306473B-D125-D497-5508-EC5A2C6A69F0}"/>
              </a:ext>
            </a:extLst>
          </p:cNvPr>
          <p:cNvPicPr>
            <a:picLocks noGrp="1" noChangeAspect="1"/>
          </p:cNvPicPr>
          <p:nvPr>
            <p:ph type="pic" sz="quarter" idx="41"/>
          </p:nvPr>
        </p:nvPicPr>
        <p:blipFill>
          <a:blip r:embed="rId3"/>
          <a:srcRect l="12531" r="12531"/>
          <a:stretch>
            <a:fillRect/>
          </a:stretch>
        </p:blipFill>
        <p:spPr/>
      </p:pic>
    </p:spTree>
    <p:extLst>
      <p:ext uri="{BB962C8B-B14F-4D97-AF65-F5344CB8AC3E}">
        <p14:creationId xmlns:p14="http://schemas.microsoft.com/office/powerpoint/2010/main" val="2438300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4DC1A8E-19E9-ECA5-B9AA-EA41EF8EDC43}"/>
              </a:ext>
            </a:extLst>
          </p:cNvPr>
          <p:cNvSpPr>
            <a:spLocks noGrp="1"/>
          </p:cNvSpPr>
          <p:nvPr>
            <p:ph type="body" sz="quarter" idx="18"/>
          </p:nvPr>
        </p:nvSpPr>
        <p:spPr>
          <a:xfrm>
            <a:off x="636756" y="2370221"/>
            <a:ext cx="4639192" cy="4003278"/>
          </a:xfrm>
        </p:spPr>
        <p:txBody>
          <a:bodyPr/>
          <a:lstStyle/>
          <a:p>
            <a:r>
              <a:rPr lang="ru-RU" dirty="0"/>
              <a:t>Изберете едно предизвикателство и попълнете следното: Причина: (напр. остарели тръби, оттичане на торове, гореща вълна) Въздействие: (разходи, здраве, екосистеми, надеждност на услугата) Показател: (скачки в мътността, спад на налягането, жалби от клиенти, ниво на резервоара)</a:t>
            </a:r>
          </a:p>
        </p:txBody>
      </p:sp>
      <p:sp>
        <p:nvSpPr>
          <p:cNvPr id="7" name="Text Placeholder 6">
            <a:extLst>
              <a:ext uri="{FF2B5EF4-FFF2-40B4-BE49-F238E27FC236}">
                <a16:creationId xmlns:a16="http://schemas.microsoft.com/office/drawing/2014/main" id="{4FB1E40F-0BBC-8647-EE65-B75BFFC9A92E}"/>
              </a:ext>
            </a:extLst>
          </p:cNvPr>
          <p:cNvSpPr>
            <a:spLocks noGrp="1"/>
          </p:cNvSpPr>
          <p:nvPr>
            <p:ph type="body" sz="quarter" idx="16"/>
          </p:nvPr>
        </p:nvSpPr>
        <p:spPr/>
        <p:txBody>
          <a:bodyPr/>
          <a:lstStyle/>
          <a:p>
            <a:r>
              <a:rPr lang="bg-BG" sz="3200" dirty="0"/>
              <a:t>Причина – въздействие – показател</a:t>
            </a:r>
          </a:p>
        </p:txBody>
      </p:sp>
      <p:sp>
        <p:nvSpPr>
          <p:cNvPr id="17" name="Freeform 16">
            <a:extLst>
              <a:ext uri="{FF2B5EF4-FFF2-40B4-BE49-F238E27FC236}">
                <a16:creationId xmlns:a16="http://schemas.microsoft.com/office/drawing/2014/main" id="{8137D165-E494-0ED1-4C6F-BBE1B7F4CD3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holding a leaf&#10;&#10;AI-generated content may be incorrect.">
            <a:extLst>
              <a:ext uri="{FF2B5EF4-FFF2-40B4-BE49-F238E27FC236}">
                <a16:creationId xmlns:a16="http://schemas.microsoft.com/office/drawing/2014/main" id="{065DDA59-C183-EADB-C871-542DA3D3C1CA}"/>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a:xfrm>
            <a:off x="6405359" y="439730"/>
            <a:ext cx="5660531" cy="6045736"/>
          </a:xfrm>
        </p:spPr>
      </p:pic>
    </p:spTree>
    <p:extLst>
      <p:ext uri="{BB962C8B-B14F-4D97-AF65-F5344CB8AC3E}">
        <p14:creationId xmlns:p14="http://schemas.microsoft.com/office/powerpoint/2010/main" val="1337061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434696" y="2622424"/>
            <a:ext cx="6010480" cy="2253043"/>
          </a:xfrm>
        </p:spPr>
        <p:txBody>
          <a:bodyPr>
            <a:normAutofit fontScale="77500" lnSpcReduction="20000"/>
          </a:bodyPr>
          <a:lstStyle/>
          <a:p>
            <a:r>
              <a:rPr lang="bg-BG" dirty="0"/>
              <a:t>Част</a:t>
            </a:r>
            <a:r>
              <a:rPr lang="en-US" dirty="0"/>
              <a:t> 3- </a:t>
            </a:r>
          </a:p>
          <a:p>
            <a:r>
              <a:rPr lang="ru-RU" dirty="0"/>
              <a:t>Как изкуственият интелект може да подпомогне управлението на водните ресурси?</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15668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636756" y="1696453"/>
            <a:ext cx="4639192" cy="4789013"/>
          </a:xfrm>
        </p:spPr>
        <p:txBody>
          <a:bodyPr/>
          <a:lstStyle/>
          <a:p>
            <a:pPr marL="0"/>
            <a:r>
              <a:rPr lang="ru-RU" sz="1800" dirty="0"/>
              <a:t>Управлението, основано на данни, означава преминаване от реактивни действия (отстраняване на проблема след възникване на повреда) към превантивни и прогнозни действия (ранно откриване, предварително планиране). Моделите на изкуствен интелект подпомагат това, като откриват модели и аномалии в големи масиви от данни и ги превръщат в оперативни решения. В целия воден цикъл изкуственият интелект се използва главно за мониторинг (в реално време), прогнозиране (предварително) и оптимизиране (най-добро действие). Последните тенденции в областта на „умната вода“ съчетават изкуствен интелект/машинно обучение и интернет на нещата в области като водоразпределение, събиране на дъждовна вода, напояване и рециклиране на отпадъчни води.</a:t>
            </a:r>
          </a:p>
          <a:p>
            <a:pPr marL="0"/>
            <a:endParaRPr lang="ru-RU" sz="2000" dirty="0"/>
          </a:p>
          <a:p>
            <a:pPr marL="0"/>
            <a:endParaRPr lang="ru-RU" sz="2000" dirty="0"/>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a:xfrm>
            <a:off x="636756" y="484502"/>
            <a:ext cx="5018977" cy="1398392"/>
          </a:xfrm>
        </p:spPr>
        <p:txBody>
          <a:bodyPr/>
          <a:lstStyle/>
          <a:p>
            <a:r>
              <a:rPr lang="bg-BG" dirty="0"/>
              <a:t>Изкуственият интелект на практика</a:t>
            </a:r>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descr="A close up of a network&#10;&#10;AI-generated content may be incorrect.">
            <a:extLst>
              <a:ext uri="{FF2B5EF4-FFF2-40B4-BE49-F238E27FC236}">
                <a16:creationId xmlns:a16="http://schemas.microsoft.com/office/drawing/2014/main" id="{868F1678-FD17-024E-6E91-944973D9A75A}"/>
              </a:ext>
            </a:extLst>
          </p:cNvPr>
          <p:cNvPicPr>
            <a:picLocks noGrp="1" noChangeAspect="1"/>
          </p:cNvPicPr>
          <p:nvPr>
            <p:ph type="pic" sz="quarter" idx="44"/>
          </p:nvPr>
        </p:nvPicPr>
        <p:blipFill>
          <a:blip r:embed="rId2"/>
          <a:srcRect l="23244" r="23244"/>
          <a:stretch>
            <a:fillRect/>
          </a:stretch>
        </p:blipFill>
        <p:spPr>
          <a:xfrm>
            <a:off x="6381297" y="439730"/>
            <a:ext cx="5660531" cy="6045736"/>
          </a:xfrm>
        </p:spPr>
      </p:pic>
    </p:spTree>
    <p:extLst>
      <p:ext uri="{BB962C8B-B14F-4D97-AF65-F5344CB8AC3E}">
        <p14:creationId xmlns:p14="http://schemas.microsoft.com/office/powerpoint/2010/main" val="443238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613876" y="1540042"/>
            <a:ext cx="4491271" cy="5125453"/>
          </a:xfrm>
        </p:spPr>
        <p:txBody>
          <a:bodyPr/>
          <a:lstStyle/>
          <a:p>
            <a:r>
              <a:rPr lang="ru-RU" sz="2000" b="1" dirty="0"/>
              <a:t>Наблюдение → Прогнозиране → Оптимизиране</a:t>
            </a:r>
          </a:p>
          <a:p>
            <a:r>
              <a:rPr lang="ru-RU" sz="2000" b="1" dirty="0"/>
              <a:t>Наблюдение: събиране на данни в реално време (сензори, SCADA, измервателни уреди, сателити)</a:t>
            </a:r>
          </a:p>
          <a:p>
            <a:r>
              <a:rPr lang="ru-RU" sz="2000" b="1" dirty="0"/>
              <a:t>Прогнозиране: прогнозиране на търсенето, авариите и рисковете (качество, наводнения/суша)</a:t>
            </a:r>
          </a:p>
          <a:p>
            <a:r>
              <a:rPr lang="ru-RU" sz="2000" b="1" dirty="0"/>
              <a:t>Оптимизиране: избор на най-подходящото действие (поддръжка, изпомпване, разпределение на ресурсите)</a:t>
            </a:r>
          </a:p>
          <a:p>
            <a:r>
              <a:rPr lang="ru-RU" sz="2000" b="1" dirty="0"/>
              <a:t> Коя стъпка е най-важна във вашата професионална сфера – наблюдението, прогнозирането или оптимизирането?</a:t>
            </a:r>
          </a:p>
          <a:p>
            <a:endParaRPr lang="ru-RU" b="1" dirty="0"/>
          </a:p>
        </p:txBody>
      </p:sp>
      <p:sp>
        <p:nvSpPr>
          <p:cNvPr id="7" name="Text Placeholder 6">
            <a:extLst>
              <a:ext uri="{FF2B5EF4-FFF2-40B4-BE49-F238E27FC236}">
                <a16:creationId xmlns:a16="http://schemas.microsoft.com/office/drawing/2014/main" id="{C9E81492-C0D2-9527-7D2B-1E158C258BC2}"/>
              </a:ext>
            </a:extLst>
          </p:cNvPr>
          <p:cNvSpPr>
            <a:spLocks noGrp="1"/>
          </p:cNvSpPr>
          <p:nvPr>
            <p:ph type="body" sz="quarter" idx="16"/>
          </p:nvPr>
        </p:nvSpPr>
        <p:spPr>
          <a:xfrm>
            <a:off x="6613876" y="0"/>
            <a:ext cx="4934657" cy="1371600"/>
          </a:xfrm>
        </p:spPr>
        <p:txBody>
          <a:bodyPr/>
          <a:lstStyle/>
          <a:p>
            <a:r>
              <a:rPr lang="ru-RU" sz="3200" dirty="0"/>
              <a:t>Работният процес на изкуствения интелект във водата (ключовият модел)</a:t>
            </a:r>
          </a:p>
        </p:txBody>
      </p:sp>
      <p:sp>
        <p:nvSpPr>
          <p:cNvPr id="17" name="Freeform 16">
            <a:extLst>
              <a:ext uri="{FF2B5EF4-FFF2-40B4-BE49-F238E27FC236}">
                <a16:creationId xmlns:a16="http://schemas.microsoft.com/office/drawing/2014/main" id="{C8360E4A-8E65-C345-8A2D-83BC68CF6896}"/>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person holding a computer&#10;&#10;AI-generated content may be incorrect.">
            <a:extLst>
              <a:ext uri="{FF2B5EF4-FFF2-40B4-BE49-F238E27FC236}">
                <a16:creationId xmlns:a16="http://schemas.microsoft.com/office/drawing/2014/main" id="{D46CE165-C7D0-B017-0813-6C629B694E7A}"/>
              </a:ext>
            </a:extLst>
          </p:cNvPr>
          <p:cNvPicPr>
            <a:picLocks noGrp="1" noChangeAspect="1"/>
          </p:cNvPicPr>
          <p:nvPr>
            <p:ph type="pic" sz="quarter" idx="44"/>
          </p:nvPr>
        </p:nvPicPr>
        <p:blipFill>
          <a:blip r:embed="rId2"/>
          <a:srcRect t="14419" b="14419"/>
          <a:stretch>
            <a:fillRect/>
          </a:stretch>
        </p:blipFill>
        <p:spPr/>
      </p:pic>
    </p:spTree>
    <p:extLst>
      <p:ext uri="{BB962C8B-B14F-4D97-AF65-F5344CB8AC3E}">
        <p14:creationId xmlns:p14="http://schemas.microsoft.com/office/powerpoint/2010/main" val="2383716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D7E3-A16B-F884-F730-554AC960159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3A36DDB-B82F-8772-E4B5-D35BE9D9DEAA}"/>
              </a:ext>
            </a:extLst>
          </p:cNvPr>
          <p:cNvSpPr>
            <a:spLocks noGrp="1"/>
          </p:cNvSpPr>
          <p:nvPr>
            <p:ph type="body" sz="quarter" idx="18"/>
          </p:nvPr>
        </p:nvSpPr>
        <p:spPr>
          <a:xfrm>
            <a:off x="636756" y="1431758"/>
            <a:ext cx="4639192" cy="5426242"/>
          </a:xfrm>
        </p:spPr>
        <p:txBody>
          <a:bodyPr/>
          <a:lstStyle/>
          <a:p>
            <a:r>
              <a:rPr lang="ru-RU" sz="2000" b="1" dirty="0"/>
              <a:t>Откриване на аномалии: откриване на необичайни модели (течове, резки колебания в качеството)</a:t>
            </a:r>
          </a:p>
          <a:p>
            <a:r>
              <a:rPr lang="ru-RU" sz="2000" b="1" dirty="0"/>
              <a:t>Прогнозиране: предсказване на бъдещи събития (търсене, риск от наводнения)</a:t>
            </a:r>
          </a:p>
          <a:p>
            <a:r>
              <a:rPr lang="ru-RU" sz="2000" b="1" dirty="0"/>
              <a:t>Класификация: определяне на нива на риск (безопасни/опасни зони, риск от замърсяване)</a:t>
            </a:r>
          </a:p>
          <a:p>
            <a:r>
              <a:rPr lang="ru-RU" sz="2000" b="1" dirty="0"/>
              <a:t>Оптимизация: препоръчване на най-подходящи действия (енергийно ефективно помпено захранване, планиране на графици)</a:t>
            </a:r>
          </a:p>
          <a:p>
            <a:r>
              <a:rPr lang="ru-RU" sz="2000" b="1" dirty="0"/>
              <a:t>Кой тип задача е подходящ за откриване на течове? Кой е подходящ за планиране на търсенето?</a:t>
            </a:r>
          </a:p>
          <a:p>
            <a:endParaRPr lang="ru-RU" b="1" dirty="0"/>
          </a:p>
          <a:p>
            <a:endParaRPr lang="ru-RU" b="1" dirty="0"/>
          </a:p>
        </p:txBody>
      </p:sp>
      <p:sp>
        <p:nvSpPr>
          <p:cNvPr id="7" name="Text Placeholder 6">
            <a:extLst>
              <a:ext uri="{FF2B5EF4-FFF2-40B4-BE49-F238E27FC236}">
                <a16:creationId xmlns:a16="http://schemas.microsoft.com/office/drawing/2014/main" id="{61A39877-9B4F-D565-2B68-C2C9031E7DD0}"/>
              </a:ext>
            </a:extLst>
          </p:cNvPr>
          <p:cNvSpPr>
            <a:spLocks noGrp="1"/>
          </p:cNvSpPr>
          <p:nvPr>
            <p:ph type="body" sz="quarter" idx="16"/>
          </p:nvPr>
        </p:nvSpPr>
        <p:spPr>
          <a:xfrm>
            <a:off x="636756" y="192505"/>
            <a:ext cx="5294812" cy="1239253"/>
          </a:xfrm>
        </p:spPr>
        <p:txBody>
          <a:bodyPr/>
          <a:lstStyle/>
          <a:p>
            <a:r>
              <a:rPr lang="ru-RU" dirty="0"/>
              <a:t>Какво всъщност „прави“ изкуственият интелект</a:t>
            </a:r>
          </a:p>
        </p:txBody>
      </p:sp>
      <p:sp>
        <p:nvSpPr>
          <p:cNvPr id="17" name="Freeform 16">
            <a:extLst>
              <a:ext uri="{FF2B5EF4-FFF2-40B4-BE49-F238E27FC236}">
                <a16:creationId xmlns:a16="http://schemas.microsoft.com/office/drawing/2014/main" id="{B29A969B-4778-A2B9-7FEF-B2531A0FB690}"/>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holding a leaf&#10;&#10;AI-generated content may be incorrect.">
            <a:extLst>
              <a:ext uri="{FF2B5EF4-FFF2-40B4-BE49-F238E27FC236}">
                <a16:creationId xmlns:a16="http://schemas.microsoft.com/office/drawing/2014/main" id="{FB8374D8-3999-6AF1-1F84-A0C44AF14CAF}"/>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a:xfrm>
            <a:off x="6417392" y="406132"/>
            <a:ext cx="5660531" cy="6045736"/>
          </a:xfrm>
        </p:spPr>
      </p:pic>
    </p:spTree>
    <p:extLst>
      <p:ext uri="{BB962C8B-B14F-4D97-AF65-F5344CB8AC3E}">
        <p14:creationId xmlns:p14="http://schemas.microsoft.com/office/powerpoint/2010/main" val="831510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01ECB-97E8-2851-1347-05C9C68D0B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CF55C9-6CB8-93BC-398D-89AB8A89F93D}"/>
              </a:ext>
            </a:extLst>
          </p:cNvPr>
          <p:cNvSpPr>
            <a:spLocks noGrp="1"/>
          </p:cNvSpPr>
          <p:nvPr>
            <p:ph type="body" sz="quarter" idx="18"/>
          </p:nvPr>
        </p:nvSpPr>
        <p:spPr>
          <a:xfrm>
            <a:off x="5943600" y="1612373"/>
            <a:ext cx="5365102" cy="3913188"/>
          </a:xfrm>
          <a:prstGeom prst="rect">
            <a:avLst/>
          </a:prstGeom>
        </p:spPr>
        <p:txBody>
          <a:bodyPr/>
          <a:lstStyle/>
          <a:p>
            <a:pPr marL="0"/>
            <a:r>
              <a:rPr lang="ru-RU" dirty="0"/>
              <a:t>Вижте следния видеоклип за практическото приложение на изкуствения интелект в управлението на водните ресурси (8 мин.):</a:t>
            </a:r>
          </a:p>
          <a:p>
            <a:pPr marL="0"/>
            <a:endParaRPr lang="en-GB" dirty="0"/>
          </a:p>
          <a:p>
            <a:pPr marL="0"/>
            <a:r>
              <a:rPr lang="ru-RU" dirty="0"/>
              <a:t>Можете да гледате видеото и като кликнете върху този линк:</a:t>
            </a:r>
          </a:p>
          <a:p>
            <a:pPr marL="0"/>
            <a:r>
              <a:rPr lang="en-US" dirty="0"/>
              <a:t>https://www.youtube.com/watch?v=PHZRHNszIG4</a:t>
            </a:r>
          </a:p>
        </p:txBody>
      </p:sp>
      <p:sp>
        <p:nvSpPr>
          <p:cNvPr id="5" name="Text Placeholder 4">
            <a:extLst>
              <a:ext uri="{FF2B5EF4-FFF2-40B4-BE49-F238E27FC236}">
                <a16:creationId xmlns:a16="http://schemas.microsoft.com/office/drawing/2014/main" id="{0E39D40A-2007-50A7-F0CC-0186B2270CAF}"/>
              </a:ext>
            </a:extLst>
          </p:cNvPr>
          <p:cNvSpPr>
            <a:spLocks noGrp="1"/>
          </p:cNvSpPr>
          <p:nvPr>
            <p:ph type="body" sz="quarter" idx="16"/>
          </p:nvPr>
        </p:nvSpPr>
        <p:spPr>
          <a:prstGeom prst="rect">
            <a:avLst/>
          </a:prstGeom>
        </p:spPr>
        <p:txBody>
          <a:bodyPr/>
          <a:lstStyle/>
          <a:p>
            <a:r>
              <a:rPr lang="bg-BG" dirty="0"/>
              <a:t>ГЛЕДАЙТЕ</a:t>
            </a:r>
            <a:endParaRPr lang="en-US" dirty="0"/>
          </a:p>
        </p:txBody>
      </p:sp>
      <p:pic>
        <p:nvPicPr>
          <p:cNvPr id="4" name="Picture Placeholder 3" descr="A person holding a tablet&#10;&#10;AI-generated content may be incorrect.">
            <a:extLst>
              <a:ext uri="{FF2B5EF4-FFF2-40B4-BE49-F238E27FC236}">
                <a16:creationId xmlns:a16="http://schemas.microsoft.com/office/drawing/2014/main" id="{680C214E-4831-36FA-9451-522A44A2E3F0}"/>
              </a:ext>
            </a:extLst>
          </p:cNvPr>
          <p:cNvPicPr>
            <a:picLocks noGrp="1" noChangeAspect="1"/>
          </p:cNvPicPr>
          <p:nvPr>
            <p:ph type="pic" sz="quarter" idx="10"/>
          </p:nvPr>
        </p:nvPicPr>
        <p:blipFill>
          <a:blip r:embed="rId3"/>
          <a:srcRect l="13127" r="13127"/>
          <a:stretch>
            <a:fillRect/>
          </a:stretch>
        </p:blipFill>
        <p:spPr/>
      </p:pic>
    </p:spTree>
    <p:extLst>
      <p:ext uri="{BB962C8B-B14F-4D97-AF65-F5344CB8AC3E}">
        <p14:creationId xmlns:p14="http://schemas.microsoft.com/office/powerpoint/2010/main" val="1907945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bg-BG" dirty="0"/>
              <a:t>Част 1 – Въведение</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3" y="2476259"/>
            <a:ext cx="6874660" cy="689519"/>
          </a:xfrm>
        </p:spPr>
        <p:txBody>
          <a:bodyPr/>
          <a:lstStyle/>
          <a:p>
            <a:r>
              <a:rPr lang="ru-RU" dirty="0"/>
              <a:t>Част 2 – Предизвикателствата пред управлението на водните ресурси в днешно време</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ru-RU" dirty="0"/>
              <a:t>Част 3 – Как изкуственият интелект може да подпомогне управлението на водните ресурси?</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1608003" y="3922110"/>
            <a:ext cx="7638633" cy="689519"/>
          </a:xfrm>
        </p:spPr>
        <p:txBody>
          <a:bodyPr/>
          <a:lstStyle/>
          <a:p>
            <a:r>
              <a:rPr lang="ru-RU" dirty="0"/>
              <a:t>Част 4 – Как да запазим преднината си? Решения и поглед към бъдещето</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1608004" y="4957010"/>
            <a:ext cx="8151816" cy="349471"/>
          </a:xfrm>
        </p:spPr>
        <p:txBody>
          <a:bodyPr/>
          <a:lstStyle/>
          <a:p>
            <a:endParaRPr lang="en-US" dirty="0"/>
          </a:p>
          <a:p>
            <a:r>
              <a:rPr lang="ru-RU" dirty="0"/>
              <a:t>Част 5 – Противоречива гледна точка: Разходите за вода, свързани с изкуствения интелект</a:t>
            </a:r>
          </a:p>
          <a:p>
            <a:endParaRPr lang="en-GB" dirty="0"/>
          </a:p>
          <a:p>
            <a:endParaRPr lang="en-IE"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bg-BG" dirty="0"/>
              <a:t>Съдържание</a:t>
            </a:r>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923E-7488-2898-5274-E061E92858DE}"/>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3EBF17FA-FCB3-7504-BEDE-CEE83F19165E}"/>
              </a:ext>
            </a:extLst>
          </p:cNvPr>
          <p:cNvSpPr>
            <a:spLocks noGrp="1"/>
          </p:cNvSpPr>
          <p:nvPr>
            <p:ph type="body" sz="quarter" idx="35"/>
          </p:nvPr>
        </p:nvSpPr>
        <p:spPr>
          <a:xfrm>
            <a:off x="4752475" y="720655"/>
            <a:ext cx="6722496" cy="465663"/>
          </a:xfrm>
        </p:spPr>
        <p:txBody>
          <a:bodyPr/>
          <a:lstStyle/>
          <a:p>
            <a:r>
              <a:rPr lang="ru-RU" dirty="0"/>
              <a:t>Представяне на инструмент: SYKE Tarkka</a:t>
            </a:r>
          </a:p>
        </p:txBody>
      </p:sp>
      <p:sp>
        <p:nvSpPr>
          <p:cNvPr id="5" name="Text Placeholder 4">
            <a:extLst>
              <a:ext uri="{FF2B5EF4-FFF2-40B4-BE49-F238E27FC236}">
                <a16:creationId xmlns:a16="http://schemas.microsoft.com/office/drawing/2014/main" id="{7622D9A3-3977-104D-A442-DE571B9318C9}"/>
              </a:ext>
            </a:extLst>
          </p:cNvPr>
          <p:cNvSpPr>
            <a:spLocks noGrp="1"/>
          </p:cNvSpPr>
          <p:nvPr>
            <p:ph type="body" sz="quarter" idx="36"/>
          </p:nvPr>
        </p:nvSpPr>
        <p:spPr>
          <a:xfrm>
            <a:off x="4921735" y="1245654"/>
            <a:ext cx="6553234" cy="999383"/>
          </a:xfrm>
        </p:spPr>
        <p:txBody>
          <a:bodyPr/>
          <a:lstStyle/>
          <a:p>
            <a:r>
              <a:rPr lang="ru-RU" dirty="0"/>
              <a:t>„Tarkka“ е безплатна услуга на Финския институт по околната среда (SYKE) за разглеждане на сателитни данни</a:t>
            </a:r>
            <a:r>
              <a:rPr lang="en-US" dirty="0"/>
              <a:t>.</a:t>
            </a:r>
          </a:p>
        </p:txBody>
      </p:sp>
      <p:sp>
        <p:nvSpPr>
          <p:cNvPr id="6" name="Text Placeholder 5">
            <a:extLst>
              <a:ext uri="{FF2B5EF4-FFF2-40B4-BE49-F238E27FC236}">
                <a16:creationId xmlns:a16="http://schemas.microsoft.com/office/drawing/2014/main" id="{16FC1C53-6D84-F9FA-640E-377567A17D56}"/>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FD252891-5452-7F90-031C-D668873C2D05}"/>
              </a:ext>
            </a:extLst>
          </p:cNvPr>
          <p:cNvSpPr>
            <a:spLocks noGrp="1"/>
          </p:cNvSpPr>
          <p:nvPr>
            <p:ph type="body" sz="quarter" idx="42"/>
          </p:nvPr>
        </p:nvSpPr>
        <p:spPr>
          <a:xfrm>
            <a:off x="4912292" y="2610738"/>
            <a:ext cx="6562677" cy="498713"/>
          </a:xfrm>
        </p:spPr>
        <p:txBody>
          <a:bodyPr/>
          <a:lstStyle/>
          <a:p>
            <a:r>
              <a:rPr lang="bg-BG" dirty="0"/>
              <a:t>Как работи </a:t>
            </a:r>
            <a:r>
              <a:rPr lang="en-US" dirty="0" err="1"/>
              <a:t>Tarkka</a:t>
            </a:r>
            <a:endParaRPr lang="en-US" dirty="0"/>
          </a:p>
        </p:txBody>
      </p:sp>
      <p:sp>
        <p:nvSpPr>
          <p:cNvPr id="9" name="Text Placeholder 8">
            <a:extLst>
              <a:ext uri="{FF2B5EF4-FFF2-40B4-BE49-F238E27FC236}">
                <a16:creationId xmlns:a16="http://schemas.microsoft.com/office/drawing/2014/main" id="{8111B831-5380-67F7-D896-EB945E8F8C5A}"/>
              </a:ext>
            </a:extLst>
          </p:cNvPr>
          <p:cNvSpPr>
            <a:spLocks noGrp="1"/>
          </p:cNvSpPr>
          <p:nvPr>
            <p:ph type="body" sz="quarter" idx="43"/>
          </p:nvPr>
        </p:nvSpPr>
        <p:spPr>
          <a:xfrm>
            <a:off x="4543267" y="2940769"/>
            <a:ext cx="6947200" cy="1593102"/>
          </a:xfrm>
        </p:spPr>
        <p:txBody>
          <a:bodyPr/>
          <a:lstStyle/>
          <a:p>
            <a:r>
              <a:rPr lang="ru-RU" dirty="0"/>
              <a:t>Той предоставя ежедневни изображения в естествени цветове и данни за качеството на водата, като температура на повърхността, мътност и цъфтеж на водорасли по повърхността</a:t>
            </a:r>
          </a:p>
        </p:txBody>
      </p:sp>
      <p:sp>
        <p:nvSpPr>
          <p:cNvPr id="10" name="Text Placeholder 9">
            <a:extLst>
              <a:ext uri="{FF2B5EF4-FFF2-40B4-BE49-F238E27FC236}">
                <a16:creationId xmlns:a16="http://schemas.microsoft.com/office/drawing/2014/main" id="{4D5109C8-3A83-6C74-A53C-74170F445832}"/>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5259491D-3910-7A0D-F713-7ABBBD98546D}"/>
              </a:ext>
            </a:extLst>
          </p:cNvPr>
          <p:cNvSpPr>
            <a:spLocks noGrp="1"/>
          </p:cNvSpPr>
          <p:nvPr>
            <p:ph type="body" sz="quarter" idx="45"/>
          </p:nvPr>
        </p:nvSpPr>
        <p:spPr>
          <a:xfrm>
            <a:off x="4921736" y="4533871"/>
            <a:ext cx="6568732" cy="439377"/>
          </a:xfrm>
        </p:spPr>
        <p:txBody>
          <a:bodyPr/>
          <a:lstStyle/>
          <a:p>
            <a:r>
              <a:rPr lang="bg-BG" dirty="0"/>
              <a:t>Идея за мини-класна стая</a:t>
            </a:r>
          </a:p>
        </p:txBody>
      </p:sp>
      <p:sp>
        <p:nvSpPr>
          <p:cNvPr id="12" name="Text Placeholder 11">
            <a:extLst>
              <a:ext uri="{FF2B5EF4-FFF2-40B4-BE49-F238E27FC236}">
                <a16:creationId xmlns:a16="http://schemas.microsoft.com/office/drawing/2014/main" id="{EE6AE0FE-A685-BDC6-BC58-E4125272AB00}"/>
              </a:ext>
            </a:extLst>
          </p:cNvPr>
          <p:cNvSpPr>
            <a:spLocks noGrp="1"/>
          </p:cNvSpPr>
          <p:nvPr>
            <p:ph type="body" sz="quarter" idx="46"/>
          </p:nvPr>
        </p:nvSpPr>
        <p:spPr/>
        <p:txBody>
          <a:bodyPr/>
          <a:lstStyle/>
          <a:p>
            <a:r>
              <a:rPr lang="ru-RU" dirty="0"/>
              <a:t>Изберете воден обект, сравнете две дати, опишете промените (мътност/водорасли/температура) и обсъдете възможните причини и рискове.</a:t>
            </a:r>
          </a:p>
        </p:txBody>
      </p:sp>
      <p:sp>
        <p:nvSpPr>
          <p:cNvPr id="13" name="Text Placeholder 12">
            <a:extLst>
              <a:ext uri="{FF2B5EF4-FFF2-40B4-BE49-F238E27FC236}">
                <a16:creationId xmlns:a16="http://schemas.microsoft.com/office/drawing/2014/main" id="{AA55E3DB-AF91-7685-B021-B91BA761F7B7}"/>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489D7FBC-FBD5-E6BC-D476-F9E401B06894}"/>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20" name="Picture Placeholder 19" descr="A water droplet with earth in it&#10;&#10;AI-generated content may be incorrect.">
            <a:extLst>
              <a:ext uri="{FF2B5EF4-FFF2-40B4-BE49-F238E27FC236}">
                <a16:creationId xmlns:a16="http://schemas.microsoft.com/office/drawing/2014/main" id="{DC975B83-E101-5DCA-D86F-E3BB20537180}"/>
              </a:ext>
            </a:extLst>
          </p:cNvPr>
          <p:cNvPicPr>
            <a:picLocks noGrp="1" noChangeAspect="1"/>
          </p:cNvPicPr>
          <p:nvPr>
            <p:ph type="pic" sz="quarter" idx="41"/>
          </p:nvPr>
        </p:nvPicPr>
        <p:blipFill>
          <a:blip r:embed="rId3"/>
          <a:srcRect l="32188" r="32188"/>
          <a:stretch>
            <a:fillRect/>
          </a:stretch>
        </p:blipFill>
        <p:spPr/>
      </p:pic>
    </p:spTree>
    <p:extLst>
      <p:ext uri="{BB962C8B-B14F-4D97-AF65-F5344CB8AC3E}">
        <p14:creationId xmlns:p14="http://schemas.microsoft.com/office/powerpoint/2010/main" val="3201382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1" y="2045704"/>
            <a:ext cx="10502666" cy="4273034"/>
          </a:xfrm>
          <a:prstGeom prst="rect">
            <a:avLst/>
          </a:prstGeom>
        </p:spPr>
        <p:txBody>
          <a:bodyPr/>
          <a:lstStyle/>
          <a:p>
            <a:r>
              <a:rPr lang="en-US" sz="2000" b="1" dirty="0">
                <a:solidFill>
                  <a:srgbClr val="51C4C6"/>
                </a:solidFill>
              </a:rPr>
              <a:t>https://</a:t>
            </a:r>
            <a:r>
              <a:rPr lang="en-US" sz="2000" b="1" dirty="0" err="1">
                <a:solidFill>
                  <a:srgbClr val="51C4C6"/>
                </a:solidFill>
              </a:rPr>
              <a:t>www.silo.ai</a:t>
            </a:r>
            <a:r>
              <a:rPr lang="en-US" sz="2000" b="1" dirty="0">
                <a:solidFill>
                  <a:srgbClr val="51C4C6"/>
                </a:solidFill>
              </a:rPr>
              <a:t>/</a:t>
            </a:r>
            <a:r>
              <a:rPr lang="en-TR" sz="1800" b="1" dirty="0">
                <a:solidFill>
                  <a:srgbClr val="51C4C6"/>
                </a:solidFill>
              </a:rPr>
              <a:t> </a:t>
            </a:r>
          </a:p>
          <a:p>
            <a:r>
              <a:rPr lang="ru-RU" sz="2000" dirty="0"/>
              <a:t>Ключови партньори: Silo AI, HSY (Управление за екологични услуги на Хелзинки), Suur-Savon Sähkö Oy.</a:t>
            </a:r>
          </a:p>
          <a:p>
            <a:r>
              <a:rPr lang="ru-RU" sz="2000" dirty="0"/>
              <a:t>Предизвикателство: Застарялата инфраструктура водеше до течове, неефективно използване на енергията, високи експлоатационни разходи и ненадеждно обслужване. Поддръжката беше предимно реактивна. Решение с изкуствен интелект: „Silo Flow“ на Silo AI – инструмент за оптимизация на цифрови активи, задвижван от изкуствен интелект, който използва машинно обучение и технология за цифрови двойници, за да създаде виртуална копие на тръбопроводните мрежи за мониторинг и прогнозиране.</a:t>
            </a:r>
          </a:p>
          <a:p>
            <a:r>
              <a:rPr lang="ru-RU" sz="2000" dirty="0"/>
              <a:t>Какво прави: Прогнозира авариите в тръбопроводите на ранен етап, подобрява планирането на поддръжката и подпомага енергийната ефективност чрез лесен за ползване контролен панел. Резултати/Въздействие: 50% по-малко време, прекарано във визуализация на мрежата; ~3°C по-ниска температура на отоплителната вода (намалено потребление на гориво); по-проактивна поддръжка; подобрена устойчивост и издръжливост </a:t>
            </a:r>
          </a:p>
          <a:p>
            <a:endParaRPr lang="ru-RU" sz="2000" b="1"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539262"/>
            <a:ext cx="10595237" cy="1361727"/>
          </a:xfrm>
          <a:prstGeom prst="rect">
            <a:avLst/>
          </a:prstGeom>
        </p:spPr>
        <p:txBody>
          <a:bodyPr/>
          <a:lstStyle/>
          <a:p>
            <a:r>
              <a:rPr lang="ru-RU" sz="3400" dirty="0"/>
              <a:t>Казус (Финландия): Изкуствен интелект за интелигентни водоснабдителни и топлофикационни мрежи</a:t>
            </a:r>
          </a:p>
        </p:txBody>
      </p:sp>
    </p:spTree>
    <p:extLst>
      <p:ext uri="{BB962C8B-B14F-4D97-AF65-F5344CB8AC3E}">
        <p14:creationId xmlns:p14="http://schemas.microsoft.com/office/powerpoint/2010/main" val="273007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434696" y="2622424"/>
            <a:ext cx="6010480" cy="2253043"/>
          </a:xfrm>
        </p:spPr>
        <p:txBody>
          <a:bodyPr>
            <a:normAutofit fontScale="85000" lnSpcReduction="10000"/>
          </a:bodyPr>
          <a:lstStyle/>
          <a:p>
            <a:r>
              <a:rPr lang="bg-BG" dirty="0"/>
              <a:t>Част</a:t>
            </a:r>
            <a:r>
              <a:rPr lang="en-US" dirty="0"/>
              <a:t> 4-</a:t>
            </a:r>
          </a:p>
          <a:p>
            <a:r>
              <a:rPr lang="ru-RU" dirty="0"/>
              <a:t>Как да запазим преднината си? Решения и поглед към бъдещето</a:t>
            </a:r>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702034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EDF85-4CCB-C224-E8F8-604054250D4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07E27EA-604A-7732-8582-B322EF2BEA4A}"/>
              </a:ext>
            </a:extLst>
          </p:cNvPr>
          <p:cNvSpPr>
            <a:spLocks noGrp="1"/>
          </p:cNvSpPr>
          <p:nvPr>
            <p:ph type="body" sz="quarter" idx="18"/>
          </p:nvPr>
        </p:nvSpPr>
        <p:spPr>
          <a:xfrm>
            <a:off x="6791158" y="2213811"/>
            <a:ext cx="4639192" cy="4162926"/>
          </a:xfrm>
        </p:spPr>
        <p:txBody>
          <a:bodyPr/>
          <a:lstStyle/>
          <a:p>
            <a:pPr marL="0"/>
            <a:r>
              <a:rPr lang="ru-RU" dirty="0"/>
              <a:t>Да бъдеш една крачка напред означава да се подготвиш за рисковете, преди те да се превърнат в неуспехи. При водните системи това изисква по-добра прозрачност, по-бързо вземане на решения и планирана поддръжка. ‍Изкуственият интелект може да подпомогне тази промяна, ако се използва с ясни цели и добре структурирани оперативни процеси.</a:t>
            </a:r>
          </a:p>
          <a:p>
            <a:endParaRPr lang="en-TR" dirty="0"/>
          </a:p>
        </p:txBody>
      </p:sp>
      <p:sp>
        <p:nvSpPr>
          <p:cNvPr id="7" name="Text Placeholder 6">
            <a:extLst>
              <a:ext uri="{FF2B5EF4-FFF2-40B4-BE49-F238E27FC236}">
                <a16:creationId xmlns:a16="http://schemas.microsoft.com/office/drawing/2014/main" id="{6EBF0C47-CAF2-A5D6-6009-9FF63CC6FFF5}"/>
              </a:ext>
            </a:extLst>
          </p:cNvPr>
          <p:cNvSpPr>
            <a:spLocks noGrp="1"/>
          </p:cNvSpPr>
          <p:nvPr>
            <p:ph type="body" sz="quarter" idx="16"/>
          </p:nvPr>
        </p:nvSpPr>
        <p:spPr>
          <a:xfrm>
            <a:off x="6791158" y="260747"/>
            <a:ext cx="4757375" cy="1465888"/>
          </a:xfrm>
        </p:spPr>
        <p:txBody>
          <a:bodyPr/>
          <a:lstStyle/>
          <a:p>
            <a:r>
              <a:rPr lang="ru-RU" dirty="0"/>
              <a:t>Какво означава „да бъдеш винаги една крачка напред“?</a:t>
            </a:r>
          </a:p>
        </p:txBody>
      </p:sp>
      <p:sp>
        <p:nvSpPr>
          <p:cNvPr id="17" name="Freeform 16">
            <a:extLst>
              <a:ext uri="{FF2B5EF4-FFF2-40B4-BE49-F238E27FC236}">
                <a16:creationId xmlns:a16="http://schemas.microsoft.com/office/drawing/2014/main" id="{BA3D60A9-8EAA-988D-3AFD-7999887ED0A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shaking with a robot&#10;&#10;AI-generated content may be incorrect.">
            <a:extLst>
              <a:ext uri="{FF2B5EF4-FFF2-40B4-BE49-F238E27FC236}">
                <a16:creationId xmlns:a16="http://schemas.microsoft.com/office/drawing/2014/main" id="{567BF5E6-4BE0-BF6C-A4EF-24DE684920B6}"/>
              </a:ext>
            </a:extLst>
          </p:cNvPr>
          <p:cNvPicPr>
            <a:picLocks noGrp="1" noChangeAspect="1"/>
          </p:cNvPicPr>
          <p:nvPr>
            <p:ph type="pic" sz="quarter" idx="44"/>
          </p:nvPr>
        </p:nvPicPr>
        <p:blipFill>
          <a:blip r:embed="rId2"/>
          <a:srcRect l="18803" r="18803"/>
          <a:stretch>
            <a:fillRect/>
          </a:stretch>
        </p:blipFill>
        <p:spPr/>
      </p:pic>
    </p:spTree>
    <p:extLst>
      <p:ext uri="{BB962C8B-B14F-4D97-AF65-F5344CB8AC3E}">
        <p14:creationId xmlns:p14="http://schemas.microsoft.com/office/powerpoint/2010/main" val="448163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925CB-6DC9-A8A4-7F76-80FF9ED9ABD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E503EE8-4FB0-D9FF-1FBF-A0CD26DF3229}"/>
              </a:ext>
            </a:extLst>
          </p:cNvPr>
          <p:cNvSpPr>
            <a:spLocks noGrp="1"/>
          </p:cNvSpPr>
          <p:nvPr>
            <p:ph type="body" sz="quarter" idx="36"/>
          </p:nvPr>
        </p:nvSpPr>
        <p:spPr>
          <a:xfrm>
            <a:off x="4921735" y="1245654"/>
            <a:ext cx="6553234" cy="999383"/>
          </a:xfrm>
        </p:spPr>
        <p:txBody>
          <a:bodyPr/>
          <a:lstStyle/>
          <a:p>
            <a:r>
              <a:rPr lang="ru-RU" dirty="0"/>
              <a:t>Преход от реактивни корекции към предвиждащи и проактивни операции</a:t>
            </a:r>
          </a:p>
        </p:txBody>
      </p:sp>
      <p:sp>
        <p:nvSpPr>
          <p:cNvPr id="6" name="Text Placeholder 5">
            <a:extLst>
              <a:ext uri="{FF2B5EF4-FFF2-40B4-BE49-F238E27FC236}">
                <a16:creationId xmlns:a16="http://schemas.microsoft.com/office/drawing/2014/main" id="{3E5BB203-8FA0-FEF2-8B4D-E86ABBB36EC3}"/>
              </a:ext>
            </a:extLst>
          </p:cNvPr>
          <p:cNvSpPr>
            <a:spLocks noGrp="1"/>
          </p:cNvSpPr>
          <p:nvPr>
            <p:ph type="body" sz="quarter" idx="37"/>
          </p:nvPr>
        </p:nvSpPr>
        <p:spPr/>
        <p:txBody>
          <a:bodyPr/>
          <a:lstStyle/>
          <a:p>
            <a:r>
              <a:rPr lang="en-US" dirty="0"/>
              <a:t>01</a:t>
            </a:r>
          </a:p>
        </p:txBody>
      </p:sp>
      <p:sp>
        <p:nvSpPr>
          <p:cNvPr id="9" name="Text Placeholder 8">
            <a:extLst>
              <a:ext uri="{FF2B5EF4-FFF2-40B4-BE49-F238E27FC236}">
                <a16:creationId xmlns:a16="http://schemas.microsoft.com/office/drawing/2014/main" id="{509660D8-0974-0422-BDC6-FC83E3AD8FAE}"/>
              </a:ext>
            </a:extLst>
          </p:cNvPr>
          <p:cNvSpPr>
            <a:spLocks noGrp="1"/>
          </p:cNvSpPr>
          <p:nvPr>
            <p:ph type="body" sz="quarter" idx="43"/>
          </p:nvPr>
        </p:nvSpPr>
        <p:spPr/>
        <p:txBody>
          <a:bodyPr/>
          <a:lstStyle/>
          <a:p>
            <a:r>
              <a:rPr lang="ru-RU" dirty="0"/>
              <a:t>Използване на изкуствен интелект за ранно предупреждение и по-добро планиране, а не „автоматизация на всичко“</a:t>
            </a:r>
          </a:p>
        </p:txBody>
      </p:sp>
      <p:sp>
        <p:nvSpPr>
          <p:cNvPr id="10" name="Text Placeholder 9">
            <a:extLst>
              <a:ext uri="{FF2B5EF4-FFF2-40B4-BE49-F238E27FC236}">
                <a16:creationId xmlns:a16="http://schemas.microsoft.com/office/drawing/2014/main" id="{6461D3FC-383E-C276-32EF-A6382D6099E2}"/>
              </a:ext>
            </a:extLst>
          </p:cNvPr>
          <p:cNvSpPr>
            <a:spLocks noGrp="1"/>
          </p:cNvSpPr>
          <p:nvPr>
            <p:ph type="body" sz="quarter" idx="44"/>
          </p:nvPr>
        </p:nvSpPr>
        <p:spPr/>
        <p:txBody>
          <a:bodyPr/>
          <a:lstStyle/>
          <a:p>
            <a:r>
              <a:rPr lang="en-US" dirty="0"/>
              <a:t>02</a:t>
            </a:r>
          </a:p>
        </p:txBody>
      </p:sp>
      <p:sp>
        <p:nvSpPr>
          <p:cNvPr id="12" name="Text Placeholder 11">
            <a:extLst>
              <a:ext uri="{FF2B5EF4-FFF2-40B4-BE49-F238E27FC236}">
                <a16:creationId xmlns:a16="http://schemas.microsoft.com/office/drawing/2014/main" id="{52739C37-F184-BCAE-66A1-FB69D4354AB0}"/>
              </a:ext>
            </a:extLst>
          </p:cNvPr>
          <p:cNvSpPr>
            <a:spLocks noGrp="1"/>
          </p:cNvSpPr>
          <p:nvPr>
            <p:ph type="body" sz="quarter" idx="46"/>
          </p:nvPr>
        </p:nvSpPr>
        <p:spPr>
          <a:xfrm>
            <a:off x="4912293" y="4968423"/>
            <a:ext cx="6553234" cy="999383"/>
          </a:xfrm>
        </p:spPr>
        <p:txBody>
          <a:bodyPr/>
          <a:lstStyle/>
          <a:p>
            <a:r>
              <a:rPr lang="ru-RU" dirty="0"/>
              <a:t>С акцент върху резултатите в областта на надеждността, безопасността и устойчивостта</a:t>
            </a:r>
          </a:p>
          <a:p>
            <a:endParaRPr lang="en-TR" dirty="0"/>
          </a:p>
        </p:txBody>
      </p:sp>
      <p:sp>
        <p:nvSpPr>
          <p:cNvPr id="13" name="Text Placeholder 12">
            <a:extLst>
              <a:ext uri="{FF2B5EF4-FFF2-40B4-BE49-F238E27FC236}">
                <a16:creationId xmlns:a16="http://schemas.microsoft.com/office/drawing/2014/main" id="{C48F676C-C61C-83D6-84A0-5C8E4D9F9D79}"/>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4C9E30BE-BFE3-B98A-7026-08018EE7624C}"/>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1" name="Picture Placeholder 10" descr="A hand holding a clear ball&#10;&#10;AI-generated content may be incorrect.">
            <a:extLst>
              <a:ext uri="{FF2B5EF4-FFF2-40B4-BE49-F238E27FC236}">
                <a16:creationId xmlns:a16="http://schemas.microsoft.com/office/drawing/2014/main" id="{18F73861-464D-1DB8-7CF1-D6496A3FE3F2}"/>
              </a:ext>
            </a:extLst>
          </p:cNvPr>
          <p:cNvPicPr>
            <a:picLocks noGrp="1" noChangeAspect="1"/>
          </p:cNvPicPr>
          <p:nvPr>
            <p:ph type="pic" sz="quarter" idx="41"/>
          </p:nvPr>
        </p:nvPicPr>
        <p:blipFill>
          <a:blip r:embed="rId3"/>
          <a:srcRect l="32153" r="32153"/>
          <a:stretch>
            <a:fillRect/>
          </a:stretch>
        </p:blipFill>
        <p:spPr/>
      </p:pic>
    </p:spTree>
    <p:extLst>
      <p:ext uri="{BB962C8B-B14F-4D97-AF65-F5344CB8AC3E}">
        <p14:creationId xmlns:p14="http://schemas.microsoft.com/office/powerpoint/2010/main" val="1862374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1DBF-011F-BE27-E1E5-81AA23ABA75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2EC9B2-AAA6-3654-FD5F-CFF5DC6C011C}"/>
              </a:ext>
            </a:extLst>
          </p:cNvPr>
          <p:cNvSpPr>
            <a:spLocks noGrp="1"/>
          </p:cNvSpPr>
          <p:nvPr>
            <p:ph type="body" sz="quarter" idx="18"/>
          </p:nvPr>
        </p:nvSpPr>
        <p:spPr>
          <a:xfrm>
            <a:off x="636756" y="1191126"/>
            <a:ext cx="4639192" cy="5546557"/>
          </a:xfrm>
        </p:spPr>
        <p:txBody>
          <a:bodyPr/>
          <a:lstStyle/>
          <a:p>
            <a:pPr marL="0"/>
            <a:r>
              <a:rPr lang="ru-RU" dirty="0"/>
              <a:t>Бъдещите решения са насочени към подобряване на точността на прогнозите и скоростта на реакция. Цифровите двойници подпомагат планирането и управлението на активите, докато изкуственият интелект в периферните устройства позволява вземането на решения в реално време на място. </a:t>
            </a:r>
          </a:p>
          <a:p>
            <a:pPr marL="0"/>
            <a:r>
              <a:rPr lang="ru-RU" dirty="0"/>
              <a:t>Системите за ранно предупреждение повишават устойчивостта към екстремни климатични явления и инциденти, свързани с качеството.</a:t>
            </a:r>
          </a:p>
          <a:p>
            <a:pPr marL="0"/>
            <a:endParaRPr lang="ru-RU" dirty="0"/>
          </a:p>
          <a:p>
            <a:pPr marL="0"/>
            <a:endParaRPr lang="ru-RU" dirty="0"/>
          </a:p>
        </p:txBody>
      </p:sp>
      <p:sp>
        <p:nvSpPr>
          <p:cNvPr id="7" name="Text Placeholder 6">
            <a:extLst>
              <a:ext uri="{FF2B5EF4-FFF2-40B4-BE49-F238E27FC236}">
                <a16:creationId xmlns:a16="http://schemas.microsoft.com/office/drawing/2014/main" id="{28F1461C-BB34-53AB-1D2E-E0F9735EBD4F}"/>
              </a:ext>
            </a:extLst>
          </p:cNvPr>
          <p:cNvSpPr>
            <a:spLocks noGrp="1"/>
          </p:cNvSpPr>
          <p:nvPr>
            <p:ph type="body" sz="quarter" idx="16"/>
          </p:nvPr>
        </p:nvSpPr>
        <p:spPr>
          <a:xfrm>
            <a:off x="794084" y="406132"/>
            <a:ext cx="4861649" cy="917342"/>
          </a:xfrm>
        </p:spPr>
        <p:txBody>
          <a:bodyPr/>
          <a:lstStyle/>
          <a:p>
            <a:r>
              <a:rPr lang="bg-BG" dirty="0"/>
              <a:t>Решения за бъдещето</a:t>
            </a:r>
          </a:p>
        </p:txBody>
      </p:sp>
      <p:sp>
        <p:nvSpPr>
          <p:cNvPr id="17" name="Freeform 16">
            <a:extLst>
              <a:ext uri="{FF2B5EF4-FFF2-40B4-BE49-F238E27FC236}">
                <a16:creationId xmlns:a16="http://schemas.microsoft.com/office/drawing/2014/main" id="{015566BB-15D5-76FB-EE0E-35CD5A466F94}"/>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descr="A water drop with trees in the background&#10;&#10;AI-generated content may be incorrect.">
            <a:extLst>
              <a:ext uri="{FF2B5EF4-FFF2-40B4-BE49-F238E27FC236}">
                <a16:creationId xmlns:a16="http://schemas.microsoft.com/office/drawing/2014/main" id="{AE6D1E36-4852-3D19-51B5-053DF1AE57CE}"/>
              </a:ext>
            </a:extLst>
          </p:cNvPr>
          <p:cNvPicPr>
            <a:picLocks noGrp="1" noChangeAspect="1"/>
          </p:cNvPicPr>
          <p:nvPr>
            <p:ph type="pic" sz="quarter" idx="44"/>
          </p:nvPr>
        </p:nvPicPr>
        <p:blipFill>
          <a:blip r:embed="rId2"/>
          <a:srcRect l="3178" r="3178"/>
          <a:stretch>
            <a:fillRect/>
          </a:stretch>
        </p:blipFill>
        <p:spPr>
          <a:xfrm>
            <a:off x="6169178" y="406132"/>
            <a:ext cx="5660531" cy="6045736"/>
          </a:xfrm>
        </p:spPr>
      </p:pic>
    </p:spTree>
    <p:extLst>
      <p:ext uri="{BB962C8B-B14F-4D97-AF65-F5344CB8AC3E}">
        <p14:creationId xmlns:p14="http://schemas.microsoft.com/office/powerpoint/2010/main" val="1778413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BDE5A-1AA2-9CE6-08B7-29B58870CDC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9DD57F8-C4F5-6E0D-6531-2395F9DDE8D7}"/>
              </a:ext>
            </a:extLst>
          </p:cNvPr>
          <p:cNvSpPr>
            <a:spLocks noGrp="1"/>
          </p:cNvSpPr>
          <p:nvPr>
            <p:ph type="body" sz="quarter" idx="18"/>
          </p:nvPr>
        </p:nvSpPr>
        <p:spPr>
          <a:xfrm>
            <a:off x="6613875" y="1452064"/>
            <a:ext cx="4934657" cy="5118410"/>
          </a:xfrm>
        </p:spPr>
        <p:txBody>
          <a:bodyPr/>
          <a:lstStyle/>
          <a:p>
            <a:r>
              <a:rPr lang="ru-RU" b="1" dirty="0"/>
              <a:t>Цифрови двойници: симулиране на мрежи, тестване на сценарии, планиране на модернизации</a:t>
            </a:r>
          </a:p>
          <a:p>
            <a:r>
              <a:rPr lang="ru-RU" b="1" dirty="0"/>
              <a:t>Изкуствен интелект в периферията: по-бърз анализ в близост до сензорите (бързо откриване/реагиране)</a:t>
            </a:r>
          </a:p>
          <a:p>
            <a:r>
              <a:rPr lang="ru-RU" b="1" dirty="0"/>
              <a:t>Системи за ранно предупреждение: комбиниране на метеорологични данни + данни от сензори + сателитна информация</a:t>
            </a:r>
          </a:p>
          <a:p>
            <a:endParaRPr lang="en-TR" dirty="0"/>
          </a:p>
        </p:txBody>
      </p:sp>
      <p:sp>
        <p:nvSpPr>
          <p:cNvPr id="7" name="Text Placeholder 6">
            <a:extLst>
              <a:ext uri="{FF2B5EF4-FFF2-40B4-BE49-F238E27FC236}">
                <a16:creationId xmlns:a16="http://schemas.microsoft.com/office/drawing/2014/main" id="{12B8FCEF-DD8D-4F4A-414D-6143F92D17EC}"/>
              </a:ext>
            </a:extLst>
          </p:cNvPr>
          <p:cNvSpPr>
            <a:spLocks noGrp="1"/>
          </p:cNvSpPr>
          <p:nvPr>
            <p:ph type="body" sz="quarter" idx="16"/>
          </p:nvPr>
        </p:nvSpPr>
        <p:spPr>
          <a:xfrm>
            <a:off x="6791158" y="260747"/>
            <a:ext cx="4757375" cy="992652"/>
          </a:xfrm>
        </p:spPr>
        <p:txBody>
          <a:bodyPr/>
          <a:lstStyle/>
          <a:p>
            <a:r>
              <a:rPr lang="bg-BG" dirty="0"/>
              <a:t>Какво следва?</a:t>
            </a:r>
          </a:p>
        </p:txBody>
      </p:sp>
      <p:sp>
        <p:nvSpPr>
          <p:cNvPr id="17" name="Freeform 16">
            <a:extLst>
              <a:ext uri="{FF2B5EF4-FFF2-40B4-BE49-F238E27FC236}">
                <a16:creationId xmlns:a16="http://schemas.microsoft.com/office/drawing/2014/main" id="{F8F80A8A-C746-C779-80B4-C4E3AD5DBB01}"/>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person holding a tablet with a picture of a wind turbine&#10;&#10;AI-generated content may be incorrect.">
            <a:extLst>
              <a:ext uri="{FF2B5EF4-FFF2-40B4-BE49-F238E27FC236}">
                <a16:creationId xmlns:a16="http://schemas.microsoft.com/office/drawing/2014/main" id="{A6A81782-F9C9-738B-3EC0-18F17357ABBC}"/>
              </a:ext>
            </a:extLst>
          </p:cNvPr>
          <p:cNvPicPr>
            <a:picLocks noGrp="1" noChangeAspect="1"/>
          </p:cNvPicPr>
          <p:nvPr>
            <p:ph type="pic" sz="quarter" idx="44"/>
          </p:nvPr>
        </p:nvPicPr>
        <p:blipFill>
          <a:blip r:embed="rId2"/>
          <a:srcRect l="18797" r="18797"/>
          <a:stretch>
            <a:fillRect/>
          </a:stretch>
        </p:blipFill>
        <p:spPr/>
      </p:pic>
    </p:spTree>
    <p:extLst>
      <p:ext uri="{BB962C8B-B14F-4D97-AF65-F5344CB8AC3E}">
        <p14:creationId xmlns:p14="http://schemas.microsoft.com/office/powerpoint/2010/main" val="29590660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p:txBody>
          <a:bodyPr/>
          <a:lstStyle/>
          <a:p>
            <a:pPr marL="114300" indent="-342900">
              <a:buFont typeface="Arial" panose="020B0604020202020204" pitchFamily="34" charset="0"/>
              <a:buChar char="•"/>
            </a:pPr>
            <a:r>
              <a:rPr lang="en-US" dirty="0">
                <a:hlinkClick r:id="rId2"/>
              </a:rPr>
              <a:t>https://www.badgermeter.com/en-gb/blog/</a:t>
            </a:r>
            <a:endParaRPr lang="en-US" dirty="0"/>
          </a:p>
          <a:p>
            <a:pPr marL="114300" indent="-342900">
              <a:buFont typeface="Arial" panose="020B0604020202020204" pitchFamily="34" charset="0"/>
              <a:buChar char="•"/>
            </a:pPr>
            <a:r>
              <a:rPr lang="en-US" dirty="0">
                <a:hlinkClick r:id="rId3"/>
              </a:rPr>
              <a:t>https://www.wateronline.com/</a:t>
            </a:r>
            <a:endParaRPr lang="en-US" dirty="0"/>
          </a:p>
          <a:p>
            <a:pPr marL="114300" indent="-342900">
              <a:buFont typeface="Arial" panose="020B0604020202020204" pitchFamily="34" charset="0"/>
              <a:buChar char="•"/>
            </a:pPr>
            <a:r>
              <a:rPr lang="en-US" dirty="0">
                <a:hlinkClick r:id="rId4"/>
              </a:rPr>
              <a:t>https://www.iwmi.org/news/</a:t>
            </a:r>
            <a:r>
              <a:rPr lang="en-US" dirty="0"/>
              <a:t> </a:t>
            </a:r>
          </a:p>
          <a:p>
            <a:pPr marL="114300" indent="-342900">
              <a:buFont typeface="Arial" panose="020B0604020202020204" pitchFamily="34" charset="0"/>
              <a:buChar char="•"/>
            </a:pPr>
            <a:r>
              <a:rPr lang="en-US" dirty="0">
                <a:hlinkClick r:id="rId5"/>
              </a:rPr>
              <a:t>https://www.unesco.org/en/articles/applications-artificial-intelligence-water-management</a:t>
            </a:r>
            <a:endParaRPr lang="en-US" dirty="0"/>
          </a:p>
          <a:p>
            <a:pPr marL="114300" indent="-342900">
              <a:buFont typeface="Arial" panose="020B0604020202020204" pitchFamily="34" charset="0"/>
              <a:buChar char="•"/>
            </a:pPr>
            <a:endParaRPr lang="en-US" dirty="0"/>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p:txBody>
          <a:bodyPr/>
          <a:lstStyle/>
          <a:p>
            <a:r>
              <a:rPr lang="bg-BG" dirty="0"/>
              <a:t>Допълнителна литература/изследвания</a:t>
            </a:r>
          </a:p>
          <a:p>
            <a:endParaRPr lang="en-US" dirty="0"/>
          </a:p>
        </p:txBody>
      </p:sp>
      <p:pic>
        <p:nvPicPr>
          <p:cNvPr id="7" name="Picture Placeholder 6" descr="A person using a tablet&#10;&#10;AI-generated content may be incorrect.">
            <a:extLst>
              <a:ext uri="{FF2B5EF4-FFF2-40B4-BE49-F238E27FC236}">
                <a16:creationId xmlns:a16="http://schemas.microsoft.com/office/drawing/2014/main" id="{D6817CD6-BD43-4CC4-D078-7B891F0F8FF5}"/>
              </a:ext>
            </a:extLst>
          </p:cNvPr>
          <p:cNvPicPr>
            <a:picLocks noGrp="1" noChangeAspect="1"/>
          </p:cNvPicPr>
          <p:nvPr>
            <p:ph type="pic" sz="quarter" idx="10"/>
          </p:nvPr>
        </p:nvPicPr>
        <p:blipFill>
          <a:blip r:embed="rId6"/>
          <a:srcRect l="34157" r="34157"/>
          <a:stretch>
            <a:fillRect/>
          </a:stretch>
        </p:blipFill>
        <p:spPr/>
      </p:pic>
    </p:spTree>
    <p:extLst>
      <p:ext uri="{BB962C8B-B14F-4D97-AF65-F5344CB8AC3E}">
        <p14:creationId xmlns:p14="http://schemas.microsoft.com/office/powerpoint/2010/main" val="2509141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D275D-2882-12A4-0C64-288FDEA9C5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2F3163-73E6-AE75-CE15-14C7B1CA4A77}"/>
              </a:ext>
            </a:extLst>
          </p:cNvPr>
          <p:cNvSpPr>
            <a:spLocks noGrp="1"/>
          </p:cNvSpPr>
          <p:nvPr>
            <p:ph type="body" sz="quarter" idx="16"/>
          </p:nvPr>
        </p:nvSpPr>
        <p:spPr>
          <a:xfrm>
            <a:off x="5434695" y="2622424"/>
            <a:ext cx="6475951" cy="2253043"/>
          </a:xfrm>
        </p:spPr>
        <p:txBody>
          <a:bodyPr>
            <a:normAutofit fontScale="77500" lnSpcReduction="20000"/>
          </a:bodyPr>
          <a:lstStyle/>
          <a:p>
            <a:r>
              <a:rPr lang="bg-BG" dirty="0"/>
              <a:t>Част</a:t>
            </a:r>
            <a:r>
              <a:rPr lang="en-GB" dirty="0"/>
              <a:t> 5-</a:t>
            </a:r>
          </a:p>
          <a:p>
            <a:r>
              <a:rPr lang="ru-RU" dirty="0"/>
              <a:t>Противоречива гледна точка: Разходите за вода, свързани с изкуствения интелект</a:t>
            </a:r>
          </a:p>
          <a:p>
            <a:endParaRPr lang="en-GB" dirty="0"/>
          </a:p>
        </p:txBody>
      </p:sp>
      <p:sp>
        <p:nvSpPr>
          <p:cNvPr id="5" name="Text Placeholder 4">
            <a:extLst>
              <a:ext uri="{FF2B5EF4-FFF2-40B4-BE49-F238E27FC236}">
                <a16:creationId xmlns:a16="http://schemas.microsoft.com/office/drawing/2014/main" id="{0602E62B-A982-69EB-8B55-AAE4885C8595}"/>
              </a:ext>
            </a:extLst>
          </p:cNvPr>
          <p:cNvSpPr>
            <a:spLocks noGrp="1"/>
          </p:cNvSpPr>
          <p:nvPr>
            <p:ph type="body" sz="quarter" idx="17"/>
          </p:nvPr>
        </p:nvSpPr>
        <p:spPr/>
        <p:txBody>
          <a:bodyPr/>
          <a:lstStyle/>
          <a:p>
            <a:r>
              <a:rPr lang="en-US" dirty="0"/>
              <a:t>05</a:t>
            </a:r>
          </a:p>
        </p:txBody>
      </p:sp>
      <p:sp>
        <p:nvSpPr>
          <p:cNvPr id="2" name="TextBox 1">
            <a:extLst>
              <a:ext uri="{FF2B5EF4-FFF2-40B4-BE49-F238E27FC236}">
                <a16:creationId xmlns:a16="http://schemas.microsoft.com/office/drawing/2014/main" id="{D1BF61EB-444A-A26E-2BAB-2258C6907806}"/>
              </a:ext>
            </a:extLst>
          </p:cNvPr>
          <p:cNvSpPr txBox="1"/>
          <p:nvPr/>
        </p:nvSpPr>
        <p:spPr>
          <a:xfrm>
            <a:off x="668215" y="3048000"/>
            <a:ext cx="184731" cy="369332"/>
          </a:xfrm>
          <a:prstGeom prst="rect">
            <a:avLst/>
          </a:prstGeom>
          <a:noFill/>
        </p:spPr>
        <p:txBody>
          <a:bodyPr wrap="none" rtlCol="0">
            <a:spAutoFit/>
          </a:bodyPr>
          <a:lstStyle/>
          <a:p>
            <a:endParaRPr lang="en-TR" dirty="0"/>
          </a:p>
        </p:txBody>
      </p:sp>
    </p:spTree>
    <p:extLst>
      <p:ext uri="{BB962C8B-B14F-4D97-AF65-F5344CB8AC3E}">
        <p14:creationId xmlns:p14="http://schemas.microsoft.com/office/powerpoint/2010/main" val="1080291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7CC88-EF02-76A6-674A-6318DD97034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6162081-37C7-3528-375A-04E7B538BE42}"/>
              </a:ext>
            </a:extLst>
          </p:cNvPr>
          <p:cNvSpPr>
            <a:spLocks noGrp="1"/>
          </p:cNvSpPr>
          <p:nvPr>
            <p:ph type="body" sz="quarter" idx="18"/>
          </p:nvPr>
        </p:nvSpPr>
        <p:spPr>
          <a:xfrm>
            <a:off x="6613876" y="1347537"/>
            <a:ext cx="4639192" cy="4860757"/>
          </a:xfrm>
        </p:spPr>
        <p:txBody>
          <a:bodyPr/>
          <a:lstStyle/>
          <a:p>
            <a:r>
              <a:rPr lang="ru-RU" sz="2300" dirty="0"/>
              <a:t>Развитието на изкуствения интелект ускорява разрастването на центровете за данни, което увеличава натиска върху местните ресурси. Въздействията върху водните ресурси са специфични за всеки обект и неравномерни, като някои общности понасят по-голяма тежест от други.  ;```Това създава напрежение между цифровия напредък и справедливостта в областта на водните ресурси.``` ;```Трябва ли дадена общност да приеме недостига на вода в името на „цифровото развитие“?```</a:t>
            </a:r>
          </a:p>
          <a:p>
            <a:endParaRPr lang="ru-RU" dirty="0"/>
          </a:p>
          <a:p>
            <a:endParaRPr lang="ru-RU" dirty="0"/>
          </a:p>
        </p:txBody>
      </p:sp>
      <p:sp>
        <p:nvSpPr>
          <p:cNvPr id="7" name="Text Placeholder 6">
            <a:extLst>
              <a:ext uri="{FF2B5EF4-FFF2-40B4-BE49-F238E27FC236}">
                <a16:creationId xmlns:a16="http://schemas.microsoft.com/office/drawing/2014/main" id="{1BC09BE4-7BE0-9CE9-EB3E-00CE661EDFF1}"/>
              </a:ext>
            </a:extLst>
          </p:cNvPr>
          <p:cNvSpPr>
            <a:spLocks noGrp="1"/>
          </p:cNvSpPr>
          <p:nvPr>
            <p:ph type="body" sz="quarter" idx="16"/>
          </p:nvPr>
        </p:nvSpPr>
        <p:spPr>
          <a:xfrm>
            <a:off x="6613876" y="260746"/>
            <a:ext cx="5378832" cy="1459769"/>
          </a:xfrm>
        </p:spPr>
        <p:txBody>
          <a:bodyPr/>
          <a:lstStyle/>
          <a:p>
            <a:r>
              <a:rPr lang="ru-RU" sz="3400" dirty="0"/>
              <a:t>Скритият воден отпечатък на изкуствения интелект</a:t>
            </a:r>
          </a:p>
        </p:txBody>
      </p:sp>
      <p:sp>
        <p:nvSpPr>
          <p:cNvPr id="17" name="Freeform 16">
            <a:extLst>
              <a:ext uri="{FF2B5EF4-FFF2-40B4-BE49-F238E27FC236}">
                <a16:creationId xmlns:a16="http://schemas.microsoft.com/office/drawing/2014/main" id="{62CA1524-15B0-4D20-1B4B-F9D0696E9227}"/>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close-up of blue cables&#10;&#10;AI-generated content may be incorrect.">
            <a:extLst>
              <a:ext uri="{FF2B5EF4-FFF2-40B4-BE49-F238E27FC236}">
                <a16:creationId xmlns:a16="http://schemas.microsoft.com/office/drawing/2014/main" id="{5F9FB4E9-103F-427A-EF77-A11A8E35B6BF}"/>
              </a:ext>
            </a:extLst>
          </p:cNvPr>
          <p:cNvPicPr>
            <a:picLocks noGrp="1" noChangeAspect="1"/>
          </p:cNvPicPr>
          <p:nvPr>
            <p:ph type="pic" sz="quarter" idx="44"/>
          </p:nvPr>
        </p:nvPicPr>
        <p:blipFill>
          <a:blip r:embed="rId2"/>
          <a:srcRect l="18792" r="18792"/>
          <a:stretch>
            <a:fillRect/>
          </a:stretch>
        </p:blipFill>
        <p:spPr/>
      </p:pic>
      <p:sp>
        <p:nvSpPr>
          <p:cNvPr id="9" name="TextBox 8">
            <a:extLst>
              <a:ext uri="{FF2B5EF4-FFF2-40B4-BE49-F238E27FC236}">
                <a16:creationId xmlns:a16="http://schemas.microsoft.com/office/drawing/2014/main" id="{B16FC35E-34B7-633F-7427-66A914A47853}"/>
              </a:ext>
            </a:extLst>
          </p:cNvPr>
          <p:cNvSpPr txBox="1"/>
          <p:nvPr/>
        </p:nvSpPr>
        <p:spPr>
          <a:xfrm>
            <a:off x="465166" y="6570474"/>
            <a:ext cx="1561646" cy="246221"/>
          </a:xfrm>
          <a:prstGeom prst="rect">
            <a:avLst/>
          </a:prstGeom>
          <a:noFill/>
        </p:spPr>
        <p:txBody>
          <a:bodyPr wrap="none" rtlCol="0">
            <a:spAutoFit/>
          </a:bodyPr>
          <a:lstStyle/>
          <a:p>
            <a:r>
              <a:rPr lang="en-US" sz="1000" dirty="0"/>
              <a:t>Photo by Scott Rodgerson </a:t>
            </a:r>
            <a:endParaRPr lang="en-TR" sz="1000" dirty="0"/>
          </a:p>
        </p:txBody>
      </p:sp>
    </p:spTree>
    <p:extLst>
      <p:ext uri="{BB962C8B-B14F-4D97-AF65-F5344CB8AC3E}">
        <p14:creationId xmlns:p14="http://schemas.microsoft.com/office/powerpoint/2010/main" val="347166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798381" y="1565257"/>
            <a:ext cx="10595237" cy="4739290"/>
          </a:xfrm>
          <a:prstGeom prst="rect">
            <a:avLst/>
          </a:prstGeom>
        </p:spPr>
        <p:txBody>
          <a:bodyPr/>
          <a:lstStyle/>
          <a:p>
            <a:pPr marL="0" algn="just"/>
            <a:r>
              <a:rPr lang="ru-RU" dirty="0"/>
              <a:t>В този модул преподавателите и учащите в професионалното образование и обучение ще: • разгледат защо изкуственият интелект е от съществено значение за подобряване на процеса на вземане на решения по целия воден цикъл, включително опазването на източниците, разпределението, пречистването и управлението при бедствия.</a:t>
            </a:r>
          </a:p>
          <a:p>
            <a:pPr marL="0" algn="just"/>
            <a:r>
              <a:rPr lang="ru-RU" dirty="0"/>
              <a:t>•  научат чрез практически примери как ИИ се прилага в професионалната практика; </a:t>
            </a:r>
          </a:p>
          <a:p>
            <a:pPr marL="0" algn="just"/>
            <a:r>
              <a:rPr lang="ru-RU" dirty="0"/>
              <a:t>•  научат да избират подходящи инструменти за ИИ, да интерпретират резултатите от тях и да разработват практически учебни дейности за професионални контексти;</a:t>
            </a:r>
          </a:p>
          <a:p>
            <a:pPr marL="0" algn="just"/>
            <a:r>
              <a:rPr lang="ru-RU" dirty="0"/>
              <a:t> •  разгледат критични въпроси като качеството на данните, прозрачността, поверителността, киберсигурността и необходимостта от човешки надзор чрез готови за употреба сценарии за преподаване.</a:t>
            </a:r>
          </a:p>
          <a:p>
            <a:pPr marL="0" algn="just"/>
            <a:endParaRPr lang="ru-RU" dirty="0"/>
          </a:p>
          <a:p>
            <a:pPr marL="0" algn="just"/>
            <a:endParaRPr lang="en-US" dirty="0"/>
          </a:p>
          <a:p>
            <a:pPr marL="0" algn="just"/>
            <a:endParaRPr lang="en-US" dirty="0"/>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prstGeom prst="rect">
            <a:avLst/>
          </a:prstGeom>
        </p:spPr>
        <p:txBody>
          <a:bodyPr/>
          <a:lstStyle/>
          <a:p>
            <a:r>
              <a:rPr lang="bg-BG" dirty="0"/>
              <a:t>Цели на обучението</a:t>
            </a:r>
          </a:p>
        </p:txBody>
      </p:sp>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1D32-1D1C-16B5-DF7F-2983FA2477E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9539067-279A-3597-8457-71FF095F4A61}"/>
              </a:ext>
            </a:extLst>
          </p:cNvPr>
          <p:cNvSpPr>
            <a:spLocks noGrp="1"/>
          </p:cNvSpPr>
          <p:nvPr>
            <p:ph type="body" sz="quarter" idx="18"/>
          </p:nvPr>
        </p:nvSpPr>
        <p:spPr>
          <a:xfrm>
            <a:off x="636756" y="1781666"/>
            <a:ext cx="4639192" cy="4703800"/>
          </a:xfrm>
        </p:spPr>
        <p:txBody>
          <a:bodyPr/>
          <a:lstStyle/>
          <a:p>
            <a:pPr marL="0"/>
            <a:r>
              <a:rPr lang="ru-RU" sz="2000" dirty="0"/>
              <a:t>Производство на чипове: Хардуерът за изкуствен интелект (графични процесори) има значителен вграден воден отпечатък по време на производството.</a:t>
            </a:r>
          </a:p>
          <a:p>
            <a:pPr marL="0"/>
            <a:r>
              <a:rPr lang="ru-RU" sz="2000" dirty="0"/>
              <a:t>Охлаждане на място: Много центрове за данни използват водно/изпарително охлаждане, при което водата се губи чрез изпаряване и трябва да бъде подменена.</a:t>
            </a:r>
          </a:p>
          <a:p>
            <a:pPr marL="0"/>
            <a:r>
              <a:rPr lang="ru-RU" sz="2000" dirty="0"/>
              <a:t>Електрозахранване (непряко използване на вода): По-голямото потребление на електроенергия означава повече вода, използвана за производството на електроенергия, в зависимост от енергийния микс</a:t>
            </a:r>
          </a:p>
          <a:p>
            <a:pPr marL="0"/>
            <a:endParaRPr lang="ru-RU" b="1" dirty="0"/>
          </a:p>
        </p:txBody>
      </p:sp>
      <p:sp>
        <p:nvSpPr>
          <p:cNvPr id="7" name="Text Placeholder 6">
            <a:extLst>
              <a:ext uri="{FF2B5EF4-FFF2-40B4-BE49-F238E27FC236}">
                <a16:creationId xmlns:a16="http://schemas.microsoft.com/office/drawing/2014/main" id="{081B12F3-BE36-C036-B4A2-2D0496996680}"/>
              </a:ext>
            </a:extLst>
          </p:cNvPr>
          <p:cNvSpPr>
            <a:spLocks noGrp="1"/>
          </p:cNvSpPr>
          <p:nvPr>
            <p:ph type="body" sz="quarter" idx="16"/>
          </p:nvPr>
        </p:nvSpPr>
        <p:spPr>
          <a:xfrm>
            <a:off x="269632" y="890242"/>
            <a:ext cx="5386102" cy="992652"/>
          </a:xfrm>
        </p:spPr>
        <p:txBody>
          <a:bodyPr/>
          <a:lstStyle/>
          <a:p>
            <a:r>
              <a:rPr lang="bg-BG"/>
              <a:t>Къде отива водата?</a:t>
            </a:r>
            <a:endParaRPr lang="bg-BG" dirty="0"/>
          </a:p>
        </p:txBody>
      </p:sp>
      <p:sp>
        <p:nvSpPr>
          <p:cNvPr id="17" name="Freeform 16">
            <a:extLst>
              <a:ext uri="{FF2B5EF4-FFF2-40B4-BE49-F238E27FC236}">
                <a16:creationId xmlns:a16="http://schemas.microsoft.com/office/drawing/2014/main" id="{6420F043-973F-16AA-01AB-419580485A80}"/>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descr="A hand holding a small computer chip&#10;&#10;AI-generated content may be incorrect.">
            <a:extLst>
              <a:ext uri="{FF2B5EF4-FFF2-40B4-BE49-F238E27FC236}">
                <a16:creationId xmlns:a16="http://schemas.microsoft.com/office/drawing/2014/main" id="{FA8EE462-203B-E602-0EA3-1D7528CE216C}"/>
              </a:ext>
            </a:extLst>
          </p:cNvPr>
          <p:cNvPicPr>
            <a:picLocks noGrp="1" noChangeAspect="1"/>
          </p:cNvPicPr>
          <p:nvPr>
            <p:ph type="pic" sz="quarter" idx="44"/>
          </p:nvPr>
        </p:nvPicPr>
        <p:blipFill>
          <a:blip r:embed="rId2"/>
          <a:srcRect t="14405" b="14405"/>
          <a:stretch>
            <a:fillRect/>
          </a:stretch>
        </p:blipFill>
        <p:spPr/>
      </p:pic>
    </p:spTree>
    <p:extLst>
      <p:ext uri="{BB962C8B-B14F-4D97-AF65-F5344CB8AC3E}">
        <p14:creationId xmlns:p14="http://schemas.microsoft.com/office/powerpoint/2010/main" val="2181264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EAE0B-0CD4-A6A4-C7C9-9789161A6D9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CFD2A3D-AAF0-FCC2-7E6E-338CB6023889}"/>
              </a:ext>
            </a:extLst>
          </p:cNvPr>
          <p:cNvSpPr>
            <a:spLocks noGrp="1"/>
          </p:cNvSpPr>
          <p:nvPr>
            <p:ph type="body" sz="quarter" idx="18"/>
          </p:nvPr>
        </p:nvSpPr>
        <p:spPr>
          <a:xfrm>
            <a:off x="6613875" y="1452064"/>
            <a:ext cx="4934657" cy="4611852"/>
          </a:xfrm>
        </p:spPr>
        <p:txBody>
          <a:bodyPr/>
          <a:lstStyle/>
          <a:p>
            <a:pPr marL="0"/>
            <a:r>
              <a:rPr lang="ru-RU" sz="2000" noProof="1"/>
              <a:t>Изкуственият интелект създава парадокс в областта на устойчивото развитие: той може да спомогне за пестене на вода чрез откриване на течове, прогнозиране и мониторинг, но бързото разрастване на центровете за данни за изкуствен интелект може също така да доведе до увеличаване на потреблението на вода, особено за охлаждане. В регионите с недостиг на вода това повдига труден въпрос: може ли да се оправдае технология, предназначена да подобри управлението на водните ресурси, ако тя оказва допълнителен натиск върху местните водни запаси? Ето някои решения...</a:t>
            </a:r>
          </a:p>
          <a:p>
            <a:pPr marL="0"/>
            <a:endParaRPr lang="ru-RU" noProof="1"/>
          </a:p>
          <a:p>
            <a:pPr marL="0"/>
            <a:endParaRPr lang="ru-RU" noProof="1"/>
          </a:p>
        </p:txBody>
      </p:sp>
      <p:sp>
        <p:nvSpPr>
          <p:cNvPr id="7" name="Text Placeholder 6">
            <a:extLst>
              <a:ext uri="{FF2B5EF4-FFF2-40B4-BE49-F238E27FC236}">
                <a16:creationId xmlns:a16="http://schemas.microsoft.com/office/drawing/2014/main" id="{92CC0413-FA73-3C0F-10F0-A7422533C3D1}"/>
              </a:ext>
            </a:extLst>
          </p:cNvPr>
          <p:cNvSpPr>
            <a:spLocks noGrp="1"/>
          </p:cNvSpPr>
          <p:nvPr>
            <p:ph type="body" sz="quarter" idx="16"/>
          </p:nvPr>
        </p:nvSpPr>
        <p:spPr>
          <a:xfrm>
            <a:off x="6791158" y="260747"/>
            <a:ext cx="5318780" cy="992652"/>
          </a:xfrm>
        </p:spPr>
        <p:txBody>
          <a:bodyPr/>
          <a:lstStyle/>
          <a:p>
            <a:r>
              <a:rPr lang="ru-RU" dirty="0"/>
              <a:t>Пестене на вода, използване на вода</a:t>
            </a:r>
          </a:p>
        </p:txBody>
      </p:sp>
      <p:sp>
        <p:nvSpPr>
          <p:cNvPr id="17" name="Freeform 16">
            <a:extLst>
              <a:ext uri="{FF2B5EF4-FFF2-40B4-BE49-F238E27FC236}">
                <a16:creationId xmlns:a16="http://schemas.microsoft.com/office/drawing/2014/main" id="{0463F96C-035D-3BF2-89E2-C22A11185B77}"/>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1" name="Picture Placeholder 10" descr="A close-up of a drop of water&#10;&#10;AI-generated content may be incorrect.">
            <a:extLst>
              <a:ext uri="{FF2B5EF4-FFF2-40B4-BE49-F238E27FC236}">
                <a16:creationId xmlns:a16="http://schemas.microsoft.com/office/drawing/2014/main" id="{E667A323-2390-8D04-2394-98F14888D1A5}"/>
              </a:ext>
            </a:extLst>
          </p:cNvPr>
          <p:cNvPicPr>
            <a:picLocks noGrp="1" noChangeAspect="1"/>
          </p:cNvPicPr>
          <p:nvPr>
            <p:ph type="pic" sz="quarter" idx="44"/>
          </p:nvPr>
        </p:nvPicPr>
        <p:blipFill>
          <a:blip r:embed="rId2"/>
          <a:srcRect l="18788" r="18788"/>
          <a:stretch>
            <a:fillRect/>
          </a:stretch>
        </p:blipFill>
        <p:spPr/>
      </p:pic>
    </p:spTree>
    <p:extLst>
      <p:ext uri="{BB962C8B-B14F-4D97-AF65-F5344CB8AC3E}">
        <p14:creationId xmlns:p14="http://schemas.microsoft.com/office/powerpoint/2010/main" val="13002628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F2224-4F73-4326-C4DC-758876146EF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FFABB9E-F36E-E71D-53D3-2EE6AB51D68D}"/>
              </a:ext>
            </a:extLst>
          </p:cNvPr>
          <p:cNvSpPr>
            <a:spLocks noGrp="1"/>
          </p:cNvSpPr>
          <p:nvPr>
            <p:ph type="body" sz="quarter" idx="18"/>
          </p:nvPr>
        </p:nvSpPr>
        <p:spPr/>
        <p:txBody>
          <a:bodyPr/>
          <a:lstStyle/>
          <a:p>
            <a:pPr marL="114300" indent="-342900">
              <a:buFont typeface="Arial" panose="020B0604020202020204" pitchFamily="34" charset="0"/>
              <a:buChar char="•"/>
            </a:pPr>
            <a:r>
              <a:rPr lang="en-US" dirty="0">
                <a:hlinkClick r:id="rId2"/>
              </a:rPr>
              <a:t>https://www.iwmi.org/news/the-cloud-is-running-dry/</a:t>
            </a:r>
            <a:endParaRPr lang="en-US" dirty="0"/>
          </a:p>
          <a:p>
            <a:pPr marL="114300" indent="-342900">
              <a:buFont typeface="Arial" panose="020B0604020202020204" pitchFamily="34" charset="0"/>
              <a:buChar char="•"/>
            </a:pPr>
            <a:r>
              <a:rPr lang="en-US" dirty="0">
                <a:hlinkClick r:id="rId3"/>
              </a:rPr>
              <a:t>The Uneven Distribution of AI’s Environmental Impacts</a:t>
            </a:r>
            <a:endParaRPr lang="en-US" dirty="0"/>
          </a:p>
          <a:p>
            <a:pPr marL="114300" indent="-342900">
              <a:buFont typeface="Arial" panose="020B0604020202020204" pitchFamily="34" charset="0"/>
              <a:buChar char="•"/>
            </a:pPr>
            <a:r>
              <a:rPr lang="en-US" dirty="0">
                <a:hlinkClick r:id="rId4"/>
              </a:rPr>
              <a:t>https://andthewest.stanford.edu/2025/thirsty-for-power-and-water-ai-crunching-data-centers-sprout-across-the-west/</a:t>
            </a:r>
            <a:endParaRPr lang="en-US" dirty="0"/>
          </a:p>
          <a:p>
            <a:pPr marL="0"/>
            <a:endParaRPr lang="en-US" dirty="0"/>
          </a:p>
          <a:p>
            <a:pPr marL="0"/>
            <a:endParaRPr lang="en-US" dirty="0"/>
          </a:p>
        </p:txBody>
      </p:sp>
      <p:sp>
        <p:nvSpPr>
          <p:cNvPr id="2" name="Text Placeholder 1">
            <a:extLst>
              <a:ext uri="{FF2B5EF4-FFF2-40B4-BE49-F238E27FC236}">
                <a16:creationId xmlns:a16="http://schemas.microsoft.com/office/drawing/2014/main" id="{A6800EF7-5103-F279-AF94-05DD4FA842C5}"/>
              </a:ext>
            </a:extLst>
          </p:cNvPr>
          <p:cNvSpPr>
            <a:spLocks noGrp="1"/>
          </p:cNvSpPr>
          <p:nvPr>
            <p:ph type="body" sz="quarter" idx="16"/>
          </p:nvPr>
        </p:nvSpPr>
        <p:spPr/>
        <p:txBody>
          <a:bodyPr/>
          <a:lstStyle/>
          <a:p>
            <a:r>
              <a:rPr lang="bg-BG" dirty="0"/>
              <a:t>Допълнителна литература/изследвания</a:t>
            </a:r>
          </a:p>
          <a:p>
            <a:endParaRPr lang="en-US" dirty="0"/>
          </a:p>
        </p:txBody>
      </p:sp>
      <p:pic>
        <p:nvPicPr>
          <p:cNvPr id="7" name="Picture Placeholder 6" descr="A person holding a tablet&#10;&#10;AI-generated content may be incorrect.">
            <a:extLst>
              <a:ext uri="{FF2B5EF4-FFF2-40B4-BE49-F238E27FC236}">
                <a16:creationId xmlns:a16="http://schemas.microsoft.com/office/drawing/2014/main" id="{D0ED0E11-8E93-C6F8-7B57-19DF8777BA61}"/>
              </a:ext>
            </a:extLst>
          </p:cNvPr>
          <p:cNvPicPr>
            <a:picLocks noGrp="1" noChangeAspect="1"/>
          </p:cNvPicPr>
          <p:nvPr>
            <p:ph type="pic" sz="quarter" idx="10"/>
          </p:nvPr>
        </p:nvPicPr>
        <p:blipFill>
          <a:blip r:embed="rId5"/>
          <a:srcRect l="34158" r="34158"/>
          <a:stretch>
            <a:fillRect/>
          </a:stretch>
        </p:blipFill>
        <p:spPr/>
      </p:pic>
    </p:spTree>
    <p:extLst>
      <p:ext uri="{BB962C8B-B14F-4D97-AF65-F5344CB8AC3E}">
        <p14:creationId xmlns:p14="http://schemas.microsoft.com/office/powerpoint/2010/main" val="990533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B90C2-1077-27BB-0D84-1B7276CE3F4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5463624-BAD5-7A2F-F0E5-065A216AF9FC}"/>
              </a:ext>
            </a:extLst>
          </p:cNvPr>
          <p:cNvSpPr>
            <a:spLocks noGrp="1"/>
          </p:cNvSpPr>
          <p:nvPr>
            <p:ph type="body" sz="quarter" idx="18"/>
          </p:nvPr>
        </p:nvSpPr>
        <p:spPr>
          <a:xfrm>
            <a:off x="798380" y="1565257"/>
            <a:ext cx="10595238" cy="4844970"/>
          </a:xfrm>
          <a:prstGeom prst="rect">
            <a:avLst/>
          </a:prstGeom>
        </p:spPr>
        <p:txBody>
          <a:bodyPr/>
          <a:lstStyle/>
          <a:p>
            <a:pPr marL="114300" indent="-342900">
              <a:buFont typeface="Arial" panose="020B0604020202020204" pitchFamily="34" charset="0"/>
              <a:buChar char="•"/>
            </a:pPr>
            <a:r>
              <a:rPr lang="ru-RU" sz="1800" dirty="0"/>
              <a:t>•Трябва ли да се разреши на центровете за данни да използват питейна вода за охлаждане в региони с недостиг на вода? </a:t>
            </a:r>
          </a:p>
          <a:p>
            <a:pPr marL="114300" indent="-342900">
              <a:buFont typeface="Arial" panose="020B0604020202020204" pitchFamily="34" charset="0"/>
              <a:buChar char="•"/>
            </a:pPr>
            <a:r>
              <a:rPr lang="ru-RU" sz="1800" dirty="0"/>
              <a:t>•Справедливо ли е да се одобри център за данни, ако той създава малко постоянни работни места, но консумира значителни количества местна вода? </a:t>
            </a:r>
          </a:p>
          <a:p>
            <a:pPr marL="114300" indent="-342900">
              <a:buFont typeface="Arial" panose="020B0604020202020204" pitchFamily="34" charset="0"/>
              <a:buChar char="•"/>
            </a:pPr>
            <a:r>
              <a:rPr lang="ru-RU" sz="1800" dirty="0"/>
              <a:t>•Кое е по-лошо: по-високата консумация на вода или по-високата консумация на електроенергия (и защо)? </a:t>
            </a:r>
          </a:p>
          <a:p>
            <a:pPr marL="114300" indent="-342900">
              <a:buFont typeface="Arial" panose="020B0604020202020204" pitchFamily="34" charset="0"/>
              <a:buChar char="•"/>
            </a:pPr>
            <a:r>
              <a:rPr lang="ru-RU" sz="1800" dirty="0"/>
              <a:t>•Имат ли смисъл твърденията за „положително въздействие върху водните ресурси“, ако попълването на запасите се извършва в друг водосборен басейн?</a:t>
            </a:r>
          </a:p>
          <a:p>
            <a:pPr marL="114300" indent="-342900">
              <a:buFont typeface="Arial" panose="020B0604020202020204" pitchFamily="34" charset="0"/>
              <a:buChar char="•"/>
            </a:pPr>
            <a:r>
              <a:rPr lang="ru-RU" sz="1800" dirty="0"/>
              <a:t>•Каква информация трябва да бъде задължителна в разрешителните? (Ефективност на използване на водата, тип източник, напрежение в басейна, непряко използване на вода, сезонни пикове?) </a:t>
            </a:r>
          </a:p>
          <a:p>
            <a:pPr marL="114300" indent="-342900">
              <a:buFont typeface="Arial" panose="020B0604020202020204" pitchFamily="34" charset="0"/>
              <a:buChar char="•"/>
            </a:pPr>
            <a:r>
              <a:rPr lang="ru-RU" sz="1800" dirty="0"/>
              <a:t>•Трябва ли правителствата да дават приоритет на водата за хората, храната, екосистемите или цифровата инфраструктура? </a:t>
            </a:r>
          </a:p>
          <a:p>
            <a:pPr marL="114300" indent="-342900">
              <a:buFont typeface="Arial" panose="020B0604020202020204" pitchFamily="34" charset="0"/>
              <a:buChar char="•"/>
            </a:pPr>
            <a:r>
              <a:rPr lang="ru-RU" sz="1800" dirty="0"/>
              <a:t>•Кой трябва да плаща за модернизациите: компанията, комуналните услуги, данъкоплатците? </a:t>
            </a:r>
          </a:p>
          <a:p>
            <a:pPr marL="114300" indent="-342900">
              <a:buFont typeface="Arial" panose="020B0604020202020204" pitchFamily="34" charset="0"/>
              <a:buChar char="•"/>
            </a:pPr>
            <a:r>
              <a:rPr lang="ru-RU" sz="1800" dirty="0"/>
              <a:t>•Ако услугите, свързани с изкуствен интелект, са от полза за цялата страна, трябва ли тежестта върху водните ресурси да бъде „споделена“ – или трябва да бъде локална?</a:t>
            </a:r>
          </a:p>
          <a:p>
            <a:pPr marL="0" indent="0"/>
            <a:endParaRPr lang="ru-RU" sz="2000" dirty="0"/>
          </a:p>
        </p:txBody>
      </p:sp>
      <p:sp>
        <p:nvSpPr>
          <p:cNvPr id="5" name="Text Placeholder 4">
            <a:extLst>
              <a:ext uri="{FF2B5EF4-FFF2-40B4-BE49-F238E27FC236}">
                <a16:creationId xmlns:a16="http://schemas.microsoft.com/office/drawing/2014/main" id="{D6661DB1-3D77-7747-3353-F4F2C095916B}"/>
              </a:ext>
            </a:extLst>
          </p:cNvPr>
          <p:cNvSpPr>
            <a:spLocks noGrp="1"/>
          </p:cNvSpPr>
          <p:nvPr>
            <p:ph type="body" sz="quarter" idx="16"/>
          </p:nvPr>
        </p:nvSpPr>
        <p:spPr>
          <a:prstGeom prst="rect">
            <a:avLst/>
          </a:prstGeom>
        </p:spPr>
        <p:txBody>
          <a:bodyPr/>
          <a:lstStyle/>
          <a:p>
            <a:r>
              <a:rPr lang="ru-RU" dirty="0"/>
              <a:t>Съвети за работа в клас: въпроси за обсъждане</a:t>
            </a:r>
          </a:p>
          <a:p>
            <a:endParaRPr lang="en-US" dirty="0"/>
          </a:p>
        </p:txBody>
      </p:sp>
    </p:spTree>
    <p:extLst>
      <p:ext uri="{BB962C8B-B14F-4D97-AF65-F5344CB8AC3E}">
        <p14:creationId xmlns:p14="http://schemas.microsoft.com/office/powerpoint/2010/main" val="3744473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E7AE6-FBB7-BC0D-E467-1C6DBD172A1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7920C96-B7B0-001F-9771-98B726A8CCDC}"/>
              </a:ext>
            </a:extLst>
          </p:cNvPr>
          <p:cNvSpPr>
            <a:spLocks noGrp="1"/>
          </p:cNvSpPr>
          <p:nvPr>
            <p:ph type="body" sz="quarter" idx="18"/>
          </p:nvPr>
        </p:nvSpPr>
        <p:spPr>
          <a:xfrm>
            <a:off x="6613875" y="1452063"/>
            <a:ext cx="4934657" cy="4816761"/>
          </a:xfrm>
        </p:spPr>
        <p:txBody>
          <a:bodyPr/>
          <a:lstStyle/>
          <a:p>
            <a:pPr marL="0"/>
            <a:r>
              <a:rPr lang="ru-RU" sz="2000" noProof="1"/>
              <a:t>Грамотност в работата с данни </a:t>
            </a:r>
          </a:p>
          <a:p>
            <a:pPr marL="0"/>
            <a:r>
              <a:rPr lang="ru-RU" sz="2000" noProof="1"/>
              <a:t>Материали: Един слайд с 6–8 кратки „твърдения“ </a:t>
            </a:r>
          </a:p>
          <a:p>
            <a:pPr marL="0"/>
            <a:r>
              <a:rPr lang="ru-RU" sz="2000" noProof="1"/>
              <a:t>За всяко твърдение учениците отговарят на следните въпроси: </a:t>
            </a:r>
          </a:p>
          <a:p>
            <a:pPr marL="0"/>
            <a:r>
              <a:rPr lang="ru-RU" sz="2000" noProof="1"/>
              <a:t>1. Какво означава то? </a:t>
            </a:r>
          </a:p>
          <a:p>
            <a:pPr marL="0"/>
            <a:r>
              <a:rPr lang="ru-RU" sz="2000" noProof="1"/>
              <a:t>2. Какви данни липсват? (вид източник, натоварване на водосборния басейн, сезонни пикове, непряко водоползване, метод) </a:t>
            </a:r>
          </a:p>
          <a:p>
            <a:pPr marL="0"/>
            <a:r>
              <a:rPr lang="ru-RU" sz="2000" noProof="1"/>
              <a:t>3. Какво бихте попитали, за да го проверите? </a:t>
            </a:r>
          </a:p>
          <a:p>
            <a:pPr marL="0"/>
            <a:r>
              <a:rPr lang="ru-RU" sz="2000" noProof="1"/>
              <a:t>Резултат: Контролен списък за минимални доказателства</a:t>
            </a:r>
          </a:p>
          <a:p>
            <a:endParaRPr lang="en-TR" dirty="0"/>
          </a:p>
        </p:txBody>
      </p:sp>
      <p:sp>
        <p:nvSpPr>
          <p:cNvPr id="7" name="Text Placeholder 6">
            <a:extLst>
              <a:ext uri="{FF2B5EF4-FFF2-40B4-BE49-F238E27FC236}">
                <a16:creationId xmlns:a16="http://schemas.microsoft.com/office/drawing/2014/main" id="{0715B9F0-814D-0FD5-98B3-E6AE10A48189}"/>
              </a:ext>
            </a:extLst>
          </p:cNvPr>
          <p:cNvSpPr>
            <a:spLocks noGrp="1"/>
          </p:cNvSpPr>
          <p:nvPr>
            <p:ph type="body" sz="quarter" idx="16"/>
          </p:nvPr>
        </p:nvSpPr>
        <p:spPr>
          <a:xfrm>
            <a:off x="6791158" y="260747"/>
            <a:ext cx="4757375" cy="992652"/>
          </a:xfrm>
        </p:spPr>
        <p:txBody>
          <a:bodyPr/>
          <a:lstStyle/>
          <a:p>
            <a:r>
              <a:rPr lang="ru-RU" dirty="0"/>
              <a:t>Съвети за работа в клас</a:t>
            </a:r>
          </a:p>
        </p:txBody>
      </p:sp>
      <p:sp>
        <p:nvSpPr>
          <p:cNvPr id="17" name="Freeform 16">
            <a:extLst>
              <a:ext uri="{FF2B5EF4-FFF2-40B4-BE49-F238E27FC236}">
                <a16:creationId xmlns:a16="http://schemas.microsoft.com/office/drawing/2014/main" id="{E4D75A18-9B4F-9A89-2E95-A6C9E1EA3D1D}"/>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holding a yellow question mark&#10;&#10;AI-generated content may be incorrect.">
            <a:extLst>
              <a:ext uri="{FF2B5EF4-FFF2-40B4-BE49-F238E27FC236}">
                <a16:creationId xmlns:a16="http://schemas.microsoft.com/office/drawing/2014/main" id="{0DB5B078-23BB-70BD-5EF1-7DA44AA36F07}"/>
              </a:ext>
            </a:extLst>
          </p:cNvPr>
          <p:cNvPicPr>
            <a:picLocks noGrp="1" noChangeAspect="1"/>
          </p:cNvPicPr>
          <p:nvPr>
            <p:ph type="pic" sz="quarter" idx="44"/>
          </p:nvPr>
        </p:nvPicPr>
        <p:blipFill>
          <a:blip r:embed="rId2"/>
          <a:srcRect t="11868" b="11868"/>
          <a:stretch>
            <a:fillRect/>
          </a:stretch>
        </p:blipFill>
        <p:spPr/>
      </p:pic>
    </p:spTree>
    <p:extLst>
      <p:ext uri="{BB962C8B-B14F-4D97-AF65-F5344CB8AC3E}">
        <p14:creationId xmlns:p14="http://schemas.microsoft.com/office/powerpoint/2010/main" val="21043951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836664" y="4219718"/>
            <a:ext cx="3195486" cy="731140"/>
          </a:xfrm>
        </p:spPr>
        <p:txBody>
          <a:bodyPr/>
          <a:lstStyle/>
          <a:p>
            <a:r>
              <a:rPr lang="bg-BG" dirty="0"/>
              <a:t>Въпроси</a:t>
            </a:r>
            <a:r>
              <a:rPr lang="en-US" dirty="0"/>
              <a:t>?</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normAutofit fontScale="77500" lnSpcReduction="20000"/>
          </a:bodyPr>
          <a:lstStyle/>
          <a:p>
            <a:r>
              <a:rPr lang="bg-BG" dirty="0"/>
              <a:t>Благодаря Ви</a:t>
            </a:r>
            <a:endParaRPr lang="en-US" dirty="0"/>
          </a:p>
        </p:txBody>
      </p:sp>
      <p:sp>
        <p:nvSpPr>
          <p:cNvPr id="29" name="Text Placeholder 28">
            <a:extLst>
              <a:ext uri="{FF2B5EF4-FFF2-40B4-BE49-F238E27FC236}">
                <a16:creationId xmlns:a16="http://schemas.microsoft.com/office/drawing/2014/main" id="{C60527F0-CEFD-CBD9-9FF6-227AF5867BC6}"/>
              </a:ext>
            </a:extLst>
          </p:cNvPr>
          <p:cNvSpPr>
            <a:spLocks noGrp="1"/>
          </p:cNvSpPr>
          <p:nvPr>
            <p:ph type="body" sz="quarter" idx="45"/>
          </p:nvPr>
        </p:nvSpPr>
        <p:spPr>
          <a:prstGeom prst="rect">
            <a:avLst/>
          </a:prstGeom>
        </p:spPr>
        <p:txBody>
          <a:bodyPr/>
          <a:lstStyle/>
          <a:p>
            <a:r>
              <a:rPr lang="en-US" b="0" dirty="0" err="1"/>
              <a:t>www</a:t>
            </a:r>
            <a:r>
              <a:rPr lang="en-US" b="0" err="1"/>
              <a:t>.</a:t>
            </a:r>
            <a:r>
              <a:rPr lang="en-US" b="0"/>
              <a:t>sustainvet.</a:t>
            </a:r>
            <a:r>
              <a:rPr lang="en-US" b="0" dirty="0" err="1"/>
              <a:t>eu</a:t>
            </a:r>
            <a:endParaRPr lang="en-US" b="0" dirty="0"/>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440627" y="931769"/>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800" b="1" dirty="0">
                <a:solidFill>
                  <a:srgbClr val="ADD037"/>
                </a:solidFill>
                <a:latin typeface="Calibri" panose="020F0502020204030204" pitchFamily="34" charset="0"/>
                <a:cs typeface="Calibri" panose="020F0502020204030204" pitchFamily="34" charset="0"/>
              </a:rPr>
              <a:t>follow our journey</a:t>
            </a: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bg-BG" dirty="0"/>
              <a:t>Част </a:t>
            </a:r>
            <a:r>
              <a:rPr lang="en-US" dirty="0"/>
              <a:t>1</a:t>
            </a:r>
          </a:p>
          <a:p>
            <a:r>
              <a:rPr lang="bg-BG" dirty="0"/>
              <a:t>Въведение</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a:extLst>
              <a:ext uri="{FF2B5EF4-FFF2-40B4-BE49-F238E27FC236}">
                <a16:creationId xmlns:a16="http://schemas.microsoft.com/office/drawing/2014/main" id="{63336A8A-EA59-8347-5D39-E74AEB817ADC}"/>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406405" y="1895981"/>
            <a:ext cx="5126463" cy="3565651"/>
          </a:xfrm>
        </p:spPr>
        <p:txBody>
          <a:bodyPr/>
          <a:lstStyle/>
          <a:p>
            <a:r>
              <a:rPr lang="ru-RU" sz="3200" dirty="0"/>
              <a:t>„Пестете вода днес; тя ще ви спаси утре“</a:t>
            </a:r>
          </a:p>
          <a:p>
            <a:endParaRPr lang="en-US" dirty="0"/>
          </a:p>
          <a:p>
            <a:endParaRPr lang="en-US" sz="3200" b="1" dirty="0"/>
          </a:p>
        </p:txBody>
      </p:sp>
      <p:grpSp>
        <p:nvGrpSpPr>
          <p:cNvPr id="4" name="Group 3">
            <a:extLst>
              <a:ext uri="{FF2B5EF4-FFF2-40B4-BE49-F238E27FC236}">
                <a16:creationId xmlns:a16="http://schemas.microsoft.com/office/drawing/2014/main" id="{3A16E5AB-C242-EC52-3006-1AF44CFA050E}"/>
              </a:ext>
            </a:extLst>
          </p:cNvPr>
          <p:cNvGrpSpPr/>
          <p:nvPr/>
        </p:nvGrpSpPr>
        <p:grpSpPr>
          <a:xfrm>
            <a:off x="2362670" y="4874368"/>
            <a:ext cx="1656436" cy="1205913"/>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3C42CEEE-71C1-D69E-92F5-96DBEAA37DFB}"/>
              </a:ext>
            </a:extLst>
          </p:cNvPr>
          <p:cNvSpPr/>
          <p:nvPr/>
        </p:nvSpPr>
        <p:spPr>
          <a:xfrm rot="16857139">
            <a:off x="-714994" y="1287943"/>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18059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2E55AADC-B51A-16AF-0053-10835EEDCA17}"/>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791158" y="2707104"/>
            <a:ext cx="4757374" cy="4030579"/>
          </a:xfrm>
        </p:spPr>
        <p:txBody>
          <a:bodyPr/>
          <a:lstStyle/>
          <a:p>
            <a:pPr marL="0" algn="just"/>
            <a:r>
              <a:rPr lang="ru-RU" dirty="0"/>
              <a:t>Управлението на водните ресурси се превръща в едно от най-големите предизвикателства на нашето време. Застаряващата инфраструктура, нарастващото замърсяване на водите, все по-честите суши и наводнения, както и растящото търсене от страна на градовете, селското стопанство и промишлеността – всичко това оказва натиск върху водните системи. </a:t>
            </a:r>
          </a:p>
          <a:p>
            <a:pPr marL="0" algn="just"/>
            <a:endParaRPr lang="en-IE" dirty="0"/>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p:txBody>
          <a:bodyPr/>
          <a:lstStyle/>
          <a:p>
            <a:r>
              <a:rPr lang="ru-RU" dirty="0"/>
              <a:t>Защо изкуствен интелект в управлението на водните ресурси?</a:t>
            </a:r>
          </a:p>
          <a:p>
            <a:endParaRPr lang="en-US" dirty="0"/>
          </a:p>
          <a:p>
            <a:pPr marL="742950" indent="-742950">
              <a:buFont typeface="+mj-lt"/>
              <a:buAutoNum type="arabicPeriod"/>
            </a:pPr>
            <a:endParaRPr lang="en-IE" dirty="0"/>
          </a:p>
        </p:txBody>
      </p:sp>
      <p:sp>
        <p:nvSpPr>
          <p:cNvPr id="17" name="Freeform 16">
            <a:extLst>
              <a:ext uri="{FF2B5EF4-FFF2-40B4-BE49-F238E27FC236}">
                <a16:creationId xmlns:a16="http://schemas.microsoft.com/office/drawing/2014/main" id="{40FC3DF2-BAF1-F579-7F32-ED22A03B8B9C}"/>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569541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643467" y="2803358"/>
            <a:ext cx="4590270" cy="3682107"/>
          </a:xfrm>
        </p:spPr>
        <p:txBody>
          <a:bodyPr/>
          <a:lstStyle/>
          <a:p>
            <a:pPr marL="0" algn="just"/>
            <a:r>
              <a:rPr lang="ru-RU" dirty="0"/>
              <a:t>В този контекст изкуственият интелект (ИИ) се очертава като практична и мощна подкрепа за устойчивото управление на водните ресурси. ИИ може да помогне на специалистите и институциите в областта на водните ресурси да вземат по-бързи и по-точни решения, като превръща големи обеми данни в полезна информация.</a:t>
            </a:r>
          </a:p>
        </p:txBody>
      </p:sp>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a:xfrm>
            <a:off x="898358" y="589547"/>
            <a:ext cx="4757375" cy="1293347"/>
          </a:xfrm>
        </p:spPr>
        <p:txBody>
          <a:bodyPr/>
          <a:lstStyle/>
          <a:p>
            <a:r>
              <a:rPr lang="ru-RU" dirty="0"/>
              <a:t>Защо изкуственият интелект в управлението на водните ресурси</a:t>
            </a:r>
            <a:r>
              <a:rPr lang="en-US" dirty="0"/>
              <a:t>?</a:t>
            </a:r>
            <a:endParaRPr lang="en-IE" dirty="0"/>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4" name="TextBox 3">
            <a:extLst>
              <a:ext uri="{FF2B5EF4-FFF2-40B4-BE49-F238E27FC236}">
                <a16:creationId xmlns:a16="http://schemas.microsoft.com/office/drawing/2014/main" id="{61BC1B5C-41B0-2ADC-3B51-176577FC9521}"/>
              </a:ext>
            </a:extLst>
          </p:cNvPr>
          <p:cNvSpPr txBox="1"/>
          <p:nvPr/>
        </p:nvSpPr>
        <p:spPr>
          <a:xfrm>
            <a:off x="10374658" y="6485466"/>
            <a:ext cx="2114810" cy="246221"/>
          </a:xfrm>
          <a:prstGeom prst="rect">
            <a:avLst/>
          </a:prstGeom>
          <a:noFill/>
        </p:spPr>
        <p:txBody>
          <a:bodyPr wrap="square" rtlCol="0">
            <a:spAutoFit/>
          </a:bodyPr>
          <a:lstStyle/>
          <a:p>
            <a:r>
              <a:rPr lang="en-US" sz="1000" dirty="0"/>
              <a:t>Image by WangXiNa </a:t>
            </a:r>
          </a:p>
        </p:txBody>
      </p:sp>
      <p:pic>
        <p:nvPicPr>
          <p:cNvPr id="11" name="Picture Placeholder 10" descr="A blue water drop made of dots and lines&#10;&#10;AI-generated content may be incorrect.">
            <a:extLst>
              <a:ext uri="{FF2B5EF4-FFF2-40B4-BE49-F238E27FC236}">
                <a16:creationId xmlns:a16="http://schemas.microsoft.com/office/drawing/2014/main" id="{03715850-49B7-3575-3EE4-AF8FEA4D6591}"/>
              </a:ext>
            </a:extLst>
          </p:cNvPr>
          <p:cNvPicPr>
            <a:picLocks noGrp="1" noChangeAspect="1"/>
          </p:cNvPicPr>
          <p:nvPr>
            <p:ph type="pic" sz="quarter" idx="44"/>
          </p:nvPr>
        </p:nvPicPr>
        <p:blipFill>
          <a:blip r:embed="rId2"/>
          <a:srcRect l="18785" r="18785"/>
          <a:stretch>
            <a:fillRect/>
          </a:stretch>
        </p:blipFill>
        <p:spPr>
          <a:xfrm>
            <a:off x="6273013" y="439730"/>
            <a:ext cx="5660531" cy="6045736"/>
          </a:xfrm>
        </p:spPr>
      </p:pic>
    </p:spTree>
    <p:extLst>
      <p:ext uri="{BB962C8B-B14F-4D97-AF65-F5344CB8AC3E}">
        <p14:creationId xmlns:p14="http://schemas.microsoft.com/office/powerpoint/2010/main" val="2015383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045704"/>
            <a:ext cx="10595238" cy="4415254"/>
          </a:xfrm>
          <a:prstGeom prst="rect">
            <a:avLst/>
          </a:prstGeom>
        </p:spPr>
        <p:txBody>
          <a:bodyPr/>
          <a:lstStyle/>
          <a:p>
            <a:pPr marL="0" algn="just"/>
            <a:r>
              <a:rPr lang="ru-RU" dirty="0"/>
              <a:t>От сензорни мрежи и интелигентни измервателни уреди до сателитни снимки и метеорологични данни – изкуственият интелект може да анализира модели, да открива аномалии, да прогнозира рискове и да оптимизира операциите, често в реално време. Изкуственият интелект обаче не е „магическо решение“. Неговата ефективност зависи от качеството на данните, надеждността на инфраструктурата, прозрачността и отговорното използване. Некачествени данни, слаби системи или несигурно внедряване могат да доведат до погрешни решения и нежелани последствия, което потенциално може да подкопае напредъка в областта на устойчивостта, вместо да го укрепи. Този модул е предназначен за преподаватели и учащи в професионалното образование и обучение, които искат да разберат защо изкуственият интелект е важен за управлението на водните ресурси и как може да се приложи в професионалното образование и практиката в реалния свят.</a:t>
            </a:r>
          </a:p>
          <a:p>
            <a:pPr marL="0" algn="just"/>
            <a:endParaRPr lang="ru-RU" dirty="0"/>
          </a:p>
          <a:p>
            <a:pPr marL="0" algn="just"/>
            <a:endParaRPr lang="ru-RU"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49706" y="761603"/>
            <a:ext cx="10743912" cy="982976"/>
          </a:xfrm>
          <a:prstGeom prst="rect">
            <a:avLst/>
          </a:prstGeom>
        </p:spPr>
        <p:txBody>
          <a:bodyPr/>
          <a:lstStyle/>
          <a:p>
            <a:r>
              <a:rPr lang="ru-RU" dirty="0"/>
              <a:t>Защо изкуствен интелект в управлението на водните ресурси?</a:t>
            </a:r>
          </a:p>
        </p:txBody>
      </p:sp>
    </p:spTree>
    <p:extLst>
      <p:ext uri="{BB962C8B-B14F-4D97-AF65-F5344CB8AC3E}">
        <p14:creationId xmlns:p14="http://schemas.microsoft.com/office/powerpoint/2010/main" val="3933563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297321" y="2639356"/>
            <a:ext cx="6813813" cy="2253043"/>
          </a:xfrm>
        </p:spPr>
        <p:txBody>
          <a:bodyPr>
            <a:normAutofit fontScale="92500" lnSpcReduction="20000"/>
          </a:bodyPr>
          <a:lstStyle/>
          <a:p>
            <a:r>
              <a:rPr lang="bg-BG" dirty="0"/>
              <a:t>Част</a:t>
            </a:r>
            <a:r>
              <a:rPr lang="en-US" dirty="0"/>
              <a:t> 2</a:t>
            </a:r>
          </a:p>
          <a:p>
            <a:r>
              <a:rPr lang="ru-RU" dirty="0"/>
              <a:t>Предизвикателствата пред управлението на водните ресурси в днешно време</a:t>
            </a:r>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67831415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2694f9c5156d155576ceaa30373d4527">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6a69e07572b3f3bca6df0441b2cdcc15"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5D6C64-817C-491E-9FA0-4F94B559D90E}">
  <ds:schemaRefs>
    <ds:schemaRef ds:uri="http://schemas.microsoft.com/office/2006/metadata/properties"/>
    <ds:schemaRef ds:uri="http://schemas.microsoft.com/office/infopath/2007/PartnerControls"/>
    <ds:schemaRef ds:uri="558b41f4-9262-4964-9013-127d98c85303"/>
    <ds:schemaRef ds:uri="92a36596-4c27-4ea1-9f04-71a23c4554a9"/>
  </ds:schemaRefs>
</ds:datastoreItem>
</file>

<file path=customXml/itemProps2.xml><?xml version="1.0" encoding="utf-8"?>
<ds:datastoreItem xmlns:ds="http://schemas.openxmlformats.org/officeDocument/2006/customXml" ds:itemID="{4FABFAAD-8061-4056-BB68-62668876696D}">
  <ds:schemaRefs>
    <ds:schemaRef ds:uri="http://schemas.microsoft.com/sharepoint/v3/contenttype/forms"/>
  </ds:schemaRefs>
</ds:datastoreItem>
</file>

<file path=customXml/itemProps3.xml><?xml version="1.0" encoding="utf-8"?>
<ds:datastoreItem xmlns:ds="http://schemas.openxmlformats.org/officeDocument/2006/customXml" ds:itemID="{3DAFE678-CC03-422C-B4AA-5213D95CF8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a36596-4c27-4ea1-9f04-71a23c4554a9"/>
    <ds:schemaRef ds:uri="558b41f4-9262-4964-9013-127d98c853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2351</TotalTime>
  <Words>2348</Words>
  <Application>Microsoft Office PowerPoint</Application>
  <PresentationFormat>Widescreen</PresentationFormat>
  <Paragraphs>171</Paragraphs>
  <Slides>35</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Anna Lalkovska</cp:lastModifiedBy>
  <cp:revision>41</cp:revision>
  <dcterms:created xsi:type="dcterms:W3CDTF">2022-05-09T10:29:33Z</dcterms:created>
  <dcterms:modified xsi:type="dcterms:W3CDTF">2026-05-05T08:28:48Z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y fmtid="{D5CDD505-2E9C-101B-9397-08002B2CF9AE}" pid="3" name="MediaServiceImageTags">
    <vt:lpwstr/>
  </property>
</Properties>
</file>