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8"/>
  </p:notesMasterIdLst>
  <p:handoutMasterIdLst>
    <p:handoutMasterId r:id="rId59"/>
  </p:handoutMasterIdLst>
  <p:sldIdLst>
    <p:sldId id="4286" r:id="rId5"/>
    <p:sldId id="4306" r:id="rId6"/>
    <p:sldId id="4349" r:id="rId7"/>
    <p:sldId id="4366" r:id="rId8"/>
    <p:sldId id="4323" r:id="rId9"/>
    <p:sldId id="4345" r:id="rId10"/>
    <p:sldId id="4346" r:id="rId11"/>
    <p:sldId id="4350" r:id="rId12"/>
    <p:sldId id="4322" r:id="rId13"/>
    <p:sldId id="4367" r:id="rId14"/>
    <p:sldId id="4368" r:id="rId15"/>
    <p:sldId id="4369" r:id="rId16"/>
    <p:sldId id="4370" r:id="rId17"/>
    <p:sldId id="4371" r:id="rId18"/>
    <p:sldId id="4372" r:id="rId19"/>
    <p:sldId id="4351" r:id="rId20"/>
    <p:sldId id="4343" r:id="rId21"/>
    <p:sldId id="4373" r:id="rId22"/>
    <p:sldId id="4374" r:id="rId23"/>
    <p:sldId id="4375" r:id="rId24"/>
    <p:sldId id="4352" r:id="rId25"/>
    <p:sldId id="4377" r:id="rId26"/>
    <p:sldId id="4376" r:id="rId27"/>
    <p:sldId id="4378" r:id="rId28"/>
    <p:sldId id="4353" r:id="rId29"/>
    <p:sldId id="4379" r:id="rId30"/>
    <p:sldId id="4380" r:id="rId31"/>
    <p:sldId id="4357" r:id="rId32"/>
    <p:sldId id="4342" r:id="rId33"/>
    <p:sldId id="4348" r:id="rId34"/>
    <p:sldId id="4393" r:id="rId35"/>
    <p:sldId id="4355" r:id="rId36"/>
    <p:sldId id="4383" r:id="rId37"/>
    <p:sldId id="4354" r:id="rId38"/>
    <p:sldId id="4395" r:id="rId39"/>
    <p:sldId id="4382" r:id="rId40"/>
    <p:sldId id="4356" r:id="rId41"/>
    <p:sldId id="4394" r:id="rId42"/>
    <p:sldId id="4344" r:id="rId43"/>
    <p:sldId id="4396" r:id="rId44"/>
    <p:sldId id="4358" r:id="rId45"/>
    <p:sldId id="4360" r:id="rId46"/>
    <p:sldId id="4361" r:id="rId47"/>
    <p:sldId id="4384" r:id="rId48"/>
    <p:sldId id="4385" r:id="rId49"/>
    <p:sldId id="4386" r:id="rId50"/>
    <p:sldId id="4362" r:id="rId51"/>
    <p:sldId id="4387" r:id="rId52"/>
    <p:sldId id="4397" r:id="rId53"/>
    <p:sldId id="4363" r:id="rId54"/>
    <p:sldId id="4364" r:id="rId55"/>
    <p:sldId id="4398" r:id="rId56"/>
    <p:sldId id="426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8B"/>
    <a:srgbClr val="040C0C"/>
    <a:srgbClr val="262626"/>
    <a:srgbClr val="51C4C6"/>
    <a:srgbClr val="ADD037"/>
    <a:srgbClr val="0289AE"/>
    <a:srgbClr val="EABB22"/>
    <a:srgbClr val="62A844"/>
    <a:srgbClr val="00B6E6"/>
    <a:srgbClr val="009A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9DA886-5173-4333-816E-B28E9C0FFF03}" v="15" dt="2026-04-09T06:38:51.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3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5/1/2026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436084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0536C-A804-2B48-F216-A11B3B27B53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83B8BAB9-1C70-09CC-86D2-61453352C58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D64B3C9-3DE6-E6C1-FBDB-86ACFB426170}"/>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3156479F-944B-3CB4-C41D-5BCC091DFBC9}"/>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87395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852BD-B9AB-4346-C3F9-16421BF9E48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22ADACF-0F96-EEBA-E2CB-EE711B6CDA5F}"/>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BBAF560D-C5FD-D456-5EE4-8678EA24D5AB}"/>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6F65DAED-618E-D869-94B1-B8F7143810F1}"/>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84631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8C535-5F13-4768-968B-CDDF151A3881}"/>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B8B5429-B939-8E95-A349-C58F7556F5E8}"/>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F9F49F3D-68E2-C4CA-E5AA-CE857380DCC9}"/>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69F49721-4856-7276-7BA6-20EC89B7BC3F}"/>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940713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411E5-C27C-1C8D-7944-6009C9775A1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79D26D7-3606-7309-CE28-85EFEE59F64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3B9DAB9D-1A4E-5DF4-0FD8-BE778F6D5F94}"/>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5C0C5869-5094-7E3B-E776-1B03CB134FD6}"/>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786295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80E0-4E9B-7C94-2A01-01F0ABCB8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1F3-0A83-1648-E392-F0E4B2B1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6BAF3-298C-0E04-93DD-0DF65ADD04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89741-E686-2126-9718-A4217D4A2B9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901386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80E0-4E9B-7C94-2A01-01F0ABCB8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1F3-0A83-1648-E392-F0E4B2B1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6BAF3-298C-0E04-93DD-0DF65ADD04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89741-E686-2126-9718-A4217D4A2B9E}"/>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232065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80E0-4E9B-7C94-2A01-01F0ABCB8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1F3-0A83-1648-E392-F0E4B2B1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6BAF3-298C-0E04-93DD-0DF65ADD04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89741-E686-2126-9718-A4217D4A2B9E}"/>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35485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0748-D6E5-81EE-6AB3-FF8D1564F8A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4E8E619C-0201-1DC4-7673-E383979978B1}"/>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C1F0E76-2739-422A-BD14-879F5D4BEC2E}"/>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ABF11921-8EDB-4A5E-86EC-8D2187D28356}"/>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40441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38DF5-D2E3-5EA0-3795-189AF9137D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EC84F-D5C4-8090-481B-F9E77BC42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1195C-6E9E-E3E5-5990-667F0CFA8B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36F206-0217-9DD6-A3D6-5905C6FF869A}"/>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31973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DBBB0-77B4-2097-E3FF-A307BB7BB75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5501930-4A2D-4BE3-F9EA-B52C12B3CCC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28A56FA-FD53-16C8-BA38-6748FA4154FD}"/>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D71C31D6-BC82-2019-C6EF-EEE181EE571F}"/>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839816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701917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266521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473A3-E8C0-EC25-5395-B02E556B3954}"/>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7ADC96C-2008-C7A0-5387-D11C8F342253}"/>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BA86938-F352-5BDE-376E-3814263E9D60}"/>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C5D9CE49-2D37-F02F-D853-8E4A5249DD4B}"/>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914341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a:t>This module equips learners with both conceptual understanding and practical insight, enabling them to engage confidently with AI-supported energy management in vocational and professional contexts.</a:t>
            </a:r>
          </a:p>
        </p:txBody>
      </p:sp>
      <p:sp>
        <p:nvSpPr>
          <p:cNvPr id="4" name="Plassholder for lysbildenumm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435665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dirty="0"/>
          </a:p>
        </p:txBody>
      </p:sp>
      <p:sp>
        <p:nvSpPr>
          <p:cNvPr id="4" name="Plassholder for lysbildenummer 3"/>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4209768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217633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560874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b="1"/>
              <a:t>Why AI in Energy Management? </a:t>
            </a:r>
          </a:p>
          <a:p>
            <a:r>
              <a:rPr lang="en-GB" b="1"/>
              <a:t>Key Topics</a:t>
            </a:r>
            <a:endParaRPr lang="en-GB"/>
          </a:p>
          <a:p>
            <a:r>
              <a:rPr lang="en-GB"/>
              <a:t>Modern energy systems are becoming more complex, with growing use of renewable energy and rapidly changing demand patterns. Traditional tools are no longer sufficient to manage this effectively.</a:t>
            </a:r>
          </a:p>
          <a:p>
            <a:r>
              <a:rPr lang="en-GB"/>
              <a:t>In the following sections, we explore how AI helps to handle this complexity, improves forecasting and planning, and enables smart grids to operate efficiently and reliably.</a:t>
            </a:r>
          </a:p>
          <a:p>
            <a:r>
              <a:rPr lang="en-GB"/>
              <a:t>These three topics show why AI is becoming a key technology for sustainable and secure energy systems.</a:t>
            </a:r>
          </a:p>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412063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773258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3A5FD-F135-FB7E-EDC5-A41EE6070FC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D91A1C2-F3F8-FCB7-FEAF-C81D143B869A}"/>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A07AE2AB-5893-AA83-A884-D8230AD2B3E2}"/>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B7DB1701-11E7-77DA-402C-92D2BF2036D7}"/>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549594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err="1">
                <a:solidFill>
                  <a:schemeClr val="bg1"/>
                </a:solidFill>
                <a:effectLst/>
                <a:latin typeface="+mn-lt"/>
                <a:ea typeface="+mn-ea"/>
                <a:cs typeface="+mn-cs"/>
                <a:sym typeface="Quattrocento Sans"/>
              </a:rPr>
              <a:t>SUSTaiN</a:t>
            </a:r>
            <a:r>
              <a:rPr lang="en-IE" sz="2400" b="1" i="0" u="none" strike="noStrike" kern="1200" baseline="0">
                <a:solidFill>
                  <a:schemeClr val="bg1"/>
                </a:solidFill>
                <a:effectLst/>
                <a:latin typeface="+mn-lt"/>
                <a:ea typeface="+mn-ea"/>
                <a:cs typeface="+mn-cs"/>
                <a:sym typeface="Quattrocento Sans"/>
              </a:rPr>
              <a:t>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Our Project</a:t>
            </a:r>
            <a:endParaRPr lang="en-US"/>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a:t>www. </a:t>
            </a:r>
            <a:r>
              <a:rPr lang="en-US" err="1"/>
              <a:t>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ideo" Target="https://www.youtube.com/embed/ms6Wlr84EWs?feature=oembed" TargetMode="Externa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video" Target="https://www.youtube.com/embed/b6i-AdvpdEk?feature=oembed" TargetMode="Externa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video" Target="https://www.youtube.com/embed/2m11uCU9IUU?feature=oembed" TargetMode="Externa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www.grid4c.com/?utm_source=chatgpt.com"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www.enersee.ai/insights/ai-energy-management-software?utm_source=chatgpt.com" TargetMode="External"/><Relationship Id="rId4" Type="http://schemas.openxmlformats.org/officeDocument/2006/relationships/hyperlink" Target="https://c3.ai/products/c3-ai-energy-management/?utm_source=chatgpt.co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video" Target="https://www.youtube.com/embed/mWTjQLInIvc?feature=oembed" TargetMode="Externa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8.xml"/><Relationship Id="rId1" Type="http://schemas.openxmlformats.org/officeDocument/2006/relationships/video" Target="https://www.youtube.com/embed/_tUD0zrPirk?feature=oembed" TargetMode="External"/><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8.xml"/><Relationship Id="rId1" Type="http://schemas.openxmlformats.org/officeDocument/2006/relationships/video" Target="https://www.youtube.com/embed/CxNbdC1QGtw?feature=oembed" TargetMode="Externa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8.xml"/><Relationship Id="rId1" Type="http://schemas.openxmlformats.org/officeDocument/2006/relationships/video" Target="https://www.youtube.com/embed/UuAXKQiPZPs?feature=oembed" TargetMode="Externa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video" Target="https://www.youtube.com/embed/8GYElmEi_J4?feature=oembed" TargetMode="External"/><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41.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636999" y="3659560"/>
            <a:ext cx="6245064" cy="1268474"/>
          </a:xfrm>
          <a:prstGeom prst="rect">
            <a:avLst/>
          </a:prstGeom>
        </p:spPr>
        <p:txBody>
          <a:bodyPr lIns="91440" tIns="45720" rIns="91440" bIns="45720" anchor="t">
            <a:noAutofit/>
          </a:bodyPr>
          <a:lstStyle/>
          <a:p>
            <a:r>
              <a:rPr lang="ru-RU" sz="3200" b="1" dirty="0">
                <a:latin typeface="Calibri"/>
                <a:ea typeface="Open Sans"/>
                <a:cs typeface="Calibri"/>
              </a:rPr>
              <a:t>Изкуствен интелект в управлението на енергията</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760696" y="2716824"/>
            <a:ext cx="3318143" cy="712176"/>
          </a:xfrm>
          <a:prstGeom prst="rect">
            <a:avLst/>
          </a:prstGeom>
        </p:spPr>
        <p:txBody>
          <a:bodyPr/>
          <a:lstStyle/>
          <a:p>
            <a:r>
              <a:rPr lang="en-US" sz="4800" b="1" dirty="0"/>
              <a:t>Mo</a:t>
            </a:r>
            <a:r>
              <a:rPr lang="bg-BG" sz="4800" b="1" dirty="0"/>
              <a:t>дул</a:t>
            </a:r>
            <a:r>
              <a:rPr lang="en-US" sz="4800" b="1" dirty="0"/>
              <a:t> 4</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a:t>www.</a:t>
            </a:r>
            <a:r>
              <a:rPr lang="en-US"/>
              <a:t>sustainvet.eu</a:t>
            </a:r>
            <a:endParaRPr lang="en-US" b="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6">
            <a:extLst>
              <a:ext uri="{FF2B5EF4-FFF2-40B4-BE49-F238E27FC236}">
                <a16:creationId xmlns:a16="http://schemas.microsoft.com/office/drawing/2014/main" id="{E87E6743-DEBE-7A51-63EB-44FAE20D40A5}"/>
              </a:ext>
            </a:extLst>
          </p:cNvPr>
          <p:cNvSpPr txBox="1">
            <a:spLocks/>
          </p:cNvSpPr>
          <p:nvPr/>
        </p:nvSpPr>
        <p:spPr>
          <a:xfrm>
            <a:off x="636999" y="4828855"/>
            <a:ext cx="6914507" cy="482138"/>
          </a:xfrm>
          <a:prstGeom prst="rect">
            <a:avLst/>
          </a:prstGeom>
        </p:spPr>
        <p:txBody>
          <a:bodyPr lIns="91440" tIns="45720" rIns="91440" bIns="45720" anchor="t">
            <a:noAutofit/>
          </a:bodyPr>
          <a:lstStyle>
            <a:lvl1pPr marL="0" indent="0" algn="l" defTabSz="914400" rtl="0" eaLnBrk="1" latinLnBrk="0" hangingPunct="1">
              <a:lnSpc>
                <a:spcPts val="3954"/>
              </a:lnSpc>
              <a:spcBef>
                <a:spcPts val="0"/>
              </a:spcBef>
              <a:buFont typeface="Arial" panose="020B0604020202020204" pitchFamily="34" charset="0"/>
              <a:buNone/>
              <a:defRPr sz="4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000" dirty="0">
                <a:latin typeface="Calibri"/>
                <a:ea typeface="Open Sans"/>
                <a:cs typeface="Calibri"/>
              </a:rPr>
              <a:t>Професионално училище „Рогаланд“, Ставангер, </a:t>
            </a:r>
            <a:r>
              <a:rPr lang="ru-RU" sz="2400" dirty="0">
                <a:latin typeface="Calibri"/>
                <a:ea typeface="Open Sans"/>
                <a:cs typeface="Calibri"/>
              </a:rPr>
              <a:t>Норвегия</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6639-D7C9-66D0-BE5D-5D41C5C3983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14F6B51-7D06-9C2C-28CB-67AC7BC49EC7}"/>
              </a:ext>
            </a:extLst>
          </p:cNvPr>
          <p:cNvSpPr>
            <a:spLocks noGrp="1"/>
          </p:cNvSpPr>
          <p:nvPr>
            <p:ph type="body" sz="quarter" idx="18"/>
          </p:nvPr>
        </p:nvSpPr>
        <p:spPr>
          <a:xfrm>
            <a:off x="798380" y="1765006"/>
            <a:ext cx="10450867" cy="4742120"/>
          </a:xfrm>
          <a:prstGeom prst="rect">
            <a:avLst/>
          </a:prstGeom>
        </p:spPr>
        <p:txBody>
          <a:bodyPr lIns="91440" tIns="45720" rIns="91440" bIns="45720" anchor="t"/>
          <a:lstStyle/>
          <a:p>
            <a:pPr algn="just"/>
            <a:r>
              <a:rPr lang="ru-RU" b="1" dirty="0"/>
              <a:t>Това създава три основни предизвикателства:</a:t>
            </a:r>
          </a:p>
          <a:p>
            <a:pPr algn="just"/>
            <a:r>
              <a:rPr lang="ru-RU" b="1" dirty="0"/>
              <a:t>Променливост: </a:t>
            </a:r>
            <a:r>
              <a:rPr lang="ru-RU" dirty="0"/>
              <a:t>Производството на енергия от възобновяеми източници зависи от метеорологичните условия и часа на деня.</a:t>
            </a:r>
          </a:p>
          <a:p>
            <a:pPr algn="just"/>
            <a:r>
              <a:rPr lang="ru-RU" b="1" dirty="0"/>
              <a:t>Несигурност: </a:t>
            </a:r>
            <a:r>
              <a:rPr lang="ru-RU" dirty="0"/>
              <a:t>Моделите на потребление се променят бързо поради човешкото поведение и новите технологии.</a:t>
            </a:r>
          </a:p>
          <a:p>
            <a:pPr algn="just"/>
            <a:r>
              <a:rPr lang="ru-RU" b="1" dirty="0"/>
              <a:t>Системно равновесие: </a:t>
            </a:r>
            <a:r>
              <a:rPr lang="ru-RU" dirty="0"/>
              <a:t>Предлагането и търсенето на електроенергия трябва винаги да са в равновесие, за да се избегнат прекъсвания на електрозахранването или повреди на инфраструктурата.</a:t>
            </a:r>
          </a:p>
          <a:p>
            <a:pPr algn="just"/>
            <a:r>
              <a:rPr lang="ru-RU" b="1" dirty="0"/>
              <a:t>Управлението</a:t>
            </a:r>
            <a:r>
              <a:rPr lang="ru-RU" dirty="0"/>
              <a:t> на такова ниво на сложност с помощта на традиционни инструменти и ръчно планиране става все по-трудно. Енергийните оператори трябва да обработват огромни количества данни в реално време, включително метеорологични прогнози, данни за потреблението, пазарни цени и състоянието на електропреносната мрежа.</a:t>
            </a:r>
          </a:p>
          <a:p>
            <a:pPr algn="just"/>
            <a:endParaRPr lang="ru-RU" b="1" dirty="0"/>
          </a:p>
          <a:p>
            <a:pPr algn="just"/>
            <a:endParaRPr lang="en-US" dirty="0"/>
          </a:p>
        </p:txBody>
      </p:sp>
      <p:sp>
        <p:nvSpPr>
          <p:cNvPr id="5" name="Text Placeholder 4">
            <a:extLst>
              <a:ext uri="{FF2B5EF4-FFF2-40B4-BE49-F238E27FC236}">
                <a16:creationId xmlns:a16="http://schemas.microsoft.com/office/drawing/2014/main" id="{B0BC90F7-87C7-6EF9-879F-1E27F6317BB3}"/>
              </a:ext>
            </a:extLst>
          </p:cNvPr>
          <p:cNvSpPr>
            <a:spLocks noGrp="1"/>
          </p:cNvSpPr>
          <p:nvPr>
            <p:ph type="body" sz="quarter" idx="16"/>
          </p:nvPr>
        </p:nvSpPr>
        <p:spPr>
          <a:xfrm>
            <a:off x="798380" y="560550"/>
            <a:ext cx="10684783" cy="1002435"/>
          </a:xfrm>
          <a:prstGeom prst="rect">
            <a:avLst/>
          </a:prstGeom>
        </p:spPr>
        <p:txBody>
          <a:bodyPr/>
          <a:lstStyle/>
          <a:p>
            <a:r>
              <a:rPr lang="ru-RU" dirty="0"/>
              <a:t>Тема 1: Нарастващата сложност на съвременните енергийни системи</a:t>
            </a:r>
          </a:p>
        </p:txBody>
      </p:sp>
    </p:spTree>
    <p:extLst>
      <p:ext uri="{BB962C8B-B14F-4D97-AF65-F5344CB8AC3E}">
        <p14:creationId xmlns:p14="http://schemas.microsoft.com/office/powerpoint/2010/main" val="273742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290F3-C7A6-BBB3-C0A5-23F28B816C98}"/>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20EC09D7-A393-C894-E5DF-664BF14126F4}"/>
              </a:ext>
            </a:extLst>
          </p:cNvPr>
          <p:cNvSpPr txBox="1">
            <a:spLocks/>
          </p:cNvSpPr>
          <p:nvPr/>
        </p:nvSpPr>
        <p:spPr>
          <a:xfrm>
            <a:off x="1553583" y="442990"/>
            <a:ext cx="10638417" cy="10030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Тема 2: Подобряване на прогнозирането и планирането с помощта на изкуствен интелект</a:t>
            </a:r>
          </a:p>
        </p:txBody>
      </p:sp>
      <p:sp>
        <p:nvSpPr>
          <p:cNvPr id="8" name="Plassholder for tekst 7">
            <a:extLst>
              <a:ext uri="{FF2B5EF4-FFF2-40B4-BE49-F238E27FC236}">
                <a16:creationId xmlns:a16="http://schemas.microsoft.com/office/drawing/2014/main" id="{425CC283-A8E0-3A73-7EC7-807D8E87C1CD}"/>
              </a:ext>
            </a:extLst>
          </p:cNvPr>
          <p:cNvSpPr>
            <a:spLocks noGrp="1"/>
          </p:cNvSpPr>
          <p:nvPr>
            <p:ph type="body" sz="quarter" idx="18"/>
          </p:nvPr>
        </p:nvSpPr>
        <p:spPr>
          <a:xfrm>
            <a:off x="1553583" y="1679944"/>
            <a:ext cx="10439943" cy="5039833"/>
          </a:xfrm>
        </p:spPr>
        <p:txBody>
          <a:bodyPr lIns="91440" tIns="45720" rIns="91440" bIns="45720" anchor="t"/>
          <a:lstStyle/>
          <a:p>
            <a:r>
              <a:rPr lang="ru-RU" dirty="0"/>
              <a:t>Едно от най-важните приложения на изкуствения интелект в управлението на енергията е прогнозирането. Точните прогнози са от съществено значение за: </a:t>
            </a:r>
          </a:p>
          <a:p>
            <a:r>
              <a:rPr lang="ru-RU" dirty="0"/>
              <a:t>• планиране на производството на електроенергия, </a:t>
            </a:r>
          </a:p>
          <a:p>
            <a:r>
              <a:rPr lang="ru-RU" dirty="0"/>
              <a:t>• балансиране на възобновяемите и конвенционалните енергийни източници,</a:t>
            </a:r>
          </a:p>
          <a:p>
            <a:r>
              <a:rPr lang="ru-RU" dirty="0"/>
              <a:t>• избягване на недостиг или излишък на енергия, </a:t>
            </a:r>
          </a:p>
          <a:p>
            <a:r>
              <a:rPr lang="ru-RU" dirty="0"/>
              <a:t>• намаляване на оперативните разходи и </a:t>
            </a:r>
          </a:p>
          <a:p>
            <a:r>
              <a:rPr lang="ru-RU" dirty="0"/>
              <a:t>• намаляване на емисиите на CO₂. </a:t>
            </a:r>
          </a:p>
          <a:p>
            <a:r>
              <a:rPr lang="ru-RU" dirty="0"/>
              <a:t>• Прогнозиране на енергията от възобновяеми източници Слънчевата и вятърната енергия са силно зависими от метеорологичните условия. Дори малки промени в облачността или скоростта на вятъра могат значително да повлияят на производството.</a:t>
            </a:r>
          </a:p>
          <a:p>
            <a:endParaRPr lang="ru-RU" dirty="0"/>
          </a:p>
          <a:p>
            <a:endParaRPr lang="ru-RU" dirty="0"/>
          </a:p>
          <a:p>
            <a:pPr marL="342900" indent="-342900">
              <a:buChar char="•"/>
            </a:pP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3815054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6D71D-47B5-3E08-F3A6-63DF3DEF20E4}"/>
            </a:ext>
          </a:extLst>
        </p:cNvPr>
        <p:cNvGrpSpPr/>
        <p:nvPr/>
      </p:nvGrpSpPr>
      <p:grpSpPr>
        <a:xfrm>
          <a:off x="0" y="0"/>
          <a:ext cx="0" cy="0"/>
          <a:chOff x="0" y="0"/>
          <a:chExt cx="0" cy="0"/>
        </a:xfrm>
      </p:grpSpPr>
      <p:pic>
        <p:nvPicPr>
          <p:cNvPr id="3" name="Bilde 2" descr="Et bilde som inneholder natur, skjermbilde, Fraktal kunst, bølge&#10;&#10;KI-generert innhold kan være feil.">
            <a:extLst>
              <a:ext uri="{FF2B5EF4-FFF2-40B4-BE49-F238E27FC236}">
                <a16:creationId xmlns:a16="http://schemas.microsoft.com/office/drawing/2014/main" id="{4B31F01D-6D0D-9629-88DD-007A18E07122}"/>
              </a:ext>
            </a:extLst>
          </p:cNvPr>
          <p:cNvPicPr>
            <a:picLocks noChangeAspect="1"/>
          </p:cNvPicPr>
          <p:nvPr/>
        </p:nvPicPr>
        <p:blipFill>
          <a:blip r:embed="rId3"/>
          <a:srcRect t="12973" b="43784"/>
          <a:stretch>
            <a:fillRect/>
          </a:stretch>
        </p:blipFill>
        <p:spPr>
          <a:xfrm>
            <a:off x="1215189" y="3892378"/>
            <a:ext cx="10976811" cy="2965622"/>
          </a:xfrm>
          <a:prstGeom prst="rect">
            <a:avLst/>
          </a:prstGeom>
        </p:spPr>
      </p:pic>
      <p:sp>
        <p:nvSpPr>
          <p:cNvPr id="6" name="Text Placeholder 4">
            <a:extLst>
              <a:ext uri="{FF2B5EF4-FFF2-40B4-BE49-F238E27FC236}">
                <a16:creationId xmlns:a16="http://schemas.microsoft.com/office/drawing/2014/main" id="{8BCBEA78-E79C-CAF9-2494-1AC9BAF437C2}"/>
              </a:ext>
            </a:extLst>
          </p:cNvPr>
          <p:cNvSpPr txBox="1">
            <a:spLocks/>
          </p:cNvSpPr>
          <p:nvPr/>
        </p:nvSpPr>
        <p:spPr>
          <a:xfrm>
            <a:off x="1468986" y="106326"/>
            <a:ext cx="10595237" cy="122274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Тема 2: Подобряване на прогнозирането и планирането с помощта на изкуствен интелект</a:t>
            </a:r>
          </a:p>
        </p:txBody>
      </p:sp>
      <p:sp>
        <p:nvSpPr>
          <p:cNvPr id="8" name="Plassholder for tekst 7">
            <a:extLst>
              <a:ext uri="{FF2B5EF4-FFF2-40B4-BE49-F238E27FC236}">
                <a16:creationId xmlns:a16="http://schemas.microsoft.com/office/drawing/2014/main" id="{6B4FA17D-D5A5-6E96-254A-36C8329EB94B}"/>
              </a:ext>
            </a:extLst>
          </p:cNvPr>
          <p:cNvSpPr>
            <a:spLocks noGrp="1"/>
          </p:cNvSpPr>
          <p:nvPr>
            <p:ph type="body" sz="quarter" idx="18"/>
          </p:nvPr>
        </p:nvSpPr>
        <p:spPr>
          <a:xfrm>
            <a:off x="1468986" y="1095153"/>
            <a:ext cx="10595237" cy="5252483"/>
          </a:xfrm>
        </p:spPr>
        <p:txBody>
          <a:bodyPr/>
          <a:lstStyle/>
          <a:p>
            <a:r>
              <a:rPr lang="ru-RU" sz="2200" dirty="0"/>
              <a:t>За да предскажат колко енергия ще бъде произведена след няколко часа или дни, моделите за изкуствен интелект използват: </a:t>
            </a:r>
          </a:p>
          <a:p>
            <a:r>
              <a:rPr lang="ru-RU" sz="2200" dirty="0"/>
              <a:t>• исторически данни за производството,</a:t>
            </a:r>
          </a:p>
          <a:p>
            <a:r>
              <a:rPr lang="ru-RU" sz="2200" dirty="0"/>
              <a:t> • сателитни снимки, </a:t>
            </a:r>
          </a:p>
          <a:p>
            <a:r>
              <a:rPr lang="ru-RU" sz="2200" dirty="0"/>
              <a:t>• метеорологични прогнози, </a:t>
            </a:r>
          </a:p>
          <a:p>
            <a:r>
              <a:rPr lang="ru-RU" sz="2200" dirty="0"/>
              <a:t>• сезонни тенденции и</a:t>
            </a:r>
          </a:p>
          <a:p>
            <a:r>
              <a:rPr lang="ru-RU" sz="2200" dirty="0"/>
              <a:t> • географска информация</a:t>
            </a:r>
          </a:p>
          <a:p>
            <a:r>
              <a:rPr lang="ru-RU" sz="2200" b="1" dirty="0">
                <a:solidFill>
                  <a:schemeClr val="bg1"/>
                </a:solidFill>
              </a:rPr>
              <a:t>Това позволява на операторите на електроенергийната мрежа: </a:t>
            </a:r>
          </a:p>
          <a:p>
            <a:r>
              <a:rPr lang="ru-RU" sz="2200" b="1" dirty="0">
                <a:solidFill>
                  <a:schemeClr val="bg1"/>
                </a:solidFill>
              </a:rPr>
              <a:t>• да подготвят резервни мощности за производство на електроенергия, когато производството от възобновяеми източници е ниско, </a:t>
            </a:r>
          </a:p>
          <a:p>
            <a:r>
              <a:rPr lang="ru-RU" sz="2200" b="1" dirty="0">
                <a:solidFill>
                  <a:schemeClr val="bg1"/>
                </a:solidFill>
              </a:rPr>
              <a:t>• да избягват загубата на енергия, когато производството е високо, и </a:t>
            </a:r>
          </a:p>
          <a:p>
            <a:r>
              <a:rPr lang="ru-RU" sz="2200" b="1" dirty="0">
                <a:solidFill>
                  <a:schemeClr val="bg1"/>
                </a:solidFill>
              </a:rPr>
              <a:t>• да интегрират безопасно по-голям дял от възобновяемите източници в системата.</a:t>
            </a:r>
          </a:p>
        </p:txBody>
      </p:sp>
    </p:spTree>
    <p:extLst>
      <p:ext uri="{BB962C8B-B14F-4D97-AF65-F5344CB8AC3E}">
        <p14:creationId xmlns:p14="http://schemas.microsoft.com/office/powerpoint/2010/main" val="2683685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F487A-104E-484A-F751-34CF5FA484F2}"/>
            </a:ext>
          </a:extLst>
        </p:cNvPr>
        <p:cNvGrpSpPr/>
        <p:nvPr/>
      </p:nvGrpSpPr>
      <p:grpSpPr>
        <a:xfrm>
          <a:off x="0" y="0"/>
          <a:ext cx="0" cy="0"/>
          <a:chOff x="0" y="0"/>
          <a:chExt cx="0" cy="0"/>
        </a:xfrm>
      </p:grpSpPr>
      <p:pic>
        <p:nvPicPr>
          <p:cNvPr id="3" name="Bilde 2" descr="Et bilde som inneholder himmel, tre, sky, utendørs&#10;&#10;KI-generert innhold kan være feil.">
            <a:extLst>
              <a:ext uri="{FF2B5EF4-FFF2-40B4-BE49-F238E27FC236}">
                <a16:creationId xmlns:a16="http://schemas.microsoft.com/office/drawing/2014/main" id="{9B4D36E9-7E1A-9E67-D303-859C2CB00EEB}"/>
              </a:ext>
            </a:extLst>
          </p:cNvPr>
          <p:cNvPicPr>
            <a:picLocks noChangeAspect="1"/>
          </p:cNvPicPr>
          <p:nvPr/>
        </p:nvPicPr>
        <p:blipFill>
          <a:blip r:embed="rId3"/>
          <a:srcRect l="-30451" r="29509"/>
          <a:stretch>
            <a:fillRect/>
          </a:stretch>
        </p:blipFill>
        <p:spPr>
          <a:xfrm>
            <a:off x="-853368" y="0"/>
            <a:ext cx="6949368" cy="6858000"/>
          </a:xfrm>
          <a:prstGeom prst="rect">
            <a:avLst/>
          </a:prstGeom>
        </p:spPr>
      </p:pic>
      <p:sp>
        <p:nvSpPr>
          <p:cNvPr id="6" name="Text Placeholder 4">
            <a:extLst>
              <a:ext uri="{FF2B5EF4-FFF2-40B4-BE49-F238E27FC236}">
                <a16:creationId xmlns:a16="http://schemas.microsoft.com/office/drawing/2014/main" id="{4427256B-F882-4C32-577E-8D1CC0C5C7F5}"/>
              </a:ext>
            </a:extLst>
          </p:cNvPr>
          <p:cNvSpPr txBox="1">
            <a:spLocks/>
          </p:cNvSpPr>
          <p:nvPr/>
        </p:nvSpPr>
        <p:spPr>
          <a:xfrm>
            <a:off x="6187368" y="127591"/>
            <a:ext cx="6103869" cy="131843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800" dirty="0"/>
              <a:t>Тема 2: Подобряване на прогнозирането и планирането с помощта на изкуствен интелект</a:t>
            </a:r>
          </a:p>
        </p:txBody>
      </p:sp>
      <p:sp>
        <p:nvSpPr>
          <p:cNvPr id="8" name="Plassholder for tekst 7">
            <a:extLst>
              <a:ext uri="{FF2B5EF4-FFF2-40B4-BE49-F238E27FC236}">
                <a16:creationId xmlns:a16="http://schemas.microsoft.com/office/drawing/2014/main" id="{5A6692F2-106B-0235-FB10-2D191CF1D80B}"/>
              </a:ext>
            </a:extLst>
          </p:cNvPr>
          <p:cNvSpPr>
            <a:spLocks noGrp="1"/>
          </p:cNvSpPr>
          <p:nvPr>
            <p:ph type="body" sz="quarter" idx="18"/>
          </p:nvPr>
        </p:nvSpPr>
        <p:spPr>
          <a:xfrm>
            <a:off x="6187368" y="1637414"/>
            <a:ext cx="5806158" cy="5220586"/>
          </a:xfrm>
        </p:spPr>
        <p:txBody>
          <a:bodyPr lIns="91440" tIns="45720" rIns="91440" bIns="45720" anchor="t"/>
          <a:lstStyle/>
          <a:p>
            <a:r>
              <a:rPr lang="ru-RU" sz="2200" b="1" dirty="0"/>
              <a:t>Прогнозиране на търсенето:</a:t>
            </a:r>
          </a:p>
          <a:p>
            <a:r>
              <a:rPr lang="ru-RU" sz="2200" b="1" dirty="0"/>
              <a:t> </a:t>
            </a:r>
            <a:r>
              <a:rPr lang="ru-RU" sz="2200" dirty="0"/>
              <a:t>ИИ се използва и за прогнозиране на количеството електроенергия, от което потребителите ще се нуждаят в различни часове на деня или през различните сезони. Например, ИИ може да установи, че: • потреблението на енергия се увеличава през студените сутрини, • търсенето спада по време на празниците или • зареждането на електромобили достига пик вечер. По-точните прогнози за търсенето помагат на енергийните доставчици да оптимизират производствените си графици, да намалят пиковите натоварвания и да предотвратят претоварването на електропреносната мрежа.</a:t>
            </a:r>
          </a:p>
          <a:p>
            <a:endParaRPr lang="ru-RU" sz="2200" b="1" dirty="0"/>
          </a:p>
          <a:p>
            <a:endParaRPr lang="ru-RU" sz="2200" b="1" dirty="0"/>
          </a:p>
          <a:p>
            <a:endParaRPr lang="en-GB" sz="2200" dirty="0"/>
          </a:p>
        </p:txBody>
      </p:sp>
    </p:spTree>
    <p:extLst>
      <p:ext uri="{BB962C8B-B14F-4D97-AF65-F5344CB8AC3E}">
        <p14:creationId xmlns:p14="http://schemas.microsoft.com/office/powerpoint/2010/main" val="3261507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2990-6908-84AE-7F46-06246C7CA378}"/>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26B4757-9C66-A9AA-96AF-0352AC4E05C3}"/>
              </a:ext>
            </a:extLst>
          </p:cNvPr>
          <p:cNvSpPr txBox="1">
            <a:spLocks/>
          </p:cNvSpPr>
          <p:nvPr/>
        </p:nvSpPr>
        <p:spPr>
          <a:xfrm>
            <a:off x="1318437" y="214567"/>
            <a:ext cx="6258857" cy="142284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200" dirty="0"/>
              <a:t>Тема 3: Интелигентни електроенергийни мрежи и оптимизация в реално време</a:t>
            </a:r>
          </a:p>
        </p:txBody>
      </p:sp>
      <p:sp>
        <p:nvSpPr>
          <p:cNvPr id="8" name="Plassholder for tekst 7">
            <a:extLst>
              <a:ext uri="{FF2B5EF4-FFF2-40B4-BE49-F238E27FC236}">
                <a16:creationId xmlns:a16="http://schemas.microsoft.com/office/drawing/2014/main" id="{356BDB2E-54AD-DAD7-1655-FFE4DE5A64AC}"/>
              </a:ext>
            </a:extLst>
          </p:cNvPr>
          <p:cNvSpPr>
            <a:spLocks noGrp="1"/>
          </p:cNvSpPr>
          <p:nvPr>
            <p:ph type="body" sz="quarter" idx="18"/>
          </p:nvPr>
        </p:nvSpPr>
        <p:spPr>
          <a:xfrm>
            <a:off x="1456660" y="1775637"/>
            <a:ext cx="6120635" cy="4867796"/>
          </a:xfrm>
        </p:spPr>
        <p:txBody>
          <a:bodyPr lIns="91440" tIns="45720" rIns="91440" bIns="45720" anchor="t"/>
          <a:lstStyle/>
          <a:p>
            <a:pPr marL="0" indent="0">
              <a:lnSpc>
                <a:spcPct val="100000"/>
              </a:lnSpc>
            </a:pPr>
            <a:r>
              <a:rPr lang="ru-RU" sz="2000" dirty="0"/>
              <a:t>Интелигентната електроенергийна мрежа е електроенергийна мрежа, която използва цифрови технологии за наблюдение, управление и оптимизиране на енергийните потоци. Изкуственият интелект играе централна роля за реализирането на интелигентните електроенергийни мрежи.</a:t>
            </a:r>
          </a:p>
          <a:p>
            <a:pPr marL="0" indent="0">
              <a:lnSpc>
                <a:spcPct val="100000"/>
              </a:lnSpc>
            </a:pPr>
            <a:r>
              <a:rPr lang="ru-RU" sz="2000" dirty="0"/>
              <a:t>Вземане на решения в реално време</a:t>
            </a:r>
          </a:p>
          <a:p>
            <a:pPr marL="0" indent="0">
              <a:lnSpc>
                <a:spcPct val="100000"/>
              </a:lnSpc>
            </a:pPr>
            <a:r>
              <a:rPr lang="ru-RU" sz="2000" dirty="0"/>
              <a:t>•Системите за изкуствен интелект могат непрекъснато да анализират:</a:t>
            </a:r>
          </a:p>
          <a:p>
            <a:pPr marL="0" indent="0">
              <a:lnSpc>
                <a:spcPct val="100000"/>
              </a:lnSpc>
            </a:pPr>
            <a:r>
              <a:rPr lang="ru-RU" sz="2000" dirty="0"/>
              <a:t>•данни от сензори в подстанциите,</a:t>
            </a:r>
          </a:p>
          <a:p>
            <a:pPr marL="0" indent="0">
              <a:lnSpc>
                <a:spcPct val="100000"/>
              </a:lnSpc>
            </a:pPr>
            <a:r>
              <a:rPr lang="ru-RU" sz="2000" dirty="0"/>
              <a:t>•нивата на напрежение и честота,</a:t>
            </a:r>
          </a:p>
          <a:p>
            <a:pPr marL="0" indent="0">
              <a:lnSpc>
                <a:spcPct val="100000"/>
              </a:lnSpc>
            </a:pPr>
            <a:r>
              <a:rPr lang="ru-RU" sz="2000" dirty="0"/>
              <a:t>•енергийните потоци между регионите, както и</a:t>
            </a:r>
          </a:p>
          <a:p>
            <a:pPr marL="0" indent="0">
              <a:lnSpc>
                <a:spcPct val="100000"/>
              </a:lnSpc>
            </a:pPr>
            <a:r>
              <a:rPr lang="ru-RU" sz="2000" dirty="0"/>
              <a:t>•работата на оборудването.</a:t>
            </a:r>
          </a:p>
          <a:p>
            <a:pPr marL="0" indent="0">
              <a:lnSpc>
                <a:spcPct val="100000"/>
              </a:lnSpc>
            </a:pPr>
            <a:endParaRPr lang="ru-RU" dirty="0"/>
          </a:p>
          <a:p>
            <a:pPr marL="0" indent="0">
              <a:lnSpc>
                <a:spcPct val="100000"/>
              </a:lnSpc>
            </a:pPr>
            <a:endParaRPr lang="ru-RU" dirty="0"/>
          </a:p>
          <a:p>
            <a:endParaRPr lang="en-GB" dirty="0"/>
          </a:p>
        </p:txBody>
      </p:sp>
      <p:pic>
        <p:nvPicPr>
          <p:cNvPr id="3" name="Bilde 2" descr="Et bilde som inneholder tårn, høyspentmast, konstruksjon, himmel&#10;&#10;KI-generert innhold kan være feil.">
            <a:extLst>
              <a:ext uri="{FF2B5EF4-FFF2-40B4-BE49-F238E27FC236}">
                <a16:creationId xmlns:a16="http://schemas.microsoft.com/office/drawing/2014/main" id="{E7370BA4-15FC-CDFA-AAF1-B1171DA9B8C1}"/>
              </a:ext>
            </a:extLst>
          </p:cNvPr>
          <p:cNvPicPr>
            <a:picLocks noChangeAspect="1"/>
          </p:cNvPicPr>
          <p:nvPr/>
        </p:nvPicPr>
        <p:blipFill>
          <a:blip r:embed="rId3"/>
          <a:srcRect l="28947" r="31429"/>
          <a:stretch>
            <a:fillRect/>
          </a:stretch>
        </p:blipFill>
        <p:spPr>
          <a:xfrm>
            <a:off x="7673546" y="0"/>
            <a:ext cx="4077730" cy="6858000"/>
          </a:xfrm>
          <a:prstGeom prst="rect">
            <a:avLst/>
          </a:prstGeom>
        </p:spPr>
      </p:pic>
    </p:spTree>
    <p:extLst>
      <p:ext uri="{BB962C8B-B14F-4D97-AF65-F5344CB8AC3E}">
        <p14:creationId xmlns:p14="http://schemas.microsoft.com/office/powerpoint/2010/main" val="3215908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A9F3C-64B0-A9F0-D705-BB10826BDD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E81484-CD86-6A86-7D53-2E987F73C615}"/>
              </a:ext>
            </a:extLst>
          </p:cNvPr>
          <p:cNvSpPr>
            <a:spLocks noGrp="1"/>
          </p:cNvSpPr>
          <p:nvPr>
            <p:ph type="body" sz="quarter" idx="18"/>
          </p:nvPr>
        </p:nvSpPr>
        <p:spPr>
          <a:xfrm>
            <a:off x="435935" y="1515113"/>
            <a:ext cx="5199320" cy="4973980"/>
          </a:xfrm>
          <a:prstGeom prst="rect">
            <a:avLst/>
          </a:prstGeom>
        </p:spPr>
        <p:txBody>
          <a:bodyPr lIns="91440" tIns="45720" rIns="91440" bIns="45720" anchor="t"/>
          <a:lstStyle/>
          <a:p>
            <a:pPr>
              <a:lnSpc>
                <a:spcPct val="100000"/>
              </a:lnSpc>
            </a:pPr>
            <a:r>
              <a:rPr lang="ru-RU" sz="2000" b="1" dirty="0"/>
              <a:t>Въз основа на тези данни изкуственият интелект може:</a:t>
            </a:r>
            <a:r>
              <a:rPr lang="ru-RU" sz="2000" dirty="0"/>
              <a:t> • автоматично да регулира разпределението на енергията, • да пренасочва електроенергията при повреди, • да открива необичайно поведение, което може да е признак за повреди или кибератаки, и • да дава приоритет на възобновяемите енергийни източници, когато са налични. Това намалява времето за престой, подобрява безопасността и повишава общата ефективност. Превантивна поддръжка Вместо да се чака оборудването да се повреди, изкуственият интелект може да предвиди кога компоненти като трансформатори или кабели вероятно ще излязат от строя.</a:t>
            </a:r>
          </a:p>
          <a:p>
            <a:pPr>
              <a:lnSpc>
                <a:spcPct val="100000"/>
              </a:lnSpc>
            </a:pPr>
            <a:endParaRPr lang="ru-RU" sz="2000" b="1" dirty="0"/>
          </a:p>
          <a:p>
            <a:pPr>
              <a:lnSpc>
                <a:spcPct val="100000"/>
              </a:lnSpc>
            </a:pPr>
            <a:endParaRPr lang="ru-RU" sz="2000" b="1" dirty="0"/>
          </a:p>
          <a:p>
            <a:pPr>
              <a:lnSpc>
                <a:spcPct val="100000"/>
              </a:lnSpc>
            </a:pPr>
            <a:endParaRPr lang="en-GB" sz="2000" dirty="0"/>
          </a:p>
        </p:txBody>
      </p:sp>
      <p:sp>
        <p:nvSpPr>
          <p:cNvPr id="5" name="Text Placeholder 4">
            <a:extLst>
              <a:ext uri="{FF2B5EF4-FFF2-40B4-BE49-F238E27FC236}">
                <a16:creationId xmlns:a16="http://schemas.microsoft.com/office/drawing/2014/main" id="{C98EB393-FAD7-C6FF-B02E-3B4B174B566D}"/>
              </a:ext>
            </a:extLst>
          </p:cNvPr>
          <p:cNvSpPr>
            <a:spLocks noGrp="1"/>
          </p:cNvSpPr>
          <p:nvPr>
            <p:ph type="body" sz="quarter" idx="16"/>
          </p:nvPr>
        </p:nvSpPr>
        <p:spPr>
          <a:xfrm>
            <a:off x="569782" y="361507"/>
            <a:ext cx="10775158" cy="906442"/>
          </a:xfrm>
          <a:prstGeom prst="rect">
            <a:avLst/>
          </a:prstGeom>
        </p:spPr>
        <p:txBody>
          <a:bodyPr/>
          <a:lstStyle/>
          <a:p>
            <a:r>
              <a:rPr lang="ru-RU" dirty="0"/>
              <a:t>Тема 3: Интелигентни електроенергийни мрежи и оптимизация в реално време</a:t>
            </a:r>
          </a:p>
          <a:p>
            <a:endParaRPr lang="en-US" dirty="0"/>
          </a:p>
        </p:txBody>
      </p:sp>
      <p:sp>
        <p:nvSpPr>
          <p:cNvPr id="2" name="Text Placeholder 3">
            <a:extLst>
              <a:ext uri="{FF2B5EF4-FFF2-40B4-BE49-F238E27FC236}">
                <a16:creationId xmlns:a16="http://schemas.microsoft.com/office/drawing/2014/main" id="{12708F46-9F66-88BB-52E5-D9D8D50E95AD}"/>
              </a:ext>
            </a:extLst>
          </p:cNvPr>
          <p:cNvSpPr txBox="1">
            <a:spLocks/>
          </p:cNvSpPr>
          <p:nvPr/>
        </p:nvSpPr>
        <p:spPr>
          <a:xfrm>
            <a:off x="6096001" y="1392865"/>
            <a:ext cx="5557790" cy="510362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26262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ru-RU" sz="2000" b="1" dirty="0"/>
              <a:t>Чрез анализ на: </a:t>
            </a:r>
          </a:p>
          <a:p>
            <a:pPr>
              <a:lnSpc>
                <a:spcPct val="100000"/>
              </a:lnSpc>
            </a:pPr>
            <a:r>
              <a:rPr lang="ru-RU" sz="2000" dirty="0"/>
              <a:t>• температурните профили, </a:t>
            </a:r>
          </a:p>
          <a:p>
            <a:pPr>
              <a:lnSpc>
                <a:spcPct val="100000"/>
              </a:lnSpc>
            </a:pPr>
            <a:r>
              <a:rPr lang="ru-RU" sz="2000" dirty="0"/>
              <a:t>• данните за вибрациите, </a:t>
            </a:r>
          </a:p>
          <a:p>
            <a:pPr>
              <a:lnSpc>
                <a:spcPct val="100000"/>
              </a:lnSpc>
            </a:pPr>
            <a:r>
              <a:rPr lang="ru-RU" sz="2000" dirty="0"/>
              <a:t>• интензивността на използване и </a:t>
            </a:r>
          </a:p>
          <a:p>
            <a:pPr>
              <a:lnSpc>
                <a:spcPct val="100000"/>
              </a:lnSpc>
            </a:pPr>
            <a:r>
              <a:rPr lang="ru-RU" sz="2000" dirty="0"/>
              <a:t>• историческите записи за повреди, системите за изкуствен интелект могат да планират профилактични дейности, преди да възникнат повреди. Това води до: </a:t>
            </a:r>
          </a:p>
          <a:p>
            <a:pPr>
              <a:lnSpc>
                <a:spcPct val="100000"/>
              </a:lnSpc>
            </a:pPr>
            <a:r>
              <a:rPr lang="ru-RU" sz="2000" dirty="0"/>
              <a:t>• по-малко прекъсвания на електрозахранването, • по-ниски разходи за ремонт, </a:t>
            </a:r>
          </a:p>
          <a:p>
            <a:pPr>
              <a:lnSpc>
                <a:spcPct val="100000"/>
              </a:lnSpc>
            </a:pPr>
            <a:r>
              <a:rPr lang="ru-RU" sz="2000" dirty="0"/>
              <a:t>• по-дълъг експлоатационен живот на оборудването и </a:t>
            </a:r>
          </a:p>
          <a:p>
            <a:pPr>
              <a:lnSpc>
                <a:spcPct val="100000"/>
              </a:lnSpc>
            </a:pPr>
            <a:r>
              <a:rPr lang="ru-RU" sz="2000" dirty="0"/>
              <a:t>• по-безопасни условия на труд за техниците.</a:t>
            </a:r>
          </a:p>
          <a:p>
            <a:pPr>
              <a:lnSpc>
                <a:spcPct val="100000"/>
              </a:lnSpc>
            </a:pPr>
            <a:endParaRPr lang="ru-RU" sz="2000" b="1" dirty="0"/>
          </a:p>
          <a:p>
            <a:pPr>
              <a:lnSpc>
                <a:spcPct val="100000"/>
              </a:lnSpc>
            </a:pPr>
            <a:endParaRPr lang="ru-RU" sz="2000" b="1" dirty="0"/>
          </a:p>
          <a:p>
            <a:pPr>
              <a:lnSpc>
                <a:spcPct val="100000"/>
              </a:lnSpc>
            </a:pPr>
            <a:endParaRPr lang="en-GB" sz="2000" dirty="0"/>
          </a:p>
        </p:txBody>
      </p:sp>
      <p:sp>
        <p:nvSpPr>
          <p:cNvPr id="3" name="Rektangel 2">
            <a:extLst>
              <a:ext uri="{FF2B5EF4-FFF2-40B4-BE49-F238E27FC236}">
                <a16:creationId xmlns:a16="http://schemas.microsoft.com/office/drawing/2014/main" id="{4E330782-4C63-DDD6-33BE-517011FCFE52}"/>
              </a:ext>
            </a:extLst>
          </p:cNvPr>
          <p:cNvSpPr/>
          <p:nvPr/>
        </p:nvSpPr>
        <p:spPr>
          <a:xfrm>
            <a:off x="5786381" y="1260550"/>
            <a:ext cx="45719" cy="4973979"/>
          </a:xfrm>
          <a:prstGeom prst="rect">
            <a:avLst/>
          </a:prstGeom>
          <a:solidFill>
            <a:schemeClr val="tx1"/>
          </a:solidFill>
          <a:ln>
            <a:solidFill>
              <a:schemeClr val="tx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9347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49093" y="2301761"/>
            <a:ext cx="6813813" cy="2253043"/>
          </a:xfrm>
        </p:spPr>
        <p:txBody>
          <a:bodyPr lIns="91440" tIns="45720" rIns="91440" bIns="45720" anchor="t">
            <a:normAutofit fontScale="92500" lnSpcReduction="20000"/>
          </a:bodyPr>
          <a:lstStyle/>
          <a:p>
            <a:r>
              <a:rPr lang="bg-BG" b="1" dirty="0"/>
              <a:t>Част</a:t>
            </a:r>
            <a:r>
              <a:rPr lang="en-US" b="1" dirty="0"/>
              <a:t> 2</a:t>
            </a:r>
          </a:p>
          <a:p>
            <a:r>
              <a:rPr lang="ru-RU" b="1" dirty="0"/>
              <a:t>Предизвикателствата пред енергийното управление в днешно време</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a:t>02</a:t>
            </a:r>
          </a:p>
        </p:txBody>
      </p:sp>
    </p:spTree>
    <p:extLst>
      <p:ext uri="{BB962C8B-B14F-4D97-AF65-F5344CB8AC3E}">
        <p14:creationId xmlns:p14="http://schemas.microsoft.com/office/powerpoint/2010/main" val="67831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527769" y="765545"/>
            <a:ext cx="7107189" cy="733647"/>
          </a:xfrm>
        </p:spPr>
        <p:txBody>
          <a:bodyPr/>
          <a:lstStyle/>
          <a:p>
            <a:pPr algn="l"/>
            <a:r>
              <a:rPr lang="ru-RU" dirty="0"/>
              <a:t>Непредсказуемост на доставките на енергия от възобновяеми източници</a:t>
            </a:r>
            <a:br>
              <a:rPr lang="en-GB" b="0" dirty="0"/>
            </a:br>
            <a:r>
              <a:rPr lang="ru-RU" sz="2000" b="0" dirty="0">
                <a:solidFill>
                  <a:srgbClr val="040C0C"/>
                </a:solidFill>
              </a:rPr>
              <a:t>Слънчевата и вятърната енергия зависят от метеорологичните условия, което прави производството на енергия променливо и по-трудно за планиране и балансиране</a:t>
            </a:r>
            <a:r>
              <a:rPr lang="en-GB" sz="2200" b="0" dirty="0">
                <a:solidFill>
                  <a:srgbClr val="040C0C"/>
                </a:solidFill>
              </a:rPr>
              <a:t>.</a:t>
            </a:r>
            <a:endParaRPr lang="en-US" sz="2200" b="0" dirty="0">
              <a:solidFill>
                <a:srgbClr val="040C0C"/>
              </a:solidFill>
            </a:endParaRP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784652" y="2615610"/>
            <a:ext cx="6690318" cy="493842"/>
          </a:xfrm>
        </p:spPr>
        <p:txBody>
          <a:bodyPr/>
          <a:lstStyle/>
          <a:p>
            <a:pPr algn="l"/>
            <a:r>
              <a:rPr lang="ru-RU" dirty="0"/>
              <a:t>Бързо променящото се търсене на енергия</a:t>
            </a:r>
            <a:br>
              <a:rPr lang="en-GB" b="0" dirty="0"/>
            </a:br>
            <a:r>
              <a:rPr lang="ru-RU" sz="2200" b="0" dirty="0">
                <a:solidFill>
                  <a:srgbClr val="040C0C"/>
                </a:solidFill>
              </a:rPr>
              <a:t>Електрическите автомобили, термопомпите и интелигентните сгради водят до увеличаване на потреблението на електроенергия и създават нови периоди на пиково потребление.</a:t>
            </a:r>
          </a:p>
          <a:p>
            <a:endParaRPr lang="en-US" b="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800150" y="4479407"/>
            <a:ext cx="6690318" cy="733647"/>
          </a:xfrm>
        </p:spPr>
        <p:txBody>
          <a:bodyPr/>
          <a:lstStyle/>
          <a:p>
            <a:pPr algn="l"/>
            <a:r>
              <a:rPr lang="ru-RU" dirty="0"/>
              <a:t>Поддържане на стабилността и надеждността на електроенергийната мрежа</a:t>
            </a:r>
            <a:br>
              <a:rPr lang="en-GB" b="0" dirty="0"/>
            </a:br>
            <a:r>
              <a:rPr lang="ru-RU" sz="2000" b="0" dirty="0">
                <a:solidFill>
                  <a:srgbClr val="040C0C"/>
                </a:solidFill>
              </a:rPr>
              <a:t>Енергийните мрежи трябва постоянно да поддържат баланс между предлагането и търсенето, за да се избегнат прекъсвания в електроснабдяването, дори и при все по-сложни и децентрализирани системи.</a:t>
            </a:r>
            <a:endParaRPr lang="en-US" sz="2000" b="0" dirty="0">
              <a:solidFill>
                <a:srgbClr val="040C0C"/>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4">
            <a:extLst>
              <a:ext uri="{FF2B5EF4-FFF2-40B4-BE49-F238E27FC236}">
                <a16:creationId xmlns:a16="http://schemas.microsoft.com/office/drawing/2014/main" id="{EA818D18-570D-14D9-F4AF-1C95867B6AC0}"/>
              </a:ext>
            </a:extLst>
          </p:cNvPr>
          <p:cNvSpPr txBox="1">
            <a:spLocks/>
          </p:cNvSpPr>
          <p:nvPr/>
        </p:nvSpPr>
        <p:spPr>
          <a:xfrm>
            <a:off x="4784651" y="0"/>
            <a:ext cx="7407349" cy="73364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300" dirty="0"/>
              <a:t>Основни предизвикателства в съвременното енергийно управление</a:t>
            </a:r>
          </a:p>
        </p:txBody>
      </p:sp>
      <p:sp>
        <p:nvSpPr>
          <p:cNvPr id="25" name="Plassholder for bilde 24">
            <a:extLst>
              <a:ext uri="{FF2B5EF4-FFF2-40B4-BE49-F238E27FC236}">
                <a16:creationId xmlns:a16="http://schemas.microsoft.com/office/drawing/2014/main" id="{4E99C60E-B7B4-3DA6-C674-8E05671AEE73}"/>
              </a:ext>
            </a:extLst>
          </p:cNvPr>
          <p:cNvSpPr>
            <a:spLocks noGrp="1"/>
          </p:cNvSpPr>
          <p:nvPr>
            <p:ph type="pic" sz="quarter" idx="41"/>
          </p:nvPr>
        </p:nvSpPr>
        <p:spPr/>
        <p:txBody>
          <a:bodyPr/>
          <a:lstStyle/>
          <a:p>
            <a:endParaRPr lang="en-GB"/>
          </a:p>
        </p:txBody>
      </p:sp>
      <p:pic>
        <p:nvPicPr>
          <p:cNvPr id="26" name="Bilde 25">
            <a:extLst>
              <a:ext uri="{FF2B5EF4-FFF2-40B4-BE49-F238E27FC236}">
                <a16:creationId xmlns:a16="http://schemas.microsoft.com/office/drawing/2014/main" id="{31E69A4C-65AD-C1C5-0FBB-0BA688C13402}"/>
              </a:ext>
            </a:extLst>
          </p:cNvPr>
          <p:cNvPicPr>
            <a:picLocks noChangeAspect="1"/>
          </p:cNvPicPr>
          <p:nvPr/>
        </p:nvPicPr>
        <p:blipFill>
          <a:blip r:embed="rId3"/>
          <a:stretch>
            <a:fillRect/>
          </a:stretch>
        </p:blipFill>
        <p:spPr>
          <a:xfrm>
            <a:off x="-216568" y="-36093"/>
            <a:ext cx="3788505" cy="6942221"/>
          </a:xfrm>
          <a:prstGeom prst="rect">
            <a:avLst/>
          </a:prstGeom>
        </p:spPr>
      </p:pic>
    </p:spTree>
    <p:extLst>
      <p:ext uri="{BB962C8B-B14F-4D97-AF65-F5344CB8AC3E}">
        <p14:creationId xmlns:p14="http://schemas.microsoft.com/office/powerpoint/2010/main" val="161488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E63B-9EF8-7605-913F-53E7E2E81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460164-351B-4D9F-3AE9-04278367768A}"/>
              </a:ext>
            </a:extLst>
          </p:cNvPr>
          <p:cNvSpPr>
            <a:spLocks noGrp="1"/>
          </p:cNvSpPr>
          <p:nvPr>
            <p:ph type="body" sz="quarter" idx="18"/>
          </p:nvPr>
        </p:nvSpPr>
        <p:spPr>
          <a:xfrm>
            <a:off x="5897366" y="1561018"/>
            <a:ext cx="5512376" cy="5296982"/>
          </a:xfrm>
          <a:prstGeom prst="rect">
            <a:avLst/>
          </a:prstGeom>
        </p:spPr>
        <p:txBody>
          <a:bodyPr lIns="91440" tIns="45720" rIns="91440" bIns="45720" anchor="t"/>
          <a:lstStyle/>
          <a:p>
            <a:pPr>
              <a:lnSpc>
                <a:spcPct val="100000"/>
              </a:lnSpc>
            </a:pPr>
            <a:r>
              <a:rPr lang="en-GB" sz="2000" dirty="0"/>
              <a:t>📌 </a:t>
            </a:r>
            <a:r>
              <a:rPr lang="ru-RU" sz="2000" b="1" dirty="0"/>
              <a:t>Видео: „Current Revolution“ | Документален филм за възобновяемата енергия </a:t>
            </a:r>
          </a:p>
          <a:p>
            <a:pPr>
              <a:lnSpc>
                <a:spcPct val="100000"/>
              </a:lnSpc>
            </a:pPr>
            <a:r>
              <a:rPr lang="ru-RU" sz="2000" b="1" dirty="0"/>
              <a:t>Описание: </a:t>
            </a:r>
            <a:r>
              <a:rPr lang="ru-RU" sz="2000" dirty="0"/>
              <a:t>Това видео обяснява как вятърната и слънчевата енергия варират в зависимост от времето и часа на деня. То подчертава трудността при съгласуването на производството на енергия с търсенето, когато възобновяемите източници са с прекъсвания, и защо са необходими нови инструменти (като прогнозиране чрез изкуствен интелект) за управление на тези колебания</a:t>
            </a:r>
            <a:r>
              <a:rPr lang="ru-RU" sz="2000" b="1" dirty="0"/>
              <a:t>. Ключово послание за учащите: </a:t>
            </a:r>
            <a:r>
              <a:rPr lang="ru-RU" sz="2000" dirty="0"/>
              <a:t>Да разберат, че възобновяемата енергия не осигурява постоянна мощност и че тази променливост представлява сериозно предизвикателство за съвременните енергийни системи</a:t>
            </a:r>
            <a:r>
              <a:rPr lang="ru-RU" sz="2000" b="1" dirty="0"/>
              <a:t>.</a:t>
            </a:r>
          </a:p>
          <a:p>
            <a:pPr>
              <a:lnSpc>
                <a:spcPct val="100000"/>
              </a:lnSpc>
            </a:pPr>
            <a:endParaRPr lang="ru-RU" sz="2000" b="1" dirty="0"/>
          </a:p>
          <a:p>
            <a:pPr>
              <a:lnSpc>
                <a:spcPct val="100000"/>
              </a:lnSpc>
            </a:pPr>
            <a:endParaRPr lang="ru-RU" sz="2000" b="1" dirty="0"/>
          </a:p>
          <a:p>
            <a:pPr marL="0">
              <a:lnSpc>
                <a:spcPct val="100000"/>
              </a:lnSpc>
            </a:pPr>
            <a:endParaRPr lang="en-US" sz="2000" dirty="0"/>
          </a:p>
        </p:txBody>
      </p:sp>
      <p:sp>
        <p:nvSpPr>
          <p:cNvPr id="5" name="Text Placeholder 4">
            <a:extLst>
              <a:ext uri="{FF2B5EF4-FFF2-40B4-BE49-F238E27FC236}">
                <a16:creationId xmlns:a16="http://schemas.microsoft.com/office/drawing/2014/main" id="{2FDF8BEF-C4D3-4653-9EAE-0FA3EC089529}"/>
              </a:ext>
            </a:extLst>
          </p:cNvPr>
          <p:cNvSpPr>
            <a:spLocks noGrp="1"/>
          </p:cNvSpPr>
          <p:nvPr>
            <p:ph type="body" sz="quarter" idx="16"/>
          </p:nvPr>
        </p:nvSpPr>
        <p:spPr>
          <a:xfrm>
            <a:off x="5897366" y="165776"/>
            <a:ext cx="5512376" cy="1299776"/>
          </a:xfrm>
          <a:prstGeom prst="rect">
            <a:avLst/>
          </a:prstGeom>
        </p:spPr>
        <p:txBody>
          <a:bodyPr/>
          <a:lstStyle/>
          <a:p>
            <a:r>
              <a:rPr lang="ru-RU" sz="3200" dirty="0"/>
              <a:t>Непредсказуемост на доставките на енергия от възобновяеми източници</a:t>
            </a:r>
          </a:p>
          <a:p>
            <a:endParaRPr lang="en-US" dirty="0"/>
          </a:p>
        </p:txBody>
      </p:sp>
      <p:sp>
        <p:nvSpPr>
          <p:cNvPr id="4" name="Plassholder for bilde 3">
            <a:extLst>
              <a:ext uri="{FF2B5EF4-FFF2-40B4-BE49-F238E27FC236}">
                <a16:creationId xmlns:a16="http://schemas.microsoft.com/office/drawing/2014/main" id="{A3D98733-73FC-759F-86AC-12B6D61B8A27}"/>
              </a:ext>
            </a:extLst>
          </p:cNvPr>
          <p:cNvSpPr>
            <a:spLocks noGrp="1"/>
          </p:cNvSpPr>
          <p:nvPr>
            <p:ph type="pic" sz="quarter" idx="10"/>
          </p:nvPr>
        </p:nvSpPr>
        <p:spPr/>
        <p:txBody>
          <a:bodyPr/>
          <a:lstStyle/>
          <a:p>
            <a:endParaRPr lang="en-GB"/>
          </a:p>
        </p:txBody>
      </p:sp>
      <p:pic>
        <p:nvPicPr>
          <p:cNvPr id="9" name="Media på Internett 8" title="Current Revolution | Renewable Energy Documentary | Full Movie | Sustainability">
            <a:hlinkClick r:id="" action="ppaction://media"/>
            <a:extLst>
              <a:ext uri="{FF2B5EF4-FFF2-40B4-BE49-F238E27FC236}">
                <a16:creationId xmlns:a16="http://schemas.microsoft.com/office/drawing/2014/main" id="{3D26D58B-DB6A-EE79-8084-A22E742BBB29}"/>
              </a:ext>
            </a:extLst>
          </p:cNvPr>
          <p:cNvPicPr>
            <a:picLocks noRot="1" noChangeAspect="1"/>
          </p:cNvPicPr>
          <p:nvPr>
            <a:videoFile r:link="rId1"/>
          </p:nvPr>
        </p:nvPicPr>
        <p:blipFill>
          <a:blip r:embed="rId4"/>
          <a:stretch>
            <a:fillRect/>
          </a:stretch>
        </p:blipFill>
        <p:spPr>
          <a:xfrm>
            <a:off x="-24064" y="1419890"/>
            <a:ext cx="5217222" cy="4141767"/>
          </a:xfrm>
          <a:prstGeom prst="rect">
            <a:avLst/>
          </a:prstGeom>
        </p:spPr>
      </p:pic>
    </p:spTree>
    <p:extLst>
      <p:ext uri="{BB962C8B-B14F-4D97-AF65-F5344CB8AC3E}">
        <p14:creationId xmlns:p14="http://schemas.microsoft.com/office/powerpoint/2010/main" val="3855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E63B-9EF8-7605-913F-53E7E2E81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460164-351B-4D9F-3AE9-04278367768A}"/>
              </a:ext>
            </a:extLst>
          </p:cNvPr>
          <p:cNvSpPr>
            <a:spLocks noGrp="1"/>
          </p:cNvSpPr>
          <p:nvPr>
            <p:ph type="body" sz="quarter" idx="18"/>
          </p:nvPr>
        </p:nvSpPr>
        <p:spPr>
          <a:xfrm>
            <a:off x="6095999" y="1294544"/>
            <a:ext cx="5308315" cy="5640512"/>
          </a:xfrm>
          <a:prstGeom prst="rect">
            <a:avLst/>
          </a:prstGeom>
        </p:spPr>
        <p:txBody>
          <a:bodyPr lIns="91440" tIns="45720" rIns="91440" bIns="45720" anchor="t"/>
          <a:lstStyle/>
          <a:p>
            <a:r>
              <a:rPr lang="en-GB" sz="2000" dirty="0"/>
              <a:t>📌 </a:t>
            </a:r>
            <a:r>
              <a:rPr lang="ru-RU" sz="2000" b="1" dirty="0"/>
              <a:t>Видео: </a:t>
            </a:r>
            <a:r>
              <a:rPr lang="ru-RU" sz="2000" dirty="0"/>
              <a:t>Тайният четвърти стълб на енергийната мрежа: търсенето</a:t>
            </a:r>
          </a:p>
          <a:p>
            <a:pPr marL="0" indent="0"/>
            <a:r>
              <a:rPr lang="ru-RU" sz="2000" b="1" dirty="0"/>
              <a:t>Резюме: </a:t>
            </a:r>
            <a:r>
              <a:rPr lang="ru-RU" sz="2000" dirty="0"/>
              <a:t>Настоящият обяснителен материал разглежда промените в търсенето на енергия през деня и в зависимост от използването на технологии (като електромобили и интелигентни уреди). </a:t>
            </a:r>
          </a:p>
          <a:p>
            <a:pPr marL="0" indent="0"/>
            <a:r>
              <a:rPr lang="ru-RU" sz="2000" dirty="0"/>
              <a:t>Той показва защо прогнозирането на времето, в което хората ще използват електроенергия, е предизвикателство и е важно за планирането на електроенергийната мрежа.</a:t>
            </a:r>
            <a:r>
              <a:rPr lang="ru-RU" sz="2000" b="1" dirty="0"/>
              <a:t> </a:t>
            </a:r>
          </a:p>
          <a:p>
            <a:pPr marL="0" indent="0"/>
            <a:r>
              <a:rPr lang="ru-RU" sz="2000" b="1" dirty="0"/>
              <a:t>• Ключово послание за учащите: </a:t>
            </a:r>
            <a:r>
              <a:rPr lang="ru-RU" sz="2000" dirty="0"/>
              <a:t>Мениджърите в енергийния сектор се нуждаят от надеждни прогнози за търсенето, а инструментите за изкуствен интелект могат да помогнат за разпознаването на модели и подобряването на точността на прогнозите</a:t>
            </a:r>
          </a:p>
          <a:p>
            <a:pPr marL="0" indent="0"/>
            <a:endParaRPr lang="ru-RU" sz="2000" dirty="0"/>
          </a:p>
          <a:p>
            <a:pPr marL="0" indent="0"/>
            <a:r>
              <a:rPr lang="en-GB" sz="2000" dirty="0"/>
              <a:t>.</a:t>
            </a:r>
            <a:endParaRPr lang="en-GB" sz="2000" dirty="0">
              <a:ea typeface="Calibri" panose="020F0502020204030204"/>
              <a:cs typeface="Calibri" panose="020F0502020204030204"/>
            </a:endParaRPr>
          </a:p>
          <a:p>
            <a:pPr marL="0">
              <a:lnSpc>
                <a:spcPct val="100000"/>
              </a:lnSpc>
            </a:pPr>
            <a:endParaRPr lang="en-US" sz="2000" dirty="0"/>
          </a:p>
        </p:txBody>
      </p:sp>
      <p:sp>
        <p:nvSpPr>
          <p:cNvPr id="5" name="Text Placeholder 4">
            <a:extLst>
              <a:ext uri="{FF2B5EF4-FFF2-40B4-BE49-F238E27FC236}">
                <a16:creationId xmlns:a16="http://schemas.microsoft.com/office/drawing/2014/main" id="{2FDF8BEF-C4D3-4653-9EAE-0FA3EC089529}"/>
              </a:ext>
            </a:extLst>
          </p:cNvPr>
          <p:cNvSpPr>
            <a:spLocks noGrp="1"/>
          </p:cNvSpPr>
          <p:nvPr>
            <p:ph type="body" sz="quarter" idx="16"/>
          </p:nvPr>
        </p:nvSpPr>
        <p:spPr>
          <a:xfrm>
            <a:off x="6319777" y="223649"/>
            <a:ext cx="5421086" cy="992652"/>
          </a:xfrm>
          <a:prstGeom prst="rect">
            <a:avLst/>
          </a:prstGeom>
        </p:spPr>
        <p:txBody>
          <a:bodyPr/>
          <a:lstStyle/>
          <a:p>
            <a:r>
              <a:rPr lang="ru-RU" dirty="0"/>
              <a:t>Бързо променящото се търсене на енергия</a:t>
            </a:r>
          </a:p>
          <a:p>
            <a:endParaRPr lang="en-US" dirty="0"/>
          </a:p>
        </p:txBody>
      </p:sp>
      <p:sp>
        <p:nvSpPr>
          <p:cNvPr id="4" name="Plassholder for bilde 3">
            <a:extLst>
              <a:ext uri="{FF2B5EF4-FFF2-40B4-BE49-F238E27FC236}">
                <a16:creationId xmlns:a16="http://schemas.microsoft.com/office/drawing/2014/main" id="{A3D98733-73FC-759F-86AC-12B6D61B8A27}"/>
              </a:ext>
            </a:extLst>
          </p:cNvPr>
          <p:cNvSpPr>
            <a:spLocks noGrp="1"/>
          </p:cNvSpPr>
          <p:nvPr>
            <p:ph type="pic" sz="quarter" idx="10"/>
          </p:nvPr>
        </p:nvSpPr>
        <p:spPr/>
        <p:txBody>
          <a:bodyPr/>
          <a:lstStyle/>
          <a:p>
            <a:endParaRPr lang="en-GB"/>
          </a:p>
        </p:txBody>
      </p:sp>
      <p:pic>
        <p:nvPicPr>
          <p:cNvPr id="3" name="Media på Internett 2" title="The Grid’s Secret 4th Pillar: Demand | How Electricity Really Stays Stable">
            <a:hlinkClick r:id="" action="ppaction://media"/>
            <a:extLst>
              <a:ext uri="{FF2B5EF4-FFF2-40B4-BE49-F238E27FC236}">
                <a16:creationId xmlns:a16="http://schemas.microsoft.com/office/drawing/2014/main" id="{B0E0FE8C-87C2-16B6-C58E-B7947332BB1F}"/>
              </a:ext>
            </a:extLst>
          </p:cNvPr>
          <p:cNvPicPr>
            <a:picLocks noRot="1" noChangeAspect="1"/>
          </p:cNvPicPr>
          <p:nvPr>
            <a:videoFile r:link="rId1"/>
          </p:nvPr>
        </p:nvPicPr>
        <p:blipFill>
          <a:blip r:embed="rId4"/>
          <a:stretch>
            <a:fillRect/>
          </a:stretch>
        </p:blipFill>
        <p:spPr>
          <a:xfrm>
            <a:off x="26988" y="1484843"/>
            <a:ext cx="5174981" cy="3989363"/>
          </a:xfrm>
          <a:prstGeom prst="rect">
            <a:avLst/>
          </a:prstGeom>
        </p:spPr>
      </p:pic>
    </p:spTree>
    <p:extLst>
      <p:ext uri="{BB962C8B-B14F-4D97-AF65-F5344CB8AC3E}">
        <p14:creationId xmlns:p14="http://schemas.microsoft.com/office/powerpoint/2010/main" val="292184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bg-BG" dirty="0"/>
              <a:t>Част </a:t>
            </a:r>
            <a:r>
              <a:rPr lang="en-US" dirty="0"/>
              <a:t>1- </a:t>
            </a:r>
            <a:r>
              <a:rPr lang="bg-BG" dirty="0"/>
              <a:t>Въведение</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2" y="2476259"/>
            <a:ext cx="8151815" cy="689519"/>
          </a:xfrm>
        </p:spPr>
        <p:txBody>
          <a:bodyPr lIns="91440" tIns="45720" rIns="91440" bIns="45720" anchor="ctr">
            <a:noAutofit/>
          </a:bodyPr>
          <a:lstStyle/>
          <a:p>
            <a:r>
              <a:rPr lang="bg-BG" dirty="0"/>
              <a:t>Част </a:t>
            </a:r>
            <a:r>
              <a:rPr lang="en-GB" dirty="0"/>
              <a:t> 2- </a:t>
            </a:r>
            <a:r>
              <a:rPr lang="ru-RU" dirty="0"/>
              <a:t>Предизвикателствата пред енергетиката в днешно време</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1608003" y="3210318"/>
            <a:ext cx="8164283" cy="689519"/>
          </a:xfrm>
        </p:spPr>
        <p:txBody>
          <a:bodyPr lIns="91440" tIns="45720" rIns="91440" bIns="45720" anchor="ctr">
            <a:noAutofit/>
          </a:bodyPr>
          <a:lstStyle/>
          <a:p>
            <a:r>
              <a:rPr lang="bg-BG" dirty="0"/>
              <a:t>Част </a:t>
            </a:r>
            <a:r>
              <a:rPr lang="en-US" dirty="0"/>
              <a:t>3- </a:t>
            </a:r>
            <a:r>
              <a:rPr lang="ru-RU" dirty="0"/>
              <a:t>Как изкуственият интелект може да подпомогне управлението на енергията?</a:t>
            </a:r>
            <a:endParaRPr lang="en-IE"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lIns="91440" tIns="45720" rIns="91440" bIns="45720" anchor="ctr">
            <a:noAutofit/>
          </a:bodyPr>
          <a:lstStyle/>
          <a:p>
            <a:r>
              <a:rPr lang="bg-BG" dirty="0"/>
              <a:t>Част </a:t>
            </a:r>
            <a:r>
              <a:rPr lang="en-US" dirty="0"/>
              <a:t>4- </a:t>
            </a:r>
            <a:r>
              <a:rPr lang="ru-RU" dirty="0"/>
              <a:t>Как да запазим преднината си? Решения и поглед към бъдещето</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lIns="91440" tIns="45720" rIns="91440" bIns="45720" anchor="ctr">
            <a:noAutofit/>
          </a:bodyPr>
          <a:lstStyle/>
          <a:p>
            <a:r>
              <a:rPr lang="bg-BG" dirty="0"/>
              <a:t>Част</a:t>
            </a:r>
            <a:r>
              <a:rPr lang="en-US" dirty="0"/>
              <a:t> 5- </a:t>
            </a:r>
            <a:r>
              <a:rPr lang="ru-RU" dirty="0"/>
              <a:t>Графичен преглед на възможните пресичания между 4-те сектора</a:t>
            </a:r>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bg-BG" dirty="0"/>
              <a:t>Съдържание</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E63B-9EF8-7605-913F-53E7E2E81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460164-351B-4D9F-3AE9-04278367768A}"/>
              </a:ext>
            </a:extLst>
          </p:cNvPr>
          <p:cNvSpPr>
            <a:spLocks noGrp="1"/>
          </p:cNvSpPr>
          <p:nvPr>
            <p:ph type="body" sz="quarter" idx="18"/>
          </p:nvPr>
        </p:nvSpPr>
        <p:spPr>
          <a:xfrm>
            <a:off x="5578867" y="1469612"/>
            <a:ext cx="5845995" cy="5388387"/>
          </a:xfrm>
          <a:prstGeom prst="rect">
            <a:avLst/>
          </a:prstGeom>
        </p:spPr>
        <p:txBody>
          <a:bodyPr lIns="91440" tIns="45720" rIns="91440" bIns="45720" anchor="t"/>
          <a:lstStyle/>
          <a:p>
            <a:r>
              <a:rPr lang="en-GB" sz="2000" dirty="0"/>
              <a:t>📌 </a:t>
            </a:r>
            <a:r>
              <a:rPr lang="en-GB" sz="2000" b="1" dirty="0"/>
              <a:t>Video:</a:t>
            </a:r>
            <a:r>
              <a:rPr lang="en-GB" sz="2000" dirty="0"/>
              <a:t> </a:t>
            </a:r>
            <a:r>
              <a:rPr lang="en-GB" sz="2000" i="1" dirty="0"/>
              <a:t>Why Is Grid Stability Getting Harder?</a:t>
            </a:r>
          </a:p>
          <a:p>
            <a:pPr marL="0" indent="0"/>
            <a:r>
              <a:rPr lang="ru-RU" sz="2000" b="1" dirty="0"/>
              <a:t>Видео: Защо стабилността става все по-трудна?</a:t>
            </a:r>
            <a:endParaRPr lang="en-US" sz="2000" b="1" dirty="0"/>
          </a:p>
          <a:p>
            <a:pPr marL="0" indent="0"/>
            <a:r>
              <a:rPr lang="ru-RU" sz="2000" b="1" dirty="0"/>
              <a:t>Резюме: </a:t>
            </a:r>
            <a:r>
              <a:rPr lang="ru-RU" sz="2000" dirty="0"/>
              <a:t>В това видео се разглежда как интегрирането на разпределени </a:t>
            </a:r>
            <a:r>
              <a:rPr lang="ru-RU" sz="2000" b="1" dirty="0"/>
              <a:t>енергийни</a:t>
            </a:r>
            <a:r>
              <a:rPr lang="ru-RU" sz="2000" dirty="0"/>
              <a:t> източници затруднява поддържането на стабилността на електроенергийната мрежа. То обхваща въпроси като регулиране на честотата и балансиране на търсенето и предлагането в реално време — дейности, при които мониторингът и оптимизацията, базирани на изкуствен интелект, могат да имат решаващо значение. </a:t>
            </a:r>
          </a:p>
          <a:p>
            <a:pPr marL="0" indent="0"/>
            <a:r>
              <a:rPr lang="ru-RU" sz="2000" dirty="0"/>
              <a:t>• Ключово послание за учащите: Операторите на електроенергийната мрежа трябва да поддържат постоянен баланс; системите за изкуствен интелект подпомагат вземането на решения в реално време и спомагат за предотвратяването на прекъсвания в електроснабдяването.</a:t>
            </a:r>
          </a:p>
          <a:p>
            <a:pPr marL="0" indent="0"/>
            <a:endParaRPr lang="ru-RU" sz="2000" dirty="0"/>
          </a:p>
          <a:p>
            <a:pPr marL="0" indent="0"/>
            <a:endParaRPr lang="ru-RU" sz="2000" b="1" dirty="0"/>
          </a:p>
          <a:p>
            <a:pPr marL="0">
              <a:lnSpc>
                <a:spcPct val="100000"/>
              </a:lnSpc>
            </a:pPr>
            <a:endParaRPr lang="en-US" sz="2000" dirty="0"/>
          </a:p>
        </p:txBody>
      </p:sp>
      <p:sp>
        <p:nvSpPr>
          <p:cNvPr id="5" name="Text Placeholder 4">
            <a:extLst>
              <a:ext uri="{FF2B5EF4-FFF2-40B4-BE49-F238E27FC236}">
                <a16:creationId xmlns:a16="http://schemas.microsoft.com/office/drawing/2014/main" id="{2FDF8BEF-C4D3-4653-9EAE-0FA3EC089529}"/>
              </a:ext>
            </a:extLst>
          </p:cNvPr>
          <p:cNvSpPr>
            <a:spLocks noGrp="1"/>
          </p:cNvSpPr>
          <p:nvPr>
            <p:ph type="body" sz="quarter" idx="16"/>
          </p:nvPr>
        </p:nvSpPr>
        <p:spPr>
          <a:xfrm>
            <a:off x="5681609" y="223648"/>
            <a:ext cx="5743254" cy="1245965"/>
          </a:xfrm>
          <a:prstGeom prst="rect">
            <a:avLst/>
          </a:prstGeom>
        </p:spPr>
        <p:txBody>
          <a:bodyPr/>
          <a:lstStyle/>
          <a:p>
            <a:r>
              <a:rPr lang="ru-RU" sz="3000" dirty="0"/>
              <a:t>Поддържане на стабилността и надеждността на електроенергийната мрежа</a:t>
            </a:r>
          </a:p>
          <a:p>
            <a:endParaRPr lang="en-US" dirty="0"/>
          </a:p>
        </p:txBody>
      </p:sp>
      <p:sp>
        <p:nvSpPr>
          <p:cNvPr id="4" name="Plassholder for bilde 3">
            <a:extLst>
              <a:ext uri="{FF2B5EF4-FFF2-40B4-BE49-F238E27FC236}">
                <a16:creationId xmlns:a16="http://schemas.microsoft.com/office/drawing/2014/main" id="{A3D98733-73FC-759F-86AC-12B6D61B8A27}"/>
              </a:ext>
            </a:extLst>
          </p:cNvPr>
          <p:cNvSpPr>
            <a:spLocks noGrp="1"/>
          </p:cNvSpPr>
          <p:nvPr>
            <p:ph type="pic" sz="quarter" idx="10"/>
          </p:nvPr>
        </p:nvSpPr>
        <p:spPr/>
        <p:txBody>
          <a:bodyPr/>
          <a:lstStyle/>
          <a:p>
            <a:endParaRPr lang="en-GB"/>
          </a:p>
        </p:txBody>
      </p:sp>
      <p:pic>
        <p:nvPicPr>
          <p:cNvPr id="6" name="Media på Internett 5" title="Why Is Grid Stability Getting Harder? The Hidden Challenge of Renewable Integration">
            <a:hlinkClick r:id="" action="ppaction://media"/>
            <a:extLst>
              <a:ext uri="{FF2B5EF4-FFF2-40B4-BE49-F238E27FC236}">
                <a16:creationId xmlns:a16="http://schemas.microsoft.com/office/drawing/2014/main" id="{7F97CB99-9C0A-85FC-A383-EDB67E95435D}"/>
              </a:ext>
            </a:extLst>
          </p:cNvPr>
          <p:cNvPicPr>
            <a:picLocks noRot="1" noChangeAspect="1"/>
          </p:cNvPicPr>
          <p:nvPr>
            <a:videoFile r:link="rId1"/>
          </p:nvPr>
        </p:nvPicPr>
        <p:blipFill>
          <a:blip r:embed="rId4"/>
          <a:stretch>
            <a:fillRect/>
          </a:stretch>
        </p:blipFill>
        <p:spPr>
          <a:xfrm>
            <a:off x="0" y="1534885"/>
            <a:ext cx="5214257" cy="4016829"/>
          </a:xfrm>
          <a:prstGeom prst="rect">
            <a:avLst/>
          </a:prstGeom>
        </p:spPr>
      </p:pic>
    </p:spTree>
    <p:extLst>
      <p:ext uri="{BB962C8B-B14F-4D97-AF65-F5344CB8AC3E}">
        <p14:creationId xmlns:p14="http://schemas.microsoft.com/office/powerpoint/2010/main" val="222321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674742" y="698643"/>
            <a:ext cx="6885887" cy="1787071"/>
          </a:xfrm>
        </p:spPr>
        <p:txBody>
          <a:bodyPr/>
          <a:lstStyle/>
          <a:p>
            <a:pPr algn="l"/>
            <a:r>
              <a:rPr lang="ru-RU" sz="2000" dirty="0"/>
              <a:t>Въпрос 1: Защо управлението на възобновяемата енергия е трудно? </a:t>
            </a:r>
          </a:p>
          <a:p>
            <a:pPr algn="l"/>
            <a:r>
              <a:rPr lang="ru-RU" sz="2000" dirty="0"/>
              <a:t>Въпрос 2: Как електромобилите и термопомпите влияят върху енергийните системи? </a:t>
            </a:r>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a:t>01</a:t>
            </a:r>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a:xfrm>
            <a:off x="4674742" y="2702103"/>
            <a:ext cx="6780943" cy="1500027"/>
          </a:xfrm>
        </p:spPr>
        <p:txBody>
          <a:bodyPr/>
          <a:lstStyle/>
          <a:p>
            <a:pPr algn="l"/>
            <a:r>
              <a:rPr lang="ru-RU" sz="2000" dirty="0"/>
              <a:t>Въпрос 3: Какво означава „стабилност на електроенергийната мрежа“?</a:t>
            </a:r>
          </a:p>
          <a:p>
            <a:pPr algn="l"/>
            <a:r>
              <a:rPr lang="ru-RU" sz="2000" dirty="0"/>
              <a:t>Въпрос 4: Защо управлението на енергийните данни представлява предизвикателство днес?</a:t>
            </a:r>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a:t>02</a:t>
            </a:r>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a:xfrm>
            <a:off x="4672538" y="4589310"/>
            <a:ext cx="6885887" cy="1570047"/>
          </a:xfrm>
        </p:spPr>
        <p:txBody>
          <a:bodyPr/>
          <a:lstStyle/>
          <a:p>
            <a:pPr algn="l"/>
            <a:r>
              <a:rPr lang="ru-RU" sz="2000" dirty="0"/>
              <a:t>Въпрос 5: Защо традиционните методи за управление на енергията вече не са достатъчни?</a:t>
            </a:r>
          </a:p>
          <a:p>
            <a:pPr algn="l"/>
            <a:r>
              <a:rPr lang="ru-RU" sz="2000" dirty="0"/>
              <a:t>Въпрос 6: Как интегрирането на възобновяемите енергийни източници увеличава сложността на управлението на енергията?</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0" name="Plassholder for bilde 19">
            <a:extLst>
              <a:ext uri="{FF2B5EF4-FFF2-40B4-BE49-F238E27FC236}">
                <a16:creationId xmlns:a16="http://schemas.microsoft.com/office/drawing/2014/main" id="{C233DF6F-689A-3937-39AA-047CC4721A33}"/>
              </a:ext>
            </a:extLst>
          </p:cNvPr>
          <p:cNvSpPr>
            <a:spLocks noGrp="1"/>
          </p:cNvSpPr>
          <p:nvPr>
            <p:ph type="pic" sz="quarter" idx="41"/>
          </p:nvPr>
        </p:nvSpPr>
        <p:spPr/>
        <p:txBody>
          <a:bodyPr/>
          <a:lstStyle/>
          <a:p>
            <a:endParaRPr lang="en-GB"/>
          </a:p>
        </p:txBody>
      </p:sp>
      <p:pic>
        <p:nvPicPr>
          <p:cNvPr id="22" name="Bilde 21" descr="Et bilde som inneholder dam, utendørs, vann, scenebilde&#10;&#10;KI-generert innhold kan være feil.">
            <a:extLst>
              <a:ext uri="{FF2B5EF4-FFF2-40B4-BE49-F238E27FC236}">
                <a16:creationId xmlns:a16="http://schemas.microsoft.com/office/drawing/2014/main" id="{D7091ED5-A489-104A-A8FB-AF6751664ACC}"/>
              </a:ext>
            </a:extLst>
          </p:cNvPr>
          <p:cNvPicPr>
            <a:picLocks noChangeAspect="1"/>
          </p:cNvPicPr>
          <p:nvPr/>
        </p:nvPicPr>
        <p:blipFill>
          <a:blip r:embed="rId3"/>
          <a:srcRect l="24139" r="42455"/>
          <a:stretch>
            <a:fillRect/>
          </a:stretch>
        </p:blipFill>
        <p:spPr>
          <a:xfrm>
            <a:off x="-148114" y="-87086"/>
            <a:ext cx="3773333" cy="6955972"/>
          </a:xfrm>
          <a:prstGeom prst="rect">
            <a:avLst/>
          </a:prstGeom>
        </p:spPr>
      </p:pic>
      <p:sp>
        <p:nvSpPr>
          <p:cNvPr id="23" name="TekstSylinder 22">
            <a:extLst>
              <a:ext uri="{FF2B5EF4-FFF2-40B4-BE49-F238E27FC236}">
                <a16:creationId xmlns:a16="http://schemas.microsoft.com/office/drawing/2014/main" id="{79C3DF9F-A1F3-4FB7-5C57-513ABED626B3}"/>
              </a:ext>
            </a:extLst>
          </p:cNvPr>
          <p:cNvSpPr txBox="1"/>
          <p:nvPr/>
        </p:nvSpPr>
        <p:spPr>
          <a:xfrm>
            <a:off x="7747191" y="6310210"/>
            <a:ext cx="4000500" cy="307777"/>
          </a:xfrm>
          <a:prstGeom prst="rect">
            <a:avLst/>
          </a:prstGeom>
          <a:noFill/>
        </p:spPr>
        <p:txBody>
          <a:bodyPr wrap="square" rtlCol="0">
            <a:spAutoFit/>
          </a:bodyPr>
          <a:lstStyle/>
          <a:p>
            <a:pPr algn="r"/>
            <a:r>
              <a:rPr lang="nb-NO" sz="1400" b="1" i="1">
                <a:solidFill>
                  <a:srgbClr val="C00000"/>
                </a:solidFill>
              </a:rPr>
              <a:t>*</a:t>
            </a:r>
            <a:r>
              <a:rPr lang="nb-NO" sz="1400" b="1" i="1" err="1">
                <a:solidFill>
                  <a:srgbClr val="C00000"/>
                </a:solidFill>
              </a:rPr>
              <a:t>Answers</a:t>
            </a:r>
            <a:r>
              <a:rPr lang="nb-NO" sz="1400" b="1" i="1">
                <a:solidFill>
                  <a:srgbClr val="C00000"/>
                </a:solidFill>
              </a:rPr>
              <a:t> </a:t>
            </a:r>
            <a:r>
              <a:rPr lang="nb-NO" sz="1400" b="1" i="1" err="1">
                <a:solidFill>
                  <a:srgbClr val="C00000"/>
                </a:solidFill>
              </a:rPr>
              <a:t>are</a:t>
            </a:r>
            <a:r>
              <a:rPr lang="nb-NO" sz="1400" b="1" i="1">
                <a:solidFill>
                  <a:srgbClr val="C00000"/>
                </a:solidFill>
              </a:rPr>
              <a:t> </a:t>
            </a:r>
            <a:r>
              <a:rPr lang="nb-NO" sz="1400" b="1" i="1" err="1">
                <a:solidFill>
                  <a:srgbClr val="C00000"/>
                </a:solidFill>
              </a:rPr>
              <a:t>on</a:t>
            </a:r>
            <a:r>
              <a:rPr lang="nb-NO" sz="1400" b="1" i="1">
                <a:solidFill>
                  <a:srgbClr val="C00000"/>
                </a:solidFill>
              </a:rPr>
              <a:t> </a:t>
            </a:r>
            <a:r>
              <a:rPr lang="nb-NO" sz="1400" b="1" i="1" err="1">
                <a:solidFill>
                  <a:srgbClr val="C00000"/>
                </a:solidFill>
              </a:rPr>
              <a:t>the</a:t>
            </a:r>
            <a:r>
              <a:rPr lang="nb-NO" sz="1400" b="1" i="1">
                <a:solidFill>
                  <a:srgbClr val="C00000"/>
                </a:solidFill>
              </a:rPr>
              <a:t> </a:t>
            </a:r>
            <a:r>
              <a:rPr lang="nb-NO" sz="1400" b="1" i="1" err="1">
                <a:solidFill>
                  <a:srgbClr val="C00000"/>
                </a:solidFill>
              </a:rPr>
              <a:t>following</a:t>
            </a:r>
            <a:r>
              <a:rPr lang="nb-NO" sz="1400" b="1" i="1">
                <a:solidFill>
                  <a:srgbClr val="C00000"/>
                </a:solidFill>
              </a:rPr>
              <a:t> slide.</a:t>
            </a:r>
            <a:endParaRPr lang="en-GB" sz="1400" b="1" i="1">
              <a:solidFill>
                <a:srgbClr val="C00000"/>
              </a:solidFill>
            </a:endParaRPr>
          </a:p>
        </p:txBody>
      </p:sp>
      <p:sp>
        <p:nvSpPr>
          <p:cNvPr id="24" name="Text Placeholder 4">
            <a:extLst>
              <a:ext uri="{FF2B5EF4-FFF2-40B4-BE49-F238E27FC236}">
                <a16:creationId xmlns:a16="http://schemas.microsoft.com/office/drawing/2014/main" id="{1556548B-98F4-D75B-12A7-F8ADFAB0752B}"/>
              </a:ext>
            </a:extLst>
          </p:cNvPr>
          <p:cNvSpPr txBox="1">
            <a:spLocks/>
          </p:cNvSpPr>
          <p:nvPr/>
        </p:nvSpPr>
        <p:spPr>
          <a:xfrm>
            <a:off x="4674742" y="101272"/>
            <a:ext cx="6369977" cy="59737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sz="3400" dirty="0"/>
              <a:t>Проверете знанията си</a:t>
            </a:r>
          </a:p>
          <a:p>
            <a:endParaRPr lang="en-US" sz="3400" dirty="0"/>
          </a:p>
        </p:txBody>
      </p:sp>
    </p:spTree>
    <p:extLst>
      <p:ext uri="{BB962C8B-B14F-4D97-AF65-F5344CB8AC3E}">
        <p14:creationId xmlns:p14="http://schemas.microsoft.com/office/powerpoint/2010/main" val="3201382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5F629-E837-9CED-B221-2EF3D6A287A4}"/>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DD1D6EB-E65B-1ADE-2386-1FF07E18DE5C}"/>
              </a:ext>
            </a:extLst>
          </p:cNvPr>
          <p:cNvSpPr txBox="1">
            <a:spLocks/>
          </p:cNvSpPr>
          <p:nvPr/>
        </p:nvSpPr>
        <p:spPr>
          <a:xfrm>
            <a:off x="1180214" y="159488"/>
            <a:ext cx="11011786" cy="78898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000" i="1" dirty="0"/>
              <a:t>Въпроси и отговори относно основните предизвикателства в съвременното енергийно управление:</a:t>
            </a:r>
          </a:p>
          <a:p>
            <a:endParaRPr lang="en-US" sz="3400" dirty="0"/>
          </a:p>
        </p:txBody>
      </p:sp>
      <p:sp>
        <p:nvSpPr>
          <p:cNvPr id="8" name="Plassholder for tekst 7">
            <a:extLst>
              <a:ext uri="{FF2B5EF4-FFF2-40B4-BE49-F238E27FC236}">
                <a16:creationId xmlns:a16="http://schemas.microsoft.com/office/drawing/2014/main" id="{C39917F0-0D88-02FA-A391-EA970644BFB5}"/>
              </a:ext>
            </a:extLst>
          </p:cNvPr>
          <p:cNvSpPr>
            <a:spLocks noGrp="1"/>
          </p:cNvSpPr>
          <p:nvPr>
            <p:ph type="body" sz="quarter" idx="18"/>
          </p:nvPr>
        </p:nvSpPr>
        <p:spPr>
          <a:xfrm>
            <a:off x="1318437" y="1073888"/>
            <a:ext cx="10781414" cy="5624624"/>
          </a:xfrm>
        </p:spPr>
        <p:txBody>
          <a:bodyPr/>
          <a:lstStyle/>
          <a:p>
            <a:r>
              <a:rPr lang="ru-RU" sz="1700" b="1" dirty="0"/>
              <a:t>Въпрос 1: </a:t>
            </a:r>
            <a:r>
              <a:rPr lang="ru-RU" sz="1700" dirty="0"/>
              <a:t>Защо е трудно да се управляват възобновяемите енергийни източници? Отговор: Тъй като слънчевата и вятърната енергия зависят от времето и часа на деня, производството им не е постоянно. Това затруднява прогнозирането на количеството електроенергия, което ще бъде на разположение.</a:t>
            </a:r>
          </a:p>
          <a:p>
            <a:r>
              <a:rPr lang="ru-RU" sz="1700" b="1" dirty="0"/>
              <a:t>Въпрос 2: </a:t>
            </a:r>
            <a:r>
              <a:rPr lang="ru-RU" sz="1700" dirty="0"/>
              <a:t>Как електромобилите и термопомпите се отразяват на енергийните системи?</a:t>
            </a:r>
          </a:p>
          <a:p>
            <a:r>
              <a:rPr lang="ru-RU" sz="1700" b="1" dirty="0"/>
              <a:t>Въпрос 3: </a:t>
            </a:r>
            <a:r>
              <a:rPr lang="ru-RU" sz="1700" dirty="0"/>
              <a:t>Какво означава „стабилност на електроенергийната мрежа“? Отговор: Това означава поддържане на постоянен баланс между предлагането и търсенето на електроенергия, за да се избегнат прекъсвания на електрозахранването или повреди на оборудването</a:t>
            </a:r>
            <a:r>
              <a:rPr lang="ru-RU" sz="1700" b="1" dirty="0"/>
              <a:t>.</a:t>
            </a:r>
          </a:p>
          <a:p>
            <a:endParaRPr lang="en-GB" sz="800" dirty="0"/>
          </a:p>
          <a:p>
            <a:r>
              <a:rPr lang="ru-RU" sz="1700" b="1" dirty="0"/>
              <a:t>Въпрос 4: </a:t>
            </a:r>
            <a:r>
              <a:rPr lang="ru-RU" sz="1700" dirty="0"/>
              <a:t>Защо управлението на енергийните данни представлява предизвикателство днес? Отговор: Съвременните енергийни системи генерират огромни количества данни в реално време от сензори, интелигентни електромери и метеорологични системи, които е трудно да се обработват ръчно.</a:t>
            </a:r>
          </a:p>
          <a:p>
            <a:endParaRPr lang="en-GB" sz="800" dirty="0"/>
          </a:p>
          <a:p>
            <a:r>
              <a:rPr lang="ru-RU" sz="1700" b="1" dirty="0"/>
              <a:t>Въпрос 5: </a:t>
            </a:r>
            <a:r>
              <a:rPr lang="ru-RU" sz="1700" dirty="0"/>
              <a:t>Защо традиционните методи за управление на енергията вече не са достатъчни? Отговор: Защото енергийните системи са по-сложни, децентрализирани и се променят бързо, което налага използването на съвременни цифрови инструменти, като например изкуствен интелект, за подпомагане на вземането на решения.</a:t>
            </a:r>
          </a:p>
          <a:p>
            <a:endParaRPr lang="en-GB" sz="800" dirty="0"/>
          </a:p>
          <a:p>
            <a:r>
              <a:rPr lang="en-GB" sz="1700" b="1" dirty="0"/>
              <a:t>Q6: </a:t>
            </a:r>
            <a:r>
              <a:rPr lang="ru-RU" sz="1700" dirty="0"/>
              <a:t>Как интегрирането на възобновяемите енергийни източници увеличава сложността на енергийното управление? О: То въвежда в мрежата много малки, децентрализирани производители, което затруднява координирането на доставките, балансирането на търсенето и поддържането на стабилна работа на системата</a:t>
            </a:r>
            <a:r>
              <a:rPr lang="en-GB" sz="1700" dirty="0"/>
              <a:t>.</a:t>
            </a:r>
          </a:p>
        </p:txBody>
      </p:sp>
    </p:spTree>
    <p:extLst>
      <p:ext uri="{BB962C8B-B14F-4D97-AF65-F5344CB8AC3E}">
        <p14:creationId xmlns:p14="http://schemas.microsoft.com/office/powerpoint/2010/main" val="3954509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104E-8899-B223-6541-51F9A8BDA54A}"/>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BEC4B7E7-19B1-744F-F518-3FF18D257577}"/>
              </a:ext>
            </a:extLst>
          </p:cNvPr>
          <p:cNvSpPr>
            <a:spLocks noGrp="1"/>
          </p:cNvSpPr>
          <p:nvPr>
            <p:ph type="body" sz="quarter" idx="35"/>
          </p:nvPr>
        </p:nvSpPr>
        <p:spPr>
          <a:xfrm>
            <a:off x="4726112" y="792474"/>
            <a:ext cx="6764355" cy="802270"/>
          </a:xfrm>
        </p:spPr>
        <p:txBody>
          <a:bodyPr lIns="91440" tIns="45720" rIns="91440" bIns="45720" anchor="t">
            <a:noAutofit/>
          </a:bodyPr>
          <a:lstStyle/>
          <a:p>
            <a:r>
              <a:rPr lang="ru-RU" dirty="0">
                <a:latin typeface="Calibri"/>
                <a:ea typeface="Calibri"/>
                <a:cs typeface="Calibri"/>
              </a:rPr>
              <a:t>Grid4C – Анализ на енергийните данни с помощта на изкуствен интелект</a:t>
            </a:r>
          </a:p>
        </p:txBody>
      </p:sp>
      <p:sp>
        <p:nvSpPr>
          <p:cNvPr id="5" name="Text Placeholder 4">
            <a:extLst>
              <a:ext uri="{FF2B5EF4-FFF2-40B4-BE49-F238E27FC236}">
                <a16:creationId xmlns:a16="http://schemas.microsoft.com/office/drawing/2014/main" id="{20A43C72-32CC-6856-16A1-64ADA6555BC1}"/>
              </a:ext>
            </a:extLst>
          </p:cNvPr>
          <p:cNvSpPr>
            <a:spLocks noGrp="1"/>
          </p:cNvSpPr>
          <p:nvPr>
            <p:ph type="body" sz="quarter" idx="36"/>
          </p:nvPr>
        </p:nvSpPr>
        <p:spPr>
          <a:xfrm>
            <a:off x="4726111" y="1572848"/>
            <a:ext cx="6856822" cy="1048775"/>
          </a:xfrm>
        </p:spPr>
        <p:txBody>
          <a:bodyPr/>
          <a:lstStyle/>
          <a:p>
            <a:pPr algn="l"/>
            <a:r>
              <a:rPr lang="ru-RU" sz="1600" dirty="0"/>
              <a:t>Grid4C използва машинно обучение за анализ на милиарди отчетени данни от интелигентни електромери и предоставя прогнози за енергопотреблението, натоварването и ефективността на разпределените енергийни ресурси (DER). </a:t>
            </a:r>
          </a:p>
          <a:p>
            <a:pPr algn="l"/>
            <a:r>
              <a:rPr lang="en-US" sz="1200" b="1" dirty="0">
                <a:hlinkClick r:id="rId3"/>
              </a:rPr>
              <a:t>https://www.grid4c.com/?utm_source=chatgpt.com</a:t>
            </a:r>
            <a:r>
              <a:rPr lang="en-US" sz="1200" b="1" dirty="0"/>
              <a:t> </a:t>
            </a:r>
          </a:p>
        </p:txBody>
      </p:sp>
      <p:sp>
        <p:nvSpPr>
          <p:cNvPr id="6" name="Text Placeholder 5">
            <a:extLst>
              <a:ext uri="{FF2B5EF4-FFF2-40B4-BE49-F238E27FC236}">
                <a16:creationId xmlns:a16="http://schemas.microsoft.com/office/drawing/2014/main" id="{80A78F5F-893C-5C34-3A29-3E26CD2E6775}"/>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5D095EF7-260E-F5EA-FEDB-670ADF234115}"/>
              </a:ext>
            </a:extLst>
          </p:cNvPr>
          <p:cNvSpPr>
            <a:spLocks noGrp="1"/>
          </p:cNvSpPr>
          <p:nvPr>
            <p:ph type="body" sz="quarter" idx="42"/>
          </p:nvPr>
        </p:nvSpPr>
        <p:spPr>
          <a:xfrm>
            <a:off x="4912292" y="2726492"/>
            <a:ext cx="6568733" cy="437947"/>
          </a:xfrm>
        </p:spPr>
        <p:txBody>
          <a:bodyPr lIns="91440" tIns="45720" rIns="91440" bIns="45720" anchor="t">
            <a:noAutofit/>
          </a:bodyPr>
          <a:lstStyle/>
          <a:p>
            <a:r>
              <a:rPr lang="ru-RU" dirty="0">
                <a:latin typeface="Calibri"/>
                <a:ea typeface="Calibri"/>
                <a:cs typeface="Calibri"/>
              </a:rPr>
              <a:t>Управление на енергопотреблението с C3 AI</a:t>
            </a:r>
          </a:p>
        </p:txBody>
      </p:sp>
      <p:sp>
        <p:nvSpPr>
          <p:cNvPr id="9" name="Text Placeholder 8">
            <a:extLst>
              <a:ext uri="{FF2B5EF4-FFF2-40B4-BE49-F238E27FC236}">
                <a16:creationId xmlns:a16="http://schemas.microsoft.com/office/drawing/2014/main" id="{CDADC76B-8F88-A33B-3455-A7F5008B6A28}"/>
              </a:ext>
            </a:extLst>
          </p:cNvPr>
          <p:cNvSpPr>
            <a:spLocks noGrp="1"/>
          </p:cNvSpPr>
          <p:nvPr>
            <p:ph type="body" sz="quarter" idx="43"/>
          </p:nvPr>
        </p:nvSpPr>
        <p:spPr>
          <a:xfrm>
            <a:off x="4726112" y="3164439"/>
            <a:ext cx="6856821" cy="1181529"/>
          </a:xfrm>
        </p:spPr>
        <p:txBody>
          <a:bodyPr/>
          <a:lstStyle/>
          <a:p>
            <a:pPr algn="l"/>
            <a:r>
              <a:rPr lang="ru-RU" sz="1600" dirty="0"/>
              <a:t>C3 AI предлага набор от корпоративни инструменти за изкуствен интелект, които позволяват да се прогнозира енергопотреблението, да се сравнява ефективността и да се предлагат възможности за повишаване на ефективността в различните съоръжения и системи.</a:t>
            </a:r>
          </a:p>
          <a:p>
            <a:pPr algn="l"/>
            <a:r>
              <a:rPr lang="en-US" sz="1200" b="1" dirty="0">
                <a:hlinkClick r:id="rId4"/>
              </a:rPr>
              <a:t>https://c3.ai/products/c3-ai-energy-management/?utm_source=chatgpt.com</a:t>
            </a:r>
            <a:r>
              <a:rPr lang="en-US" sz="1200" b="1" dirty="0"/>
              <a:t> </a:t>
            </a:r>
          </a:p>
        </p:txBody>
      </p:sp>
      <p:sp>
        <p:nvSpPr>
          <p:cNvPr id="10" name="Text Placeholder 9">
            <a:extLst>
              <a:ext uri="{FF2B5EF4-FFF2-40B4-BE49-F238E27FC236}">
                <a16:creationId xmlns:a16="http://schemas.microsoft.com/office/drawing/2014/main" id="{2BAD5821-3849-3D68-DBDB-04C6C4300665}"/>
              </a:ext>
            </a:extLst>
          </p:cNvPr>
          <p:cNvSpPr>
            <a:spLocks noGrp="1"/>
          </p:cNvSpPr>
          <p:nvPr>
            <p:ph type="body" sz="quarter" idx="44"/>
          </p:nvPr>
        </p:nvSpPr>
        <p:spPr/>
        <p:txBody>
          <a:bodyPr/>
          <a:lstStyle/>
          <a:p>
            <a:r>
              <a:rPr lang="en-US"/>
              <a:t>02</a:t>
            </a:r>
          </a:p>
        </p:txBody>
      </p:sp>
      <p:sp>
        <p:nvSpPr>
          <p:cNvPr id="17" name="Text Placeholder 16">
            <a:extLst>
              <a:ext uri="{FF2B5EF4-FFF2-40B4-BE49-F238E27FC236}">
                <a16:creationId xmlns:a16="http://schemas.microsoft.com/office/drawing/2014/main" id="{5A9EA21E-D9FB-EB27-EF13-94F17766AC96}"/>
              </a:ext>
            </a:extLst>
          </p:cNvPr>
          <p:cNvSpPr>
            <a:spLocks noGrp="1"/>
          </p:cNvSpPr>
          <p:nvPr>
            <p:ph type="body" sz="quarter" idx="45"/>
          </p:nvPr>
        </p:nvSpPr>
        <p:spPr>
          <a:xfrm>
            <a:off x="4726113" y="4602821"/>
            <a:ext cx="6856820" cy="625215"/>
          </a:xfrm>
        </p:spPr>
        <p:txBody>
          <a:bodyPr lIns="91440" tIns="45720" rIns="91440" bIns="45720" anchor="t">
            <a:noAutofit/>
          </a:bodyPr>
          <a:lstStyle/>
          <a:p>
            <a:r>
              <a:rPr lang="ru-RU" sz="2000" dirty="0">
                <a:latin typeface="Calibri"/>
                <a:ea typeface="Calibri"/>
                <a:cs typeface="Calibri"/>
              </a:rPr>
              <a:t>Trawa – платформа за управление на енергопотреблението, базирана на изкуствен интелект</a:t>
            </a:r>
          </a:p>
          <a:p>
            <a:endParaRPr lang="en-US" dirty="0"/>
          </a:p>
        </p:txBody>
      </p:sp>
      <p:sp>
        <p:nvSpPr>
          <p:cNvPr id="12" name="Text Placeholder 11">
            <a:extLst>
              <a:ext uri="{FF2B5EF4-FFF2-40B4-BE49-F238E27FC236}">
                <a16:creationId xmlns:a16="http://schemas.microsoft.com/office/drawing/2014/main" id="{53F990E3-E0AF-EE05-91D8-364CF7071DFE}"/>
              </a:ext>
            </a:extLst>
          </p:cNvPr>
          <p:cNvSpPr>
            <a:spLocks noGrp="1"/>
          </p:cNvSpPr>
          <p:nvPr>
            <p:ph type="body" sz="quarter" idx="46"/>
          </p:nvPr>
        </p:nvSpPr>
        <p:spPr>
          <a:xfrm>
            <a:off x="4726112" y="5228036"/>
            <a:ext cx="7027524" cy="1275506"/>
          </a:xfrm>
        </p:spPr>
        <p:txBody>
          <a:bodyPr/>
          <a:lstStyle/>
          <a:p>
            <a:pPr algn="l"/>
            <a:r>
              <a:rPr lang="ru-RU" sz="1600" dirty="0"/>
              <a:t>Trawa интегрира изкуствен интелект в процесите по закупуване на енергия, стратегиите за прехвърляне на натоварването и оптимизацията на акумулаторните батерии, като по този начин помага на организациите да намалят разходите си за електроенергия и да постигнат климатичните си цели. </a:t>
            </a:r>
          </a:p>
          <a:p>
            <a:pPr algn="l"/>
            <a:r>
              <a:rPr lang="en-US" sz="1200" b="1" dirty="0">
                <a:hlinkClick r:id="rId5"/>
              </a:rPr>
              <a:t>https://www.enersee.ai/insights/ai-energy-management-software?utm_source=chatgpt.com</a:t>
            </a:r>
            <a:r>
              <a:rPr lang="en-US" sz="1200" b="1" dirty="0"/>
              <a:t> </a:t>
            </a:r>
          </a:p>
        </p:txBody>
      </p:sp>
      <p:sp>
        <p:nvSpPr>
          <p:cNvPr id="13" name="Text Placeholder 12">
            <a:extLst>
              <a:ext uri="{FF2B5EF4-FFF2-40B4-BE49-F238E27FC236}">
                <a16:creationId xmlns:a16="http://schemas.microsoft.com/office/drawing/2014/main" id="{6F396CD7-CF4D-BE59-0B8A-123793DB9C99}"/>
              </a:ext>
            </a:extLst>
          </p:cNvPr>
          <p:cNvSpPr>
            <a:spLocks noGrp="1"/>
          </p:cNvSpPr>
          <p:nvPr>
            <p:ph type="body" sz="quarter" idx="47"/>
          </p:nvPr>
        </p:nvSpPr>
        <p:spPr/>
        <p:txBody>
          <a:bodyPr/>
          <a:lstStyle/>
          <a:p>
            <a:r>
              <a:rPr lang="en-US"/>
              <a:t>03</a:t>
            </a:r>
          </a:p>
        </p:txBody>
      </p:sp>
      <p:sp>
        <p:nvSpPr>
          <p:cNvPr id="7" name="Freeform 6">
            <a:extLst>
              <a:ext uri="{FF2B5EF4-FFF2-40B4-BE49-F238E27FC236}">
                <a16:creationId xmlns:a16="http://schemas.microsoft.com/office/drawing/2014/main" id="{8939622E-0B5A-4AFD-2C74-FD995A3C4E78}"/>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4">
            <a:extLst>
              <a:ext uri="{FF2B5EF4-FFF2-40B4-BE49-F238E27FC236}">
                <a16:creationId xmlns:a16="http://schemas.microsoft.com/office/drawing/2014/main" id="{6304A4DC-97B2-2F98-EC20-7D455050D2D9}"/>
              </a:ext>
            </a:extLst>
          </p:cNvPr>
          <p:cNvSpPr txBox="1">
            <a:spLocks/>
          </p:cNvSpPr>
          <p:nvPr/>
        </p:nvSpPr>
        <p:spPr>
          <a:xfrm>
            <a:off x="4726112" y="101272"/>
            <a:ext cx="7387120" cy="60810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dirty="0"/>
              <a:t>  3 реални инструмента/платформи за изкуствен  интелект, използвани в енергийния сектор </a:t>
            </a:r>
          </a:p>
          <a:p>
            <a:endParaRPr lang="en-US" sz="2400" dirty="0"/>
          </a:p>
        </p:txBody>
      </p:sp>
      <p:pic>
        <p:nvPicPr>
          <p:cNvPr id="19" name="Plassholder for bilde 18" descr="Et bilde som inneholder lyn, sfære&#10;&#10;KI-generert innhold kan være feil.">
            <a:extLst>
              <a:ext uri="{FF2B5EF4-FFF2-40B4-BE49-F238E27FC236}">
                <a16:creationId xmlns:a16="http://schemas.microsoft.com/office/drawing/2014/main" id="{BB0F5EE4-FCF7-DAF0-9EE8-E0E9974CF5EE}"/>
              </a:ext>
            </a:extLst>
          </p:cNvPr>
          <p:cNvPicPr>
            <a:picLocks noGrp="1" noChangeAspect="1"/>
          </p:cNvPicPr>
          <p:nvPr>
            <p:ph type="pic" sz="quarter" idx="41"/>
          </p:nvPr>
        </p:nvPicPr>
        <p:blipFill>
          <a:blip r:embed="rId6"/>
          <a:srcRect l="33359" r="33359"/>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2234071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8B845-1102-A244-83AD-4D66DF09C3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EB050D-2F65-1534-A35F-89705E916D0D}"/>
              </a:ext>
            </a:extLst>
          </p:cNvPr>
          <p:cNvSpPr>
            <a:spLocks noGrp="1"/>
          </p:cNvSpPr>
          <p:nvPr>
            <p:ph type="body" sz="quarter" idx="18"/>
          </p:nvPr>
        </p:nvSpPr>
        <p:spPr>
          <a:xfrm>
            <a:off x="537124" y="1260550"/>
            <a:ext cx="5014021" cy="5289106"/>
          </a:xfrm>
          <a:prstGeom prst="rect">
            <a:avLst/>
          </a:prstGeom>
        </p:spPr>
        <p:txBody>
          <a:bodyPr lIns="91440" tIns="45720" rIns="91440" bIns="45720" anchor="t"/>
          <a:lstStyle/>
          <a:p>
            <a:pPr marL="0" indent="0">
              <a:lnSpc>
                <a:spcPct val="100000"/>
              </a:lnSpc>
            </a:pPr>
            <a:r>
              <a:rPr lang="ru-RU" sz="1500" dirty="0"/>
              <a:t>Grid4C – Анализ на енергийните данни, базиран на изкуствен интелект</a:t>
            </a:r>
          </a:p>
          <a:p>
            <a:pPr marL="0" indent="0">
              <a:lnSpc>
                <a:spcPct val="100000"/>
              </a:lnSpc>
            </a:pPr>
            <a:r>
              <a:rPr lang="ru-RU" sz="1500" dirty="0"/>
              <a:t>Как подобрява управлението на енергията:</a:t>
            </a:r>
          </a:p>
          <a:p>
            <a:pPr marL="0" indent="0">
              <a:lnSpc>
                <a:spcPct val="100000"/>
              </a:lnSpc>
            </a:pPr>
            <a:r>
              <a:rPr lang="ru-RU" sz="1500" dirty="0"/>
              <a:t>•Помага на енергийните компании да прогнозират търсенето и предлагането на детайлно ниво</a:t>
            </a:r>
          </a:p>
          <a:p>
            <a:pPr marL="0" indent="0">
              <a:lnSpc>
                <a:spcPct val="100000"/>
              </a:lnSpc>
            </a:pPr>
            <a:r>
              <a:rPr lang="ru-RU" sz="1500" dirty="0"/>
              <a:t>•Подобрява планирането на интегрирането на възобновяеми енергийни източници</a:t>
            </a:r>
          </a:p>
          <a:p>
            <a:pPr marL="0" indent="0">
              <a:lnSpc>
                <a:spcPct val="100000"/>
              </a:lnSpc>
            </a:pPr>
            <a:r>
              <a:rPr lang="ru-RU" sz="1500" dirty="0"/>
              <a:t>•Подпомага вземането на решения относно баланса и надеждността на електроенергийната мрежа</a:t>
            </a:r>
          </a:p>
          <a:p>
            <a:pPr marL="0" indent="0">
              <a:lnSpc>
                <a:spcPct val="100000"/>
              </a:lnSpc>
            </a:pPr>
            <a:r>
              <a:rPr lang="ru-RU" sz="1500" dirty="0"/>
              <a:t>Този инструмент показва как изкуственият интелект се използва в реални операции, за да преобразува необработени данни от електроенергийната мрежа в прогнози, които могат да бъдат използвани за действие.</a:t>
            </a:r>
          </a:p>
          <a:p>
            <a:pPr marL="0" indent="0">
              <a:lnSpc>
                <a:spcPct val="100000"/>
              </a:lnSpc>
            </a:pPr>
            <a:r>
              <a:rPr lang="ru-RU" sz="1500" dirty="0"/>
              <a:t>Управление на енергията с C3 AI</a:t>
            </a:r>
          </a:p>
          <a:p>
            <a:pPr marL="0" indent="0">
              <a:lnSpc>
                <a:spcPct val="100000"/>
              </a:lnSpc>
            </a:pPr>
            <a:r>
              <a:rPr lang="ru-RU" sz="1500" dirty="0"/>
              <a:t>Как подобрява управлението на енергията:</a:t>
            </a:r>
          </a:p>
          <a:p>
            <a:pPr marL="0" indent="0">
              <a:lnSpc>
                <a:spcPct val="100000"/>
              </a:lnSpc>
            </a:pPr>
            <a:r>
              <a:rPr lang="ru-RU" sz="1500" dirty="0"/>
              <a:t>•Прогнозира енергопотреблението и емисиите</a:t>
            </a:r>
          </a:p>
          <a:p>
            <a:pPr marL="0" indent="0">
              <a:lnSpc>
                <a:spcPct val="100000"/>
              </a:lnSpc>
            </a:pPr>
            <a:r>
              <a:rPr lang="ru-RU" sz="1500" dirty="0"/>
              <a:t>•Идентифицира проекти за енергийна ефективност с висока добавена стойност</a:t>
            </a:r>
          </a:p>
          <a:p>
            <a:pPr marL="0" indent="0">
              <a:lnSpc>
                <a:spcPct val="100000"/>
              </a:lnSpc>
            </a:pPr>
            <a:endParaRPr lang="ru-RU" sz="2000" b="1" dirty="0"/>
          </a:p>
          <a:p>
            <a:pPr marL="0" indent="0">
              <a:lnSpc>
                <a:spcPct val="100000"/>
              </a:lnSpc>
            </a:pPr>
            <a:endParaRPr lang="ru-RU" sz="2000" b="1" dirty="0"/>
          </a:p>
          <a:p>
            <a:pPr>
              <a:lnSpc>
                <a:spcPct val="100000"/>
              </a:lnSpc>
            </a:pPr>
            <a:endParaRPr lang="en-GB" sz="2000" b="1" dirty="0"/>
          </a:p>
          <a:p>
            <a:pPr>
              <a:lnSpc>
                <a:spcPct val="100000"/>
              </a:lnSpc>
            </a:pPr>
            <a:endParaRPr lang="en-GB" sz="2000" dirty="0"/>
          </a:p>
        </p:txBody>
      </p:sp>
      <p:sp>
        <p:nvSpPr>
          <p:cNvPr id="2" name="Text Placeholder 3">
            <a:extLst>
              <a:ext uri="{FF2B5EF4-FFF2-40B4-BE49-F238E27FC236}">
                <a16:creationId xmlns:a16="http://schemas.microsoft.com/office/drawing/2014/main" id="{DD53FA93-4FAA-1A6A-302D-DC6009351DCD}"/>
              </a:ext>
            </a:extLst>
          </p:cNvPr>
          <p:cNvSpPr txBox="1">
            <a:spLocks/>
          </p:cNvSpPr>
          <p:nvPr/>
        </p:nvSpPr>
        <p:spPr>
          <a:xfrm>
            <a:off x="5989319" y="1260550"/>
            <a:ext cx="5665557" cy="546985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26262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ru-RU" sz="1900" dirty="0"/>
              <a:t>•Подпомага стратегическото енергийно планиране; Участниците могат да видят как изкуственият интелект помага на организациите да оптимизират енергопотреблението в голям мащаб – не само на теория, но и в реалното бизнес планиране.</a:t>
            </a:r>
          </a:p>
          <a:p>
            <a:pPr marL="342900" indent="-342900">
              <a:buFont typeface="Arial" panose="020B0604020202020204" pitchFamily="34" charset="0"/>
              <a:buChar char="•"/>
            </a:pPr>
            <a:r>
              <a:rPr lang="ru-RU" sz="2000" b="1" dirty="0"/>
              <a:t>Trawa – платформа за управление на енергията, </a:t>
            </a:r>
            <a:r>
              <a:rPr lang="ru-RU" sz="2000" dirty="0"/>
              <a:t>задвижвана от изкуствен интелект; </a:t>
            </a:r>
            <a:r>
              <a:rPr lang="ru-RU" sz="1800" dirty="0"/>
              <a:t>Как подобрява управлението на енергията: </a:t>
            </a:r>
          </a:p>
          <a:p>
            <a:pPr marL="342900" indent="-342900">
              <a:buFont typeface="Arial" panose="020B0604020202020204" pitchFamily="34" charset="0"/>
              <a:buChar char="•"/>
            </a:pPr>
            <a:r>
              <a:rPr lang="ru-RU" sz="1800" dirty="0"/>
              <a:t>• Балансира закупуването и потреблението на енергия; </a:t>
            </a:r>
          </a:p>
          <a:p>
            <a:pPr marL="342900" indent="-342900">
              <a:buFont typeface="Arial" panose="020B0604020202020204" pitchFamily="34" charset="0"/>
              <a:buChar char="•"/>
            </a:pPr>
            <a:r>
              <a:rPr lang="ru-RU" sz="1800" dirty="0"/>
              <a:t>• Управлява интелигентно съхранението в батерии; • Оптимизира енергийните потоци в отговор на променящите се условия; Тази платформа показва как инструментите за изкуствен интелект се използват в търговски и индустриални среди за реализиране на цели за устойчивост с реални финансови ползи.</a:t>
            </a:r>
          </a:p>
          <a:p>
            <a:pPr marL="342900" indent="-342900">
              <a:buFont typeface="Arial" panose="020B0604020202020204" pitchFamily="34" charset="0"/>
              <a:buChar char="•"/>
            </a:pPr>
            <a:endParaRPr lang="ru-RU" sz="2000" dirty="0"/>
          </a:p>
          <a:p>
            <a:pPr marL="0" indent="0"/>
            <a:endParaRPr lang="ru-RU" sz="2000" dirty="0"/>
          </a:p>
        </p:txBody>
      </p:sp>
      <p:sp>
        <p:nvSpPr>
          <p:cNvPr id="3" name="Rektangel 2">
            <a:extLst>
              <a:ext uri="{FF2B5EF4-FFF2-40B4-BE49-F238E27FC236}">
                <a16:creationId xmlns:a16="http://schemas.microsoft.com/office/drawing/2014/main" id="{3278D72B-1875-F626-B751-9A369F298F44}"/>
              </a:ext>
            </a:extLst>
          </p:cNvPr>
          <p:cNvSpPr/>
          <p:nvPr/>
        </p:nvSpPr>
        <p:spPr>
          <a:xfrm>
            <a:off x="5786381" y="1260550"/>
            <a:ext cx="45719" cy="4973979"/>
          </a:xfrm>
          <a:prstGeom prst="rect">
            <a:avLst/>
          </a:prstGeom>
          <a:solidFill>
            <a:schemeClr val="tx1"/>
          </a:solidFill>
          <a:ln>
            <a:solidFill>
              <a:schemeClr val="tx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963C4A06-3B8F-268B-A03F-E2717B71D33A}"/>
              </a:ext>
            </a:extLst>
          </p:cNvPr>
          <p:cNvSpPr txBox="1">
            <a:spLocks/>
          </p:cNvSpPr>
          <p:nvPr/>
        </p:nvSpPr>
        <p:spPr>
          <a:xfrm>
            <a:off x="537124" y="456896"/>
            <a:ext cx="108928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200" dirty="0"/>
              <a:t>3 реални инструмента/платформи за изкуствен интелект, използвани в енергийния сектор </a:t>
            </a:r>
          </a:p>
          <a:p>
            <a:endParaRPr lang="en-US" dirty="0"/>
          </a:p>
        </p:txBody>
      </p:sp>
    </p:spTree>
    <p:extLst>
      <p:ext uri="{BB962C8B-B14F-4D97-AF65-F5344CB8AC3E}">
        <p14:creationId xmlns:p14="http://schemas.microsoft.com/office/powerpoint/2010/main" val="3092540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096000" y="1284270"/>
            <a:ext cx="5996683" cy="5286204"/>
          </a:xfrm>
        </p:spPr>
        <p:txBody>
          <a:bodyPr lIns="91440" tIns="45720" rIns="91440" bIns="45720" anchor="t"/>
          <a:lstStyle/>
          <a:p>
            <a:r>
              <a:rPr lang="ru-RU" sz="2000" b="1" dirty="0"/>
              <a:t>Задание 1: </a:t>
            </a:r>
            <a:r>
              <a:rPr lang="ru-RU" sz="2000" dirty="0"/>
              <a:t>Интерпретиране на прогнози за търсенето, изготвени с помощта на ИИ (практическо упражнение)</a:t>
            </a:r>
          </a:p>
          <a:p>
            <a:r>
              <a:rPr lang="ru-RU" sz="2000" b="1" dirty="0"/>
              <a:t>Цел: </a:t>
            </a:r>
            <a:r>
              <a:rPr lang="ru-RU" sz="2000" dirty="0"/>
              <a:t>Да се разбере как ИИ подпомага прогнозирането на натоварването.</a:t>
            </a:r>
          </a:p>
          <a:p>
            <a:r>
              <a:rPr lang="ru-RU" sz="2000" b="1" dirty="0"/>
              <a:t>Предложена задача: </a:t>
            </a:r>
            <a:r>
              <a:rPr lang="ru-RU" sz="2000" dirty="0"/>
              <a:t>На учениците се предоставя опростена диаграма с прогноза за търсенето (на час или на ден) и основна информация за контекста (време, ден от седмицата/уикенд, зареждане на електромобили).</a:t>
            </a:r>
          </a:p>
          <a:p>
            <a:r>
              <a:rPr lang="ru-RU" sz="2000" b="1" dirty="0"/>
              <a:t>Въпроси: </a:t>
            </a:r>
            <a:r>
              <a:rPr lang="ru-RU" sz="2000" dirty="0"/>
              <a:t>Кога се очаква пиково търсене? Кои фактори влияят върху прогнозата? Какви решения трябва да вземе операторът на електропреносната мрежа въз основа на това? Резултат от обучението: Учениците научават как прогнозите на ИИ подпомагат планирането на електропреносната мрежа и намаляването на риска. * подходящо за професионално образование и обучение (EQF 4–6</a:t>
            </a:r>
            <a:r>
              <a:rPr lang="ru-RU" sz="2000" b="1" dirty="0"/>
              <a:t>)</a:t>
            </a:r>
          </a:p>
          <a:p>
            <a:endParaRPr lang="ru-RU" sz="1800" b="1" dirty="0"/>
          </a:p>
          <a:p>
            <a:endParaRPr lang="ru-RU" sz="1800" b="1" dirty="0"/>
          </a:p>
          <a:p>
            <a:pPr marL="0"/>
            <a:endParaRPr lang="en-IE" sz="1600"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273082" y="273174"/>
            <a:ext cx="5660531" cy="1196030"/>
          </a:xfrm>
        </p:spPr>
        <p:txBody>
          <a:bodyPr lIns="91440" tIns="45720" rIns="91440" bIns="45720" anchor="t">
            <a:noAutofit/>
          </a:bodyPr>
          <a:lstStyle/>
          <a:p>
            <a:r>
              <a:rPr lang="ru-RU" sz="2200" dirty="0"/>
              <a:t>Обучителна дейност за: Grid4C – Изкуствен интелект за анализ и прогнозиране на енергийни данни (енергийни компании)*</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9" name="Plassholder for bilde 8" descr="Et bilde som inneholder lyn, sky, tordenvær, Torden&#10;&#10;KI-generert innhold kan være feil.">
            <a:extLst>
              <a:ext uri="{FF2B5EF4-FFF2-40B4-BE49-F238E27FC236}">
                <a16:creationId xmlns:a16="http://schemas.microsoft.com/office/drawing/2014/main" id="{FA963B1B-2012-12B8-DD0F-29F7DD78BAEA}"/>
              </a:ext>
            </a:extLst>
          </p:cNvPr>
          <p:cNvPicPr>
            <a:picLocks noGrp="1" noChangeAspect="1"/>
          </p:cNvPicPr>
          <p:nvPr>
            <p:ph type="pic" sz="quarter" idx="44"/>
          </p:nvPr>
        </p:nvPicPr>
        <p:blipFill>
          <a:blip r:embed="rId3"/>
          <a:srcRect l="18980" r="18980"/>
          <a:stretch/>
        </p:blipFill>
        <p:spPr>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750F0-8AD4-5785-5890-B803CD3A44E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67AB86D-6D39-507A-3912-D24F9050814F}"/>
              </a:ext>
            </a:extLst>
          </p:cNvPr>
          <p:cNvSpPr>
            <a:spLocks noGrp="1"/>
          </p:cNvSpPr>
          <p:nvPr>
            <p:ph type="body" sz="quarter" idx="18"/>
          </p:nvPr>
        </p:nvSpPr>
        <p:spPr>
          <a:xfrm>
            <a:off x="6147689" y="1058238"/>
            <a:ext cx="5903578" cy="5650787"/>
          </a:xfrm>
        </p:spPr>
        <p:txBody>
          <a:bodyPr/>
          <a:lstStyle/>
          <a:p>
            <a:r>
              <a:rPr lang="ru-RU" sz="1800" b="1" dirty="0"/>
              <a:t>Задание 1 – </a:t>
            </a:r>
            <a:r>
              <a:rPr lang="ru-RU" sz="1800" dirty="0"/>
              <a:t>Енергиен одит с помощта на изкуствен интелект (практическо упражнение)</a:t>
            </a:r>
          </a:p>
          <a:p>
            <a:r>
              <a:rPr lang="ru-RU" sz="1800" b="1" dirty="0"/>
              <a:t>Цел: </a:t>
            </a:r>
            <a:r>
              <a:rPr lang="ru-RU" sz="1800" dirty="0"/>
              <a:t>Да се научи как изкуственият интелект открива неефективности.</a:t>
            </a:r>
          </a:p>
          <a:p>
            <a:r>
              <a:rPr lang="ru-RU" sz="1800" b="1" dirty="0"/>
              <a:t>Предложена задача</a:t>
            </a:r>
            <a:r>
              <a:rPr lang="ru-RU" sz="1800" dirty="0"/>
              <a:t>: Учениците получават профил на измислена компания:</a:t>
            </a:r>
          </a:p>
          <a:p>
            <a:r>
              <a:rPr lang="ru-RU" sz="1800" b="1" dirty="0"/>
              <a:t>•енергопотребление по сгради</a:t>
            </a:r>
          </a:p>
          <a:p>
            <a:r>
              <a:rPr lang="ru-RU" sz="1800" b="1" dirty="0"/>
              <a:t>•работно време</a:t>
            </a:r>
          </a:p>
          <a:p>
            <a:r>
              <a:rPr lang="ru-RU" sz="1800" b="1" dirty="0"/>
              <a:t>•нива на производство</a:t>
            </a:r>
          </a:p>
          <a:p>
            <a:r>
              <a:rPr lang="ru-RU" sz="1800" b="1" dirty="0"/>
              <a:t>Симулирайте как C3 AI би:</a:t>
            </a:r>
          </a:p>
          <a:p>
            <a:r>
              <a:rPr lang="ru-RU" sz="1800" dirty="0"/>
              <a:t>•открил необичайно потребление</a:t>
            </a:r>
          </a:p>
          <a:p>
            <a:r>
              <a:rPr lang="ru-RU" sz="1800" dirty="0"/>
              <a:t>•предложил мерки за повишаване на ефективността</a:t>
            </a:r>
          </a:p>
          <a:p>
            <a:r>
              <a:rPr lang="ru-RU" sz="1800" dirty="0"/>
              <a:t>•предложил 3 мерки за подобрение.</a:t>
            </a:r>
          </a:p>
          <a:p>
            <a:r>
              <a:rPr lang="ru-RU" sz="1800" b="1" dirty="0"/>
              <a:t>Резултат от обучението: </a:t>
            </a:r>
            <a:r>
              <a:rPr lang="ru-RU" sz="1800" dirty="0"/>
              <a:t>Разбиране на оптимизацията и планирането на устойчивостта, задвижвани от изкуствен интелект. * подходящо за професионално образование и обучение (EQF 4–6)</a:t>
            </a:r>
          </a:p>
          <a:p>
            <a:endParaRPr lang="ru-RU" sz="1600" b="1" dirty="0"/>
          </a:p>
          <a:p>
            <a:endParaRPr lang="ru-RU" sz="1600" b="1" dirty="0"/>
          </a:p>
          <a:p>
            <a:pPr marL="0"/>
            <a:endParaRPr lang="en-IE" sz="1600" dirty="0"/>
          </a:p>
        </p:txBody>
      </p:sp>
      <p:sp>
        <p:nvSpPr>
          <p:cNvPr id="7" name="Text Placeholder 6">
            <a:extLst>
              <a:ext uri="{FF2B5EF4-FFF2-40B4-BE49-F238E27FC236}">
                <a16:creationId xmlns:a16="http://schemas.microsoft.com/office/drawing/2014/main" id="{B9B453DE-8C10-AB0D-256F-028381EB0BC9}"/>
              </a:ext>
            </a:extLst>
          </p:cNvPr>
          <p:cNvSpPr>
            <a:spLocks noGrp="1"/>
          </p:cNvSpPr>
          <p:nvPr>
            <p:ph type="body" sz="quarter" idx="16"/>
          </p:nvPr>
        </p:nvSpPr>
        <p:spPr>
          <a:xfrm>
            <a:off x="6096000" y="1"/>
            <a:ext cx="6006957" cy="1058237"/>
          </a:xfrm>
        </p:spPr>
        <p:txBody>
          <a:bodyPr/>
          <a:lstStyle/>
          <a:p>
            <a:r>
              <a:rPr lang="ru-RU" sz="2200" dirty="0"/>
              <a:t>Учебна дейност за: C3 AI Energy Management – Изкуствен интелект за ефективност и стратегическо планиране *</a:t>
            </a:r>
          </a:p>
        </p:txBody>
      </p:sp>
      <p:sp>
        <p:nvSpPr>
          <p:cNvPr id="17" name="Freeform 16">
            <a:extLst>
              <a:ext uri="{FF2B5EF4-FFF2-40B4-BE49-F238E27FC236}">
                <a16:creationId xmlns:a16="http://schemas.microsoft.com/office/drawing/2014/main" id="{2338A477-AF95-9FA2-D038-EADDBAD8750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lassholder for bilde 4" descr="Et bilde som inneholder duppeditt, Elektronisk anordning, Nettbrett, Mobiltelefon&#10;&#10;KI-generert innhold kan være feil.">
            <a:extLst>
              <a:ext uri="{FF2B5EF4-FFF2-40B4-BE49-F238E27FC236}">
                <a16:creationId xmlns:a16="http://schemas.microsoft.com/office/drawing/2014/main" id="{D1E7A96D-542A-92EE-E891-941513A03EB3}"/>
              </a:ext>
            </a:extLst>
          </p:cNvPr>
          <p:cNvPicPr>
            <a:picLocks noGrp="1" noChangeAspect="1"/>
          </p:cNvPicPr>
          <p:nvPr>
            <p:ph type="pic" sz="quarter" idx="44"/>
          </p:nvPr>
        </p:nvPicPr>
        <p:blipFill>
          <a:blip r:embed="rId2"/>
          <a:srcRect l="13926" r="13926"/>
          <a:stretch/>
        </p:blipFill>
        <p:spPr>
          <a:prstGeom prst="rect">
            <a:avLst/>
          </a:prstGeom>
          <a:solidFill>
            <a:srgbClr val="FFFFFF">
              <a:lumMod val="95000"/>
            </a:srgbClr>
          </a:solidFill>
        </p:spPr>
      </p:pic>
    </p:spTree>
    <p:extLst>
      <p:ext uri="{BB962C8B-B14F-4D97-AF65-F5344CB8AC3E}">
        <p14:creationId xmlns:p14="http://schemas.microsoft.com/office/powerpoint/2010/main" val="3230247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A4A66-6AF1-EC59-8AC9-A95F0BFB4AA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E560332-3AEF-5859-0267-1D9A72683D0B}"/>
              </a:ext>
            </a:extLst>
          </p:cNvPr>
          <p:cNvSpPr>
            <a:spLocks noGrp="1"/>
          </p:cNvSpPr>
          <p:nvPr>
            <p:ph type="body" sz="quarter" idx="18"/>
          </p:nvPr>
        </p:nvSpPr>
        <p:spPr>
          <a:xfrm>
            <a:off x="6147688" y="1089061"/>
            <a:ext cx="5839383" cy="5495765"/>
          </a:xfrm>
        </p:spPr>
        <p:txBody>
          <a:bodyPr/>
          <a:lstStyle/>
          <a:p>
            <a:r>
              <a:rPr lang="ru-RU" sz="1600" b="1" dirty="0"/>
              <a:t>Задание 1 </a:t>
            </a:r>
            <a:r>
              <a:rPr lang="ru-RU" sz="1600" dirty="0"/>
              <a:t>– Симулация на интелигентно закупуване на енергия (вземане на решения)</a:t>
            </a:r>
          </a:p>
          <a:p>
            <a:r>
              <a:rPr lang="ru-RU" sz="1600" b="1" dirty="0"/>
              <a:t>Цел: </a:t>
            </a:r>
            <a:r>
              <a:rPr lang="ru-RU" sz="1600" dirty="0"/>
              <a:t>Запознаване с логиката на оптимизацията, базирана на изкуствен интелект.</a:t>
            </a:r>
          </a:p>
          <a:p>
            <a:r>
              <a:rPr lang="ru-RU" sz="1600" b="1" dirty="0"/>
              <a:t>Предложена задача: </a:t>
            </a:r>
            <a:r>
              <a:rPr lang="ru-RU" sz="1600" dirty="0"/>
              <a:t>На учениците се предоставят:</a:t>
            </a:r>
          </a:p>
          <a:p>
            <a:r>
              <a:rPr lang="ru-RU" sz="1600" dirty="0"/>
              <a:t>•цени на електроенергията на час;</a:t>
            </a:r>
          </a:p>
          <a:p>
            <a:r>
              <a:rPr lang="ru-RU" sz="1600" dirty="0"/>
              <a:t>•капацитет на батерията;</a:t>
            </a:r>
          </a:p>
          <a:p>
            <a:r>
              <a:rPr lang="ru-RU" sz="1600" dirty="0"/>
              <a:t>•профил на енергийното потребление;</a:t>
            </a:r>
          </a:p>
          <a:p>
            <a:r>
              <a:rPr lang="ru-RU" sz="1600" dirty="0"/>
              <a:t>Те трябва да решат:</a:t>
            </a:r>
          </a:p>
          <a:p>
            <a:r>
              <a:rPr lang="ru-RU" sz="1600" dirty="0"/>
              <a:t>•кога да закупят енергия;</a:t>
            </a:r>
          </a:p>
          <a:p>
            <a:r>
              <a:rPr lang="ru-RU" sz="1600" dirty="0"/>
              <a:t>•кога да я съхранят;</a:t>
            </a:r>
          </a:p>
          <a:p>
            <a:r>
              <a:rPr lang="ru-RU" sz="1600" dirty="0"/>
              <a:t>•кога да използват съхранената енергия;</a:t>
            </a:r>
          </a:p>
          <a:p>
            <a:r>
              <a:rPr lang="ru-RU" sz="1600" b="1" dirty="0"/>
              <a:t>След това сравняват с „оптимизирано чрез изкуствен интелект решение“.</a:t>
            </a:r>
          </a:p>
          <a:p>
            <a:r>
              <a:rPr lang="ru-RU" sz="1600" b="1" dirty="0"/>
              <a:t>Резултат от обучението: </a:t>
            </a:r>
            <a:r>
              <a:rPr lang="ru-RU" sz="1600" dirty="0"/>
              <a:t>Разбиране на оптимизацията чрез изкуствен интелект при компромисите между разходите и устойчивостта. * подходящо за професионално образование и обучение (EQF 4–6)</a:t>
            </a:r>
            <a:endParaRPr lang="ru-RU" sz="1600" b="1" dirty="0"/>
          </a:p>
          <a:p>
            <a:pPr marL="0"/>
            <a:endParaRPr lang="en-IE" sz="1600" dirty="0"/>
          </a:p>
        </p:txBody>
      </p:sp>
      <p:sp>
        <p:nvSpPr>
          <p:cNvPr id="7" name="Text Placeholder 6">
            <a:extLst>
              <a:ext uri="{FF2B5EF4-FFF2-40B4-BE49-F238E27FC236}">
                <a16:creationId xmlns:a16="http://schemas.microsoft.com/office/drawing/2014/main" id="{6B06364A-40CB-E28B-A849-CBF995F43268}"/>
              </a:ext>
            </a:extLst>
          </p:cNvPr>
          <p:cNvSpPr>
            <a:spLocks noGrp="1"/>
          </p:cNvSpPr>
          <p:nvPr>
            <p:ph type="body" sz="quarter" idx="16"/>
          </p:nvPr>
        </p:nvSpPr>
        <p:spPr>
          <a:xfrm>
            <a:off x="6147689" y="123290"/>
            <a:ext cx="5839383" cy="873303"/>
          </a:xfrm>
        </p:spPr>
        <p:txBody>
          <a:bodyPr/>
          <a:lstStyle/>
          <a:p>
            <a:r>
              <a:rPr lang="da-DK" sz="2200" dirty="0"/>
              <a:t>Trawa – AI for energy procurement &amp; storage optimisation </a:t>
            </a:r>
            <a:r>
              <a:rPr lang="en-GB" sz="2200" dirty="0"/>
              <a:t>*</a:t>
            </a:r>
            <a:endParaRPr lang="en-IE" sz="2200" dirty="0"/>
          </a:p>
        </p:txBody>
      </p:sp>
      <p:sp>
        <p:nvSpPr>
          <p:cNvPr id="17" name="Freeform 16">
            <a:extLst>
              <a:ext uri="{FF2B5EF4-FFF2-40B4-BE49-F238E27FC236}">
                <a16:creationId xmlns:a16="http://schemas.microsoft.com/office/drawing/2014/main" id="{C3A2A49D-0D35-00AC-7F57-6088F4E2463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lassholder for bilde 10" descr="Et bilde som inneholder lyspære, stillebensfotografi, glødepære, stilleben&#10;&#10;KI-generert innhold kan være feil.">
            <a:extLst>
              <a:ext uri="{FF2B5EF4-FFF2-40B4-BE49-F238E27FC236}">
                <a16:creationId xmlns:a16="http://schemas.microsoft.com/office/drawing/2014/main" id="{4E994412-EE2B-905C-26C4-53A40CE680E1}"/>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4031348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849347"/>
            <a:ext cx="5365101" cy="3676213"/>
          </a:xfrm>
          <a:prstGeom prst="rect">
            <a:avLst/>
          </a:prstGeom>
        </p:spPr>
        <p:txBody>
          <a:bodyPr/>
          <a:lstStyle/>
          <a:p>
            <a:pPr marL="0"/>
            <a:r>
              <a:rPr lang="ru-RU" dirty="0"/>
              <a:t>Гледайте следния видеоклип за изкуствения интелект в професионалното образование и обучение: възможности, предизвикателства и перспективи за бъдещето.</a:t>
            </a:r>
          </a:p>
          <a:p>
            <a:pPr marL="0"/>
            <a:endParaRPr lang="en-GB" dirty="0"/>
          </a:p>
          <a:p>
            <a:pPr marL="0"/>
            <a:endParaRPr lang="en-US"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bg-BG" dirty="0"/>
              <a:t>ГЛЕДАЙТЕ</a:t>
            </a:r>
          </a:p>
        </p:txBody>
      </p:sp>
      <p:sp>
        <p:nvSpPr>
          <p:cNvPr id="10" name="Picture Placeholder 9">
            <a:extLst>
              <a:ext uri="{FF2B5EF4-FFF2-40B4-BE49-F238E27FC236}">
                <a16:creationId xmlns:a16="http://schemas.microsoft.com/office/drawing/2014/main" id="{7B20DE9E-61FE-381E-CA42-14D7103982D2}"/>
              </a:ext>
            </a:extLst>
          </p:cNvPr>
          <p:cNvSpPr>
            <a:spLocks noGrp="1"/>
          </p:cNvSpPr>
          <p:nvPr>
            <p:ph type="pic" sz="quarter" idx="10"/>
          </p:nvPr>
        </p:nvSpPr>
        <p:spPr/>
        <p:txBody>
          <a:bodyPr/>
          <a:lstStyle/>
          <a:p>
            <a:endParaRPr lang="en-IE"/>
          </a:p>
        </p:txBody>
      </p:sp>
      <p:pic>
        <p:nvPicPr>
          <p:cNvPr id="11" name="Online Media 10" title="AI in Vocational Education &amp; Training: Opportunities, Challenges, and Future Perspectives">
            <a:hlinkClick r:id="" action="ppaction://media"/>
            <a:extLst>
              <a:ext uri="{FF2B5EF4-FFF2-40B4-BE49-F238E27FC236}">
                <a16:creationId xmlns:a16="http://schemas.microsoft.com/office/drawing/2014/main" id="{7047C3F8-FDFB-03B1-F489-78AE27988985}"/>
              </a:ext>
            </a:extLst>
          </p:cNvPr>
          <p:cNvPicPr>
            <a:picLocks noRot="1" noChangeAspect="1"/>
          </p:cNvPicPr>
          <p:nvPr>
            <a:videoFile r:link="rId1"/>
          </p:nvPr>
        </p:nvPicPr>
        <p:blipFill>
          <a:blip r:embed="rId4"/>
          <a:stretch>
            <a:fillRect/>
          </a:stretch>
        </p:blipFill>
        <p:spPr>
          <a:xfrm>
            <a:off x="0" y="1535340"/>
            <a:ext cx="5196114" cy="3964543"/>
          </a:xfrm>
          <a:prstGeom prst="rect">
            <a:avLst/>
          </a:prstGeom>
        </p:spPr>
      </p:pic>
    </p:spTree>
    <p:extLst>
      <p:ext uri="{BB962C8B-B14F-4D97-AF65-F5344CB8AC3E}">
        <p14:creationId xmlns:p14="http://schemas.microsoft.com/office/powerpoint/2010/main" val="19079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45302" y="2250040"/>
            <a:ext cx="5999873" cy="2316769"/>
          </a:xfrm>
        </p:spPr>
        <p:txBody>
          <a:bodyPr lIns="91440" tIns="45720" rIns="91440" bIns="45720" anchor="t">
            <a:normAutofit fontScale="77500" lnSpcReduction="20000"/>
          </a:bodyPr>
          <a:lstStyle/>
          <a:p>
            <a:r>
              <a:rPr lang="bg-BG" b="1" dirty="0"/>
              <a:t>Част</a:t>
            </a:r>
            <a:r>
              <a:rPr lang="en-US" b="1" dirty="0"/>
              <a:t> 3 </a:t>
            </a:r>
          </a:p>
          <a:p>
            <a:r>
              <a:rPr lang="ru-RU" b="1" dirty="0"/>
              <a:t>Как изкуственият интелект може да подпомогне управлението на енергията?</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03</a:t>
            </a:r>
          </a:p>
        </p:txBody>
      </p:sp>
    </p:spTree>
    <p:extLst>
      <p:ext uri="{BB962C8B-B14F-4D97-AF65-F5344CB8AC3E}">
        <p14:creationId xmlns:p14="http://schemas.microsoft.com/office/powerpoint/2010/main" val="315668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662911" y="1378990"/>
            <a:ext cx="10595237" cy="4778623"/>
          </a:xfrm>
          <a:prstGeom prst="rect">
            <a:avLst/>
          </a:prstGeom>
        </p:spPr>
        <p:txBody>
          <a:bodyPr lIns="91440" tIns="45720" rIns="91440" bIns="45720" anchor="t"/>
          <a:lstStyle/>
          <a:p>
            <a:pPr algn="just">
              <a:lnSpc>
                <a:spcPct val="100000"/>
              </a:lnSpc>
            </a:pPr>
            <a:r>
              <a:rPr lang="ru-RU" sz="2000" b="1" dirty="0"/>
              <a:t>Управление на енергията</a:t>
            </a:r>
          </a:p>
          <a:p>
            <a:pPr algn="just">
              <a:lnSpc>
                <a:spcPct val="100000"/>
              </a:lnSpc>
            </a:pPr>
            <a:r>
              <a:rPr lang="ru-RU" sz="2000" dirty="0"/>
              <a:t>В този модул участниците в обучението разглеждат как изкуственият интелект променя съвременното управление на енергията и подпомага прехода към по-устойчиви и устойчиви енергийни системи. Те придобиват разбиране за основните предизвикателства, пред които е изправен енергийният сектор днес, включително стабилността на електроенергийната мрежа, интегрирането на възобновяеми енергийни източници, прогнозирането на търсенето и енергийната ефективност.</a:t>
            </a:r>
          </a:p>
          <a:p>
            <a:pPr algn="just">
              <a:lnSpc>
                <a:spcPct val="100000"/>
              </a:lnSpc>
            </a:pPr>
            <a:r>
              <a:rPr lang="ru-RU" sz="2000" dirty="0"/>
              <a:t>Учениците се запознават с практическото приложение на изкуствения интелект, като се обръща специално внимание на интелигентните електроенергийни мрежи и прогнозирането на енергията от възобновяеми източници, както и на това как моделите, базирани на данни, могат да подпомогнат по-доброто вземане на решения, да намалят загубите на енергия и да понижат въглеродните емисии. Чрез примери от реалния живот и конкретни казуси от сектора те научават как инструментите за изкуствен интелект вече се използват от доставчиците на енергия, инженерите и планиращите.</a:t>
            </a:r>
          </a:p>
          <a:p>
            <a:pPr algn="just">
              <a:lnSpc>
                <a:spcPct val="100000"/>
              </a:lnSpc>
            </a:pPr>
            <a:endParaRPr lang="ru-RU" b="1" dirty="0"/>
          </a:p>
          <a:p>
            <a:pPr algn="just">
              <a:lnSpc>
                <a:spcPct val="100000"/>
              </a:lnSpc>
            </a:pPr>
            <a:endParaRPr lang="ru-RU" b="1" dirty="0"/>
          </a:p>
          <a:p>
            <a:pPr algn="just">
              <a:lnSpc>
                <a:spcPct val="100000"/>
              </a:lnSpc>
            </a:pPr>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xfrm>
            <a:off x="662911" y="575336"/>
            <a:ext cx="10595237" cy="803654"/>
          </a:xfrm>
          <a:prstGeom prst="rect">
            <a:avLst/>
          </a:prstGeom>
        </p:spPr>
        <p:txBody>
          <a:bodyPr lIns="91440" tIns="45720" rIns="91440" bIns="45720" anchor="t">
            <a:noAutofit/>
          </a:bodyPr>
          <a:lstStyle/>
          <a:p>
            <a:r>
              <a:rPr lang="bg-BG" dirty="0"/>
              <a:t>Учебни цели</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p:txBody>
          <a:bodyPr lIns="91440" tIns="45720" rIns="91440" bIns="45720" anchor="t"/>
          <a:lstStyle/>
          <a:p>
            <a:pPr>
              <a:lnSpc>
                <a:spcPct val="100000"/>
              </a:lnSpc>
            </a:pPr>
            <a:r>
              <a:rPr lang="ru-RU" dirty="0"/>
              <a:t>Изкуственият интелект подпомага съвременните енергийни системи чрез подобряване на: </a:t>
            </a:r>
          </a:p>
          <a:p>
            <a:pPr>
              <a:lnSpc>
                <a:spcPct val="100000"/>
              </a:lnSpc>
            </a:pPr>
            <a:r>
              <a:rPr lang="ru-RU" dirty="0"/>
              <a:t>• прогнозирането на енергията от възобновяеми източници </a:t>
            </a:r>
          </a:p>
          <a:p>
            <a:pPr>
              <a:lnSpc>
                <a:spcPct val="100000"/>
              </a:lnSpc>
            </a:pPr>
            <a:r>
              <a:rPr lang="ru-RU" dirty="0"/>
              <a:t>• прогнозирането на търсенето </a:t>
            </a:r>
          </a:p>
          <a:p>
            <a:pPr>
              <a:lnSpc>
                <a:spcPct val="100000"/>
              </a:lnSpc>
            </a:pPr>
            <a:r>
              <a:rPr lang="ru-RU" dirty="0"/>
              <a:t>• работата на интелигентните електроенергийни мрежи </a:t>
            </a:r>
          </a:p>
          <a:p>
            <a:pPr>
              <a:lnSpc>
                <a:spcPct val="100000"/>
              </a:lnSpc>
            </a:pPr>
            <a:r>
              <a:rPr lang="ru-RU" dirty="0"/>
              <a:t>• превантивната поддръжка</a:t>
            </a:r>
          </a:p>
          <a:p>
            <a:pPr>
              <a:lnSpc>
                <a:spcPct val="100000"/>
              </a:lnSpc>
            </a:pPr>
            <a:r>
              <a:rPr lang="ru-RU" dirty="0"/>
              <a:t>• енергийната ефективност </a:t>
            </a:r>
          </a:p>
          <a:p>
            <a:pPr>
              <a:lnSpc>
                <a:spcPct val="100000"/>
              </a:lnSpc>
            </a:pPr>
            <a:r>
              <a:rPr lang="ru-RU" dirty="0"/>
              <a:t>• управлението на батериите и съхранението на енергия. </a:t>
            </a:r>
          </a:p>
          <a:p>
            <a:pPr>
              <a:lnSpc>
                <a:spcPct val="100000"/>
              </a:lnSpc>
            </a:pPr>
            <a:r>
              <a:rPr lang="ru-RU" i="1" dirty="0"/>
              <a:t>Заедно тези приложения правят енергийните системи по-надеждни, икономически ефективни и устойчиви</a:t>
            </a:r>
          </a:p>
          <a:p>
            <a:pPr>
              <a:lnSpc>
                <a:spcPct val="100000"/>
              </a:lnSpc>
            </a:pPr>
            <a:endParaRPr lang="ru-RU" dirty="0"/>
          </a:p>
          <a:p>
            <a:pPr marL="0" indent="0">
              <a:lnSpc>
                <a:spcPct val="100000"/>
              </a:lnSpc>
            </a:pPr>
            <a:r>
              <a:rPr lang="en-GB" i="1" dirty="0"/>
              <a:t>.</a:t>
            </a:r>
            <a:endParaRPr lang="en-GB" i="1" dirty="0">
              <a:ea typeface="Calibri" panose="020F0502020204030204"/>
              <a:cs typeface="Calibri" panose="020F0502020204030204"/>
            </a:endParaRPr>
          </a:p>
          <a:p>
            <a:pPr marL="0">
              <a:lnSpc>
                <a:spcPct val="100000"/>
              </a:lnSpc>
            </a:pPr>
            <a:endParaRPr lang="en-US" dirty="0"/>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p:txBody>
          <a:bodyPr lIns="91440" tIns="45720" rIns="91440" bIns="45720" anchor="t">
            <a:noAutofit/>
          </a:bodyPr>
          <a:lstStyle/>
          <a:p>
            <a:r>
              <a:rPr lang="ru-RU" dirty="0"/>
              <a:t>Как изкуственият интелект може да подпомогне управлението на енергията?</a:t>
            </a:r>
          </a:p>
        </p:txBody>
      </p:sp>
    </p:spTree>
    <p:extLst>
      <p:ext uri="{BB962C8B-B14F-4D97-AF65-F5344CB8AC3E}">
        <p14:creationId xmlns:p14="http://schemas.microsoft.com/office/powerpoint/2010/main" val="1722726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B7811-6C95-C2D2-68C1-E47B00DB424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1390E84-936F-5F93-9B00-65C8D3248375}"/>
              </a:ext>
            </a:extLst>
          </p:cNvPr>
          <p:cNvSpPr>
            <a:spLocks noGrp="1"/>
          </p:cNvSpPr>
          <p:nvPr>
            <p:ph type="body" sz="quarter" idx="18"/>
          </p:nvPr>
        </p:nvSpPr>
        <p:spPr>
          <a:xfrm>
            <a:off x="297950" y="1335640"/>
            <a:ext cx="5798050" cy="3486195"/>
          </a:xfrm>
        </p:spPr>
        <p:txBody>
          <a:bodyPr lIns="91440" tIns="45720" rIns="91440" bIns="45720" anchor="t"/>
          <a:lstStyle/>
          <a:p>
            <a:pPr marL="0" indent="0"/>
            <a:r>
              <a:rPr lang="ru-RU" sz="2200" dirty="0"/>
              <a:t>Платформите за прогнозиране на енергията, базирани на изкуствен интелект, се използват от операторите на електроенергийни мрежи и енергийните компании за анализ на метеорологични данни, исторически данни за производството и моделите на потребление, с цел прогнозиране на предлагането и търсенето на електроенергия – особено от вятърна и слънчева енергия.</a:t>
            </a:r>
          </a:p>
          <a:p>
            <a:r>
              <a:rPr lang="en-GB" sz="1400" i="1" dirty="0"/>
              <a:t>(Examples: Grid4C, ENTSO-E forecasting tools, national grid AI systems)</a:t>
            </a:r>
            <a:endParaRPr lang="en-GB" sz="1400" dirty="0"/>
          </a:p>
        </p:txBody>
      </p:sp>
      <p:sp>
        <p:nvSpPr>
          <p:cNvPr id="7" name="Text Placeholder 6">
            <a:extLst>
              <a:ext uri="{FF2B5EF4-FFF2-40B4-BE49-F238E27FC236}">
                <a16:creationId xmlns:a16="http://schemas.microsoft.com/office/drawing/2014/main" id="{FD26C358-CDBC-85F9-C5B6-7E7A9FD62D05}"/>
              </a:ext>
            </a:extLst>
          </p:cNvPr>
          <p:cNvSpPr>
            <a:spLocks noGrp="1"/>
          </p:cNvSpPr>
          <p:nvPr>
            <p:ph type="body" sz="quarter" idx="16"/>
          </p:nvPr>
        </p:nvSpPr>
        <p:spPr>
          <a:xfrm>
            <a:off x="-1" y="203804"/>
            <a:ext cx="6339155" cy="1019084"/>
          </a:xfrm>
        </p:spPr>
        <p:txBody>
          <a:bodyPr/>
          <a:lstStyle/>
          <a:p>
            <a:r>
              <a:rPr lang="ru-RU" sz="2400" dirty="0"/>
              <a:t>Представяне на инструмент 1: Платформа за прогнозиране на енергията от възобновяеми източници, базирана на изкуствен интелект</a:t>
            </a:r>
          </a:p>
        </p:txBody>
      </p:sp>
      <p:sp>
        <p:nvSpPr>
          <p:cNvPr id="17" name="Freeform 16">
            <a:extLst>
              <a:ext uri="{FF2B5EF4-FFF2-40B4-BE49-F238E27FC236}">
                <a16:creationId xmlns:a16="http://schemas.microsoft.com/office/drawing/2014/main" id="{DE02AF82-EAD7-9CB5-F4C4-A9ABE7890C7E}"/>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lassholder for bilde 10">
            <a:extLst>
              <a:ext uri="{FF2B5EF4-FFF2-40B4-BE49-F238E27FC236}">
                <a16:creationId xmlns:a16="http://schemas.microsoft.com/office/drawing/2014/main" id="{6CC8092A-457E-BFD8-B6F0-334D681F2083}"/>
              </a:ext>
            </a:extLst>
          </p:cNvPr>
          <p:cNvPicPr>
            <a:picLocks noGrp="1" noChangeAspect="1"/>
          </p:cNvPicPr>
          <p:nvPr>
            <p:ph type="pic" sz="quarter" idx="44"/>
          </p:nvPr>
        </p:nvPicPr>
        <p:blipFill>
          <a:blip r:embed="rId3"/>
          <a:srcRect l="3178" r="3178"/>
          <a:stretch>
            <a:fillRect/>
          </a:stretch>
        </p:blipFill>
        <p:spPr>
          <a:xfrm>
            <a:off x="6467410" y="812264"/>
            <a:ext cx="5660531" cy="6045736"/>
          </a:xfrm>
          <a:prstGeom prst="rect">
            <a:avLst/>
          </a:prstGeom>
        </p:spPr>
      </p:pic>
      <p:pic>
        <p:nvPicPr>
          <p:cNvPr id="12" name="Media på Internett 11" title="AI in Power Systems || Smart Grid and Energy Optimization with Machine Learning">
            <a:hlinkClick r:id="" action="ppaction://media"/>
            <a:extLst>
              <a:ext uri="{FF2B5EF4-FFF2-40B4-BE49-F238E27FC236}">
                <a16:creationId xmlns:a16="http://schemas.microsoft.com/office/drawing/2014/main" id="{3F423146-E0C3-FCE9-486B-8ED2E1AA832E}"/>
              </a:ext>
            </a:extLst>
          </p:cNvPr>
          <p:cNvPicPr>
            <a:picLocks noRot="1" noChangeAspect="1"/>
          </p:cNvPicPr>
          <p:nvPr>
            <a:videoFile r:link="rId1"/>
          </p:nvPr>
        </p:nvPicPr>
        <p:blipFill>
          <a:blip r:embed="rId4"/>
          <a:stretch>
            <a:fillRect/>
          </a:stretch>
        </p:blipFill>
        <p:spPr>
          <a:xfrm>
            <a:off x="465166" y="4821835"/>
            <a:ext cx="2269899" cy="1282496"/>
          </a:xfrm>
          <a:prstGeom prst="rect">
            <a:avLst/>
          </a:prstGeom>
        </p:spPr>
      </p:pic>
      <p:sp>
        <p:nvSpPr>
          <p:cNvPr id="16" name="TekstSylinder 15">
            <a:extLst>
              <a:ext uri="{FF2B5EF4-FFF2-40B4-BE49-F238E27FC236}">
                <a16:creationId xmlns:a16="http://schemas.microsoft.com/office/drawing/2014/main" id="{85B0E303-2CF6-8482-585A-1D88E933B27E}"/>
              </a:ext>
            </a:extLst>
          </p:cNvPr>
          <p:cNvSpPr txBox="1"/>
          <p:nvPr/>
        </p:nvSpPr>
        <p:spPr>
          <a:xfrm>
            <a:off x="2863320" y="4838314"/>
            <a:ext cx="3232680" cy="1815882"/>
          </a:xfrm>
          <a:prstGeom prst="rect">
            <a:avLst/>
          </a:prstGeom>
          <a:noFill/>
        </p:spPr>
        <p:txBody>
          <a:bodyPr wrap="square">
            <a:spAutoFit/>
          </a:bodyPr>
          <a:lstStyle/>
          <a:p>
            <a:r>
              <a:rPr lang="ru-RU" sz="1400" dirty="0">
                <a:solidFill>
                  <a:schemeClr val="bg1"/>
                </a:solidFill>
              </a:rPr>
              <a:t>Това видео показва как изкуственият интелект се използва в електроенергийните системи и интелигентните мрежи за прогнозиране на потреблението, оптимизиране на работата на мрежата и подпомагане на интегрирането на възобновяеми енергийни източници</a:t>
            </a:r>
            <a:r>
              <a:rPr lang="en-GB" sz="1400" dirty="0">
                <a:solidFill>
                  <a:schemeClr val="bg1"/>
                </a:solidFill>
              </a:rPr>
              <a:t>.</a:t>
            </a:r>
          </a:p>
        </p:txBody>
      </p:sp>
    </p:spTree>
    <p:extLst>
      <p:ext uri="{BB962C8B-B14F-4D97-AF65-F5344CB8AC3E}">
        <p14:creationId xmlns:p14="http://schemas.microsoft.com/office/powerpoint/2010/main" val="111894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277511" y="1428108"/>
            <a:ext cx="5449324" cy="4993240"/>
          </a:xfrm>
        </p:spPr>
        <p:txBody>
          <a:bodyPr lIns="91440" tIns="45720" rIns="91440" bIns="45720" anchor="t"/>
          <a:lstStyle/>
          <a:p>
            <a:r>
              <a:rPr lang="ru-RU" sz="2000" b="1" dirty="0"/>
              <a:t>Тя съчетава: </a:t>
            </a:r>
          </a:p>
          <a:p>
            <a:r>
              <a:rPr lang="ru-RU" sz="2000" dirty="0"/>
              <a:t>• метеорологични прогнози (скорост на вятъра, слънчева радиация, температура) • исторически данни за производството на енергия • данни в реално време за електроенергийната мрежа и потреблението • Моделите за изкуствен интелект обработват тази информация, за да генерират краткосрочни и дългосрочни прогнози за: • производството на енергия от възобновяеми източници • търсенето на електроенергия • потенциално натоварване на мрежата или недостиг на електроенергия • Тези прогнози помагат на операторите да балансират електроенергийната мрежа и да интегрират безопасно повече енергия от възобновяеми източници.</a:t>
            </a:r>
          </a:p>
          <a:p>
            <a:endParaRPr lang="ru-RU" sz="2000" dirty="0"/>
          </a:p>
          <a:p>
            <a:endParaRPr lang="ru-RU" sz="2000" dirty="0"/>
          </a:p>
          <a:p>
            <a:pPr marL="0"/>
            <a:endParaRPr lang="en-IE" sz="2000"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4" name="Text Placeholder 6">
            <a:extLst>
              <a:ext uri="{FF2B5EF4-FFF2-40B4-BE49-F238E27FC236}">
                <a16:creationId xmlns:a16="http://schemas.microsoft.com/office/drawing/2014/main" id="{59DF738A-DC65-2AFC-88AC-FE62D91B2D4D}"/>
              </a:ext>
            </a:extLst>
          </p:cNvPr>
          <p:cNvSpPr txBox="1">
            <a:spLocks/>
          </p:cNvSpPr>
          <p:nvPr/>
        </p:nvSpPr>
        <p:spPr>
          <a:xfrm>
            <a:off x="5989834" y="102742"/>
            <a:ext cx="5938463" cy="10171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200" dirty="0"/>
              <a:t>Представяне на инструмента 1: Как работи инструментът</a:t>
            </a:r>
          </a:p>
        </p:txBody>
      </p:sp>
      <p:pic>
        <p:nvPicPr>
          <p:cNvPr id="14" name="Plassholder for bilde 13" descr="Et bilde som inneholder tekst, grafisk design, skjermbilde, Grafikk&#10;&#10;KI-generert innhold kan være feil.">
            <a:extLst>
              <a:ext uri="{FF2B5EF4-FFF2-40B4-BE49-F238E27FC236}">
                <a16:creationId xmlns:a16="http://schemas.microsoft.com/office/drawing/2014/main" id="{D8A2DF77-A27E-D773-80B5-0264049949A6}"/>
              </a:ext>
            </a:extLst>
          </p:cNvPr>
          <p:cNvPicPr>
            <a:picLocks noGrp="1" noChangeAspect="1"/>
          </p:cNvPicPr>
          <p:nvPr>
            <p:ph type="pic" sz="quarter" idx="44"/>
          </p:nvPr>
        </p:nvPicPr>
        <p:blipFill>
          <a:blip r:embed="rId3"/>
          <a:srcRect l="13603" r="13603"/>
          <a:stretch/>
        </p:blipFill>
        <p:spPr>
          <a:xfrm>
            <a:off x="0" y="535012"/>
            <a:ext cx="5660531" cy="6045736"/>
          </a:xfrm>
          <a:prstGeom prst="rect">
            <a:avLst/>
          </a:prstGeom>
          <a:solidFill>
            <a:srgbClr val="FFFFFF">
              <a:lumMod val="95000"/>
            </a:srgbClr>
          </a:solidFill>
        </p:spPr>
      </p:pic>
    </p:spTree>
    <p:extLst>
      <p:ext uri="{BB962C8B-B14F-4D97-AF65-F5344CB8AC3E}">
        <p14:creationId xmlns:p14="http://schemas.microsoft.com/office/powerpoint/2010/main" val="2383716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102530" y="917165"/>
            <a:ext cx="6123609" cy="3752806"/>
          </a:xfrm>
        </p:spPr>
        <p:txBody>
          <a:bodyPr lIns="91440" tIns="45720" rIns="91440" bIns="45720" anchor="t"/>
          <a:lstStyle/>
          <a:p>
            <a:pPr marL="0" indent="0"/>
            <a:r>
              <a:rPr lang="ru-RU" sz="2000" dirty="0"/>
              <a:t>Изберете източник на възобновяема енергия (вятърна или слънчева) или регион. Сравнете два различни дни (например слънчев срещу облачен, ветровит срещу спокоен): </a:t>
            </a:r>
          </a:p>
          <a:p>
            <a:pPr marL="0" indent="0"/>
            <a:r>
              <a:rPr lang="ru-RU" sz="2000" dirty="0"/>
              <a:t>• оценете очакваното производство на енергия; </a:t>
            </a:r>
          </a:p>
          <a:p>
            <a:pPr marL="0" indent="0"/>
            <a:r>
              <a:rPr lang="ru-RU" sz="2000" dirty="0"/>
              <a:t>• обсъдете как би могло да се промени търсенето;</a:t>
            </a:r>
          </a:p>
          <a:p>
            <a:pPr marL="0" indent="0"/>
            <a:r>
              <a:rPr lang="ru-RU" sz="2000" dirty="0"/>
              <a:t> • определете възможните рискове (недостиг, претоварване, промени в цените); </a:t>
            </a:r>
          </a:p>
          <a:p>
            <a:pPr marL="0" indent="0"/>
            <a:r>
              <a:rPr lang="ru-RU" sz="2000" dirty="0"/>
              <a:t>• обсъдете как прогнозите на изкуствения интелект биха могли да помогнат на енергийните мениджъри да вземат по-добри решения.</a:t>
            </a:r>
          </a:p>
          <a:p>
            <a:pPr marL="0" indent="0"/>
            <a:endParaRPr lang="ru-RU" sz="1600" dirty="0"/>
          </a:p>
          <a:p>
            <a:pPr marL="0" indent="0"/>
            <a:endParaRPr lang="ru-RU" sz="2000" dirty="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lassholder for bilde 10" descr="Et bilde som inneholder mat, holde, person&#10;&#10;KI-generert innhold kan være feil.">
            <a:extLst>
              <a:ext uri="{FF2B5EF4-FFF2-40B4-BE49-F238E27FC236}">
                <a16:creationId xmlns:a16="http://schemas.microsoft.com/office/drawing/2014/main" id="{C56F9F04-4014-13F8-B319-CE6820925BE7}"/>
              </a:ext>
            </a:extLst>
          </p:cNvPr>
          <p:cNvPicPr>
            <a:picLocks noGrp="1" noChangeAspect="1"/>
          </p:cNvPicPr>
          <p:nvPr>
            <p:ph type="pic" sz="quarter" idx="44"/>
          </p:nvPr>
        </p:nvPicPr>
        <p:blipFill>
          <a:blip r:embed="rId3"/>
          <a:srcRect l="12030" r="12030"/>
          <a:stretch/>
        </p:blipFill>
        <p:spPr>
          <a:xfrm>
            <a:off x="6428937" y="406132"/>
            <a:ext cx="5660531" cy="6045736"/>
          </a:xfrm>
          <a:prstGeom prst="rect">
            <a:avLst/>
          </a:prstGeom>
          <a:solidFill>
            <a:srgbClr val="FFFFFF">
              <a:lumMod val="95000"/>
            </a:srgbClr>
          </a:solidFill>
        </p:spPr>
      </p:pic>
      <p:sp>
        <p:nvSpPr>
          <p:cNvPr id="9" name="Text Placeholder 6">
            <a:extLst>
              <a:ext uri="{FF2B5EF4-FFF2-40B4-BE49-F238E27FC236}">
                <a16:creationId xmlns:a16="http://schemas.microsoft.com/office/drawing/2014/main" id="{E7217A65-93A3-3125-8A3C-112DB4F0FD43}"/>
              </a:ext>
            </a:extLst>
          </p:cNvPr>
          <p:cNvSpPr txBox="1">
            <a:spLocks/>
          </p:cNvSpPr>
          <p:nvPr/>
        </p:nvSpPr>
        <p:spPr>
          <a:xfrm>
            <a:off x="102531" y="227397"/>
            <a:ext cx="6326405" cy="73607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200" dirty="0"/>
              <a:t>Инструмент № 1: В класната стая</a:t>
            </a:r>
          </a:p>
        </p:txBody>
      </p:sp>
      <p:pic>
        <p:nvPicPr>
          <p:cNvPr id="13" name="Media på Internett 12" title="Artificial Intelligence in energy forecasting">
            <a:hlinkClick r:id="" action="ppaction://media"/>
            <a:extLst>
              <a:ext uri="{FF2B5EF4-FFF2-40B4-BE49-F238E27FC236}">
                <a16:creationId xmlns:a16="http://schemas.microsoft.com/office/drawing/2014/main" id="{B90710EE-619E-AF3A-4966-B9E1670504F9}"/>
              </a:ext>
            </a:extLst>
          </p:cNvPr>
          <p:cNvPicPr>
            <a:picLocks noRot="1" noChangeAspect="1"/>
          </p:cNvPicPr>
          <p:nvPr>
            <a:videoFile r:link="rId1"/>
          </p:nvPr>
        </p:nvPicPr>
        <p:blipFill>
          <a:blip r:embed="rId4"/>
          <a:stretch>
            <a:fillRect/>
          </a:stretch>
        </p:blipFill>
        <p:spPr>
          <a:xfrm>
            <a:off x="465166" y="4842490"/>
            <a:ext cx="2157871" cy="1219200"/>
          </a:xfrm>
          <a:prstGeom prst="rect">
            <a:avLst/>
          </a:prstGeom>
        </p:spPr>
      </p:pic>
      <p:sp>
        <p:nvSpPr>
          <p:cNvPr id="14" name="TekstSylinder 13">
            <a:extLst>
              <a:ext uri="{FF2B5EF4-FFF2-40B4-BE49-F238E27FC236}">
                <a16:creationId xmlns:a16="http://schemas.microsoft.com/office/drawing/2014/main" id="{5B1B351D-D095-7C7D-D88A-1F7523A55080}"/>
              </a:ext>
            </a:extLst>
          </p:cNvPr>
          <p:cNvSpPr txBox="1"/>
          <p:nvPr/>
        </p:nvSpPr>
        <p:spPr>
          <a:xfrm>
            <a:off x="2743200" y="4838314"/>
            <a:ext cx="3685736" cy="1815882"/>
          </a:xfrm>
          <a:prstGeom prst="rect">
            <a:avLst/>
          </a:prstGeom>
          <a:noFill/>
        </p:spPr>
        <p:txBody>
          <a:bodyPr wrap="square">
            <a:spAutoFit/>
          </a:bodyPr>
          <a:lstStyle/>
          <a:p>
            <a:r>
              <a:rPr lang="ru-RU" sz="1400" dirty="0">
                <a:solidFill>
                  <a:schemeClr val="bg1"/>
                </a:solidFill>
              </a:rPr>
              <a:t>В това видео се разглежда как инструментите за изкуствен интелект се конкурират с традиционните методи за прогнозиране и как се прилагат за прогнозиране на производството на енергия от възобновяеми източници и пазарните променливи, като се представят реални примери за приложение на енергийното прогнозиране.</a:t>
            </a:r>
          </a:p>
        </p:txBody>
      </p:sp>
    </p:spTree>
    <p:extLst>
      <p:ext uri="{BB962C8B-B14F-4D97-AF65-F5344CB8AC3E}">
        <p14:creationId xmlns:p14="http://schemas.microsoft.com/office/powerpoint/2010/main" val="69518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289790" y="1370971"/>
            <a:ext cx="5399171" cy="4377696"/>
          </a:xfrm>
        </p:spPr>
        <p:txBody>
          <a:bodyPr lIns="91440" tIns="45720" rIns="91440" bIns="45720" anchor="t"/>
          <a:lstStyle/>
          <a:p>
            <a:pPr marL="0" indent="0"/>
            <a:r>
              <a:rPr lang="ru-RU" sz="2200" dirty="0"/>
              <a:t>Системите за управление на батерии, базирани на изкуствен интелект, се използват от енергийни компании и оператори на електроенергийни мрежи за управление на големи батерии и съоръжения за съхранение. Те помагат да се реши кога да се съхранява енергия, кога да се освобождава и как да се поддържа доброто състояние на батериите.</a:t>
            </a:r>
          </a:p>
          <a:p>
            <a:pPr marL="0" indent="0"/>
            <a:r>
              <a:rPr lang="bg-BG" sz="1400" i="1" dirty="0"/>
              <a:t>(Примери: </a:t>
            </a:r>
            <a:r>
              <a:rPr lang="en-GB" sz="1400" i="1" dirty="0"/>
              <a:t>Tesla </a:t>
            </a:r>
            <a:r>
              <a:rPr lang="en-GB" sz="1400" i="1" dirty="0" err="1"/>
              <a:t>Autobidder</a:t>
            </a:r>
            <a:r>
              <a:rPr lang="en-GB" sz="1400" i="1" dirty="0"/>
              <a:t>, Fluence IQ, Siemens AI Energy Storage, </a:t>
            </a:r>
            <a:r>
              <a:rPr lang="bg-BG" sz="1400" i="1" dirty="0"/>
              <a:t>системи за съхранение на енергия в националната електроенергийна мрежа)</a:t>
            </a:r>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1" y="92467"/>
            <a:ext cx="5888002" cy="1202077"/>
          </a:xfrm>
        </p:spPr>
        <p:txBody>
          <a:bodyPr/>
          <a:lstStyle/>
          <a:p>
            <a:r>
              <a:rPr lang="ru-RU" sz="3000" dirty="0"/>
              <a:t>Инструмент № 2: Системи за управление на батериите (BMS) с изкуствен интелект</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kstSylinder 15">
            <a:extLst>
              <a:ext uri="{FF2B5EF4-FFF2-40B4-BE49-F238E27FC236}">
                <a16:creationId xmlns:a16="http://schemas.microsoft.com/office/drawing/2014/main" id="{0BDEC918-1CE1-5175-7BB2-2FE3165F11BD}"/>
              </a:ext>
            </a:extLst>
          </p:cNvPr>
          <p:cNvSpPr txBox="1"/>
          <p:nvPr/>
        </p:nvSpPr>
        <p:spPr>
          <a:xfrm>
            <a:off x="2863320" y="4767311"/>
            <a:ext cx="3436052" cy="1815882"/>
          </a:xfrm>
          <a:prstGeom prst="rect">
            <a:avLst/>
          </a:prstGeom>
          <a:noFill/>
        </p:spPr>
        <p:txBody>
          <a:bodyPr wrap="square">
            <a:spAutoFit/>
          </a:bodyPr>
          <a:lstStyle/>
          <a:p>
            <a:r>
              <a:rPr lang="ru-RU" sz="1400" dirty="0">
                <a:solidFill>
                  <a:schemeClr val="bg1"/>
                </a:solidFill>
              </a:rPr>
              <a:t>Това видео показва как изкуственият интелект спомага за оптимизиране на енергопотреблението в домакинствата и в електроенергийната мрежа, включително чрез стратегии за прогнозиране и управление, приложими към акумулаторни системи и интелигентно управление на енергията. </a:t>
            </a:r>
          </a:p>
        </p:txBody>
      </p:sp>
      <p:pic>
        <p:nvPicPr>
          <p:cNvPr id="25" name="Plassholder for bilde 24" descr="Et bilde som inneholder krets, elektronikk, Elektronteknikk, Elektronisk komponent&#10;&#10;KI-generert innhold kan være feil.">
            <a:extLst>
              <a:ext uri="{FF2B5EF4-FFF2-40B4-BE49-F238E27FC236}">
                <a16:creationId xmlns:a16="http://schemas.microsoft.com/office/drawing/2014/main" id="{EBAE164F-0F47-2B9E-A668-61E779612BCA}"/>
              </a:ext>
            </a:extLst>
          </p:cNvPr>
          <p:cNvPicPr>
            <a:picLocks noGrp="1" noChangeAspect="1"/>
          </p:cNvPicPr>
          <p:nvPr>
            <p:ph type="pic" sz="quarter" idx="44"/>
          </p:nvPr>
        </p:nvPicPr>
        <p:blipFill>
          <a:blip r:embed="rId3"/>
          <a:srcRect l="23772" r="23772"/>
          <a:stretch/>
        </p:blipFill>
        <p:spPr>
          <a:xfrm>
            <a:off x="6498414" y="536951"/>
            <a:ext cx="5660531" cy="6045736"/>
          </a:xfrm>
          <a:prstGeom prst="rect">
            <a:avLst/>
          </a:prstGeom>
          <a:solidFill>
            <a:srgbClr val="FFFFFF">
              <a:lumMod val="95000"/>
            </a:srgbClr>
          </a:solidFill>
        </p:spPr>
      </p:pic>
      <p:pic>
        <p:nvPicPr>
          <p:cNvPr id="23" name="Media på Internett 22" title="Outsmarting the energy grid with AI by Peter Defreyne">
            <a:hlinkClick r:id="" action="ppaction://media"/>
            <a:extLst>
              <a:ext uri="{FF2B5EF4-FFF2-40B4-BE49-F238E27FC236}">
                <a16:creationId xmlns:a16="http://schemas.microsoft.com/office/drawing/2014/main" id="{606D8C78-1318-8D8E-911C-3A05753B8C7D}"/>
              </a:ext>
            </a:extLst>
          </p:cNvPr>
          <p:cNvPicPr>
            <a:picLocks noRot="1" noChangeAspect="1"/>
          </p:cNvPicPr>
          <p:nvPr>
            <a:videoFile r:link="rId1"/>
          </p:nvPr>
        </p:nvPicPr>
        <p:blipFill>
          <a:blip r:embed="rId4"/>
          <a:stretch>
            <a:fillRect/>
          </a:stretch>
        </p:blipFill>
        <p:spPr>
          <a:xfrm>
            <a:off x="439820" y="4817552"/>
            <a:ext cx="2273471" cy="1284514"/>
          </a:xfrm>
          <a:prstGeom prst="rect">
            <a:avLst/>
          </a:prstGeom>
        </p:spPr>
      </p:pic>
    </p:spTree>
    <p:extLst>
      <p:ext uri="{BB962C8B-B14F-4D97-AF65-F5344CB8AC3E}">
        <p14:creationId xmlns:p14="http://schemas.microsoft.com/office/powerpoint/2010/main" val="44323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359597" y="1341171"/>
            <a:ext cx="5610600" cy="4864420"/>
          </a:xfrm>
        </p:spPr>
        <p:txBody>
          <a:bodyPr lIns="91440" tIns="45720" rIns="91440" bIns="45720" anchor="t"/>
          <a:lstStyle/>
          <a:p>
            <a:pPr>
              <a:lnSpc>
                <a:spcPct val="100000"/>
              </a:lnSpc>
            </a:pPr>
            <a:r>
              <a:rPr lang="ru-RU" sz="2000" b="1" dirty="0"/>
              <a:t>Технологията „Vehicle-to-Grid“ (V2G) </a:t>
            </a:r>
            <a:r>
              <a:rPr lang="ru-RU" sz="2000" dirty="0"/>
              <a:t>позволява на електромобилите (EV) както да използват, така и да доставят електроенергия. Когато са включени в електрическата мрежа, батериите на електромобилите могат да подават енергия обратно към мрежата по време на пиково потребление и да се презареждат, когато има изобилие от възобновяема енергия.</a:t>
            </a:r>
          </a:p>
          <a:p>
            <a:pPr>
              <a:lnSpc>
                <a:spcPct val="100000"/>
              </a:lnSpc>
            </a:pPr>
            <a:r>
              <a:rPr lang="ru-RU" sz="2000" b="1" dirty="0"/>
              <a:t>Как изкуственият интелект подпомага V2G </a:t>
            </a:r>
            <a:r>
              <a:rPr lang="ru-RU" sz="2000" dirty="0"/>
              <a:t>Изкуственият интелект анализира потреблението на електроенергия, прогнозите за възобновяемата енергия, наличността на превозните средства и състоянието на батериите, за да реши кога електромобилите трябва да се зареждат, да се разреждат или да останат в режим на готовност, без това да засяга мобилността на водачите.</a:t>
            </a:r>
          </a:p>
          <a:p>
            <a:pPr>
              <a:lnSpc>
                <a:spcPct val="100000"/>
              </a:lnSpc>
            </a:pPr>
            <a:endParaRPr lang="ru-RU" b="1" dirty="0"/>
          </a:p>
          <a:p>
            <a:pPr>
              <a:lnSpc>
                <a:spcPct val="100000"/>
              </a:lnSpc>
            </a:pPr>
            <a:endParaRPr lang="ru-RU" b="1" dirty="0"/>
          </a:p>
          <a:p>
            <a:pPr marL="0" indent="0">
              <a:lnSpc>
                <a:spcPct val="100000"/>
              </a:lnSpc>
            </a:pPr>
            <a:endParaRPr lang="en-IE" sz="2000" dirty="0"/>
          </a:p>
        </p:txBody>
      </p:sp>
      <p:sp>
        <p:nvSpPr>
          <p:cNvPr id="9" name="Text Placeholder 6">
            <a:extLst>
              <a:ext uri="{FF2B5EF4-FFF2-40B4-BE49-F238E27FC236}">
                <a16:creationId xmlns:a16="http://schemas.microsoft.com/office/drawing/2014/main" id="{E7217A65-93A3-3125-8A3C-112DB4F0FD43}"/>
              </a:ext>
            </a:extLst>
          </p:cNvPr>
          <p:cNvSpPr txBox="1">
            <a:spLocks/>
          </p:cNvSpPr>
          <p:nvPr/>
        </p:nvSpPr>
        <p:spPr>
          <a:xfrm>
            <a:off x="102532" y="227397"/>
            <a:ext cx="6164704" cy="88221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000" dirty="0"/>
              <a:t>Какво представлява технологията „от автомобил към мрежа“ (V2G)?</a:t>
            </a:r>
          </a:p>
        </p:txBody>
      </p:sp>
      <p:sp>
        <p:nvSpPr>
          <p:cNvPr id="6" name="TekstSylinder 5">
            <a:extLst>
              <a:ext uri="{FF2B5EF4-FFF2-40B4-BE49-F238E27FC236}">
                <a16:creationId xmlns:a16="http://schemas.microsoft.com/office/drawing/2014/main" id="{8E6C25D7-6F71-3A40-EB77-0A474DB5BCA0}"/>
              </a:ext>
            </a:extLst>
          </p:cNvPr>
          <p:cNvSpPr txBox="1"/>
          <p:nvPr/>
        </p:nvSpPr>
        <p:spPr>
          <a:xfrm>
            <a:off x="6626830" y="770562"/>
            <a:ext cx="4674741" cy="6001643"/>
          </a:xfrm>
          <a:prstGeom prst="rect">
            <a:avLst/>
          </a:prstGeom>
          <a:noFill/>
        </p:spPr>
        <p:txBody>
          <a:bodyPr wrap="square">
            <a:spAutoFit/>
          </a:bodyPr>
          <a:lstStyle/>
          <a:p>
            <a:r>
              <a:rPr lang="ru-RU" sz="2400" b="1" dirty="0"/>
              <a:t>Защо V2G е важен: </a:t>
            </a:r>
          </a:p>
          <a:p>
            <a:r>
              <a:rPr lang="ru-RU" sz="2400" dirty="0"/>
              <a:t>•балансира търсенето и предлагането в реално време, •намалява пиковите натоварвания и претоварването на електропреносната мрежа, •подпомага по-голямата интеграция на вятърна и слънчева енергия, </a:t>
            </a:r>
          </a:p>
          <a:p>
            <a:r>
              <a:rPr lang="ru-RU" sz="2400" dirty="0"/>
              <a:t>•превръща електромобилите в гъвкави, разпределени съоръжения за съхранение на енергия. </a:t>
            </a:r>
          </a:p>
          <a:p>
            <a:r>
              <a:rPr lang="ru-RU" i="1" dirty="0"/>
              <a:t>V2G превръща електромобилите от пасивни потребители в активни участници в по-интелигентна и устойчива енергийна система.</a:t>
            </a:r>
          </a:p>
        </p:txBody>
      </p:sp>
    </p:spTree>
    <p:extLst>
      <p:ext uri="{BB962C8B-B14F-4D97-AF65-F5344CB8AC3E}">
        <p14:creationId xmlns:p14="http://schemas.microsoft.com/office/powerpoint/2010/main" val="3872005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25CC8-502A-4A8D-6427-DE0C8DB060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1426434-76FD-FF97-23BD-5EFC0C06AA73}"/>
              </a:ext>
            </a:extLst>
          </p:cNvPr>
          <p:cNvSpPr>
            <a:spLocks noGrp="1"/>
          </p:cNvSpPr>
          <p:nvPr>
            <p:ph type="body" sz="quarter" idx="18"/>
          </p:nvPr>
        </p:nvSpPr>
        <p:spPr>
          <a:xfrm>
            <a:off x="6554912" y="1458930"/>
            <a:ext cx="5250095" cy="4921322"/>
          </a:xfrm>
        </p:spPr>
        <p:txBody>
          <a:bodyPr lIns="91440" tIns="45720" rIns="91440" bIns="45720" anchor="t"/>
          <a:lstStyle/>
          <a:p>
            <a:r>
              <a:rPr lang="ru-RU" sz="2000" dirty="0"/>
              <a:t>Системата анализира: • цените на електроенергията • прогнозите за производството на енергия от възобновяеми източници • текущото потребление • състоянието на батериите (температура, цикли на зареждане, капацитет) • След това моделите за изкуствен интелект вземат решения: • кога да се зареждат батериите (например при силен вятър или високо производство на слънчева енергия) • кога да се разреждат (по време на пиково потребление) • как да се избегнат повреди на батериите и да се удължи техният експлоатационен срок • Това подобрява стабилността на електроенергийната мрежа и намалява загубите на енергия.</a:t>
            </a:r>
          </a:p>
          <a:p>
            <a:endParaRPr lang="ru-RU" sz="2000" dirty="0"/>
          </a:p>
          <a:p>
            <a:endParaRPr lang="ru-RU" sz="2000" dirty="0"/>
          </a:p>
          <a:p>
            <a:pPr marL="0"/>
            <a:endParaRPr lang="en-IE" sz="2000" dirty="0"/>
          </a:p>
        </p:txBody>
      </p:sp>
      <p:sp>
        <p:nvSpPr>
          <p:cNvPr id="17" name="Freeform 16">
            <a:extLst>
              <a:ext uri="{FF2B5EF4-FFF2-40B4-BE49-F238E27FC236}">
                <a16:creationId xmlns:a16="http://schemas.microsoft.com/office/drawing/2014/main" id="{9C641A1D-C0E2-9CE9-CB62-D367F54C5ECE}"/>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3" name="Plassholder for bilde 2">
            <a:extLst>
              <a:ext uri="{FF2B5EF4-FFF2-40B4-BE49-F238E27FC236}">
                <a16:creationId xmlns:a16="http://schemas.microsoft.com/office/drawing/2014/main" id="{3E0F673D-2A5F-A90E-BE99-6366284949D6}"/>
              </a:ext>
            </a:extLst>
          </p:cNvPr>
          <p:cNvSpPr>
            <a:spLocks noGrp="1"/>
          </p:cNvSpPr>
          <p:nvPr>
            <p:ph type="pic" sz="quarter" idx="44"/>
          </p:nvPr>
        </p:nvSpPr>
        <p:spPr/>
        <p:txBody>
          <a:bodyPr/>
          <a:lstStyle/>
          <a:p>
            <a:endParaRPr lang="en-GB"/>
          </a:p>
        </p:txBody>
      </p:sp>
      <p:sp>
        <p:nvSpPr>
          <p:cNvPr id="5" name="Text Placeholder 6">
            <a:extLst>
              <a:ext uri="{FF2B5EF4-FFF2-40B4-BE49-F238E27FC236}">
                <a16:creationId xmlns:a16="http://schemas.microsoft.com/office/drawing/2014/main" id="{B23ED1E1-A413-5374-3E94-31526DBD4C3F}"/>
              </a:ext>
            </a:extLst>
          </p:cNvPr>
          <p:cNvSpPr>
            <a:spLocks noGrp="1"/>
          </p:cNvSpPr>
          <p:nvPr>
            <p:ph type="body" sz="quarter" idx="16"/>
          </p:nvPr>
        </p:nvSpPr>
        <p:spPr>
          <a:xfrm>
            <a:off x="6234605" y="226031"/>
            <a:ext cx="5957396" cy="1017141"/>
          </a:xfrm>
        </p:spPr>
        <p:txBody>
          <a:bodyPr/>
          <a:lstStyle/>
          <a:p>
            <a:r>
              <a:rPr lang="ru-RU" sz="3200" dirty="0"/>
              <a:t>Представяне на инструмента 2: Как работи инструментът</a:t>
            </a:r>
          </a:p>
        </p:txBody>
      </p:sp>
      <p:pic>
        <p:nvPicPr>
          <p:cNvPr id="10" name="Bilde 9">
            <a:extLst>
              <a:ext uri="{FF2B5EF4-FFF2-40B4-BE49-F238E27FC236}">
                <a16:creationId xmlns:a16="http://schemas.microsoft.com/office/drawing/2014/main" id="{3D589F8F-0287-7D11-B889-2CC9CAFE6689}"/>
              </a:ext>
            </a:extLst>
          </p:cNvPr>
          <p:cNvPicPr>
            <a:picLocks noChangeAspect="1"/>
          </p:cNvPicPr>
          <p:nvPr/>
        </p:nvPicPr>
        <p:blipFill>
          <a:blip r:embed="rId3"/>
          <a:stretch>
            <a:fillRect/>
          </a:stretch>
        </p:blipFill>
        <p:spPr>
          <a:xfrm>
            <a:off x="465166" y="416463"/>
            <a:ext cx="5747444" cy="6175783"/>
          </a:xfrm>
          <a:prstGeom prst="rect">
            <a:avLst/>
          </a:prstGeom>
        </p:spPr>
      </p:pic>
    </p:spTree>
    <p:extLst>
      <p:ext uri="{BB962C8B-B14F-4D97-AF65-F5344CB8AC3E}">
        <p14:creationId xmlns:p14="http://schemas.microsoft.com/office/powerpoint/2010/main" val="3466487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149064" y="810742"/>
            <a:ext cx="5946936" cy="4027572"/>
          </a:xfrm>
        </p:spPr>
        <p:txBody>
          <a:bodyPr/>
          <a:lstStyle/>
          <a:p>
            <a:r>
              <a:rPr lang="ru-RU" sz="1900" dirty="0"/>
              <a:t>Изберете прост сценарий:</a:t>
            </a:r>
          </a:p>
          <a:p>
            <a:r>
              <a:rPr lang="ru-RU" sz="1900" dirty="0"/>
              <a:t> • Един град разполага със: </a:t>
            </a:r>
          </a:p>
          <a:p>
            <a:r>
              <a:rPr lang="ru-RU" sz="1900" dirty="0"/>
              <a:t>• слънчеви панели</a:t>
            </a:r>
          </a:p>
          <a:p>
            <a:r>
              <a:rPr lang="ru-RU" sz="1900" dirty="0"/>
              <a:t>• голяма батерия </a:t>
            </a:r>
          </a:p>
          <a:p>
            <a:r>
              <a:rPr lang="ru-RU" sz="1900" dirty="0"/>
              <a:t>• по-високо потребление вечерта Задача за учениците: </a:t>
            </a:r>
          </a:p>
          <a:p>
            <a:r>
              <a:rPr lang="ru-RU" sz="1900" dirty="0"/>
              <a:t>• да решат кога батерията трябва да се зарежда и кога да се разрежда </a:t>
            </a:r>
          </a:p>
          <a:p>
            <a:r>
              <a:rPr lang="ru-RU" sz="1900" dirty="0"/>
              <a:t>• да сравнят своя план с „стратегия, оптимизирана чрез изкуствен интелект“ </a:t>
            </a:r>
          </a:p>
          <a:p>
            <a:r>
              <a:rPr lang="ru-RU" sz="1900" dirty="0"/>
              <a:t>• да обсъдят ползите (икономия на разходи, по-малко емисии, стабилност на електропреносната мрежа)</a:t>
            </a:r>
          </a:p>
          <a:p>
            <a:endParaRPr lang="en-IE" sz="1900" dirty="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9" name="Text Placeholder 6">
            <a:extLst>
              <a:ext uri="{FF2B5EF4-FFF2-40B4-BE49-F238E27FC236}">
                <a16:creationId xmlns:a16="http://schemas.microsoft.com/office/drawing/2014/main" id="{E7217A65-93A3-3125-8A3C-112DB4F0FD43}"/>
              </a:ext>
            </a:extLst>
          </p:cNvPr>
          <p:cNvSpPr txBox="1">
            <a:spLocks/>
          </p:cNvSpPr>
          <p:nvPr/>
        </p:nvSpPr>
        <p:spPr>
          <a:xfrm>
            <a:off x="102531" y="194739"/>
            <a:ext cx="6281797" cy="73607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200" dirty="0"/>
              <a:t>Инструмент № 2: В класната стая</a:t>
            </a:r>
          </a:p>
        </p:txBody>
      </p:sp>
      <p:pic>
        <p:nvPicPr>
          <p:cNvPr id="21" name="Plassholder for bilde 20" descr="Et bilde som inneholder Elektrisk blå, verktøy, blå, koboltblå&#10;&#10;KI-generert innhold kan være feil.">
            <a:extLst>
              <a:ext uri="{FF2B5EF4-FFF2-40B4-BE49-F238E27FC236}">
                <a16:creationId xmlns:a16="http://schemas.microsoft.com/office/drawing/2014/main" id="{20D3CC80-0C69-0697-3854-423DE6F0FECC}"/>
              </a:ext>
            </a:extLst>
          </p:cNvPr>
          <p:cNvPicPr>
            <a:picLocks noGrp="1" noChangeAspect="1"/>
          </p:cNvPicPr>
          <p:nvPr>
            <p:ph type="pic" sz="quarter" idx="44"/>
          </p:nvPr>
        </p:nvPicPr>
        <p:blipFill>
          <a:blip r:embed="rId3"/>
          <a:srcRect t="14460" b="14460"/>
          <a:stretch/>
        </p:blipFill>
        <p:spPr>
          <a:xfrm>
            <a:off x="6428937" y="562777"/>
            <a:ext cx="5660531" cy="6045736"/>
          </a:xfrm>
          <a:prstGeom prst="rect">
            <a:avLst/>
          </a:prstGeom>
          <a:solidFill>
            <a:srgbClr val="FFFFFF">
              <a:lumMod val="95000"/>
            </a:srgbClr>
          </a:solidFill>
        </p:spPr>
      </p:pic>
      <p:pic>
        <p:nvPicPr>
          <p:cNvPr id="18" name="Media på Internett 17" title="What happens when AI makes energy storage circular and the grid starts thinking?">
            <a:hlinkClick r:id="" action="ppaction://media"/>
            <a:extLst>
              <a:ext uri="{FF2B5EF4-FFF2-40B4-BE49-F238E27FC236}">
                <a16:creationId xmlns:a16="http://schemas.microsoft.com/office/drawing/2014/main" id="{6979B431-007B-12C2-3875-9D0D4D9AFC48}"/>
              </a:ext>
            </a:extLst>
          </p:cNvPr>
          <p:cNvPicPr>
            <a:picLocks noRot="1" noChangeAspect="1"/>
          </p:cNvPicPr>
          <p:nvPr>
            <a:videoFile r:link="rId1"/>
          </p:nvPr>
        </p:nvPicPr>
        <p:blipFill>
          <a:blip r:embed="rId4"/>
          <a:stretch>
            <a:fillRect/>
          </a:stretch>
        </p:blipFill>
        <p:spPr>
          <a:xfrm>
            <a:off x="310016" y="5179551"/>
            <a:ext cx="2119338" cy="1197429"/>
          </a:xfrm>
          <a:prstGeom prst="rect">
            <a:avLst/>
          </a:prstGeom>
        </p:spPr>
      </p:pic>
      <p:sp>
        <p:nvSpPr>
          <p:cNvPr id="19" name="TekstSylinder 18">
            <a:extLst>
              <a:ext uri="{FF2B5EF4-FFF2-40B4-BE49-F238E27FC236}">
                <a16:creationId xmlns:a16="http://schemas.microsoft.com/office/drawing/2014/main" id="{C9959C73-7AF4-EFC8-6372-057849668DAB}"/>
              </a:ext>
            </a:extLst>
          </p:cNvPr>
          <p:cNvSpPr txBox="1"/>
          <p:nvPr/>
        </p:nvSpPr>
        <p:spPr>
          <a:xfrm>
            <a:off x="2429354" y="5179551"/>
            <a:ext cx="3954974" cy="1384995"/>
          </a:xfrm>
          <a:prstGeom prst="rect">
            <a:avLst/>
          </a:prstGeom>
          <a:noFill/>
        </p:spPr>
        <p:txBody>
          <a:bodyPr wrap="square">
            <a:spAutoFit/>
          </a:bodyPr>
          <a:lstStyle/>
          <a:p>
            <a:r>
              <a:rPr lang="ru-RU" sz="1400" dirty="0">
                <a:solidFill>
                  <a:schemeClr val="bg1"/>
                </a:solidFill>
              </a:rPr>
              <a:t>Това видео във формат на уебинар разглежда как изкуственият интелект променя управлението на съхранението на енергия — от прогнозната аналитика и оптимизацията до въвеждането на по-интелигентни и по-устойчиви операции по съхранение на енергия.</a:t>
            </a:r>
          </a:p>
        </p:txBody>
      </p:sp>
    </p:spTree>
    <p:extLst>
      <p:ext uri="{BB962C8B-B14F-4D97-AF65-F5344CB8AC3E}">
        <p14:creationId xmlns:p14="http://schemas.microsoft.com/office/powerpoint/2010/main" val="133706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59135-9F95-8C9D-D081-3DEE2B176E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C78B24-B72A-D282-04EC-97652CEDD4DE}"/>
              </a:ext>
            </a:extLst>
          </p:cNvPr>
          <p:cNvSpPr>
            <a:spLocks noGrp="1"/>
          </p:cNvSpPr>
          <p:nvPr>
            <p:ph type="body" sz="quarter" idx="18"/>
          </p:nvPr>
        </p:nvSpPr>
        <p:spPr>
          <a:xfrm>
            <a:off x="1503336" y="1623404"/>
            <a:ext cx="10301021" cy="4895927"/>
          </a:xfrm>
        </p:spPr>
        <p:txBody>
          <a:bodyPr lIns="91440" tIns="45720" rIns="91440" bIns="45720" anchor="t"/>
          <a:lstStyle/>
          <a:p>
            <a:pPr>
              <a:lnSpc>
                <a:spcPct val="100000"/>
              </a:lnSpc>
            </a:pPr>
            <a:r>
              <a:rPr lang="ru-RU" b="1" dirty="0"/>
              <a:t>Изкуственият интелект подпомага съвременните енергийни системи чрез подобряване на: </a:t>
            </a:r>
          </a:p>
          <a:p>
            <a:pPr>
              <a:lnSpc>
                <a:spcPct val="100000"/>
              </a:lnSpc>
            </a:pPr>
            <a:r>
              <a:rPr lang="ru-RU" dirty="0"/>
              <a:t>• прогнозирането на енергията от възобновяеми източници </a:t>
            </a:r>
          </a:p>
          <a:p>
            <a:pPr>
              <a:lnSpc>
                <a:spcPct val="100000"/>
              </a:lnSpc>
            </a:pPr>
            <a:r>
              <a:rPr lang="ru-RU" dirty="0"/>
              <a:t>• прогнозирането на търсенето </a:t>
            </a:r>
          </a:p>
          <a:p>
            <a:pPr>
              <a:lnSpc>
                <a:spcPct val="100000"/>
              </a:lnSpc>
            </a:pPr>
            <a:r>
              <a:rPr lang="ru-RU" dirty="0"/>
              <a:t>• работата на интелигентните електроенергийни мрежи </a:t>
            </a:r>
          </a:p>
          <a:p>
            <a:pPr>
              <a:lnSpc>
                <a:spcPct val="100000"/>
              </a:lnSpc>
            </a:pPr>
            <a:r>
              <a:rPr lang="ru-RU" dirty="0"/>
              <a:t>• превантивната поддръжка </a:t>
            </a:r>
          </a:p>
          <a:p>
            <a:pPr>
              <a:lnSpc>
                <a:spcPct val="100000"/>
              </a:lnSpc>
            </a:pPr>
            <a:r>
              <a:rPr lang="ru-RU" dirty="0"/>
              <a:t>• енергийната ефективност </a:t>
            </a:r>
          </a:p>
          <a:p>
            <a:pPr>
              <a:lnSpc>
                <a:spcPct val="100000"/>
              </a:lnSpc>
            </a:pPr>
            <a:r>
              <a:rPr lang="ru-RU" dirty="0"/>
              <a:t>• управлението на батериите и съхранението на енергия. </a:t>
            </a:r>
          </a:p>
          <a:p>
            <a:pPr>
              <a:lnSpc>
                <a:spcPct val="100000"/>
              </a:lnSpc>
            </a:pPr>
            <a:r>
              <a:rPr lang="ru-RU" b="1" dirty="0"/>
              <a:t>Заедно тези приложения правят енергийните системи по-надеждни, икономически ефективни и устойчиви.</a:t>
            </a:r>
          </a:p>
          <a:p>
            <a:pPr>
              <a:lnSpc>
                <a:spcPct val="100000"/>
              </a:lnSpc>
            </a:pPr>
            <a:endParaRPr lang="ru-RU" dirty="0"/>
          </a:p>
          <a:p>
            <a:pPr>
              <a:lnSpc>
                <a:spcPct val="100000"/>
              </a:lnSpc>
            </a:pPr>
            <a:endParaRPr lang="ru-RU" dirty="0"/>
          </a:p>
          <a:p>
            <a:pPr marL="0">
              <a:lnSpc>
                <a:spcPct val="100000"/>
              </a:lnSpc>
            </a:pPr>
            <a:endParaRPr lang="en-US" dirty="0"/>
          </a:p>
        </p:txBody>
      </p:sp>
      <p:sp>
        <p:nvSpPr>
          <p:cNvPr id="3" name="Text Placeholder 2">
            <a:extLst>
              <a:ext uri="{FF2B5EF4-FFF2-40B4-BE49-F238E27FC236}">
                <a16:creationId xmlns:a16="http://schemas.microsoft.com/office/drawing/2014/main" id="{5D1DD11C-2645-B2F3-E8D7-50ABF2DDAF4D}"/>
              </a:ext>
            </a:extLst>
          </p:cNvPr>
          <p:cNvSpPr>
            <a:spLocks noGrp="1"/>
          </p:cNvSpPr>
          <p:nvPr>
            <p:ph type="body" sz="quarter" idx="16"/>
          </p:nvPr>
        </p:nvSpPr>
        <p:spPr>
          <a:xfrm>
            <a:off x="1503336" y="542260"/>
            <a:ext cx="9886397" cy="1081145"/>
          </a:xfrm>
        </p:spPr>
        <p:txBody>
          <a:bodyPr lIns="91440" tIns="45720" rIns="91440" bIns="45720" anchor="t">
            <a:noAutofit/>
          </a:bodyPr>
          <a:lstStyle/>
          <a:p>
            <a:r>
              <a:rPr lang="ru-RU" dirty="0"/>
              <a:t>Как изкуственият интелект може да подпомогне управлението на енергията?</a:t>
            </a:r>
          </a:p>
        </p:txBody>
      </p:sp>
    </p:spTree>
    <p:extLst>
      <p:ext uri="{BB962C8B-B14F-4D97-AF65-F5344CB8AC3E}">
        <p14:creationId xmlns:p14="http://schemas.microsoft.com/office/powerpoint/2010/main" val="4023801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oking up at a power line tower&#10;&#10;AI-generated content may be incorrect.">
            <a:extLst>
              <a:ext uri="{FF2B5EF4-FFF2-40B4-BE49-F238E27FC236}">
                <a16:creationId xmlns:a16="http://schemas.microsoft.com/office/drawing/2014/main" id="{E5610112-0B73-EA7C-37A4-3304C7FF7C9F}"/>
              </a:ext>
            </a:extLst>
          </p:cNvPr>
          <p:cNvPicPr>
            <a:picLocks noChangeAspect="1"/>
          </p:cNvPicPr>
          <p:nvPr/>
        </p:nvPicPr>
        <p:blipFill>
          <a:blip r:embed="rId2"/>
          <a:srcRect l="20819" r="16683" b="-1"/>
          <a:stretch>
            <a:fillRect/>
          </a:stretch>
        </p:blipFill>
        <p:spPr>
          <a:xfrm>
            <a:off x="487160" y="524738"/>
            <a:ext cx="5660531" cy="6045736"/>
          </a:xfrm>
          <a:prstGeom prst="rect">
            <a:avLst/>
          </a:prstGeom>
          <a:no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6390526" y="698643"/>
            <a:ext cx="5660531" cy="6087438"/>
          </a:xfrm>
        </p:spPr>
        <p:txBody>
          <a:bodyPr lIns="91440" tIns="45720" rIns="91440" bIns="45720" anchor="t">
            <a:noAutofit/>
          </a:bodyPr>
          <a:lstStyle/>
          <a:p>
            <a:r>
              <a:rPr lang="ru-RU" sz="1600" b="1" dirty="0"/>
              <a:t>Изкуствен интелект в прогнозирането и управлението на батериите</a:t>
            </a:r>
          </a:p>
          <a:p>
            <a:r>
              <a:rPr lang="ru-RU" sz="1600" b="1" dirty="0"/>
              <a:t>Сценарий: </a:t>
            </a:r>
            <a:r>
              <a:rPr lang="ru-RU" sz="1600" dirty="0"/>
              <a:t>Град, оборудван със слънчеви панели и голяма батерия, се сблъсква с високо вечерно потребление. Времето се променя ежедневно, което води до непредсказуемо производство на слънчева енергия.</a:t>
            </a:r>
          </a:p>
          <a:p>
            <a:r>
              <a:rPr lang="ru-RU" sz="1600" b="1" dirty="0"/>
              <a:t>Задача: </a:t>
            </a:r>
            <a:r>
              <a:rPr lang="ru-RU" sz="1600" dirty="0"/>
              <a:t>Използвайте инструменти за изкуствен интелект за прогнозиране на възобновяемите енергийни източници и управление на батериите, за да отговорите на следните въпроси:</a:t>
            </a:r>
          </a:p>
          <a:p>
            <a:r>
              <a:rPr lang="ru-RU" sz="1600" b="1" dirty="0"/>
              <a:t>•Прогноза за производството: </a:t>
            </a:r>
            <a:r>
              <a:rPr lang="ru-RU" sz="1600" dirty="0"/>
              <a:t>Сравнете слънчев ден с облачен ден. Как ще се различава производството на слънчева енергия и какви рискове възникват (напр. недостиг, претоварване)?</a:t>
            </a:r>
          </a:p>
          <a:p>
            <a:r>
              <a:rPr lang="ru-RU" sz="1600" b="1" dirty="0"/>
              <a:t>•Търсене и въздействие върху електропреносната мрежа: </a:t>
            </a:r>
            <a:r>
              <a:rPr lang="ru-RU" sz="1600" dirty="0"/>
              <a:t>Как прогнозирането на търсенето чрез ИИ може да помогне за управлението на пика между 17:00 и 20:00 часа? •Стратегия за батериите: Кога трябва да се зареждат и разреждат батериите? Как един оптимизиран чрез ИИ план може да подобри разходите, емисиите и стабилността на електропреносната мрежа? •Системна интеграция: Посочете два начина, по които прогнозирането чрез ИИ и управляваната от ИИ система за управление на батериите (BMS) могат да работят заедно, за да подобрят общата надеждност на енергоснабдяването.</a:t>
            </a:r>
          </a:p>
          <a:p>
            <a:endParaRPr lang="ru-RU" sz="2200" b="1" dirty="0"/>
          </a:p>
          <a:p>
            <a:endParaRPr lang="ru-RU" sz="2200" b="1" dirty="0"/>
          </a:p>
          <a:p>
            <a:endParaRPr lang="en-US" sz="16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513816" y="71919"/>
            <a:ext cx="4760873" cy="788866"/>
          </a:xfrm>
        </p:spPr>
        <p:txBody>
          <a:bodyPr lIns="91440" tIns="45720" rIns="91440" bIns="45720">
            <a:normAutofit/>
          </a:bodyPr>
          <a:lstStyle/>
          <a:p>
            <a:r>
              <a:rPr lang="bg-BG" dirty="0"/>
              <a:t>Казус</a:t>
            </a:r>
          </a:p>
        </p:txBody>
      </p:sp>
    </p:spTree>
    <p:extLst>
      <p:ext uri="{BB962C8B-B14F-4D97-AF65-F5344CB8AC3E}">
        <p14:creationId xmlns:p14="http://schemas.microsoft.com/office/powerpoint/2010/main" val="273007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3C356-9A8A-356D-72F4-A2669C70806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619D8E-2ADD-0A8E-1B16-DD3DD7539A9C}"/>
              </a:ext>
            </a:extLst>
          </p:cNvPr>
          <p:cNvSpPr>
            <a:spLocks noGrp="1"/>
          </p:cNvSpPr>
          <p:nvPr>
            <p:ph type="body" sz="quarter" idx="18"/>
          </p:nvPr>
        </p:nvSpPr>
        <p:spPr>
          <a:xfrm>
            <a:off x="662911" y="1378990"/>
            <a:ext cx="10595237" cy="5074973"/>
          </a:xfrm>
          <a:prstGeom prst="rect">
            <a:avLst/>
          </a:prstGeom>
        </p:spPr>
        <p:txBody>
          <a:bodyPr lIns="91440" tIns="45720" rIns="91440" bIns="45720" anchor="t"/>
          <a:lstStyle/>
          <a:p>
            <a:pPr>
              <a:lnSpc>
                <a:spcPct val="100000"/>
              </a:lnSpc>
            </a:pPr>
            <a:r>
              <a:rPr lang="ru-RU" sz="2200" b="1" dirty="0"/>
              <a:t>До края на модула обучаващите се ще могат: </a:t>
            </a:r>
          </a:p>
          <a:p>
            <a:pPr>
              <a:lnSpc>
                <a:spcPct val="100000"/>
              </a:lnSpc>
            </a:pPr>
            <a:r>
              <a:rPr lang="ru-RU" sz="2200" b="1" dirty="0"/>
              <a:t>•</a:t>
            </a:r>
            <a:r>
              <a:rPr lang="ru-RU" sz="2200" dirty="0"/>
              <a:t>да обяснят основните предизвикателства в съвременното енергийно управление и ролята на цифровизацията и изкуствения интелект при тяхното преодоляване, </a:t>
            </a:r>
          </a:p>
          <a:p>
            <a:pPr>
              <a:lnSpc>
                <a:spcPct val="100000"/>
              </a:lnSpc>
            </a:pPr>
            <a:r>
              <a:rPr lang="ru-RU" sz="2200" dirty="0"/>
              <a:t>•да опишат как техниките на изкуствения интелект, като машинно обучение и прогнозна аналитика, се използват в интелигентните електроенергийни мрежи и при прогнозирането на енергията от възобновяеми източници, </a:t>
            </a:r>
          </a:p>
          <a:p>
            <a:pPr>
              <a:lnSpc>
                <a:spcPct val="100000"/>
              </a:lnSpc>
            </a:pPr>
            <a:r>
              <a:rPr lang="ru-RU" sz="2200" dirty="0"/>
              <a:t>•да идентифицират възможности за прилагане на изкуствен интелект с цел подобряване на ефективността, надеждността и устойчивостта на енергийните системи,</a:t>
            </a:r>
          </a:p>
          <a:p>
            <a:pPr>
              <a:lnSpc>
                <a:spcPct val="100000"/>
              </a:lnSpc>
            </a:pPr>
            <a:r>
              <a:rPr lang="ru-RU" sz="2200" dirty="0"/>
              <a:t>•разсъждават върху етични, екологични и свързани с данните съображения при внедряването на ИИ в енергийния сектор, и, </a:t>
            </a:r>
          </a:p>
          <a:p>
            <a:pPr>
              <a:lnSpc>
                <a:spcPct val="100000"/>
              </a:lnSpc>
            </a:pPr>
            <a:r>
              <a:rPr lang="ru-RU" sz="2200" dirty="0"/>
              <a:t>•осъзнават важността на непрекъснатото учене, сътрудничеството и създаването на контакти, за да бъдат в крак с бързо развиващата се технологична област.</a:t>
            </a:r>
          </a:p>
          <a:p>
            <a:pPr>
              <a:lnSpc>
                <a:spcPct val="100000"/>
              </a:lnSpc>
            </a:pPr>
            <a:endParaRPr lang="ru-RU" b="1" dirty="0"/>
          </a:p>
          <a:p>
            <a:pPr algn="just">
              <a:lnSpc>
                <a:spcPct val="100000"/>
              </a:lnSpc>
            </a:pPr>
            <a:endParaRPr lang="en-US" dirty="0"/>
          </a:p>
        </p:txBody>
      </p:sp>
      <p:sp>
        <p:nvSpPr>
          <p:cNvPr id="5" name="Text Placeholder 4">
            <a:extLst>
              <a:ext uri="{FF2B5EF4-FFF2-40B4-BE49-F238E27FC236}">
                <a16:creationId xmlns:a16="http://schemas.microsoft.com/office/drawing/2014/main" id="{1AFED845-1706-678C-8D9E-C698DB18F43F}"/>
              </a:ext>
            </a:extLst>
          </p:cNvPr>
          <p:cNvSpPr>
            <a:spLocks noGrp="1"/>
          </p:cNvSpPr>
          <p:nvPr>
            <p:ph type="body" sz="quarter" idx="16"/>
          </p:nvPr>
        </p:nvSpPr>
        <p:spPr>
          <a:xfrm>
            <a:off x="662911" y="575336"/>
            <a:ext cx="10595237" cy="803654"/>
          </a:xfrm>
          <a:prstGeom prst="rect">
            <a:avLst/>
          </a:prstGeom>
        </p:spPr>
        <p:txBody>
          <a:bodyPr lIns="91440" tIns="45720" rIns="91440" bIns="45720" anchor="t">
            <a:noAutofit/>
          </a:bodyPr>
          <a:lstStyle/>
          <a:p>
            <a:r>
              <a:rPr lang="bg-BG" dirty="0"/>
              <a:t>Учебни цели</a:t>
            </a:r>
          </a:p>
        </p:txBody>
      </p:sp>
    </p:spTree>
    <p:extLst>
      <p:ext uri="{BB962C8B-B14F-4D97-AF65-F5344CB8AC3E}">
        <p14:creationId xmlns:p14="http://schemas.microsoft.com/office/powerpoint/2010/main" val="2470063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BC002-AFE1-029C-A526-0F6A1A115E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570655-6B3D-EFF5-853C-D6F9706EA20D}"/>
              </a:ext>
            </a:extLst>
          </p:cNvPr>
          <p:cNvSpPr>
            <a:spLocks noGrp="1"/>
          </p:cNvSpPr>
          <p:nvPr>
            <p:ph type="body" sz="quarter" idx="18"/>
          </p:nvPr>
        </p:nvSpPr>
        <p:spPr>
          <a:xfrm>
            <a:off x="1505356" y="1499191"/>
            <a:ext cx="10286151" cy="5263116"/>
          </a:xfrm>
        </p:spPr>
        <p:txBody>
          <a:bodyPr lIns="91440" tIns="45720" rIns="91440" bIns="45720" anchor="t"/>
          <a:lstStyle/>
          <a:p>
            <a:pPr>
              <a:lnSpc>
                <a:spcPct val="100000"/>
              </a:lnSpc>
            </a:pPr>
            <a:r>
              <a:rPr lang="ru-RU" sz="2100" b="1" dirty="0"/>
              <a:t>Изкуственият интелект също консумира енергия. </a:t>
            </a:r>
          </a:p>
          <a:p>
            <a:pPr>
              <a:lnSpc>
                <a:spcPct val="100000"/>
              </a:lnSpc>
            </a:pPr>
            <a:r>
              <a:rPr lang="ru-RU" sz="2100" dirty="0"/>
              <a:t>Обучението и работата на моделите за изкуствен интелект изискват изчислителна мощност, което води до увеличаване на потреблението на електроенергия и на въглеродните емисии, особено в големите центрове за данни.                                                                        �</a:t>
            </a:r>
          </a:p>
          <a:p>
            <a:pPr>
              <a:lnSpc>
                <a:spcPct val="100000"/>
              </a:lnSpc>
            </a:pPr>
            <a:r>
              <a:rPr lang="ru-RU" sz="2100" b="1" dirty="0"/>
              <a:t>В управлението на енергията това означава: </a:t>
            </a:r>
          </a:p>
          <a:p>
            <a:pPr>
              <a:lnSpc>
                <a:spcPct val="100000"/>
              </a:lnSpc>
            </a:pPr>
            <a:r>
              <a:rPr lang="ru-RU" sz="2100" dirty="0"/>
              <a:t>• използване на ефективни модели и алгоритми за изкуствен интелект, </a:t>
            </a:r>
          </a:p>
          <a:p>
            <a:pPr>
              <a:lnSpc>
                <a:spcPct val="100000"/>
              </a:lnSpc>
            </a:pPr>
            <a:r>
              <a:rPr lang="ru-RU" sz="2100" dirty="0"/>
              <a:t>• оптимизиране на времето и мястото на работа на системите за изкуствен интелект, </a:t>
            </a:r>
          </a:p>
          <a:p>
            <a:pPr>
              <a:lnSpc>
                <a:spcPct val="100000"/>
              </a:lnSpc>
            </a:pPr>
            <a:r>
              <a:rPr lang="ru-RU" sz="2100" dirty="0"/>
              <a:t>• намаляване на нуждите от обработка и съхранение на данни, </a:t>
            </a:r>
          </a:p>
          <a:p>
            <a:pPr>
              <a:lnSpc>
                <a:spcPct val="100000"/>
              </a:lnSpc>
            </a:pPr>
            <a:r>
              <a:rPr lang="ru-RU" sz="2100" dirty="0"/>
              <a:t>• гарантиране, че изкуственият интелект спестява повече енергия, отколкото консумира.</a:t>
            </a:r>
          </a:p>
          <a:p>
            <a:pPr>
              <a:lnSpc>
                <a:spcPct val="100000"/>
              </a:lnSpc>
            </a:pPr>
            <a:r>
              <a:rPr lang="ru-RU" sz="2100" b="1" dirty="0"/>
              <a:t> Ключова идея: </a:t>
            </a:r>
            <a:r>
              <a:rPr lang="ru-RU" sz="2100" i="1" dirty="0"/>
              <a:t>Изкуственият интелект не трябва само да оптимизира енергийните системи. Самият той също трябва да бъде енергийно ефективен.</a:t>
            </a:r>
          </a:p>
          <a:p>
            <a:pPr>
              <a:lnSpc>
                <a:spcPct val="100000"/>
              </a:lnSpc>
            </a:pPr>
            <a:endParaRPr lang="ru-RU" sz="2000" i="1" dirty="0"/>
          </a:p>
          <a:p>
            <a:pPr>
              <a:lnSpc>
                <a:spcPct val="100000"/>
              </a:lnSpc>
            </a:pPr>
            <a:endParaRPr lang="ru-RU" sz="2000" b="1" dirty="0"/>
          </a:p>
          <a:p>
            <a:endParaRPr lang="en-GB" sz="2000" dirty="0"/>
          </a:p>
          <a:p>
            <a:pPr marL="0">
              <a:lnSpc>
                <a:spcPct val="100000"/>
              </a:lnSpc>
            </a:pPr>
            <a:endParaRPr lang="en-US" sz="2000" dirty="0"/>
          </a:p>
        </p:txBody>
      </p:sp>
      <p:sp>
        <p:nvSpPr>
          <p:cNvPr id="3" name="Text Placeholder 2">
            <a:extLst>
              <a:ext uri="{FF2B5EF4-FFF2-40B4-BE49-F238E27FC236}">
                <a16:creationId xmlns:a16="http://schemas.microsoft.com/office/drawing/2014/main" id="{DBA43EC5-33F5-73D9-77A6-09346284F4A5}"/>
              </a:ext>
            </a:extLst>
          </p:cNvPr>
          <p:cNvSpPr>
            <a:spLocks noGrp="1"/>
          </p:cNvSpPr>
          <p:nvPr>
            <p:ph type="body" sz="quarter" idx="16"/>
          </p:nvPr>
        </p:nvSpPr>
        <p:spPr>
          <a:xfrm>
            <a:off x="1505356" y="212652"/>
            <a:ext cx="10445640" cy="1144988"/>
          </a:xfrm>
        </p:spPr>
        <p:txBody>
          <a:bodyPr lIns="91440" tIns="45720" rIns="91440" bIns="45720" anchor="t">
            <a:noAutofit/>
          </a:bodyPr>
          <a:lstStyle/>
          <a:p>
            <a:r>
              <a:rPr lang="ru-RU" sz="3000" dirty="0"/>
              <a:t>„Зелена“ изкуствена интелигентност: баланс между енергопотреблението на изкуствения интелект и ползите за устойчивостта</a:t>
            </a:r>
          </a:p>
        </p:txBody>
      </p:sp>
    </p:spTree>
    <p:extLst>
      <p:ext uri="{BB962C8B-B14F-4D97-AF65-F5344CB8AC3E}">
        <p14:creationId xmlns:p14="http://schemas.microsoft.com/office/powerpoint/2010/main" val="3318777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145329" y="2448804"/>
            <a:ext cx="6540566" cy="2253043"/>
          </a:xfrm>
        </p:spPr>
        <p:txBody>
          <a:bodyPr lIns="91440" tIns="45720" rIns="91440" bIns="45720" anchor="t">
            <a:normAutofit fontScale="92500" lnSpcReduction="20000"/>
          </a:bodyPr>
          <a:lstStyle/>
          <a:p>
            <a:r>
              <a:rPr lang="bg-BG" b="1" dirty="0"/>
              <a:t>Част</a:t>
            </a:r>
            <a:r>
              <a:rPr lang="en-US" b="1" dirty="0"/>
              <a:t> 4</a:t>
            </a:r>
          </a:p>
          <a:p>
            <a:r>
              <a:rPr lang="ru-RU" b="1" dirty="0"/>
              <a:t>Как да запазим преднината си? Решения и поглед към бъдещето</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a:t>04</a:t>
            </a:r>
          </a:p>
        </p:txBody>
      </p:sp>
    </p:spTree>
    <p:extLst>
      <p:ext uri="{BB962C8B-B14F-4D97-AF65-F5344CB8AC3E}">
        <p14:creationId xmlns:p14="http://schemas.microsoft.com/office/powerpoint/2010/main" val="2702034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359702" y="3102796"/>
            <a:ext cx="5548046" cy="3467678"/>
          </a:xfrm>
        </p:spPr>
        <p:txBody>
          <a:bodyPr lIns="91440" tIns="45720" rIns="91440" bIns="45720" anchor="t"/>
          <a:lstStyle/>
          <a:p>
            <a:pPr marL="0"/>
            <a:r>
              <a:rPr lang="ru-RU" dirty="0">
                <a:solidFill>
                  <a:srgbClr val="FFFFFF"/>
                </a:solidFill>
                <a:ea typeface="Calibri"/>
                <a:cs typeface="Calibri"/>
              </a:rPr>
              <a:t>Използвайте модели на изкуствен интелект за прогнозиране на търсенето, повредите на оборудването и колебанията в електропреносната мрежа. </a:t>
            </a:r>
          </a:p>
          <a:p>
            <a:pPr marL="0"/>
            <a:r>
              <a:rPr lang="ru-RU" dirty="0">
                <a:solidFill>
                  <a:srgbClr val="FFFFFF"/>
                </a:solidFill>
                <a:ea typeface="Calibri"/>
                <a:cs typeface="Calibri"/>
              </a:rPr>
              <a:t>Това позволява по-ранна профилактика, по-малко прекъсвания в работата и оптимизиран енергиен поток, което води до намаляване на разходите и емисиите.</a:t>
            </a:r>
          </a:p>
          <a:p>
            <a:pPr marL="0"/>
            <a:endParaRPr lang="en-IE" dirty="0">
              <a:solidFill>
                <a:srgbClr val="FFFFFF"/>
              </a:solidFill>
              <a:latin typeface="Calibri"/>
              <a:ea typeface="Calibri"/>
              <a:cs typeface="Calibri"/>
            </a:endParaRPr>
          </a:p>
          <a:p>
            <a:pPr marL="0"/>
            <a:endParaRPr lang="en-IE" dirty="0"/>
          </a:p>
          <a:p>
            <a:pPr marL="0"/>
            <a:endParaRPr lang="en-IE" dirty="0">
              <a:ea typeface="Calibri"/>
              <a:cs typeface="Calibri"/>
            </a:endParaRPr>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248935" y="371389"/>
            <a:ext cx="5943065" cy="992652"/>
          </a:xfrm>
        </p:spPr>
        <p:txBody>
          <a:bodyPr lIns="91440" tIns="45720" rIns="91440" bIns="45720" anchor="t">
            <a:noAutofit/>
          </a:bodyPr>
          <a:lstStyle/>
          <a:p>
            <a:r>
              <a:rPr lang="bg-BG" dirty="0"/>
              <a:t>С поглед към бъдещето</a:t>
            </a:r>
          </a:p>
          <a:p>
            <a:endParaRPr lang="en-US" dirty="0"/>
          </a:p>
          <a:p>
            <a:pPr marL="514350" indent="-514350">
              <a:buAutoNum type="arabicPeriod"/>
            </a:pPr>
            <a:r>
              <a:rPr lang="ru-RU" sz="2800" dirty="0">
                <a:ea typeface="Calibri"/>
                <a:cs typeface="Calibri"/>
              </a:rPr>
              <a:t>Използвайте прогнозната аналитика за по-ефективни операции</a:t>
            </a:r>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4" name="Plassholder for bilde 3">
            <a:extLst>
              <a:ext uri="{FF2B5EF4-FFF2-40B4-BE49-F238E27FC236}">
                <a16:creationId xmlns:a16="http://schemas.microsoft.com/office/drawing/2014/main" id="{C3B627E4-5B82-D2F9-436C-BA24CB74EE23}"/>
              </a:ext>
            </a:extLst>
          </p:cNvPr>
          <p:cNvPicPr>
            <a:picLocks noGrp="1" noChangeAspect="1"/>
          </p:cNvPicPr>
          <p:nvPr>
            <p:ph type="pic" sz="quarter" idx="44"/>
          </p:nvPr>
        </p:nvPicPr>
        <p:blipFill>
          <a:blip r:embed="rId2"/>
          <a:srcRect l="23662" r="23662"/>
          <a:stretch/>
        </p:blipFill>
        <p:spPr>
          <a:prstGeom prst="rect">
            <a:avLst/>
          </a:prstGeom>
          <a:solidFill>
            <a:srgbClr val="FFFFFF">
              <a:lumMod val="95000"/>
            </a:srgbClr>
          </a:solidFill>
        </p:spPr>
      </p:pic>
    </p:spTree>
    <p:extLst>
      <p:ext uri="{BB962C8B-B14F-4D97-AF65-F5344CB8AC3E}">
        <p14:creationId xmlns:p14="http://schemas.microsoft.com/office/powerpoint/2010/main" val="4481632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313053" y="1530848"/>
            <a:ext cx="5396648" cy="5327151"/>
          </a:xfrm>
        </p:spPr>
        <p:txBody>
          <a:bodyPr lIns="91440" tIns="45720" rIns="91440" bIns="45720" anchor="t"/>
          <a:lstStyle/>
          <a:p>
            <a:pPr marL="0"/>
            <a:r>
              <a:rPr lang="ru-RU" dirty="0">
                <a:ea typeface="Calibri"/>
                <a:cs typeface="Calibri"/>
              </a:rPr>
              <a:t>Обсъдете начините за интегриране на данни в реално време с цел автономно вземане на решения.</a:t>
            </a:r>
          </a:p>
          <a:p>
            <a:pPr marL="0"/>
            <a:r>
              <a:rPr lang="ru-RU" dirty="0">
                <a:ea typeface="Calibri"/>
                <a:cs typeface="Calibri"/>
              </a:rPr>
              <a:t>Обединете данни от IoT сензори, интелигентни електромери, SCADA системи и метеорологични данни, за да могат системите за изкуствен интелект да извършват непрекъснати оптимизации.</a:t>
            </a:r>
          </a:p>
          <a:p>
            <a:pPr marL="0"/>
            <a:r>
              <a:rPr lang="ru-RU" dirty="0">
                <a:ea typeface="Calibri"/>
                <a:cs typeface="Calibri"/>
              </a:rPr>
              <a:t>Управлението чрез изкуствен интелект в реално време позволява балансиране на натоварването, управление на съхранението и незабавна реакция при колебания в производството на енергия от възобновяеми източници.</a:t>
            </a:r>
          </a:p>
          <a:p>
            <a:pPr marL="0"/>
            <a:endParaRPr lang="ru-RU" dirty="0">
              <a:ea typeface="Calibri"/>
              <a:cs typeface="Calibri"/>
            </a:endParaRPr>
          </a:p>
          <a:p>
            <a:pPr marL="0"/>
            <a:endParaRPr lang="ru-RU" dirty="0">
              <a:ea typeface="Calibri"/>
              <a:cs typeface="Calibri"/>
            </a:endParaRPr>
          </a:p>
          <a:p>
            <a:pPr marL="0"/>
            <a:endParaRPr lang="en-IE" dirty="0">
              <a:ea typeface="Calibri"/>
              <a:cs typeface="Calibri"/>
            </a:endParaRPr>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a:xfrm>
            <a:off x="313053" y="205546"/>
            <a:ext cx="5173347" cy="992652"/>
          </a:xfrm>
        </p:spPr>
        <p:txBody>
          <a:bodyPr lIns="91440" tIns="45720" rIns="91440" bIns="45720" anchor="t">
            <a:noAutofit/>
          </a:bodyPr>
          <a:lstStyle/>
          <a:p>
            <a:r>
              <a:rPr lang="bg-BG" dirty="0">
                <a:ea typeface="Calibri"/>
                <a:cs typeface="Calibri"/>
              </a:rPr>
              <a:t>С поглед към бъдещето</a:t>
            </a:r>
          </a:p>
          <a:p>
            <a:r>
              <a:rPr lang="ru-RU" sz="2800" dirty="0">
                <a:ea typeface="Calibri"/>
                <a:cs typeface="Calibri"/>
              </a:rPr>
              <a:t>2. Интегриране в реално време</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0" name="Plassholder for bilde 9">
            <a:extLst>
              <a:ext uri="{FF2B5EF4-FFF2-40B4-BE49-F238E27FC236}">
                <a16:creationId xmlns:a16="http://schemas.microsoft.com/office/drawing/2014/main" id="{09A24D61-A7D4-24FF-9F42-152FDC3C96CF}"/>
              </a:ext>
            </a:extLst>
          </p:cNvPr>
          <p:cNvPicPr>
            <a:picLocks noGrp="1" noChangeAspect="1"/>
          </p:cNvPicPr>
          <p:nvPr>
            <p:ph type="pic" sz="quarter" idx="44"/>
          </p:nvPr>
        </p:nvPicPr>
        <p:blipFill>
          <a:blip r:embed="rId2"/>
          <a:srcRect l="18793" r="18793"/>
          <a:stretch/>
        </p:blipFill>
        <p:spPr>
          <a:prstGeom prst="rect">
            <a:avLst/>
          </a:prstGeom>
          <a:solidFill>
            <a:srgbClr val="FFFFFF">
              <a:lumMod val="95000"/>
            </a:srgbClr>
          </a:solidFill>
        </p:spPr>
      </p:pic>
    </p:spTree>
    <p:extLst>
      <p:ext uri="{BB962C8B-B14F-4D97-AF65-F5344CB8AC3E}">
        <p14:creationId xmlns:p14="http://schemas.microsoft.com/office/powerpoint/2010/main" val="1778413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descr="Et bilde som inneholder person, sjømat, virvelløse dyr, hånd&#10;&#10;KI-generert innhold kan være feil.">
            <a:extLst>
              <a:ext uri="{FF2B5EF4-FFF2-40B4-BE49-F238E27FC236}">
                <a16:creationId xmlns:a16="http://schemas.microsoft.com/office/drawing/2014/main" id="{2E35C5CF-DE4C-D90D-E70F-5C59F1B687A4}"/>
              </a:ext>
            </a:extLst>
          </p:cNvPr>
          <p:cNvPicPr>
            <a:picLocks noGrp="1" noChangeAspect="1"/>
          </p:cNvPicPr>
          <p:nvPr>
            <p:ph type="pic" sz="quarter" idx="44"/>
          </p:nvPr>
        </p:nvPicPr>
        <p:blipFill>
          <a:blip r:embed="rId2"/>
          <a:srcRect l="25430" r="25430"/>
          <a:stretch/>
        </p:blipFill>
        <p:spPr>
          <a:xfrm>
            <a:off x="6109747" y="402007"/>
            <a:ext cx="5683164" cy="6075913"/>
          </a:xfrm>
          <a:prstGeom prst="rect">
            <a:avLst/>
          </a:prstGeom>
          <a:solidFill>
            <a:srgbClr val="FFFFFF">
              <a:lumMod val="95000"/>
            </a:srgbClr>
          </a:solidFill>
        </p:spPr>
      </p:pic>
      <p:sp>
        <p:nvSpPr>
          <p:cNvPr id="4" name="Plassholder for tekst 3">
            <a:extLst>
              <a:ext uri="{FF2B5EF4-FFF2-40B4-BE49-F238E27FC236}">
                <a16:creationId xmlns:a16="http://schemas.microsoft.com/office/drawing/2014/main" id="{C5D2FE49-DB28-3F1E-6752-891ACEC59623}"/>
              </a:ext>
            </a:extLst>
          </p:cNvPr>
          <p:cNvSpPr>
            <a:spLocks noGrp="1"/>
          </p:cNvSpPr>
          <p:nvPr>
            <p:ph type="body" sz="quarter" idx="16"/>
          </p:nvPr>
        </p:nvSpPr>
        <p:spPr>
          <a:xfrm>
            <a:off x="324098" y="404330"/>
            <a:ext cx="5785650" cy="2051194"/>
          </a:xfrm>
        </p:spPr>
        <p:txBody>
          <a:bodyPr lIns="91440" tIns="45720" rIns="91440" bIns="45720" anchor="t">
            <a:noAutofit/>
          </a:bodyPr>
          <a:lstStyle/>
          <a:p>
            <a:r>
              <a:rPr lang="bg-BG" sz="3200" dirty="0">
                <a:ea typeface="Calibri"/>
                <a:cs typeface="Calibri"/>
              </a:rPr>
              <a:t>С поглед към бъдещето</a:t>
            </a:r>
          </a:p>
          <a:p>
            <a:r>
              <a:rPr lang="ru-RU" sz="2800" dirty="0">
                <a:ea typeface="Calibri"/>
                <a:cs typeface="Calibri"/>
              </a:rPr>
              <a:t>3. Създаване на хибридни управленски екипи, съставени от хора и изкуствен интелект</a:t>
            </a:r>
          </a:p>
        </p:txBody>
      </p:sp>
      <p:sp>
        <p:nvSpPr>
          <p:cNvPr id="7" name="TekstSylinder 6">
            <a:extLst>
              <a:ext uri="{FF2B5EF4-FFF2-40B4-BE49-F238E27FC236}">
                <a16:creationId xmlns:a16="http://schemas.microsoft.com/office/drawing/2014/main" id="{AECB60D8-9B07-46BD-E032-C010561971D5}"/>
              </a:ext>
            </a:extLst>
          </p:cNvPr>
          <p:cNvSpPr txBox="1"/>
          <p:nvPr/>
        </p:nvSpPr>
        <p:spPr>
          <a:xfrm>
            <a:off x="215757" y="2989780"/>
            <a:ext cx="5330697" cy="3046988"/>
          </a:xfrm>
          <a:prstGeom prst="rect">
            <a:avLst/>
          </a:prstGeom>
          <a:noFill/>
        </p:spPr>
        <p:txBody>
          <a:bodyPr wrap="square" lIns="91440" tIns="45720" rIns="91440" bIns="45720" rtlCol="0" anchor="t">
            <a:spAutoFit/>
          </a:bodyPr>
          <a:lstStyle/>
          <a:p>
            <a:r>
              <a:rPr lang="ru-RU" sz="2400" dirty="0">
                <a:solidFill>
                  <a:schemeClr val="bg1"/>
                </a:solidFill>
                <a:ea typeface="Calibri"/>
                <a:cs typeface="Calibri"/>
              </a:rPr>
              <a:t>Дръжте хората в течение. Обучете операторите да работят с изводите на изкуствения интелект, а не да им се противопоставят. Успешните организации ще съчетават човешкия опит с машинната прецизност – особено в критичните инфраструктури.</a:t>
            </a:r>
          </a:p>
          <a:p>
            <a:endParaRPr lang="nb-NO" sz="2400" dirty="0">
              <a:solidFill>
                <a:schemeClr val="bg1"/>
              </a:solidFill>
            </a:endParaRPr>
          </a:p>
        </p:txBody>
      </p:sp>
    </p:spTree>
    <p:extLst>
      <p:ext uri="{BB962C8B-B14F-4D97-AF65-F5344CB8AC3E}">
        <p14:creationId xmlns:p14="http://schemas.microsoft.com/office/powerpoint/2010/main" val="1269776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a:extLst>
              <a:ext uri="{FF2B5EF4-FFF2-40B4-BE49-F238E27FC236}">
                <a16:creationId xmlns:a16="http://schemas.microsoft.com/office/drawing/2014/main" id="{7EB5479E-805D-E555-EAFD-1461C3700285}"/>
              </a:ext>
            </a:extLst>
          </p:cNvPr>
          <p:cNvPicPr>
            <a:picLocks noGrp="1" noChangeAspect="1"/>
          </p:cNvPicPr>
          <p:nvPr>
            <p:ph type="pic" sz="quarter" idx="44"/>
          </p:nvPr>
        </p:nvPicPr>
        <p:blipFill>
          <a:blip r:embed="rId2"/>
          <a:srcRect l="22468" r="22468"/>
          <a:stretch/>
        </p:blipFill>
        <p:spPr>
          <a:prstGeom prst="rect">
            <a:avLst/>
          </a:prstGeom>
          <a:solidFill>
            <a:srgbClr val="FFFFFF">
              <a:lumMod val="95000"/>
            </a:srgbClr>
          </a:solidFill>
        </p:spPr>
      </p:pic>
      <p:sp>
        <p:nvSpPr>
          <p:cNvPr id="23" name="Text Placeholder 2">
            <a:extLst>
              <a:ext uri="{FF2B5EF4-FFF2-40B4-BE49-F238E27FC236}">
                <a16:creationId xmlns:a16="http://schemas.microsoft.com/office/drawing/2014/main" id="{FEE37E6D-1820-4BBA-CCEA-201F92566972}"/>
              </a:ext>
            </a:extLst>
          </p:cNvPr>
          <p:cNvSpPr>
            <a:spLocks noGrp="1"/>
          </p:cNvSpPr>
          <p:nvPr>
            <p:ph type="body" sz="quarter" idx="18"/>
          </p:nvPr>
        </p:nvSpPr>
        <p:spPr>
          <a:xfrm>
            <a:off x="6400800" y="2609636"/>
            <a:ext cx="5486400" cy="4248364"/>
          </a:xfrm>
        </p:spPr>
        <p:txBody>
          <a:bodyPr lIns="91440" tIns="45720" rIns="91440" bIns="45720" anchor="t"/>
          <a:lstStyle/>
          <a:p>
            <a:pPr marL="0" indent="0"/>
            <a:r>
              <a:rPr lang="ru-RU" sz="2100" dirty="0">
                <a:ea typeface="Calibri"/>
                <a:cs typeface="Calibri"/>
              </a:rPr>
              <a:t>С нарастващата интелигентност на енергийните системи те стават и по-уязвими. </a:t>
            </a:r>
          </a:p>
          <a:p>
            <a:pPr marL="0" indent="0"/>
            <a:endParaRPr lang="ru-RU" sz="2100" dirty="0">
              <a:ea typeface="Calibri"/>
              <a:cs typeface="Calibri"/>
            </a:endParaRPr>
          </a:p>
          <a:p>
            <a:pPr marL="0" indent="0"/>
            <a:r>
              <a:rPr lang="ru-RU" sz="2100" dirty="0">
                <a:ea typeface="Calibri"/>
                <a:cs typeface="Calibri"/>
              </a:rPr>
              <a:t>Използването на изкуствен интелект за откриване на аномалии, предотвратяване на прониквания и планиране на устойчивостта гарантира, че цифровата мрежа е толкова надеждна, колкото и физическата. </a:t>
            </a:r>
          </a:p>
          <a:p>
            <a:pPr marL="0" indent="0"/>
            <a:endParaRPr lang="ru-RU" sz="2100" dirty="0">
              <a:ea typeface="Calibri"/>
              <a:cs typeface="Calibri"/>
            </a:endParaRPr>
          </a:p>
          <a:p>
            <a:pPr marL="0" indent="0"/>
            <a:r>
              <a:rPr lang="ru-RU" sz="2100" dirty="0">
                <a:ea typeface="Calibri"/>
                <a:cs typeface="Calibri"/>
              </a:rPr>
              <a:t>Избройте 5 мерки за предотвратяване на компрометирането на автономните технологии, задвижвани от изкуствен интелект.</a:t>
            </a:r>
          </a:p>
        </p:txBody>
      </p:sp>
      <p:sp>
        <p:nvSpPr>
          <p:cNvPr id="24" name="Text Placeholder 3">
            <a:extLst>
              <a:ext uri="{FF2B5EF4-FFF2-40B4-BE49-F238E27FC236}">
                <a16:creationId xmlns:a16="http://schemas.microsoft.com/office/drawing/2014/main" id="{5C7F6701-635E-6243-3E40-C86987245C3F}"/>
              </a:ext>
            </a:extLst>
          </p:cNvPr>
          <p:cNvSpPr>
            <a:spLocks noGrp="1"/>
          </p:cNvSpPr>
          <p:nvPr>
            <p:ph type="body" sz="quarter" idx="16"/>
          </p:nvPr>
        </p:nvSpPr>
        <p:spPr>
          <a:xfrm>
            <a:off x="6504027" y="199264"/>
            <a:ext cx="5085221" cy="2256260"/>
          </a:xfrm>
        </p:spPr>
        <p:txBody>
          <a:bodyPr lIns="91440" tIns="45720" rIns="91440" bIns="45720" anchor="t">
            <a:noAutofit/>
          </a:bodyPr>
          <a:lstStyle/>
          <a:p>
            <a:r>
              <a:rPr lang="bg-BG" dirty="0">
                <a:ea typeface="Calibri"/>
                <a:cs typeface="Calibri"/>
              </a:rPr>
              <a:t>С поглед към бъдещето</a:t>
            </a:r>
          </a:p>
          <a:p>
            <a:r>
              <a:rPr lang="ru-RU" sz="2800" dirty="0">
                <a:ea typeface="Calibri"/>
                <a:cs typeface="Calibri"/>
              </a:rPr>
              <a:t>4. Да се даде приоритет на киберсигурността при системите, задвижвани от изкуствен интелект</a:t>
            </a:r>
          </a:p>
        </p:txBody>
      </p:sp>
    </p:spTree>
    <p:extLst>
      <p:ext uri="{BB962C8B-B14F-4D97-AF65-F5344CB8AC3E}">
        <p14:creationId xmlns:p14="http://schemas.microsoft.com/office/powerpoint/2010/main" val="4586541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a:extLst>
              <a:ext uri="{FF2B5EF4-FFF2-40B4-BE49-F238E27FC236}">
                <a16:creationId xmlns:a16="http://schemas.microsoft.com/office/drawing/2014/main" id="{E28EAE43-E8CD-56C6-AF21-54B34952248A}"/>
              </a:ext>
            </a:extLst>
          </p:cNvPr>
          <p:cNvPicPr>
            <a:picLocks noGrp="1" noChangeAspect="1"/>
          </p:cNvPicPr>
          <p:nvPr>
            <p:ph type="pic" sz="quarter" idx="44"/>
          </p:nvPr>
        </p:nvPicPr>
        <p:blipFill>
          <a:blip r:embed="rId2"/>
          <a:srcRect l="16621" r="16621"/>
          <a:stretch/>
        </p:blipFill>
        <p:spPr>
          <a:prstGeom prst="rect">
            <a:avLst/>
          </a:prstGeom>
          <a:solidFill>
            <a:srgbClr val="FFFFFF">
              <a:lumMod val="95000"/>
            </a:srgbClr>
          </a:solidFill>
        </p:spPr>
      </p:pic>
      <p:sp>
        <p:nvSpPr>
          <p:cNvPr id="11" name="Text Placeholder 2">
            <a:extLst>
              <a:ext uri="{FF2B5EF4-FFF2-40B4-BE49-F238E27FC236}">
                <a16:creationId xmlns:a16="http://schemas.microsoft.com/office/drawing/2014/main" id="{995DF68B-A4A7-F93B-1AA5-282BFE98655C}"/>
              </a:ext>
            </a:extLst>
          </p:cNvPr>
          <p:cNvSpPr>
            <a:spLocks noGrp="1"/>
          </p:cNvSpPr>
          <p:nvPr>
            <p:ph type="body" sz="quarter" idx="18"/>
          </p:nvPr>
        </p:nvSpPr>
        <p:spPr>
          <a:xfrm>
            <a:off x="227115" y="2218342"/>
            <a:ext cx="5320930" cy="3648202"/>
          </a:xfrm>
        </p:spPr>
        <p:txBody>
          <a:bodyPr lIns="91440" tIns="45720" rIns="91440" bIns="45720" anchor="t"/>
          <a:lstStyle/>
          <a:p>
            <a:pPr marL="0" indent="0"/>
            <a:r>
              <a:rPr lang="ru-RU" dirty="0">
                <a:ea typeface="Calibri"/>
                <a:cs typeface="Calibri"/>
              </a:rPr>
              <a:t>Избягвайте изолираните инструменти. Изберете платформи за изкуствен интелект, които лесно се интегрират със съществуващите енергийни активи и могат да се мащабират – от оптимизация на ниво електроцентрала до операции, обхващащи множество обекти и държави. </a:t>
            </a:r>
          </a:p>
          <a:p>
            <a:pPr marL="0" indent="0"/>
            <a:r>
              <a:rPr lang="ru-RU" dirty="0">
                <a:ea typeface="Calibri"/>
                <a:cs typeface="Calibri"/>
              </a:rPr>
              <a:t>Гъвкавостта днес означава готовност за бъдещето утре.</a:t>
            </a:r>
          </a:p>
          <a:p>
            <a:endParaRPr lang="en-US" dirty="0">
              <a:ea typeface="Calibri"/>
              <a:cs typeface="Calibri"/>
            </a:endParaRPr>
          </a:p>
        </p:txBody>
      </p:sp>
      <p:sp>
        <p:nvSpPr>
          <p:cNvPr id="13" name="Text Placeholder 3">
            <a:extLst>
              <a:ext uri="{FF2B5EF4-FFF2-40B4-BE49-F238E27FC236}">
                <a16:creationId xmlns:a16="http://schemas.microsoft.com/office/drawing/2014/main" id="{794D3EBC-D7EE-5D6F-F4A2-CA9370533BF7}"/>
              </a:ext>
            </a:extLst>
          </p:cNvPr>
          <p:cNvSpPr>
            <a:spLocks noGrp="1"/>
          </p:cNvSpPr>
          <p:nvPr>
            <p:ph type="body" sz="quarter" idx="16"/>
          </p:nvPr>
        </p:nvSpPr>
        <p:spPr>
          <a:xfrm>
            <a:off x="227115" y="327024"/>
            <a:ext cx="5660531" cy="1522323"/>
          </a:xfrm>
        </p:spPr>
        <p:txBody>
          <a:bodyPr lIns="91440" tIns="45720" rIns="91440" bIns="45720" anchor="t">
            <a:noAutofit/>
          </a:bodyPr>
          <a:lstStyle/>
          <a:p>
            <a:r>
              <a:rPr lang="bg-BG" dirty="0">
                <a:ea typeface="Calibri"/>
                <a:cs typeface="Calibri"/>
              </a:rPr>
              <a:t>С поглед към бъдещето </a:t>
            </a:r>
          </a:p>
          <a:p>
            <a:r>
              <a:rPr lang="ru-RU" sz="2800" dirty="0">
                <a:ea typeface="Calibri"/>
                <a:cs typeface="Calibri"/>
              </a:rPr>
              <a:t>5. Инвестирайте в мащабируеми и съвместими платформи</a:t>
            </a:r>
          </a:p>
        </p:txBody>
      </p:sp>
      <p:sp>
        <p:nvSpPr>
          <p:cNvPr id="3" name="Freeform 16">
            <a:extLst>
              <a:ext uri="{FF2B5EF4-FFF2-40B4-BE49-F238E27FC236}">
                <a16:creationId xmlns:a16="http://schemas.microsoft.com/office/drawing/2014/main" id="{1722E366-2CD1-8F8D-4B11-442A21CC5364}"/>
              </a:ext>
            </a:extLst>
          </p:cNvPr>
          <p:cNvSpPr/>
          <p:nvPr/>
        </p:nvSpPr>
        <p:spPr>
          <a:xfrm rot="10140000">
            <a:off x="-136098" y="4863769"/>
            <a:ext cx="2557939" cy="2169268"/>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532822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a:t>05</a:t>
            </a:r>
          </a:p>
        </p:txBody>
      </p:sp>
      <p:sp>
        <p:nvSpPr>
          <p:cNvPr id="3" name="Text Placeholder 3">
            <a:extLst>
              <a:ext uri="{FF2B5EF4-FFF2-40B4-BE49-F238E27FC236}">
                <a16:creationId xmlns:a16="http://schemas.microsoft.com/office/drawing/2014/main" id="{BE22A23D-E08F-89FC-1113-025BBE813876}"/>
              </a:ext>
            </a:extLst>
          </p:cNvPr>
          <p:cNvSpPr txBox="1">
            <a:spLocks/>
          </p:cNvSpPr>
          <p:nvPr/>
        </p:nvSpPr>
        <p:spPr>
          <a:xfrm>
            <a:off x="5158610" y="2302724"/>
            <a:ext cx="6010480" cy="2253043"/>
          </a:xfrm>
          <a:prstGeom prst="rect">
            <a:avLst/>
          </a:prstGeom>
        </p:spPr>
        <p:txBody>
          <a:bodyPr lIns="91440" tIns="45720" rIns="91440" bIns="45720" anchor="t">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b="1" dirty="0"/>
              <a:t>Част</a:t>
            </a:r>
            <a:r>
              <a:rPr lang="en-US" b="1" dirty="0"/>
              <a:t> 5 </a:t>
            </a:r>
          </a:p>
          <a:p>
            <a:r>
              <a:rPr lang="ru-RU" b="1" dirty="0"/>
              <a:t>Графичен преглед на възможните пресичания между 4-те сектора</a:t>
            </a:r>
          </a:p>
        </p:txBody>
      </p:sp>
    </p:spTree>
    <p:extLst>
      <p:ext uri="{BB962C8B-B14F-4D97-AF65-F5344CB8AC3E}">
        <p14:creationId xmlns:p14="http://schemas.microsoft.com/office/powerpoint/2010/main" val="10802919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16BAC9B7-0C87-9276-03DE-59DFD0EC2760}"/>
              </a:ext>
            </a:extLst>
          </p:cNvPr>
          <p:cNvSpPr>
            <a:spLocks noGrp="1"/>
          </p:cNvSpPr>
          <p:nvPr>
            <p:ph type="body" sz="quarter" idx="18"/>
          </p:nvPr>
        </p:nvSpPr>
        <p:spPr>
          <a:xfrm>
            <a:off x="6791159" y="2815118"/>
            <a:ext cx="4602882" cy="3421295"/>
          </a:xfrm>
        </p:spPr>
        <p:txBody>
          <a:bodyPr lIns="91440" tIns="45720" rIns="91440" bIns="45720" anchor="t"/>
          <a:lstStyle/>
          <a:p>
            <a:pPr marL="285750" indent="-285750">
              <a:lnSpc>
                <a:spcPct val="150000"/>
              </a:lnSpc>
              <a:buFont typeface="Arial" panose="020B0604020202020204" pitchFamily="34" charset="0"/>
              <a:buChar char="•"/>
            </a:pPr>
            <a:r>
              <a:rPr lang="ru-RU" sz="2800" dirty="0">
                <a:cs typeface="Arial"/>
              </a:rPr>
              <a:t>•Енергетика (FR) </a:t>
            </a:r>
          </a:p>
          <a:p>
            <a:pPr marL="285750" indent="-285750">
              <a:lnSpc>
                <a:spcPct val="150000"/>
              </a:lnSpc>
              <a:buFont typeface="Arial" panose="020B0604020202020204" pitchFamily="34" charset="0"/>
              <a:buChar char="•"/>
            </a:pPr>
            <a:r>
              <a:rPr lang="ru-RU" sz="2800" dirty="0">
                <a:cs typeface="Arial"/>
              </a:rPr>
              <a:t>•Земеделие (TFH &amp; FLC) •Транспорт (HST) </a:t>
            </a:r>
          </a:p>
          <a:p>
            <a:pPr marL="285750" indent="-285750">
              <a:lnSpc>
                <a:spcPct val="150000"/>
              </a:lnSpc>
              <a:buFont typeface="Arial" panose="020B0604020202020204" pitchFamily="34" charset="0"/>
              <a:buChar char="•"/>
            </a:pPr>
            <a:r>
              <a:rPr lang="ru-RU" sz="2800" dirty="0">
                <a:cs typeface="Arial"/>
              </a:rPr>
              <a:t>•Управление на водните ресурси (Proxy Lab)</a:t>
            </a:r>
          </a:p>
        </p:txBody>
      </p:sp>
      <p:sp>
        <p:nvSpPr>
          <p:cNvPr id="4" name="Plassholder for tekst 3">
            <a:extLst>
              <a:ext uri="{FF2B5EF4-FFF2-40B4-BE49-F238E27FC236}">
                <a16:creationId xmlns:a16="http://schemas.microsoft.com/office/drawing/2014/main" id="{D1F1FB30-DF57-0B4A-0BD5-CC0B49342AD0}"/>
              </a:ext>
            </a:extLst>
          </p:cNvPr>
          <p:cNvSpPr>
            <a:spLocks noGrp="1"/>
          </p:cNvSpPr>
          <p:nvPr>
            <p:ph type="body" sz="quarter" idx="16"/>
          </p:nvPr>
        </p:nvSpPr>
        <p:spPr>
          <a:xfrm>
            <a:off x="6791158" y="475351"/>
            <a:ext cx="4913682" cy="1949350"/>
          </a:xfrm>
        </p:spPr>
        <p:txBody>
          <a:bodyPr lIns="91440" tIns="45720" rIns="91440" bIns="45720" anchor="t">
            <a:noAutofit/>
          </a:bodyPr>
          <a:lstStyle/>
          <a:p>
            <a:r>
              <a:rPr lang="ru-RU" dirty="0">
                <a:ea typeface="Calibri"/>
                <a:cs typeface="Calibri"/>
              </a:rPr>
              <a:t>Графичен преглед на възможните пресичания в четирите сектора</a:t>
            </a:r>
          </a:p>
        </p:txBody>
      </p:sp>
      <p:pic>
        <p:nvPicPr>
          <p:cNvPr id="18" name="Plassholder for bilde 17" descr="Et bilde som inneholder tekst, sirkel, Font, Grafikk">
            <a:extLst>
              <a:ext uri="{FF2B5EF4-FFF2-40B4-BE49-F238E27FC236}">
                <a16:creationId xmlns:a16="http://schemas.microsoft.com/office/drawing/2014/main" id="{56F89A93-C38A-A75B-8132-1D0DE3803AF7}"/>
              </a:ext>
            </a:extLst>
          </p:cNvPr>
          <p:cNvPicPr>
            <a:picLocks noGrp="1" noChangeAspect="1"/>
          </p:cNvPicPr>
          <p:nvPr>
            <p:ph type="pic" sz="quarter" idx="44"/>
          </p:nvPr>
        </p:nvPicPr>
        <p:blipFill>
          <a:blip r:embed="rId2"/>
          <a:srcRect l="3178" r="3178"/>
          <a:stretch>
            <a:fillRect/>
          </a:stretch>
        </p:blipFill>
        <p:spPr/>
      </p:pic>
    </p:spTree>
    <p:extLst>
      <p:ext uri="{BB962C8B-B14F-4D97-AF65-F5344CB8AC3E}">
        <p14:creationId xmlns:p14="http://schemas.microsoft.com/office/powerpoint/2010/main" val="31447225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7048C-E34C-6686-6DF7-D0B390C23A6B}"/>
            </a:ext>
          </a:extLst>
        </p:cNvPr>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893C3530-2243-D611-646C-9A71C990EA8F}"/>
              </a:ext>
            </a:extLst>
          </p:cNvPr>
          <p:cNvSpPr>
            <a:spLocks noGrp="1"/>
          </p:cNvSpPr>
          <p:nvPr>
            <p:ph type="body" sz="quarter" idx="16"/>
          </p:nvPr>
        </p:nvSpPr>
        <p:spPr>
          <a:xfrm>
            <a:off x="285108" y="123291"/>
            <a:ext cx="11612366" cy="893496"/>
          </a:xfrm>
          <a:solidFill>
            <a:schemeClr val="bg1"/>
          </a:solidFill>
        </p:spPr>
        <p:txBody>
          <a:bodyPr lIns="91440" tIns="45720" rIns="91440" bIns="45720" anchor="t">
            <a:noAutofit/>
          </a:bodyPr>
          <a:lstStyle/>
          <a:p>
            <a:pPr algn="ctr">
              <a:lnSpc>
                <a:spcPct val="100000"/>
              </a:lnSpc>
            </a:pPr>
            <a:r>
              <a:rPr lang="ru-RU" sz="2800" dirty="0">
                <a:solidFill>
                  <a:srgbClr val="00898B"/>
                </a:solidFill>
                <a:ea typeface="Calibri"/>
                <a:cs typeface="Calibri"/>
              </a:rPr>
              <a:t>Пример за междусекторна интеграция на изкуствения интелект: енергетика, водоснабдяване, транспорт и селско стопанство</a:t>
            </a:r>
          </a:p>
        </p:txBody>
      </p:sp>
      <p:sp>
        <p:nvSpPr>
          <p:cNvPr id="12" name="TekstSylinder 11">
            <a:extLst>
              <a:ext uri="{FF2B5EF4-FFF2-40B4-BE49-F238E27FC236}">
                <a16:creationId xmlns:a16="http://schemas.microsoft.com/office/drawing/2014/main" id="{33C24E8E-AF38-97AF-141A-E200245CD708}"/>
              </a:ext>
            </a:extLst>
          </p:cNvPr>
          <p:cNvSpPr txBox="1"/>
          <p:nvPr/>
        </p:nvSpPr>
        <p:spPr>
          <a:xfrm>
            <a:off x="285108" y="1320858"/>
            <a:ext cx="5437598" cy="5364802"/>
          </a:xfrm>
          <a:prstGeom prst="rect">
            <a:avLst/>
          </a:prstGeom>
          <a:noFill/>
        </p:spPr>
        <p:txBody>
          <a:bodyPr wrap="square">
            <a:spAutoFit/>
          </a:bodyPr>
          <a:lstStyle/>
          <a:p>
            <a:pPr>
              <a:lnSpc>
                <a:spcPct val="115000"/>
              </a:lnSpc>
              <a:spcAft>
                <a:spcPts val="800"/>
              </a:spcAft>
              <a:buNone/>
            </a:pPr>
            <a:r>
              <a:rPr lang="ru-RU" b="1" kern="100" dirty="0">
                <a:ea typeface="Aptos" panose="020B0004020202020204" pitchFamily="34" charset="0"/>
                <a:cs typeface="Times New Roman" panose="02020603050405020304" pitchFamily="18" charset="0"/>
              </a:rPr>
              <a:t>Сценарий: </a:t>
            </a:r>
            <a:r>
              <a:rPr lang="ru-RU" kern="100" dirty="0">
                <a:ea typeface="Aptos" panose="020B0004020202020204" pitchFamily="34" charset="0"/>
                <a:cs typeface="Times New Roman" panose="02020603050405020304" pitchFamily="18" charset="0"/>
              </a:rPr>
              <a:t>Напояване със слънчева енергия, управлявано от изкуствен интелект</a:t>
            </a:r>
          </a:p>
          <a:p>
            <a:pPr>
              <a:lnSpc>
                <a:spcPct val="115000"/>
              </a:lnSpc>
              <a:spcAft>
                <a:spcPts val="800"/>
              </a:spcAft>
              <a:buNone/>
            </a:pPr>
            <a:r>
              <a:rPr lang="ru-RU" kern="100" dirty="0">
                <a:ea typeface="Aptos" panose="020B0004020202020204" pitchFamily="34" charset="0"/>
                <a:cs typeface="Times New Roman" panose="02020603050405020304" pitchFamily="18" charset="0"/>
              </a:rPr>
              <a:t>В земеделски район слънчевите панели произвеждат големи количества електроенергия по време на слънчеви периоди. Системите за изкуствен интелект следят производството на енергия, потреблението в електропреносната мрежа и нуждите от вода.</a:t>
            </a:r>
          </a:p>
          <a:p>
            <a:pPr>
              <a:lnSpc>
                <a:spcPct val="115000"/>
              </a:lnSpc>
              <a:spcAft>
                <a:spcPts val="800"/>
              </a:spcAft>
              <a:buNone/>
            </a:pPr>
            <a:r>
              <a:rPr lang="ru-RU" kern="100" dirty="0">
                <a:ea typeface="Aptos" panose="020B0004020202020204" pitchFamily="34" charset="0"/>
                <a:cs typeface="Times New Roman" panose="02020603050405020304" pitchFamily="18" charset="0"/>
              </a:rPr>
              <a:t>Когато има излишък от </a:t>
            </a:r>
            <a:r>
              <a:rPr lang="ru-RU" b="1" kern="100" dirty="0">
                <a:ea typeface="Aptos" panose="020B0004020202020204" pitchFamily="34" charset="0"/>
                <a:cs typeface="Times New Roman" panose="02020603050405020304" pitchFamily="18" charset="0"/>
              </a:rPr>
              <a:t>слънчева енергия, </a:t>
            </a:r>
            <a:r>
              <a:rPr lang="ru-RU" kern="100" dirty="0">
                <a:ea typeface="Aptos" panose="020B0004020202020204" pitchFamily="34" charset="0"/>
                <a:cs typeface="Times New Roman" panose="02020603050405020304" pitchFamily="18" charset="0"/>
              </a:rPr>
              <a:t>изкуственият интелект автоматично:</a:t>
            </a:r>
          </a:p>
          <a:p>
            <a:pPr>
              <a:lnSpc>
                <a:spcPct val="115000"/>
              </a:lnSpc>
              <a:spcAft>
                <a:spcPts val="800"/>
              </a:spcAft>
              <a:buNone/>
            </a:pPr>
            <a:r>
              <a:rPr lang="ru-RU" kern="100" dirty="0">
                <a:ea typeface="Aptos" panose="020B0004020202020204" pitchFamily="34" charset="0"/>
                <a:cs typeface="Times New Roman" panose="02020603050405020304" pitchFamily="18" charset="0"/>
              </a:rPr>
              <a:t>•пренасочва електроенергията към захранването на </a:t>
            </a:r>
            <a:r>
              <a:rPr lang="ru-RU" b="1" kern="100" dirty="0">
                <a:ea typeface="Aptos" panose="020B0004020202020204" pitchFamily="34" charset="0"/>
                <a:cs typeface="Times New Roman" panose="02020603050405020304" pitchFamily="18" charset="0"/>
              </a:rPr>
              <a:t>водни помпи,</a:t>
            </a:r>
          </a:p>
          <a:p>
            <a:pPr>
              <a:lnSpc>
                <a:spcPct val="115000"/>
              </a:lnSpc>
              <a:spcAft>
                <a:spcPts val="800"/>
              </a:spcAft>
              <a:buNone/>
            </a:pPr>
            <a:r>
              <a:rPr lang="ru-RU" kern="100" dirty="0">
                <a:ea typeface="Aptos" panose="020B0004020202020204" pitchFamily="34" charset="0"/>
                <a:cs typeface="Times New Roman" panose="02020603050405020304" pitchFamily="18" charset="0"/>
              </a:rPr>
              <a:t>•зарежда напоителните системи или резервоарите за вода,</a:t>
            </a:r>
          </a:p>
          <a:p>
            <a:pPr>
              <a:lnSpc>
                <a:spcPct val="115000"/>
              </a:lnSpc>
              <a:spcAft>
                <a:spcPts val="800"/>
              </a:spcAft>
              <a:buNone/>
            </a:pPr>
            <a:r>
              <a:rPr lang="ru-RU" kern="100" dirty="0">
                <a:ea typeface="Aptos" panose="020B0004020202020204" pitchFamily="34" charset="0"/>
                <a:cs typeface="Times New Roman" panose="02020603050405020304" pitchFamily="18" charset="0"/>
              </a:rPr>
              <a:t>•намалява загубите на енергия и натоварването на електропреносната мрежа.</a:t>
            </a:r>
          </a:p>
        </p:txBody>
      </p:sp>
      <p:sp>
        <p:nvSpPr>
          <p:cNvPr id="16" name="TekstSylinder 15">
            <a:extLst>
              <a:ext uri="{FF2B5EF4-FFF2-40B4-BE49-F238E27FC236}">
                <a16:creationId xmlns:a16="http://schemas.microsoft.com/office/drawing/2014/main" id="{29253B20-BFC5-118D-73F5-E9B27467E7D9}"/>
              </a:ext>
            </a:extLst>
          </p:cNvPr>
          <p:cNvSpPr txBox="1"/>
          <p:nvPr/>
        </p:nvSpPr>
        <p:spPr>
          <a:xfrm>
            <a:off x="6094288" y="1347172"/>
            <a:ext cx="6097712" cy="4942122"/>
          </a:xfrm>
          <a:prstGeom prst="rect">
            <a:avLst/>
          </a:prstGeom>
          <a:noFill/>
        </p:spPr>
        <p:txBody>
          <a:bodyPr wrap="square">
            <a:spAutoFit/>
          </a:bodyPr>
          <a:lstStyle/>
          <a:p>
            <a:pPr>
              <a:lnSpc>
                <a:spcPct val="115000"/>
              </a:lnSpc>
              <a:spcAft>
                <a:spcPts val="800"/>
              </a:spcAft>
              <a:buNone/>
            </a:pPr>
            <a:r>
              <a:rPr lang="ru-RU" sz="2200" b="1" kern="100" dirty="0">
                <a:solidFill>
                  <a:schemeClr val="bg1"/>
                </a:solidFill>
                <a:ea typeface="Aptos" panose="020B0004020202020204" pitchFamily="34" charset="0"/>
                <a:cs typeface="Times New Roman" panose="02020603050405020304" pitchFamily="18" charset="0"/>
              </a:rPr>
              <a:t>Межсекторни ползи: </a:t>
            </a:r>
          </a:p>
          <a:p>
            <a:pPr>
              <a:lnSpc>
                <a:spcPct val="115000"/>
              </a:lnSpc>
              <a:spcAft>
                <a:spcPts val="800"/>
              </a:spcAft>
              <a:buNone/>
            </a:pPr>
            <a:r>
              <a:rPr lang="ru-RU" sz="2200" b="1" kern="100" dirty="0">
                <a:solidFill>
                  <a:schemeClr val="bg1"/>
                </a:solidFill>
                <a:ea typeface="Aptos" panose="020B0004020202020204" pitchFamily="34" charset="0"/>
                <a:cs typeface="Times New Roman" panose="02020603050405020304" pitchFamily="18" charset="0"/>
              </a:rPr>
              <a:t>• Енергетика: по-ефективно използване на излишната електроенергия от възобновяеми източници</a:t>
            </a:r>
          </a:p>
          <a:p>
            <a:pPr>
              <a:lnSpc>
                <a:spcPct val="115000"/>
              </a:lnSpc>
              <a:spcAft>
                <a:spcPts val="800"/>
              </a:spcAft>
              <a:buNone/>
            </a:pPr>
            <a:r>
              <a:rPr lang="ru-RU" sz="2200" b="1" kern="100" dirty="0">
                <a:solidFill>
                  <a:schemeClr val="bg1"/>
                </a:solidFill>
                <a:ea typeface="Aptos" panose="020B0004020202020204" pitchFamily="34" charset="0"/>
                <a:cs typeface="Times New Roman" panose="02020603050405020304" pitchFamily="18" charset="0"/>
              </a:rPr>
              <a:t>• Водоснабдяване: </a:t>
            </a:r>
          </a:p>
          <a:p>
            <a:pPr>
              <a:lnSpc>
                <a:spcPct val="115000"/>
              </a:lnSpc>
              <a:spcAft>
                <a:spcPts val="800"/>
              </a:spcAft>
              <a:buNone/>
            </a:pPr>
            <a:r>
              <a:rPr lang="ru-RU" sz="2200" b="1" kern="100" dirty="0">
                <a:solidFill>
                  <a:schemeClr val="bg1"/>
                </a:solidFill>
                <a:ea typeface="Aptos" panose="020B0004020202020204" pitchFamily="34" charset="0"/>
                <a:cs typeface="Times New Roman" panose="02020603050405020304" pitchFamily="18" charset="0"/>
              </a:rPr>
              <a:t>ефективно изпомпване и съхранение, когато енергията е най-евтина </a:t>
            </a:r>
          </a:p>
          <a:p>
            <a:pPr>
              <a:lnSpc>
                <a:spcPct val="115000"/>
              </a:lnSpc>
              <a:spcAft>
                <a:spcPts val="800"/>
              </a:spcAft>
              <a:buNone/>
            </a:pPr>
            <a:r>
              <a:rPr lang="ru-RU" sz="2200" b="1" kern="100" dirty="0">
                <a:solidFill>
                  <a:schemeClr val="bg1"/>
                </a:solidFill>
                <a:ea typeface="Aptos" panose="020B0004020202020204" pitchFamily="34" charset="0"/>
                <a:cs typeface="Times New Roman" panose="02020603050405020304" pitchFamily="18" charset="0"/>
              </a:rPr>
              <a:t>• Селско стопанство: надеждно напояване с по-ниски разходи и емисии </a:t>
            </a:r>
          </a:p>
          <a:p>
            <a:pPr>
              <a:lnSpc>
                <a:spcPct val="115000"/>
              </a:lnSpc>
              <a:spcAft>
                <a:spcPts val="800"/>
              </a:spcAft>
              <a:buNone/>
            </a:pPr>
            <a:r>
              <a:rPr lang="ru-RU" sz="1600" kern="100" dirty="0">
                <a:solidFill>
                  <a:schemeClr val="bg1"/>
                </a:solidFill>
                <a:ea typeface="Aptos" panose="020B0004020202020204" pitchFamily="34" charset="0"/>
                <a:cs typeface="Times New Roman" panose="02020603050405020304" pitchFamily="18" charset="0"/>
              </a:rPr>
              <a:t>• Този пример показва как изкуственият интелект свързва различни сектори, за да подобри ефективността, устойчивостта и устойчивостта.</a:t>
            </a:r>
          </a:p>
        </p:txBody>
      </p:sp>
    </p:spTree>
    <p:extLst>
      <p:ext uri="{BB962C8B-B14F-4D97-AF65-F5344CB8AC3E}">
        <p14:creationId xmlns:p14="http://schemas.microsoft.com/office/powerpoint/2010/main" val="595568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29803" y="2195660"/>
            <a:ext cx="6484268" cy="2253043"/>
          </a:xfrm>
        </p:spPr>
        <p:txBody>
          <a:bodyPr/>
          <a:lstStyle/>
          <a:p>
            <a:r>
              <a:rPr lang="bg-BG" b="1" dirty="0"/>
              <a:t>Част</a:t>
            </a:r>
            <a:r>
              <a:rPr lang="en-US" b="1" dirty="0"/>
              <a:t> 1</a:t>
            </a:r>
          </a:p>
          <a:p>
            <a:r>
              <a:rPr lang="bg-BG" b="1" dirty="0"/>
              <a:t>Въведение</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Tree>
    <p:extLst>
      <p:ext uri="{BB962C8B-B14F-4D97-AF65-F5344CB8AC3E}">
        <p14:creationId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613876" y="1452064"/>
            <a:ext cx="4639192" cy="4377696"/>
          </a:xfrm>
        </p:spPr>
        <p:txBody>
          <a:bodyPr lIns="91440" tIns="45720" rIns="91440" bIns="45720" anchor="t"/>
          <a:lstStyle/>
          <a:p>
            <a:endParaRPr lang="en-GB" sz="1800" b="1">
              <a:latin typeface="Arial"/>
              <a:ea typeface="Calibri"/>
              <a:cs typeface="Arial"/>
            </a:endParaRPr>
          </a:p>
          <a:p>
            <a:endParaRPr lang="en-GB" sz="1800">
              <a:latin typeface="Arial"/>
              <a:ea typeface="Calibri"/>
              <a:cs typeface="Arial"/>
            </a:endParaRPr>
          </a:p>
          <a:p>
            <a:pPr marL="0"/>
            <a:endParaRPr lang="en-IE" sz="3600">
              <a:ea typeface="Calibri"/>
              <a:cs typeface="Calibri"/>
            </a:endParaRPr>
          </a:p>
        </p:txBody>
      </p:sp>
      <p:sp>
        <p:nvSpPr>
          <p:cNvPr id="7" name="Text Placeholder 6">
            <a:extLst>
              <a:ext uri="{FF2B5EF4-FFF2-40B4-BE49-F238E27FC236}">
                <a16:creationId xmlns:a16="http://schemas.microsoft.com/office/drawing/2014/main" id="{1BC09BE4-7BE0-9CE9-EB3E-00CE661EDFF1}"/>
              </a:ext>
            </a:extLst>
          </p:cNvPr>
          <p:cNvSpPr>
            <a:spLocks noGrp="1"/>
          </p:cNvSpPr>
          <p:nvPr>
            <p:ph type="body" sz="quarter" idx="16"/>
          </p:nvPr>
        </p:nvSpPr>
        <p:spPr>
          <a:xfrm>
            <a:off x="6339155" y="82194"/>
            <a:ext cx="5762457" cy="1479478"/>
          </a:xfrm>
        </p:spPr>
        <p:txBody>
          <a:bodyPr lIns="91440" tIns="45720" rIns="91440" bIns="45720" anchor="t">
            <a:noAutofit/>
          </a:bodyPr>
          <a:lstStyle/>
          <a:p>
            <a:r>
              <a:rPr lang="ru-RU" sz="3200" dirty="0">
                <a:ea typeface="Calibri"/>
                <a:cs typeface="Calibri"/>
              </a:rPr>
              <a:t>Изкуственият интелект в съвременните енергийни системи</a:t>
            </a:r>
          </a:p>
        </p:txBody>
      </p:sp>
      <p:sp>
        <p:nvSpPr>
          <p:cNvPr id="17" name="Freeform 16">
            <a:extLst>
              <a:ext uri="{FF2B5EF4-FFF2-40B4-BE49-F238E27FC236}">
                <a16:creationId xmlns:a16="http://schemas.microsoft.com/office/drawing/2014/main" id="{62CA1524-15B0-4D20-1B4B-F9D0696E9227}"/>
              </a:ext>
            </a:extLst>
          </p:cNvPr>
          <p:cNvSpPr/>
          <p:nvPr/>
        </p:nvSpPr>
        <p:spPr>
          <a:xfrm rot="5551673">
            <a:off x="10105344" y="4843001"/>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kstSylinder 1">
            <a:extLst>
              <a:ext uri="{FF2B5EF4-FFF2-40B4-BE49-F238E27FC236}">
                <a16:creationId xmlns:a16="http://schemas.microsoft.com/office/drawing/2014/main" id="{7B468085-5556-1FCB-CB3D-543CAE632868}"/>
              </a:ext>
            </a:extLst>
          </p:cNvPr>
          <p:cNvSpPr txBox="1"/>
          <p:nvPr/>
        </p:nvSpPr>
        <p:spPr>
          <a:xfrm>
            <a:off x="6176115" y="1452064"/>
            <a:ext cx="5762456"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sz="2800" b="1" dirty="0">
                <a:solidFill>
                  <a:schemeClr val="bg1"/>
                </a:solidFill>
              </a:rPr>
              <a:t>Заключения</a:t>
            </a:r>
          </a:p>
          <a:p>
            <a:r>
              <a:rPr lang="ru-RU" dirty="0">
                <a:solidFill>
                  <a:schemeClr val="bg1"/>
                </a:solidFill>
              </a:rPr>
              <a:t>Изкуственият интелект позволява по-интелигентно, по-устойчиво и по-надеждно управление на енергията в рамките на все по-сложни и децентрализирани електроенергийни мрежи. Той подпомага операторите при справянето с колебанията в производството от възобновяеми източници, бързо променящото се търсене и необходимостта от поддържане на баланса в системата в реално време.</a:t>
            </a:r>
          </a:p>
          <a:p>
            <a:r>
              <a:rPr lang="ru-RU" sz="2000" b="1" dirty="0">
                <a:solidFill>
                  <a:schemeClr val="bg1"/>
                </a:solidFill>
              </a:rPr>
              <a:t>Основни предизвикателства, с които се справя изкуственият интелект</a:t>
            </a:r>
          </a:p>
          <a:p>
            <a:r>
              <a:rPr lang="ru-RU" dirty="0">
                <a:solidFill>
                  <a:schemeClr val="bg1"/>
                </a:solidFill>
              </a:rPr>
              <a:t>Променливо производство от възобновяеми източници (слънчева/вятърна енергия)</a:t>
            </a:r>
          </a:p>
          <a:p>
            <a:r>
              <a:rPr lang="ru-RU" dirty="0">
                <a:solidFill>
                  <a:schemeClr val="bg1"/>
                </a:solidFill>
              </a:rPr>
              <a:t>Променящи се модели на потребление (електрически автомобили, интелигентни сгради, термопомпи)</a:t>
            </a:r>
          </a:p>
          <a:p>
            <a:r>
              <a:rPr lang="ru-RU" dirty="0">
                <a:solidFill>
                  <a:schemeClr val="bg1"/>
                </a:solidFill>
              </a:rPr>
              <a:t>Поддържане на надеждността и стабилността на електроенергийната мрежа</a:t>
            </a:r>
          </a:p>
          <a:p>
            <a:r>
              <a:rPr lang="ru-RU" dirty="0">
                <a:solidFill>
                  <a:schemeClr val="bg1"/>
                </a:solidFill>
              </a:rPr>
              <a:t>Обработка на големи обеми данни в реално време</a:t>
            </a:r>
          </a:p>
        </p:txBody>
      </p:sp>
      <p:pic>
        <p:nvPicPr>
          <p:cNvPr id="6" name="Plassholder for bilde 5">
            <a:extLst>
              <a:ext uri="{FF2B5EF4-FFF2-40B4-BE49-F238E27FC236}">
                <a16:creationId xmlns:a16="http://schemas.microsoft.com/office/drawing/2014/main" id="{ECBCE7D4-3E35-B7FD-A75B-9D1CB448B657}"/>
              </a:ext>
            </a:extLst>
          </p:cNvPr>
          <p:cNvPicPr>
            <a:picLocks noGrp="1" noChangeAspect="1"/>
          </p:cNvPicPr>
          <p:nvPr>
            <p:ph type="pic" sz="quarter" idx="44"/>
          </p:nvPr>
        </p:nvPicPr>
        <p:blipFill>
          <a:blip r:embed="rId2"/>
          <a:srcRect l="25360" r="25851" b="27422"/>
          <a:stretch>
            <a:fillRect/>
          </a:stretch>
        </p:blipFill>
        <p:spPr>
          <a:xfrm>
            <a:off x="487160" y="524738"/>
            <a:ext cx="5613188" cy="5779335"/>
          </a:xfrm>
          <a:prstGeom prst="rect">
            <a:avLst/>
          </a:prstGeom>
          <a:solidFill>
            <a:srgbClr val="FFFFFF">
              <a:lumMod val="95000"/>
            </a:srgbClr>
          </a:solidFill>
        </p:spPr>
      </p:pic>
    </p:spTree>
    <p:extLst>
      <p:ext uri="{BB962C8B-B14F-4D97-AF65-F5344CB8AC3E}">
        <p14:creationId xmlns:p14="http://schemas.microsoft.com/office/powerpoint/2010/main" val="3471664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0" y="2137025"/>
            <a:ext cx="6339154" cy="4720975"/>
          </a:xfrm>
        </p:spPr>
        <p:txBody>
          <a:bodyPr lIns="91440" tIns="45720" rIns="91440" bIns="45720" anchor="t"/>
          <a:lstStyle/>
          <a:p>
            <a:pPr marL="285750" indent="-285750">
              <a:buFont typeface="Arial"/>
              <a:buChar char="•"/>
            </a:pPr>
            <a:r>
              <a:rPr lang="ru-RU" sz="1600" dirty="0">
                <a:latin typeface="Segoe UI"/>
                <a:cs typeface="Segoe UI"/>
              </a:rPr>
              <a:t>•Прогнозиране на енергията от възобновяеми източници: </a:t>
            </a:r>
          </a:p>
          <a:p>
            <a:pPr marL="285750" indent="-285750">
              <a:buFont typeface="Arial"/>
              <a:buChar char="•"/>
            </a:pPr>
            <a:r>
              <a:rPr lang="ru-RU" sz="1600" dirty="0">
                <a:latin typeface="Segoe UI"/>
                <a:cs typeface="Segoe UI"/>
              </a:rPr>
              <a:t>Прогнозира производството на вятърна и слънчева енергия въз основа на метеорологични данни, данни за производството в миналото и сателитни данни. </a:t>
            </a:r>
          </a:p>
          <a:p>
            <a:pPr marL="285750" indent="-285750">
              <a:buFont typeface="Arial"/>
              <a:buChar char="•"/>
            </a:pPr>
            <a:r>
              <a:rPr lang="ru-RU" sz="1600" dirty="0">
                <a:latin typeface="Segoe UI"/>
                <a:cs typeface="Segoe UI"/>
              </a:rPr>
              <a:t>• Прогнозиране на търсенето: </a:t>
            </a:r>
          </a:p>
          <a:p>
            <a:pPr marL="285750" indent="-285750">
              <a:buFont typeface="Arial"/>
              <a:buChar char="•"/>
            </a:pPr>
            <a:r>
              <a:rPr lang="ru-RU" sz="1600" dirty="0">
                <a:latin typeface="Segoe UI"/>
                <a:cs typeface="Segoe UI"/>
              </a:rPr>
              <a:t>Идентифицира моделите на потребление с цел намаляване на пиковите натоварвания и оптимизиране на производството.</a:t>
            </a:r>
          </a:p>
          <a:p>
            <a:pPr marL="285750" indent="-285750">
              <a:buFont typeface="Arial"/>
              <a:buChar char="•"/>
            </a:pPr>
            <a:r>
              <a:rPr lang="ru-RU" sz="1600" dirty="0">
                <a:latin typeface="Segoe UI"/>
                <a:cs typeface="Segoe UI"/>
              </a:rPr>
              <a:t> • Оптимизация на интелигентната електроенергийна мрежа: </a:t>
            </a:r>
          </a:p>
          <a:p>
            <a:pPr marL="285750" indent="-285750">
              <a:buFont typeface="Arial"/>
              <a:buChar char="•"/>
            </a:pPr>
            <a:r>
              <a:rPr lang="ru-RU" sz="1600" dirty="0">
                <a:latin typeface="Segoe UI"/>
                <a:cs typeface="Segoe UI"/>
              </a:rPr>
              <a:t>Управление на мрежата в реално време, откриване на неизправности, автоматично балансиране и киберустойчивост. </a:t>
            </a:r>
          </a:p>
          <a:p>
            <a:pPr marL="285750" indent="-285750">
              <a:buFont typeface="Arial"/>
              <a:buChar char="•"/>
            </a:pPr>
            <a:r>
              <a:rPr lang="ru-RU" sz="1600" dirty="0">
                <a:latin typeface="Segoe UI"/>
                <a:cs typeface="Segoe UI"/>
              </a:rPr>
              <a:t>• Превантивна поддръжка:</a:t>
            </a:r>
          </a:p>
          <a:p>
            <a:pPr marL="285750" indent="-285750">
              <a:buFont typeface="Arial"/>
              <a:buChar char="•"/>
            </a:pPr>
            <a:r>
              <a:rPr lang="ru-RU" sz="1600" dirty="0">
                <a:latin typeface="Segoe UI"/>
                <a:cs typeface="Segoe UI"/>
              </a:rPr>
              <a:t> Предвижда повреди на оборудването, за да се намалят престоите и да се удължи експлоатационният срок на активите.</a:t>
            </a:r>
            <a:endParaRPr lang="en-IE" dirty="0">
              <a:ea typeface="Calibri"/>
              <a:cs typeface="Calibri"/>
            </a:endParaRPr>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0" y="338070"/>
            <a:ext cx="5888002" cy="1336618"/>
          </a:xfrm>
        </p:spPr>
        <p:txBody>
          <a:bodyPr lIns="91440" tIns="45720" rIns="91440" bIns="45720" anchor="t">
            <a:noAutofit/>
          </a:bodyPr>
          <a:lstStyle/>
          <a:p>
            <a:r>
              <a:rPr lang="ru-RU" sz="3000" dirty="0">
                <a:ea typeface="Calibri"/>
                <a:cs typeface="Calibri"/>
              </a:rPr>
              <a:t>Как изкуственият интелект подпомага управлението на енергията</a:t>
            </a:r>
          </a:p>
          <a:p>
            <a:r>
              <a:rPr lang="ru-RU" sz="2800" dirty="0">
                <a:ea typeface="Calibri"/>
                <a:cs typeface="Calibri"/>
              </a:rPr>
              <a:t>Заключения</a:t>
            </a:r>
          </a:p>
        </p:txBody>
      </p:sp>
      <p:sp>
        <p:nvSpPr>
          <p:cNvPr id="17" name="Freeform 16">
            <a:extLst>
              <a:ext uri="{FF2B5EF4-FFF2-40B4-BE49-F238E27FC236}">
                <a16:creationId xmlns:a16="http://schemas.microsoft.com/office/drawing/2014/main" id="{6420F043-973F-16AA-01AB-419580485A8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0" name="Plassholder for bilde 9">
            <a:extLst>
              <a:ext uri="{FF2B5EF4-FFF2-40B4-BE49-F238E27FC236}">
                <a16:creationId xmlns:a16="http://schemas.microsoft.com/office/drawing/2014/main" id="{F56E1F9B-C2CF-45C1-BBC7-EC0EA81B30DD}"/>
              </a:ext>
            </a:extLst>
          </p:cNvPr>
          <p:cNvPicPr>
            <a:picLocks noGrp="1" noChangeAspect="1"/>
          </p:cNvPicPr>
          <p:nvPr>
            <p:ph type="pic" sz="quarter" idx="44"/>
          </p:nvPr>
        </p:nvPicPr>
        <p:blipFill>
          <a:blip r:embed="rId2"/>
          <a:srcRect l="14956" r="14956"/>
          <a:stretch/>
        </p:blipFill>
        <p:spPr>
          <a:xfrm>
            <a:off x="6439003" y="501375"/>
            <a:ext cx="5660531" cy="6045736"/>
          </a:xfrm>
          <a:prstGeom prst="rect">
            <a:avLst/>
          </a:prstGeom>
          <a:solidFill>
            <a:srgbClr val="FFFFFF">
              <a:lumMod val="95000"/>
            </a:srgbClr>
          </a:solidFill>
        </p:spPr>
      </p:pic>
    </p:spTree>
    <p:extLst>
      <p:ext uri="{BB962C8B-B14F-4D97-AF65-F5344CB8AC3E}">
        <p14:creationId xmlns:p14="http://schemas.microsoft.com/office/powerpoint/2010/main" val="2181264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DA0D9-0B55-3CAA-B768-6215C9DD8492}"/>
            </a:ext>
          </a:extLst>
        </p:cNvPr>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D1CF52DA-CB64-1468-243A-6635A1B553CC}"/>
              </a:ext>
            </a:extLst>
          </p:cNvPr>
          <p:cNvSpPr>
            <a:spLocks noGrp="1"/>
          </p:cNvSpPr>
          <p:nvPr>
            <p:ph type="body" sz="quarter" idx="16"/>
          </p:nvPr>
        </p:nvSpPr>
        <p:spPr>
          <a:xfrm>
            <a:off x="285108" y="227721"/>
            <a:ext cx="5098550" cy="696955"/>
          </a:xfrm>
          <a:solidFill>
            <a:schemeClr val="bg1"/>
          </a:solidFill>
        </p:spPr>
        <p:txBody>
          <a:bodyPr lIns="91440" tIns="45720" rIns="91440" bIns="45720" anchor="t">
            <a:noAutofit/>
          </a:bodyPr>
          <a:lstStyle/>
          <a:p>
            <a:pPr>
              <a:lnSpc>
                <a:spcPct val="100000"/>
              </a:lnSpc>
            </a:pPr>
            <a:r>
              <a:rPr lang="bg-BG" sz="2800" dirty="0">
                <a:solidFill>
                  <a:srgbClr val="00898B"/>
                </a:solidFill>
                <a:ea typeface="Calibri"/>
                <a:cs typeface="Calibri"/>
              </a:rPr>
              <a:t>Речник на основните термини</a:t>
            </a:r>
          </a:p>
        </p:txBody>
      </p:sp>
      <p:sp>
        <p:nvSpPr>
          <p:cNvPr id="12" name="TekstSylinder 11">
            <a:extLst>
              <a:ext uri="{FF2B5EF4-FFF2-40B4-BE49-F238E27FC236}">
                <a16:creationId xmlns:a16="http://schemas.microsoft.com/office/drawing/2014/main" id="{569F4F8E-A8CC-EA7A-38F9-77D6C7ED63CB}"/>
              </a:ext>
            </a:extLst>
          </p:cNvPr>
          <p:cNvSpPr txBox="1"/>
          <p:nvPr/>
        </p:nvSpPr>
        <p:spPr>
          <a:xfrm>
            <a:off x="285108" y="924676"/>
            <a:ext cx="5437598" cy="5863144"/>
          </a:xfrm>
          <a:prstGeom prst="rect">
            <a:avLst/>
          </a:prstGeom>
          <a:noFill/>
        </p:spPr>
        <p:txBody>
          <a:bodyPr wrap="square">
            <a:spAutoFit/>
          </a:bodyPr>
          <a:lstStyle/>
          <a:p>
            <a:r>
              <a:rPr lang="ru-RU" sz="1300" b="1" dirty="0"/>
              <a:t>Изкуствен интелект (AI)</a:t>
            </a:r>
          </a:p>
          <a:p>
            <a:r>
              <a:rPr lang="ru-RU" sz="1300" dirty="0"/>
              <a:t>Компютърни системи, които могат да анализират данни, да се учат от модели и да подпомагат или автоматизират вземането на решения.</a:t>
            </a:r>
          </a:p>
          <a:p>
            <a:r>
              <a:rPr lang="ru-RU" sz="1300" b="1" dirty="0"/>
              <a:t>Управление на енергията</a:t>
            </a:r>
          </a:p>
          <a:p>
            <a:r>
              <a:rPr lang="ru-RU" sz="1300" dirty="0"/>
              <a:t>Планиране, мониторинг и оптимизация на производството, разпределението и потреблението на енергия с цел подобряване на ефективността, надеждността и устойчивостта.</a:t>
            </a:r>
          </a:p>
          <a:p>
            <a:r>
              <a:rPr lang="ru-RU" sz="1300" b="1" dirty="0"/>
              <a:t>Възобновяема енергия: </a:t>
            </a:r>
          </a:p>
          <a:p>
            <a:r>
              <a:rPr lang="ru-RU" sz="1300" dirty="0"/>
              <a:t>Енергия от природни източници, които се възстановяват непрекъснато, като слънчева, вятърна и водна енергия. Прогнозиране на търсенето: </a:t>
            </a:r>
          </a:p>
          <a:p>
            <a:r>
              <a:rPr lang="ru-RU" sz="1300" dirty="0"/>
              <a:t>Използване на данни и модели на ИИ за прогнозиране на необходимото количество електроенергия в различни моменти. </a:t>
            </a:r>
          </a:p>
          <a:p>
            <a:r>
              <a:rPr lang="ru-RU" sz="1300" b="1" dirty="0"/>
              <a:t>Прогнозиране на възобновяемата енергия: </a:t>
            </a:r>
          </a:p>
          <a:p>
            <a:r>
              <a:rPr lang="ru-RU" sz="1300" dirty="0"/>
              <a:t>Прогнозиране на производството на слънчева или вятърна енергия въз основа на метеорологични данни, исторически модели и модели на ИИ</a:t>
            </a:r>
            <a:r>
              <a:rPr lang="ru-RU" sz="1300" b="1" dirty="0"/>
              <a:t>.</a:t>
            </a:r>
          </a:p>
          <a:p>
            <a:r>
              <a:rPr lang="ru-RU" sz="1300" b="1" dirty="0"/>
              <a:t>Интелигентна електроенергийна мрежа: </a:t>
            </a:r>
          </a:p>
          <a:p>
            <a:r>
              <a:rPr lang="ru-RU" sz="1300" dirty="0"/>
              <a:t>Цифрова електроенергийна мрежа, която използва сензори, данни и изкуствен интелект за наблюдение, контрол и оптимизиране на енергийните потоци в реално време. </a:t>
            </a:r>
          </a:p>
          <a:p>
            <a:r>
              <a:rPr lang="ru-RU" sz="1300" b="1" dirty="0"/>
              <a:t>Стабилност на електроенергийната мрежа:</a:t>
            </a:r>
          </a:p>
          <a:p>
            <a:r>
              <a:rPr lang="ru-RU" sz="1300" dirty="0"/>
              <a:t>Способността на електроенергийната мрежа да поддържа баланс между предлагането и търсенето по всяко време, за да се избегнат прекъсвания на електрозахранването или повреди на оборудването. </a:t>
            </a:r>
          </a:p>
          <a:p>
            <a:r>
              <a:rPr lang="ru-RU" sz="1300" b="1" dirty="0"/>
              <a:t>Разпределени енергийни ресурси (DER):</a:t>
            </a:r>
          </a:p>
          <a:p>
            <a:r>
              <a:rPr lang="ru-RU" sz="1300" dirty="0"/>
              <a:t>Малки, децентрализирани енергийни източници, като слънчеви панели, вятърни турбини, батерии и електрически превозни средства, свързани към електроенергийната мрежа.</a:t>
            </a:r>
          </a:p>
          <a:p>
            <a:endParaRPr lang="ru-RU" sz="1200" b="1" dirty="0"/>
          </a:p>
          <a:p>
            <a:endParaRPr lang="ru-RU" sz="1200" b="1" dirty="0"/>
          </a:p>
        </p:txBody>
      </p:sp>
      <p:sp>
        <p:nvSpPr>
          <p:cNvPr id="16" name="TekstSylinder 15">
            <a:extLst>
              <a:ext uri="{FF2B5EF4-FFF2-40B4-BE49-F238E27FC236}">
                <a16:creationId xmlns:a16="http://schemas.microsoft.com/office/drawing/2014/main" id="{470553DE-BC50-2A49-8201-8CF5DFEB9727}"/>
              </a:ext>
            </a:extLst>
          </p:cNvPr>
          <p:cNvSpPr txBox="1"/>
          <p:nvPr/>
        </p:nvSpPr>
        <p:spPr>
          <a:xfrm>
            <a:off x="5722707" y="369871"/>
            <a:ext cx="6356278" cy="6488129"/>
          </a:xfrm>
          <a:prstGeom prst="rect">
            <a:avLst/>
          </a:prstGeom>
          <a:noFill/>
        </p:spPr>
        <p:txBody>
          <a:bodyPr wrap="square">
            <a:spAutoFit/>
          </a:bodyPr>
          <a:lstStyle/>
          <a:p>
            <a:r>
              <a:rPr lang="ru-RU" sz="1400" b="1" dirty="0">
                <a:solidFill>
                  <a:schemeClr val="bg1"/>
                </a:solidFill>
              </a:rPr>
              <a:t>Система за управление на батерията (BMS)</a:t>
            </a:r>
          </a:p>
          <a:p>
            <a:r>
              <a:rPr lang="ru-RU" sz="1400" dirty="0">
                <a:solidFill>
                  <a:schemeClr val="bg1"/>
                </a:solidFill>
              </a:rPr>
              <a:t>Система, която следи и контролира зареждането, разреждането и състоянието на батерията, за да гарантира безопасна и ефективна работа.</a:t>
            </a:r>
          </a:p>
          <a:p>
            <a:endParaRPr lang="ru-RU" sz="1400" b="1" dirty="0">
              <a:solidFill>
                <a:schemeClr val="bg1"/>
              </a:solidFill>
            </a:endParaRPr>
          </a:p>
          <a:p>
            <a:r>
              <a:rPr lang="ru-RU" sz="1400" b="1" dirty="0">
                <a:solidFill>
                  <a:schemeClr val="bg1"/>
                </a:solidFill>
              </a:rPr>
              <a:t>Съхранение на енергия</a:t>
            </a:r>
          </a:p>
          <a:p>
            <a:r>
              <a:rPr lang="ru-RU" sz="1400" dirty="0">
                <a:solidFill>
                  <a:schemeClr val="bg1"/>
                </a:solidFill>
              </a:rPr>
              <a:t>Процесът на съхранение на електроенергия (например в батерии) за по-късна употреба, когато търсенето е по-високо или производството е по-ниско.</a:t>
            </a:r>
          </a:p>
          <a:p>
            <a:endParaRPr lang="ru-RU" sz="1400" b="1" dirty="0">
              <a:solidFill>
                <a:schemeClr val="bg1"/>
              </a:solidFill>
            </a:endParaRPr>
          </a:p>
          <a:p>
            <a:r>
              <a:rPr lang="ru-RU" sz="1400" b="1" dirty="0">
                <a:solidFill>
                  <a:schemeClr val="bg1"/>
                </a:solidFill>
              </a:rPr>
              <a:t>Vehicle‑to‑Grid (V2G)</a:t>
            </a:r>
          </a:p>
          <a:p>
            <a:r>
              <a:rPr lang="ru-RU" sz="1400" dirty="0">
                <a:solidFill>
                  <a:schemeClr val="bg1"/>
                </a:solidFill>
              </a:rPr>
              <a:t>Технология, която позволява на електрическите превозни средства да връщат съхранената енергия в електропреносната мрежа, като по този начин спомагат за балансиране на търсенето и предлагането.</a:t>
            </a:r>
          </a:p>
          <a:p>
            <a:endParaRPr lang="ru-RU" sz="1400" b="1" dirty="0">
              <a:solidFill>
                <a:schemeClr val="bg1"/>
              </a:solidFill>
            </a:endParaRPr>
          </a:p>
          <a:p>
            <a:r>
              <a:rPr lang="ru-RU" sz="1400" b="1" dirty="0">
                <a:solidFill>
                  <a:schemeClr val="bg1"/>
                </a:solidFill>
              </a:rPr>
              <a:t>Предвидителна поддръжка: </a:t>
            </a:r>
          </a:p>
          <a:p>
            <a:r>
              <a:rPr lang="ru-RU" sz="1400" dirty="0">
                <a:solidFill>
                  <a:schemeClr val="bg1"/>
                </a:solidFill>
              </a:rPr>
              <a:t>Използване на данни и изкуствен интелект за предвиждане на повреди в оборудването, преди те да се случат, което намалява престоите и разходите за ремонт. SCADA (Supervisory Control and Data Acquisition)</a:t>
            </a:r>
          </a:p>
          <a:p>
            <a:r>
              <a:rPr lang="ru-RU" sz="1400" dirty="0">
                <a:solidFill>
                  <a:schemeClr val="bg1"/>
                </a:solidFill>
              </a:rPr>
              <a:t>Системи, използвани за мониторинг и контрол на критична инфраструктура, като електроенергийни мрежи, водоснабдителни системи и промишлени процеси.</a:t>
            </a:r>
          </a:p>
          <a:p>
            <a:endParaRPr lang="ru-RU" sz="1400" b="1" dirty="0">
              <a:solidFill>
                <a:schemeClr val="bg1"/>
              </a:solidFill>
            </a:endParaRPr>
          </a:p>
          <a:p>
            <a:r>
              <a:rPr lang="ru-RU" sz="1400" b="1" dirty="0">
                <a:solidFill>
                  <a:schemeClr val="bg1"/>
                </a:solidFill>
              </a:rPr>
              <a:t>Оперативна съвместимост</a:t>
            </a:r>
          </a:p>
          <a:p>
            <a:r>
              <a:rPr lang="ru-RU" sz="1400" dirty="0">
                <a:solidFill>
                  <a:schemeClr val="bg1"/>
                </a:solidFill>
              </a:rPr>
              <a:t>Способността на различни системи, устройства или платформи да работят заедно и да обменят данни ефективно.</a:t>
            </a:r>
          </a:p>
          <a:p>
            <a:endParaRPr lang="ru-RU" sz="1400" b="1" dirty="0">
              <a:solidFill>
                <a:schemeClr val="bg1"/>
              </a:solidFill>
            </a:endParaRPr>
          </a:p>
          <a:p>
            <a:r>
              <a:rPr lang="ru-RU" sz="1400" b="1" dirty="0">
                <a:solidFill>
                  <a:schemeClr val="bg1"/>
                </a:solidFill>
              </a:rPr>
              <a:t>Зелена изкуствена интелигентност (Green AI)</a:t>
            </a:r>
          </a:p>
          <a:p>
            <a:r>
              <a:rPr lang="ru-RU" sz="1400" dirty="0">
                <a:solidFill>
                  <a:schemeClr val="bg1"/>
                </a:solidFill>
              </a:rPr>
              <a:t>Подход към изкуствената интелигентност, който има за цел да сведе до минимум потреблението на енергия и въздействието върху околната среда, като гарантира, че изкуствената интелигентност спестява повече енергия, отколкото консумира.</a:t>
            </a:r>
          </a:p>
        </p:txBody>
      </p:sp>
    </p:spTree>
    <p:extLst>
      <p:ext uri="{BB962C8B-B14F-4D97-AF65-F5344CB8AC3E}">
        <p14:creationId xmlns:p14="http://schemas.microsoft.com/office/powerpoint/2010/main" val="39688670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normAutofit fontScale="70000" lnSpcReduction="20000"/>
          </a:bodyPr>
          <a:lstStyle/>
          <a:p>
            <a:r>
              <a:rPr lang="bg-BG" dirty="0"/>
              <a:t>Благодарим Ви</a:t>
            </a:r>
            <a:endParaRPr lang="en-US"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
        <p:nvSpPr>
          <p:cNvPr id="30" name="TextBox 29">
            <a:extLst>
              <a:ext uri="{FF2B5EF4-FFF2-40B4-BE49-F238E27FC236}">
                <a16:creationId xmlns:a16="http://schemas.microsoft.com/office/drawing/2014/main" id="{1F41CC22-9C4C-5924-6BD4-7ED28976907F}"/>
              </a:ext>
            </a:extLst>
          </p:cNvPr>
          <p:cNvSpPr txBox="1"/>
          <p:nvPr/>
        </p:nvSpPr>
        <p:spPr>
          <a:xfrm>
            <a:off x="8624956" y="5461000"/>
            <a:ext cx="348974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aseline="0">
                <a:solidFill>
                  <a:srgbClr val="086D6E"/>
                </a:solidFill>
                <a:latin typeface="Calibri"/>
              </a:rPr>
              <a:t>www.sustainvet.eu</a:t>
            </a:r>
            <a:r>
              <a:rPr sz="2800">
                <a:latin typeface="Calibri"/>
                <a:ea typeface="Calibri"/>
                <a:cs typeface="Calibri"/>
              </a:rPr>
              <a:t>​</a:t>
            </a:r>
            <a:endParaRPr lang="en-GB"/>
          </a:p>
          <a:p>
            <a:pPr algn="ctr"/>
            <a:endParaRPr lang="en-GB"/>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ACADAF01-20CE-F54E-772B-515EA35B030D}"/>
              </a:ext>
            </a:extLst>
          </p:cNvPr>
          <p:cNvPicPr>
            <a:picLocks noChangeAspect="1"/>
          </p:cNvPicPr>
          <p:nvPr/>
        </p:nvPicPr>
        <p:blipFill>
          <a:blip r:embed="rId3"/>
          <a:stretch>
            <a:fillRect/>
          </a:stretch>
        </p:blipFill>
        <p:spPr>
          <a:xfrm>
            <a:off x="-31518" y="1"/>
            <a:ext cx="12200860" cy="6858000"/>
          </a:xfrm>
          <a:prstGeom prst="rect">
            <a:avLst/>
          </a:prstGeom>
        </p:spPr>
      </p:pic>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2" name="Rektangel 11">
            <a:extLst>
              <a:ext uri="{FF2B5EF4-FFF2-40B4-BE49-F238E27FC236}">
                <a16:creationId xmlns:a16="http://schemas.microsoft.com/office/drawing/2014/main" id="{78D4DF07-35D3-1246-A242-3224DB91316A}"/>
              </a:ext>
            </a:extLst>
          </p:cNvPr>
          <p:cNvSpPr/>
          <p:nvPr/>
        </p:nvSpPr>
        <p:spPr>
          <a:xfrm>
            <a:off x="6755012" y="2553035"/>
            <a:ext cx="5466945" cy="433853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6978764" y="3052833"/>
            <a:ext cx="5126463" cy="3565651"/>
          </a:xfrm>
        </p:spPr>
        <p:txBody>
          <a:bodyPr>
            <a:normAutofit/>
          </a:bodyPr>
          <a:lstStyle/>
          <a:p>
            <a:r>
              <a:rPr lang="ru-RU" sz="2400" dirty="0"/>
              <a:t>Енергийната ефективност е най-бързият, най-евтиният и най-екологичният начин за намаляване на емисиите и за укрепване на енергийната сигурност.</a:t>
            </a:r>
          </a:p>
          <a:p>
            <a:br>
              <a:rPr lang="en-GB" sz="2400" dirty="0"/>
            </a:br>
            <a:r>
              <a:rPr lang="bg-BG" sz="2400" i="0" dirty="0"/>
              <a:t>Международна енергийна агенция (МЕА)</a:t>
            </a:r>
            <a:endParaRPr lang="en-US" sz="2400" b="1" i="0" dirty="0"/>
          </a:p>
        </p:txBody>
      </p:sp>
      <p:sp>
        <p:nvSpPr>
          <p:cNvPr id="9" name="Freeform 8">
            <a:extLst>
              <a:ext uri="{FF2B5EF4-FFF2-40B4-BE49-F238E27FC236}">
                <a16:creationId xmlns:a16="http://schemas.microsoft.com/office/drawing/2014/main" id="{3C42CEEE-71C1-D69E-92F5-96DBEAA37DFB}"/>
              </a:ext>
            </a:extLst>
          </p:cNvPr>
          <p:cNvSpPr/>
          <p:nvPr/>
        </p:nvSpPr>
        <p:spPr>
          <a:xfrm rot="12302071">
            <a:off x="-70115" y="5047405"/>
            <a:ext cx="2307665" cy="2230891"/>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b="1">
              <a:solidFill>
                <a:schemeClr val="bg1"/>
              </a:solidFill>
            </a:endParaRPr>
          </a:p>
        </p:txBody>
      </p:sp>
      <p:grpSp>
        <p:nvGrpSpPr>
          <p:cNvPr id="4" name="Group 3">
            <a:extLst>
              <a:ext uri="{FF2B5EF4-FFF2-40B4-BE49-F238E27FC236}">
                <a16:creationId xmlns:a16="http://schemas.microsoft.com/office/drawing/2014/main" id="{3A16E5AB-C242-EC52-3006-1AF44CFA050E}"/>
              </a:ext>
            </a:extLst>
          </p:cNvPr>
          <p:cNvGrpSpPr/>
          <p:nvPr/>
        </p:nvGrpSpPr>
        <p:grpSpPr>
          <a:xfrm rot="1905014">
            <a:off x="6749423" y="2743606"/>
            <a:ext cx="1160089" cy="752334"/>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18059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363598" y="1360103"/>
            <a:ext cx="5660531" cy="4594129"/>
          </a:xfrm>
        </p:spPr>
        <p:txBody>
          <a:bodyPr lIns="91440" tIns="45720" rIns="91440" bIns="45720" anchor="t"/>
          <a:lstStyle/>
          <a:p>
            <a:pPr marL="0" indent="0" algn="just"/>
            <a:r>
              <a:rPr lang="ru-RU" dirty="0"/>
              <a:t>Съвременните енергийни системи са сложни. Възобновяемите енергийни източници са променливи, изискват постоянни промени, а електроенергийните мрежи трябва да остават стабилни и ефективни. Изкуственият интелект помага, като анализира големи обеми данни, за да прогнозира търсенето и производството, да оптимизира работата на мрежата и да открива проблемите на ранен етап. Това допринася за по-надеждни, икономически ефективни и устойчиви енергийни системи.</a:t>
            </a:r>
          </a:p>
          <a:p>
            <a:pPr marL="0" indent="0"/>
            <a:endParaRPr lang="ru-RU" dirty="0"/>
          </a:p>
          <a:p>
            <a:pPr marL="0" indent="0"/>
            <a:endParaRPr lang="ru-RU" dirty="0"/>
          </a:p>
          <a:p>
            <a:pPr marL="0"/>
            <a:endParaRPr lang="en-IE"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244908" y="255252"/>
            <a:ext cx="6436836" cy="992652"/>
          </a:xfrm>
        </p:spPr>
        <p:txBody>
          <a:bodyPr lIns="91440" tIns="45720" rIns="91440" bIns="45720" anchor="t">
            <a:noAutofit/>
          </a:bodyPr>
          <a:lstStyle/>
          <a:p>
            <a:r>
              <a:rPr lang="ru-RU" sz="3200" dirty="0"/>
              <a:t>Защо изкуствен интелект в управлението на енергията?</a:t>
            </a:r>
          </a:p>
        </p:txBody>
      </p:sp>
      <p:sp>
        <p:nvSpPr>
          <p:cNvPr id="17" name="Freeform 16">
            <a:extLst>
              <a:ext uri="{FF2B5EF4-FFF2-40B4-BE49-F238E27FC236}">
                <a16:creationId xmlns:a16="http://schemas.microsoft.com/office/drawing/2014/main" id="{40FC3DF2-BAF1-F579-7F32-ED22A03B8B9C}"/>
              </a:ext>
            </a:extLst>
          </p:cNvPr>
          <p:cNvSpPr/>
          <p:nvPr/>
        </p:nvSpPr>
        <p:spPr>
          <a:xfrm rot="5551673">
            <a:off x="10126558" y="526346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0" name="Plassholder for bilde 9" descr="Et bilde som inneholder person, holde, utendørs, hånd&#10;&#10;KI-generert innhold kan være feil.">
            <a:extLst>
              <a:ext uri="{FF2B5EF4-FFF2-40B4-BE49-F238E27FC236}">
                <a16:creationId xmlns:a16="http://schemas.microsoft.com/office/drawing/2014/main" id="{C5743A88-D913-0612-BABE-B7EA33A19697}"/>
              </a:ext>
            </a:extLst>
          </p:cNvPr>
          <p:cNvPicPr>
            <a:picLocks noGrp="1" noChangeAspect="1"/>
          </p:cNvPicPr>
          <p:nvPr>
            <p:ph type="pic" sz="quarter" idx="44"/>
          </p:nvPr>
        </p:nvPicPr>
        <p:blipFill>
          <a:blip r:embed="rId3"/>
          <a:srcRect l="19821" r="19821"/>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297446" y="1459506"/>
            <a:ext cx="5401408" cy="5025960"/>
          </a:xfrm>
        </p:spPr>
        <p:txBody>
          <a:bodyPr lIns="91440" tIns="45720" rIns="91440" bIns="45720" anchor="t"/>
          <a:lstStyle/>
          <a:p>
            <a:pPr marL="0" indent="0"/>
            <a:r>
              <a:rPr lang="ru-RU" sz="2200" dirty="0"/>
              <a:t>В тази част разглеждаме три основни причини, поради които изкуственият интелект става все по-необходим в енергийния сектор:</a:t>
            </a:r>
          </a:p>
          <a:p>
            <a:pPr marL="0" indent="0"/>
            <a:r>
              <a:rPr lang="ru-RU" sz="2200" dirty="0"/>
              <a:t> 1. Нарастващата сложност на съвременните енергийни системи; </a:t>
            </a:r>
          </a:p>
          <a:p>
            <a:pPr marL="0" indent="0"/>
            <a:r>
              <a:rPr lang="ru-RU" sz="2200" dirty="0"/>
              <a:t>2. Подобряване на прогнозирането и планирането на енергийното търсене и предлагане; </a:t>
            </a:r>
          </a:p>
          <a:p>
            <a:pPr marL="0" indent="0"/>
            <a:r>
              <a:rPr lang="ru-RU" sz="2200" dirty="0"/>
              <a:t>3. Интелигентни електроенергийни мрежи и оптимизация в реално време на енергийните мрежи. Тези теми показват как изкуственият интелект подпомага по-ефективното, надеждно и устойчиво управление на енергията.</a:t>
            </a:r>
          </a:p>
          <a:p>
            <a:pPr marL="0" indent="0"/>
            <a:endParaRPr lang="ru-RU" sz="2200" dirty="0"/>
          </a:p>
          <a:p>
            <a:pPr marL="0" indent="0"/>
            <a:endParaRPr lang="ru-RU" sz="2200" dirty="0"/>
          </a:p>
          <a:p>
            <a:pPr marL="0"/>
            <a:endParaRPr lang="en-IE" sz="2200"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3" name="Plassholder for bilde 2">
            <a:extLst>
              <a:ext uri="{FF2B5EF4-FFF2-40B4-BE49-F238E27FC236}">
                <a16:creationId xmlns:a16="http://schemas.microsoft.com/office/drawing/2014/main" id="{4614671F-6C4D-FF9B-D8B3-08CE735CCEA0}"/>
              </a:ext>
            </a:extLst>
          </p:cNvPr>
          <p:cNvSpPr>
            <a:spLocks noGrp="1"/>
          </p:cNvSpPr>
          <p:nvPr>
            <p:ph type="pic" sz="quarter" idx="44"/>
          </p:nvPr>
        </p:nvSpPr>
        <p:spPr/>
        <p:txBody>
          <a:bodyPr/>
          <a:lstStyle/>
          <a:p>
            <a:endParaRPr lang="en-GB"/>
          </a:p>
        </p:txBody>
      </p:sp>
      <p:pic>
        <p:nvPicPr>
          <p:cNvPr id="14" name="Bilde 13" descr="Et bilde som inneholder utendørs, himmel, solenergi, sky&#10;&#10;KI-generert innhold kan være feil.">
            <a:extLst>
              <a:ext uri="{FF2B5EF4-FFF2-40B4-BE49-F238E27FC236}">
                <a16:creationId xmlns:a16="http://schemas.microsoft.com/office/drawing/2014/main" id="{26BBA554-960D-18CC-9A3C-EC22FB744546}"/>
              </a:ext>
            </a:extLst>
          </p:cNvPr>
          <p:cNvPicPr>
            <a:picLocks noChangeAspect="1"/>
          </p:cNvPicPr>
          <p:nvPr/>
        </p:nvPicPr>
        <p:blipFill>
          <a:blip r:embed="rId3"/>
          <a:srcRect l="14672" r="21845"/>
          <a:stretch>
            <a:fillRect/>
          </a:stretch>
        </p:blipFill>
        <p:spPr>
          <a:xfrm>
            <a:off x="5883958" y="141040"/>
            <a:ext cx="5849679" cy="6592656"/>
          </a:xfrm>
          <a:prstGeom prst="rect">
            <a:avLst/>
          </a:prstGeom>
        </p:spPr>
      </p:pic>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223427" y="439730"/>
            <a:ext cx="5600779" cy="606784"/>
          </a:xfrm>
        </p:spPr>
        <p:txBody>
          <a:bodyPr lIns="91440" tIns="45720" rIns="91440" bIns="45720" anchor="t">
            <a:noAutofit/>
          </a:bodyPr>
          <a:lstStyle/>
          <a:p>
            <a:r>
              <a:rPr lang="ru-RU" sz="3200" dirty="0"/>
              <a:t>Защо изкуствен интелект в управлението на енергията?</a:t>
            </a:r>
          </a:p>
        </p:txBody>
      </p:sp>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310399"/>
            <a:ext cx="10595237" cy="3531615"/>
          </a:xfrm>
          <a:prstGeom prst="rect">
            <a:avLst/>
          </a:prstGeom>
        </p:spPr>
        <p:txBody>
          <a:bodyPr lIns="91440" tIns="45720" rIns="91440" bIns="45720" anchor="t"/>
          <a:lstStyle/>
          <a:p>
            <a:pPr marL="0" indent="0" algn="just"/>
            <a:r>
              <a:rPr lang="ru-RU" dirty="0"/>
              <a:t>Днешните енергийни системи се различават значително от тези в миналото. Традиционно електроенергията се произвеждаше в големи, централизирани електроцентрали и се разпределяше по еднопосочен поток към потребителите. Това правеше планирането и контрола относително предвидими. </a:t>
            </a:r>
          </a:p>
          <a:p>
            <a:pPr marL="0" indent="0" algn="just"/>
            <a:r>
              <a:rPr lang="ru-RU" dirty="0"/>
              <a:t>Днес енергийните системи са децентрализирани и динамични. Хиляди малки източници на възобновяема енергия, като вятърни турбини, слънчеви панели и местни енергийни общности, подават електроенергия в мрежата. В същото време електромобилите, термопомпите и интелигентните сгради се увеличават и променят моделите на търсене на електроенергия.</a:t>
            </a:r>
          </a:p>
          <a:p>
            <a:pPr marL="0" indent="0" algn="just"/>
            <a:endParaRPr lang="ru-RU" dirty="0"/>
          </a:p>
          <a:p>
            <a:pPr marL="0" indent="0" algn="just"/>
            <a:endParaRPr lang="ru-RU"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0" y="560551"/>
            <a:ext cx="10595237" cy="1023700"/>
          </a:xfrm>
          <a:prstGeom prst="rect">
            <a:avLst/>
          </a:prstGeom>
        </p:spPr>
        <p:txBody>
          <a:bodyPr/>
          <a:lstStyle/>
          <a:p>
            <a:r>
              <a:rPr lang="ru-RU" dirty="0"/>
              <a:t>Тема 1: Нарастващата сложност на съвременните енергийни системи</a:t>
            </a:r>
          </a:p>
        </p:txBody>
      </p:sp>
    </p:spTree>
    <p:extLst>
      <p:ext uri="{BB962C8B-B14F-4D97-AF65-F5344CB8AC3E}">
        <p14:creationId xmlns:p14="http://schemas.microsoft.com/office/powerpoint/2010/main" val="39335636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9B163E-1DCF-4CC2-B8CF-6DC1E1ED78FE}">
  <ds:schemaRefs>
    <ds:schemaRef ds:uri="http://schemas.microsoft.com/sharepoint/v3/contenttype/forms"/>
  </ds:schemaRefs>
</ds:datastoreItem>
</file>

<file path=customXml/itemProps2.xml><?xml version="1.0" encoding="utf-8"?>
<ds:datastoreItem xmlns:ds="http://schemas.openxmlformats.org/officeDocument/2006/customXml" ds:itemID="{59349CE5-CD9D-48E3-95D5-747368CE7E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D88645-D2E0-4998-B700-81721CAA6377}">
  <ds:schemaRefs>
    <ds:schemaRef ds:uri="2933b23f-dd2b-4c0c-a782-eec175009c59"/>
    <ds:schemaRef ds:uri="558b41f4-9262-4964-9013-127d98c85303"/>
    <ds:schemaRef ds:uri="92a36596-4c27-4ea1-9f04-71a23c4554a9"/>
    <ds:schemaRef ds:uri="aec5a4bb-b9eb-4527-b38c-cc72cdeb47bf"/>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410</TotalTime>
  <Words>5654</Words>
  <Application>Microsoft Office PowerPoint</Application>
  <PresentationFormat>Widescreen</PresentationFormat>
  <Paragraphs>432</Paragraphs>
  <Slides>53</Slides>
  <Notes>32</Notes>
  <HiddenSlides>0</HiddenSlides>
  <MMClips>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Aptos</vt:lpstr>
      <vt:lpstr>Arial</vt:lpstr>
      <vt:lpstr>Calibri</vt:lpstr>
      <vt:lpstr>Montserrat</vt:lpstr>
      <vt:lpstr>Montserrat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Anna Lalkovska</cp:lastModifiedBy>
  <cp:revision>267</cp:revision>
  <dcterms:created xsi:type="dcterms:W3CDTF">2022-05-09T10:29:33Z</dcterms:created>
  <dcterms:modified xsi:type="dcterms:W3CDTF">2026-05-01T13:34:24Z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