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4"/>
  </p:notesMasterIdLst>
  <p:handoutMasterIdLst>
    <p:handoutMasterId r:id="rId45"/>
  </p:handoutMasterIdLst>
  <p:sldIdLst>
    <p:sldId id="4286" r:id="rId5"/>
    <p:sldId id="4306" r:id="rId6"/>
    <p:sldId id="4349" r:id="rId7"/>
    <p:sldId id="4367" r:id="rId8"/>
    <p:sldId id="4323" r:id="rId9"/>
    <p:sldId id="4345" r:id="rId10"/>
    <p:sldId id="4346" r:id="rId11"/>
    <p:sldId id="4350" r:id="rId12"/>
    <p:sldId id="4368" r:id="rId13"/>
    <p:sldId id="4322" r:id="rId14"/>
    <p:sldId id="4351" r:id="rId15"/>
    <p:sldId id="4343" r:id="rId16"/>
    <p:sldId id="4352" r:id="rId17"/>
    <p:sldId id="4353" r:id="rId18"/>
    <p:sldId id="4369" r:id="rId19"/>
    <p:sldId id="4354" r:id="rId20"/>
    <p:sldId id="4370" r:id="rId21"/>
    <p:sldId id="4338" r:id="rId22"/>
    <p:sldId id="4357" r:id="rId23"/>
    <p:sldId id="4342" r:id="rId24"/>
    <p:sldId id="4348" r:id="rId25"/>
    <p:sldId id="4355" r:id="rId26"/>
    <p:sldId id="4371" r:id="rId27"/>
    <p:sldId id="4356" r:id="rId28"/>
    <p:sldId id="4372" r:id="rId29"/>
    <p:sldId id="4339" r:id="rId30"/>
    <p:sldId id="4344" r:id="rId31"/>
    <p:sldId id="4373" r:id="rId32"/>
    <p:sldId id="4358" r:id="rId33"/>
    <p:sldId id="4360" r:id="rId34"/>
    <p:sldId id="4375" r:id="rId35"/>
    <p:sldId id="4361" r:id="rId36"/>
    <p:sldId id="4376" r:id="rId37"/>
    <p:sldId id="4362" r:id="rId38"/>
    <p:sldId id="4363" r:id="rId39"/>
    <p:sldId id="4377" r:id="rId40"/>
    <p:sldId id="4364" r:id="rId41"/>
    <p:sldId id="4365" r:id="rId42"/>
    <p:sldId id="426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51C4C6"/>
    <a:srgbClr val="ADD037"/>
    <a:srgbClr val="00898B"/>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67" autoAdjust="0"/>
    <p:restoredTop sz="95082"/>
  </p:normalViewPr>
  <p:slideViewPr>
    <p:cSldViewPr snapToGrid="0" snapToObjects="1">
      <p:cViewPr varScale="1">
        <p:scale>
          <a:sx n="60" d="100"/>
          <a:sy n="60" d="100"/>
        </p:scale>
        <p:origin x="72" y="1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4/27/2026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A858A-1937-8614-14AB-8CEC27EF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2E30C-3757-EF49-4EA6-5F85790315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3C560-0057-63DA-27DA-6A193140E1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06292B-0E51-CA37-75AD-03286344C688}"/>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08215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440324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725568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0.bin"/><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cEGjB7NaPCw?feature=oembed" TargetMode="External"/><Relationship Id="rId1" Type="http://schemas.openxmlformats.org/officeDocument/2006/relationships/video" Target="https://www.youtube.com/embed/OlLFK8oSNEM?feature=oembed" TargetMode="Externa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tiwVMrTLUWg?feature=oembed" TargetMode="External"/><Relationship Id="rId1" Type="http://schemas.openxmlformats.org/officeDocument/2006/relationships/video" Target="https://www.youtube.com/embed/B8R148hFxPw?feature=oembed" TargetMode="Externa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6.bin"/><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8.bin"/><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bin"/><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0.bin"/><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14.xml"/><Relationship Id="rId1" Type="http://schemas.openxmlformats.org/officeDocument/2006/relationships/video" Target="https://www.youtube.com/embed/fkj0TDPEVTk?feature=oembed"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3.bin"/><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bin"/><Relationship Id="rId2" Type="http://schemas.openxmlformats.org/officeDocument/2006/relationships/image" Target="../media/image6.bin"/><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34.bin"/><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37.bin"/><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43.svg"/></Relationships>
</file>

<file path=ppt/slides/_rels/slide4.xml.rels><?xml version="1.0" encoding="UTF-8" standalone="yes"?>
<Relationships xmlns="http://schemas.openxmlformats.org/package/2006/relationships"><Relationship Id="rId2" Type="http://schemas.openxmlformats.org/officeDocument/2006/relationships/image" Target="../media/image9.bin"/><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2.bin"/><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3.bin"/><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608057" y="4287696"/>
            <a:ext cx="4270072" cy="1092826"/>
          </a:xfrm>
          <a:prstGeom prst="rect">
            <a:avLst/>
          </a:prstGeom>
        </p:spPr>
        <p:txBody>
          <a:bodyPr/>
          <a:lstStyle/>
          <a:p>
            <a:r>
              <a:rPr lang="bg-BG" sz="3000" b="1" dirty="0"/>
              <a:t>Изкуствен интелект в транспорта</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xfrm>
            <a:off x="608056" y="2998715"/>
            <a:ext cx="3311988" cy="719039"/>
          </a:xfrm>
          <a:prstGeom prst="rect">
            <a:avLst/>
          </a:prstGeom>
        </p:spPr>
        <p:txBody>
          <a:bodyPr/>
          <a:lstStyle/>
          <a:p>
            <a:r>
              <a:rPr lang="en-US" sz="4800" b="1" dirty="0"/>
              <a:t>Mo</a:t>
            </a:r>
            <a:r>
              <a:rPr lang="bg-BG" sz="4800" b="1" dirty="0"/>
              <a:t>дул</a:t>
            </a:r>
            <a:r>
              <a:rPr lang="en-US" sz="4800" b="1" dirty="0"/>
              <a:t> 3</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dirty="0"/>
              <a:t>www.</a:t>
            </a:r>
            <a:r>
              <a:rPr lang="en-US" dirty="0"/>
              <a:t>sustainvet.eu</a:t>
            </a:r>
            <a:endParaRPr lang="en-US" b="0" dirty="0"/>
          </a:p>
        </p:txBody>
      </p:sp>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9" name="Plassholder for bilde 18">
            <a:extLst>
              <a:ext uri="{FF2B5EF4-FFF2-40B4-BE49-F238E27FC236}">
                <a16:creationId xmlns:a16="http://schemas.microsoft.com/office/drawing/2014/main" id="{F39EA282-F563-E75F-1532-528C987C1BBD}"/>
              </a:ext>
            </a:extLst>
          </p:cNvPr>
          <p:cNvPicPr>
            <a:picLocks noGrp="1" noChangeAspect="1"/>
          </p:cNvPicPr>
          <p:nvPr>
            <p:ph type="pic" sz="quarter" idx="44"/>
          </p:nvPr>
        </p:nvPicPr>
        <p:blipFill>
          <a:blip r:embed="rId3"/>
          <a:srcRect l="1717" r="1717"/>
          <a:stretch/>
        </p:blipFill>
        <p:spPr>
          <a:xfrm>
            <a:off x="5279136" y="561497"/>
            <a:ext cx="6439497" cy="4445238"/>
          </a:xfrm>
          <a:prstGeom prst="rect">
            <a:avLst/>
          </a:prstGeom>
          <a:solidFill>
            <a:srgbClr val="FFFFFF">
              <a:lumMod val="95000"/>
            </a:srgbClr>
          </a:solidFill>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snimki\IMG_4454-21s.jpg">
            <a:extLst>
              <a:ext uri="{FF2B5EF4-FFF2-40B4-BE49-F238E27FC236}">
                <a16:creationId xmlns:a16="http://schemas.microsoft.com/office/drawing/2014/main" id="{6FC866A0-E02E-D0EB-E1CF-14EED502F721}"/>
              </a:ext>
            </a:extLst>
          </p:cNvPr>
          <p:cNvPicPr>
            <a:picLocks noChangeAspect="1" noChangeArrowheads="1"/>
          </p:cNvPicPr>
          <p:nvPr/>
        </p:nvPicPr>
        <p:blipFill>
          <a:blip r:embed="rId2" cstate="print"/>
          <a:srcRect/>
          <a:stretch>
            <a:fillRect/>
          </a:stretch>
        </p:blipFill>
        <p:spPr bwMode="auto">
          <a:xfrm>
            <a:off x="5826642" y="3173451"/>
            <a:ext cx="5588319" cy="3380719"/>
          </a:xfrm>
          <a:prstGeom prst="rect">
            <a:avLst/>
          </a:prstGeom>
          <a:noFill/>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41232" y="1127051"/>
            <a:ext cx="7564511" cy="2046400"/>
          </a:xfrm>
          <a:prstGeom prst="rect">
            <a:avLst/>
          </a:prstGeom>
        </p:spPr>
        <p:txBody>
          <a:bodyPr/>
          <a:lstStyle/>
          <a:p>
            <a:pPr marL="0">
              <a:lnSpc>
                <a:spcPct val="150000"/>
              </a:lnSpc>
              <a:defRPr sz="1600"/>
            </a:pPr>
            <a:r>
              <a:rPr lang="ru-RU" sz="1800" dirty="0"/>
              <a:t>Намираме се в ключов момент от историята на транспорта. Решенията, които вземаме днес относно интегрирането на изкуствения интелект, ще определят облика на мобилността за идните поколения. ВТУ Тодор Каблешков подготвя студентите не само да използват тези технологии, но и да ръководят тяхното отговорно разработване и внедряване.</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2" y="550152"/>
            <a:ext cx="7231194" cy="803654"/>
          </a:xfrm>
          <a:prstGeom prst="rect">
            <a:avLst/>
          </a:prstGeom>
        </p:spPr>
        <p:txBody>
          <a:bodyPr/>
          <a:lstStyle/>
          <a:p>
            <a:r>
              <a:rPr lang="bg-BG" dirty="0"/>
              <a:t>Транспортният сектор на кръстопът</a:t>
            </a:r>
          </a:p>
        </p:txBody>
      </p:sp>
      <p:pic>
        <p:nvPicPr>
          <p:cNvPr id="3" name="Picture 3">
            <a:extLst>
              <a:ext uri="{FF2B5EF4-FFF2-40B4-BE49-F238E27FC236}">
                <a16:creationId xmlns:a16="http://schemas.microsoft.com/office/drawing/2014/main" id="{2EC4261E-BA93-1C08-0EAB-C50D1C760F79}"/>
              </a:ext>
            </a:extLst>
          </p:cNvPr>
          <p:cNvPicPr>
            <a:picLocks noChangeAspect="1"/>
          </p:cNvPicPr>
          <p:nvPr/>
        </p:nvPicPr>
        <p:blipFill>
          <a:blip r:embed="rId3" cstate="print"/>
          <a:srcRect r="15224" b="19521"/>
          <a:stretch>
            <a:fillRect/>
          </a:stretch>
        </p:blipFill>
        <p:spPr bwMode="auto">
          <a:xfrm>
            <a:off x="8237773" y="402667"/>
            <a:ext cx="3212995" cy="2287939"/>
          </a:xfrm>
          <a:prstGeom prst="rect">
            <a:avLst/>
          </a:prstGeom>
          <a:noFill/>
          <a:ln w="9525">
            <a:noFill/>
            <a:miter lim="800000"/>
            <a:headEnd/>
            <a:tailEnd/>
          </a:ln>
        </p:spPr>
      </p:pic>
      <p:sp>
        <p:nvSpPr>
          <p:cNvPr id="7" name="TekstSylinder 6">
            <a:extLst>
              <a:ext uri="{FF2B5EF4-FFF2-40B4-BE49-F238E27FC236}">
                <a16:creationId xmlns:a16="http://schemas.microsoft.com/office/drawing/2014/main" id="{846DAF90-1B27-3F39-5C41-15096702C09B}"/>
              </a:ext>
            </a:extLst>
          </p:cNvPr>
          <p:cNvSpPr txBox="1"/>
          <p:nvPr/>
        </p:nvSpPr>
        <p:spPr>
          <a:xfrm>
            <a:off x="723352" y="3264196"/>
            <a:ext cx="4905503" cy="3117135"/>
          </a:xfrm>
          <a:prstGeom prst="rect">
            <a:avLst/>
          </a:prstGeom>
          <a:noFill/>
        </p:spPr>
        <p:txBody>
          <a:bodyPr wrap="square">
            <a:spAutoFit/>
          </a:bodyPr>
          <a:lstStyle/>
          <a:p>
            <a:pPr algn="just">
              <a:lnSpc>
                <a:spcPct val="150000"/>
              </a:lnSpc>
            </a:pPr>
            <a:r>
              <a:rPr lang="ru-RU" sz="1900" dirty="0">
                <a:solidFill>
                  <a:srgbClr val="262626"/>
                </a:solidFill>
              </a:rPr>
              <a:t>Специалистите в транспортния сектор трябва да разбират както възможностите, така и ограниченията на изкуствения интелект, за да гарантират, че технологичният напредък служи на човешките нужди, безопасността и екологичната устойчивост. Този модул ви предоставя тези важни знания.</a:t>
            </a:r>
          </a:p>
        </p:txBody>
      </p:sp>
    </p:spTree>
    <p:extLst>
      <p:ext uri="{BB962C8B-B14F-4D97-AF65-F5344CB8AC3E}">
        <p14:creationId xmlns:p14="http://schemas.microsoft.com/office/powerpoint/2010/main" val="393356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173496" y="2210731"/>
            <a:ext cx="6813813" cy="2253043"/>
          </a:xfrm>
        </p:spPr>
        <p:txBody>
          <a:bodyPr>
            <a:normAutofit fontScale="85000" lnSpcReduction="10000"/>
          </a:bodyPr>
          <a:lstStyle/>
          <a:p>
            <a:pPr>
              <a:lnSpc>
                <a:spcPct val="100000"/>
              </a:lnSpc>
            </a:pPr>
            <a:r>
              <a:rPr lang="bg-BG" b="1" dirty="0"/>
              <a:t>Част</a:t>
            </a:r>
            <a:r>
              <a:rPr lang="en-US" b="1" dirty="0"/>
              <a:t> 2</a:t>
            </a:r>
          </a:p>
          <a:p>
            <a:pPr>
              <a:lnSpc>
                <a:spcPct val="100000"/>
              </a:lnSpc>
            </a:pPr>
            <a:r>
              <a:rPr lang="ru-RU" b="1" dirty="0"/>
              <a:t>Предизвикателствата пред транспорта в днешно време</a:t>
            </a:r>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678314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840941" y="726071"/>
            <a:ext cx="6649526" cy="766168"/>
          </a:xfrm>
        </p:spPr>
        <p:txBody>
          <a:bodyPr/>
          <a:lstStyle/>
          <a:p>
            <a:pPr>
              <a:defRPr sz="1600"/>
            </a:pPr>
            <a:r>
              <a:rPr lang="ru-RU" dirty="0"/>
              <a:t>Основните предизвикателства пред съвременния транспорт </a:t>
            </a:r>
            <a:r>
              <a:rPr lang="nb-NO" dirty="0"/>
              <a:t>:</a:t>
            </a:r>
            <a:r>
              <a:rPr lang="en-US" sz="1600" dirty="0"/>
              <a:t> </a:t>
            </a:r>
          </a:p>
          <a:p>
            <a:pPr>
              <a:defRPr sz="1600"/>
            </a:pPr>
            <a:r>
              <a:rPr lang="ru-RU" sz="1600" dirty="0"/>
              <a:t>Околна среда/градска среда (задръствания, емисии)</a:t>
            </a:r>
          </a:p>
          <a:p>
            <a:pPr>
              <a:defRPr sz="1600"/>
            </a:pPr>
            <a:endParaRPr dirty="0"/>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927790" y="1573619"/>
            <a:ext cx="6562677" cy="766169"/>
          </a:xfrm>
        </p:spPr>
        <p:txBody>
          <a:bodyPr/>
          <a:lstStyle/>
          <a:p>
            <a:r>
              <a:rPr lang="ru-RU" sz="1600" dirty="0"/>
              <a:t>Пътните задръствания в градовете, въглеродните емисии и замърсяването на въздуха, последиците от климатичните промени, енергопотреблението в транспорта и шумовото замърсяване</a:t>
            </a:r>
          </a:p>
          <a:p>
            <a:endParaRPr lang="ru-RU" sz="1600" dirty="0"/>
          </a:p>
          <a:p>
            <a:endParaRPr lang="en-US" dirty="0"/>
          </a:p>
          <a:p>
            <a:endParaRPr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pPr lvl="0"/>
            <a:r>
              <a:rPr lang="bg-BG" sz="1600" dirty="0"/>
              <a:t>Безопасност/Сигурност (инциденти, заплахи)</a:t>
            </a:r>
          </a:p>
          <a:p>
            <a:endParaRPr lang="en-US" dirty="0"/>
          </a:p>
          <a:p>
            <a:endParaRPr lang="en-US" dirty="0"/>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678326" y="3030279"/>
            <a:ext cx="6931478" cy="1254850"/>
          </a:xfrm>
        </p:spPr>
        <p:txBody>
          <a:bodyPr/>
          <a:lstStyle/>
          <a:p>
            <a:pPr lvl="0"/>
            <a:r>
              <a:rPr lang="ru-RU" sz="1600" dirty="0"/>
              <a:t>Пътни инциденти и смъртни случаи (1,35 млн. смъртни случая годишно – СЗО), човешката грешка като основна причина (94 % от инцидентите), кражби на превозни средства и сигурността на товарите, заплахи за киберсигурността при свързаните превозни средства, уязвимост на инфраструктурата и забавяния при реагирането при извънредни ситуации</a:t>
            </a:r>
          </a:p>
          <a:p>
            <a:pPr lvl="1">
              <a:defRPr sz="1200"/>
            </a:pPr>
            <a:endParaRPr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538583"/>
            <a:ext cx="6562677" cy="339415"/>
          </a:xfrm>
        </p:spPr>
        <p:txBody>
          <a:bodyPr/>
          <a:lstStyle/>
          <a:p>
            <a:r>
              <a:rPr lang="ru-RU" sz="1600" dirty="0"/>
              <a:t>Инфраструктура/Оперативна дейност (ефективност, капацитет)</a:t>
            </a:r>
          </a:p>
          <a:p>
            <a:endParaRPr lang="en-US" dirty="0"/>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189229" y="4726004"/>
            <a:ext cx="7420575" cy="1559293"/>
          </a:xfrm>
        </p:spPr>
        <p:txBody>
          <a:bodyPr/>
          <a:lstStyle/>
          <a:p>
            <a:r>
              <a:rPr lang="ru-RU" sz="1550" dirty="0"/>
              <a:t>Остаряваща транспортна инфраструктура и натрупани закъснения в поддръжката, неадекватни системи за обществен транспорт, слаба интермодална свързаност, неефективно планиране на маршрутите и разпределение на ресурсите, недостиг на шофьори в товарния и обществения транспорт, предизвикателства при доставките „последната миля“, прекъсвания и закъснения във веригата на доставки, както и високи оперативни разходи</a:t>
            </a:r>
          </a:p>
          <a:p>
            <a:endParaRPr lang="ru-RU" sz="1550" dirty="0"/>
          </a:p>
          <a:p>
            <a:endParaRPr lang="ru-RU" sz="1550" dirty="0"/>
          </a:p>
          <a:p>
            <a:endParaRPr lang="en-US" sz="1550"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03</a:t>
            </a:r>
          </a:p>
        </p:txBody>
      </p:sp>
      <p:pic>
        <p:nvPicPr>
          <p:cNvPr id="4" name="Picture Placeholder 5">
            <a:extLst>
              <a:ext uri="{FF2B5EF4-FFF2-40B4-BE49-F238E27FC236}">
                <a16:creationId xmlns:a16="http://schemas.microsoft.com/office/drawing/2014/main" id="{574A63B1-4C66-FDEB-0014-7B9BA91E4A46}"/>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161488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23E-7488-2898-5274-E061E92858DE}"/>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EBF17FA-FCB3-7504-BEDE-CEE83F19165E}"/>
              </a:ext>
            </a:extLst>
          </p:cNvPr>
          <p:cNvSpPr>
            <a:spLocks noGrp="1"/>
          </p:cNvSpPr>
          <p:nvPr>
            <p:ph type="body" sz="quarter" idx="35"/>
          </p:nvPr>
        </p:nvSpPr>
        <p:spPr/>
        <p:txBody>
          <a:bodyPr/>
          <a:lstStyle/>
          <a:p>
            <a:r>
              <a:rPr lang="ru-RU" sz="1600" dirty="0"/>
              <a:t>Започнете с малки, но целенасочени стъпки</a:t>
            </a:r>
          </a:p>
        </p:txBody>
      </p:sp>
      <p:sp>
        <p:nvSpPr>
          <p:cNvPr id="5" name="Text Placeholder 4">
            <a:extLst>
              <a:ext uri="{FF2B5EF4-FFF2-40B4-BE49-F238E27FC236}">
                <a16:creationId xmlns:a16="http://schemas.microsoft.com/office/drawing/2014/main" id="{7622D9A3-3977-104D-A442-DE571B9318C9}"/>
              </a:ext>
            </a:extLst>
          </p:cNvPr>
          <p:cNvSpPr>
            <a:spLocks noGrp="1"/>
          </p:cNvSpPr>
          <p:nvPr>
            <p:ph type="body" sz="quarter" idx="36"/>
          </p:nvPr>
        </p:nvSpPr>
        <p:spPr>
          <a:xfrm>
            <a:off x="4912292" y="1345615"/>
            <a:ext cx="6562677" cy="689373"/>
          </a:xfrm>
        </p:spPr>
        <p:txBody>
          <a:bodyPr/>
          <a:lstStyle/>
          <a:p>
            <a:r>
              <a:rPr lang="ru-RU" sz="1600" dirty="0"/>
              <a:t>Да се съсредоточим върху най-неотложните предизвикателства: местата с най-голямо задръстване, зоните с висока аварийност или инфраструктурните пречки, където изкуственият интелект може да има незабавен ефект.</a:t>
            </a:r>
          </a:p>
          <a:p>
            <a:r>
              <a:rPr lang="en-GB" dirty="0"/>
              <a:t> </a:t>
            </a:r>
            <a:endParaRPr lang="en-US" dirty="0"/>
          </a:p>
        </p:txBody>
      </p:sp>
      <p:sp>
        <p:nvSpPr>
          <p:cNvPr id="6" name="Text Placeholder 5">
            <a:extLst>
              <a:ext uri="{FF2B5EF4-FFF2-40B4-BE49-F238E27FC236}">
                <a16:creationId xmlns:a16="http://schemas.microsoft.com/office/drawing/2014/main" id="{16FC1C53-6D84-F9FA-640E-377567A17D56}"/>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D252891-5452-7F90-031C-D668873C2D05}"/>
              </a:ext>
            </a:extLst>
          </p:cNvPr>
          <p:cNvSpPr>
            <a:spLocks noGrp="1"/>
          </p:cNvSpPr>
          <p:nvPr>
            <p:ph type="body" sz="quarter" idx="42"/>
          </p:nvPr>
        </p:nvSpPr>
        <p:spPr/>
        <p:txBody>
          <a:bodyPr/>
          <a:lstStyle/>
          <a:p>
            <a:r>
              <a:rPr lang="bg-BG" sz="1600" dirty="0"/>
              <a:t>Използвайте аналитичните данни</a:t>
            </a:r>
          </a:p>
        </p:txBody>
      </p:sp>
      <p:sp>
        <p:nvSpPr>
          <p:cNvPr id="9" name="Text Placeholder 8">
            <a:extLst>
              <a:ext uri="{FF2B5EF4-FFF2-40B4-BE49-F238E27FC236}">
                <a16:creationId xmlns:a16="http://schemas.microsoft.com/office/drawing/2014/main" id="{8111B831-5380-67F7-D896-EB945E8F8C5A}"/>
              </a:ext>
            </a:extLst>
          </p:cNvPr>
          <p:cNvSpPr>
            <a:spLocks noGrp="1"/>
          </p:cNvSpPr>
          <p:nvPr>
            <p:ph type="body" sz="quarter" idx="43"/>
          </p:nvPr>
        </p:nvSpPr>
        <p:spPr>
          <a:xfrm>
            <a:off x="4902850" y="3268749"/>
            <a:ext cx="6587617" cy="1015128"/>
          </a:xfrm>
        </p:spPr>
        <p:txBody>
          <a:bodyPr/>
          <a:lstStyle/>
          <a:p>
            <a:r>
              <a:rPr lang="ru-RU" sz="1600" dirty="0"/>
              <a:t>Използвайте инструменти за изкуствен интелект, които анализират данни за трафика в реално време, тенденциите при пътнотранспортните произшествия и емисиите, за да се разработват транспортни решения, основани на факти</a:t>
            </a:r>
            <a:r>
              <a:rPr lang="en-US" sz="1600" dirty="0"/>
              <a:t>.</a:t>
            </a:r>
          </a:p>
        </p:txBody>
      </p:sp>
      <p:sp>
        <p:nvSpPr>
          <p:cNvPr id="10" name="Text Placeholder 9">
            <a:extLst>
              <a:ext uri="{FF2B5EF4-FFF2-40B4-BE49-F238E27FC236}">
                <a16:creationId xmlns:a16="http://schemas.microsoft.com/office/drawing/2014/main" id="{4D5109C8-3A83-6C74-A53C-74170F445832}"/>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5259491D-3910-7A0D-F713-7ABBBD98546D}"/>
              </a:ext>
            </a:extLst>
          </p:cNvPr>
          <p:cNvSpPr>
            <a:spLocks noGrp="1"/>
          </p:cNvSpPr>
          <p:nvPr>
            <p:ph type="body" sz="quarter" idx="45"/>
          </p:nvPr>
        </p:nvSpPr>
        <p:spPr/>
        <p:txBody>
          <a:bodyPr/>
          <a:lstStyle/>
          <a:p>
            <a:r>
              <a:rPr lang="ru-RU" sz="1600" dirty="0"/>
              <a:t>Дайте предимство на мащабируемите решения</a:t>
            </a:r>
          </a:p>
        </p:txBody>
      </p:sp>
      <p:sp>
        <p:nvSpPr>
          <p:cNvPr id="12" name="Text Placeholder 11">
            <a:extLst>
              <a:ext uri="{FF2B5EF4-FFF2-40B4-BE49-F238E27FC236}">
                <a16:creationId xmlns:a16="http://schemas.microsoft.com/office/drawing/2014/main" id="{EE6AE0FE-A685-BDC6-BC58-E4125272AB00}"/>
              </a:ext>
            </a:extLst>
          </p:cNvPr>
          <p:cNvSpPr>
            <a:spLocks noGrp="1"/>
          </p:cNvSpPr>
          <p:nvPr>
            <p:ph type="body" sz="quarter" idx="46"/>
          </p:nvPr>
        </p:nvSpPr>
        <p:spPr>
          <a:xfrm>
            <a:off x="4805082" y="5132546"/>
            <a:ext cx="6685385" cy="767739"/>
          </a:xfrm>
        </p:spPr>
        <p:txBody>
          <a:bodyPr/>
          <a:lstStyle/>
          <a:p>
            <a:r>
              <a:rPr lang="ru-RU" sz="1600" dirty="0"/>
              <a:t>Изберете приложения за изкуствен интелект, които могат да започнат в малък мащаб (пилотни проекти), но да се разширяват в мрежи, градове или региони, за да се постигне максимална ефективност.</a:t>
            </a:r>
          </a:p>
        </p:txBody>
      </p:sp>
      <p:sp>
        <p:nvSpPr>
          <p:cNvPr id="13" name="Text Placeholder 12">
            <a:extLst>
              <a:ext uri="{FF2B5EF4-FFF2-40B4-BE49-F238E27FC236}">
                <a16:creationId xmlns:a16="http://schemas.microsoft.com/office/drawing/2014/main" id="{AA55E3DB-AF91-7685-B021-B91BA761F7B7}"/>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89D7FBC-FBD5-E6BC-D476-F9E401B06894}"/>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8" name="Picture Placeholder 17">
            <a:extLst>
              <a:ext uri="{FF2B5EF4-FFF2-40B4-BE49-F238E27FC236}">
                <a16:creationId xmlns:a16="http://schemas.microsoft.com/office/drawing/2014/main" id="{EA95D71F-D7FD-507F-B9C2-6ED518B5DA93}"/>
              </a:ext>
            </a:extLst>
          </p:cNvPr>
          <p:cNvPicPr>
            <a:picLocks noGrp="1" noChangeAspect="1"/>
          </p:cNvPicPr>
          <p:nvPr>
            <p:ph type="pic" sz="quarter" idx="41"/>
          </p:nvPr>
        </p:nvPicPr>
        <p:blipFill>
          <a:blip r:embed="rId3"/>
          <a:srcRect l="2253" r="2253"/>
          <a:stretch>
            <a:fillRect/>
          </a:stretch>
        </p:blipFill>
        <p:spPr/>
      </p:pic>
    </p:spTree>
    <p:extLst>
      <p:ext uri="{BB962C8B-B14F-4D97-AF65-F5344CB8AC3E}">
        <p14:creationId xmlns:p14="http://schemas.microsoft.com/office/powerpoint/2010/main" val="3201382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096000" y="1543050"/>
            <a:ext cx="5630834" cy="4992504"/>
          </a:xfrm>
        </p:spPr>
        <p:txBody>
          <a:bodyPr/>
          <a:lstStyle/>
          <a:p>
            <a:pPr marL="0" algn="just">
              <a:lnSpc>
                <a:spcPct val="100000"/>
              </a:lnSpc>
              <a:defRPr sz="1300"/>
            </a:pPr>
            <a:r>
              <a:rPr lang="ru-RU" sz="2000" b="1" dirty="0"/>
              <a:t>Предизвикателството, свързано с данните в транспорта.</a:t>
            </a:r>
            <a:endParaRPr lang="en-US" sz="2000" b="1" dirty="0"/>
          </a:p>
          <a:p>
            <a:pPr marL="0" algn="just">
              <a:lnSpc>
                <a:spcPct val="100000"/>
              </a:lnSpc>
              <a:defRPr sz="1300"/>
            </a:pPr>
            <a:r>
              <a:rPr lang="ru-RU" sz="2000" dirty="0"/>
              <a:t>Съвременният транспорт генерира огромни количества данни – от GPS-устройства за проследяване до сензори за трафика, от диагностика на превозните средства до потоците от пътници. Въпреки това по-голямата част от тези данни остава недоизползвана... </a:t>
            </a:r>
          </a:p>
          <a:p>
            <a:pPr marL="0" algn="just">
              <a:lnSpc>
                <a:spcPct val="100000"/>
              </a:lnSpc>
              <a:defRPr sz="1300"/>
            </a:pPr>
            <a:r>
              <a:rPr lang="ru-RU" sz="2000" dirty="0"/>
              <a:t>Проблемът: Транспортните оператори събират ежедневно терабайти информация, но не разполагат с инструменти, с които да извличат полезни заключения достатъчно бързо, за да имат значение. Докато чрез традиционния анализ бъдат идентифицирани тенденциите, моментът за намеса вече е отминал.</a:t>
            </a:r>
          </a:p>
          <a:p>
            <a:pPr marL="0">
              <a:lnSpc>
                <a:spcPct val="100000"/>
              </a:lnSpc>
              <a:defRPr sz="1300"/>
            </a:pPr>
            <a:endParaRPr lang="ru-RU" sz="2000" b="1" dirty="0"/>
          </a:p>
          <a:p>
            <a:pPr marL="0">
              <a:lnSpc>
                <a:spcPct val="100000"/>
              </a:lnSpc>
              <a:defRPr sz="1300"/>
            </a:pPr>
            <a:br>
              <a:rPr dirty="0"/>
            </a:br>
            <a:br>
              <a:rPr dirty="0"/>
            </a:br>
            <a:endParaRPr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256159" y="248812"/>
            <a:ext cx="5343962" cy="992652"/>
          </a:xfrm>
        </p:spPr>
        <p:txBody>
          <a:bodyPr/>
          <a:lstStyle/>
          <a:p>
            <a:r>
              <a:rPr lang="ru-RU" sz="3000" dirty="0"/>
              <a:t>Предизвикателствата пред транспорта в днешно време</a:t>
            </a:r>
          </a:p>
        </p:txBody>
      </p:sp>
      <p:sp>
        <p:nvSpPr>
          <p:cNvPr id="17" name="Freeform 16">
            <a:extLst>
              <a:ext uri="{FF2B5EF4-FFF2-40B4-BE49-F238E27FC236}">
                <a16:creationId xmlns:a16="http://schemas.microsoft.com/office/drawing/2014/main" id="{DC62731C-F2FD-33D7-65DB-AE2084A33F7F}"/>
              </a:ext>
            </a:extLst>
          </p:cNvPr>
          <p:cNvSpPr/>
          <p:nvPr/>
        </p:nvSpPr>
        <p:spPr>
          <a:xfrm rot="5551673">
            <a:off x="10122047" y="4919064"/>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lassholder for bilde 5">
            <a:extLst>
              <a:ext uri="{FF2B5EF4-FFF2-40B4-BE49-F238E27FC236}">
                <a16:creationId xmlns:a16="http://schemas.microsoft.com/office/drawing/2014/main" id="{474633AC-CBBF-4BA7-710E-7BDF6207B290}"/>
              </a:ext>
            </a:extLst>
          </p:cNvPr>
          <p:cNvPicPr>
            <a:picLocks noGrp="1" noChangeAspect="1"/>
          </p:cNvPicPr>
          <p:nvPr>
            <p:ph type="pic" sz="quarter" idx="44"/>
          </p:nvPr>
        </p:nvPicPr>
        <p:blipFill>
          <a:blip r:embed="rId2"/>
          <a:srcRect l="18761" r="18761"/>
          <a:stretch/>
        </p:blipFill>
        <p:spPr>
          <a:xfrm>
            <a:off x="228601" y="248812"/>
            <a:ext cx="5776216" cy="6399638"/>
          </a:xfrm>
          <a:prstGeom prst="rect">
            <a:avLst/>
          </a:prstGeom>
          <a:solidFill>
            <a:srgbClr val="FFFFFF">
              <a:lumMod val="95000"/>
            </a:srgbClr>
          </a:solidFill>
        </p:spPr>
      </p:pic>
    </p:spTree>
    <p:extLst>
      <p:ext uri="{BB962C8B-B14F-4D97-AF65-F5344CB8AC3E}">
        <p14:creationId xmlns:p14="http://schemas.microsoft.com/office/powerpoint/2010/main" val="1673858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06D6FE-7CB1-1F52-8DA8-1F3E351C0DB0}"/>
              </a:ext>
            </a:extLst>
          </p:cNvPr>
          <p:cNvSpPr>
            <a:spLocks noGrp="1"/>
          </p:cNvSpPr>
          <p:nvPr>
            <p:ph type="body" sz="quarter" idx="18"/>
          </p:nvPr>
        </p:nvSpPr>
        <p:spPr>
          <a:xfrm>
            <a:off x="6096000" y="1386038"/>
            <a:ext cx="5857875" cy="5471961"/>
          </a:xfrm>
        </p:spPr>
        <p:txBody>
          <a:bodyPr/>
          <a:lstStyle/>
          <a:p>
            <a:pPr>
              <a:lnSpc>
                <a:spcPct val="100000"/>
              </a:lnSpc>
            </a:pPr>
            <a:r>
              <a:rPr lang="ru-RU" sz="1900" dirty="0"/>
              <a:t>Защо това е важно: </a:t>
            </a:r>
            <a:endParaRPr lang="en-US" sz="1900" dirty="0"/>
          </a:p>
          <a:p>
            <a:pPr>
              <a:lnSpc>
                <a:spcPct val="100000"/>
              </a:lnSpc>
            </a:pPr>
            <a:r>
              <a:rPr lang="ru-RU" sz="1900" dirty="0"/>
              <a:t>• Забавените реакции при пътни инциденти водят до часове наред задръствания. </a:t>
            </a:r>
          </a:p>
          <a:p>
            <a:pPr>
              <a:lnSpc>
                <a:spcPct val="100000"/>
              </a:lnSpc>
            </a:pPr>
            <a:r>
              <a:rPr lang="ru-RU" sz="1900" dirty="0"/>
              <a:t>• Проблемите с поддръжката остават незабелязани, докато не настъпи катастрофална повреда. </a:t>
            </a:r>
          </a:p>
          <a:p>
            <a:pPr>
              <a:lnSpc>
                <a:spcPct val="100000"/>
              </a:lnSpc>
            </a:pPr>
            <a:r>
              <a:rPr lang="ru-RU" sz="1900" dirty="0"/>
              <a:t>• Неефективните маршрути водят до разхищаване на гориво и увеличаване на емисиите. </a:t>
            </a:r>
          </a:p>
          <a:p>
            <a:pPr>
              <a:lnSpc>
                <a:spcPct val="100000"/>
              </a:lnSpc>
            </a:pPr>
            <a:r>
              <a:rPr lang="ru-RU" sz="1900" dirty="0"/>
              <a:t>• Планирането на капацитета въз основа на остарели данни води до несъответствия в обслужването.</a:t>
            </a:r>
          </a:p>
          <a:p>
            <a:pPr>
              <a:lnSpc>
                <a:spcPct val="100000"/>
              </a:lnSpc>
            </a:pPr>
            <a:r>
              <a:rPr lang="ru-RU" sz="1900" dirty="0"/>
              <a:t> • Възможността: Именно в това изкуственият интелект се отличава – обработката на сложни, динамични данни в реално време, за да се осигурят незабавни и интелигентни реакции. Транспортният сектор разполага с данните; изкуственият интелект осигурява интелигентността за ефективното им използване.</a:t>
            </a:r>
          </a:p>
          <a:p>
            <a:pPr>
              <a:lnSpc>
                <a:spcPct val="100000"/>
              </a:lnSpc>
            </a:pPr>
            <a:endParaRPr lang="ru-RU" sz="1900" dirty="0"/>
          </a:p>
          <a:p>
            <a:pPr>
              <a:lnSpc>
                <a:spcPct val="100000"/>
              </a:lnSpc>
            </a:pPr>
            <a:endParaRPr lang="ru-RU" sz="1900" dirty="0"/>
          </a:p>
        </p:txBody>
      </p:sp>
      <p:sp>
        <p:nvSpPr>
          <p:cNvPr id="4" name="Text Placeholder 3">
            <a:extLst>
              <a:ext uri="{FF2B5EF4-FFF2-40B4-BE49-F238E27FC236}">
                <a16:creationId xmlns:a16="http://schemas.microsoft.com/office/drawing/2014/main" id="{F50D91F6-2603-8795-7C2A-46AA8CFAAB98}"/>
              </a:ext>
            </a:extLst>
          </p:cNvPr>
          <p:cNvSpPr>
            <a:spLocks noGrp="1"/>
          </p:cNvSpPr>
          <p:nvPr>
            <p:ph type="body" sz="quarter" idx="16"/>
          </p:nvPr>
        </p:nvSpPr>
        <p:spPr>
          <a:xfrm>
            <a:off x="6096000" y="270323"/>
            <a:ext cx="4972493" cy="992652"/>
          </a:xfrm>
        </p:spPr>
        <p:txBody>
          <a:bodyPr/>
          <a:lstStyle/>
          <a:p>
            <a:r>
              <a:rPr lang="ru-RU" sz="3000" dirty="0"/>
              <a:t>Предизвикателствата пред транспорта в днешно време</a:t>
            </a:r>
          </a:p>
        </p:txBody>
      </p:sp>
      <p:pic>
        <p:nvPicPr>
          <p:cNvPr id="12" name="Plassholder for bilde 11">
            <a:extLst>
              <a:ext uri="{FF2B5EF4-FFF2-40B4-BE49-F238E27FC236}">
                <a16:creationId xmlns:a16="http://schemas.microsoft.com/office/drawing/2014/main" id="{CC01344E-CACB-6656-3D6D-528FE9941DA1}"/>
              </a:ext>
            </a:extLst>
          </p:cNvPr>
          <p:cNvPicPr>
            <a:picLocks noGrp="1" noChangeAspect="1"/>
          </p:cNvPicPr>
          <p:nvPr>
            <p:ph type="pic" sz="quarter" idx="44"/>
          </p:nvPr>
        </p:nvPicPr>
        <p:blipFill>
          <a:blip r:embed="rId2"/>
          <a:srcRect l="14883" r="14883"/>
          <a:stretch/>
        </p:blipFill>
        <p:spPr>
          <a:xfrm>
            <a:off x="89277" y="180975"/>
            <a:ext cx="5809380" cy="6486525"/>
          </a:xfrm>
          <a:prstGeom prst="rect">
            <a:avLst/>
          </a:prstGeom>
          <a:solidFill>
            <a:srgbClr val="FFFFFF">
              <a:lumMod val="95000"/>
            </a:srgbClr>
          </a:solidFill>
        </p:spPr>
      </p:pic>
      <p:sp>
        <p:nvSpPr>
          <p:cNvPr id="13" name="Freeform 16">
            <a:extLst>
              <a:ext uri="{FF2B5EF4-FFF2-40B4-BE49-F238E27FC236}">
                <a16:creationId xmlns:a16="http://schemas.microsoft.com/office/drawing/2014/main" id="{F131B6B7-811E-BF3B-8DE5-8A93EF860530}"/>
              </a:ext>
            </a:extLst>
          </p:cNvPr>
          <p:cNvSpPr/>
          <p:nvPr/>
        </p:nvSpPr>
        <p:spPr>
          <a:xfrm rot="21026049">
            <a:off x="10144054" y="-1277"/>
            <a:ext cx="2205167" cy="153585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666390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2" name="Freeform 16">
            <a:extLst>
              <a:ext uri="{FF2B5EF4-FFF2-40B4-BE49-F238E27FC236}">
                <a16:creationId xmlns:a16="http://schemas.microsoft.com/office/drawing/2014/main" id="{A4121EBA-579E-D656-E0E1-929FB91DA01B}"/>
              </a:ext>
            </a:extLst>
          </p:cNvPr>
          <p:cNvSpPr/>
          <p:nvPr/>
        </p:nvSpPr>
        <p:spPr>
          <a:xfrm rot="6155238">
            <a:off x="4873776" y="5303040"/>
            <a:ext cx="1567723" cy="1526087"/>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181243" y="1998922"/>
            <a:ext cx="6018651" cy="4149716"/>
          </a:xfrm>
        </p:spPr>
        <p:txBody>
          <a:bodyPr/>
          <a:lstStyle/>
          <a:p>
            <a:pPr marL="285750" indent="-285750">
              <a:buFont typeface="Arial" panose="020B0604020202020204" pitchFamily="34" charset="0"/>
              <a:buChar char="•"/>
              <a:defRPr sz="1200"/>
            </a:pPr>
            <a:r>
              <a:rPr lang="ru-RU" sz="2000" b="1" dirty="0"/>
              <a:t>•Недостиг на квалифицирани кадри и трансформация на работната сила:</a:t>
            </a:r>
          </a:p>
          <a:p>
            <a:pPr marL="285750" indent="-285750">
              <a:buFont typeface="Arial" panose="020B0604020202020204" pitchFamily="34" charset="0"/>
              <a:buChar char="•"/>
              <a:defRPr sz="1200"/>
            </a:pPr>
            <a:r>
              <a:rPr lang="ru-RU" sz="2000" b="1" dirty="0"/>
              <a:t> Транспортният сектор е изправен пред сериозно предизвикателство: </a:t>
            </a:r>
          </a:p>
          <a:p>
            <a:pPr marL="285750" indent="-285750">
              <a:buFont typeface="Arial" panose="020B0604020202020204" pitchFamily="34" charset="0"/>
              <a:buChar char="•"/>
              <a:defRPr sz="1200"/>
            </a:pPr>
            <a:r>
              <a:rPr lang="ru-RU" sz="2000" dirty="0"/>
              <a:t>уменията, необходими за транспортните системи на бъдещето, се различават значително от тези, с които е изградена инфраструктурата от миналото. </a:t>
            </a:r>
          </a:p>
          <a:p>
            <a:pPr marL="285750" indent="-285750">
              <a:buFont typeface="Arial" panose="020B0604020202020204" pitchFamily="34" charset="0"/>
              <a:buChar char="•"/>
              <a:defRPr sz="1200"/>
            </a:pPr>
            <a:r>
              <a:rPr lang="ru-RU" sz="2000" b="1" dirty="0"/>
              <a:t>•Недостиг на специалисти, </a:t>
            </a:r>
            <a:r>
              <a:rPr lang="ru-RU" sz="2000" dirty="0"/>
              <a:t>които съчетават експертни познания в областта на транспорта с компетентност в областта на изкуствения интелект.</a:t>
            </a:r>
          </a:p>
          <a:p>
            <a:pPr marL="285750" indent="-285750">
              <a:buFont typeface="Arial" panose="020B0604020202020204" pitchFamily="34" charset="0"/>
              <a:buChar char="•"/>
              <a:defRPr sz="1200"/>
            </a:pPr>
            <a:endParaRPr lang="ru-RU" sz="1800" b="1"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431633" y="457199"/>
            <a:ext cx="4757375" cy="918087"/>
          </a:xfrm>
        </p:spPr>
        <p:txBody>
          <a:bodyPr/>
          <a:lstStyle/>
          <a:p>
            <a:r>
              <a:rPr lang="bg-BG" dirty="0"/>
              <a:t>Част</a:t>
            </a:r>
            <a:r>
              <a:rPr lang="en-US" dirty="0"/>
              <a:t> 2</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AF904AAA-E06E-9334-019B-53DFA727B719}"/>
              </a:ext>
            </a:extLst>
          </p:cNvPr>
          <p:cNvPicPr>
            <a:picLocks noGrp="1" noChangeAspect="1"/>
          </p:cNvPicPr>
          <p:nvPr>
            <p:ph type="pic" sz="quarter" idx="44"/>
          </p:nvPr>
        </p:nvPicPr>
        <p:blipFill>
          <a:blip r:embed="rId2"/>
          <a:srcRect l="18785" r="18785"/>
          <a:stretch>
            <a:fillRect/>
          </a:stretch>
        </p:blipFill>
        <p:spPr>
          <a:xfrm>
            <a:off x="6191250" y="133349"/>
            <a:ext cx="5819507" cy="6638925"/>
          </a:xfrm>
        </p:spPr>
      </p:pic>
    </p:spTree>
    <p:extLst>
      <p:ext uri="{BB962C8B-B14F-4D97-AF65-F5344CB8AC3E}">
        <p14:creationId xmlns:p14="http://schemas.microsoft.com/office/powerpoint/2010/main" val="44323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A424D7-D4B1-5F07-A0F9-EFC2E11E6011}"/>
              </a:ext>
            </a:extLst>
          </p:cNvPr>
          <p:cNvSpPr>
            <a:spLocks noGrp="1"/>
          </p:cNvSpPr>
          <p:nvPr>
            <p:ph type="body" sz="quarter" idx="18"/>
          </p:nvPr>
        </p:nvSpPr>
        <p:spPr>
          <a:xfrm>
            <a:off x="299337" y="1156945"/>
            <a:ext cx="5930013" cy="4956776"/>
          </a:xfrm>
        </p:spPr>
        <p:txBody>
          <a:bodyPr/>
          <a:lstStyle/>
          <a:p>
            <a:pPr marL="0" indent="0">
              <a:lnSpc>
                <a:spcPct val="100000"/>
              </a:lnSpc>
            </a:pPr>
            <a:r>
              <a:rPr lang="ru-RU" sz="1900" b="1" dirty="0"/>
              <a:t>Образователна необходимост: </a:t>
            </a:r>
          </a:p>
          <a:p>
            <a:pPr marL="0" indent="0">
              <a:lnSpc>
                <a:spcPct val="100000"/>
              </a:lnSpc>
            </a:pPr>
            <a:r>
              <a:rPr lang="ru-RU" sz="1900" dirty="0"/>
              <a:t>Учебните заведения в областта на транспорта, като Висшето училище по транспорт „Тодор Каблешков“, трябва да развиват учебните си програми, за да подготвят студентите за транспортни системи, интегриращи изкуствен интелект. Това не означава, че всеки ще стане специалист по данни, но всички професионалисти в транспортния сектор се нуждаят от познания в областта на изкуствения интелект, за да работят ефективно в съвременната среда. </a:t>
            </a:r>
          </a:p>
          <a:p>
            <a:pPr marL="0" indent="0">
              <a:lnSpc>
                <a:spcPct val="100000"/>
              </a:lnSpc>
            </a:pPr>
            <a:r>
              <a:rPr lang="ru-RU" sz="1900" b="1" dirty="0"/>
              <a:t>•Как можем да вземаме критични решения, когато ИИ дава препоръки? </a:t>
            </a:r>
          </a:p>
          <a:p>
            <a:pPr marL="0" indent="0">
              <a:lnSpc>
                <a:spcPct val="100000"/>
              </a:lnSpc>
            </a:pPr>
            <a:endParaRPr lang="ru-RU" sz="1900" dirty="0"/>
          </a:p>
          <a:p>
            <a:pPr marL="0" indent="0">
              <a:lnSpc>
                <a:spcPct val="100000"/>
              </a:lnSpc>
            </a:pPr>
            <a:r>
              <a:rPr lang="ru-RU" sz="1900" dirty="0"/>
              <a:t>Тези въпроси са в основата на разработването на този модул.</a:t>
            </a:r>
          </a:p>
          <a:p>
            <a:pPr marL="0" indent="0">
              <a:lnSpc>
                <a:spcPct val="100000"/>
              </a:lnSpc>
            </a:pPr>
            <a:endParaRPr lang="ru-RU" sz="1800" dirty="0"/>
          </a:p>
          <a:p>
            <a:pPr marL="0" indent="0">
              <a:lnSpc>
                <a:spcPct val="100000"/>
              </a:lnSpc>
            </a:pPr>
            <a:endParaRPr lang="ru-RU" sz="1800" dirty="0"/>
          </a:p>
        </p:txBody>
      </p:sp>
      <p:sp>
        <p:nvSpPr>
          <p:cNvPr id="4" name="Text Placeholder 3">
            <a:extLst>
              <a:ext uri="{FF2B5EF4-FFF2-40B4-BE49-F238E27FC236}">
                <a16:creationId xmlns:a16="http://schemas.microsoft.com/office/drawing/2014/main" id="{A743E884-F32A-B9FC-5F0A-D14311AB6A94}"/>
              </a:ext>
            </a:extLst>
          </p:cNvPr>
          <p:cNvSpPr>
            <a:spLocks noGrp="1"/>
          </p:cNvSpPr>
          <p:nvPr>
            <p:ph type="body" sz="quarter" idx="16"/>
          </p:nvPr>
        </p:nvSpPr>
        <p:spPr>
          <a:xfrm>
            <a:off x="437275" y="251975"/>
            <a:ext cx="4757375" cy="755467"/>
          </a:xfrm>
        </p:spPr>
        <p:txBody>
          <a:bodyPr/>
          <a:lstStyle/>
          <a:p>
            <a:r>
              <a:rPr lang="bg-BG" dirty="0"/>
              <a:t>Част</a:t>
            </a:r>
            <a:r>
              <a:rPr lang="en-US" dirty="0"/>
              <a:t> 2</a:t>
            </a:r>
          </a:p>
        </p:txBody>
      </p:sp>
      <p:pic>
        <p:nvPicPr>
          <p:cNvPr id="9" name="Picture Placeholder 8">
            <a:extLst>
              <a:ext uri="{FF2B5EF4-FFF2-40B4-BE49-F238E27FC236}">
                <a16:creationId xmlns:a16="http://schemas.microsoft.com/office/drawing/2014/main" id="{6682DBA9-A30F-4E43-848A-44E4B357EE66}"/>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l="12542" r="12542"/>
          <a:stretch>
            <a:fillRect/>
          </a:stretch>
        </p:blipFill>
        <p:spPr bwMode="auto">
          <a:xfrm>
            <a:off x="6288163" y="85725"/>
            <a:ext cx="5799062" cy="6696075"/>
          </a:xfrm>
          <a:prstGeom prst="rect">
            <a:avLst/>
          </a:prstGeom>
          <a:noFill/>
          <a:ln>
            <a:noFill/>
          </a:ln>
        </p:spPr>
      </p:pic>
    </p:spTree>
    <p:extLst>
      <p:ext uri="{BB962C8B-B14F-4D97-AF65-F5344CB8AC3E}">
        <p14:creationId xmlns:p14="http://schemas.microsoft.com/office/powerpoint/2010/main" val="41307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677786" y="1009651"/>
            <a:ext cx="5836034" cy="5544210"/>
          </a:xfrm>
          <a:prstGeom prst="rect">
            <a:avLst/>
          </a:prstGeom>
        </p:spPr>
        <p:txBody>
          <a:bodyPr/>
          <a:lstStyle/>
          <a:p>
            <a:r>
              <a:rPr lang="ru-RU" sz="1600" b="1" dirty="0"/>
              <a:t>За модул 2 (Предизвикателства) – Интелигентни градове и управление на трафика чрез изкуствен интелект</a:t>
            </a:r>
          </a:p>
          <a:p>
            <a:r>
              <a:rPr lang="ru-RU" sz="1600" b="1" dirty="0"/>
              <a:t>Видео 1: „Как би изглеждал един свят без шофьори“ (TED Talk)</a:t>
            </a:r>
          </a:p>
          <a:p>
            <a:r>
              <a:rPr lang="ru-RU" sz="1600" b="1" dirty="0"/>
              <a:t>Връзка: https://www.ted.com/talks/wanis_kabbaj_what_a_driverless_world_could_look_like</a:t>
            </a:r>
          </a:p>
          <a:p>
            <a:r>
              <a:rPr lang="ru-RU" sz="1600" b="1" dirty="0"/>
              <a:t>Продължителност: 11:31 минути</a:t>
            </a:r>
          </a:p>
          <a:p>
            <a:r>
              <a:rPr lang="ru-RU" sz="1600" b="1" dirty="0"/>
              <a:t>Съдържание: </a:t>
            </a:r>
            <a:r>
              <a:rPr lang="ru-RU" sz="1600" dirty="0"/>
              <a:t>Експертът по транспорт Ванис Кабадж обяснява предизвикателствата, свързани с трафика, и предлага решения, базирани на изкуствен интелект, включително модулни автобуси, летящи таксита и висящи магнитни капсули. Чудесно за представяне на проблема и въвеждане на бъдещи решения.</a:t>
            </a:r>
          </a:p>
          <a:p>
            <a:r>
              <a:rPr lang="ru-RU" sz="1600" b="1" i="1" dirty="0"/>
              <a:t>Видео 2: </a:t>
            </a:r>
            <a:r>
              <a:rPr lang="ru-RU" sz="1600" i="1" dirty="0"/>
              <a:t>„Ролята на Интернет на нещата (IoT) в интелигентните градове“ – TechNation</a:t>
            </a:r>
          </a:p>
          <a:p>
            <a:r>
              <a:rPr lang="ru-RU" sz="1600" i="1" dirty="0"/>
              <a:t>Връзка: https://www.youtube.com/watch?v=cEGjB7NaPCw</a:t>
            </a:r>
          </a:p>
          <a:p>
            <a:r>
              <a:rPr lang="ru-RU" sz="1600" i="1" dirty="0"/>
              <a:t>Продължителност: 10:02 минути</a:t>
            </a:r>
          </a:p>
          <a:p>
            <a:r>
              <a:rPr lang="ru-RU" sz="1600" i="1" dirty="0"/>
              <a:t>Съдържание: Фокусира се върху инфраструктурата на интелигентните градове и интегрирането на Интернет на нещата (IoT) в системите за управление на трафика</a:t>
            </a:r>
            <a:r>
              <a:rPr lang="ru-RU" sz="1600" b="1" i="1" dirty="0"/>
              <a:t>.</a:t>
            </a: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943600" y="304139"/>
            <a:ext cx="4990998" cy="705511"/>
          </a:xfrm>
          <a:prstGeom prst="rect">
            <a:avLst/>
          </a:prstGeom>
        </p:spPr>
        <p:txBody>
          <a:bodyPr/>
          <a:lstStyle/>
          <a:p>
            <a:r>
              <a:rPr lang="bg-BG" dirty="0"/>
              <a:t>Видео</a:t>
            </a:r>
            <a:r>
              <a:rPr lang="en-US" dirty="0"/>
              <a:t> 1 &amp; 2</a:t>
            </a:r>
          </a:p>
        </p:txBody>
      </p:sp>
      <p:sp>
        <p:nvSpPr>
          <p:cNvPr id="4" name="Plassholder for bilde 3">
            <a:extLst>
              <a:ext uri="{FF2B5EF4-FFF2-40B4-BE49-F238E27FC236}">
                <a16:creationId xmlns:a16="http://schemas.microsoft.com/office/drawing/2014/main" id="{C95CEBEE-FDAC-01F2-1F4B-74D9CF19D5ED}"/>
              </a:ext>
            </a:extLst>
          </p:cNvPr>
          <p:cNvSpPr>
            <a:spLocks noGrp="1"/>
          </p:cNvSpPr>
          <p:nvPr>
            <p:ph type="pic" sz="quarter" idx="10"/>
          </p:nvPr>
        </p:nvSpPr>
        <p:spPr>
          <a:xfrm>
            <a:off x="0" y="1561018"/>
            <a:ext cx="5130800" cy="2803718"/>
          </a:xfrm>
        </p:spPr>
        <p:txBody>
          <a:bodyPr/>
          <a:lstStyle/>
          <a:p>
            <a:endParaRPr lang="en-GB"/>
          </a:p>
        </p:txBody>
      </p:sp>
      <p:pic>
        <p:nvPicPr>
          <p:cNvPr id="6" name="Media på Internett 5" title="What a driverless world could look like | Wanis Kabbaj">
            <a:hlinkClick r:id="" action="ppaction://media"/>
            <a:extLst>
              <a:ext uri="{FF2B5EF4-FFF2-40B4-BE49-F238E27FC236}">
                <a16:creationId xmlns:a16="http://schemas.microsoft.com/office/drawing/2014/main" id="{BD323B4A-E950-80BA-3BDC-00C4F2B42B8C}"/>
              </a:ext>
            </a:extLst>
          </p:cNvPr>
          <p:cNvPicPr>
            <a:picLocks noRot="1" noChangeAspect="1"/>
          </p:cNvPicPr>
          <p:nvPr>
            <a:videoFile r:link="rId1"/>
          </p:nvPr>
        </p:nvPicPr>
        <p:blipFill>
          <a:blip r:embed="rId5"/>
          <a:stretch>
            <a:fillRect/>
          </a:stretch>
        </p:blipFill>
        <p:spPr>
          <a:xfrm>
            <a:off x="-25731" y="1561018"/>
            <a:ext cx="2597150" cy="2887157"/>
          </a:xfrm>
          <a:prstGeom prst="rect">
            <a:avLst/>
          </a:prstGeom>
        </p:spPr>
      </p:pic>
      <p:pic>
        <p:nvPicPr>
          <p:cNvPr id="7" name="Media på Internett 6" title="Understanding the Role of IOT in Smart Cities">
            <a:hlinkClick r:id="" action="ppaction://media"/>
            <a:extLst>
              <a:ext uri="{FF2B5EF4-FFF2-40B4-BE49-F238E27FC236}">
                <a16:creationId xmlns:a16="http://schemas.microsoft.com/office/drawing/2014/main" id="{36AEC8BB-3CF6-0FE6-C1F6-36D1CDF8BCDA}"/>
              </a:ext>
            </a:extLst>
          </p:cNvPr>
          <p:cNvPicPr>
            <a:picLocks noRot="1" noChangeAspect="1"/>
          </p:cNvPicPr>
          <p:nvPr>
            <a:videoFile r:link="rId2"/>
          </p:nvPr>
        </p:nvPicPr>
        <p:blipFill>
          <a:blip r:embed="rId6"/>
          <a:stretch>
            <a:fillRect/>
          </a:stretch>
        </p:blipFill>
        <p:spPr>
          <a:xfrm>
            <a:off x="2571419" y="1561018"/>
            <a:ext cx="2559381" cy="2887157"/>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443870" y="905434"/>
            <a:ext cx="6112482" cy="5867506"/>
          </a:xfrm>
          <a:prstGeom prst="rect">
            <a:avLst/>
          </a:prstGeom>
        </p:spPr>
        <p:txBody>
          <a:bodyPr/>
          <a:lstStyle/>
          <a:p>
            <a:r>
              <a:rPr lang="ru-RU" sz="1500" b="1" dirty="0"/>
              <a:t>За модул 3 (</a:t>
            </a:r>
            <a:r>
              <a:rPr lang="ru-RU" sz="1500" dirty="0"/>
              <a:t>AI решения) – Автономни превозни средства и изкуствен интелект</a:t>
            </a:r>
          </a:p>
          <a:p>
            <a:r>
              <a:rPr lang="ru-RU" sz="1500" dirty="0"/>
              <a:t>Видео 3: „Waymo 360° Experience: Най-опитният шофьор в света“</a:t>
            </a:r>
          </a:p>
          <a:p>
            <a:r>
              <a:rPr lang="ru-RU" sz="1500" dirty="0"/>
              <a:t>Връзка: https://www.youtube.com/watch?v=B8R148hFxPw</a:t>
            </a:r>
          </a:p>
          <a:p>
            <a:r>
              <a:rPr lang="ru-RU" sz="1500" dirty="0"/>
              <a:t>Продължителност: 3:36 минути</a:t>
            </a:r>
          </a:p>
          <a:p>
            <a:r>
              <a:rPr lang="ru-RU" sz="1500" dirty="0"/>
              <a:t>Съдържание: Завладяваща 360° гледка, показваща как изкуственият интелект на Waymo вижда пътя, използвайки LIDAR, радар, камери и компютърно зрение, за да предвижда движението и да взема решения. Ключови акценти:  •Показва изкуствен интелект в действие в реалния свят. •Демонстрира как автономните превозни средства откриват обекти на разстояние до 300 ярда. •Заснето във Финикс, Аризона, показващо реалното приложение. Визуализация на изкуствения интелект, решаващ транспортни предизвикателства.</a:t>
            </a:r>
          </a:p>
          <a:p>
            <a:r>
              <a:rPr lang="ru-RU" sz="1500" b="1" i="1" dirty="0"/>
              <a:t>Видео 4: „</a:t>
            </a:r>
            <a:r>
              <a:rPr lang="ru-RU" sz="1500" i="1" dirty="0"/>
              <a:t>Как безпилотната кола вижда пътя“ – Крис Урмсън (TED Talk)</a:t>
            </a:r>
          </a:p>
          <a:p>
            <a:r>
              <a:rPr lang="ru-RU" sz="1500" i="1" dirty="0"/>
              <a:t>Връзка: https://www.ted.com/talks/chris_urmson_how_a_driverless_car_sees_the_road</a:t>
            </a:r>
          </a:p>
          <a:p>
            <a:r>
              <a:rPr lang="ru-RU" sz="1500" i="1" dirty="0"/>
              <a:t>Продължителност: 15:29 минути</a:t>
            </a:r>
          </a:p>
          <a:p>
            <a:r>
              <a:rPr lang="ru-RU" sz="1500" i="1" dirty="0"/>
              <a:t>Съдържание: Бившият ръководител на програмата за самоуправляващи се автомобили на Google (сега Waymo) показва впечатляващи кадри за това как автомобилите вземат автономни решения.</a:t>
            </a:r>
          </a:p>
          <a:p>
            <a:pPr marL="0"/>
            <a:endParaRPr lang="en-US" sz="1400" dirty="0"/>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xfrm>
            <a:off x="6096000" y="247090"/>
            <a:ext cx="4937211" cy="591670"/>
          </a:xfrm>
          <a:prstGeom prst="rect">
            <a:avLst/>
          </a:prstGeom>
        </p:spPr>
        <p:txBody>
          <a:bodyPr/>
          <a:lstStyle/>
          <a:p>
            <a:r>
              <a:rPr lang="bg-BG" dirty="0"/>
              <a:t>Видео</a:t>
            </a:r>
            <a:r>
              <a:rPr lang="en-US" dirty="0"/>
              <a:t> 3 &amp; 4</a:t>
            </a:r>
          </a:p>
        </p:txBody>
      </p:sp>
      <p:sp>
        <p:nvSpPr>
          <p:cNvPr id="10" name="Picture Placeholder 9">
            <a:extLst>
              <a:ext uri="{FF2B5EF4-FFF2-40B4-BE49-F238E27FC236}">
                <a16:creationId xmlns:a16="http://schemas.microsoft.com/office/drawing/2014/main" id="{7B20DE9E-61FE-381E-CA42-14D7103982D2}"/>
              </a:ext>
            </a:extLst>
          </p:cNvPr>
          <p:cNvSpPr>
            <a:spLocks noGrp="1"/>
          </p:cNvSpPr>
          <p:nvPr>
            <p:ph type="pic" sz="quarter" idx="10"/>
          </p:nvPr>
        </p:nvSpPr>
        <p:spPr/>
        <p:txBody>
          <a:bodyPr/>
          <a:lstStyle/>
          <a:p>
            <a:endParaRPr lang="en-IE"/>
          </a:p>
        </p:txBody>
      </p:sp>
      <p:pic>
        <p:nvPicPr>
          <p:cNvPr id="3" name="Media på Internett 2" title="Waymo 360° Experience: A Fully Autonomous Driving Journey">
            <a:hlinkClick r:id="" action="ppaction://media"/>
            <a:extLst>
              <a:ext uri="{FF2B5EF4-FFF2-40B4-BE49-F238E27FC236}">
                <a16:creationId xmlns:a16="http://schemas.microsoft.com/office/drawing/2014/main" id="{C6BDCD17-DD00-2B01-6E41-3DE2342B8420}"/>
              </a:ext>
            </a:extLst>
          </p:cNvPr>
          <p:cNvPicPr>
            <a:picLocks noRot="1" noChangeAspect="1"/>
          </p:cNvPicPr>
          <p:nvPr>
            <a:videoFile r:link="rId1"/>
          </p:nvPr>
        </p:nvPicPr>
        <p:blipFill>
          <a:blip r:embed="rId5"/>
          <a:stretch>
            <a:fillRect/>
          </a:stretch>
        </p:blipFill>
        <p:spPr>
          <a:xfrm>
            <a:off x="0" y="1561018"/>
            <a:ext cx="2790825" cy="3913188"/>
          </a:xfrm>
          <a:prstGeom prst="rect">
            <a:avLst/>
          </a:prstGeom>
        </p:spPr>
      </p:pic>
      <p:pic>
        <p:nvPicPr>
          <p:cNvPr id="7" name="Media på Internett 6" title="Chris Urmson: How a driverless car sees the road">
            <a:hlinkClick r:id="" action="ppaction://media"/>
            <a:extLst>
              <a:ext uri="{FF2B5EF4-FFF2-40B4-BE49-F238E27FC236}">
                <a16:creationId xmlns:a16="http://schemas.microsoft.com/office/drawing/2014/main" id="{A651B76F-A3D3-ED37-0464-EED94087C29D}"/>
              </a:ext>
            </a:extLst>
          </p:cNvPr>
          <p:cNvPicPr>
            <a:picLocks noRot="1" noChangeAspect="1"/>
          </p:cNvPicPr>
          <p:nvPr>
            <a:videoFile r:link="rId2"/>
          </p:nvPr>
        </p:nvPicPr>
        <p:blipFill>
          <a:blip r:embed="rId6"/>
          <a:stretch>
            <a:fillRect/>
          </a:stretch>
        </p:blipFill>
        <p:spPr>
          <a:xfrm>
            <a:off x="2790825" y="1561018"/>
            <a:ext cx="2339975" cy="3913188"/>
          </a:xfrm>
          <a:prstGeom prst="rect">
            <a:avLst/>
          </a:prstGeom>
        </p:spPr>
      </p:pic>
    </p:spTree>
    <p:extLst>
      <p:ext uri="{BB962C8B-B14F-4D97-AF65-F5344CB8AC3E}">
        <p14:creationId xmlns:p14="http://schemas.microsoft.com/office/powerpoint/2010/main" val="190794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bg-BG" dirty="0"/>
              <a:t>Част </a:t>
            </a:r>
            <a:r>
              <a:rPr lang="en-US" dirty="0"/>
              <a:t>1- </a:t>
            </a:r>
            <a:r>
              <a:rPr lang="bg-BG" dirty="0"/>
              <a:t>Въведение</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8734586" cy="689519"/>
          </a:xfrm>
        </p:spPr>
        <p:txBody>
          <a:bodyPr/>
          <a:lstStyle/>
          <a:p>
            <a:r>
              <a:rPr lang="bg-BG" dirty="0"/>
              <a:t>Част</a:t>
            </a:r>
            <a:r>
              <a:rPr lang="en-GB" dirty="0"/>
              <a:t> 2- </a:t>
            </a:r>
            <a:r>
              <a:rPr lang="ru-RU" dirty="0"/>
              <a:t>Предизвикателствата пред транспорта в днешно време</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1608004" y="3210318"/>
            <a:ext cx="8950910" cy="689519"/>
          </a:xfrm>
        </p:spPr>
        <p:txBody>
          <a:bodyPr/>
          <a:lstStyle/>
          <a:p>
            <a:r>
              <a:rPr lang="bg-BG" dirty="0"/>
              <a:t>Част</a:t>
            </a:r>
            <a:r>
              <a:rPr lang="en-US" dirty="0"/>
              <a:t> 3- </a:t>
            </a:r>
            <a:r>
              <a:rPr lang="ru-RU" dirty="0"/>
              <a:t>Как изкуственият интелект може да подпомогне транспорта?</a:t>
            </a:r>
            <a:endParaRPr lang="en-IE"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a:lstStyle/>
          <a:p>
            <a:r>
              <a:rPr lang="bg-BG" dirty="0"/>
              <a:t>Част</a:t>
            </a:r>
            <a:r>
              <a:rPr lang="en-US" dirty="0"/>
              <a:t> 4- </a:t>
            </a:r>
            <a:r>
              <a:rPr lang="ru-RU" dirty="0"/>
              <a:t>Да бъдем винаги една крачка напред</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616963"/>
            <a:ext cx="9489924" cy="689519"/>
          </a:xfrm>
        </p:spPr>
        <p:txBody>
          <a:bodyPr/>
          <a:lstStyle/>
          <a:p>
            <a:r>
              <a:rPr lang="bg-BG" dirty="0"/>
              <a:t>Част</a:t>
            </a:r>
            <a:r>
              <a:rPr lang="en-US" dirty="0"/>
              <a:t> 5- </a:t>
            </a:r>
            <a:r>
              <a:rPr lang="ru-RU" dirty="0"/>
              <a:t>Графичен преглед на възможните пресечни точки между 4-те сектора</a:t>
            </a:r>
            <a:endParaRPr lang="en-IE"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en-US" dirty="0"/>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68021" y="2302478"/>
            <a:ext cx="6010480" cy="2253043"/>
          </a:xfrm>
        </p:spPr>
        <p:txBody>
          <a:bodyPr>
            <a:normAutofit fontScale="85000" lnSpcReduction="20000"/>
          </a:bodyPr>
          <a:lstStyle/>
          <a:p>
            <a:pPr>
              <a:lnSpc>
                <a:spcPct val="100000"/>
              </a:lnSpc>
            </a:pPr>
            <a:r>
              <a:rPr lang="bg-BG" b="1" dirty="0"/>
              <a:t>Част</a:t>
            </a:r>
            <a:r>
              <a:rPr lang="en-US" b="1" dirty="0"/>
              <a:t> 3 </a:t>
            </a:r>
          </a:p>
          <a:p>
            <a:pPr>
              <a:lnSpc>
                <a:spcPct val="100000"/>
              </a:lnSpc>
            </a:pPr>
            <a:r>
              <a:rPr lang="ru-RU" b="1" dirty="0"/>
              <a:t>Как изкуственият интелект може да подпомогне транспорта?</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9F8A-C21D-38C8-A2A8-ED9B514EAD3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F4554A8-AB0F-E36A-978F-7BD3E81CFEC8}"/>
              </a:ext>
            </a:extLst>
          </p:cNvPr>
          <p:cNvPicPr>
            <a:picLocks noChangeAspect="1"/>
          </p:cNvPicPr>
          <p:nvPr/>
        </p:nvPicPr>
        <p:blipFill>
          <a:blip r:embed="rId2"/>
          <a:stretch>
            <a:fillRect/>
          </a:stretch>
        </p:blipFill>
        <p:spPr>
          <a:xfrm>
            <a:off x="1226516" y="21771"/>
            <a:ext cx="9738968" cy="6858000"/>
          </a:xfrm>
          <a:prstGeom prst="rect">
            <a:avLst/>
          </a:prstGeom>
        </p:spPr>
      </p:pic>
      <p:sp>
        <p:nvSpPr>
          <p:cNvPr id="4" name="Text Placeholder 3">
            <a:extLst>
              <a:ext uri="{FF2B5EF4-FFF2-40B4-BE49-F238E27FC236}">
                <a16:creationId xmlns:a16="http://schemas.microsoft.com/office/drawing/2014/main" id="{ECEBC01D-3D17-B48A-82B7-77A607F89F78}"/>
              </a:ext>
            </a:extLst>
          </p:cNvPr>
          <p:cNvSpPr>
            <a:spLocks noGrp="1"/>
          </p:cNvSpPr>
          <p:nvPr>
            <p:ph type="body" sz="quarter" idx="18"/>
          </p:nvPr>
        </p:nvSpPr>
        <p:spPr>
          <a:xfrm>
            <a:off x="6781800" y="900101"/>
            <a:ext cx="5410200" cy="5558451"/>
          </a:xfrm>
          <a:solidFill>
            <a:schemeClr val="bg1"/>
          </a:solidFill>
        </p:spPr>
        <p:txBody>
          <a:bodyPr/>
          <a:lstStyle/>
          <a:p>
            <a:pPr marL="0">
              <a:lnSpc>
                <a:spcPct val="100000"/>
              </a:lnSpc>
              <a:defRPr sz="1400"/>
            </a:pPr>
            <a:r>
              <a:rPr lang="ru-RU" sz="1800" dirty="0"/>
              <a:t>Изкуственият интелект не е единична технология, а цяло семейство от инструменти и техники, които могат да се прилагат в цялата транспортна екосистема. В тази единица се разглеждат конкретни приложения в различни транспортни области. Ключови области на приложение: </a:t>
            </a:r>
          </a:p>
          <a:p>
            <a:pPr marL="0">
              <a:lnSpc>
                <a:spcPct val="100000"/>
              </a:lnSpc>
              <a:defRPr sz="1400"/>
            </a:pPr>
            <a:r>
              <a:rPr lang="ru-RU" sz="1800" dirty="0"/>
              <a:t>• Автономни и свързани превозни средства</a:t>
            </a:r>
          </a:p>
          <a:p>
            <a:pPr marL="0">
              <a:lnSpc>
                <a:spcPct val="100000"/>
              </a:lnSpc>
              <a:defRPr sz="1400"/>
            </a:pPr>
            <a:r>
              <a:rPr lang="ru-RU" sz="1800" dirty="0"/>
              <a:t> • Интелигентни системи за управление на трафика</a:t>
            </a:r>
          </a:p>
          <a:p>
            <a:pPr marL="0">
              <a:lnSpc>
                <a:spcPct val="100000"/>
              </a:lnSpc>
              <a:defRPr sz="1400"/>
            </a:pPr>
            <a:r>
              <a:rPr lang="ru-RU" sz="1800" dirty="0"/>
              <a:t> • Предвидителна поддръжка и управление на активи</a:t>
            </a:r>
          </a:p>
          <a:p>
            <a:pPr marL="0">
              <a:lnSpc>
                <a:spcPct val="100000"/>
              </a:lnSpc>
              <a:defRPr sz="1400"/>
            </a:pPr>
            <a:r>
              <a:rPr lang="ru-RU" sz="1800" dirty="0"/>
              <a:t> • Логистика и оптимизация на маршрути</a:t>
            </a:r>
          </a:p>
          <a:p>
            <a:pPr marL="0">
              <a:lnSpc>
                <a:spcPct val="100000"/>
              </a:lnSpc>
              <a:defRPr sz="1400"/>
            </a:pPr>
            <a:r>
              <a:rPr lang="ru-RU" sz="1800" dirty="0"/>
              <a:t> • Анализ на безопасността и прогнозиране на инциденти</a:t>
            </a:r>
          </a:p>
          <a:p>
            <a:pPr marL="0">
              <a:lnSpc>
                <a:spcPct val="100000"/>
              </a:lnSpc>
              <a:defRPr sz="1400"/>
            </a:pPr>
            <a:r>
              <a:rPr lang="ru-RU" sz="1800" dirty="0"/>
              <a:t> • Прогнозиране на търсенето и планиране на капацитета Всяко приложение демонстрира как ИИ превръща данните в решения, моделите в прогнози, а реактивните системи в проактивна интелигентност.</a:t>
            </a:r>
          </a:p>
        </p:txBody>
      </p:sp>
      <p:sp>
        <p:nvSpPr>
          <p:cNvPr id="3" name="Text Placeholder 2">
            <a:extLst>
              <a:ext uri="{FF2B5EF4-FFF2-40B4-BE49-F238E27FC236}">
                <a16:creationId xmlns:a16="http://schemas.microsoft.com/office/drawing/2014/main" id="{D50A2CEE-16B5-7EF5-EACB-8B422068AA5A}"/>
              </a:ext>
            </a:extLst>
          </p:cNvPr>
          <p:cNvSpPr>
            <a:spLocks noGrp="1"/>
          </p:cNvSpPr>
          <p:nvPr>
            <p:ph type="body" sz="quarter" idx="16"/>
          </p:nvPr>
        </p:nvSpPr>
        <p:spPr>
          <a:xfrm>
            <a:off x="1315685" y="97970"/>
            <a:ext cx="6911277" cy="687831"/>
          </a:xfrm>
          <a:solidFill>
            <a:schemeClr val="accent2"/>
          </a:solidFill>
        </p:spPr>
        <p:txBody>
          <a:bodyPr/>
          <a:lstStyle/>
          <a:p>
            <a:pPr algn="ctr"/>
            <a:r>
              <a:rPr lang="ru-RU" sz="2600" dirty="0">
                <a:solidFill>
                  <a:schemeClr val="bg1"/>
                </a:solidFill>
              </a:rPr>
              <a:t>Приложения на изкуствения интелект в различните видове транспорт </a:t>
            </a:r>
          </a:p>
        </p:txBody>
      </p:sp>
    </p:spTree>
    <p:extLst>
      <p:ext uri="{BB962C8B-B14F-4D97-AF65-F5344CB8AC3E}">
        <p14:creationId xmlns:p14="http://schemas.microsoft.com/office/powerpoint/2010/main" val="1722726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323506" y="2143512"/>
            <a:ext cx="5481672" cy="4150614"/>
          </a:xfrm>
        </p:spPr>
        <p:txBody>
          <a:bodyPr/>
          <a:lstStyle/>
          <a:p>
            <a:pPr marL="0">
              <a:lnSpc>
                <a:spcPct val="100000"/>
              </a:lnSpc>
              <a:defRPr sz="1200"/>
            </a:pPr>
            <a:r>
              <a:rPr lang="ru-RU" sz="2000" b="1" dirty="0"/>
              <a:t>Системи за подпомагане на водача (ADAS): </a:t>
            </a:r>
          </a:p>
          <a:p>
            <a:pPr marL="0">
              <a:lnSpc>
                <a:spcPct val="100000"/>
              </a:lnSpc>
              <a:defRPr sz="1200"/>
            </a:pPr>
            <a:r>
              <a:rPr lang="ru-RU" sz="2000" dirty="0"/>
              <a:t>Системите, задвижвани от изкуствен интелект, като адаптивен круиз контрол, асистент за поддържане на лентата и автоматично аварийно спиране, вече са стандартно оборудване в много автомобили. Тези системи използват компютърно зрение и комбиниране на данни от сензори, за да анализират пътната обстановка и да се намесват при необходимост. За търговските автопаркове това означава значителни икономии на гориво и по-голяма надеждност на доставките.</a:t>
            </a:r>
          </a:p>
          <a:p>
            <a:pPr marL="0">
              <a:lnSpc>
                <a:spcPct val="100000"/>
              </a:lnSpc>
              <a:defRPr sz="1200"/>
            </a:pPr>
            <a:endParaRPr lang="ru-RU" sz="1900" b="1" dirty="0"/>
          </a:p>
          <a:p>
            <a:pPr marL="0">
              <a:lnSpc>
                <a:spcPct val="100000"/>
              </a:lnSpc>
              <a:defRPr sz="1200"/>
            </a:pPr>
            <a:br>
              <a:rPr sz="1400" dirty="0"/>
            </a:br>
            <a:endParaRPr sz="1400" dirty="0"/>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234078" y="175022"/>
            <a:ext cx="5660529" cy="992652"/>
          </a:xfrm>
        </p:spPr>
        <p:txBody>
          <a:bodyPr/>
          <a:lstStyle/>
          <a:p>
            <a:r>
              <a:rPr lang="ru-RU" sz="3000" dirty="0"/>
              <a:t>Приложения на изкуствения интелект в различните видове транспорт: от подпомагане до автономност</a:t>
            </a:r>
          </a:p>
        </p:txBody>
      </p:sp>
      <p:sp>
        <p:nvSpPr>
          <p:cNvPr id="17" name="Freeform 16">
            <a:extLst>
              <a:ext uri="{FF2B5EF4-FFF2-40B4-BE49-F238E27FC236}">
                <a16:creationId xmlns:a16="http://schemas.microsoft.com/office/drawing/2014/main" id="{C8360E4A-8E65-C345-8A2D-83BC68CF6896}"/>
              </a:ext>
            </a:extLst>
          </p:cNvPr>
          <p:cNvSpPr/>
          <p:nvPr/>
        </p:nvSpPr>
        <p:spPr>
          <a:xfrm rot="5551673">
            <a:off x="10264922" y="4995262"/>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122" name="Picture 2" descr="A large container cargo ship can be seen traveling across the ocean in ...">
            <a:extLst>
              <a:ext uri="{FF2B5EF4-FFF2-40B4-BE49-F238E27FC236}">
                <a16:creationId xmlns:a16="http://schemas.microsoft.com/office/drawing/2014/main" id="{FDBA71CC-D00B-B996-6C09-5E4E81310DFA}"/>
              </a:ext>
            </a:extLst>
          </p:cNvPr>
          <p:cNvPicPr>
            <a:picLocks noGrp="1" noChangeAspect="1" noChangeArrowheads="1"/>
          </p:cNvPicPr>
          <p:nvPr>
            <p:ph type="pic" sz="quarter" idx="44"/>
          </p:nvPr>
        </p:nvPicPr>
        <p:blipFill>
          <a:blip r:embed="rId2">
            <a:extLst>
              <a:ext uri="{28A0092B-C50C-407E-A947-70E740481C1C}">
                <a14:useLocalDpi xmlns:a14="http://schemas.microsoft.com/office/drawing/2010/main" val="0"/>
              </a:ext>
            </a:extLst>
          </a:blip>
          <a:srcRect l="18779" r="18779"/>
          <a:stretch>
            <a:fillRect/>
          </a:stretch>
        </p:blipFill>
        <p:spPr bwMode="auto">
          <a:xfrm>
            <a:off x="297393" y="260747"/>
            <a:ext cx="5660531" cy="649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716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7C66FA9-F260-4D2D-51E1-610A7127B763}"/>
              </a:ext>
            </a:extLst>
          </p:cNvPr>
          <p:cNvPicPr>
            <a:picLocks noGrp="1" noChangeAspect="1"/>
          </p:cNvPicPr>
          <p:nvPr>
            <p:ph type="pic" sz="quarter" idx="44"/>
          </p:nvPr>
        </p:nvPicPr>
        <p:blipFill>
          <a:blip r:embed="rId2"/>
          <a:srcRect l="18785" r="18785"/>
          <a:stretch>
            <a:fillRect/>
          </a:stretch>
        </p:blipFill>
        <p:spPr>
          <a:xfrm>
            <a:off x="0" y="475351"/>
            <a:ext cx="5660531" cy="6045736"/>
          </a:xfrm>
        </p:spPr>
      </p:pic>
      <p:sp>
        <p:nvSpPr>
          <p:cNvPr id="3" name="Text Placeholder 2">
            <a:extLst>
              <a:ext uri="{FF2B5EF4-FFF2-40B4-BE49-F238E27FC236}">
                <a16:creationId xmlns:a16="http://schemas.microsoft.com/office/drawing/2014/main" id="{9A80B89F-51E5-4FDF-65DA-BE63E45DEFFA}"/>
              </a:ext>
            </a:extLst>
          </p:cNvPr>
          <p:cNvSpPr>
            <a:spLocks noGrp="1"/>
          </p:cNvSpPr>
          <p:nvPr>
            <p:ph type="body" sz="quarter" idx="18"/>
          </p:nvPr>
        </p:nvSpPr>
        <p:spPr>
          <a:xfrm>
            <a:off x="6347636" y="2105247"/>
            <a:ext cx="5482413" cy="4243406"/>
          </a:xfrm>
        </p:spPr>
        <p:txBody>
          <a:bodyPr/>
          <a:lstStyle/>
          <a:p>
            <a:pPr marL="0" indent="0">
              <a:lnSpc>
                <a:spcPct val="100000"/>
              </a:lnSpc>
            </a:pPr>
            <a:r>
              <a:rPr lang="ru-RU" sz="2100" b="1" dirty="0"/>
              <a:t>Управление на транспортния поток: </a:t>
            </a:r>
          </a:p>
          <a:p>
            <a:pPr marL="0" indent="0">
              <a:lnSpc>
                <a:spcPct val="100000"/>
              </a:lnSpc>
            </a:pPr>
            <a:r>
              <a:rPr lang="ru-RU" sz="2100" dirty="0"/>
              <a:t>Градовете използват изкуствен интелект за анализ на моделите на движение и динамично регулиране на синхронизацията на светофарите, конфигурацията на пътните ленти и ограниченията на скоростта. Моделите за машинно обучение предсказват задръстванията, преди те да възникнат, което позволява проактивни мерки.</a:t>
            </a:r>
          </a:p>
        </p:txBody>
      </p:sp>
      <p:sp>
        <p:nvSpPr>
          <p:cNvPr id="4" name="Text Placeholder 3">
            <a:extLst>
              <a:ext uri="{FF2B5EF4-FFF2-40B4-BE49-F238E27FC236}">
                <a16:creationId xmlns:a16="http://schemas.microsoft.com/office/drawing/2014/main" id="{C6D9E5A6-127C-BFA9-6DD2-8D17B0AEBF19}"/>
              </a:ext>
            </a:extLst>
          </p:cNvPr>
          <p:cNvSpPr>
            <a:spLocks noGrp="1"/>
          </p:cNvSpPr>
          <p:nvPr>
            <p:ph type="body" sz="quarter" idx="16"/>
          </p:nvPr>
        </p:nvSpPr>
        <p:spPr>
          <a:xfrm>
            <a:off x="6191082" y="393405"/>
            <a:ext cx="5660531" cy="1456660"/>
          </a:xfrm>
        </p:spPr>
        <p:txBody>
          <a:bodyPr/>
          <a:lstStyle/>
          <a:p>
            <a:r>
              <a:rPr lang="ru-RU" sz="3000" dirty="0"/>
              <a:t>Приложения на изкуствения интелект в различните видове транспорт </a:t>
            </a:r>
          </a:p>
        </p:txBody>
      </p:sp>
    </p:spTree>
    <p:extLst>
      <p:ext uri="{BB962C8B-B14F-4D97-AF65-F5344CB8AC3E}">
        <p14:creationId xmlns:p14="http://schemas.microsoft.com/office/powerpoint/2010/main" val="3160835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2" name="Freeform 16">
            <a:extLst>
              <a:ext uri="{FF2B5EF4-FFF2-40B4-BE49-F238E27FC236}">
                <a16:creationId xmlns:a16="http://schemas.microsoft.com/office/drawing/2014/main" id="{0074FFDF-7FEA-9CEC-1C70-5DF08F458538}"/>
              </a:ext>
            </a:extLst>
          </p:cNvPr>
          <p:cNvSpPr/>
          <p:nvPr/>
        </p:nvSpPr>
        <p:spPr>
          <a:xfrm rot="20623979">
            <a:off x="4206616" y="-27150"/>
            <a:ext cx="2183788" cy="146371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393533" y="988828"/>
            <a:ext cx="5626220" cy="4629020"/>
          </a:xfrm>
        </p:spPr>
        <p:txBody>
          <a:bodyPr/>
          <a:lstStyle/>
          <a:p>
            <a:pPr marL="0">
              <a:lnSpc>
                <a:spcPct val="100000"/>
              </a:lnSpc>
              <a:defRPr sz="1200"/>
            </a:pPr>
            <a:r>
              <a:rPr lang="ru-RU" sz="1900" b="1" dirty="0"/>
              <a:t>Изкуствен интелект в железопътната експлоатация: </a:t>
            </a:r>
          </a:p>
          <a:p>
            <a:pPr marL="0">
              <a:lnSpc>
                <a:spcPct val="100000"/>
              </a:lnSpc>
              <a:defRPr sz="1200"/>
            </a:pPr>
            <a:r>
              <a:rPr lang="ru-RU" sz="1900" b="1" dirty="0"/>
              <a:t>Превантивна поддръжка: </a:t>
            </a:r>
          </a:p>
          <a:p>
            <a:pPr marL="0">
              <a:lnSpc>
                <a:spcPct val="100000"/>
              </a:lnSpc>
              <a:defRPr sz="1200"/>
            </a:pPr>
            <a:r>
              <a:rPr lang="ru-RU" sz="1900" dirty="0"/>
              <a:t>Изкуственият интелект анализира данни от хиляди сензори, разположени във влаковете и по релсите, за да предвиди повреди на компоненти дни или седмици преди те да възникнат. Това предотвратява скъпоструващи аварии и повишава безопасността чрез проактивно разрешаване на проблемите. </a:t>
            </a:r>
          </a:p>
          <a:p>
            <a:pPr marL="0">
              <a:lnSpc>
                <a:spcPct val="100000"/>
              </a:lnSpc>
              <a:defRPr sz="1200"/>
            </a:pPr>
            <a:r>
              <a:rPr lang="ru-RU" sz="1900" dirty="0"/>
              <a:t>Оптимизация на разписанията: </a:t>
            </a:r>
          </a:p>
          <a:p>
            <a:pPr marL="0">
              <a:lnSpc>
                <a:spcPct val="100000"/>
              </a:lnSpc>
              <a:defRPr sz="1200"/>
            </a:pPr>
            <a:r>
              <a:rPr lang="ru-RU" sz="1900" dirty="0"/>
              <a:t>Алгоритмите за машинно обучение изготвят железопътни разписания, които максимизират капацитета на мрежата, като същевременно свеждат до минимум конфликтите и закъсненията. Изкуственият интелект може да симулира хиляди сценарии, за да намери оптимални решения, за чието разработване на човешките планиращи биха били необходими месеци</a:t>
            </a:r>
            <a:r>
              <a:rPr lang="ru-RU" sz="2000" dirty="0"/>
              <a:t>.</a:t>
            </a:r>
          </a:p>
        </p:txBody>
      </p:sp>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a:xfrm>
            <a:off x="393533" y="299692"/>
            <a:ext cx="4757375" cy="992652"/>
          </a:xfrm>
        </p:spPr>
        <p:txBody>
          <a:bodyPr/>
          <a:lstStyle/>
          <a:p>
            <a:r>
              <a:rPr lang="bg-BG" dirty="0"/>
              <a:t>Част 3</a:t>
            </a:r>
            <a:endParaRPr lang="en-US" dirty="0"/>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7B60B659-CEC8-6EE6-C1D5-374C6A26AFC8}"/>
              </a:ext>
            </a:extLst>
          </p:cNvPr>
          <p:cNvPicPr>
            <a:picLocks noGrp="1" noChangeAspect="1"/>
          </p:cNvPicPr>
          <p:nvPr>
            <p:ph type="pic" sz="quarter" idx="44"/>
          </p:nvPr>
        </p:nvPicPr>
        <p:blipFill>
          <a:blip r:embed="rId2"/>
          <a:srcRect l="3178" r="3178"/>
          <a:stretch>
            <a:fillRect/>
          </a:stretch>
        </p:blipFill>
        <p:spPr>
          <a:xfrm>
            <a:off x="6096000" y="134112"/>
            <a:ext cx="5660531" cy="6529277"/>
          </a:xfrm>
        </p:spPr>
      </p:pic>
    </p:spTree>
    <p:extLst>
      <p:ext uri="{BB962C8B-B14F-4D97-AF65-F5344CB8AC3E}">
        <p14:creationId xmlns:p14="http://schemas.microsoft.com/office/powerpoint/2010/main" val="1337061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6">
            <a:extLst>
              <a:ext uri="{FF2B5EF4-FFF2-40B4-BE49-F238E27FC236}">
                <a16:creationId xmlns:a16="http://schemas.microsoft.com/office/drawing/2014/main" id="{F2A076BC-B9F8-0D53-7D75-377D9E8CC082}"/>
              </a:ext>
            </a:extLst>
          </p:cNvPr>
          <p:cNvSpPr/>
          <p:nvPr/>
        </p:nvSpPr>
        <p:spPr>
          <a:xfrm rot="10270215">
            <a:off x="-245233" y="5351994"/>
            <a:ext cx="2045350" cy="185117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06FE55C5-B87E-707E-B694-C6CD44841CC1}"/>
              </a:ext>
            </a:extLst>
          </p:cNvPr>
          <p:cNvPicPr>
            <a:picLocks noGrp="1" noChangeAspect="1"/>
          </p:cNvPicPr>
          <p:nvPr>
            <p:ph type="pic" sz="quarter" idx="44"/>
          </p:nvPr>
        </p:nvPicPr>
        <p:blipFill>
          <a:blip r:embed="rId2"/>
          <a:srcRect l="18785" r="18785"/>
          <a:stretch>
            <a:fillRect/>
          </a:stretch>
        </p:blipFill>
        <p:spPr>
          <a:xfrm>
            <a:off x="6434850" y="529377"/>
            <a:ext cx="5660531" cy="6045736"/>
          </a:xfrm>
        </p:spPr>
      </p:pic>
      <p:sp>
        <p:nvSpPr>
          <p:cNvPr id="3" name="Text Placeholder 2">
            <a:extLst>
              <a:ext uri="{FF2B5EF4-FFF2-40B4-BE49-F238E27FC236}">
                <a16:creationId xmlns:a16="http://schemas.microsoft.com/office/drawing/2014/main" id="{065B54D0-5CA6-39E7-8AE1-BCF715BC59B0}"/>
              </a:ext>
            </a:extLst>
          </p:cNvPr>
          <p:cNvSpPr>
            <a:spLocks noGrp="1"/>
          </p:cNvSpPr>
          <p:nvPr>
            <p:ph type="body" sz="quarter" idx="18"/>
          </p:nvPr>
        </p:nvSpPr>
        <p:spPr>
          <a:xfrm>
            <a:off x="536408" y="1072967"/>
            <a:ext cx="5559592" cy="5636177"/>
          </a:xfrm>
        </p:spPr>
        <p:txBody>
          <a:bodyPr/>
          <a:lstStyle/>
          <a:p>
            <a:pPr marL="0" indent="0">
              <a:lnSpc>
                <a:spcPct val="100000"/>
              </a:lnSpc>
            </a:pPr>
            <a:r>
              <a:rPr lang="ru-RU" sz="2000" b="1" dirty="0"/>
              <a:t>Енергийна ефективност: </a:t>
            </a:r>
            <a:r>
              <a:rPr lang="ru-RU" sz="2000" dirty="0"/>
              <a:t>‍Системите за изкуствен интелект оптимизират режимите на ускорение и спиране на влаковете, за да сведат до минимум енергопотреблението, като същевременно спазват разписанията. Някои железопътни оператори са намалили енергопотреблението с 15–20 % благодарение на системите за подпомагане на управлението, базирани на изкуствен интелект. </a:t>
            </a:r>
            <a:endParaRPr lang="en-US" sz="2000" dirty="0"/>
          </a:p>
          <a:p>
            <a:pPr marL="0" indent="0">
              <a:lnSpc>
                <a:spcPct val="100000"/>
              </a:lnSpc>
            </a:pPr>
            <a:r>
              <a:rPr lang="ru-RU" sz="2000" b="1" dirty="0"/>
              <a:t>‍‍Мониторинг на безопасността: </a:t>
            </a:r>
            <a:r>
              <a:rPr lang="ru-RU" sz="2000" dirty="0"/>
              <a:t>‍Системите за компютърно зрение проверяват релсите, откриват препятствия и наблюдават поведението на пътниците, за да идентифицират рискове за безопасността. Изкуственият интелект може да открива проблеми, свързани с поддръжката, които човешките инспектори биха пропуснали, и да предупреждава операторите за потенциални рискове за сигурността.</a:t>
            </a:r>
          </a:p>
          <a:p>
            <a:pPr marL="0" indent="0">
              <a:lnSpc>
                <a:spcPct val="100000"/>
              </a:lnSpc>
            </a:pPr>
            <a:endParaRPr lang="ru-RU" sz="2000" b="1" dirty="0"/>
          </a:p>
          <a:p>
            <a:pPr marL="0" indent="0">
              <a:lnSpc>
                <a:spcPct val="100000"/>
              </a:lnSpc>
            </a:pPr>
            <a:endParaRPr lang="ru-RU" sz="2000" b="1" dirty="0"/>
          </a:p>
        </p:txBody>
      </p:sp>
      <p:sp>
        <p:nvSpPr>
          <p:cNvPr id="4" name="Text Placeholder 3">
            <a:extLst>
              <a:ext uri="{FF2B5EF4-FFF2-40B4-BE49-F238E27FC236}">
                <a16:creationId xmlns:a16="http://schemas.microsoft.com/office/drawing/2014/main" id="{BA4B89DD-C643-B2EF-786D-20067CB40C15}"/>
              </a:ext>
            </a:extLst>
          </p:cNvPr>
          <p:cNvSpPr>
            <a:spLocks noGrp="1"/>
          </p:cNvSpPr>
          <p:nvPr>
            <p:ph type="body" sz="quarter" idx="16"/>
          </p:nvPr>
        </p:nvSpPr>
        <p:spPr>
          <a:xfrm>
            <a:off x="536408" y="372534"/>
            <a:ext cx="4757375" cy="700433"/>
          </a:xfrm>
        </p:spPr>
        <p:txBody>
          <a:bodyPr/>
          <a:lstStyle/>
          <a:p>
            <a:r>
              <a:rPr lang="bg-BG" dirty="0"/>
              <a:t>Част </a:t>
            </a:r>
            <a:r>
              <a:rPr lang="en-US" dirty="0"/>
              <a:t>3</a:t>
            </a:r>
          </a:p>
        </p:txBody>
      </p:sp>
    </p:spTree>
    <p:extLst>
      <p:ext uri="{BB962C8B-B14F-4D97-AF65-F5344CB8AC3E}">
        <p14:creationId xmlns:p14="http://schemas.microsoft.com/office/powerpoint/2010/main" val="2662588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205633" y="1010093"/>
            <a:ext cx="8151557" cy="1031358"/>
          </a:xfrm>
        </p:spPr>
        <p:txBody>
          <a:bodyPr/>
          <a:lstStyle/>
          <a:p>
            <a:r>
              <a:rPr lang="ru-RU" dirty="0"/>
              <a:t>Интелигентно управление на трафика в Амстердам</a:t>
            </a:r>
          </a:p>
        </p:txBody>
      </p:sp>
      <p:sp>
        <p:nvSpPr>
          <p:cNvPr id="9" name="Plassholder for bilde 8">
            <a:extLst>
              <a:ext uri="{FF2B5EF4-FFF2-40B4-BE49-F238E27FC236}">
                <a16:creationId xmlns:a16="http://schemas.microsoft.com/office/drawing/2014/main" id="{3EED783A-392D-AD70-4163-E9E01ABBE688}"/>
              </a:ext>
            </a:extLst>
          </p:cNvPr>
          <p:cNvSpPr>
            <a:spLocks noGrp="1"/>
          </p:cNvSpPr>
          <p:nvPr>
            <p:ph type="pic" sz="quarter" idx="10"/>
          </p:nvPr>
        </p:nvSpPr>
        <p:spPr/>
        <p:txBody>
          <a:bodyPr/>
          <a:lstStyle/>
          <a:p>
            <a:endParaRPr lang="en-GB"/>
          </a:p>
        </p:txBody>
      </p:sp>
      <p:pic>
        <p:nvPicPr>
          <p:cNvPr id="3" name="Media på Internett 2" title="En Route to Success | Smart Mobility Amsterdam | Data and traffic control">
            <a:hlinkClick r:id="" action="ppaction://media"/>
            <a:extLst>
              <a:ext uri="{FF2B5EF4-FFF2-40B4-BE49-F238E27FC236}">
                <a16:creationId xmlns:a16="http://schemas.microsoft.com/office/drawing/2014/main" id="{B3564964-F2AF-19FA-A4D5-FCDF24D46AF0}"/>
              </a:ext>
            </a:extLst>
          </p:cNvPr>
          <p:cNvPicPr>
            <a:picLocks noRot="1" noChangeAspect="1"/>
          </p:cNvPicPr>
          <p:nvPr>
            <a:videoFile r:link="rId1"/>
          </p:nvPr>
        </p:nvPicPr>
        <p:blipFill>
          <a:blip r:embed="rId3"/>
          <a:stretch>
            <a:fillRect/>
          </a:stretch>
        </p:blipFill>
        <p:spPr>
          <a:xfrm>
            <a:off x="8510016" y="1225179"/>
            <a:ext cx="2566185" cy="4386126"/>
          </a:xfrm>
          <a:prstGeom prst="rect">
            <a:avLst/>
          </a:prstGeom>
        </p:spPr>
      </p:pic>
      <p:sp>
        <p:nvSpPr>
          <p:cNvPr id="11" name="TekstSylinder 10">
            <a:extLst>
              <a:ext uri="{FF2B5EF4-FFF2-40B4-BE49-F238E27FC236}">
                <a16:creationId xmlns:a16="http://schemas.microsoft.com/office/drawing/2014/main" id="{6F13E856-49AD-9196-BF30-539CB48E8F42}"/>
              </a:ext>
            </a:extLst>
          </p:cNvPr>
          <p:cNvSpPr txBox="1"/>
          <p:nvPr/>
        </p:nvSpPr>
        <p:spPr>
          <a:xfrm>
            <a:off x="74428" y="2312016"/>
            <a:ext cx="8357192" cy="4368375"/>
          </a:xfrm>
          <a:prstGeom prst="rect">
            <a:avLst/>
          </a:prstGeom>
          <a:noFill/>
        </p:spPr>
        <p:txBody>
          <a:bodyPr wrap="square">
            <a:spAutoFit/>
          </a:bodyPr>
          <a:lstStyle/>
          <a:p>
            <a:pPr>
              <a:lnSpc>
                <a:spcPct val="150000"/>
              </a:lnSpc>
            </a:pPr>
            <a:r>
              <a:rPr lang="ru-RU" sz="1700" b="1" i="1" dirty="0">
                <a:solidFill>
                  <a:srgbClr val="262626"/>
                </a:solidFill>
              </a:rPr>
              <a:t>Видео 5</a:t>
            </a:r>
            <a:r>
              <a:rPr lang="ru-RU" sz="1700" i="1" dirty="0">
                <a:solidFill>
                  <a:srgbClr val="262626"/>
                </a:solidFill>
              </a:rPr>
              <a:t>: „По пътя към успеха“</a:t>
            </a:r>
          </a:p>
          <a:p>
            <a:pPr>
              <a:lnSpc>
                <a:spcPct val="150000"/>
              </a:lnSpc>
            </a:pPr>
            <a:r>
              <a:rPr lang="ru-RU" sz="1700" b="1" i="1" dirty="0">
                <a:solidFill>
                  <a:srgbClr val="262626"/>
                </a:solidFill>
              </a:rPr>
              <a:t>Връзка: </a:t>
            </a:r>
            <a:r>
              <a:rPr lang="ru-RU" sz="1700" i="1" dirty="0">
                <a:solidFill>
                  <a:srgbClr val="262626"/>
                </a:solidFill>
              </a:rPr>
              <a:t>https://www.youtube.com/watch?v=fkj0TDPEVTk</a:t>
            </a:r>
          </a:p>
          <a:p>
            <a:pPr>
              <a:lnSpc>
                <a:spcPct val="150000"/>
              </a:lnSpc>
            </a:pPr>
            <a:r>
              <a:rPr lang="ru-RU" sz="1700" b="1" i="1" dirty="0">
                <a:solidFill>
                  <a:srgbClr val="262626"/>
                </a:solidFill>
              </a:rPr>
              <a:t>Продължителност: </a:t>
            </a:r>
            <a:r>
              <a:rPr lang="ru-RU" sz="1700" i="1" dirty="0">
                <a:solidFill>
                  <a:srgbClr val="262626"/>
                </a:solidFill>
              </a:rPr>
              <a:t>04:29 минути</a:t>
            </a:r>
          </a:p>
          <a:p>
            <a:pPr>
              <a:lnSpc>
                <a:spcPct val="150000"/>
              </a:lnSpc>
            </a:pPr>
            <a:r>
              <a:rPr lang="ru-RU" sz="1700" b="1" i="1" dirty="0">
                <a:solidFill>
                  <a:srgbClr val="262626"/>
                </a:solidFill>
              </a:rPr>
              <a:t>Съдържание: </a:t>
            </a:r>
            <a:r>
              <a:rPr lang="ru-RU" sz="1700" i="1" dirty="0">
                <a:solidFill>
                  <a:srgbClr val="262626"/>
                </a:solidFill>
              </a:rPr>
              <a:t>В „По пътя към успеха“ експерти по мобилност разглеждат Амстердам – град, в който велосипедите са повече от хората и който има големи амбиции да се превърне в водещ световен център за интелигентна мобилност. Как Амстердам прокарва пътя си към успеха, въпреки всички предизвикателства? </a:t>
            </a:r>
          </a:p>
          <a:p>
            <a:pPr>
              <a:lnSpc>
                <a:spcPct val="150000"/>
              </a:lnSpc>
            </a:pPr>
            <a:r>
              <a:rPr lang="ru-RU" sz="1700" i="1" dirty="0">
                <a:solidFill>
                  <a:srgbClr val="262626"/>
                </a:solidFill>
              </a:rPr>
              <a:t>• 10% намаление на часовете загуба на превозни средства • Съвместно автоматизирано управление между 3 пътни администрации • Интелигентното паркиране намалява времето за търсене с 43% </a:t>
            </a:r>
          </a:p>
          <a:p>
            <a:pPr>
              <a:lnSpc>
                <a:spcPct val="150000"/>
              </a:lnSpc>
            </a:pPr>
            <a:r>
              <a:rPr lang="ru-RU" sz="1700" i="1" dirty="0">
                <a:solidFill>
                  <a:srgbClr val="262626"/>
                </a:solidFill>
              </a:rPr>
              <a:t>• Иновационен проект, финансиран от ЕС</a:t>
            </a:r>
          </a:p>
        </p:txBody>
      </p:sp>
    </p:spTree>
    <p:extLst>
      <p:ext uri="{BB962C8B-B14F-4D97-AF65-F5344CB8AC3E}">
        <p14:creationId xmlns:p14="http://schemas.microsoft.com/office/powerpoint/2010/main" val="250914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fia Metro">
            <a:extLst>
              <a:ext uri="{FF2B5EF4-FFF2-40B4-BE49-F238E27FC236}">
                <a16:creationId xmlns:a16="http://schemas.microsoft.com/office/drawing/2014/main" id="{5D742449-2895-B829-D805-76646EBAE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893" r="9078"/>
          <a:stretch>
            <a:fillRect/>
          </a:stretch>
        </p:blipFill>
        <p:spPr bwMode="auto">
          <a:xfrm>
            <a:off x="6096000" y="439730"/>
            <a:ext cx="5452533" cy="6045736"/>
          </a:xfrm>
          <a:prstGeom prst="rect">
            <a:avLst/>
          </a:prstGeom>
          <a:solidFill>
            <a:srgbClr val="FFFFFF"/>
          </a:solidFill>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106326" y="1616148"/>
            <a:ext cx="5819189" cy="5241851"/>
          </a:xfrm>
        </p:spPr>
        <p:txBody>
          <a:bodyPr>
            <a:noAutofit/>
          </a:bodyPr>
          <a:lstStyle/>
          <a:p>
            <a:pPr marL="0" indent="0">
              <a:lnSpc>
                <a:spcPct val="100000"/>
              </a:lnSpc>
              <a:defRPr sz="1100"/>
            </a:pPr>
            <a:r>
              <a:rPr lang="ru-RU" sz="1900" b="1" dirty="0"/>
              <a:t>Контекст: </a:t>
            </a:r>
          </a:p>
          <a:p>
            <a:pPr marL="0" indent="0">
              <a:lnSpc>
                <a:spcPct val="100000"/>
              </a:lnSpc>
              <a:defRPr sz="1100"/>
            </a:pPr>
            <a:r>
              <a:rPr lang="ru-RU" sz="1900" dirty="0"/>
              <a:t>Метрото в София обслужва над 300 000 пътници дневно. Непланираните повреди на оборудването причиняват прекъсвания в обслужването, като средно се регистрират 15 инцидента месечно, което се отразява на удовлетвореността на пътниците и на оперативните разходи.</a:t>
            </a:r>
            <a:br>
              <a:rPr lang="ru-RU" sz="1900" b="1" dirty="0"/>
            </a:br>
            <a:br>
              <a:rPr lang="ru-RU" sz="1900" b="1" dirty="0"/>
            </a:br>
            <a:r>
              <a:rPr lang="ru-RU" sz="1900" b="1" dirty="0"/>
              <a:t>Внедряване: </a:t>
            </a:r>
          </a:p>
          <a:p>
            <a:pPr marL="0" indent="0">
              <a:lnSpc>
                <a:spcPct val="100000"/>
              </a:lnSpc>
              <a:defRPr sz="1100"/>
            </a:pPr>
            <a:r>
              <a:rPr lang="ru-RU" sz="1900" dirty="0"/>
              <a:t>• 6-месечен пилотен проект на линия 2.</a:t>
            </a:r>
          </a:p>
          <a:p>
            <a:pPr marL="0" indent="0">
              <a:lnSpc>
                <a:spcPct val="100000"/>
              </a:lnSpc>
              <a:defRPr sz="1100"/>
            </a:pPr>
            <a:r>
              <a:rPr lang="ru-RU" sz="1900" dirty="0"/>
              <a:t> • Модел за машинно обучение, обучен на базата на 3-годишни записи за поддръжка. </a:t>
            </a:r>
          </a:p>
          <a:p>
            <a:pPr marL="0" indent="0">
              <a:lnSpc>
                <a:spcPct val="100000"/>
              </a:lnSpc>
              <a:defRPr sz="1100"/>
            </a:pPr>
            <a:r>
              <a:rPr lang="ru-RU" sz="1900" dirty="0"/>
              <a:t>• Интеграция със съществуващата система за планиране на поддръжката</a:t>
            </a:r>
          </a:p>
          <a:p>
            <a:pPr marL="0" indent="0">
              <a:lnSpc>
                <a:spcPct val="100000"/>
              </a:lnSpc>
              <a:defRPr sz="1100"/>
            </a:pPr>
            <a:endParaRPr lang="ru-RU" sz="1800" b="1" dirty="0"/>
          </a:p>
          <a:p>
            <a:pPr marL="0" indent="0">
              <a:lnSpc>
                <a:spcPct val="100000"/>
              </a:lnSpc>
              <a:defRPr sz="1100"/>
            </a:pPr>
            <a:br>
              <a:rPr lang="en-GB" sz="1800" dirty="0"/>
            </a:br>
            <a:endParaRPr lang="en-GB" sz="180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191425" y="189880"/>
            <a:ext cx="5904575" cy="1224392"/>
          </a:xfrm>
        </p:spPr>
        <p:txBody>
          <a:bodyPr>
            <a:noAutofit/>
          </a:bodyPr>
          <a:lstStyle/>
          <a:p>
            <a:r>
              <a:rPr lang="ru-RU" sz="2800" dirty="0"/>
              <a:t>Пример 1: Предвидителна поддръжка с изкуствен интелект в метрото в София</a:t>
            </a:r>
          </a:p>
        </p:txBody>
      </p:sp>
    </p:spTree>
    <p:extLst>
      <p:ext uri="{BB962C8B-B14F-4D97-AF65-F5344CB8AC3E}">
        <p14:creationId xmlns:p14="http://schemas.microsoft.com/office/powerpoint/2010/main" val="273007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D1AD00-FEBB-CE23-3011-8B1864591CCF}"/>
              </a:ext>
            </a:extLst>
          </p:cNvPr>
          <p:cNvSpPr>
            <a:spLocks noGrp="1"/>
          </p:cNvSpPr>
          <p:nvPr>
            <p:ph type="body" sz="quarter" idx="18"/>
          </p:nvPr>
        </p:nvSpPr>
        <p:spPr>
          <a:xfrm>
            <a:off x="478465" y="1271403"/>
            <a:ext cx="4933507" cy="5428539"/>
          </a:xfrm>
        </p:spPr>
        <p:txBody>
          <a:bodyPr/>
          <a:lstStyle/>
          <a:p>
            <a:pPr>
              <a:lnSpc>
                <a:spcPct val="100000"/>
              </a:lnSpc>
            </a:pPr>
            <a:r>
              <a:rPr lang="ru-RU" sz="1800" b="1" dirty="0"/>
              <a:t>Резултати:</a:t>
            </a:r>
          </a:p>
          <a:p>
            <a:pPr>
              <a:lnSpc>
                <a:spcPct val="100000"/>
              </a:lnSpc>
            </a:pPr>
            <a:r>
              <a:rPr lang="ru-RU" sz="1800" dirty="0"/>
              <a:t> • 70% намаление на непланираните повреди</a:t>
            </a:r>
          </a:p>
          <a:p>
            <a:pPr>
              <a:lnSpc>
                <a:spcPct val="100000"/>
              </a:lnSpc>
            </a:pPr>
            <a:r>
              <a:rPr lang="ru-RU" sz="1800" dirty="0"/>
              <a:t> • 25% намаление на разходите за поддръжка</a:t>
            </a:r>
          </a:p>
          <a:p>
            <a:pPr>
              <a:lnSpc>
                <a:spcPct val="100000"/>
              </a:lnSpc>
            </a:pPr>
            <a:r>
              <a:rPr lang="ru-RU" sz="1800" dirty="0"/>
              <a:t> • Повишаване на надеждността на обслужването от 94% на 98,5% </a:t>
            </a:r>
          </a:p>
          <a:p>
            <a:pPr>
              <a:lnSpc>
                <a:spcPct val="100000"/>
              </a:lnSpc>
            </a:pPr>
            <a:r>
              <a:rPr lang="ru-RU" sz="1800" dirty="0"/>
              <a:t>• Екипите по поддръжката могат да планират интервенциите си в периоди с нисък трафик </a:t>
            </a:r>
            <a:r>
              <a:rPr lang="ru-RU" sz="1800" b="1" dirty="0"/>
              <a:t>Изводи: </a:t>
            </a:r>
            <a:r>
              <a:rPr lang="ru-RU" sz="1800" dirty="0"/>
              <a:t>В началото прогнозите на изкуствения интелект се нуждаеха от потвърждение от опитни техници. Човешкият опит остава от съществено значение за интерпретирането на препоръките на изкуствения интелект и вземането на окончателни решения за поддръжката. Успехът се дължи на съчетаването на възможностите на изкуствения интелект с професионалната преценка.</a:t>
            </a:r>
          </a:p>
          <a:p>
            <a:pPr>
              <a:lnSpc>
                <a:spcPct val="100000"/>
              </a:lnSpc>
            </a:pPr>
            <a:endParaRPr lang="ru-RU" sz="1800" b="1" dirty="0"/>
          </a:p>
          <a:p>
            <a:pPr>
              <a:lnSpc>
                <a:spcPct val="100000"/>
              </a:lnSpc>
            </a:pPr>
            <a:endParaRPr lang="ru-RU" sz="1800" b="1" dirty="0"/>
          </a:p>
        </p:txBody>
      </p:sp>
      <p:sp>
        <p:nvSpPr>
          <p:cNvPr id="3" name="Text Placeholder 2">
            <a:extLst>
              <a:ext uri="{FF2B5EF4-FFF2-40B4-BE49-F238E27FC236}">
                <a16:creationId xmlns:a16="http://schemas.microsoft.com/office/drawing/2014/main" id="{ECD41C1A-ED3B-3FC8-244D-27811D624A2C}"/>
              </a:ext>
            </a:extLst>
          </p:cNvPr>
          <p:cNvSpPr>
            <a:spLocks noGrp="1"/>
          </p:cNvSpPr>
          <p:nvPr>
            <p:ph type="body" sz="quarter" idx="16"/>
          </p:nvPr>
        </p:nvSpPr>
        <p:spPr>
          <a:xfrm>
            <a:off x="607882" y="467749"/>
            <a:ext cx="2811594" cy="803654"/>
          </a:xfrm>
        </p:spPr>
        <p:txBody>
          <a:bodyPr/>
          <a:lstStyle/>
          <a:p>
            <a:r>
              <a:rPr lang="bg-BG" dirty="0"/>
              <a:t>Пример 2</a:t>
            </a:r>
          </a:p>
          <a:p>
            <a:endParaRPr lang="en-US" dirty="0"/>
          </a:p>
        </p:txBody>
      </p:sp>
      <p:pic>
        <p:nvPicPr>
          <p:cNvPr id="5" name="Picture 4">
            <a:extLst>
              <a:ext uri="{FF2B5EF4-FFF2-40B4-BE49-F238E27FC236}">
                <a16:creationId xmlns:a16="http://schemas.microsoft.com/office/drawing/2014/main" id="{D0597BF4-846B-0220-DFB9-17A4DEA92FB4}"/>
              </a:ext>
            </a:extLst>
          </p:cNvPr>
          <p:cNvPicPr>
            <a:picLocks noChangeAspect="1"/>
          </p:cNvPicPr>
          <p:nvPr/>
        </p:nvPicPr>
        <p:blipFill>
          <a:blip r:embed="rId2"/>
          <a:stretch>
            <a:fillRect/>
          </a:stretch>
        </p:blipFill>
        <p:spPr>
          <a:xfrm>
            <a:off x="5538628" y="552451"/>
            <a:ext cx="6030399" cy="5781674"/>
          </a:xfrm>
          <a:prstGeom prst="rect">
            <a:avLst/>
          </a:prstGeom>
        </p:spPr>
      </p:pic>
      <p:sp>
        <p:nvSpPr>
          <p:cNvPr id="4" name="Freeform 16">
            <a:extLst>
              <a:ext uri="{FF2B5EF4-FFF2-40B4-BE49-F238E27FC236}">
                <a16:creationId xmlns:a16="http://schemas.microsoft.com/office/drawing/2014/main" id="{0936DF5D-5884-2667-6913-454DB275559D}"/>
              </a:ext>
            </a:extLst>
          </p:cNvPr>
          <p:cNvSpPr/>
          <p:nvPr/>
        </p:nvSpPr>
        <p:spPr>
          <a:xfrm rot="16987552">
            <a:off x="5125146" y="308149"/>
            <a:ext cx="2045350" cy="2188784"/>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13843430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206095" y="2060349"/>
            <a:ext cx="6614429" cy="2253043"/>
          </a:xfrm>
        </p:spPr>
        <p:txBody>
          <a:bodyPr>
            <a:noAutofit/>
          </a:bodyPr>
          <a:lstStyle/>
          <a:p>
            <a:pPr>
              <a:lnSpc>
                <a:spcPct val="100000"/>
              </a:lnSpc>
            </a:pPr>
            <a:r>
              <a:rPr lang="bg-BG" b="1" dirty="0"/>
              <a:t>Част </a:t>
            </a:r>
            <a:r>
              <a:rPr lang="en-US" b="1" dirty="0"/>
              <a:t>4</a:t>
            </a:r>
          </a:p>
          <a:p>
            <a:pPr>
              <a:lnSpc>
                <a:spcPct val="100000"/>
              </a:lnSpc>
            </a:pPr>
            <a:r>
              <a:rPr lang="ru-RU" b="1" dirty="0"/>
              <a:t>Да бъдем винаги една крачка напред</a:t>
            </a:r>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702034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798381" y="1482291"/>
            <a:ext cx="4973770" cy="4754880"/>
          </a:xfrm>
          <a:prstGeom prst="rect">
            <a:avLst/>
          </a:prstGeom>
        </p:spPr>
        <p:txBody>
          <a:bodyPr/>
          <a:lstStyle/>
          <a:p>
            <a:pPr marL="0" indent="0">
              <a:defRPr sz="1400"/>
            </a:pPr>
            <a:r>
              <a:rPr lang="ru-RU" sz="1800" b="1" dirty="0"/>
              <a:t>Основни концепции и интеграция</a:t>
            </a:r>
          </a:p>
          <a:p>
            <a:pPr marL="0" indent="0">
              <a:defRPr sz="1400"/>
            </a:pPr>
            <a:r>
              <a:rPr lang="ru-RU" sz="1800" dirty="0"/>
              <a:t>В този модул участниците ще разгледат как изкуственият интелект променя транспортния сектор и защо той е станал неразделна част от съвременното транспортно образование и операции. </a:t>
            </a:r>
          </a:p>
          <a:p>
            <a:pPr marL="0" indent="0">
              <a:defRPr sz="1400"/>
            </a:pPr>
            <a:r>
              <a:rPr lang="ru-RU" sz="1800" dirty="0"/>
              <a:t>Участниците ще:</a:t>
            </a:r>
          </a:p>
          <a:p>
            <a:pPr marL="0" indent="0">
              <a:defRPr sz="1400"/>
            </a:pPr>
            <a:r>
              <a:rPr lang="ru-RU" sz="1800" dirty="0"/>
              <a:t>•Разберат основните концепции на приложенията на изкуствения интелект в транспортните системи, включително автономните превозни средства, управлението на трафика, оптимизацията на логистиката и предвидителната поддръжка. </a:t>
            </a:r>
          </a:p>
          <a:p>
            <a:pPr marL="0" indent="0">
              <a:defRPr sz="1400"/>
            </a:pPr>
            <a:r>
              <a:rPr lang="ru-RU" sz="1800" dirty="0"/>
              <a:t>•Научат практически подходи за интегриране на инструменти за изкуствен интелект в планирането, операциите и управлението на безопасността в транспорта.</a:t>
            </a:r>
            <a:br>
              <a:rPr sz="1800" dirty="0"/>
            </a:br>
            <a:br>
              <a:rPr sz="1800" dirty="0"/>
            </a:br>
            <a:endParaRPr sz="1800"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r>
              <a:rPr lang="bg-BG" dirty="0"/>
              <a:t>Цели на обучението</a:t>
            </a:r>
          </a:p>
        </p:txBody>
      </p:sp>
      <p:pic>
        <p:nvPicPr>
          <p:cNvPr id="3" name="Picture 2">
            <a:extLst>
              <a:ext uri="{FF2B5EF4-FFF2-40B4-BE49-F238E27FC236}">
                <a16:creationId xmlns:a16="http://schemas.microsoft.com/office/drawing/2014/main" id="{D04F50D6-45DE-9BC1-922E-7D718C465ACB}"/>
              </a:ext>
            </a:extLst>
          </p:cNvPr>
          <p:cNvPicPr>
            <a:picLocks noChangeAspect="1"/>
          </p:cNvPicPr>
          <p:nvPr/>
        </p:nvPicPr>
        <p:blipFill>
          <a:blip r:embed="rId2"/>
          <a:stretch>
            <a:fillRect/>
          </a:stretch>
        </p:blipFill>
        <p:spPr>
          <a:xfrm>
            <a:off x="5878729" y="442859"/>
            <a:ext cx="5554464" cy="3129015"/>
          </a:xfrm>
          <a:prstGeom prst="rect">
            <a:avLst/>
          </a:prstGeom>
        </p:spPr>
      </p:pic>
      <p:pic>
        <p:nvPicPr>
          <p:cNvPr id="10" name="Picture 9">
            <a:extLst>
              <a:ext uri="{FF2B5EF4-FFF2-40B4-BE49-F238E27FC236}">
                <a16:creationId xmlns:a16="http://schemas.microsoft.com/office/drawing/2014/main" id="{C3736D77-DAB0-4B17-2093-46B25249D84E}"/>
              </a:ext>
            </a:extLst>
          </p:cNvPr>
          <p:cNvPicPr>
            <a:picLocks noChangeAspect="1"/>
          </p:cNvPicPr>
          <p:nvPr/>
        </p:nvPicPr>
        <p:blipFill>
          <a:blip r:embed="rId3"/>
          <a:stretch>
            <a:fillRect/>
          </a:stretch>
        </p:blipFill>
        <p:spPr>
          <a:xfrm>
            <a:off x="7817375" y="3995127"/>
            <a:ext cx="3576243" cy="2420014"/>
          </a:xfrm>
          <a:prstGeom prst="rect">
            <a:avLst/>
          </a:prstGeom>
        </p:spPr>
      </p:pic>
      <p:pic>
        <p:nvPicPr>
          <p:cNvPr id="2" name="Bilde 1">
            <a:extLst>
              <a:ext uri="{FF2B5EF4-FFF2-40B4-BE49-F238E27FC236}">
                <a16:creationId xmlns:a16="http://schemas.microsoft.com/office/drawing/2014/main" id="{426007A3-D3D1-4F9A-F03C-7D14D878B85B}"/>
              </a:ext>
            </a:extLst>
          </p:cNvPr>
          <p:cNvPicPr>
            <a:picLocks noChangeAspect="1"/>
          </p:cNvPicPr>
          <p:nvPr/>
        </p:nvPicPr>
        <p:blipFill>
          <a:blip r:embed="rId4"/>
          <a:stretch>
            <a:fillRect/>
          </a:stretch>
        </p:blipFill>
        <p:spPr>
          <a:xfrm rot="10465545" flipV="1">
            <a:off x="10421305" y="330196"/>
            <a:ext cx="1147309" cy="1489252"/>
          </a:xfrm>
          <a:prstGeom prst="rect">
            <a:avLst/>
          </a:prstGeom>
        </p:spPr>
      </p:pic>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096000" y="1139099"/>
            <a:ext cx="5284434" cy="5059682"/>
          </a:xfrm>
        </p:spPr>
        <p:txBody>
          <a:bodyPr/>
          <a:lstStyle/>
          <a:p>
            <a:pPr marL="0">
              <a:defRPr sz="1200"/>
            </a:pPr>
            <a:r>
              <a:rPr lang="ru-RU" sz="2000" b="1" dirty="0"/>
              <a:t>Подготовка на специалистите в транспортния сектор за бъдеще, основано на изкуствен интелект: </a:t>
            </a:r>
          </a:p>
          <a:p>
            <a:pPr marL="0">
              <a:defRPr sz="1200"/>
            </a:pPr>
            <a:r>
              <a:rPr lang="ru-RU" sz="2000" dirty="0"/>
              <a:t>Трансформацията на транспортния сектор чрез изкуствен интелект е неизбежна, но нейната посока не е предопределена. Специалистите в транспортния сектор определят начина, по който тези технологии се внедряват, и гарантират, че те служат на обществения интерес.</a:t>
            </a:r>
          </a:p>
          <a:p>
            <a:pPr marL="0">
              <a:defRPr sz="1200"/>
            </a:pPr>
            <a:r>
              <a:rPr lang="ru-RU" sz="2000" b="1" dirty="0"/>
              <a:t> Основни компетенции за бъдещите специалисти в транспортния сектор: </a:t>
            </a:r>
            <a:r>
              <a:rPr lang="ru-RU" sz="2000" dirty="0"/>
              <a:t>Грамотност в областта на изкуствения интелект – разбиране какво може и какво не може да направи изкуственият интелект, кога да му се доверяваме и кога да поставяме под въпрос неговите препоръки.</a:t>
            </a:r>
          </a:p>
          <a:p>
            <a:pPr marL="0">
              <a:defRPr sz="1200"/>
            </a:pPr>
            <a:endParaRPr lang="ru-RU" sz="2000" b="1" dirty="0"/>
          </a:p>
          <a:p>
            <a:pPr marL="0">
              <a:defRPr sz="1200"/>
            </a:pPr>
            <a:br>
              <a:rPr sz="1500" dirty="0"/>
            </a:br>
            <a:br>
              <a:rPr sz="1500" dirty="0"/>
            </a:br>
            <a:endParaRPr sz="1500"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096000" y="260747"/>
            <a:ext cx="5284434" cy="992652"/>
          </a:xfrm>
        </p:spPr>
        <p:txBody>
          <a:bodyPr/>
          <a:lstStyle/>
          <a:p>
            <a:r>
              <a:rPr lang="bg-BG" dirty="0"/>
              <a:t>С поглед към бъдещето</a:t>
            </a:r>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986055" y="4693116"/>
            <a:ext cx="2447505" cy="231206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a:extLst>
              <a:ext uri="{FF2B5EF4-FFF2-40B4-BE49-F238E27FC236}">
                <a16:creationId xmlns:a16="http://schemas.microsoft.com/office/drawing/2014/main" id="{91F0FA8C-8043-23C3-EF89-84E2D184E543}"/>
              </a:ext>
            </a:extLst>
          </p:cNvPr>
          <p:cNvPicPr>
            <a:picLocks noGrp="1" noChangeAspect="1"/>
          </p:cNvPicPr>
          <p:nvPr>
            <p:ph type="pic" sz="quarter" idx="44"/>
          </p:nvPr>
        </p:nvPicPr>
        <p:blipFill>
          <a:blip r:embed="rId2"/>
          <a:srcRect l="18785" r="18785"/>
          <a:stretch>
            <a:fillRect/>
          </a:stretch>
        </p:blipFill>
        <p:spPr>
          <a:xfrm>
            <a:off x="227744" y="260747"/>
            <a:ext cx="5660531" cy="6309726"/>
          </a:xfrm>
        </p:spPr>
      </p:pic>
    </p:spTree>
    <p:extLst>
      <p:ext uri="{BB962C8B-B14F-4D97-AF65-F5344CB8AC3E}">
        <p14:creationId xmlns:p14="http://schemas.microsoft.com/office/powerpoint/2010/main" val="448163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53C7D2D7-21E2-1853-34C6-D9D0B3981C17}"/>
              </a:ext>
            </a:extLst>
          </p:cNvPr>
          <p:cNvPicPr>
            <a:picLocks noChangeAspect="1"/>
          </p:cNvPicPr>
          <p:nvPr/>
        </p:nvPicPr>
        <p:blipFill>
          <a:blip r:embed="rId2"/>
          <a:stretch>
            <a:fillRect/>
          </a:stretch>
        </p:blipFill>
        <p:spPr>
          <a:xfrm rot="17489974">
            <a:off x="10708056" y="5102272"/>
            <a:ext cx="1993565" cy="1871634"/>
          </a:xfrm>
          <a:prstGeom prst="rect">
            <a:avLst/>
          </a:prstGeom>
        </p:spPr>
      </p:pic>
      <p:sp>
        <p:nvSpPr>
          <p:cNvPr id="2" name="Picture Placeholder 1">
            <a:extLst>
              <a:ext uri="{FF2B5EF4-FFF2-40B4-BE49-F238E27FC236}">
                <a16:creationId xmlns:a16="http://schemas.microsoft.com/office/drawing/2014/main" id="{D400A7BE-356F-52CD-7991-B7F37E607FD2}"/>
              </a:ext>
            </a:extLst>
          </p:cNvPr>
          <p:cNvSpPr>
            <a:spLocks noGrp="1"/>
          </p:cNvSpPr>
          <p:nvPr>
            <p:ph type="pic" sz="quarter" idx="44"/>
          </p:nvPr>
        </p:nvSpPr>
        <p:spPr/>
        <p:txBody>
          <a:bodyPr/>
          <a:lstStyle/>
          <a:p>
            <a:endParaRPr lang="en-GB"/>
          </a:p>
        </p:txBody>
      </p:sp>
      <p:sp>
        <p:nvSpPr>
          <p:cNvPr id="3" name="Text Placeholder 2">
            <a:extLst>
              <a:ext uri="{FF2B5EF4-FFF2-40B4-BE49-F238E27FC236}">
                <a16:creationId xmlns:a16="http://schemas.microsoft.com/office/drawing/2014/main" id="{136A775F-B33F-0249-F3FD-C990E90AA984}"/>
              </a:ext>
            </a:extLst>
          </p:cNvPr>
          <p:cNvSpPr>
            <a:spLocks noGrp="1"/>
          </p:cNvSpPr>
          <p:nvPr>
            <p:ph type="body" sz="quarter" idx="18"/>
          </p:nvPr>
        </p:nvSpPr>
        <p:spPr>
          <a:xfrm>
            <a:off x="6610183" y="1304365"/>
            <a:ext cx="5238917" cy="4910938"/>
          </a:xfrm>
        </p:spPr>
        <p:txBody>
          <a:bodyPr/>
          <a:lstStyle/>
          <a:p>
            <a:pPr marL="0" indent="0">
              <a:lnSpc>
                <a:spcPct val="100000"/>
              </a:lnSpc>
            </a:pPr>
            <a:r>
              <a:rPr lang="en-US" sz="2000" b="1" dirty="0"/>
              <a:t>Data competence: </a:t>
            </a:r>
            <a:r>
              <a:rPr lang="en-US" sz="2000" dirty="0"/>
              <a:t>Ability to work with data, understand its limitations, and recognize bias or quality issues.</a:t>
            </a:r>
            <a:br>
              <a:rPr lang="en-US" sz="2000" dirty="0"/>
            </a:br>
            <a:br>
              <a:rPr lang="en-US" sz="2000" dirty="0"/>
            </a:br>
            <a:r>
              <a:rPr lang="en-US" sz="2000" b="1" dirty="0"/>
              <a:t>Ethical reasoning: </a:t>
            </a:r>
            <a:r>
              <a:rPr lang="en-US" sz="2000" dirty="0"/>
              <a:t>Making responsible decisions when AI raises questions about safety, privacy, or social impact.</a:t>
            </a:r>
            <a:br>
              <a:rPr lang="en-US" sz="2000" dirty="0"/>
            </a:br>
            <a:br>
              <a:rPr lang="en-US" sz="2000" dirty="0"/>
            </a:br>
            <a:r>
              <a:rPr lang="en-US" sz="2000" b="1" dirty="0"/>
              <a:t>Systems thinking: </a:t>
            </a:r>
            <a:r>
              <a:rPr lang="en-US" sz="2000" dirty="0"/>
              <a:t>Seeing how AI components fit within larger transport systems and considering unintended consequences.</a:t>
            </a:r>
            <a:br>
              <a:rPr lang="en-US" sz="2000" dirty="0"/>
            </a:br>
            <a:br>
              <a:rPr lang="en-US" sz="2000" dirty="0"/>
            </a:br>
            <a:r>
              <a:rPr lang="en-US" sz="2000" b="1" dirty="0"/>
              <a:t>Adaptability: </a:t>
            </a:r>
            <a:r>
              <a:rPr lang="en-US" sz="2000" dirty="0"/>
              <a:t>Continuous learning as AI capabilities evolve and new applications emerge.</a:t>
            </a:r>
          </a:p>
        </p:txBody>
      </p:sp>
      <p:sp>
        <p:nvSpPr>
          <p:cNvPr id="4" name="Text Placeholder 3">
            <a:extLst>
              <a:ext uri="{FF2B5EF4-FFF2-40B4-BE49-F238E27FC236}">
                <a16:creationId xmlns:a16="http://schemas.microsoft.com/office/drawing/2014/main" id="{BD49DE2F-981E-6CAD-5247-02B9A7308AC1}"/>
              </a:ext>
            </a:extLst>
          </p:cNvPr>
          <p:cNvSpPr>
            <a:spLocks noGrp="1"/>
          </p:cNvSpPr>
          <p:nvPr>
            <p:ph type="body" sz="quarter" idx="16"/>
          </p:nvPr>
        </p:nvSpPr>
        <p:spPr>
          <a:xfrm>
            <a:off x="6467308" y="270323"/>
            <a:ext cx="4757375" cy="672652"/>
          </a:xfrm>
        </p:spPr>
        <p:txBody>
          <a:bodyPr/>
          <a:lstStyle/>
          <a:p>
            <a:r>
              <a:rPr lang="en-US" dirty="0"/>
              <a:t>Looking to the future</a:t>
            </a:r>
            <a:endParaRPr lang="en-IE" dirty="0"/>
          </a:p>
          <a:p>
            <a:endParaRPr lang="en-US" dirty="0"/>
          </a:p>
        </p:txBody>
      </p:sp>
      <p:pic>
        <p:nvPicPr>
          <p:cNvPr id="5" name="Picture 4" descr="The Most Famous Flying Car Is Coming to Scandinavia’s Premier ...">
            <a:extLst>
              <a:ext uri="{FF2B5EF4-FFF2-40B4-BE49-F238E27FC236}">
                <a16:creationId xmlns:a16="http://schemas.microsoft.com/office/drawing/2014/main" id="{9258F8E6-E148-8640-3307-5695EC88F8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900" y="270323"/>
            <a:ext cx="5839622" cy="6419849"/>
          </a:xfrm>
          <a:prstGeom prst="rect">
            <a:avLst/>
          </a:prstGeom>
          <a:noFill/>
          <a:ln>
            <a:noFill/>
          </a:ln>
        </p:spPr>
      </p:pic>
    </p:spTree>
    <p:extLst>
      <p:ext uri="{BB962C8B-B14F-4D97-AF65-F5344CB8AC3E}">
        <p14:creationId xmlns:p14="http://schemas.microsoft.com/office/powerpoint/2010/main" val="2115120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DBF-011F-BE27-E1E5-81AA23ABA7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2EC9B2-AAA6-3654-FD5F-CFF5DC6C011C}"/>
              </a:ext>
            </a:extLst>
          </p:cNvPr>
          <p:cNvSpPr>
            <a:spLocks noGrp="1"/>
          </p:cNvSpPr>
          <p:nvPr>
            <p:ph type="body" sz="quarter" idx="18"/>
          </p:nvPr>
        </p:nvSpPr>
        <p:spPr>
          <a:xfrm>
            <a:off x="74428" y="808074"/>
            <a:ext cx="6051268" cy="6049926"/>
          </a:xfrm>
        </p:spPr>
        <p:txBody>
          <a:bodyPr/>
          <a:lstStyle/>
          <a:p>
            <a:pPr marL="0">
              <a:lnSpc>
                <a:spcPct val="100000"/>
              </a:lnSpc>
              <a:defRPr sz="1100"/>
            </a:pPr>
            <a:r>
              <a:rPr lang="ru-RU" sz="1800" b="1" dirty="0"/>
              <a:t>Стратегии за отговорно внедряване на изкуствен интелект.</a:t>
            </a:r>
          </a:p>
          <a:p>
            <a:pPr marL="114300" indent="-342900">
              <a:lnSpc>
                <a:spcPct val="100000"/>
              </a:lnSpc>
              <a:buAutoNum type="arabicPeriod"/>
              <a:defRPr sz="1100"/>
            </a:pPr>
            <a:r>
              <a:rPr lang="ru-RU" sz="1800" b="1" dirty="0"/>
              <a:t>Започнете с ясни цели: </a:t>
            </a:r>
            <a:r>
              <a:rPr lang="ru-RU" sz="1800" dirty="0"/>
              <a:t>Не използвайте изкуствен интелект само защото е на мода. Определете конкретни проблеми, при които изкуственият интелект носи реална полза. Например, използвайте изкуствен интелект за предвидителна поддръжка, защото това намалява броя на повредите, а не защото всички други го правят.</a:t>
            </a:r>
            <a:br>
              <a:rPr sz="1800" dirty="0"/>
            </a:br>
            <a:br>
              <a:rPr sz="1800" dirty="0"/>
            </a:br>
            <a:r>
              <a:rPr lang="ru-RU" sz="1800" b="1" dirty="0"/>
              <a:t>2. Поддържайте човешки контрол: </a:t>
            </a:r>
            <a:r>
              <a:rPr lang="ru-RU" sz="1800" dirty="0"/>
              <a:t>изкуственият интелект трябва да подпомага човешкото вземане на решения, а не да го замества напълно. Критичните решения, свързани с безопасността, трябва винаги да включват човешка преценка. Създайте протоколи за това кога и как хората да се намесват в системите за изкуствен интелект. </a:t>
            </a:r>
          </a:p>
          <a:p>
            <a:pPr marL="0" indent="0">
              <a:lnSpc>
                <a:spcPct val="100000"/>
              </a:lnSpc>
              <a:defRPr sz="1100"/>
            </a:pPr>
            <a:r>
              <a:rPr lang="ru-RU" sz="1800" b="1" dirty="0"/>
              <a:t>3. Дайте приоритет на ясността: </a:t>
            </a:r>
            <a:r>
              <a:rPr lang="ru-RU" sz="1800" dirty="0"/>
              <a:t>предпочитайте системи за изкуствен интелект, които могат да обяснят своите препоръки. Изкуственият интелект от типа „черна кутия“ е неподходящ за транспортни решения, които са от критично значение за безопасността. Специалистите трябва да разбират защо изкуственият интелект предлага конкретни действия.</a:t>
            </a:r>
          </a:p>
          <a:p>
            <a:pPr marL="0">
              <a:lnSpc>
                <a:spcPct val="100000"/>
              </a:lnSpc>
              <a:defRPr sz="1100"/>
            </a:pPr>
            <a:endParaRPr lang="ru-RU" sz="1800" b="1" dirty="0"/>
          </a:p>
          <a:p>
            <a:pPr marL="0">
              <a:lnSpc>
                <a:spcPct val="100000"/>
              </a:lnSpc>
              <a:defRPr sz="1100"/>
            </a:pPr>
            <a:br>
              <a:rPr sz="1300" dirty="0"/>
            </a:br>
            <a:br>
              <a:rPr sz="1300" dirty="0"/>
            </a:br>
            <a:endParaRPr sz="1300" dirty="0"/>
          </a:p>
        </p:txBody>
      </p:sp>
      <p:sp>
        <p:nvSpPr>
          <p:cNvPr id="7" name="Text Placeholder 6">
            <a:extLst>
              <a:ext uri="{FF2B5EF4-FFF2-40B4-BE49-F238E27FC236}">
                <a16:creationId xmlns:a16="http://schemas.microsoft.com/office/drawing/2014/main" id="{28F1461C-BB34-53AB-1D2E-E0F9735EBD4F}"/>
              </a:ext>
            </a:extLst>
          </p:cNvPr>
          <p:cNvSpPr>
            <a:spLocks noGrp="1"/>
          </p:cNvSpPr>
          <p:nvPr>
            <p:ph type="body" sz="quarter" idx="16"/>
          </p:nvPr>
        </p:nvSpPr>
        <p:spPr>
          <a:xfrm>
            <a:off x="394712" y="106326"/>
            <a:ext cx="4660946" cy="701748"/>
          </a:xfrm>
        </p:spPr>
        <p:txBody>
          <a:bodyPr/>
          <a:lstStyle/>
          <a:p>
            <a:r>
              <a:rPr lang="bg-BG" dirty="0"/>
              <a:t>Част</a:t>
            </a:r>
            <a:r>
              <a:rPr lang="en-US" dirty="0"/>
              <a:t> 4</a:t>
            </a:r>
          </a:p>
        </p:txBody>
      </p:sp>
      <p:sp>
        <p:nvSpPr>
          <p:cNvPr id="17" name="Freeform 16">
            <a:extLst>
              <a:ext uri="{FF2B5EF4-FFF2-40B4-BE49-F238E27FC236}">
                <a16:creationId xmlns:a16="http://schemas.microsoft.com/office/drawing/2014/main" id="{015566BB-15D5-76FB-EE0E-35CD5A466F9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7087664B-0272-3C21-461F-DD5FC268698A}"/>
              </a:ext>
            </a:extLst>
          </p:cNvPr>
          <p:cNvPicPr>
            <a:picLocks noGrp="1" noChangeAspect="1"/>
          </p:cNvPicPr>
          <p:nvPr>
            <p:ph type="pic" sz="quarter" idx="44"/>
          </p:nvPr>
        </p:nvPicPr>
        <p:blipFill>
          <a:blip r:embed="rId2"/>
          <a:srcRect t="14405" b="14405"/>
          <a:stretch>
            <a:fillRect/>
          </a:stretch>
        </p:blipFill>
        <p:spPr>
          <a:xfrm>
            <a:off x="5997260" y="190500"/>
            <a:ext cx="5660531" cy="6448425"/>
          </a:xfrm>
        </p:spPr>
      </p:pic>
    </p:spTree>
    <p:extLst>
      <p:ext uri="{BB962C8B-B14F-4D97-AF65-F5344CB8AC3E}">
        <p14:creationId xmlns:p14="http://schemas.microsoft.com/office/powerpoint/2010/main" val="1778413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EE9E26C-5395-B6D8-A622-A7118EA617BC}"/>
              </a:ext>
            </a:extLst>
          </p:cNvPr>
          <p:cNvPicPr>
            <a:picLocks noGrp="1" noChangeAspect="1"/>
          </p:cNvPicPr>
          <p:nvPr>
            <p:ph type="pic" sz="quarter" idx="44"/>
          </p:nvPr>
        </p:nvPicPr>
        <p:blipFill>
          <a:blip r:embed="rId2"/>
          <a:srcRect l="10749" r="10749" b="5325"/>
          <a:stretch>
            <a:fillRect/>
          </a:stretch>
        </p:blipFill>
        <p:spPr>
          <a:xfrm>
            <a:off x="6096000" y="200757"/>
            <a:ext cx="5660531" cy="6323867"/>
          </a:xfrm>
        </p:spPr>
      </p:pic>
      <p:sp>
        <p:nvSpPr>
          <p:cNvPr id="3" name="Text Placeholder 2">
            <a:extLst>
              <a:ext uri="{FF2B5EF4-FFF2-40B4-BE49-F238E27FC236}">
                <a16:creationId xmlns:a16="http://schemas.microsoft.com/office/drawing/2014/main" id="{E1DC379D-2C06-82C1-D155-D315E126D892}"/>
              </a:ext>
            </a:extLst>
          </p:cNvPr>
          <p:cNvSpPr>
            <a:spLocks noGrp="1"/>
          </p:cNvSpPr>
          <p:nvPr>
            <p:ph type="body" sz="quarter" idx="18"/>
          </p:nvPr>
        </p:nvSpPr>
        <p:spPr>
          <a:xfrm>
            <a:off x="168769" y="857250"/>
            <a:ext cx="5660531" cy="4210051"/>
          </a:xfrm>
        </p:spPr>
        <p:txBody>
          <a:bodyPr/>
          <a:lstStyle/>
          <a:p>
            <a:pPr marL="0" indent="0">
              <a:lnSpc>
                <a:spcPct val="100000"/>
              </a:lnSpc>
            </a:pPr>
            <a:r>
              <a:rPr lang="ru-RU" sz="1900" b="1" dirty="0"/>
              <a:t>4. Преодоляване на предразсъдъците и осигуряване на равнопоставеност: </a:t>
            </a:r>
          </a:p>
          <a:p>
            <a:pPr marL="0" indent="0">
              <a:lnSpc>
                <a:spcPct val="100000"/>
              </a:lnSpc>
            </a:pPr>
            <a:r>
              <a:rPr lang="ru-RU" sz="1900" dirty="0"/>
              <a:t>Системите за изкуствен интелект могат да затвърдят съществуващите предразсъдъци в данните. Необходимо е да се гарантира, че оптимизираният чрез изкуствен интелект транспорт обслужва справедливо всички групи от населението, а не само онези, които са добре представени в обучителните данни. Трябва да се проучи дали „оптималните“ решения не поставят в неравностойно положение уязвимите групи.</a:t>
            </a:r>
          </a:p>
          <a:p>
            <a:pPr marL="0" indent="0">
              <a:lnSpc>
                <a:spcPct val="100000"/>
              </a:lnSpc>
            </a:pPr>
            <a:r>
              <a:rPr lang="ru-RU" sz="1900" b="1" dirty="0"/>
              <a:t> 5. Инвестиране в образование и обучение: </a:t>
            </a:r>
            <a:r>
              <a:rPr lang="ru-RU" sz="1900" dirty="0"/>
              <a:t>Непрекъснатото професионално развитие е от съществено значение. Транспортните организации трябва да подкрепят персонала си в придобиването на компетенции в областта на изкуствения интелект. Образователните институции като HST трябва редовно да актуализират учебните си програми.</a:t>
            </a:r>
          </a:p>
          <a:p>
            <a:pPr marL="0" indent="0">
              <a:lnSpc>
                <a:spcPct val="100000"/>
              </a:lnSpc>
            </a:pPr>
            <a:endParaRPr lang="ru-RU" sz="2000" b="1" dirty="0"/>
          </a:p>
          <a:p>
            <a:pPr marL="0" indent="0">
              <a:lnSpc>
                <a:spcPct val="100000"/>
              </a:lnSpc>
            </a:pPr>
            <a:endParaRPr lang="ru-RU" sz="2000" b="1" dirty="0"/>
          </a:p>
        </p:txBody>
      </p:sp>
      <p:sp>
        <p:nvSpPr>
          <p:cNvPr id="4" name="Text Placeholder 3">
            <a:extLst>
              <a:ext uri="{FF2B5EF4-FFF2-40B4-BE49-F238E27FC236}">
                <a16:creationId xmlns:a16="http://schemas.microsoft.com/office/drawing/2014/main" id="{BDABE13A-F2F2-5A28-2B36-9CCF21B65800}"/>
              </a:ext>
            </a:extLst>
          </p:cNvPr>
          <p:cNvSpPr>
            <a:spLocks noGrp="1"/>
          </p:cNvSpPr>
          <p:nvPr>
            <p:ph type="body" sz="quarter" idx="16"/>
          </p:nvPr>
        </p:nvSpPr>
        <p:spPr>
          <a:xfrm>
            <a:off x="393534" y="200758"/>
            <a:ext cx="1692442" cy="656492"/>
          </a:xfrm>
        </p:spPr>
        <p:txBody>
          <a:bodyPr/>
          <a:lstStyle/>
          <a:p>
            <a:r>
              <a:rPr lang="bg-BG" dirty="0"/>
              <a:t>Част </a:t>
            </a:r>
            <a:r>
              <a:rPr lang="en-US" dirty="0"/>
              <a:t>4</a:t>
            </a:r>
          </a:p>
        </p:txBody>
      </p:sp>
      <p:sp>
        <p:nvSpPr>
          <p:cNvPr id="5" name="AutoShape 2" descr="Engaging Transportation Unit for Preschool Learning">
            <a:extLst>
              <a:ext uri="{FF2B5EF4-FFF2-40B4-BE49-F238E27FC236}">
                <a16:creationId xmlns:a16="http://schemas.microsoft.com/office/drawing/2014/main" id="{8A88EFB6-A287-F48B-2BE5-E6E5C70A152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Bilde 1">
            <a:extLst>
              <a:ext uri="{FF2B5EF4-FFF2-40B4-BE49-F238E27FC236}">
                <a16:creationId xmlns:a16="http://schemas.microsoft.com/office/drawing/2014/main" id="{AA96503C-3F46-9635-E97E-55DC7FF2FA02}"/>
              </a:ext>
            </a:extLst>
          </p:cNvPr>
          <p:cNvPicPr>
            <a:picLocks noChangeAspect="1"/>
          </p:cNvPicPr>
          <p:nvPr/>
        </p:nvPicPr>
        <p:blipFill>
          <a:blip r:embed="rId3"/>
          <a:stretch>
            <a:fillRect/>
          </a:stretch>
        </p:blipFill>
        <p:spPr>
          <a:xfrm>
            <a:off x="-228687" y="4980350"/>
            <a:ext cx="2411055" cy="2263589"/>
          </a:xfrm>
          <a:prstGeom prst="rect">
            <a:avLst/>
          </a:prstGeom>
        </p:spPr>
      </p:pic>
    </p:spTree>
    <p:extLst>
      <p:ext uri="{BB962C8B-B14F-4D97-AF65-F5344CB8AC3E}">
        <p14:creationId xmlns:p14="http://schemas.microsoft.com/office/powerpoint/2010/main" val="2958057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196570" y="2216753"/>
            <a:ext cx="6233429" cy="2621061"/>
          </a:xfrm>
        </p:spPr>
        <p:txBody>
          <a:bodyPr>
            <a:noAutofit/>
          </a:bodyPr>
          <a:lstStyle/>
          <a:p>
            <a:pPr>
              <a:lnSpc>
                <a:spcPct val="100000"/>
              </a:lnSpc>
            </a:pPr>
            <a:r>
              <a:rPr lang="bg-BG" b="1" dirty="0"/>
              <a:t>Част </a:t>
            </a:r>
            <a:r>
              <a:rPr lang="en-GB" b="1" dirty="0"/>
              <a:t>5</a:t>
            </a:r>
          </a:p>
          <a:p>
            <a:pPr>
              <a:lnSpc>
                <a:spcPct val="100000"/>
              </a:lnSpc>
            </a:pPr>
            <a:r>
              <a:rPr lang="ru-RU" sz="4000" b="1" dirty="0"/>
              <a:t>Графичен преглед на възможните пресечни точки между 4-те сектора</a:t>
            </a:r>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1080291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CC88-EF02-76A6-674A-6318DD97034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6162081-37C7-3528-375A-04E7B538BE42}"/>
              </a:ext>
            </a:extLst>
          </p:cNvPr>
          <p:cNvSpPr>
            <a:spLocks noGrp="1"/>
          </p:cNvSpPr>
          <p:nvPr>
            <p:ph type="body" sz="quarter" idx="18"/>
          </p:nvPr>
        </p:nvSpPr>
        <p:spPr>
          <a:xfrm>
            <a:off x="6261846" y="223284"/>
            <a:ext cx="5930154" cy="6482316"/>
          </a:xfrm>
        </p:spPr>
        <p:txBody>
          <a:bodyPr/>
          <a:lstStyle/>
          <a:p>
            <a:pPr marL="0">
              <a:defRPr sz="1200"/>
            </a:pPr>
            <a:r>
              <a:rPr lang="ru-RU" sz="3600" b="1" dirty="0"/>
              <a:t>Защо междусекторната интеграция е важна</a:t>
            </a:r>
            <a:endParaRPr lang="nb-NO" sz="2000" dirty="0"/>
          </a:p>
          <a:p>
            <a:r>
              <a:rPr lang="ru-RU" sz="2000" b="1" dirty="0"/>
              <a:t>Традиционен подход: </a:t>
            </a:r>
          </a:p>
          <a:p>
            <a:r>
              <a:rPr lang="ru-RU" sz="2000" b="1" dirty="0"/>
              <a:t>• </a:t>
            </a:r>
            <a:r>
              <a:rPr lang="ru-RU" sz="2000" dirty="0"/>
              <a:t>Всеки сектор работи изолирано </a:t>
            </a:r>
          </a:p>
          <a:p>
            <a:r>
              <a:rPr lang="ru-RU" sz="2000" dirty="0"/>
              <a:t>• Дублиране на събирането на данни и инфраструктурата </a:t>
            </a:r>
          </a:p>
          <a:p>
            <a:r>
              <a:rPr lang="ru-RU" sz="2000" dirty="0"/>
              <a:t>• Пропуснати възможности за споделяне на ресурси</a:t>
            </a:r>
          </a:p>
          <a:p>
            <a:r>
              <a:rPr lang="ru-RU" sz="2000" dirty="0"/>
              <a:t> • По-високи разходи и по-голямо въздействие върху околната среда </a:t>
            </a:r>
          </a:p>
          <a:p>
            <a:r>
              <a:rPr lang="ru-RU" sz="2000" dirty="0"/>
              <a:t>• Интеграция, задвижвана от изкуствен интелект: • Секторите споделят данни в реално време чрез общи платформи </a:t>
            </a:r>
          </a:p>
          <a:p>
            <a:r>
              <a:rPr lang="ru-RU" sz="2000" dirty="0"/>
              <a:t>• Координирано вземане на решения между системите </a:t>
            </a:r>
          </a:p>
          <a:p>
            <a:r>
              <a:rPr lang="ru-RU" sz="2000" dirty="0"/>
              <a:t>• Цялостно оптимизиране на ресурсите </a:t>
            </a:r>
          </a:p>
          <a:p>
            <a:r>
              <a:rPr lang="ru-RU" sz="2000" dirty="0"/>
              <a:t>• Повишаване на ефективността и устойчивостта с 25–35%</a:t>
            </a:r>
          </a:p>
          <a:p>
            <a:endParaRPr lang="ru-RU" sz="2000" b="1" dirty="0"/>
          </a:p>
          <a:p>
            <a:endParaRPr lang="ru-RU" sz="2000" b="1" dirty="0"/>
          </a:p>
        </p:txBody>
      </p:sp>
      <p:sp>
        <p:nvSpPr>
          <p:cNvPr id="11" name="Plassholder for bilde 10">
            <a:extLst>
              <a:ext uri="{FF2B5EF4-FFF2-40B4-BE49-F238E27FC236}">
                <a16:creationId xmlns:a16="http://schemas.microsoft.com/office/drawing/2014/main" id="{8945CC0B-571E-2C6D-4010-0AEA1C8580A8}"/>
              </a:ext>
            </a:extLst>
          </p:cNvPr>
          <p:cNvSpPr>
            <a:spLocks noGrp="1"/>
          </p:cNvSpPr>
          <p:nvPr>
            <p:ph type="pic" sz="quarter" idx="44"/>
          </p:nvPr>
        </p:nvSpPr>
        <p:spPr/>
        <p:txBody>
          <a:bodyPr/>
          <a:lstStyle/>
          <a:p>
            <a:endParaRPr lang="en-GB"/>
          </a:p>
        </p:txBody>
      </p:sp>
      <p:pic>
        <p:nvPicPr>
          <p:cNvPr id="13" name="Bilde 12">
            <a:extLst>
              <a:ext uri="{FF2B5EF4-FFF2-40B4-BE49-F238E27FC236}">
                <a16:creationId xmlns:a16="http://schemas.microsoft.com/office/drawing/2014/main" id="{6787A4CA-A58B-2B43-3464-B91A98DE533C}"/>
              </a:ext>
            </a:extLst>
          </p:cNvPr>
          <p:cNvPicPr>
            <a:picLocks noChangeAspect="1"/>
          </p:cNvPicPr>
          <p:nvPr/>
        </p:nvPicPr>
        <p:blipFill>
          <a:blip r:embed="rId2"/>
          <a:srcRect l="23934" r="18436"/>
          <a:stretch>
            <a:fillRect/>
          </a:stretch>
        </p:blipFill>
        <p:spPr>
          <a:xfrm>
            <a:off x="30994" y="107016"/>
            <a:ext cx="6116698" cy="6598584"/>
          </a:xfrm>
          <a:prstGeom prst="rect">
            <a:avLst/>
          </a:prstGeom>
        </p:spPr>
      </p:pic>
    </p:spTree>
    <p:extLst>
      <p:ext uri="{BB962C8B-B14F-4D97-AF65-F5344CB8AC3E}">
        <p14:creationId xmlns:p14="http://schemas.microsoft.com/office/powerpoint/2010/main" val="347166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01C0E9-908A-759A-D50F-8C944EF24916}"/>
              </a:ext>
            </a:extLst>
          </p:cNvPr>
          <p:cNvSpPr>
            <a:spLocks noGrp="1"/>
          </p:cNvSpPr>
          <p:nvPr>
            <p:ph type="body" sz="quarter" idx="18"/>
          </p:nvPr>
        </p:nvSpPr>
        <p:spPr>
          <a:xfrm>
            <a:off x="6391870" y="1000125"/>
            <a:ext cx="5609489" cy="5751549"/>
          </a:xfrm>
        </p:spPr>
        <p:txBody>
          <a:bodyPr/>
          <a:lstStyle/>
          <a:p>
            <a:pPr>
              <a:lnSpc>
                <a:spcPct val="150000"/>
              </a:lnSpc>
            </a:pPr>
            <a:r>
              <a:rPr lang="ru-RU" sz="1800" dirty="0"/>
              <a:t>1. Транспорт ↔ Селско стопанство: Интелигентна логистика</a:t>
            </a:r>
          </a:p>
          <a:p>
            <a:pPr>
              <a:lnSpc>
                <a:spcPct val="150000"/>
              </a:lnSpc>
            </a:pPr>
            <a:r>
              <a:rPr lang="ru-RU" sz="1800" dirty="0"/>
              <a:t>2. Транспорт ↔ Енергетика: Интегриране на електромобилите в електроенергийните мрежи</a:t>
            </a:r>
          </a:p>
          <a:p>
            <a:pPr>
              <a:lnSpc>
                <a:spcPct val="150000"/>
              </a:lnSpc>
            </a:pPr>
            <a:r>
              <a:rPr lang="ru-RU" sz="1800" dirty="0"/>
              <a:t>3. Транспорт ↔ Вода: Оптимизация на морския транспорт</a:t>
            </a:r>
          </a:p>
          <a:p>
            <a:pPr>
              <a:lnSpc>
                <a:spcPct val="150000"/>
              </a:lnSpc>
            </a:pPr>
            <a:r>
              <a:rPr lang="ru-RU" sz="1800" dirty="0"/>
              <a:t>4. Селско стопанство ↔ Енергетика: Селско стопанство, захранвано със слънчева енергия</a:t>
            </a:r>
          </a:p>
          <a:p>
            <a:pPr>
              <a:lnSpc>
                <a:spcPct val="150000"/>
              </a:lnSpc>
            </a:pPr>
            <a:r>
              <a:rPr lang="ru-RU" sz="1800" dirty="0"/>
              <a:t>5. Селско стопанство ↔ Вода: Системи за напояване, базирани на изкуствен интелект</a:t>
            </a:r>
          </a:p>
          <a:p>
            <a:pPr>
              <a:lnSpc>
                <a:spcPct val="150000"/>
              </a:lnSpc>
            </a:pPr>
            <a:r>
              <a:rPr lang="ru-RU" sz="1800" dirty="0"/>
              <a:t>6. Енергетика ↔ Вода: Интелигентно пречистване на водата</a:t>
            </a:r>
          </a:p>
          <a:p>
            <a:pPr>
              <a:lnSpc>
                <a:spcPct val="150000"/>
              </a:lnSpc>
            </a:pPr>
            <a:endParaRPr lang="ru-RU" sz="2000" dirty="0"/>
          </a:p>
          <a:p>
            <a:pPr>
              <a:lnSpc>
                <a:spcPct val="150000"/>
              </a:lnSpc>
            </a:pPr>
            <a:endParaRPr lang="en-US" dirty="0"/>
          </a:p>
        </p:txBody>
      </p:sp>
      <p:sp>
        <p:nvSpPr>
          <p:cNvPr id="4" name="Text Placeholder 3">
            <a:extLst>
              <a:ext uri="{FF2B5EF4-FFF2-40B4-BE49-F238E27FC236}">
                <a16:creationId xmlns:a16="http://schemas.microsoft.com/office/drawing/2014/main" id="{4DF42D24-500B-7DE1-8CEF-6DCDDCCBDA5E}"/>
              </a:ext>
            </a:extLst>
          </p:cNvPr>
          <p:cNvSpPr>
            <a:spLocks noGrp="1"/>
          </p:cNvSpPr>
          <p:nvPr>
            <p:ph type="body" sz="quarter" idx="16"/>
          </p:nvPr>
        </p:nvSpPr>
        <p:spPr>
          <a:xfrm>
            <a:off x="6391870" y="389626"/>
            <a:ext cx="4757375" cy="610499"/>
          </a:xfrm>
        </p:spPr>
        <p:txBody>
          <a:bodyPr/>
          <a:lstStyle/>
          <a:p>
            <a:r>
              <a:rPr lang="bg-BG" dirty="0"/>
              <a:t>6-те основни връзки</a:t>
            </a:r>
          </a:p>
          <a:p>
            <a:endParaRPr lang="en-US" dirty="0"/>
          </a:p>
        </p:txBody>
      </p:sp>
      <p:pic>
        <p:nvPicPr>
          <p:cNvPr id="8" name="Plassholder for bilde 7">
            <a:extLst>
              <a:ext uri="{FF2B5EF4-FFF2-40B4-BE49-F238E27FC236}">
                <a16:creationId xmlns:a16="http://schemas.microsoft.com/office/drawing/2014/main" id="{A4A8583F-4203-7460-51D9-0930CD173FBB}"/>
              </a:ext>
            </a:extLst>
          </p:cNvPr>
          <p:cNvPicPr>
            <a:picLocks noGrp="1" noChangeAspect="1"/>
          </p:cNvPicPr>
          <p:nvPr>
            <p:ph type="pic" sz="quarter" idx="44"/>
          </p:nvPr>
        </p:nvPicPr>
        <p:blipFill>
          <a:blip r:embed="rId2"/>
          <a:srcRect l="23699" r="23699"/>
          <a:stretch/>
        </p:blipFill>
        <p:spPr>
          <a:xfrm>
            <a:off x="160870" y="280416"/>
            <a:ext cx="5889286" cy="6290058"/>
          </a:xfrm>
          <a:prstGeom prst="rect">
            <a:avLst/>
          </a:prstGeom>
          <a:solidFill>
            <a:srgbClr val="FFFFFF">
              <a:lumMod val="95000"/>
            </a:srgbClr>
          </a:solidFill>
        </p:spPr>
      </p:pic>
      <p:sp>
        <p:nvSpPr>
          <p:cNvPr id="9" name="Freeform 16">
            <a:extLst>
              <a:ext uri="{FF2B5EF4-FFF2-40B4-BE49-F238E27FC236}">
                <a16:creationId xmlns:a16="http://schemas.microsoft.com/office/drawing/2014/main" id="{0123F2EB-E180-496F-CCBD-73B547D97FF9}"/>
              </a:ext>
            </a:extLst>
          </p:cNvPr>
          <p:cNvSpPr/>
          <p:nvPr/>
        </p:nvSpPr>
        <p:spPr>
          <a:xfrm rot="5400000">
            <a:off x="10204254" y="4663839"/>
            <a:ext cx="2270841" cy="2318710"/>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643340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1D32-1D1C-16B5-DF7F-2983FA2477E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9539067-279A-3597-8457-71FF095F4A61}"/>
              </a:ext>
            </a:extLst>
          </p:cNvPr>
          <p:cNvSpPr>
            <a:spLocks noGrp="1"/>
          </p:cNvSpPr>
          <p:nvPr>
            <p:ph type="body" sz="quarter" idx="18"/>
          </p:nvPr>
        </p:nvSpPr>
        <p:spPr>
          <a:xfrm>
            <a:off x="197223" y="1126955"/>
            <a:ext cx="6079751" cy="5546809"/>
          </a:xfrm>
        </p:spPr>
        <p:txBody>
          <a:bodyPr/>
          <a:lstStyle/>
          <a:p>
            <a:r>
              <a:rPr lang="ru-RU" sz="1800" b="1" dirty="0"/>
              <a:t>1. „БАРСЕЛОНА – УМЕН ГРАД“ (Испания)</a:t>
            </a:r>
          </a:p>
          <a:p>
            <a:r>
              <a:rPr lang="ru-RU" sz="1800" b="1" dirty="0"/>
              <a:t>   Всички 4 сектора на една платформа</a:t>
            </a:r>
          </a:p>
          <a:p>
            <a:r>
              <a:rPr lang="ru-RU" sz="1800" b="1" dirty="0"/>
              <a:t>   Резултати: 25 % намаление на разходите, 35 % намаление на емисиите</a:t>
            </a:r>
          </a:p>
          <a:p>
            <a:r>
              <a:rPr lang="ru-RU" sz="1800" b="1" dirty="0"/>
              <a:t>2. „ПРЕЦИЗНО ЗЕМЕДЕЛИЕ В НИДЕРЛАНДИЯ“</a:t>
            </a:r>
          </a:p>
          <a:p>
            <a:r>
              <a:rPr lang="ru-RU" sz="1800" b="1" dirty="0"/>
              <a:t>   Интеграция на селското стопанство + енергетика + водоснабдяване</a:t>
            </a:r>
          </a:p>
          <a:p>
            <a:r>
              <a:rPr lang="ru-RU" sz="1800" b="1" dirty="0"/>
              <a:t>   Резултати: 37 % икономия на вода, 23 % по-малко хранителни отпадъци</a:t>
            </a:r>
          </a:p>
          <a:p>
            <a:r>
              <a:rPr lang="ru-RU" sz="1800" b="1" dirty="0"/>
              <a:t>3. КОПЕНХАГЕН ГРИЙН МОБИЛИТИ (COPENHAGEN GREEN MOBILITY)   Координация на транспорта и енергетиката   Резултати: икономии от 400 000 евро годишно, стабилна електроенергийна мрежа   4. АМСТЕРДАМ ИНТЕГРИРАНИ СИСТЕМИ (AMSTERDAM INTEGRATED SYSTEMS)   Координация на водата, енергетиката и транспорта   Резултати: 28% намаление на разходите за енергия   Ключов урок: Интеграцията създава по-голяма стойност, отколкото отделните сектори. Изкуственият интелект позволява тази координация в голям мащаб.</a:t>
            </a:r>
          </a:p>
          <a:p>
            <a:endParaRPr lang="ru-RU" sz="1800" b="1" dirty="0"/>
          </a:p>
          <a:p>
            <a:endParaRPr lang="ru-RU" sz="1800" b="1" dirty="0"/>
          </a:p>
        </p:txBody>
      </p:sp>
      <p:sp>
        <p:nvSpPr>
          <p:cNvPr id="7" name="Text Placeholder 6">
            <a:extLst>
              <a:ext uri="{FF2B5EF4-FFF2-40B4-BE49-F238E27FC236}">
                <a16:creationId xmlns:a16="http://schemas.microsoft.com/office/drawing/2014/main" id="{081B12F3-BE36-C036-B4A2-2D0496996680}"/>
              </a:ext>
            </a:extLst>
          </p:cNvPr>
          <p:cNvSpPr>
            <a:spLocks noGrp="1"/>
          </p:cNvSpPr>
          <p:nvPr>
            <p:ph type="body" sz="quarter" idx="16"/>
          </p:nvPr>
        </p:nvSpPr>
        <p:spPr>
          <a:xfrm>
            <a:off x="0" y="184236"/>
            <a:ext cx="6708401" cy="762000"/>
          </a:xfrm>
        </p:spPr>
        <p:txBody>
          <a:bodyPr/>
          <a:lstStyle/>
          <a:p>
            <a:r>
              <a:rPr lang="ru-RU" sz="2600" dirty="0"/>
              <a:t>Примери за успех в областта на изкуствения интелект в различни сектори на ЕС</a:t>
            </a:r>
          </a:p>
          <a:p>
            <a:endParaRPr lang="en-US" sz="3200" dirty="0"/>
          </a:p>
        </p:txBody>
      </p:sp>
      <p:pic>
        <p:nvPicPr>
          <p:cNvPr id="2050" name="Picture 2" descr="The cityscape of Barcelona unfolds in a blend of vibrant street lights and dense architecture, showcasing an aerial perspective of urban life as evening sets in.">
            <a:extLst>
              <a:ext uri="{FF2B5EF4-FFF2-40B4-BE49-F238E27FC236}">
                <a16:creationId xmlns:a16="http://schemas.microsoft.com/office/drawing/2014/main" id="{B693BCB0-1E44-6CB2-42AD-E1D859C57C3C}"/>
              </a:ext>
            </a:extLst>
          </p:cNvPr>
          <p:cNvPicPr>
            <a:picLocks noGrp="1" noChangeAspect="1" noChangeArrowheads="1"/>
          </p:cNvPicPr>
          <p:nvPr>
            <p:ph type="pic" sz="quarter" idx="44"/>
          </p:nvPr>
        </p:nvPicPr>
        <p:blipFill>
          <a:blip r:embed="rId2">
            <a:extLst>
              <a:ext uri="{28A0092B-C50C-407E-A947-70E740481C1C}">
                <a14:useLocalDpi xmlns:a14="http://schemas.microsoft.com/office/drawing/2010/main" val="0"/>
              </a:ext>
            </a:extLst>
          </a:blip>
          <a:srcRect l="14883" r="14883"/>
          <a:stretch>
            <a:fillRect/>
          </a:stretch>
        </p:blipFill>
        <p:spPr bwMode="auto">
          <a:xfrm>
            <a:off x="6531469" y="-329609"/>
            <a:ext cx="5660531" cy="6677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26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4FBA-3E68-C314-5CE0-358453064A1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38CB173-3A7C-8A45-ADC5-95240A7295A1}"/>
              </a:ext>
            </a:extLst>
          </p:cNvPr>
          <p:cNvSpPr>
            <a:spLocks noGrp="1"/>
          </p:cNvSpPr>
          <p:nvPr>
            <p:ph type="body" sz="quarter" idx="16"/>
          </p:nvPr>
        </p:nvSpPr>
        <p:spPr>
          <a:xfrm>
            <a:off x="582804" y="421809"/>
            <a:ext cx="2712846" cy="534970"/>
          </a:xfrm>
          <a:prstGeom prst="rect">
            <a:avLst/>
          </a:prstGeom>
        </p:spPr>
        <p:txBody>
          <a:bodyPr/>
          <a:lstStyle/>
          <a:p>
            <a:r>
              <a:rPr lang="bg-BG" dirty="0"/>
              <a:t>Заключения</a:t>
            </a:r>
          </a:p>
          <a:p>
            <a:endParaRPr lang="en-US" dirty="0"/>
          </a:p>
        </p:txBody>
      </p:sp>
      <p:sp>
        <p:nvSpPr>
          <p:cNvPr id="2" name="Text Placeholder 1">
            <a:extLst>
              <a:ext uri="{FF2B5EF4-FFF2-40B4-BE49-F238E27FC236}">
                <a16:creationId xmlns:a16="http://schemas.microsoft.com/office/drawing/2014/main" id="{B316C369-B778-9EAD-4131-FEA1C6B7058A}"/>
              </a:ext>
            </a:extLst>
          </p:cNvPr>
          <p:cNvSpPr>
            <a:spLocks noGrp="1" noChangeArrowheads="1"/>
          </p:cNvSpPr>
          <p:nvPr>
            <p:ph type="body" sz="quarter" idx="18"/>
          </p:nvPr>
        </p:nvSpPr>
        <p:spPr bwMode="auto">
          <a:xfrm>
            <a:off x="582804" y="857491"/>
            <a:ext cx="10810814" cy="5875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algn="just" eaLnBrk="0" fontAlgn="base" hangingPunct="0">
              <a:lnSpc>
                <a:spcPct val="150000"/>
              </a:lnSpc>
              <a:spcBef>
                <a:spcPct val="0"/>
              </a:spcBef>
              <a:spcAft>
                <a:spcPct val="0"/>
              </a:spcAft>
              <a:buFontTx/>
              <a:buChar char="•"/>
            </a:pPr>
            <a:r>
              <a:rPr lang="ru-RU" altLang="en-US" sz="1500" dirty="0">
                <a:latin typeface="Arial" panose="020B0604020202020204" pitchFamily="34" charset="0"/>
              </a:rPr>
              <a:t>• Изкуственият интелект преобразува ключови сектори: транспорт, енергетика, водоснабдяване и селско стопанство – като позволява по-интелигентни, по-безопасни и по-ефективни операции чрез свързани, базирани на данни системи. </a:t>
            </a:r>
            <a:endParaRPr lang="en-US" altLang="en-US" sz="1500" dirty="0">
              <a:latin typeface="Arial" panose="020B0604020202020204" pitchFamily="34" charset="0"/>
            </a:endParaRPr>
          </a:p>
          <a:p>
            <a:pPr marL="0" lvl="0" indent="0" algn="just" eaLnBrk="0" fontAlgn="base" hangingPunct="0">
              <a:lnSpc>
                <a:spcPct val="150000"/>
              </a:lnSpc>
              <a:spcBef>
                <a:spcPct val="0"/>
              </a:spcBef>
              <a:spcAft>
                <a:spcPct val="0"/>
              </a:spcAft>
              <a:buFontTx/>
              <a:buChar char="•"/>
            </a:pPr>
            <a:r>
              <a:rPr lang="ru-RU" altLang="en-US" sz="1500" dirty="0">
                <a:latin typeface="Arial" panose="020B0604020202020204" pitchFamily="34" charset="0"/>
              </a:rPr>
              <a:t>• Той помага за справянето с големи предизвикателства като задръствания, недостиг на ресурси, климатични въздействия, рискове за безопасността, сложност на логистиката и липса на квалифицирана работна ръка.</a:t>
            </a:r>
          </a:p>
          <a:p>
            <a:pPr marL="0" lvl="0" indent="0" algn="just" eaLnBrk="0" fontAlgn="base" hangingPunct="0">
              <a:lnSpc>
                <a:spcPct val="150000"/>
              </a:lnSpc>
              <a:spcBef>
                <a:spcPct val="0"/>
              </a:spcBef>
              <a:spcAft>
                <a:spcPct val="0"/>
              </a:spcAft>
              <a:buFontTx/>
              <a:buChar char="•"/>
            </a:pPr>
            <a:r>
              <a:rPr lang="ru-RU" altLang="en-US" sz="1500" dirty="0">
                <a:latin typeface="Arial" panose="020B0604020202020204" pitchFamily="34" charset="0"/>
              </a:rPr>
              <a:t>• Реалните приложения, които вече се използват, включват автономна мобилност, предвидима поддръжка, интелигентни електроенергийни мрежи, прецизно напояване, прогнозиране на възобновяемата енергия и оптимизирана логистика.</a:t>
            </a:r>
            <a:endParaRPr lang="en-US" altLang="en-US" sz="1500" dirty="0">
              <a:latin typeface="Arial" panose="020B0604020202020204" pitchFamily="34" charset="0"/>
            </a:endParaRPr>
          </a:p>
          <a:p>
            <a:pPr marL="0" lvl="0" indent="0" algn="just" eaLnBrk="0" fontAlgn="base" hangingPunct="0">
              <a:lnSpc>
                <a:spcPct val="150000"/>
              </a:lnSpc>
              <a:spcBef>
                <a:spcPct val="0"/>
              </a:spcBef>
              <a:spcAft>
                <a:spcPct val="0"/>
              </a:spcAft>
              <a:buFontTx/>
              <a:buChar char="•"/>
            </a:pPr>
            <a:r>
              <a:rPr lang="ru-RU" altLang="en-US" sz="1500" dirty="0">
                <a:latin typeface="Arial" panose="020B0604020202020204" pitchFamily="34" charset="0"/>
              </a:rPr>
              <a:t> • Междусекторната интеграция осигурява много по-голямо въздействие от изолираните решения, тъй като платформите за изкуствен интелект могат да свържат транспорта, енергетиката, водоснабдяването и селското стопанство в единни, интелигентни екосистеми. </a:t>
            </a:r>
            <a:endParaRPr lang="en-US" altLang="en-US" sz="1500" dirty="0">
              <a:latin typeface="Arial" panose="020B0604020202020204" pitchFamily="34" charset="0"/>
            </a:endParaRPr>
          </a:p>
          <a:p>
            <a:pPr marL="0" lvl="0" indent="0" algn="just" eaLnBrk="0" fontAlgn="base" hangingPunct="0">
              <a:lnSpc>
                <a:spcPct val="150000"/>
              </a:lnSpc>
              <a:spcBef>
                <a:spcPct val="0"/>
              </a:spcBef>
              <a:spcAft>
                <a:spcPct val="0"/>
              </a:spcAft>
              <a:buFontTx/>
              <a:buChar char="•"/>
            </a:pPr>
            <a:r>
              <a:rPr lang="ru-RU" altLang="en-US" sz="1500" dirty="0">
                <a:latin typeface="Arial" panose="020B0604020202020204" pitchFamily="34" charset="0"/>
              </a:rPr>
              <a:t>• Отговорното използване на изкуствения интелект изисква човешки надзор, етично мислене, прозрачност и справедливост – изкуственият интелект подобрява професионалната преценка, вместо да я замества.</a:t>
            </a:r>
          </a:p>
          <a:p>
            <a:pPr marL="0" lvl="0" indent="0" algn="just" eaLnBrk="0" fontAlgn="base" hangingPunct="0">
              <a:lnSpc>
                <a:spcPct val="150000"/>
              </a:lnSpc>
              <a:spcBef>
                <a:spcPct val="0"/>
              </a:spcBef>
              <a:spcAft>
                <a:spcPct val="0"/>
              </a:spcAft>
              <a:buFontTx/>
              <a:buChar char="•"/>
            </a:pPr>
            <a:r>
              <a:rPr lang="ru-RU" altLang="en-US" sz="1500" dirty="0">
                <a:latin typeface="Arial" panose="020B0604020202020204" pitchFamily="34" charset="0"/>
              </a:rPr>
              <a:t>• Непрекъснатото учене е от съществено значение, тъй като ИИ се развива бързо, което изисква от професионалистите да развиват нови умения и да си сътрудничат между секторите. </a:t>
            </a:r>
            <a:endParaRPr lang="en-US" altLang="en-US" sz="1500" dirty="0">
              <a:latin typeface="Arial" panose="020B0604020202020204" pitchFamily="34" charset="0"/>
            </a:endParaRPr>
          </a:p>
          <a:p>
            <a:pPr marL="0" lvl="0" indent="0" algn="just" eaLnBrk="0" fontAlgn="base" hangingPunct="0">
              <a:lnSpc>
                <a:spcPct val="150000"/>
              </a:lnSpc>
              <a:spcBef>
                <a:spcPct val="0"/>
              </a:spcBef>
              <a:spcAft>
                <a:spcPct val="0"/>
              </a:spcAft>
              <a:buFontTx/>
              <a:buChar char="•"/>
            </a:pPr>
            <a:r>
              <a:rPr lang="ru-RU" altLang="en-US" sz="1500" dirty="0">
                <a:latin typeface="Arial" panose="020B0604020202020204" pitchFamily="34" charset="0"/>
              </a:rPr>
              <a:t>• Бъдещите професионалисти в областта на устойчивостта и мобилността ще определят как ИИ ще се използва в услуга на обществото, за укрепване на безопасността и изграждане на устойчиви системи за всички</a:t>
            </a:r>
            <a:r>
              <a:rPr lang="ru-RU" altLang="en-US" sz="1200" dirty="0">
                <a:latin typeface="Arial" panose="020B0604020202020204" pitchFamily="34" charset="0"/>
              </a:rPr>
              <a:t>.</a:t>
            </a:r>
          </a:p>
          <a:p>
            <a:pPr marL="0" lvl="0" indent="0" algn="just" eaLnBrk="0" fontAlgn="base" hangingPunct="0">
              <a:lnSpc>
                <a:spcPct val="150000"/>
              </a:lnSpc>
              <a:spcBef>
                <a:spcPct val="0"/>
              </a:spcBef>
              <a:spcAft>
                <a:spcPct val="0"/>
              </a:spcAft>
            </a:pPr>
            <a:endParaRPr lang="ru-RU" altLang="en-US" sz="1200" dirty="0">
              <a:latin typeface="Arial" panose="020B0604020202020204" pitchFamily="34" charset="0"/>
            </a:endParaRPr>
          </a:p>
        </p:txBody>
      </p:sp>
    </p:spTree>
    <p:extLst>
      <p:ext uri="{BB962C8B-B14F-4D97-AF65-F5344CB8AC3E}">
        <p14:creationId xmlns:p14="http://schemas.microsoft.com/office/powerpoint/2010/main" val="2514030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1471073" y="3601528"/>
            <a:ext cx="3195485" cy="837258"/>
          </a:xfrm>
        </p:spPr>
        <p:txBody>
          <a:bodyPr>
            <a:normAutofit fontScale="92500"/>
          </a:bodyPr>
          <a:lstStyle/>
          <a:p>
            <a:r>
              <a:rPr lang="bg-BG" dirty="0"/>
              <a:t>Благодаря</a:t>
            </a:r>
            <a:r>
              <a:rPr lang="en-US" dirty="0"/>
              <a:t>!</a:t>
            </a:r>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xfrm>
            <a:off x="8376237" y="5392733"/>
            <a:ext cx="3539538" cy="731140"/>
          </a:xfrm>
          <a:prstGeom prst="rect">
            <a:avLst/>
          </a:prstGeom>
        </p:spPr>
        <p:txBody>
          <a:bodyPr>
            <a:normAutofit fontScale="92500"/>
          </a:bodyPr>
          <a:lstStyle/>
          <a:p>
            <a:r>
              <a:rPr lang="en-US" b="0" dirty="0"/>
              <a:t>https://sustainvet.eu/</a:t>
            </a:r>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dirty="0">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3303F3-1B26-633A-6558-0D12F4B3C919}"/>
              </a:ext>
            </a:extLst>
          </p:cNvPr>
          <p:cNvSpPr>
            <a:spLocks noGrp="1"/>
          </p:cNvSpPr>
          <p:nvPr>
            <p:ph type="body" sz="quarter" idx="18"/>
          </p:nvPr>
        </p:nvSpPr>
        <p:spPr>
          <a:xfrm>
            <a:off x="798380" y="2018740"/>
            <a:ext cx="5488119" cy="4258632"/>
          </a:xfrm>
        </p:spPr>
        <p:txBody>
          <a:bodyPr/>
          <a:lstStyle/>
          <a:p>
            <a:pPr marL="342900" indent="-342900">
              <a:buFont typeface="Arial" panose="020B0604020202020204" pitchFamily="34" charset="0"/>
              <a:buChar char="•"/>
            </a:pPr>
            <a:r>
              <a:rPr lang="ru-RU" sz="1900" dirty="0"/>
              <a:t>•Разгледайте етичните аспекти, характерни за изкуствения интелект в транспорта, включително отговорността за безопасността, защитата на личните данни, алгоритмичната пристрастност и социалната справедливост. </a:t>
            </a:r>
          </a:p>
          <a:p>
            <a:pPr marL="342900" indent="-342900">
              <a:buFont typeface="Arial" panose="020B0604020202020204" pitchFamily="34" charset="0"/>
              <a:buChar char="•"/>
            </a:pPr>
            <a:r>
              <a:rPr lang="ru-RU" sz="1900" dirty="0"/>
              <a:t>•Открийте как изкуственият интелект може да подобри ефективността на транспорта, да намали въздействието върху околната среда, да повиши безопасността и да създаде нови възможности за кариерно развитие. </a:t>
            </a:r>
          </a:p>
          <a:p>
            <a:pPr marL="342900" indent="-342900">
              <a:buFont typeface="Arial" panose="020B0604020202020204" pitchFamily="34" charset="0"/>
              <a:buChar char="•"/>
            </a:pPr>
            <a:r>
              <a:rPr lang="ru-RU" sz="1900" dirty="0"/>
              <a:t>•Придобийте практически познания за инструментите за изкуствен интелект, които професионалистите в транспортния сектор могат уверено да прилагат в реални ситуации.</a:t>
            </a:r>
          </a:p>
          <a:p>
            <a:pPr marL="342900" indent="-342900">
              <a:buFont typeface="Arial" panose="020B0604020202020204" pitchFamily="34" charset="0"/>
              <a:buChar char="•"/>
            </a:pPr>
            <a:endParaRPr lang="ru-RU" sz="2000" dirty="0"/>
          </a:p>
        </p:txBody>
      </p:sp>
      <p:sp>
        <p:nvSpPr>
          <p:cNvPr id="3" name="Text Placeholder 2">
            <a:extLst>
              <a:ext uri="{FF2B5EF4-FFF2-40B4-BE49-F238E27FC236}">
                <a16:creationId xmlns:a16="http://schemas.microsoft.com/office/drawing/2014/main" id="{95F842DD-330D-2252-C68B-C14DCE521386}"/>
              </a:ext>
            </a:extLst>
          </p:cNvPr>
          <p:cNvSpPr>
            <a:spLocks noGrp="1"/>
          </p:cNvSpPr>
          <p:nvPr>
            <p:ph type="body" sz="quarter" idx="16"/>
          </p:nvPr>
        </p:nvSpPr>
        <p:spPr>
          <a:xfrm>
            <a:off x="798381" y="761603"/>
            <a:ext cx="10595237" cy="681715"/>
          </a:xfrm>
        </p:spPr>
        <p:txBody>
          <a:bodyPr/>
          <a:lstStyle/>
          <a:p>
            <a:r>
              <a:rPr lang="bg-BG" dirty="0"/>
              <a:t>Учебни цели</a:t>
            </a:r>
          </a:p>
          <a:p>
            <a:r>
              <a:rPr lang="bg-BG" sz="2000" dirty="0">
                <a:solidFill>
                  <a:srgbClr val="262626"/>
                </a:solidFill>
              </a:rPr>
              <a:t>Етика и въздействие</a:t>
            </a:r>
            <a:endParaRPr lang="en-US" dirty="0"/>
          </a:p>
          <a:p>
            <a:endParaRPr lang="en-US" dirty="0"/>
          </a:p>
        </p:txBody>
      </p:sp>
      <p:pic>
        <p:nvPicPr>
          <p:cNvPr id="5" name="Picture 4">
            <a:extLst>
              <a:ext uri="{FF2B5EF4-FFF2-40B4-BE49-F238E27FC236}">
                <a16:creationId xmlns:a16="http://schemas.microsoft.com/office/drawing/2014/main" id="{54956C49-0940-81DE-5BB3-460FE1DE4976}"/>
              </a:ext>
            </a:extLst>
          </p:cNvPr>
          <p:cNvPicPr>
            <a:picLocks noChangeAspect="1"/>
          </p:cNvPicPr>
          <p:nvPr/>
        </p:nvPicPr>
        <p:blipFill>
          <a:blip r:embed="rId2"/>
          <a:stretch>
            <a:fillRect/>
          </a:stretch>
        </p:blipFill>
        <p:spPr>
          <a:xfrm>
            <a:off x="7096126" y="365761"/>
            <a:ext cx="4364168" cy="6126478"/>
          </a:xfrm>
          <a:prstGeom prst="rect">
            <a:avLst/>
          </a:prstGeom>
        </p:spPr>
      </p:pic>
    </p:spTree>
    <p:extLst>
      <p:ext uri="{BB962C8B-B14F-4D97-AF65-F5344CB8AC3E}">
        <p14:creationId xmlns:p14="http://schemas.microsoft.com/office/powerpoint/2010/main" val="55206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2" y="2210731"/>
            <a:ext cx="6484268" cy="2253043"/>
          </a:xfrm>
        </p:spPr>
        <p:txBody>
          <a:bodyPr/>
          <a:lstStyle/>
          <a:p>
            <a:pPr>
              <a:lnSpc>
                <a:spcPct val="100000"/>
              </a:lnSpc>
            </a:pPr>
            <a:r>
              <a:rPr lang="bg-BG" b="1" dirty="0"/>
              <a:t>Част</a:t>
            </a:r>
            <a:r>
              <a:rPr lang="en-US" b="1" dirty="0"/>
              <a:t> 1</a:t>
            </a:r>
          </a:p>
          <a:p>
            <a:pPr>
              <a:lnSpc>
                <a:spcPct val="100000"/>
              </a:lnSpc>
            </a:pPr>
            <a:r>
              <a:rPr lang="bg-BG" b="1" dirty="0"/>
              <a:t>Въведение</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560856" y="2345726"/>
            <a:ext cx="5126463" cy="2165083"/>
          </a:xfrm>
        </p:spPr>
        <p:txBody>
          <a:bodyPr/>
          <a:lstStyle/>
          <a:p>
            <a:pPr>
              <a:defRPr sz="1800"/>
            </a:pPr>
            <a:r>
              <a:rPr lang="ru-RU" dirty="0"/>
              <a:t>„Бъдещето на транспорта не се състои само в по-бързото придвижване – то е свързано с по-разумно, по-безопасно и по-устойчиво придвижване. Изкуственият интелект е компасът, който ще ни води към тази цел.“</a:t>
            </a:r>
          </a:p>
        </p:txBody>
      </p:sp>
      <p:grpSp>
        <p:nvGrpSpPr>
          <p:cNvPr id="4" name="Group 3">
            <a:extLst>
              <a:ext uri="{FF2B5EF4-FFF2-40B4-BE49-F238E27FC236}">
                <a16:creationId xmlns:a16="http://schemas.microsoft.com/office/drawing/2014/main" id="{3A16E5AB-C242-EC52-3006-1AF44CFA050E}"/>
              </a:ext>
            </a:extLst>
          </p:cNvPr>
          <p:cNvGrpSpPr/>
          <p:nvPr/>
        </p:nvGrpSpPr>
        <p:grpSpPr>
          <a:xfrm rot="418027">
            <a:off x="279644" y="1859539"/>
            <a:ext cx="1294930" cy="97237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2" name="Plassholder for bilde 11">
            <a:extLst>
              <a:ext uri="{FF2B5EF4-FFF2-40B4-BE49-F238E27FC236}">
                <a16:creationId xmlns:a16="http://schemas.microsoft.com/office/drawing/2014/main" id="{1CBDDBC7-A753-4044-F300-CB363910ED9D}"/>
              </a:ext>
            </a:extLst>
          </p:cNvPr>
          <p:cNvPicPr>
            <a:picLocks noGrp="1" noChangeAspect="1"/>
          </p:cNvPicPr>
          <p:nvPr>
            <p:ph type="pic" sz="quarter" idx="44"/>
          </p:nvPr>
        </p:nvPicPr>
        <p:blipFill>
          <a:blip r:embed="rId2"/>
          <a:srcRect t="12461" b="12461"/>
          <a:stretch/>
        </p:blipFill>
        <p:spPr>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rgbClr val="FFFFFF">
              <a:lumMod val="95000"/>
            </a:srgbClr>
          </a:solidFill>
        </p:spPr>
      </p:pic>
      <p:pic>
        <p:nvPicPr>
          <p:cNvPr id="13" name="Bilde 12">
            <a:extLst>
              <a:ext uri="{FF2B5EF4-FFF2-40B4-BE49-F238E27FC236}">
                <a16:creationId xmlns:a16="http://schemas.microsoft.com/office/drawing/2014/main" id="{3D09E801-7716-3CB4-BA7A-A51D0F9291A8}"/>
              </a:ext>
            </a:extLst>
          </p:cNvPr>
          <p:cNvPicPr>
            <a:picLocks noChangeAspect="1"/>
          </p:cNvPicPr>
          <p:nvPr/>
        </p:nvPicPr>
        <p:blipFill>
          <a:blip r:embed="rId3"/>
          <a:stretch>
            <a:fillRect/>
          </a:stretch>
        </p:blipFill>
        <p:spPr>
          <a:xfrm rot="10465545">
            <a:off x="4447055" y="3667799"/>
            <a:ext cx="1554615" cy="2017951"/>
          </a:xfrm>
          <a:prstGeom prst="rect">
            <a:avLst/>
          </a:prstGeom>
        </p:spPr>
      </p:pic>
    </p:spTree>
    <p:extLst>
      <p:ext uri="{BB962C8B-B14F-4D97-AF65-F5344CB8AC3E}">
        <p14:creationId xmlns:p14="http://schemas.microsoft.com/office/powerpoint/2010/main" val="218059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323798" y="1828800"/>
            <a:ext cx="5496727" cy="4741674"/>
          </a:xfrm>
        </p:spPr>
        <p:txBody>
          <a:bodyPr/>
          <a:lstStyle/>
          <a:p>
            <a:pPr marL="0">
              <a:defRPr sz="1400"/>
            </a:pPr>
            <a:r>
              <a:rPr lang="ru-RU" sz="1600" dirty="0"/>
              <a:t>Транспортният сектор е изправен пред безпрецедентни предизвикателства: нарастваща урбанизация, натискът от климатичните промени, опасения за безопасността и търсенето на ефективна мобилност. ‍Изкуственият интелект дава възможност на транспортните системи да обработват огромни количества данни в реално време от превозни средства, инфраструктура, модели на движението и сензори за околната среда. Това позволява интелигентно вземане на решения, което преди беше невъзможно. Ключови фактори: </a:t>
            </a:r>
            <a:r>
              <a:rPr lang="ru-RU" sz="1600" b="1" dirty="0"/>
              <a:t>• Безопасност: </a:t>
            </a:r>
            <a:r>
              <a:rPr lang="ru-RU" sz="1600" dirty="0"/>
              <a:t>ИИ може да предвижда и предотвратява инциденти чрез усъвършенствани системи за подпомагане на водача и предвидима поддръжка. </a:t>
            </a:r>
          </a:p>
          <a:p>
            <a:pPr marL="0">
              <a:defRPr sz="1400"/>
            </a:pPr>
            <a:r>
              <a:rPr lang="ru-RU" sz="1600" dirty="0"/>
              <a:t>• </a:t>
            </a:r>
            <a:r>
              <a:rPr lang="ru-RU" sz="1600" b="1" dirty="0"/>
              <a:t>Ефективност: </a:t>
            </a:r>
            <a:r>
              <a:rPr lang="ru-RU" sz="1600" dirty="0"/>
              <a:t>Алгоритмите за оптимизация намаляват задръстванията, разхода на гориво и времето за доставка. • Устойчивост: Интелигентното маршрутизиране и управление на трафика свеждат до минимум въздействието върху околната среда. </a:t>
            </a:r>
          </a:p>
          <a:p>
            <a:pPr marL="0">
              <a:defRPr sz="1400"/>
            </a:pPr>
            <a:r>
              <a:rPr lang="ru-RU" sz="1600" b="1" dirty="0"/>
              <a:t>• Достъпност: </a:t>
            </a:r>
            <a:r>
              <a:rPr lang="ru-RU" sz="1600" dirty="0"/>
              <a:t>Автономните превозни средства обещават мобилност за възрастните хора и хората с увреждания.</a:t>
            </a:r>
          </a:p>
          <a:p>
            <a:pPr marL="0">
              <a:defRPr sz="1400"/>
            </a:pPr>
            <a:endParaRPr lang="ru-RU" sz="1600" dirty="0"/>
          </a:p>
          <a:p>
            <a:pPr marL="0">
              <a:defRPr sz="1400"/>
            </a:pPr>
            <a:endParaRPr lang="ru-RU" sz="1600"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400633" y="122926"/>
            <a:ext cx="4757375" cy="992652"/>
          </a:xfrm>
        </p:spPr>
        <p:txBody>
          <a:bodyPr/>
          <a:lstStyle/>
          <a:p>
            <a:r>
              <a:rPr lang="ru-RU" sz="3000" dirty="0"/>
              <a:t>Защо изкуствен интелект в транспорта?</a:t>
            </a:r>
          </a:p>
          <a:p>
            <a:r>
              <a:rPr lang="ru-RU" sz="1800" dirty="0"/>
              <a:t>Изкуственият интелект предлага решения, които променят из основи</a:t>
            </a:r>
          </a:p>
        </p:txBody>
      </p:sp>
      <p:sp>
        <p:nvSpPr>
          <p:cNvPr id="17" name="Freeform 16">
            <a:extLst>
              <a:ext uri="{FF2B5EF4-FFF2-40B4-BE49-F238E27FC236}">
                <a16:creationId xmlns:a16="http://schemas.microsoft.com/office/drawing/2014/main" id="{40FC3DF2-BAF1-F579-7F32-ED22A03B8B9C}"/>
              </a:ext>
            </a:extLst>
          </p:cNvPr>
          <p:cNvSpPr/>
          <p:nvPr/>
        </p:nvSpPr>
        <p:spPr>
          <a:xfrm rot="5551673">
            <a:off x="10324780" y="4957163"/>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5" name="Plassholder for bilde 14">
            <a:extLst>
              <a:ext uri="{FF2B5EF4-FFF2-40B4-BE49-F238E27FC236}">
                <a16:creationId xmlns:a16="http://schemas.microsoft.com/office/drawing/2014/main" id="{34A03B4A-33C5-9CF9-1A9D-8D10979D294F}"/>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5695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518573" y="1484953"/>
            <a:ext cx="5444078" cy="4634346"/>
          </a:xfrm>
        </p:spPr>
        <p:txBody>
          <a:bodyPr/>
          <a:lstStyle/>
          <a:p>
            <a:pPr marL="0">
              <a:defRPr sz="1300"/>
            </a:pPr>
            <a:r>
              <a:rPr lang="ru-RU" sz="2000" b="1" dirty="0"/>
              <a:t>Преходът към прогнозиране: </a:t>
            </a:r>
          </a:p>
          <a:p>
            <a:pPr marL="0">
              <a:defRPr sz="1300"/>
            </a:pPr>
            <a:r>
              <a:rPr lang="ru-RU" sz="2000" dirty="0"/>
              <a:t>Еволюцията на интелигентния транспорт... Транспортът винаги е бил свързан с връзките – превозването на хора и стоки от точка А до точка Б. Но съвременните транспортни системи се превръщат в интелигентни мрежи, които непрекъснато се учат, адаптират и оптимизират... </a:t>
            </a:r>
          </a:p>
          <a:p>
            <a:pPr marL="0">
              <a:defRPr sz="1300"/>
            </a:pPr>
            <a:r>
              <a:rPr lang="ru-RU" sz="2000" b="1" dirty="0"/>
              <a:t>От реактивен към прогнозиращ: </a:t>
            </a:r>
            <a:r>
              <a:rPr lang="ru-RU" sz="2000" dirty="0"/>
              <a:t>Традиционният транспорт разчита на графици и фиксирани планове. Транспортът, подпомаган от изкуствен интелект, предвижда търсенето, прогнозира смущенията и проактивно се адаптира към променящите се условия в реално време.</a:t>
            </a:r>
          </a:p>
          <a:p>
            <a:pPr marL="0">
              <a:defRPr sz="1300"/>
            </a:pPr>
            <a:endParaRPr lang="ru-RU" sz="2000" dirty="0"/>
          </a:p>
          <a:p>
            <a:pPr marL="0">
              <a:defRPr sz="1300"/>
            </a:pPr>
            <a:br>
              <a:rPr sz="2000" dirty="0"/>
            </a:br>
            <a:br>
              <a:rPr dirty="0"/>
            </a:br>
            <a:endParaRPr dirty="0"/>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518573" y="393916"/>
            <a:ext cx="4757375" cy="992652"/>
          </a:xfrm>
        </p:spPr>
        <p:txBody>
          <a:bodyPr/>
          <a:lstStyle/>
          <a:p>
            <a:r>
              <a:rPr lang="ru-RU" sz="3000" dirty="0"/>
              <a:t>Защо изкуствен интелект в транспорта?</a:t>
            </a:r>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582F8AEF-79F7-CC8C-B18D-AF56269FDC98}"/>
              </a:ext>
            </a:extLst>
          </p:cNvPr>
          <p:cNvPicPr>
            <a:picLocks noGrp="1" noChangeAspect="1"/>
          </p:cNvPicPr>
          <p:nvPr>
            <p:ph type="pic" sz="quarter" idx="44"/>
          </p:nvPr>
        </p:nvPicPr>
        <p:blipFill>
          <a:blip r:embed="rId2"/>
          <a:srcRect l="18785" r="18785"/>
          <a:stretch>
            <a:fillRect/>
          </a:stretch>
        </p:blipFill>
        <p:spPr>
          <a:xfrm>
            <a:off x="6430613" y="570358"/>
            <a:ext cx="5660531" cy="6045736"/>
          </a:xfrm>
        </p:spPr>
      </p:pic>
    </p:spTree>
    <p:extLst>
      <p:ext uri="{BB962C8B-B14F-4D97-AF65-F5344CB8AC3E}">
        <p14:creationId xmlns:p14="http://schemas.microsoft.com/office/powerpoint/2010/main" val="201538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85C259-A6D7-D731-0654-96E53506EEDE}"/>
              </a:ext>
            </a:extLst>
          </p:cNvPr>
          <p:cNvPicPr>
            <a:picLocks noGrp="1" noChangeAspect="1"/>
          </p:cNvPicPr>
          <p:nvPr>
            <p:ph type="pic" sz="quarter" idx="44"/>
          </p:nvPr>
        </p:nvPicPr>
        <p:blipFill>
          <a:blip r:embed="rId2"/>
          <a:srcRect l="5597" r="5597"/>
          <a:stretch>
            <a:fillRect/>
          </a:stretch>
        </p:blipFill>
        <p:spPr>
          <a:xfrm>
            <a:off x="6536268" y="802839"/>
            <a:ext cx="5111222" cy="5459046"/>
          </a:xfrm>
        </p:spPr>
      </p:pic>
      <p:sp>
        <p:nvSpPr>
          <p:cNvPr id="3" name="Text Placeholder 2">
            <a:extLst>
              <a:ext uri="{FF2B5EF4-FFF2-40B4-BE49-F238E27FC236}">
                <a16:creationId xmlns:a16="http://schemas.microsoft.com/office/drawing/2014/main" id="{27890D9A-4F80-62DA-D284-6B026C72FE37}"/>
              </a:ext>
            </a:extLst>
          </p:cNvPr>
          <p:cNvSpPr>
            <a:spLocks noGrp="1"/>
          </p:cNvSpPr>
          <p:nvPr>
            <p:ph type="body" sz="quarter" idx="18"/>
          </p:nvPr>
        </p:nvSpPr>
        <p:spPr>
          <a:xfrm>
            <a:off x="0" y="1116420"/>
            <a:ext cx="6200775" cy="5603356"/>
          </a:xfrm>
        </p:spPr>
        <p:txBody>
          <a:bodyPr/>
          <a:lstStyle/>
          <a:p>
            <a:r>
              <a:rPr lang="ru-RU" sz="1900" b="1" dirty="0"/>
              <a:t>Въздействие в реалния свят</a:t>
            </a:r>
          </a:p>
          <a:p>
            <a:r>
              <a:rPr lang="ru-RU" sz="1900" dirty="0"/>
              <a:t>•Железопътните оператори използват изкуствен интелект, за да предсказват повреди в оборудването, преди те да възникнат.</a:t>
            </a:r>
          </a:p>
          <a:p>
            <a:r>
              <a:rPr lang="ru-RU" sz="1900" dirty="0"/>
              <a:t>•Логистичните компании оптимизират маршрутите за доставка, което спестява милиони от разходи за гориво.</a:t>
            </a:r>
          </a:p>
          <a:p>
            <a:r>
              <a:rPr lang="ru-RU" sz="1900" dirty="0"/>
              <a:t>•Градовете намаляват задръстванията с 20–30% чрез управление на светофарите с помощта на изкуствен интелект.</a:t>
            </a:r>
          </a:p>
          <a:p>
            <a:r>
              <a:rPr lang="ru-RU" sz="1900" dirty="0"/>
              <a:t> •Автономните превозни средства вече се използват в контролирана среда, като се учат от милиарди километри данни за шофиране.</a:t>
            </a:r>
          </a:p>
          <a:p>
            <a:r>
              <a:rPr lang="ru-RU" sz="1900" dirty="0"/>
              <a:t> •Човешкият фактор: изкуственият интелект не замества професионалистите в транспорта – той им предоставя по-добри инструменти, по-задълбочени познания и възможност да се фокусират върху стратегически решения, докато автоматизацията се занимава с рутинните задачи.</a:t>
            </a:r>
          </a:p>
          <a:p>
            <a:endParaRPr lang="ru-RU" sz="1900" b="1" dirty="0"/>
          </a:p>
          <a:p>
            <a:endParaRPr lang="ru-RU" sz="2000" b="1" dirty="0"/>
          </a:p>
        </p:txBody>
      </p:sp>
      <p:sp>
        <p:nvSpPr>
          <p:cNvPr id="4" name="Text Placeholder 3">
            <a:extLst>
              <a:ext uri="{FF2B5EF4-FFF2-40B4-BE49-F238E27FC236}">
                <a16:creationId xmlns:a16="http://schemas.microsoft.com/office/drawing/2014/main" id="{95F7274D-8220-EB50-C0BC-03229EC203F9}"/>
              </a:ext>
            </a:extLst>
          </p:cNvPr>
          <p:cNvSpPr>
            <a:spLocks noGrp="1"/>
          </p:cNvSpPr>
          <p:nvPr>
            <p:ph type="body" sz="quarter" idx="16"/>
          </p:nvPr>
        </p:nvSpPr>
        <p:spPr>
          <a:xfrm>
            <a:off x="288758" y="138224"/>
            <a:ext cx="4919301" cy="978196"/>
          </a:xfrm>
        </p:spPr>
        <p:txBody>
          <a:bodyPr/>
          <a:lstStyle/>
          <a:p>
            <a:r>
              <a:rPr lang="ru-RU" sz="3000" dirty="0"/>
              <a:t>Защо изкуствен интелект в транспорта?</a:t>
            </a:r>
          </a:p>
        </p:txBody>
      </p:sp>
    </p:spTree>
    <p:extLst>
      <p:ext uri="{BB962C8B-B14F-4D97-AF65-F5344CB8AC3E}">
        <p14:creationId xmlns:p14="http://schemas.microsoft.com/office/powerpoint/2010/main" val="110066584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19384E-4B7F-4117-8411-155B34F7AFEC}">
  <ds:schemaRefs>
    <ds:schemaRef ds:uri="http://schemas.microsoft.com/office/2006/metadata/properties"/>
    <ds:schemaRef ds:uri="http://schemas.microsoft.com/office/infopath/2007/PartnerControls"/>
    <ds:schemaRef ds:uri="558b41f4-9262-4964-9013-127d98c85303"/>
    <ds:schemaRef ds:uri="92a36596-4c27-4ea1-9f04-71a23c4554a9"/>
  </ds:schemaRefs>
</ds:datastoreItem>
</file>

<file path=customXml/itemProps2.xml><?xml version="1.0" encoding="utf-8"?>
<ds:datastoreItem xmlns:ds="http://schemas.openxmlformats.org/officeDocument/2006/customXml" ds:itemID="{EA4A91A7-EAA7-4DED-AB36-CC7CA84773E2}">
  <ds:schemaRefs>
    <ds:schemaRef ds:uri="http://schemas.microsoft.com/sharepoint/v3/contenttype/forms"/>
  </ds:schemaRefs>
</ds:datastoreItem>
</file>

<file path=customXml/itemProps3.xml><?xml version="1.0" encoding="utf-8"?>
<ds:datastoreItem xmlns:ds="http://schemas.openxmlformats.org/officeDocument/2006/customXml" ds:itemID="{56F3711A-FCB3-46E8-968C-3D91DC2559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2af9dbb-aed9-4c75-94d9-8c097730bf57}" enabled="1" method="Standard" siteId="{026cbe1f-01c4-4698-a566-2fc43ebec731}" contentBits="0" removed="0"/>
</clbl:labelList>
</file>

<file path=docProps/app.xml><?xml version="1.0" encoding="utf-8"?>
<Properties xmlns="http://schemas.openxmlformats.org/officeDocument/2006/extended-properties" xmlns:vt="http://schemas.openxmlformats.org/officeDocument/2006/docPropsVTypes">
  <Template>Office Theme</Template>
  <TotalTime>1652</TotalTime>
  <Words>3634</Words>
  <Application>Microsoft Office PowerPoint</Application>
  <PresentationFormat>Widescreen</PresentationFormat>
  <Paragraphs>240</Paragraphs>
  <Slides>39</Slides>
  <Notes>12</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Anna Lalkovska</cp:lastModifiedBy>
  <cp:revision>22</cp:revision>
  <dcterms:created xsi:type="dcterms:W3CDTF">2022-05-09T10:29:33Z</dcterms:created>
  <dcterms:modified xsi:type="dcterms:W3CDTF">2026-04-27T09:29:07Z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