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1"/>
  </p:notesMasterIdLst>
  <p:handoutMasterIdLst>
    <p:handoutMasterId r:id="rId52"/>
  </p:handoutMasterIdLst>
  <p:sldIdLst>
    <p:sldId id="4286" r:id="rId5"/>
    <p:sldId id="4306" r:id="rId6"/>
    <p:sldId id="4349" r:id="rId7"/>
    <p:sldId id="4323" r:id="rId8"/>
    <p:sldId id="4345" r:id="rId9"/>
    <p:sldId id="4346" r:id="rId10"/>
    <p:sldId id="4350" r:id="rId11"/>
    <p:sldId id="4322" r:id="rId12"/>
    <p:sldId id="4366" r:id="rId13"/>
    <p:sldId id="4367" r:id="rId14"/>
    <p:sldId id="4351" r:id="rId15"/>
    <p:sldId id="4353" r:id="rId16"/>
    <p:sldId id="4343" r:id="rId17"/>
    <p:sldId id="4368" r:id="rId18"/>
    <p:sldId id="4354" r:id="rId19"/>
    <p:sldId id="4369" r:id="rId20"/>
    <p:sldId id="4370" r:id="rId21"/>
    <p:sldId id="4372" r:id="rId22"/>
    <p:sldId id="4373" r:id="rId23"/>
    <p:sldId id="4338" r:id="rId24"/>
    <p:sldId id="4342" r:id="rId25"/>
    <p:sldId id="4376" r:id="rId26"/>
    <p:sldId id="4375" r:id="rId27"/>
    <p:sldId id="4374" r:id="rId28"/>
    <p:sldId id="4384" r:id="rId29"/>
    <p:sldId id="4355" r:id="rId30"/>
    <p:sldId id="4377" r:id="rId31"/>
    <p:sldId id="4378" r:id="rId32"/>
    <p:sldId id="4383" r:id="rId33"/>
    <p:sldId id="4382" r:id="rId34"/>
    <p:sldId id="4380" r:id="rId35"/>
    <p:sldId id="4344" r:id="rId36"/>
    <p:sldId id="4391" r:id="rId37"/>
    <p:sldId id="4358" r:id="rId38"/>
    <p:sldId id="4356" r:id="rId39"/>
    <p:sldId id="4386" r:id="rId40"/>
    <p:sldId id="4387" r:id="rId41"/>
    <p:sldId id="4388" r:id="rId42"/>
    <p:sldId id="4392" r:id="rId43"/>
    <p:sldId id="4394" r:id="rId44"/>
    <p:sldId id="4365" r:id="rId45"/>
    <p:sldId id="4395" r:id="rId46"/>
    <p:sldId id="4389" r:id="rId47"/>
    <p:sldId id="4393" r:id="rId48"/>
    <p:sldId id="4396" r:id="rId49"/>
    <p:sldId id="426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C4C6"/>
    <a:srgbClr val="00898B"/>
    <a:srgbClr val="ADD037"/>
    <a:srgbClr val="0289AE"/>
    <a:srgbClr val="262626"/>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F7EB03-D6FC-A3C2-4893-878A9769952C}" v="7" dt="2026-04-13T12:24:29.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32" y="4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Aguirre" userId="S::stella.aguirre@labfr.no::03c3e515-2ce4-49aa-ab48-349cf2ac0b53" providerId="AD" clId="Web-{57F7EB03-D6FC-A3C2-4893-878A9769952C}"/>
    <pc:docChg chg="modSld">
      <pc:chgData name="Stella Aguirre" userId="S::stella.aguirre@labfr.no::03c3e515-2ce4-49aa-ab48-349cf2ac0b53" providerId="AD" clId="Web-{57F7EB03-D6FC-A3C2-4893-878A9769952C}" dt="2026-04-13T12:24:29.376" v="5"/>
      <pc:docMkLst>
        <pc:docMk/>
      </pc:docMkLst>
      <pc:sldChg chg="modSp">
        <pc:chgData name="Stella Aguirre" userId="S::stella.aguirre@labfr.no::03c3e515-2ce4-49aa-ab48-349cf2ac0b53" providerId="AD" clId="Web-{57F7EB03-D6FC-A3C2-4893-878A9769952C}" dt="2026-04-13T12:24:29.376" v="5"/>
        <pc:sldMkLst>
          <pc:docMk/>
          <pc:sldMk cId="161488016" sldId="4343"/>
        </pc:sldMkLst>
        <pc:spChg chg="mod">
          <ac:chgData name="Stella Aguirre" userId="S::stella.aguirre@labfr.no::03c3e515-2ce4-49aa-ab48-349cf2ac0b53" providerId="AD" clId="Web-{57F7EB03-D6FC-A3C2-4893-878A9769952C}" dt="2026-04-13T12:24:17.845" v="3"/>
          <ac:spMkLst>
            <pc:docMk/>
            <pc:sldMk cId="161488016" sldId="4343"/>
            <ac:spMk id="5" creationId="{459AD9BB-4E46-B84B-9D80-8E6CCE2ECCC2}"/>
          </ac:spMkLst>
        </pc:spChg>
        <pc:spChg chg="mod">
          <ac:chgData name="Stella Aguirre" userId="S::stella.aguirre@labfr.no::03c3e515-2ce4-49aa-ab48-349cf2ac0b53" providerId="AD" clId="Web-{57F7EB03-D6FC-A3C2-4893-878A9769952C}" dt="2026-04-13T12:24:23.939" v="4"/>
          <ac:spMkLst>
            <pc:docMk/>
            <pc:sldMk cId="161488016" sldId="4343"/>
            <ac:spMk id="9" creationId="{C611E378-7FF0-F548-BFF2-58F292A29080}"/>
          </ac:spMkLst>
        </pc:spChg>
        <pc:spChg chg="mod">
          <ac:chgData name="Stella Aguirre" userId="S::stella.aguirre@labfr.no::03c3e515-2ce4-49aa-ab48-349cf2ac0b53" providerId="AD" clId="Web-{57F7EB03-D6FC-A3C2-4893-878A9769952C}" dt="2026-04-13T12:24:29.376" v="5"/>
          <ac:spMkLst>
            <pc:docMk/>
            <pc:sldMk cId="161488016" sldId="4343"/>
            <ac:spMk id="12" creationId="{9BC75645-F9FD-244F-9028-F3DE8F14BD2C}"/>
          </ac:spMkLst>
        </pc:spChg>
      </pc:sldChg>
      <pc:sldChg chg="modSp">
        <pc:chgData name="Stella Aguirre" userId="S::stella.aguirre@labfr.no::03c3e515-2ce4-49aa-ab48-349cf2ac0b53" providerId="AD" clId="Web-{57F7EB03-D6FC-A3C2-4893-878A9769952C}" dt="2026-04-13T12:23:04.361" v="0" actId="20577"/>
        <pc:sldMkLst>
          <pc:docMk/>
          <pc:sldMk cId="1337061375" sldId="4356"/>
        </pc:sldMkLst>
        <pc:spChg chg="mod">
          <ac:chgData name="Stella Aguirre" userId="S::stella.aguirre@labfr.no::03c3e515-2ce4-49aa-ab48-349cf2ac0b53" providerId="AD" clId="Web-{57F7EB03-D6FC-A3C2-4893-878A9769952C}" dt="2026-04-13T12:23:04.361" v="0" actId="20577"/>
          <ac:spMkLst>
            <pc:docMk/>
            <pc:sldMk cId="1337061375" sldId="4356"/>
            <ac:spMk id="3" creationId="{39384485-E951-A005-FDC9-44763208231F}"/>
          </ac:spMkLst>
        </pc:spChg>
      </pc:sldChg>
      <pc:sldChg chg="modSp">
        <pc:chgData name="Stella Aguirre" userId="S::stella.aguirre@labfr.no::03c3e515-2ce4-49aa-ab48-349cf2ac0b53" providerId="AD" clId="Web-{57F7EB03-D6FC-A3C2-4893-878A9769952C}" dt="2026-04-13T12:23:41.173" v="2" actId="1076"/>
        <pc:sldMkLst>
          <pc:docMk/>
          <pc:sldMk cId="747649513" sldId="4374"/>
        </pc:sldMkLst>
        <pc:spChg chg="mod">
          <ac:chgData name="Stella Aguirre" userId="S::stella.aguirre@labfr.no::03c3e515-2ce4-49aa-ab48-349cf2ac0b53" providerId="AD" clId="Web-{57F7EB03-D6FC-A3C2-4893-878A9769952C}" dt="2026-04-13T12:23:41.173" v="2" actId="1076"/>
          <ac:spMkLst>
            <pc:docMk/>
            <pc:sldMk cId="747649513" sldId="4374"/>
            <ac:spMk id="3" creationId="{F51ADFB0-33C8-6AAE-9E9B-B38C1389DB8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AC0E2-FFDB-15C3-2CA5-7AA006899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0042D-D9AA-E37D-C4BD-B10BD2C21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5F27A-4C58-0B12-47BC-19F1507D92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58F7CA-CF8D-E6B7-4FF7-30624D05B994}"/>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64015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CF74-8099-88E6-4A9D-CA792F7C4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FEEC4-CC83-889D-561B-5DA57115E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E41B5-9D0D-03FA-FBF4-8668B36D25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971E9C-13D7-18DA-11B7-3CB7004F29C8}"/>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153473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C22F-C3BF-72CE-A8A7-D75B6F9BE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5026F-7D36-584C-20E9-DCAE99C9F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50A9C-4B14-1C38-8949-FEB4FF0E66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24B4DD-7C43-8AB0-D9E4-08B15EE4A0BB}"/>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850519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CBE9A-21AA-6E2E-5E66-D3333E813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FC5EC-8E9B-2C55-8666-5CAB54A24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810E3-774B-E4E6-FD08-91B78F8525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58977E-F186-43B1-E612-7181BBF996BD}"/>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529643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088010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609533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dirty="0"/>
          </a:p>
        </p:txBody>
      </p:sp>
      <p:sp>
        <p:nvSpPr>
          <p:cNvPr id="4" name="Plassholder for lysbildenummer 3"/>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549976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12208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25568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err="1">
                <a:solidFill>
                  <a:schemeClr val="bg1"/>
                </a:solidFill>
                <a:effectLst/>
                <a:latin typeface="+mn-lt"/>
                <a:ea typeface="+mn-ea"/>
                <a:cs typeface="+mn-cs"/>
                <a:sym typeface="Quattrocento Sans"/>
              </a:rPr>
              <a:t>SUSTaiN</a:t>
            </a:r>
            <a:r>
              <a:rPr lang="en-IE" sz="2400" b="1" i="0" u="none" strike="noStrike" kern="1200" baseline="0">
                <a:solidFill>
                  <a:schemeClr val="bg1"/>
                </a:solidFill>
                <a:effectLst/>
                <a:latin typeface="+mn-lt"/>
                <a:ea typeface="+mn-ea"/>
                <a:cs typeface="+mn-cs"/>
                <a:sym typeface="Quattrocento Sans"/>
              </a:rPr>
              <a:t>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739459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920206"/>
            <a:ext cx="9088582" cy="5789373"/>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1" y="1136073"/>
            <a:ext cx="5560291" cy="4338133"/>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Our Project</a:t>
            </a:r>
            <a:endParaRPr lang="en-US"/>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a:t>www. </a:t>
            </a:r>
            <a:r>
              <a:rPr lang="en-US" err="1"/>
              <a:t>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point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grpSp>
        <p:nvGrpSpPr>
          <p:cNvPr id="3" name="Group 2">
            <a:extLst>
              <a:ext uri="{FF2B5EF4-FFF2-40B4-BE49-F238E27FC236}">
                <a16:creationId xmlns:a16="http://schemas.microsoft.com/office/drawing/2014/main" id="{98E36362-AA77-E104-BCFF-835BAF16BE82}"/>
              </a:ext>
            </a:extLst>
          </p:cNvPr>
          <p:cNvGrpSpPr/>
          <p:nvPr userDrawn="1"/>
        </p:nvGrpSpPr>
        <p:grpSpPr>
          <a:xfrm>
            <a:off x="4054159" y="721803"/>
            <a:ext cx="7578908" cy="5461417"/>
            <a:chOff x="4054159" y="721803"/>
            <a:chExt cx="7578908" cy="5461417"/>
          </a:xfrm>
        </p:grpSpPr>
        <p:grpSp>
          <p:nvGrpSpPr>
            <p:cNvPr id="4" name="Group 3">
              <a:extLst>
                <a:ext uri="{FF2B5EF4-FFF2-40B4-BE49-F238E27FC236}">
                  <a16:creationId xmlns:a16="http://schemas.microsoft.com/office/drawing/2014/main" id="{2D35509E-1BAB-37BB-E324-D95DF043DE4F}"/>
                </a:ext>
              </a:extLst>
            </p:cNvPr>
            <p:cNvGrpSpPr/>
            <p:nvPr userDrawn="1"/>
          </p:nvGrpSpPr>
          <p:grpSpPr>
            <a:xfrm>
              <a:off x="4054161" y="721803"/>
              <a:ext cx="7547911" cy="1674487"/>
              <a:chOff x="4061909" y="1565906"/>
              <a:chExt cx="7547911" cy="1882781"/>
            </a:xfrm>
          </p:grpSpPr>
          <p:cxnSp>
            <p:nvCxnSpPr>
              <p:cNvPr id="19" name="Straight Connector 18">
                <a:extLst>
                  <a:ext uri="{FF2B5EF4-FFF2-40B4-BE49-F238E27FC236}">
                    <a16:creationId xmlns:a16="http://schemas.microsoft.com/office/drawing/2014/main" id="{4D07B8EA-B2AF-BF1E-855D-B6AD4365ADB0}"/>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7D6446-09E9-8D9A-EB7E-02233A8BB445}"/>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B0B7025-0F22-58D4-64BA-EC61ABC5604C}"/>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5" name="Straight Connector 4">
              <a:extLst>
                <a:ext uri="{FF2B5EF4-FFF2-40B4-BE49-F238E27FC236}">
                  <a16:creationId xmlns:a16="http://schemas.microsoft.com/office/drawing/2014/main" id="{5BCC7929-EEB8-FBEF-C760-DE6990A8DFDC}"/>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4646774-54E3-B2EC-19D9-E761BBCDB9B5}"/>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3061E08-EB78-8043-0C04-06FF7A961F7F}"/>
                </a:ext>
              </a:extLst>
            </p:cNvPr>
            <p:cNvGrpSpPr/>
            <p:nvPr userDrawn="1"/>
          </p:nvGrpSpPr>
          <p:grpSpPr>
            <a:xfrm>
              <a:off x="4054160" y="2644936"/>
              <a:ext cx="7547911" cy="1674487"/>
              <a:chOff x="4061909" y="1565906"/>
              <a:chExt cx="7547911" cy="1882781"/>
            </a:xfrm>
          </p:grpSpPr>
          <p:cxnSp>
            <p:nvCxnSpPr>
              <p:cNvPr id="16" name="Straight Connector 15">
                <a:extLst>
                  <a:ext uri="{FF2B5EF4-FFF2-40B4-BE49-F238E27FC236}">
                    <a16:creationId xmlns:a16="http://schemas.microsoft.com/office/drawing/2014/main" id="{44E7DD72-C06D-B4FD-8D27-74E6D078C6DB}"/>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F309A3C-3F49-7F23-3273-4840535D416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6899642-D01A-DA5E-720E-4BFB5BEB9DD6}"/>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8" name="Straight Connector 7">
              <a:extLst>
                <a:ext uri="{FF2B5EF4-FFF2-40B4-BE49-F238E27FC236}">
                  <a16:creationId xmlns:a16="http://schemas.microsoft.com/office/drawing/2014/main" id="{D93F713A-E8D7-8EBB-0216-F33655FA53EA}"/>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433781-04CB-3A6E-9CD5-70EED515FDE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5B991FF-D2C7-8C5F-53E8-148EBD412A6F}"/>
                </a:ext>
              </a:extLst>
            </p:cNvPr>
            <p:cNvGrpSpPr/>
            <p:nvPr userDrawn="1"/>
          </p:nvGrpSpPr>
          <p:grpSpPr>
            <a:xfrm>
              <a:off x="4069658" y="4508733"/>
              <a:ext cx="7547911" cy="1674487"/>
              <a:chOff x="4061909" y="1565906"/>
              <a:chExt cx="7547911" cy="1882781"/>
            </a:xfrm>
          </p:grpSpPr>
          <p:cxnSp>
            <p:nvCxnSpPr>
              <p:cNvPr id="13" name="Straight Connector 12">
                <a:extLst>
                  <a:ext uri="{FF2B5EF4-FFF2-40B4-BE49-F238E27FC236}">
                    <a16:creationId xmlns:a16="http://schemas.microsoft.com/office/drawing/2014/main" id="{E68D8E91-AF91-BC1B-1931-44F8D7C88217}"/>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93FF95-E0F8-7E3A-8DE6-651A5D6D7E3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1F046C-D755-FD8C-4C22-782F0FF03C9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1" name="Straight Connector 10">
              <a:extLst>
                <a:ext uri="{FF2B5EF4-FFF2-40B4-BE49-F238E27FC236}">
                  <a16:creationId xmlns:a16="http://schemas.microsoft.com/office/drawing/2014/main" id="{2432E216-EB8E-D57C-586C-53A2E4B0A0F5}"/>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A80B39F-06EB-BAE8-00B9-A6F626EE1EE0}"/>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A29ED5BB-0A14-B68D-1891-E3AD34403B96}"/>
              </a:ext>
            </a:extLst>
          </p:cNvPr>
          <p:cNvSpPr/>
          <p:nvPr userDrawn="1"/>
        </p:nvSpPr>
        <p:spPr>
          <a:xfrm>
            <a:off x="3897746" y="4416174"/>
            <a:ext cx="877999" cy="2152069"/>
          </a:xfrm>
          <a:prstGeom prst="rect">
            <a:avLst/>
          </a:prstGeom>
          <a:solidFill>
            <a:srgbClr val="00898B"/>
          </a:solidFill>
          <a:ln>
            <a:solidFill>
              <a:srgbClr val="008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E9971486-0CD5-2831-870E-CBEDAF1E2A46}"/>
              </a:ext>
            </a:extLst>
          </p:cNvPr>
          <p:cNvSpPr/>
          <p:nvPr userDrawn="1"/>
        </p:nvSpPr>
        <p:spPr>
          <a:xfrm>
            <a:off x="4791243" y="4416174"/>
            <a:ext cx="6929697" cy="20063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6955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83" r:id="rId8"/>
    <p:sldLayoutId id="2147483841" r:id="rId9"/>
    <p:sldLayoutId id="2147483882" r:id="rId10"/>
    <p:sldLayoutId id="2147483879" r:id="rId11"/>
    <p:sldLayoutId id="2147483878" r:id="rId12"/>
    <p:sldLayoutId id="2147483861" r:id="rId13"/>
    <p:sldLayoutId id="2147483833" r:id="rId14"/>
    <p:sldLayoutId id="2147483847" r:id="rId15"/>
    <p:sldLayoutId id="214748385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timesofindia.indiatimes.com/city/kolkata/iit-kgp-robot-to-help-keep-your-crop-pest-free/articleshow/121195143.cms?utm_source=chatgpt.com" TargetMode="External"/><Relationship Id="rId2" Type="http://schemas.openxmlformats.org/officeDocument/2006/relationships/image" Target="../media/image10.jpeg"/><Relationship Id="rId1" Type="http://schemas.openxmlformats.org/officeDocument/2006/relationships/slideLayout" Target="../slideLayouts/slideLayout9.xml"/><Relationship Id="rId4" Type="http://schemas.openxmlformats.org/officeDocument/2006/relationships/hyperlink" Target="https://timesofindia.indiatimes.com/city/kolkata/iit-kgp-robot-to-help-keep-your-crop-pest-free/articleshow/121195143"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video" Target="https://www.youtube.com/embed/RjJfcoeFS5c?feature=oembed" TargetMode="External"/><Relationship Id="rId5" Type="http://schemas.openxmlformats.org/officeDocument/2006/relationships/image" Target="../media/image19.jpeg"/><Relationship Id="rId4" Type="http://schemas.openxmlformats.org/officeDocument/2006/relationships/hyperlink" Target="https://youtu.be/RjJfcoeFS5c?si=nJFAI5jM1-kKT3U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file:///C:\Users\Nadia%20Glaeserer\Downloads\SUSTaiN-Case-Studies-Part-2.pdf" TargetMode="Externa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6.gif"/></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sustainvet.eu/sustain-starter-kit/#flipbook-df_248/5/" TargetMode="Externa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hyperlink" Target="https://sustainvet.eu/sustain-starter-kit/#flipbook-df_248/5/" TargetMode="External"/><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hyperlink" Target="https://www.youtube.com/watch?v=B-7k94ZJyoY" TargetMode="Externa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hyperlink" Target="https://mapmycrop.com/transforming-sugarcane-farming-with-ai-a-case-study-from-baramati-india/" TargetMode="Externa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41.sv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7" y="3919636"/>
            <a:ext cx="4611249" cy="1008397"/>
          </a:xfrm>
          <a:prstGeom prst="rect">
            <a:avLst/>
          </a:prstGeom>
        </p:spPr>
        <p:txBody>
          <a:bodyPr/>
          <a:lstStyle/>
          <a:p>
            <a:r>
              <a:rPr lang="ru-RU" sz="3600" b="1" dirty="0"/>
              <a:t>Изкуствен интелект в селското стопанство</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IE" b="1" noProof="0" dirty="0"/>
              <a:t>M</a:t>
            </a:r>
            <a:r>
              <a:rPr lang="en-IE" b="1" dirty="0"/>
              <a:t>O</a:t>
            </a:r>
            <a:r>
              <a:rPr lang="bg-BG" b="1" dirty="0"/>
              <a:t>ДУЛ </a:t>
            </a:r>
            <a:r>
              <a:rPr lang="en-IE" b="1" noProof="0" dirty="0"/>
              <a:t>2</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IE" b="0" noProof="0" dirty="0"/>
              <a:t>www.</a:t>
            </a:r>
            <a:r>
              <a:rPr lang="en-IE" noProof="0" dirty="0"/>
              <a:t>sustainvet.eu</a:t>
            </a:r>
            <a:endParaRPr lang="en-IE" b="0" noProof="0" dirty="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3" name="Plassholder for bilde 12">
            <a:extLst>
              <a:ext uri="{FF2B5EF4-FFF2-40B4-BE49-F238E27FC236}">
                <a16:creationId xmlns:a16="http://schemas.microsoft.com/office/drawing/2014/main" id="{0CD9A40E-7BE7-2A2C-E9C9-F0D2707608E0}"/>
              </a:ext>
            </a:extLst>
          </p:cNvPr>
          <p:cNvPicPr>
            <a:picLocks noGrp="1" noChangeAspect="1"/>
          </p:cNvPicPr>
          <p:nvPr>
            <p:ph type="pic" sz="quarter" idx="44"/>
          </p:nvPr>
        </p:nvPicPr>
        <p:blipFill>
          <a:blip r:embed="rId3"/>
          <a:srcRect t="4184" b="4184"/>
          <a:stretch/>
        </p:blipFill>
        <p:spPr>
          <a:prstGeom prst="rect">
            <a:avLst/>
          </a:prstGeom>
          <a:solidFill>
            <a:srgbClr val="FFFFFF">
              <a:lumMod val="95000"/>
            </a:srgbClr>
          </a:solidFill>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0FB0E-AF33-F868-938A-69FE85AE02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FA87350-78FA-4238-0288-4EDB05B91000}"/>
              </a:ext>
            </a:extLst>
          </p:cNvPr>
          <p:cNvSpPr>
            <a:spLocks noGrp="1"/>
          </p:cNvSpPr>
          <p:nvPr>
            <p:ph type="body" sz="quarter" idx="18"/>
          </p:nvPr>
        </p:nvSpPr>
        <p:spPr>
          <a:xfrm>
            <a:off x="167951" y="1448656"/>
            <a:ext cx="5159267" cy="4202789"/>
          </a:xfrm>
        </p:spPr>
        <p:txBody>
          <a:bodyPr/>
          <a:lstStyle/>
          <a:p>
            <a:pPr marL="0"/>
            <a:r>
              <a:rPr lang="ru-RU" sz="2000" dirty="0"/>
              <a:t>В Кения дребните земеделски стопани използват инструменти с изкуствен интелект като Virtual Agronomist и PlantVillage, за да диагностицират вредители и да оптимизират употребата на торове чрез смартфон. Един земеделски стопанин отбеляза скок в добива си от кафе в сравнение с предишните нива, след като приложи препоръките на изкуствения интелект, съобразени с данните за почвата и времето. Разработват се усъвършенствани системи с изкуствен интелект за автоматизирана борба с вредителите на място, където роботи, оборудвани с камери, откриват болести и прилагат прецизни мерки за лечение, като по този начин намаляват рисковете за здравето от ръчното пръскане и подобряват резултатите от реколтата.</a:t>
            </a:r>
          </a:p>
          <a:p>
            <a:pPr marL="0"/>
            <a:endParaRPr lang="ru-RU" dirty="0"/>
          </a:p>
        </p:txBody>
      </p:sp>
      <p:sp>
        <p:nvSpPr>
          <p:cNvPr id="7" name="Text Placeholder 6">
            <a:extLst>
              <a:ext uri="{FF2B5EF4-FFF2-40B4-BE49-F238E27FC236}">
                <a16:creationId xmlns:a16="http://schemas.microsoft.com/office/drawing/2014/main" id="{005B5436-227D-089D-10C3-4FDD21D78549}"/>
              </a:ext>
            </a:extLst>
          </p:cNvPr>
          <p:cNvSpPr>
            <a:spLocks noGrp="1"/>
          </p:cNvSpPr>
          <p:nvPr>
            <p:ph type="body" sz="quarter" idx="16"/>
          </p:nvPr>
        </p:nvSpPr>
        <p:spPr>
          <a:xfrm>
            <a:off x="569843" y="355997"/>
            <a:ext cx="4885735" cy="1565270"/>
          </a:xfrm>
        </p:spPr>
        <p:txBody>
          <a:bodyPr/>
          <a:lstStyle/>
          <a:p>
            <a:r>
              <a:rPr lang="ru-RU" sz="3200" dirty="0"/>
              <a:t>Как се използва изкуственият интелект?</a:t>
            </a:r>
          </a:p>
        </p:txBody>
      </p:sp>
      <p:sp>
        <p:nvSpPr>
          <p:cNvPr id="17" name="Freeform 16">
            <a:extLst>
              <a:ext uri="{FF2B5EF4-FFF2-40B4-BE49-F238E27FC236}">
                <a16:creationId xmlns:a16="http://schemas.microsoft.com/office/drawing/2014/main" id="{D415015D-A0C0-EFA5-B230-5C406836E86A}"/>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2" name="Picture Placeholder 11" descr="A tractor loading a truck&#10;&#10;AI-generated content may be incorrect.">
            <a:extLst>
              <a:ext uri="{FF2B5EF4-FFF2-40B4-BE49-F238E27FC236}">
                <a16:creationId xmlns:a16="http://schemas.microsoft.com/office/drawing/2014/main" id="{4452E70B-7D04-84B9-D852-06B852728805}"/>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6104769" y="527182"/>
            <a:ext cx="5660531" cy="6045736"/>
          </a:xfrm>
          <a:prstGeom prst="rect">
            <a:avLst/>
          </a:prstGeom>
          <a:solidFill>
            <a:srgbClr val="FFFFFF">
              <a:lumMod val="95000"/>
            </a:srgbClr>
          </a:solidFill>
        </p:spPr>
      </p:pic>
      <p:sp>
        <p:nvSpPr>
          <p:cNvPr id="13" name="TextBox 12">
            <a:extLst>
              <a:ext uri="{FF2B5EF4-FFF2-40B4-BE49-F238E27FC236}">
                <a16:creationId xmlns:a16="http://schemas.microsoft.com/office/drawing/2014/main" id="{18638E33-865F-A527-B713-B0B8C0190B0C}"/>
              </a:ext>
            </a:extLst>
          </p:cNvPr>
          <p:cNvSpPr txBox="1"/>
          <p:nvPr/>
        </p:nvSpPr>
        <p:spPr>
          <a:xfrm>
            <a:off x="167951" y="6450584"/>
            <a:ext cx="1250302" cy="338554"/>
          </a:xfrm>
          <a:prstGeom prst="rect">
            <a:avLst/>
          </a:prstGeom>
          <a:noFill/>
        </p:spPr>
        <p:txBody>
          <a:bodyPr wrap="square" rtlCol="0">
            <a:spAutoFit/>
          </a:bodyPr>
          <a:lstStyle/>
          <a:p>
            <a:r>
              <a:rPr lang="en-IE" sz="1600" noProof="0">
                <a:solidFill>
                  <a:schemeClr val="bg1"/>
                </a:solidFill>
                <a:hlinkClick r:id="rId3">
                  <a:extLst>
                    <a:ext uri="{A12FA001-AC4F-418D-AE19-62706E023703}">
                      <ahyp:hlinkClr xmlns:ahyp="http://schemas.microsoft.com/office/drawing/2018/hyperlinkcolor" val="tx"/>
                    </a:ext>
                  </a:extLst>
                </a:hlinkClick>
              </a:rPr>
              <a:t>SOURCE</a:t>
            </a:r>
            <a:endParaRPr lang="en-IE" noProof="0">
              <a:solidFill>
                <a:schemeClr val="bg1"/>
              </a:solidFill>
            </a:endParaRPr>
          </a:p>
        </p:txBody>
      </p:sp>
      <p:sp>
        <p:nvSpPr>
          <p:cNvPr id="14" name="TextBox 13">
            <a:extLst>
              <a:ext uri="{FF2B5EF4-FFF2-40B4-BE49-F238E27FC236}">
                <a16:creationId xmlns:a16="http://schemas.microsoft.com/office/drawing/2014/main" id="{8AB70873-B93D-84E9-01DF-D438F75359FA}"/>
              </a:ext>
            </a:extLst>
          </p:cNvPr>
          <p:cNvSpPr txBox="1"/>
          <p:nvPr/>
        </p:nvSpPr>
        <p:spPr>
          <a:xfrm>
            <a:off x="945502" y="6450584"/>
            <a:ext cx="1250302" cy="338554"/>
          </a:xfrm>
          <a:prstGeom prst="rect">
            <a:avLst/>
          </a:prstGeom>
          <a:noFill/>
        </p:spPr>
        <p:txBody>
          <a:bodyPr wrap="square" rtlCol="0">
            <a:spAutoFit/>
          </a:bodyPr>
          <a:lstStyle/>
          <a:p>
            <a:r>
              <a:rPr lang="en-IE" sz="1600" noProof="0">
                <a:solidFill>
                  <a:schemeClr val="bg1"/>
                </a:solidFill>
                <a:hlinkClick r:id="rId4">
                  <a:extLst>
                    <a:ext uri="{A12FA001-AC4F-418D-AE19-62706E023703}">
                      <ahyp:hlinkClr xmlns:ahyp="http://schemas.microsoft.com/office/drawing/2018/hyperlinkcolor" val="tx"/>
                    </a:ext>
                  </a:extLst>
                </a:hlinkClick>
              </a:rPr>
              <a:t>SOURCE</a:t>
            </a:r>
            <a:endParaRPr lang="en-IE" noProof="0">
              <a:solidFill>
                <a:schemeClr val="bg1"/>
              </a:solidFill>
            </a:endParaRPr>
          </a:p>
        </p:txBody>
      </p:sp>
    </p:spTree>
    <p:extLst>
      <p:ext uri="{BB962C8B-B14F-4D97-AF65-F5344CB8AC3E}">
        <p14:creationId xmlns:p14="http://schemas.microsoft.com/office/powerpoint/2010/main" val="375598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normAutofit fontScale="92500" lnSpcReduction="20000"/>
          </a:bodyPr>
          <a:lstStyle/>
          <a:p>
            <a:r>
              <a:rPr lang="bg-BG" noProof="0" dirty="0"/>
              <a:t>Част</a:t>
            </a:r>
            <a:r>
              <a:rPr lang="en-IE" noProof="0" dirty="0"/>
              <a:t> 2</a:t>
            </a:r>
          </a:p>
          <a:p>
            <a:r>
              <a:rPr lang="ru-RU" dirty="0"/>
              <a:t>Предизвикателствата пред селското стопанство в днешно време</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IE" noProof="0" dirty="0"/>
              <a:t>02</a:t>
            </a:r>
          </a:p>
        </p:txBody>
      </p:sp>
    </p:spTree>
    <p:extLst>
      <p:ext uri="{BB962C8B-B14F-4D97-AF65-F5344CB8AC3E}">
        <p14:creationId xmlns:p14="http://schemas.microsoft.com/office/powerpoint/2010/main" val="67831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571476" y="1654138"/>
            <a:ext cx="4884209" cy="4943115"/>
          </a:xfrm>
        </p:spPr>
        <p:txBody>
          <a:bodyPr/>
          <a:lstStyle/>
          <a:p>
            <a:pPr marL="0"/>
            <a:r>
              <a:rPr lang="ru-RU" sz="2100" dirty="0"/>
              <a:t>Днес селското стопанство е изправено пред редица екологични, икономически и социални предизвикателства, които стават все по-трудни за справяне само с традиционни методи. Тези предизвикателства са тясно свързани помежду си и оказват нарастващ натиск върху земеделските стопани, работниците в агропромишлеността, веригите за доставки и местните екосистеми. Разбирането на този контекст е основна отправна точка, преди да се проучи как изкуственият интелект може да предложи практическа и полезна за работата подкрепа в рамките на обучението и практиката в селското стопанство</a:t>
            </a:r>
          </a:p>
          <a:p>
            <a:pPr marL="0"/>
            <a:endParaRPr lang="ru-RU" sz="2100" dirty="0"/>
          </a:p>
          <a:p>
            <a:pPr marL="0"/>
            <a:r>
              <a:rPr lang="en-IE" sz="2100" noProof="0" dirty="0"/>
              <a:t>.</a:t>
            </a:r>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571476" y="164388"/>
            <a:ext cx="5254078" cy="1489750"/>
          </a:xfrm>
        </p:spPr>
        <p:txBody>
          <a:bodyPr/>
          <a:lstStyle/>
          <a:p>
            <a:r>
              <a:rPr lang="ru-RU" sz="3200" dirty="0"/>
              <a:t>Предизвикателствата пред селското стопанство в днешно време</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705192" y="5530680"/>
            <a:ext cx="1999295" cy="1368715"/>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9" name="Plassholder for bilde 8">
            <a:extLst>
              <a:ext uri="{FF2B5EF4-FFF2-40B4-BE49-F238E27FC236}">
                <a16:creationId xmlns:a16="http://schemas.microsoft.com/office/drawing/2014/main" id="{B24128B7-C051-73CC-E6E5-2E79DB614B7D}"/>
              </a:ext>
            </a:extLst>
          </p:cNvPr>
          <p:cNvPicPr>
            <a:picLocks noGrp="1" noChangeAspect="1"/>
          </p:cNvPicPr>
          <p:nvPr>
            <p:ph type="pic" sz="quarter" idx="44"/>
          </p:nvPr>
        </p:nvPicPr>
        <p:blipFill>
          <a:blip r:embed="rId2"/>
          <a:srcRect l="18797" r="18797"/>
          <a:stretch/>
        </p:blipFill>
        <p:spPr>
          <a:xfrm>
            <a:off x="86468" y="551517"/>
            <a:ext cx="5660531" cy="6045736"/>
          </a:xfrm>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ru-RU" sz="2100" dirty="0"/>
              <a:t>Климатични колебания и натиск върху околната среда</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836906" y="1299151"/>
            <a:ext cx="6562677" cy="999383"/>
          </a:xfrm>
        </p:spPr>
        <p:txBody>
          <a:bodyPr lIns="91440" tIns="45720" rIns="91440" bIns="45720" anchor="t">
            <a:noAutofit/>
          </a:bodyPr>
          <a:lstStyle/>
          <a:p>
            <a:r>
              <a:rPr lang="ru-RU" sz="1900" dirty="0"/>
              <a:t>Земеделските производители се сблъскват с все по-екстремни метеорологични условия, непредсказуеми валежи, суши и нарастваща заплаха от вредители и болести във всички региони</a:t>
            </a:r>
            <a:r>
              <a:rPr lang="en-IE" sz="2000" noProof="0" dirty="0"/>
              <a:t>.</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243227" y="2770036"/>
            <a:ext cx="7231743" cy="339415"/>
          </a:xfrm>
        </p:spPr>
        <p:txBody>
          <a:bodyPr/>
          <a:lstStyle/>
          <a:p>
            <a:r>
              <a:rPr lang="ru-RU" sz="2100" dirty="0"/>
              <a:t>Ефективно използване на ресурсите и нарастващи разходи за суровини</a:t>
            </a:r>
            <a:br>
              <a:rPr lang="ru-RU" dirty="0"/>
            </a:br>
            <a:endParaRPr lang="ru-RU" dirty="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846349" y="3139248"/>
            <a:ext cx="6553234" cy="999383"/>
          </a:xfrm>
        </p:spPr>
        <p:txBody>
          <a:bodyPr lIns="91440" tIns="45720" rIns="91440" bIns="45720" anchor="t">
            <a:noAutofit/>
          </a:bodyPr>
          <a:lstStyle/>
          <a:p>
            <a:r>
              <a:rPr lang="ru-RU" sz="1900" dirty="0"/>
              <a:t>Повишаващите се разходи за вода, торове, фуражи и енергия засилват натиска за ефективно производство, при спазване на изискванията за устойчивост и нормативните разпоредби.</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ru-RU" sz="2000" dirty="0"/>
              <a:t>Недостиг на работна ръка и липса на квалифицирани кадри</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836906" y="5059157"/>
            <a:ext cx="6553234" cy="999383"/>
          </a:xfrm>
        </p:spPr>
        <p:txBody>
          <a:bodyPr lIns="91440" tIns="45720" rIns="91440" bIns="45720" anchor="t">
            <a:noAutofit/>
          </a:bodyPr>
          <a:lstStyle/>
          <a:p>
            <a:r>
              <a:rPr lang="ru-RU" sz="1900" dirty="0"/>
              <a:t>Застаряващата работна сила и ограничените цифрови умения затрудняват поддържането, адаптирането и модернизирането на селскостопанските дейности</a:t>
            </a:r>
            <a:r>
              <a:rPr lang="ru-RU" sz="2000" dirty="0"/>
              <a: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1" name="Plassholder for bilde 10">
            <a:extLst>
              <a:ext uri="{FF2B5EF4-FFF2-40B4-BE49-F238E27FC236}">
                <a16:creationId xmlns:a16="http://schemas.microsoft.com/office/drawing/2014/main" id="{9F2822C2-A092-D732-ED0F-788F53979890}"/>
              </a:ext>
            </a:extLst>
          </p:cNvPr>
          <p:cNvPicPr>
            <a:picLocks noGrp="1" noChangeAspect="1"/>
          </p:cNvPicPr>
          <p:nvPr>
            <p:ph type="pic" sz="quarter" idx="41"/>
          </p:nvPr>
        </p:nvPicPr>
        <p:blipFill>
          <a:blip r:embed="rId3"/>
          <a:srcRect l="34948" r="34948"/>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16148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1C35F-1980-6FF9-F97D-A58DEAA012E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B5B81FA-51A7-27D1-A873-D69180083142}"/>
              </a:ext>
            </a:extLst>
          </p:cNvPr>
          <p:cNvSpPr>
            <a:spLocks noGrp="1"/>
          </p:cNvSpPr>
          <p:nvPr>
            <p:ph type="body" sz="quarter" idx="18"/>
          </p:nvPr>
        </p:nvSpPr>
        <p:spPr>
          <a:xfrm>
            <a:off x="6472720" y="1545370"/>
            <a:ext cx="5232120" cy="4824608"/>
          </a:xfrm>
        </p:spPr>
        <p:txBody>
          <a:bodyPr/>
          <a:lstStyle/>
          <a:p>
            <a:pPr marL="0"/>
            <a:r>
              <a:rPr lang="ru-RU" sz="2100" dirty="0"/>
              <a:t>Земеделските производители все по-често се сблъскват с непредсказуеми климатични условия, включително </a:t>
            </a:r>
            <a:r>
              <a:rPr lang="ru-RU" sz="2100" b="1" dirty="0"/>
              <a:t>суши, наводнения, горещи вълни и нетипични за сезона студове</a:t>
            </a:r>
            <a:r>
              <a:rPr lang="ru-RU" sz="2100" dirty="0"/>
              <a:t>. Тези условия затрудняват планирането на засаждането, напояването, прибирането на реколтата и отглеждането на добитъка, ако се разчита единствено на миналия опит. Екстремните метеорологични явления също така увеличават риска от провал на реколтата, влошаване на състоянието на почвата и проблеми със здравето на животните, което поставя допълнителен натиск върху устойчивостта на земеделските стопанства и продоволствената сигурност.</a:t>
            </a:r>
          </a:p>
          <a:p>
            <a:pPr marL="0"/>
            <a:endParaRPr lang="ru-RU" dirty="0"/>
          </a:p>
        </p:txBody>
      </p:sp>
      <p:sp>
        <p:nvSpPr>
          <p:cNvPr id="7" name="Text Placeholder 6">
            <a:extLst>
              <a:ext uri="{FF2B5EF4-FFF2-40B4-BE49-F238E27FC236}">
                <a16:creationId xmlns:a16="http://schemas.microsoft.com/office/drawing/2014/main" id="{CBDD12CC-0463-CAF9-4C27-B5A78E42740F}"/>
              </a:ext>
            </a:extLst>
          </p:cNvPr>
          <p:cNvSpPr>
            <a:spLocks noGrp="1"/>
          </p:cNvSpPr>
          <p:nvPr>
            <p:ph type="body" sz="quarter" idx="16"/>
          </p:nvPr>
        </p:nvSpPr>
        <p:spPr>
          <a:xfrm>
            <a:off x="6674110" y="269566"/>
            <a:ext cx="5030729" cy="1275803"/>
          </a:xfrm>
        </p:spPr>
        <p:txBody>
          <a:bodyPr/>
          <a:lstStyle/>
          <a:p>
            <a:r>
              <a:rPr lang="ru-RU" sz="2800" dirty="0"/>
              <a:t>Предизвикателство 1: Климатичните колебания и натискът върху околната среда</a:t>
            </a:r>
          </a:p>
        </p:txBody>
      </p:sp>
      <p:sp>
        <p:nvSpPr>
          <p:cNvPr id="17" name="Freeform 16">
            <a:extLst>
              <a:ext uri="{FF2B5EF4-FFF2-40B4-BE49-F238E27FC236}">
                <a16:creationId xmlns:a16="http://schemas.microsoft.com/office/drawing/2014/main" id="{74012019-502F-6813-3E28-70760B0E48F2}"/>
              </a:ext>
            </a:extLst>
          </p:cNvPr>
          <p:cNvSpPr/>
          <p:nvPr/>
        </p:nvSpPr>
        <p:spPr>
          <a:xfrm rot="5551673">
            <a:off x="10705192" y="5530680"/>
            <a:ext cx="1999295" cy="1368715"/>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 name="Plassholder for bilde 9">
            <a:extLst>
              <a:ext uri="{FF2B5EF4-FFF2-40B4-BE49-F238E27FC236}">
                <a16:creationId xmlns:a16="http://schemas.microsoft.com/office/drawing/2014/main" id="{EA371721-5B4D-B4D0-F0E8-D6C881F52FEC}"/>
              </a:ext>
            </a:extLst>
          </p:cNvPr>
          <p:cNvPicPr>
            <a:picLocks noGrp="1" noChangeAspect="1"/>
          </p:cNvPicPr>
          <p:nvPr>
            <p:ph type="pic" sz="quarter" idx="44"/>
          </p:nvPr>
        </p:nvPicPr>
        <p:blipFill>
          <a:blip r:embed="rId2"/>
          <a:srcRect l="18761" r="18761"/>
          <a:stretch/>
        </p:blipFill>
        <p:spPr>
          <a:xfrm>
            <a:off x="58750" y="406132"/>
            <a:ext cx="5660531" cy="6045736"/>
          </a:xfrm>
          <a:prstGeom prst="rect">
            <a:avLst/>
          </a:prstGeom>
          <a:solidFill>
            <a:srgbClr val="FFFFFF">
              <a:lumMod val="95000"/>
            </a:srgbClr>
          </a:solidFill>
        </p:spPr>
      </p:pic>
    </p:spTree>
    <p:extLst>
      <p:ext uri="{BB962C8B-B14F-4D97-AF65-F5344CB8AC3E}">
        <p14:creationId xmlns:p14="http://schemas.microsoft.com/office/powerpoint/2010/main" val="3346750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335932" y="1726635"/>
            <a:ext cx="5284032" cy="4581698"/>
          </a:xfrm>
        </p:spPr>
        <p:txBody>
          <a:bodyPr/>
          <a:lstStyle/>
          <a:p>
            <a:pPr marL="0"/>
            <a:r>
              <a:rPr lang="ru-RU" sz="2200" dirty="0"/>
              <a:t>Очаква се селското стопанство да намали своето въздействие върху околната среда, като същевременно запази производителността си. Това включва намаляване на потреблението на вода, ограничаване на оттичането на торове и пестициди, опазване на биологичното разнообразие и подобряване на състоянието на почвата. Изпълнението на тези изисквания често изисква по-интензивен мониторинг, водене на документация и спазване на екологичните стандарти, което прави ежедневната работа във фермите по-сложна.</a:t>
            </a:r>
          </a:p>
          <a:p>
            <a:pPr marL="0"/>
            <a:endParaRPr lang="ru-RU" dirty="0"/>
          </a:p>
          <a:p>
            <a:pPr marL="0"/>
            <a:endParaRPr lang="ru-RU"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447873" y="439730"/>
            <a:ext cx="4757375" cy="992652"/>
          </a:xfrm>
        </p:spPr>
        <p:txBody>
          <a:bodyPr/>
          <a:lstStyle/>
          <a:p>
            <a:r>
              <a:rPr lang="ru-RU" sz="2800" dirty="0"/>
              <a:t>Екологичният натиск върху селскостопанските системи</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6" name="Picture Placeholder 5">
            <a:extLst>
              <a:ext uri="{FF2B5EF4-FFF2-40B4-BE49-F238E27FC236}">
                <a16:creationId xmlns:a16="http://schemas.microsoft.com/office/drawing/2014/main" id="{9DAE0EFD-C389-C9A3-78EC-E3A04A27A05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6096000" y="439730"/>
            <a:ext cx="5660531" cy="6045736"/>
          </a:xfrm>
          <a:prstGeom prst="rect">
            <a:avLst/>
          </a:prstGeom>
          <a:solidFill>
            <a:srgbClr val="FFFFFF">
              <a:lumMod val="95000"/>
            </a:srgbClr>
          </a:solidFill>
        </p:spPr>
      </p:pic>
    </p:spTree>
    <p:extLst>
      <p:ext uri="{BB962C8B-B14F-4D97-AF65-F5344CB8AC3E}">
        <p14:creationId xmlns:p14="http://schemas.microsoft.com/office/powerpoint/2010/main" val="44323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5C62-F675-9A30-08BF-CCEF6D60C95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05FBD8-C0CF-6644-AAEC-8E64716B09C9}"/>
              </a:ext>
            </a:extLst>
          </p:cNvPr>
          <p:cNvSpPr>
            <a:spLocks noGrp="1"/>
          </p:cNvSpPr>
          <p:nvPr>
            <p:ph type="body" sz="quarter" idx="18"/>
          </p:nvPr>
        </p:nvSpPr>
        <p:spPr>
          <a:xfrm>
            <a:off x="6359209" y="1602768"/>
            <a:ext cx="5660531" cy="5255232"/>
          </a:xfrm>
        </p:spPr>
        <p:txBody>
          <a:bodyPr/>
          <a:lstStyle/>
          <a:p>
            <a:pPr marL="0"/>
            <a:r>
              <a:rPr lang="ru-RU" sz="1900" dirty="0"/>
              <a:t>Селскостопанските работници и управителите на стопанства са изправени пред постоянно нарастване на разходите за основни производствени ресурси като торове, фуражи, вода, гориво и енергия. Това повишение на разходите оказва пряко влияние върху ежедневната работа в стопанствата, планирането на дейностите и вземането на финансови решения.</a:t>
            </a:r>
          </a:p>
          <a:p>
            <a:pPr marL="0"/>
            <a:r>
              <a:rPr lang="ru-RU" sz="1900" dirty="0"/>
              <a:t>От гледна точка на професионалното образование и обучение това означава, че обучаващите се се нуждаят от по-силни умения за наблюдение на използването на ресурсите, разбиране на компромисите между разходите и ползите и вземане на информирани оперативни решения. Ефективното използване на ресурсите се превърна в основна компетентност на работното място, особено в роли, свързани с управлението на културите, грижите за животните и работата със селскостопанска техника.</a:t>
            </a:r>
          </a:p>
          <a:p>
            <a:pPr marL="0"/>
            <a:endParaRPr lang="ru-RU" dirty="0"/>
          </a:p>
          <a:p>
            <a:pPr marL="0"/>
            <a:endParaRPr lang="ru-RU" dirty="0"/>
          </a:p>
        </p:txBody>
      </p:sp>
      <p:sp>
        <p:nvSpPr>
          <p:cNvPr id="7" name="Text Placeholder 6">
            <a:extLst>
              <a:ext uri="{FF2B5EF4-FFF2-40B4-BE49-F238E27FC236}">
                <a16:creationId xmlns:a16="http://schemas.microsoft.com/office/drawing/2014/main" id="{51B109D0-1A36-577E-09F8-36702BDD2E45}"/>
              </a:ext>
            </a:extLst>
          </p:cNvPr>
          <p:cNvSpPr>
            <a:spLocks noGrp="1"/>
          </p:cNvSpPr>
          <p:nvPr>
            <p:ph type="body" sz="quarter" idx="16"/>
          </p:nvPr>
        </p:nvSpPr>
        <p:spPr>
          <a:xfrm>
            <a:off x="6469011" y="252476"/>
            <a:ext cx="5235829" cy="1185906"/>
          </a:xfrm>
        </p:spPr>
        <p:txBody>
          <a:bodyPr/>
          <a:lstStyle/>
          <a:p>
            <a:r>
              <a:rPr lang="ru-RU" sz="2600" dirty="0"/>
              <a:t>Предизвикателство 2: Ефективно използване на ресурсите и нарастващи разходи за суровини</a:t>
            </a:r>
          </a:p>
        </p:txBody>
      </p:sp>
      <p:pic>
        <p:nvPicPr>
          <p:cNvPr id="5" name="Plassholder for bilde 4">
            <a:extLst>
              <a:ext uri="{FF2B5EF4-FFF2-40B4-BE49-F238E27FC236}">
                <a16:creationId xmlns:a16="http://schemas.microsoft.com/office/drawing/2014/main" id="{72876BC9-F443-4DA0-DAFA-498ED82E9BD1}"/>
              </a:ext>
            </a:extLst>
          </p:cNvPr>
          <p:cNvPicPr>
            <a:picLocks noGrp="1" noChangeAspect="1"/>
          </p:cNvPicPr>
          <p:nvPr>
            <p:ph type="pic" sz="quarter" idx="44"/>
          </p:nvPr>
        </p:nvPicPr>
        <p:blipFill>
          <a:blip r:embed="rId3"/>
          <a:srcRect l="18870" r="18870"/>
          <a:stretch/>
        </p:blipFill>
        <p:spPr>
          <a:xfrm>
            <a:off x="0" y="406132"/>
            <a:ext cx="5660531" cy="6045736"/>
          </a:xfrm>
          <a:prstGeom prst="rect">
            <a:avLst/>
          </a:prstGeom>
          <a:solidFill>
            <a:srgbClr val="FFFFFF">
              <a:lumMod val="95000"/>
            </a:srgbClr>
          </a:solidFill>
        </p:spPr>
      </p:pic>
    </p:spTree>
    <p:extLst>
      <p:ext uri="{BB962C8B-B14F-4D97-AF65-F5344CB8AC3E}">
        <p14:creationId xmlns:p14="http://schemas.microsoft.com/office/powerpoint/2010/main" val="3323083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DE44F-F932-1833-B23C-7898B09C95C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6D83DCF-46E8-85F7-264D-A00AC48EDD1A}"/>
              </a:ext>
            </a:extLst>
          </p:cNvPr>
          <p:cNvSpPr>
            <a:spLocks noGrp="1"/>
          </p:cNvSpPr>
          <p:nvPr>
            <p:ph type="body" sz="quarter" idx="18"/>
          </p:nvPr>
        </p:nvSpPr>
        <p:spPr>
          <a:xfrm>
            <a:off x="161270" y="1287746"/>
            <a:ext cx="6004660" cy="5400730"/>
          </a:xfrm>
        </p:spPr>
        <p:txBody>
          <a:bodyPr/>
          <a:lstStyle/>
          <a:p>
            <a:pPr marL="0"/>
            <a:r>
              <a:rPr lang="ru-RU" sz="2000" dirty="0"/>
              <a:t>Наред с нарастващите разходи, селскостопанските работници трябва да работят в рамките на все по-подробни стандарти за устойчивост и екологични разпоредби. Те включват ограничения за употребата на торове, правила за водочерпене, изисквания за хуманно отношение към животните и задължения за водене на документация. За учащите в професионалното образование това създава необходимост от развиване на практически умения за наблюдение, документиране и адаптиране на селскостопанските практики, за да се спазват изискванията.</a:t>
            </a:r>
          </a:p>
          <a:p>
            <a:pPr marL="0"/>
            <a:r>
              <a:rPr lang="ru-RU" sz="2000" dirty="0"/>
              <a:t>Обучението, което свързва ефективността с нормативните изисквания, помага на учащите да разберат как ежедневните задачи, като прилагането на средства за производство, калибрирането на оборудването и записването на данни, допринасят за устойчиви и съобразени с изискванията селскостопански дейности</a:t>
            </a:r>
          </a:p>
          <a:p>
            <a:pPr marL="0"/>
            <a:endParaRPr lang="ru-RU" dirty="0"/>
          </a:p>
          <a:p>
            <a:pPr marL="0"/>
            <a:r>
              <a:rPr lang="en-IE" noProof="0" dirty="0"/>
              <a:t>.</a:t>
            </a:r>
          </a:p>
        </p:txBody>
      </p:sp>
      <p:sp>
        <p:nvSpPr>
          <p:cNvPr id="7" name="Text Placeholder 6">
            <a:extLst>
              <a:ext uri="{FF2B5EF4-FFF2-40B4-BE49-F238E27FC236}">
                <a16:creationId xmlns:a16="http://schemas.microsoft.com/office/drawing/2014/main" id="{7CE09179-A80B-E837-4203-13817A91515B}"/>
              </a:ext>
            </a:extLst>
          </p:cNvPr>
          <p:cNvSpPr>
            <a:spLocks noGrp="1"/>
          </p:cNvSpPr>
          <p:nvPr>
            <p:ph type="body" sz="quarter" idx="16"/>
          </p:nvPr>
        </p:nvSpPr>
        <p:spPr>
          <a:xfrm>
            <a:off x="225682" y="295094"/>
            <a:ext cx="4757375" cy="992652"/>
          </a:xfrm>
        </p:spPr>
        <p:txBody>
          <a:bodyPr/>
          <a:lstStyle/>
          <a:p>
            <a:r>
              <a:rPr lang="bg-BG" sz="2800" dirty="0"/>
              <a:t>Ефективност при регулаторен натиск</a:t>
            </a:r>
          </a:p>
        </p:txBody>
      </p:sp>
      <p:sp>
        <p:nvSpPr>
          <p:cNvPr id="17" name="Freeform 16">
            <a:extLst>
              <a:ext uri="{FF2B5EF4-FFF2-40B4-BE49-F238E27FC236}">
                <a16:creationId xmlns:a16="http://schemas.microsoft.com/office/drawing/2014/main" id="{2AFE51E6-B28A-F6E2-083A-F5B977C2463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4" name="Picture Placeholder 13">
            <a:extLst>
              <a:ext uri="{FF2B5EF4-FFF2-40B4-BE49-F238E27FC236}">
                <a16:creationId xmlns:a16="http://schemas.microsoft.com/office/drawing/2014/main" id="{DD762009-4A9B-0E0B-C68D-B69E53A5157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6463880" y="684908"/>
            <a:ext cx="5338411" cy="5701695"/>
          </a:xfrm>
          <a:prstGeom prst="rect">
            <a:avLst/>
          </a:prstGeom>
          <a:solidFill>
            <a:srgbClr val="FFFFFF">
              <a:lumMod val="95000"/>
            </a:srgbClr>
          </a:solidFill>
        </p:spPr>
      </p:pic>
    </p:spTree>
    <p:extLst>
      <p:ext uri="{BB962C8B-B14F-4D97-AF65-F5344CB8AC3E}">
        <p14:creationId xmlns:p14="http://schemas.microsoft.com/office/powerpoint/2010/main" val="1111374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8E62-8B62-9DC1-EB72-040DF1307AD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6D8BAEE-9AFC-9550-6FB2-F4497AF37088}"/>
              </a:ext>
            </a:extLst>
          </p:cNvPr>
          <p:cNvSpPr>
            <a:spLocks noGrp="1"/>
          </p:cNvSpPr>
          <p:nvPr>
            <p:ph type="body" sz="quarter" idx="18"/>
          </p:nvPr>
        </p:nvSpPr>
        <p:spPr>
          <a:xfrm>
            <a:off x="6290073" y="1162816"/>
            <a:ext cx="5771788" cy="5695184"/>
          </a:xfrm>
        </p:spPr>
        <p:txBody>
          <a:bodyPr/>
          <a:lstStyle/>
          <a:p>
            <a:pPr marL="0"/>
            <a:r>
              <a:rPr lang="ru-RU" sz="2000" dirty="0"/>
              <a:t>Много стопанства и предприятия в селскостопанско-хранителната промишленост се сблъскват с постоянен недостиг на работна ръка, причинен от застаряването на работната сила, обезлюдяването на селските райони и намаления интерес към кариерата в селското стопанство сред по-младите поколения. Това увеличава натиска върху наличните работници, което често води до по-дълги работни часове и намалена способност за адаптиране на практиките или въвеждане на нови методи. От гледна точка на професионалното образование и обучение това подчертава важността на придобиването от учащите на многофункционални и адаптивни компетенции, които им позволяват да изпълняват по-широк спектър от задачи безопасно и ефективно. Обучението играе ключова роля в подготовката на работниците за работа с модерно оборудване, управление на натоварването и поддържане на производителността с по-малки екипи.</a:t>
            </a:r>
          </a:p>
          <a:p>
            <a:pPr marL="0"/>
            <a:endParaRPr lang="ru-RU" dirty="0"/>
          </a:p>
          <a:p>
            <a:pPr marL="0"/>
            <a:endParaRPr lang="ru-RU" dirty="0"/>
          </a:p>
        </p:txBody>
      </p:sp>
      <p:sp>
        <p:nvSpPr>
          <p:cNvPr id="7" name="Text Placeholder 6">
            <a:extLst>
              <a:ext uri="{FF2B5EF4-FFF2-40B4-BE49-F238E27FC236}">
                <a16:creationId xmlns:a16="http://schemas.microsoft.com/office/drawing/2014/main" id="{DD82C532-6CDA-A98B-702B-527D0A7CDD9F}"/>
              </a:ext>
            </a:extLst>
          </p:cNvPr>
          <p:cNvSpPr>
            <a:spLocks noGrp="1"/>
          </p:cNvSpPr>
          <p:nvPr>
            <p:ph type="body" sz="quarter" idx="16"/>
          </p:nvPr>
        </p:nvSpPr>
        <p:spPr>
          <a:xfrm>
            <a:off x="6290073" y="0"/>
            <a:ext cx="5155338" cy="1162816"/>
          </a:xfrm>
        </p:spPr>
        <p:txBody>
          <a:bodyPr/>
          <a:lstStyle/>
          <a:p>
            <a:r>
              <a:rPr lang="ru-RU" sz="2600" dirty="0"/>
              <a:t>Предизвикателство 3: Недостиг на работна ръка и липса на квалифицирани кадри</a:t>
            </a:r>
          </a:p>
        </p:txBody>
      </p:sp>
      <p:pic>
        <p:nvPicPr>
          <p:cNvPr id="5" name="Picture Placeholder 4">
            <a:extLst>
              <a:ext uri="{FF2B5EF4-FFF2-40B4-BE49-F238E27FC236}">
                <a16:creationId xmlns:a16="http://schemas.microsoft.com/office/drawing/2014/main" id="{36E90949-F6FB-7DEF-31B9-231A28D93077}"/>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a:xfrm>
            <a:off x="130139" y="406132"/>
            <a:ext cx="5660531" cy="6045736"/>
          </a:xfrm>
        </p:spPr>
      </p:pic>
    </p:spTree>
    <p:extLst>
      <p:ext uri="{BB962C8B-B14F-4D97-AF65-F5344CB8AC3E}">
        <p14:creationId xmlns:p14="http://schemas.microsoft.com/office/powerpoint/2010/main" val="1139502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26F05-1A6C-92FF-0882-D24A6CC6E4C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EA92748-C26C-517C-22C6-EEE0368ADFD7}"/>
              </a:ext>
            </a:extLst>
          </p:cNvPr>
          <p:cNvSpPr>
            <a:spLocks noGrp="1"/>
          </p:cNvSpPr>
          <p:nvPr>
            <p:ph type="body" sz="quarter" idx="18"/>
          </p:nvPr>
        </p:nvSpPr>
        <p:spPr>
          <a:xfrm>
            <a:off x="121951" y="1160980"/>
            <a:ext cx="5974049" cy="5697020"/>
          </a:xfrm>
        </p:spPr>
        <p:txBody>
          <a:bodyPr/>
          <a:lstStyle/>
          <a:p>
            <a:pPr marL="0"/>
            <a:r>
              <a:rPr lang="ru-RU" sz="2200" dirty="0"/>
              <a:t>С нарастващата роля на технологиите в селското стопанство от работниците се очаква да работят с цифрови инструменти като сензори, софтуер за управление на стопанства и автоматизирани системи.</a:t>
            </a:r>
          </a:p>
          <a:p>
            <a:pPr marL="0"/>
            <a:r>
              <a:rPr lang="ru-RU" sz="2200" dirty="0"/>
              <a:t>Въпреки това много от настоящите и бъдещите работници имат неравен достъп до обучение по цифрови и свързани с данни умения. Професионалното образование играе централна роля в изграждането на увереност и компетентност при използването на тези инструменти. Развитието на цифровата готовност чрез практическо обучение помага на учащите да интерпретират информацията, да подпомагат вземането на решения и да интегрират технологиите в ежедневните задачи във фермата, без да губят ценността на практическото, основано на опит знание.</a:t>
            </a:r>
          </a:p>
          <a:p>
            <a:pPr marL="0"/>
            <a:endParaRPr lang="ru-RU" dirty="0"/>
          </a:p>
          <a:p>
            <a:pPr marL="0"/>
            <a:endParaRPr lang="ru-RU" dirty="0"/>
          </a:p>
        </p:txBody>
      </p:sp>
      <p:sp>
        <p:nvSpPr>
          <p:cNvPr id="7" name="Text Placeholder 6">
            <a:extLst>
              <a:ext uri="{FF2B5EF4-FFF2-40B4-BE49-F238E27FC236}">
                <a16:creationId xmlns:a16="http://schemas.microsoft.com/office/drawing/2014/main" id="{78B3BF4E-F5CF-6B1A-58D3-57C7F7756C19}"/>
              </a:ext>
            </a:extLst>
          </p:cNvPr>
          <p:cNvSpPr>
            <a:spLocks noGrp="1"/>
          </p:cNvSpPr>
          <p:nvPr>
            <p:ph type="body" sz="quarter" idx="16"/>
          </p:nvPr>
        </p:nvSpPr>
        <p:spPr>
          <a:xfrm>
            <a:off x="121951" y="102742"/>
            <a:ext cx="5331047" cy="1201654"/>
          </a:xfrm>
        </p:spPr>
        <p:txBody>
          <a:bodyPr/>
          <a:lstStyle/>
          <a:p>
            <a:r>
              <a:rPr lang="ru-RU" sz="2800" dirty="0"/>
              <a:t>Недостиг на квалифицирани кадри и цифрова готовност</a:t>
            </a:r>
          </a:p>
        </p:txBody>
      </p:sp>
      <p:sp>
        <p:nvSpPr>
          <p:cNvPr id="17" name="Freeform 16">
            <a:extLst>
              <a:ext uri="{FF2B5EF4-FFF2-40B4-BE49-F238E27FC236}">
                <a16:creationId xmlns:a16="http://schemas.microsoft.com/office/drawing/2014/main" id="{A193F914-BAB9-7296-E1E1-9662783DB47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9" name="Plassholder for bilde 8">
            <a:extLst>
              <a:ext uri="{FF2B5EF4-FFF2-40B4-BE49-F238E27FC236}">
                <a16:creationId xmlns:a16="http://schemas.microsoft.com/office/drawing/2014/main" id="{50AB89C6-F0DC-8087-9E39-20CC48DAE082}"/>
              </a:ext>
            </a:extLst>
          </p:cNvPr>
          <p:cNvPicPr>
            <a:picLocks noGrp="1" noChangeAspect="1"/>
          </p:cNvPicPr>
          <p:nvPr>
            <p:ph type="pic" sz="quarter" idx="44"/>
          </p:nvPr>
        </p:nvPicPr>
        <p:blipFill>
          <a:blip r:embed="rId2"/>
          <a:srcRect l="18797" r="18797"/>
          <a:stretch/>
        </p:blipFill>
        <p:spPr>
          <a:xfrm>
            <a:off x="6409518" y="406132"/>
            <a:ext cx="5660531" cy="6045736"/>
          </a:xfrm>
          <a:prstGeom prst="rect">
            <a:avLst/>
          </a:prstGeom>
          <a:solidFill>
            <a:srgbClr val="FFFFFF">
              <a:lumMod val="95000"/>
            </a:srgbClr>
          </a:solidFill>
        </p:spPr>
      </p:pic>
    </p:spTree>
    <p:extLst>
      <p:ext uri="{BB962C8B-B14F-4D97-AF65-F5344CB8AC3E}">
        <p14:creationId xmlns:p14="http://schemas.microsoft.com/office/powerpoint/2010/main" val="135754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IE"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bg-BG" dirty="0"/>
              <a:t>Част 1 – Въведение</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IE" noProof="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ru-RU" dirty="0"/>
              <a:t>Част 2 – Предизвикателствата пред селското стопанство в днешно време</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IE" noProof="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ru-RU" dirty="0"/>
              <a:t>Част 3 – Как изкуственият интелект може да подпомогне селското стопанство</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IE" noProof="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ru-RU" dirty="0"/>
              <a:t>Част 4 – Как да запазим преднината си? Решения и поглед към бъдещето</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bg-BG" dirty="0"/>
              <a:t>Съдържание</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34269" y="1582220"/>
            <a:ext cx="5365102" cy="5072028"/>
          </a:xfrm>
          <a:prstGeom prst="rect">
            <a:avLst/>
          </a:prstGeom>
        </p:spPr>
        <p:txBody>
          <a:bodyPr/>
          <a:lstStyle/>
          <a:p>
            <a:pPr marL="0"/>
            <a:r>
              <a:rPr lang="ru-RU" dirty="0"/>
              <a:t>Вижте следното видео от TED на тема „Как агророботиката ще промени храната, която ядете“.</a:t>
            </a:r>
          </a:p>
          <a:p>
            <a:pPr marL="0"/>
            <a:r>
              <a:rPr lang="ru-RU" dirty="0"/>
              <a:t>В тази лекция се разглежда как роботиката и изкуственият интелект се внедряват в реални селскостопански условия, за да се справят с недостига на работна ръка, </a:t>
            </a:r>
            <a:r>
              <a:rPr lang="ru-RU" sz="2200" dirty="0"/>
              <a:t>предизвикателствата</a:t>
            </a:r>
            <a:r>
              <a:rPr lang="ru-RU" dirty="0"/>
              <a:t>, свързани с ефективността, и натиска за устойчивост.</a:t>
            </a:r>
          </a:p>
          <a:p>
            <a:pPr marL="0"/>
            <a:endParaRPr lang="ru-RU" dirty="0"/>
          </a:p>
          <a:p>
            <a:pPr marL="0"/>
            <a:r>
              <a:rPr lang="ru-RU" sz="2200" dirty="0"/>
              <a:t>Можете да го намерите и на </a:t>
            </a:r>
            <a:r>
              <a:rPr lang="en-IE" noProof="0" dirty="0">
                <a:hlinkClick r:id="rId4">
                  <a:extLst>
                    <a:ext uri="{A12FA001-AC4F-418D-AE19-62706E023703}">
                      <ahyp:hlinkClr xmlns:ahyp="http://schemas.microsoft.com/office/drawing/2018/hyperlinkcolor" val="tx"/>
                    </a:ext>
                  </a:extLst>
                </a:hlinkClick>
              </a:rPr>
              <a:t>https://youtu.be/RjJfcoeFS5c?si=nJFAI5jM1-kKT3U1</a:t>
            </a:r>
            <a:endParaRPr lang="en-IE" noProof="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934269" y="203752"/>
            <a:ext cx="5365102" cy="1286001"/>
          </a:xfrm>
          <a:prstGeom prst="rect">
            <a:avLst/>
          </a:prstGeom>
        </p:spPr>
        <p:txBody>
          <a:bodyPr/>
          <a:lstStyle/>
          <a:p>
            <a:r>
              <a:rPr lang="ru-RU" sz="3000" dirty="0"/>
              <a:t>Влияние на изкуствения интелект върху хранителния сектор</a:t>
            </a:r>
          </a:p>
        </p:txBody>
      </p:sp>
      <p:sp>
        <p:nvSpPr>
          <p:cNvPr id="4" name="Picture Placeholder 3">
            <a:extLst>
              <a:ext uri="{FF2B5EF4-FFF2-40B4-BE49-F238E27FC236}">
                <a16:creationId xmlns:a16="http://schemas.microsoft.com/office/drawing/2014/main" id="{0BF9F9EC-FC89-9F71-CEBF-BDA5B10F5BA7}"/>
              </a:ext>
            </a:extLst>
          </p:cNvPr>
          <p:cNvSpPr>
            <a:spLocks noGrp="1"/>
          </p:cNvSpPr>
          <p:nvPr>
            <p:ph type="pic" sz="quarter" idx="10"/>
          </p:nvPr>
        </p:nvSpPr>
        <p:spPr/>
        <p:txBody>
          <a:bodyPr/>
          <a:lstStyle/>
          <a:p>
            <a:endParaRPr lang="en-IE" noProof="0"/>
          </a:p>
        </p:txBody>
      </p:sp>
      <p:pic>
        <p:nvPicPr>
          <p:cNvPr id="6" name="Online Media 5" title="How agri-robotics will change the food you eat | Katherine James | TEDxBrayfordPool">
            <a:hlinkClick r:id="" action="ppaction://media"/>
            <a:extLst>
              <a:ext uri="{FF2B5EF4-FFF2-40B4-BE49-F238E27FC236}">
                <a16:creationId xmlns:a16="http://schemas.microsoft.com/office/drawing/2014/main" id="{522EFA5E-554A-F806-5352-FD95CC30A65B}"/>
              </a:ext>
            </a:extLst>
          </p:cNvPr>
          <p:cNvPicPr>
            <a:picLocks noRot="1" noChangeAspect="1"/>
          </p:cNvPicPr>
          <p:nvPr>
            <a:videoFile r:link="rId1"/>
          </p:nvPr>
        </p:nvPicPr>
        <p:blipFill>
          <a:blip r:embed="rId5"/>
          <a:stretch>
            <a:fillRect/>
          </a:stretch>
        </p:blipFill>
        <p:spPr>
          <a:xfrm>
            <a:off x="-2" y="1187428"/>
            <a:ext cx="5651198" cy="4209945"/>
          </a:xfrm>
          <a:prstGeom prst="rect">
            <a:avLst/>
          </a:prstGeom>
        </p:spPr>
      </p:pic>
      <p:sp>
        <p:nvSpPr>
          <p:cNvPr id="12" name="Text Placeholder 4">
            <a:extLst>
              <a:ext uri="{FF2B5EF4-FFF2-40B4-BE49-F238E27FC236}">
                <a16:creationId xmlns:a16="http://schemas.microsoft.com/office/drawing/2014/main" id="{88D51B88-F825-8DF7-C0CE-33D40A7C5845}"/>
              </a:ext>
            </a:extLst>
          </p:cNvPr>
          <p:cNvSpPr txBox="1">
            <a:spLocks/>
          </p:cNvSpPr>
          <p:nvPr/>
        </p:nvSpPr>
        <p:spPr>
          <a:xfrm>
            <a:off x="665585" y="203752"/>
            <a:ext cx="5108491" cy="60442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noProof="0" dirty="0">
                <a:solidFill>
                  <a:srgbClr val="ADD037"/>
                </a:solidFill>
              </a:rPr>
              <a:t>ГЛЕДАЙТЕ</a:t>
            </a:r>
            <a:endParaRPr lang="en-IE" noProof="0" dirty="0">
              <a:solidFill>
                <a:srgbClr val="ADD037"/>
              </a:solidFill>
            </a:endParaRPr>
          </a:p>
        </p:txBody>
      </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normAutofit fontScale="77500" lnSpcReduction="20000"/>
          </a:bodyPr>
          <a:lstStyle/>
          <a:p>
            <a:r>
              <a:rPr lang="bg-BG" noProof="0" dirty="0"/>
              <a:t>Част </a:t>
            </a:r>
            <a:r>
              <a:rPr lang="en-IE" noProof="0" dirty="0"/>
              <a:t>3- </a:t>
            </a:r>
          </a:p>
          <a:p>
            <a:r>
              <a:rPr lang="ru-RU" dirty="0"/>
              <a:t>Как изкуственият интелект може да подпомогне селското стопанство</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IE" noProof="0"/>
              <a:t>03</a:t>
            </a:r>
          </a:p>
        </p:txBody>
      </p:sp>
    </p:spTree>
    <p:extLst>
      <p:ext uri="{BB962C8B-B14F-4D97-AF65-F5344CB8AC3E}">
        <p14:creationId xmlns:p14="http://schemas.microsoft.com/office/powerpoint/2010/main" val="315668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43BB-9169-1049-1A2C-04E0CB444B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E3BD6A1-5D88-887E-5BC7-135C2F3E60C3}"/>
              </a:ext>
            </a:extLst>
          </p:cNvPr>
          <p:cNvSpPr>
            <a:spLocks noGrp="1"/>
          </p:cNvSpPr>
          <p:nvPr>
            <p:ph type="body" sz="quarter" idx="18"/>
          </p:nvPr>
        </p:nvSpPr>
        <p:spPr>
          <a:xfrm>
            <a:off x="598386" y="1903227"/>
            <a:ext cx="10684134" cy="4486940"/>
          </a:xfrm>
          <a:prstGeom prst="rect">
            <a:avLst/>
          </a:prstGeom>
        </p:spPr>
        <p:txBody>
          <a:bodyPr/>
          <a:lstStyle/>
          <a:p>
            <a:pPr marL="0" indent="0" fontAlgn="t">
              <a:lnSpc>
                <a:spcPct val="100000"/>
              </a:lnSpc>
            </a:pPr>
            <a:r>
              <a:rPr lang="ru-RU" dirty="0">
                <a:latin typeface="Segoe UI" panose="020B0502040204020203" pitchFamily="34" charset="0"/>
              </a:rPr>
              <a:t>В предходната глава анализирахме основните предизвикателства, пред които е изправено съвременното земеделие днес – от климатичните колебания и недостига на ресурси до недостига на работна ръка и нарастващите изисквания към производството. Настоящата глава предлага обзор на начините, по които тези предизвикателства могат да бъдат преодолени с помощта на </a:t>
            </a:r>
            <a:r>
              <a:rPr lang="ru-RU" b="1" dirty="0">
                <a:latin typeface="Segoe UI" panose="020B0502040204020203" pitchFamily="34" charset="0"/>
              </a:rPr>
              <a:t>изкуствен интелект (ИИ). </a:t>
            </a:r>
            <a:r>
              <a:rPr lang="ru-RU" dirty="0">
                <a:latin typeface="Segoe UI" panose="020B0502040204020203" pitchFamily="34" charset="0"/>
              </a:rPr>
              <a:t>ИИ се превръща в ценен инструмент за съвременното земеделие, като помага на земеделските стопани да вземат по-бързи, по-точни и по-устойчиви решения. Чрез анализи, основани на данни, автоматизация и предсказуеми възможности, ИИ подпомага земеделските производители да оптимизират вложените ресурси, да подобрят добивите и да управляват рисковете по-ефективно.</a:t>
            </a:r>
          </a:p>
          <a:p>
            <a:pPr marL="0" indent="0" fontAlgn="t">
              <a:lnSpc>
                <a:spcPct val="100000"/>
              </a:lnSpc>
            </a:pPr>
            <a:endParaRPr lang="ru-RU" dirty="0">
              <a:latin typeface="Segoe UI" panose="020B0502040204020203" pitchFamily="34" charset="0"/>
            </a:endParaRPr>
          </a:p>
          <a:p>
            <a:endParaRPr lang="en-IE" noProof="0" dirty="0"/>
          </a:p>
        </p:txBody>
      </p:sp>
      <p:sp>
        <p:nvSpPr>
          <p:cNvPr id="5" name="Text Placeholder 4">
            <a:extLst>
              <a:ext uri="{FF2B5EF4-FFF2-40B4-BE49-F238E27FC236}">
                <a16:creationId xmlns:a16="http://schemas.microsoft.com/office/drawing/2014/main" id="{1C13EE0D-B7DA-9C80-0DE9-6C935541637D}"/>
              </a:ext>
            </a:extLst>
          </p:cNvPr>
          <p:cNvSpPr>
            <a:spLocks noGrp="1"/>
          </p:cNvSpPr>
          <p:nvPr>
            <p:ph type="body" sz="quarter" idx="16"/>
          </p:nvPr>
        </p:nvSpPr>
        <p:spPr>
          <a:xfrm>
            <a:off x="687283" y="579577"/>
            <a:ext cx="10595237" cy="1057836"/>
          </a:xfrm>
          <a:prstGeom prst="rect">
            <a:avLst/>
          </a:prstGeom>
        </p:spPr>
        <p:txBody>
          <a:bodyPr/>
          <a:lstStyle/>
          <a:p>
            <a:r>
              <a:rPr lang="ru-RU" dirty="0"/>
              <a:t>Може ли изкуственият интелект да бъде съюзник на съвременното земеделие?</a:t>
            </a:r>
          </a:p>
        </p:txBody>
      </p:sp>
    </p:spTree>
    <p:extLst>
      <p:ext uri="{BB962C8B-B14F-4D97-AF65-F5344CB8AC3E}">
        <p14:creationId xmlns:p14="http://schemas.microsoft.com/office/powerpoint/2010/main" val="3073980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0A4E6-62A9-81C3-CDE2-B1B19234E8A6}"/>
            </a:ext>
          </a:extLst>
        </p:cNvPr>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8F3F54AA-EE33-84F5-062A-19CC9C903705}"/>
              </a:ext>
            </a:extLst>
          </p:cNvPr>
          <p:cNvPicPr>
            <a:picLocks noGrp="1" noChangeAspect="1"/>
          </p:cNvPicPr>
          <p:nvPr>
            <p:ph type="pic" sz="quarter" idx="44"/>
          </p:nvPr>
        </p:nvPicPr>
        <p:blipFill>
          <a:blip r:embed="rId2"/>
          <a:srcRect l="18797" r="18797"/>
          <a:stretch/>
        </p:blipFill>
        <p:spPr>
          <a:xfrm>
            <a:off x="6416882" y="406132"/>
            <a:ext cx="5660531" cy="6045736"/>
          </a:xfrm>
          <a:prstGeom prst="rect">
            <a:avLst/>
          </a:prstGeom>
          <a:solidFill>
            <a:srgbClr val="FFFFFF">
              <a:lumMod val="95000"/>
            </a:srgbClr>
          </a:solidFill>
        </p:spPr>
      </p:pic>
      <p:sp>
        <p:nvSpPr>
          <p:cNvPr id="8" name="Text Placeholder 7">
            <a:extLst>
              <a:ext uri="{FF2B5EF4-FFF2-40B4-BE49-F238E27FC236}">
                <a16:creationId xmlns:a16="http://schemas.microsoft.com/office/drawing/2014/main" id="{64987D75-8582-9CEA-7370-7F2259C2B1CA}"/>
              </a:ext>
            </a:extLst>
          </p:cNvPr>
          <p:cNvSpPr>
            <a:spLocks noGrp="1"/>
          </p:cNvSpPr>
          <p:nvPr>
            <p:ph type="body" sz="quarter" idx="18"/>
          </p:nvPr>
        </p:nvSpPr>
        <p:spPr>
          <a:xfrm>
            <a:off x="335931" y="1726634"/>
            <a:ext cx="5366225" cy="4643343"/>
          </a:xfrm>
        </p:spPr>
        <p:txBody>
          <a:bodyPr/>
          <a:lstStyle/>
          <a:p>
            <a:pPr marL="0"/>
            <a:r>
              <a:rPr lang="ru-RU" dirty="0"/>
              <a:t>Изкуственият интелект предлага мощни нови решения, които могат да ни помогнат да реагираме по-ефективно. ‍От подобряване на климатичните прогнози до укрепване на стратегиите за адаптация, ИИ предоставя инструменти, които подобряват процеса на вземане на решения, повишават ефективността и подпомагат по-устойчивото развитие. ‍Разберете как ИИ може да ви помогне във вашата ежедневна работа!</a:t>
            </a:r>
          </a:p>
        </p:txBody>
      </p:sp>
      <p:sp>
        <p:nvSpPr>
          <p:cNvPr id="7" name="Text Placeholder 6">
            <a:extLst>
              <a:ext uri="{FF2B5EF4-FFF2-40B4-BE49-F238E27FC236}">
                <a16:creationId xmlns:a16="http://schemas.microsoft.com/office/drawing/2014/main" id="{1939CC0B-965D-8FF2-66D2-DFC175D25DC0}"/>
              </a:ext>
            </a:extLst>
          </p:cNvPr>
          <p:cNvSpPr>
            <a:spLocks noGrp="1"/>
          </p:cNvSpPr>
          <p:nvPr>
            <p:ph type="body" sz="quarter" idx="16"/>
          </p:nvPr>
        </p:nvSpPr>
        <p:spPr>
          <a:xfrm>
            <a:off x="114587" y="311744"/>
            <a:ext cx="6111552" cy="1270476"/>
          </a:xfrm>
        </p:spPr>
        <p:txBody>
          <a:bodyPr/>
          <a:lstStyle/>
          <a:p>
            <a:r>
              <a:rPr lang="ru-RU" sz="2800" dirty="0"/>
              <a:t>Климатични колебания и натиск върху околната среда: решения, базирани на изкуствен интелект</a:t>
            </a:r>
          </a:p>
          <a:p>
            <a:endParaRPr lang="en-IE" sz="2800" noProof="0" dirty="0"/>
          </a:p>
        </p:txBody>
      </p:sp>
      <p:sp>
        <p:nvSpPr>
          <p:cNvPr id="17" name="Freeform 16">
            <a:extLst>
              <a:ext uri="{FF2B5EF4-FFF2-40B4-BE49-F238E27FC236}">
                <a16:creationId xmlns:a16="http://schemas.microsoft.com/office/drawing/2014/main" id="{4EFB5609-FCD4-39B2-95C7-4D9A435B13A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Tree>
    <p:extLst>
      <p:ext uri="{BB962C8B-B14F-4D97-AF65-F5344CB8AC3E}">
        <p14:creationId xmlns:p14="http://schemas.microsoft.com/office/powerpoint/2010/main" val="161695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9E103-52E0-BA0A-3975-948E3D53131C}"/>
            </a:ext>
          </a:extLst>
        </p:cNvPr>
        <p:cNvGrpSpPr/>
        <p:nvPr/>
      </p:nvGrpSpPr>
      <p:grpSpPr>
        <a:xfrm>
          <a:off x="0" y="0"/>
          <a:ext cx="0" cy="0"/>
          <a:chOff x="0" y="0"/>
          <a:chExt cx="0" cy="0"/>
        </a:xfrm>
      </p:grpSpPr>
      <p:pic>
        <p:nvPicPr>
          <p:cNvPr id="18" name="Plassholder for bilde 17">
            <a:extLst>
              <a:ext uri="{FF2B5EF4-FFF2-40B4-BE49-F238E27FC236}">
                <a16:creationId xmlns:a16="http://schemas.microsoft.com/office/drawing/2014/main" id="{D6F7D0A1-6A7D-5F66-C63D-13003073A60A}"/>
              </a:ext>
            </a:extLst>
          </p:cNvPr>
          <p:cNvPicPr>
            <a:picLocks noGrp="1" noChangeAspect="1"/>
          </p:cNvPicPr>
          <p:nvPr>
            <p:ph type="pic" sz="quarter" idx="41"/>
          </p:nvPr>
        </p:nvPicPr>
        <p:blipFill>
          <a:blip r:embed="rId3"/>
          <a:srcRect l="29931" r="29931"/>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
        <p:nvSpPr>
          <p:cNvPr id="14" name="Text Placeholder 13">
            <a:extLst>
              <a:ext uri="{FF2B5EF4-FFF2-40B4-BE49-F238E27FC236}">
                <a16:creationId xmlns:a16="http://schemas.microsoft.com/office/drawing/2014/main" id="{89DF960B-92EC-8CC5-C420-EBC96D94517A}"/>
              </a:ext>
            </a:extLst>
          </p:cNvPr>
          <p:cNvSpPr>
            <a:spLocks noGrp="1"/>
          </p:cNvSpPr>
          <p:nvPr>
            <p:ph type="body" sz="quarter" idx="35"/>
          </p:nvPr>
        </p:nvSpPr>
        <p:spPr>
          <a:xfrm>
            <a:off x="4746661" y="748312"/>
            <a:ext cx="6728309" cy="419063"/>
          </a:xfrm>
        </p:spPr>
        <p:txBody>
          <a:bodyPr/>
          <a:lstStyle/>
          <a:p>
            <a:r>
              <a:rPr lang="ru-RU" sz="2200" dirty="0"/>
              <a:t>Прогнозиране на климата и ранно предупреждение</a:t>
            </a:r>
          </a:p>
          <a:p>
            <a:pPr algn="ctr"/>
            <a:endParaRPr lang="en-IE" sz="2200" noProof="0" dirty="0"/>
          </a:p>
        </p:txBody>
      </p:sp>
      <p:sp>
        <p:nvSpPr>
          <p:cNvPr id="5" name="Text Placeholder 4">
            <a:extLst>
              <a:ext uri="{FF2B5EF4-FFF2-40B4-BE49-F238E27FC236}">
                <a16:creationId xmlns:a16="http://schemas.microsoft.com/office/drawing/2014/main" id="{3DB2FDBB-01F6-858B-4ED2-133B3878622A}"/>
              </a:ext>
            </a:extLst>
          </p:cNvPr>
          <p:cNvSpPr>
            <a:spLocks noGrp="1"/>
          </p:cNvSpPr>
          <p:nvPr>
            <p:ph type="body" sz="quarter" idx="36"/>
          </p:nvPr>
        </p:nvSpPr>
        <p:spPr>
          <a:xfrm>
            <a:off x="4937232" y="1167376"/>
            <a:ext cx="6562677" cy="1123207"/>
          </a:xfrm>
        </p:spPr>
        <p:txBody>
          <a:bodyPr/>
          <a:lstStyle/>
          <a:p>
            <a:r>
              <a:rPr lang="ru-RU" sz="2000" dirty="0"/>
              <a:t>Анализира данни за климата, сателитни данни и данни от метеорологични станции; Прогнозира екстремни явления (суши, наводнения, горещи вълни); Подпомага вземането на проактивни решения за управление на културите и риска</a:t>
            </a:r>
          </a:p>
          <a:p>
            <a:r>
              <a:rPr lang="en-IE" sz="2000" noProof="0" dirty="0"/>
              <a:t>.</a:t>
            </a:r>
          </a:p>
        </p:txBody>
      </p:sp>
      <p:sp>
        <p:nvSpPr>
          <p:cNvPr id="6" name="Text Placeholder 5">
            <a:extLst>
              <a:ext uri="{FF2B5EF4-FFF2-40B4-BE49-F238E27FC236}">
                <a16:creationId xmlns:a16="http://schemas.microsoft.com/office/drawing/2014/main" id="{3D92B74A-F0B0-54B6-ECE0-CEFA9528770F}"/>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16510C25-01E1-18E7-EFEE-495FCAEE3016}"/>
              </a:ext>
            </a:extLst>
          </p:cNvPr>
          <p:cNvSpPr>
            <a:spLocks noGrp="1"/>
          </p:cNvSpPr>
          <p:nvPr>
            <p:ph type="body" sz="quarter" idx="42"/>
          </p:nvPr>
        </p:nvSpPr>
        <p:spPr>
          <a:xfrm>
            <a:off x="4902849" y="2696835"/>
            <a:ext cx="6562677" cy="339415"/>
          </a:xfrm>
        </p:spPr>
        <p:txBody>
          <a:bodyPr/>
          <a:lstStyle/>
          <a:p>
            <a:r>
              <a:rPr lang="ru-RU" dirty="0"/>
              <a:t>Фитосанитарен контрол и борба с болестите</a:t>
            </a:r>
          </a:p>
        </p:txBody>
      </p:sp>
      <p:sp>
        <p:nvSpPr>
          <p:cNvPr id="9" name="Text Placeholder 8">
            <a:extLst>
              <a:ext uri="{FF2B5EF4-FFF2-40B4-BE49-F238E27FC236}">
                <a16:creationId xmlns:a16="http://schemas.microsoft.com/office/drawing/2014/main" id="{80E73D6E-DAC0-A99C-95EF-C22EA14DE5CC}"/>
              </a:ext>
            </a:extLst>
          </p:cNvPr>
          <p:cNvSpPr>
            <a:spLocks noGrp="1"/>
          </p:cNvSpPr>
          <p:nvPr>
            <p:ph type="body" sz="quarter" idx="43"/>
          </p:nvPr>
        </p:nvSpPr>
        <p:spPr>
          <a:xfrm>
            <a:off x="4912291" y="3115899"/>
            <a:ext cx="6728329" cy="1209521"/>
          </a:xfrm>
        </p:spPr>
        <p:txBody>
          <a:bodyPr/>
          <a:lstStyle/>
          <a:p>
            <a:r>
              <a:rPr lang="ru-RU" sz="2000" dirty="0"/>
              <a:t>Открива навреме заболявания, вредители и дефицит на хранителни вещества; Използва компютърно зрение за бърза диагностика; Позволява целенасочени обработки с минимално използване на химикали</a:t>
            </a:r>
          </a:p>
        </p:txBody>
      </p:sp>
      <p:sp>
        <p:nvSpPr>
          <p:cNvPr id="10" name="Text Placeholder 9">
            <a:extLst>
              <a:ext uri="{FF2B5EF4-FFF2-40B4-BE49-F238E27FC236}">
                <a16:creationId xmlns:a16="http://schemas.microsoft.com/office/drawing/2014/main" id="{284AEAC5-6CF6-1202-BEF5-21100E9A7B2D}"/>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441442F3-D6A6-FED1-576E-CF3079BFE5C3}"/>
              </a:ext>
            </a:extLst>
          </p:cNvPr>
          <p:cNvSpPr>
            <a:spLocks noGrp="1"/>
          </p:cNvSpPr>
          <p:nvPr>
            <p:ph type="body" sz="quarter" idx="45"/>
          </p:nvPr>
        </p:nvSpPr>
        <p:spPr>
          <a:xfrm>
            <a:off x="4927790" y="4521534"/>
            <a:ext cx="6562677" cy="339415"/>
          </a:xfrm>
        </p:spPr>
        <p:txBody>
          <a:bodyPr/>
          <a:lstStyle/>
          <a:p>
            <a:r>
              <a:rPr lang="bg-BG" dirty="0"/>
              <a:t>Климатично ориентирано земеделие</a:t>
            </a:r>
          </a:p>
        </p:txBody>
      </p:sp>
      <p:sp>
        <p:nvSpPr>
          <p:cNvPr id="13" name="Text Placeholder 12">
            <a:extLst>
              <a:ext uri="{FF2B5EF4-FFF2-40B4-BE49-F238E27FC236}">
                <a16:creationId xmlns:a16="http://schemas.microsoft.com/office/drawing/2014/main" id="{FFA9D8AD-F314-C685-8701-F73898991B22}"/>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361CE529-769B-A6E5-8A9C-7A1E12084D72}"/>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
        <p:nvSpPr>
          <p:cNvPr id="3" name="Plassholder for tekst 2">
            <a:extLst>
              <a:ext uri="{FF2B5EF4-FFF2-40B4-BE49-F238E27FC236}">
                <a16:creationId xmlns:a16="http://schemas.microsoft.com/office/drawing/2014/main" id="{F51ADFB0-33C8-6AAE-9E9B-B38C1389DB80}"/>
              </a:ext>
            </a:extLst>
          </p:cNvPr>
          <p:cNvSpPr>
            <a:spLocks noGrp="1"/>
          </p:cNvSpPr>
          <p:nvPr>
            <p:ph type="body" sz="quarter" idx="46"/>
          </p:nvPr>
        </p:nvSpPr>
        <p:spPr>
          <a:xfrm>
            <a:off x="4746661" y="4917623"/>
            <a:ext cx="6909458" cy="1192065"/>
          </a:xfrm>
        </p:spPr>
        <p:txBody>
          <a:bodyPr lIns="91440" tIns="45720" rIns="91440" bIns="45720" anchor="t">
            <a:noAutofit/>
          </a:bodyPr>
          <a:lstStyle/>
          <a:p>
            <a:r>
              <a:rPr lang="ru-RU" sz="1800" dirty="0">
                <a:ea typeface="Calibri"/>
              </a:rPr>
              <a:t>Използва изкуствен интелект за оптимизиране на графиците за засаждане и избора на култури; Адаптира селскостопанските практики към променящите се климатични условия; Повишава устойчивостта, като същевременно намалява въздействието върху околната среда</a:t>
            </a:r>
          </a:p>
          <a:p>
            <a:endParaRPr lang="en-GB" dirty="0">
              <a:ea typeface="Calibri"/>
            </a:endParaRPr>
          </a:p>
        </p:txBody>
      </p:sp>
    </p:spTree>
    <p:extLst>
      <p:ext uri="{BB962C8B-B14F-4D97-AF65-F5344CB8AC3E}">
        <p14:creationId xmlns:p14="http://schemas.microsoft.com/office/powerpoint/2010/main" val="747649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5A696-FE3D-CFE0-380C-F83A7AE4314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6A6F5D-E747-4B36-8673-C83EE9774BED}"/>
              </a:ext>
            </a:extLst>
          </p:cNvPr>
          <p:cNvSpPr>
            <a:spLocks noGrp="1"/>
          </p:cNvSpPr>
          <p:nvPr>
            <p:ph type="body" sz="quarter" idx="16"/>
          </p:nvPr>
        </p:nvSpPr>
        <p:spPr>
          <a:xfrm>
            <a:off x="798381" y="599043"/>
            <a:ext cx="10595237" cy="803654"/>
          </a:xfrm>
          <a:prstGeom prst="rect">
            <a:avLst/>
          </a:prstGeom>
        </p:spPr>
        <p:txBody>
          <a:bodyPr/>
          <a:lstStyle/>
          <a:p>
            <a:r>
              <a:rPr lang="bg-BG" dirty="0"/>
              <a:t>Пример от практиката: </a:t>
            </a:r>
            <a:r>
              <a:rPr lang="en-IE" dirty="0" err="1"/>
              <a:t>Plantvoice</a:t>
            </a:r>
            <a:endParaRPr lang="en-IE" dirty="0"/>
          </a:p>
          <a:p>
            <a:endParaRPr lang="en-IE" noProof="0" dirty="0"/>
          </a:p>
        </p:txBody>
      </p:sp>
      <p:sp>
        <p:nvSpPr>
          <p:cNvPr id="6" name="Segnaposto testo 5">
            <a:extLst>
              <a:ext uri="{FF2B5EF4-FFF2-40B4-BE49-F238E27FC236}">
                <a16:creationId xmlns:a16="http://schemas.microsoft.com/office/drawing/2014/main" id="{3B0E1D74-11EF-E238-D72A-74449CA3F18E}"/>
              </a:ext>
            </a:extLst>
          </p:cNvPr>
          <p:cNvSpPr>
            <a:spLocks noGrp="1"/>
          </p:cNvSpPr>
          <p:nvPr>
            <p:ph type="body" sz="quarter" idx="18"/>
          </p:nvPr>
        </p:nvSpPr>
        <p:spPr>
          <a:xfrm>
            <a:off x="689647" y="1552353"/>
            <a:ext cx="7412362" cy="3995107"/>
          </a:xfrm>
        </p:spPr>
        <p:txBody>
          <a:bodyPr/>
          <a:lstStyle/>
          <a:p>
            <a:pPr marL="0" indent="0"/>
            <a:r>
              <a:rPr lang="ru-RU" sz="2000" dirty="0"/>
              <a:t>PLANTVOICE® помага на земеделските производители да прогнозират качеството на селскостопанската продукция и да увеличат максимално добивите. Системата се основава на сензорна технология, предлагана като услуга, която събира и анализира вътрешни физиологични данни за растенията, предоставяйки на земеделските производители подробна информация за състоянието на културите. Системата се състои от минимално инвазивно устройство, съвместимо с Phyto, което се вмъква в стъблото на растението и позволява мониторинг на солеността и потоците на сок, нещо като „електрокардиограма на растението“. Тя позволява: • Да се идентифицират признаци на воден стрес • Да се разпознават ранни атаки от гъбички, бактерии и други патогени • Да се анализира реакцията на растението към агрономическите обработки</a:t>
            </a:r>
          </a:p>
          <a:p>
            <a:pPr marL="0" indent="0"/>
            <a:endParaRPr lang="ru-RU" sz="2000" dirty="0"/>
          </a:p>
          <a:p>
            <a:pPr marL="0" indent="0"/>
            <a:endParaRPr lang="ru-RU" sz="2200" dirty="0"/>
          </a:p>
        </p:txBody>
      </p:sp>
      <p:pic>
        <p:nvPicPr>
          <p:cNvPr id="8" name="Immagine 7" descr="Immagine che contiene testo, schermata, uomo, vestiti&#10;&#10;Il contenuto generato dall'IA potrebbe non essere corretto.">
            <a:hlinkClick r:id="rId2"/>
            <a:extLst>
              <a:ext uri="{FF2B5EF4-FFF2-40B4-BE49-F238E27FC236}">
                <a16:creationId xmlns:a16="http://schemas.microsoft.com/office/drawing/2014/main" id="{2EF3AC88-7A4B-9F34-D805-10C6C09BA935}"/>
              </a:ext>
            </a:extLst>
          </p:cNvPr>
          <p:cNvPicPr>
            <a:picLocks noChangeAspect="1"/>
          </p:cNvPicPr>
          <p:nvPr/>
        </p:nvPicPr>
        <p:blipFill>
          <a:blip r:embed="rId3"/>
          <a:stretch>
            <a:fillRect/>
          </a:stretch>
        </p:blipFill>
        <p:spPr>
          <a:xfrm>
            <a:off x="8222900" y="1107440"/>
            <a:ext cx="3279453" cy="4643120"/>
          </a:xfrm>
          <a:prstGeom prst="rect">
            <a:avLst/>
          </a:prstGeom>
        </p:spPr>
      </p:pic>
      <p:sp>
        <p:nvSpPr>
          <p:cNvPr id="14" name="CasellaDiTesto 13">
            <a:extLst>
              <a:ext uri="{FF2B5EF4-FFF2-40B4-BE49-F238E27FC236}">
                <a16:creationId xmlns:a16="http://schemas.microsoft.com/office/drawing/2014/main" id="{0011C3AA-5EC0-12DC-C673-5AF9BBDD7F01}"/>
              </a:ext>
            </a:extLst>
          </p:cNvPr>
          <p:cNvSpPr txBox="1"/>
          <p:nvPr/>
        </p:nvSpPr>
        <p:spPr>
          <a:xfrm>
            <a:off x="2085340" y="5758410"/>
            <a:ext cx="6690360" cy="646331"/>
          </a:xfrm>
          <a:prstGeom prst="rect">
            <a:avLst/>
          </a:prstGeom>
          <a:noFill/>
        </p:spPr>
        <p:txBody>
          <a:bodyPr wrap="square">
            <a:spAutoFit/>
          </a:bodyPr>
          <a:lstStyle/>
          <a:p>
            <a:r>
              <a:rPr lang="ru-RU" dirty="0"/>
              <a:t>(Субтитри) Plantvoice за производителите на ЯБЪЛКИ във Вал ди Нон (Трентино) и Южен Тирол – YouTube</a:t>
            </a:r>
          </a:p>
        </p:txBody>
      </p:sp>
      <p:pic>
        <p:nvPicPr>
          <p:cNvPr id="15" name="Picture 2" descr="Witness ">
            <a:extLst>
              <a:ext uri="{FF2B5EF4-FFF2-40B4-BE49-F238E27FC236}">
                <a16:creationId xmlns:a16="http://schemas.microsoft.com/office/drawing/2014/main" id="{4428472F-AE0F-4808-4B06-ED432ACFB7E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16573" y="5749795"/>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esture ">
            <a:extLst>
              <a:ext uri="{FF2B5EF4-FFF2-40B4-BE49-F238E27FC236}">
                <a16:creationId xmlns:a16="http://schemas.microsoft.com/office/drawing/2014/main" id="{8553C500-74BE-C1DF-52AF-364E10F3DAA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435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969C6359-84F3-8837-C432-64514AD56BA5}"/>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117290" y="514463"/>
            <a:ext cx="5660531" cy="6045736"/>
          </a:xfrm>
        </p:spPr>
      </p:pic>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579694" y="3520256"/>
            <a:ext cx="4865716" cy="3039942"/>
          </a:xfrm>
        </p:spPr>
        <p:txBody>
          <a:bodyPr/>
          <a:lstStyle/>
          <a:p>
            <a:pPr marL="0" indent="0">
              <a:lnSpc>
                <a:spcPct val="100000"/>
              </a:lnSpc>
            </a:pPr>
            <a:r>
              <a:rPr lang="ru-RU" sz="2000" dirty="0"/>
              <a:t>Изкуственият интелект предлага мощни инструменти, които помагат на земеделските стопани да произвеждат повече с по-малко ресурси, да оптимизират дейността си и да намалят финансовия риск. Превръщайки данните в полезна информация, изкуственият интелект дава възможност за по-разумни решения, по-висока ефективност и дългосрочна устойчивост.</a:t>
            </a:r>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579694" y="389056"/>
            <a:ext cx="5297232" cy="3039942"/>
          </a:xfrm>
        </p:spPr>
        <p:txBody>
          <a:bodyPr/>
          <a:lstStyle/>
          <a:p>
            <a:r>
              <a:rPr lang="ru-RU" dirty="0"/>
              <a:t>Ефективно използване на ресурсите и намаляване на разходите в селското стопанство:</a:t>
            </a:r>
          </a:p>
          <a:p>
            <a:r>
              <a:rPr lang="bg-BG" dirty="0"/>
              <a:t>Решения чрез изкуствен интелект</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Tree>
    <p:extLst>
      <p:ext uri="{BB962C8B-B14F-4D97-AF65-F5344CB8AC3E}">
        <p14:creationId xmlns:p14="http://schemas.microsoft.com/office/powerpoint/2010/main" val="2383716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7F89F-95C3-6A14-85B1-682ED8A1D944}"/>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A72835-7834-0871-B342-8D1165BCB1F7}"/>
              </a:ext>
            </a:extLst>
          </p:cNvPr>
          <p:cNvSpPr>
            <a:spLocks noGrp="1"/>
          </p:cNvSpPr>
          <p:nvPr>
            <p:ph type="body" sz="quarter" idx="35"/>
          </p:nvPr>
        </p:nvSpPr>
        <p:spPr>
          <a:xfrm>
            <a:off x="4912293" y="748312"/>
            <a:ext cx="6562677" cy="339415"/>
          </a:xfrm>
        </p:spPr>
        <p:txBody>
          <a:bodyPr/>
          <a:lstStyle/>
          <a:p>
            <a:r>
              <a:rPr lang="en-IE" noProof="0" dirty="0"/>
              <a:t> </a:t>
            </a:r>
            <a:r>
              <a:rPr lang="bg-BG" dirty="0"/>
              <a:t>Прецизно напояване</a:t>
            </a:r>
          </a:p>
          <a:p>
            <a:endParaRPr lang="en-IE" noProof="0" dirty="0"/>
          </a:p>
          <a:p>
            <a:pPr algn="ctr"/>
            <a:endParaRPr lang="en-IE" sz="2200" noProof="0" dirty="0"/>
          </a:p>
        </p:txBody>
      </p:sp>
      <p:sp>
        <p:nvSpPr>
          <p:cNvPr id="5" name="Text Placeholder 4">
            <a:extLst>
              <a:ext uri="{FF2B5EF4-FFF2-40B4-BE49-F238E27FC236}">
                <a16:creationId xmlns:a16="http://schemas.microsoft.com/office/drawing/2014/main" id="{807ADE59-7582-69AE-FFD9-21BFE4696F8C}"/>
              </a:ext>
            </a:extLst>
          </p:cNvPr>
          <p:cNvSpPr>
            <a:spLocks noGrp="1"/>
          </p:cNvSpPr>
          <p:nvPr>
            <p:ph type="body" sz="quarter" idx="36"/>
          </p:nvPr>
        </p:nvSpPr>
        <p:spPr>
          <a:xfrm>
            <a:off x="4937233" y="1167376"/>
            <a:ext cx="6562676" cy="1257325"/>
          </a:xfrm>
        </p:spPr>
        <p:txBody>
          <a:bodyPr/>
          <a:lstStyle/>
          <a:p>
            <a:r>
              <a:rPr lang="ru-RU" sz="2000" dirty="0"/>
              <a:t>Анализира влажността на почвата, метеорологичните прогнози и нуждите на културите; Доставя вода само там, където и когато е необходимо; Намалява загубата на вода и потреблението на енергия</a:t>
            </a:r>
          </a:p>
          <a:p>
            <a:r>
              <a:rPr lang="en-IE" sz="2000" noProof="0" dirty="0"/>
              <a:t>.</a:t>
            </a:r>
          </a:p>
        </p:txBody>
      </p:sp>
      <p:sp>
        <p:nvSpPr>
          <p:cNvPr id="6" name="Text Placeholder 5">
            <a:extLst>
              <a:ext uri="{FF2B5EF4-FFF2-40B4-BE49-F238E27FC236}">
                <a16:creationId xmlns:a16="http://schemas.microsoft.com/office/drawing/2014/main" id="{69F33D9C-5DF7-7D1D-32F4-F511889A126D}"/>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27D90171-A732-C1B7-B6A1-62BCF0385216}"/>
              </a:ext>
            </a:extLst>
          </p:cNvPr>
          <p:cNvSpPr>
            <a:spLocks noGrp="1"/>
          </p:cNvSpPr>
          <p:nvPr>
            <p:ph type="body" sz="quarter" idx="42"/>
          </p:nvPr>
        </p:nvSpPr>
        <p:spPr>
          <a:xfrm>
            <a:off x="4927790" y="2696835"/>
            <a:ext cx="6562677" cy="339415"/>
          </a:xfrm>
        </p:spPr>
        <p:txBody>
          <a:bodyPr/>
          <a:lstStyle/>
          <a:p>
            <a:r>
              <a:rPr lang="bg-BG" dirty="0"/>
              <a:t>Интелигентно торене</a:t>
            </a:r>
          </a:p>
        </p:txBody>
      </p:sp>
      <p:sp>
        <p:nvSpPr>
          <p:cNvPr id="9" name="Text Placeholder 8">
            <a:extLst>
              <a:ext uri="{FF2B5EF4-FFF2-40B4-BE49-F238E27FC236}">
                <a16:creationId xmlns:a16="http://schemas.microsoft.com/office/drawing/2014/main" id="{2AA50553-15D2-80A1-6CB8-8A25D51EEB77}"/>
              </a:ext>
            </a:extLst>
          </p:cNvPr>
          <p:cNvSpPr>
            <a:spLocks noGrp="1"/>
          </p:cNvSpPr>
          <p:nvPr>
            <p:ph type="body" sz="quarter" idx="43"/>
          </p:nvPr>
        </p:nvSpPr>
        <p:spPr>
          <a:xfrm>
            <a:off x="4805463" y="3115899"/>
            <a:ext cx="6835157" cy="1257325"/>
          </a:xfrm>
        </p:spPr>
        <p:txBody>
          <a:bodyPr/>
          <a:lstStyle/>
          <a:p>
            <a:r>
              <a:rPr lang="ru-RU" sz="2000" dirty="0"/>
              <a:t>Моделите за машинно обучение изчисляват точните нужди от хранителни вещества; Предотвратяват прекомерното торене и отмиването; Намаляват употребата на торове, като същевременно поддържат добивите</a:t>
            </a:r>
          </a:p>
          <a:p>
            <a:pPr marL="342900" indent="-342900">
              <a:buFont typeface="Arial" panose="020B0604020202020204" pitchFamily="34" charset="0"/>
              <a:buChar char="•"/>
            </a:pPr>
            <a:endParaRPr lang="en-IE" sz="2000" noProof="0" dirty="0"/>
          </a:p>
        </p:txBody>
      </p:sp>
      <p:sp>
        <p:nvSpPr>
          <p:cNvPr id="10" name="Text Placeholder 9">
            <a:extLst>
              <a:ext uri="{FF2B5EF4-FFF2-40B4-BE49-F238E27FC236}">
                <a16:creationId xmlns:a16="http://schemas.microsoft.com/office/drawing/2014/main" id="{E5646385-1E73-6DE3-B82B-4B943990ECF0}"/>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F2DC4A81-5192-D437-86A1-6B06802C6377}"/>
              </a:ext>
            </a:extLst>
          </p:cNvPr>
          <p:cNvSpPr>
            <a:spLocks noGrp="1"/>
          </p:cNvSpPr>
          <p:nvPr>
            <p:ph type="body" sz="quarter" idx="45"/>
          </p:nvPr>
        </p:nvSpPr>
        <p:spPr>
          <a:xfrm>
            <a:off x="4927790" y="4521534"/>
            <a:ext cx="6562677" cy="339415"/>
          </a:xfrm>
        </p:spPr>
        <p:txBody>
          <a:bodyPr/>
          <a:lstStyle/>
          <a:p>
            <a:r>
              <a:rPr lang="bg-BG" dirty="0"/>
              <a:t>Оптимизация на енергопотреблението</a:t>
            </a:r>
          </a:p>
          <a:p>
            <a:endParaRPr lang="en-IE" noProof="0" dirty="0"/>
          </a:p>
        </p:txBody>
      </p:sp>
      <p:sp>
        <p:nvSpPr>
          <p:cNvPr id="12" name="Text Placeholder 11">
            <a:extLst>
              <a:ext uri="{FF2B5EF4-FFF2-40B4-BE49-F238E27FC236}">
                <a16:creationId xmlns:a16="http://schemas.microsoft.com/office/drawing/2014/main" id="{365DB19A-955F-8525-B329-4C02AFEE8F21}"/>
              </a:ext>
            </a:extLst>
          </p:cNvPr>
          <p:cNvSpPr>
            <a:spLocks noGrp="1"/>
          </p:cNvSpPr>
          <p:nvPr>
            <p:ph type="body" sz="quarter" idx="46"/>
          </p:nvPr>
        </p:nvSpPr>
        <p:spPr>
          <a:xfrm>
            <a:off x="4805463" y="4860949"/>
            <a:ext cx="6835157" cy="1457657"/>
          </a:xfrm>
        </p:spPr>
        <p:txBody>
          <a:bodyPr/>
          <a:lstStyle/>
          <a:p>
            <a:r>
              <a:rPr lang="ru-RU" sz="1900" dirty="0"/>
              <a:t>Планира работата на машините и напоителните системи в периодите с ниски цени на енергията; Подобрява ефективността на помпите, оранжериите и системите за съхранение; Намалява потреблението на гориво и електроенергия</a:t>
            </a:r>
            <a:endParaRPr lang="en-IE" sz="1900" noProof="0" dirty="0"/>
          </a:p>
        </p:txBody>
      </p:sp>
      <p:sp>
        <p:nvSpPr>
          <p:cNvPr id="13" name="Text Placeholder 12">
            <a:extLst>
              <a:ext uri="{FF2B5EF4-FFF2-40B4-BE49-F238E27FC236}">
                <a16:creationId xmlns:a16="http://schemas.microsoft.com/office/drawing/2014/main" id="{44B25D73-146E-EAE3-90C5-291F26AAA880}"/>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0BB3DAAE-72FC-287E-04D8-C49F6303460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25" name="Picture 1">
            <a:extLst>
              <a:ext uri="{FF2B5EF4-FFF2-40B4-BE49-F238E27FC236}">
                <a16:creationId xmlns:a16="http://schemas.microsoft.com/office/drawing/2014/main" id="{CAAC4713-5A9F-80D2-C4EC-BC5D9C7D8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23" name="Segnaposto immagine 22">
            <a:extLst>
              <a:ext uri="{FF2B5EF4-FFF2-40B4-BE49-F238E27FC236}">
                <a16:creationId xmlns:a16="http://schemas.microsoft.com/office/drawing/2014/main" id="{5A1A92B8-B65B-394F-7F9E-E89FA9D8FA97}"/>
              </a:ext>
            </a:extLst>
          </p:cNvPr>
          <p:cNvSpPr>
            <a:spLocks noGrp="1"/>
          </p:cNvSpPr>
          <p:nvPr>
            <p:ph type="pic" sz="quarter" idx="41"/>
          </p:nvPr>
        </p:nvSpPr>
        <p:spPr/>
        <p:txBody>
          <a:bodyPr/>
          <a:lstStyle/>
          <a:p>
            <a:endParaRPr lang="en-IE" noProof="0"/>
          </a:p>
        </p:txBody>
      </p:sp>
      <p:pic>
        <p:nvPicPr>
          <p:cNvPr id="24" name="Immagine 23" descr="Immagine che contiene terreno, aria aperta, persona, suolo&#10;&#10;Il contenuto generato dall'IA potrebbe non essere corretto.">
            <a:extLst>
              <a:ext uri="{FF2B5EF4-FFF2-40B4-BE49-F238E27FC236}">
                <a16:creationId xmlns:a16="http://schemas.microsoft.com/office/drawing/2014/main" id="{41B53A1F-4D02-886C-A1CD-E46CD5B8DDE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26342" y="9525"/>
            <a:ext cx="3697065" cy="6858000"/>
          </a:xfrm>
          <a:prstGeom prst="rect">
            <a:avLst/>
          </a:prstGeom>
        </p:spPr>
      </p:pic>
    </p:spTree>
    <p:extLst>
      <p:ext uri="{BB962C8B-B14F-4D97-AF65-F5344CB8AC3E}">
        <p14:creationId xmlns:p14="http://schemas.microsoft.com/office/powerpoint/2010/main" val="2943622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6FE7-E7B5-8B71-C2F8-34B6AAB55E4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FA3227F0-5724-CD4F-C9C0-9BA1BE23385D}"/>
              </a:ext>
            </a:extLst>
          </p:cNvPr>
          <p:cNvSpPr>
            <a:spLocks noGrp="1"/>
          </p:cNvSpPr>
          <p:nvPr>
            <p:ph type="body" sz="quarter" idx="35"/>
          </p:nvPr>
        </p:nvSpPr>
        <p:spPr>
          <a:xfrm>
            <a:off x="4772025" y="677195"/>
            <a:ext cx="6702945" cy="427908"/>
          </a:xfrm>
        </p:spPr>
        <p:txBody>
          <a:bodyPr/>
          <a:lstStyle/>
          <a:p>
            <a:r>
              <a:rPr lang="en-IE" noProof="0" dirty="0"/>
              <a:t> </a:t>
            </a:r>
            <a:r>
              <a:rPr lang="ru-RU" sz="2200" dirty="0"/>
              <a:t>Оптимизирано използване на входящите ресурси</a:t>
            </a:r>
            <a:endParaRPr lang="en-IE" sz="2200" noProof="0" dirty="0"/>
          </a:p>
          <a:p>
            <a:endParaRPr lang="en-IE" sz="2200" noProof="0" dirty="0"/>
          </a:p>
          <a:p>
            <a:pPr algn="ctr"/>
            <a:endParaRPr lang="en-IE" sz="2200" noProof="0" dirty="0"/>
          </a:p>
        </p:txBody>
      </p:sp>
      <p:sp>
        <p:nvSpPr>
          <p:cNvPr id="5" name="Text Placeholder 4">
            <a:extLst>
              <a:ext uri="{FF2B5EF4-FFF2-40B4-BE49-F238E27FC236}">
                <a16:creationId xmlns:a16="http://schemas.microsoft.com/office/drawing/2014/main" id="{6E0CC300-22BE-E4EF-33D3-BEFEDA7A009F}"/>
              </a:ext>
            </a:extLst>
          </p:cNvPr>
          <p:cNvSpPr>
            <a:spLocks noGrp="1"/>
          </p:cNvSpPr>
          <p:nvPr>
            <p:ph type="body" sz="quarter" idx="36"/>
          </p:nvPr>
        </p:nvSpPr>
        <p:spPr>
          <a:xfrm>
            <a:off x="4772025" y="1175908"/>
            <a:ext cx="6833767" cy="1207696"/>
          </a:xfrm>
        </p:spPr>
        <p:txBody>
          <a:bodyPr/>
          <a:lstStyle/>
          <a:p>
            <a:r>
              <a:rPr lang="ru-RU" sz="2000" dirty="0"/>
              <a:t>Изкуственият интелект препоръчва минимални дози семена, торове и пестициди; Намалява зависимостта от скъпи производствени ресурси; Поддържа или подобрява производителността</a:t>
            </a:r>
          </a:p>
          <a:p>
            <a:r>
              <a:rPr lang="en-IE" sz="2000" noProof="0" dirty="0"/>
              <a:t>.</a:t>
            </a:r>
          </a:p>
        </p:txBody>
      </p:sp>
      <p:sp>
        <p:nvSpPr>
          <p:cNvPr id="6" name="Text Placeholder 5">
            <a:extLst>
              <a:ext uri="{FF2B5EF4-FFF2-40B4-BE49-F238E27FC236}">
                <a16:creationId xmlns:a16="http://schemas.microsoft.com/office/drawing/2014/main" id="{953F3CA9-5E88-E549-A6CD-22089BC37245}"/>
              </a:ext>
            </a:extLst>
          </p:cNvPr>
          <p:cNvSpPr>
            <a:spLocks noGrp="1"/>
          </p:cNvSpPr>
          <p:nvPr>
            <p:ph type="body" sz="quarter" idx="37"/>
          </p:nvPr>
        </p:nvSpPr>
        <p:spPr/>
        <p:txBody>
          <a:bodyPr/>
          <a:lstStyle/>
          <a:p>
            <a:r>
              <a:rPr lang="en-IE" noProof="0"/>
              <a:t>04</a:t>
            </a:r>
          </a:p>
        </p:txBody>
      </p:sp>
      <p:pic>
        <p:nvPicPr>
          <p:cNvPr id="4" name="Picture Placeholder 3">
            <a:extLst>
              <a:ext uri="{FF2B5EF4-FFF2-40B4-BE49-F238E27FC236}">
                <a16:creationId xmlns:a16="http://schemas.microsoft.com/office/drawing/2014/main" id="{9FE456C9-58BB-CF71-BAB7-1FD9752DBE3F}"/>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16" name="Text Placeholder 15">
            <a:extLst>
              <a:ext uri="{FF2B5EF4-FFF2-40B4-BE49-F238E27FC236}">
                <a16:creationId xmlns:a16="http://schemas.microsoft.com/office/drawing/2014/main" id="{EA9F2076-8B0E-D17A-ECD1-963D4594B416}"/>
              </a:ext>
            </a:extLst>
          </p:cNvPr>
          <p:cNvSpPr>
            <a:spLocks noGrp="1"/>
          </p:cNvSpPr>
          <p:nvPr>
            <p:ph type="body" sz="quarter" idx="42"/>
          </p:nvPr>
        </p:nvSpPr>
        <p:spPr>
          <a:xfrm>
            <a:off x="4912293" y="2601354"/>
            <a:ext cx="6562677" cy="339415"/>
          </a:xfrm>
        </p:spPr>
        <p:txBody>
          <a:bodyPr/>
          <a:lstStyle/>
          <a:p>
            <a:r>
              <a:rPr lang="bg-BG" dirty="0"/>
              <a:t>Ранно откриване на проблеми</a:t>
            </a:r>
          </a:p>
        </p:txBody>
      </p:sp>
      <p:sp>
        <p:nvSpPr>
          <p:cNvPr id="9" name="Text Placeholder 8">
            <a:extLst>
              <a:ext uri="{FF2B5EF4-FFF2-40B4-BE49-F238E27FC236}">
                <a16:creationId xmlns:a16="http://schemas.microsoft.com/office/drawing/2014/main" id="{B7F1C160-CE05-0511-49AA-682C3D6D14C8}"/>
              </a:ext>
            </a:extLst>
          </p:cNvPr>
          <p:cNvSpPr>
            <a:spLocks noGrp="1"/>
          </p:cNvSpPr>
          <p:nvPr>
            <p:ph type="body" sz="quarter" idx="43"/>
          </p:nvPr>
        </p:nvSpPr>
        <p:spPr>
          <a:xfrm>
            <a:off x="4772025" y="3011574"/>
            <a:ext cx="6702944" cy="1365217"/>
          </a:xfrm>
        </p:spPr>
        <p:txBody>
          <a:bodyPr/>
          <a:lstStyle/>
          <a:p>
            <a:r>
              <a:rPr lang="ru-RU" sz="2000" dirty="0"/>
              <a:t>Компютърното зрение позволява ранното откриване на вредители, болести и проблеми с храненето; предотвратява скъпоструващите загуби на реколтата; дава възможност за целенасочени и икономични мерки</a:t>
            </a:r>
          </a:p>
          <a:p>
            <a:pPr marL="342900" indent="-342900">
              <a:buFont typeface="Arial" panose="020B0604020202020204" pitchFamily="34" charset="0"/>
              <a:buChar char="•"/>
            </a:pPr>
            <a:endParaRPr lang="en-IE" sz="2000" noProof="0" dirty="0"/>
          </a:p>
        </p:txBody>
      </p:sp>
      <p:sp>
        <p:nvSpPr>
          <p:cNvPr id="10" name="Text Placeholder 9">
            <a:extLst>
              <a:ext uri="{FF2B5EF4-FFF2-40B4-BE49-F238E27FC236}">
                <a16:creationId xmlns:a16="http://schemas.microsoft.com/office/drawing/2014/main" id="{598A17CD-BB72-781B-1075-2F821A299DA5}"/>
              </a:ext>
            </a:extLst>
          </p:cNvPr>
          <p:cNvSpPr>
            <a:spLocks noGrp="1"/>
          </p:cNvSpPr>
          <p:nvPr>
            <p:ph type="body" sz="quarter" idx="44"/>
          </p:nvPr>
        </p:nvSpPr>
        <p:spPr/>
        <p:txBody>
          <a:bodyPr/>
          <a:lstStyle/>
          <a:p>
            <a:r>
              <a:rPr lang="en-IE" noProof="0"/>
              <a:t>05</a:t>
            </a:r>
          </a:p>
        </p:txBody>
      </p:sp>
      <p:sp>
        <p:nvSpPr>
          <p:cNvPr id="7" name="Freeform 6">
            <a:extLst>
              <a:ext uri="{FF2B5EF4-FFF2-40B4-BE49-F238E27FC236}">
                <a16:creationId xmlns:a16="http://schemas.microsoft.com/office/drawing/2014/main" id="{8A655EC5-F85F-5CBB-4516-E641B429AA08}"/>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25" name="Picture 1">
            <a:extLst>
              <a:ext uri="{FF2B5EF4-FFF2-40B4-BE49-F238E27FC236}">
                <a16:creationId xmlns:a16="http://schemas.microsoft.com/office/drawing/2014/main" id="{7690C2B4-BEC7-5621-10B5-DC61F1910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794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D911-A6DA-0E62-A1FF-66704015D1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E66A929-CCC1-17FE-9973-71572E19FD5D}"/>
              </a:ext>
            </a:extLst>
          </p:cNvPr>
          <p:cNvSpPr>
            <a:spLocks noGrp="1"/>
          </p:cNvSpPr>
          <p:nvPr>
            <p:ph type="body" sz="quarter" idx="16"/>
          </p:nvPr>
        </p:nvSpPr>
        <p:spPr>
          <a:xfrm>
            <a:off x="798381" y="486566"/>
            <a:ext cx="10595237" cy="803654"/>
          </a:xfrm>
          <a:prstGeom prst="rect">
            <a:avLst/>
          </a:prstGeom>
        </p:spPr>
        <p:txBody>
          <a:bodyPr/>
          <a:lstStyle/>
          <a:p>
            <a:r>
              <a:rPr lang="en-IE" noProof="0" dirty="0" err="1"/>
              <a:t>Proveye</a:t>
            </a:r>
            <a:endParaRPr lang="en-IE" noProof="0" dirty="0"/>
          </a:p>
        </p:txBody>
      </p:sp>
      <p:sp>
        <p:nvSpPr>
          <p:cNvPr id="6" name="Segnaposto testo 5">
            <a:extLst>
              <a:ext uri="{FF2B5EF4-FFF2-40B4-BE49-F238E27FC236}">
                <a16:creationId xmlns:a16="http://schemas.microsoft.com/office/drawing/2014/main" id="{0AEDDEC0-8E73-AA58-1F82-B13EAA7540AD}"/>
              </a:ext>
            </a:extLst>
          </p:cNvPr>
          <p:cNvSpPr>
            <a:spLocks noGrp="1"/>
          </p:cNvSpPr>
          <p:nvPr>
            <p:ph type="body" sz="quarter" idx="18"/>
          </p:nvPr>
        </p:nvSpPr>
        <p:spPr>
          <a:xfrm>
            <a:off x="709919" y="1162998"/>
            <a:ext cx="7805858" cy="5015496"/>
          </a:xfrm>
        </p:spPr>
        <p:txBody>
          <a:bodyPr/>
          <a:lstStyle/>
          <a:p>
            <a:pPr marL="0" indent="0"/>
            <a:r>
              <a:rPr lang="ru-RU" sz="2000" dirty="0"/>
              <a:t>Proveye е система за дистанционно наблюдение, базирана на изкуствен интелект, която обработва сателитни, дронни и наземни изображения, за да предоставя точна информация в почти реално време за управлението на селското стопанство и околната среда. </a:t>
            </a:r>
          </a:p>
          <a:p>
            <a:pPr marL="0" indent="0"/>
            <a:r>
              <a:rPr lang="ru-RU" sz="2000" dirty="0"/>
              <a:t>Основните ѝ възможности са: </a:t>
            </a:r>
          </a:p>
          <a:p>
            <a:pPr marL="0" indent="0"/>
            <a:r>
              <a:rPr lang="ru-RU" sz="2000" dirty="0"/>
              <a:t>•Мониторинг на пасищата (ProvGrass): Автоматично измерва покритието, растежа и потенциала за добив на пасищата.</a:t>
            </a:r>
          </a:p>
          <a:p>
            <a:pPr marL="0" indent="0"/>
            <a:r>
              <a:rPr lang="ru-RU" sz="2000" dirty="0"/>
              <a:t>•Прецизно торене (ProvVari): Генерира карти за торене с променлива доза, които могат да намалят използването на азот. •Проследяване на околната среда и устойчивостта: Подпомага проверката на секвестирането на въглерод, биоразнообразието и природосъобразните решения в пасищата и влажните зони. •Интегриран център за данни: Комбинира данни от сателити, безпилотни летателни апарати и сензори на място в една платформа за наблюдение на промените в земеползването и рисковете като суша или пожари</a:t>
            </a:r>
          </a:p>
          <a:p>
            <a:pPr marL="0" indent="0"/>
            <a:endParaRPr lang="ru-RU" sz="2200" dirty="0"/>
          </a:p>
          <a:p>
            <a:pPr marL="0" indent="0"/>
            <a:endParaRPr lang="ru-RU" sz="2200" dirty="0"/>
          </a:p>
          <a:p>
            <a:pPr marL="0" indent="0"/>
            <a:endParaRPr lang="en-IE" sz="2200" noProof="0" dirty="0"/>
          </a:p>
          <a:p>
            <a:br>
              <a:rPr lang="en-IE" sz="2200" noProof="0" dirty="0"/>
            </a:br>
            <a:endParaRPr lang="en-IE" sz="2200" noProof="0" dirty="0"/>
          </a:p>
        </p:txBody>
      </p:sp>
      <p:pic>
        <p:nvPicPr>
          <p:cNvPr id="8" name="Immagine 7" descr="Immagine che contiene testo, persona, schermata, Viso umano&#10;&#10;Il contenuto generato dall'IA potrebbe non essere corretto.">
            <a:hlinkClick r:id="rId2"/>
            <a:extLst>
              <a:ext uri="{FF2B5EF4-FFF2-40B4-BE49-F238E27FC236}">
                <a16:creationId xmlns:a16="http://schemas.microsoft.com/office/drawing/2014/main" id="{605EC037-27F9-0DF7-682E-5F26813EF26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364709" y="1346347"/>
            <a:ext cx="2903725" cy="4201113"/>
          </a:xfrm>
          <a:prstGeom prst="rect">
            <a:avLst/>
          </a:prstGeom>
        </p:spPr>
      </p:pic>
      <p:pic>
        <p:nvPicPr>
          <p:cNvPr id="1026" name="Picture 2" descr="Gesture ">
            <a:extLst>
              <a:ext uri="{FF2B5EF4-FFF2-40B4-BE49-F238E27FC236}">
                <a16:creationId xmlns:a16="http://schemas.microsoft.com/office/drawing/2014/main" id="{B3734147-7C1E-1365-915D-2D22E3942C4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068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873025" y="1672479"/>
            <a:ext cx="10520594" cy="4423917"/>
          </a:xfrm>
          <a:prstGeom prst="rect">
            <a:avLst/>
          </a:prstGeom>
        </p:spPr>
        <p:txBody>
          <a:bodyPr/>
          <a:lstStyle/>
          <a:p>
            <a:r>
              <a:rPr lang="ru-RU" sz="2200" dirty="0"/>
              <a:t>До края на този модул обучаващите се ще могат:</a:t>
            </a:r>
          </a:p>
          <a:p>
            <a:r>
              <a:rPr lang="ru-RU" sz="2200" dirty="0"/>
              <a:t> • Да обяснят основните екологични, икономически и кадрови предизвикателства, засягащи съвременното земеделие. </a:t>
            </a:r>
          </a:p>
          <a:p>
            <a:r>
              <a:rPr lang="ru-RU" sz="2200" dirty="0"/>
              <a:t>• Да опишат как технологиите за изкуствен интелект се прилагат в управлението на културите, мониторинга на добитъка и оптимизацията на ресурсите.</a:t>
            </a:r>
          </a:p>
          <a:p>
            <a:r>
              <a:rPr lang="ru-RU" sz="2200" dirty="0"/>
              <a:t>•Интерпретират основни данни за стопанството и да идентифицират къде инструментите за изкуствен интелект могат да подобрят вземането на решения. </a:t>
            </a:r>
          </a:p>
          <a:p>
            <a:r>
              <a:rPr lang="ru-RU" sz="2200" dirty="0"/>
              <a:t>•Оценяват ползите и рисковете от внедряването на изкуствен интелект, включително съображенията, свързани с етиката, околната среда и киберсигурността. </a:t>
            </a:r>
          </a:p>
          <a:p>
            <a:r>
              <a:rPr lang="ru-RU" sz="2200" dirty="0"/>
              <a:t>•Идентифицират практически възможности за интегриране на инструменти за изкуствен интелект в ежедневните селскостопански задачи по отговорен и устойчив начин.</a:t>
            </a:r>
          </a:p>
          <a:p>
            <a:endParaRPr lang="ru-RU" dirty="0"/>
          </a:p>
          <a:p>
            <a:endParaRPr lang="ru-RU"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bg-BG" dirty="0"/>
              <a:t>Учебни цели</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C848F-C762-4B0C-7B65-6452FFACFE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99DFF-614E-8B5F-7B7B-250058129997}"/>
              </a:ext>
            </a:extLst>
          </p:cNvPr>
          <p:cNvSpPr>
            <a:spLocks noGrp="1"/>
          </p:cNvSpPr>
          <p:nvPr>
            <p:ph type="body" sz="quarter" idx="18"/>
          </p:nvPr>
        </p:nvSpPr>
        <p:spPr>
          <a:xfrm>
            <a:off x="287676" y="2013736"/>
            <a:ext cx="5239821" cy="4844264"/>
          </a:xfrm>
        </p:spPr>
        <p:txBody>
          <a:bodyPr/>
          <a:lstStyle/>
          <a:p>
            <a:pPr marL="0"/>
            <a:r>
              <a:rPr lang="ru-RU" dirty="0"/>
              <a:t>Изкуственият интелект предлага практични и мащабируеми решения, които спомагат за преодоляване на разминаването, породено от недостига на работна ръка и нарастващата нужда от социални умения. Чрез автоматизиране на ключови задачи, опростяване на сложни решения и подпомагане на бързото усъвършенстване на уменията, ИИ дава възможност на земеделските стопанства да работят ефективно дори при ограничени човешки ресурси.</a:t>
            </a:r>
          </a:p>
          <a:p>
            <a:pPr marL="0"/>
            <a:endParaRPr lang="ru-RU" dirty="0"/>
          </a:p>
        </p:txBody>
      </p:sp>
      <p:sp>
        <p:nvSpPr>
          <p:cNvPr id="7" name="Text Placeholder 6">
            <a:extLst>
              <a:ext uri="{FF2B5EF4-FFF2-40B4-BE49-F238E27FC236}">
                <a16:creationId xmlns:a16="http://schemas.microsoft.com/office/drawing/2014/main" id="{90819D3A-EFD2-959C-CF16-42F75E0F74A1}"/>
              </a:ext>
            </a:extLst>
          </p:cNvPr>
          <p:cNvSpPr>
            <a:spLocks noGrp="1"/>
          </p:cNvSpPr>
          <p:nvPr>
            <p:ph type="body" sz="quarter" idx="16"/>
          </p:nvPr>
        </p:nvSpPr>
        <p:spPr>
          <a:xfrm>
            <a:off x="405144" y="337381"/>
            <a:ext cx="4886047" cy="1676354"/>
          </a:xfrm>
        </p:spPr>
        <p:txBody>
          <a:bodyPr/>
          <a:lstStyle/>
          <a:p>
            <a:r>
              <a:rPr lang="ru-RU" sz="2800" dirty="0"/>
              <a:t>Недостиг на работна ръка и липса на квалифицирани кадри: решения с изкуствен интелект</a:t>
            </a:r>
          </a:p>
        </p:txBody>
      </p:sp>
      <p:sp>
        <p:nvSpPr>
          <p:cNvPr id="17" name="Freeform 16">
            <a:extLst>
              <a:ext uri="{FF2B5EF4-FFF2-40B4-BE49-F238E27FC236}">
                <a16:creationId xmlns:a16="http://schemas.microsoft.com/office/drawing/2014/main" id="{8142661E-440B-20C2-72FC-63EEB9857749}"/>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6" name="Picture Placeholder 5">
            <a:extLst>
              <a:ext uri="{FF2B5EF4-FFF2-40B4-BE49-F238E27FC236}">
                <a16:creationId xmlns:a16="http://schemas.microsoft.com/office/drawing/2014/main" id="{43F98B3D-265E-3214-F58C-D07ABB9DB6D8}"/>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1702031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BC862-2C2D-30E3-E3B0-3661AE89F148}"/>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90638911-DCFC-3305-F359-782B98AA514D}"/>
              </a:ext>
            </a:extLst>
          </p:cNvPr>
          <p:cNvSpPr>
            <a:spLocks noGrp="1"/>
          </p:cNvSpPr>
          <p:nvPr>
            <p:ph type="body" sz="quarter" idx="35"/>
          </p:nvPr>
        </p:nvSpPr>
        <p:spPr>
          <a:xfrm>
            <a:off x="4912293" y="748312"/>
            <a:ext cx="6562677" cy="339415"/>
          </a:xfrm>
        </p:spPr>
        <p:txBody>
          <a:bodyPr/>
          <a:lstStyle/>
          <a:p>
            <a:r>
              <a:rPr lang="bg-BG" dirty="0"/>
              <a:t>Автоматизация и роботика</a:t>
            </a:r>
          </a:p>
          <a:p>
            <a:endParaRPr lang="en-IE" noProof="0" dirty="0"/>
          </a:p>
          <a:p>
            <a:pPr algn="ctr"/>
            <a:endParaRPr lang="en-IE" sz="2200" noProof="0" dirty="0"/>
          </a:p>
        </p:txBody>
      </p:sp>
      <p:sp>
        <p:nvSpPr>
          <p:cNvPr id="5" name="Text Placeholder 4">
            <a:extLst>
              <a:ext uri="{FF2B5EF4-FFF2-40B4-BE49-F238E27FC236}">
                <a16:creationId xmlns:a16="http://schemas.microsoft.com/office/drawing/2014/main" id="{F47AF4A6-8C26-FAC5-FDFF-6FCE7EB58C4A}"/>
              </a:ext>
            </a:extLst>
          </p:cNvPr>
          <p:cNvSpPr>
            <a:spLocks noGrp="1"/>
          </p:cNvSpPr>
          <p:nvPr>
            <p:ph type="body" sz="quarter" idx="36"/>
          </p:nvPr>
        </p:nvSpPr>
        <p:spPr>
          <a:xfrm>
            <a:off x="4543268" y="1167376"/>
            <a:ext cx="7032646" cy="1257325"/>
          </a:xfrm>
        </p:spPr>
        <p:txBody>
          <a:bodyPr/>
          <a:lstStyle/>
          <a:p>
            <a:r>
              <a:rPr lang="en-IE" sz="1900" b="1" noProof="0" dirty="0"/>
              <a:t> </a:t>
            </a:r>
            <a:r>
              <a:rPr lang="ru-RU" sz="1900" dirty="0"/>
              <a:t>Автономните машини намаляват нуждата от ръчен труд; дроновете ефективно изпълняват задачи по наблюдение, пръскане и картографиране; роботите се справят с повтарящи се и отнемащи време задачи с висока прецизност</a:t>
            </a:r>
          </a:p>
          <a:p>
            <a:r>
              <a:rPr lang="en-IE" sz="1900" noProof="0" dirty="0"/>
              <a:t>.</a:t>
            </a:r>
          </a:p>
        </p:txBody>
      </p:sp>
      <p:sp>
        <p:nvSpPr>
          <p:cNvPr id="6" name="Text Placeholder 5">
            <a:extLst>
              <a:ext uri="{FF2B5EF4-FFF2-40B4-BE49-F238E27FC236}">
                <a16:creationId xmlns:a16="http://schemas.microsoft.com/office/drawing/2014/main" id="{3E6B575C-A215-791A-27D1-1145FE9BE9E8}"/>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B74007CD-6C3F-438E-2414-EF1C9A669369}"/>
              </a:ext>
            </a:extLst>
          </p:cNvPr>
          <p:cNvSpPr>
            <a:spLocks noGrp="1"/>
          </p:cNvSpPr>
          <p:nvPr>
            <p:ph type="body" sz="quarter" idx="42"/>
          </p:nvPr>
        </p:nvSpPr>
        <p:spPr>
          <a:xfrm>
            <a:off x="4778252" y="2705162"/>
            <a:ext cx="6562677" cy="339415"/>
          </a:xfrm>
        </p:spPr>
        <p:txBody>
          <a:bodyPr/>
          <a:lstStyle/>
          <a:p>
            <a:r>
              <a:rPr lang="ru-RU" sz="2000" dirty="0"/>
              <a:t>Подкрепа при вземането на решения с помощта на изкуствен интелект</a:t>
            </a:r>
          </a:p>
        </p:txBody>
      </p:sp>
      <p:sp>
        <p:nvSpPr>
          <p:cNvPr id="9" name="Text Placeholder 8">
            <a:extLst>
              <a:ext uri="{FF2B5EF4-FFF2-40B4-BE49-F238E27FC236}">
                <a16:creationId xmlns:a16="http://schemas.microsoft.com/office/drawing/2014/main" id="{01BC1247-EAC6-AC3F-52FA-FB4C080B858E}"/>
              </a:ext>
            </a:extLst>
          </p:cNvPr>
          <p:cNvSpPr>
            <a:spLocks noGrp="1"/>
          </p:cNvSpPr>
          <p:nvPr>
            <p:ph type="body" sz="quarter" idx="43"/>
          </p:nvPr>
        </p:nvSpPr>
        <p:spPr>
          <a:xfrm>
            <a:off x="4805463" y="3307504"/>
            <a:ext cx="6770451" cy="955625"/>
          </a:xfrm>
        </p:spPr>
        <p:txBody>
          <a:bodyPr/>
          <a:lstStyle/>
          <a:p>
            <a:r>
              <a:rPr lang="ru-RU" sz="1900" dirty="0"/>
              <a:t>Предоставя указания за засаждане, напояване и управление на културите; Опростява сложните агрономически решения; Препоръките в реално време подобряват производителността</a:t>
            </a:r>
          </a:p>
          <a:p>
            <a:pPr marL="342900" indent="-342900">
              <a:buFont typeface="Arial" panose="020B0604020202020204" pitchFamily="34" charset="0"/>
              <a:buChar char="•"/>
            </a:pPr>
            <a:endParaRPr lang="en-IE" sz="2000" noProof="0" dirty="0"/>
          </a:p>
        </p:txBody>
      </p:sp>
      <p:sp>
        <p:nvSpPr>
          <p:cNvPr id="10" name="Text Placeholder 9">
            <a:extLst>
              <a:ext uri="{FF2B5EF4-FFF2-40B4-BE49-F238E27FC236}">
                <a16:creationId xmlns:a16="http://schemas.microsoft.com/office/drawing/2014/main" id="{D8854B7A-0AE8-3E32-B0B1-1EF45B1192AC}"/>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5CD18242-2FAD-ECA9-44AE-9054260DBF11}"/>
              </a:ext>
            </a:extLst>
          </p:cNvPr>
          <p:cNvSpPr>
            <a:spLocks noGrp="1"/>
          </p:cNvSpPr>
          <p:nvPr>
            <p:ph type="body" sz="quarter" idx="45"/>
          </p:nvPr>
        </p:nvSpPr>
        <p:spPr>
          <a:xfrm>
            <a:off x="4927790" y="4521534"/>
            <a:ext cx="6562677" cy="339415"/>
          </a:xfrm>
        </p:spPr>
        <p:txBody>
          <a:bodyPr/>
          <a:lstStyle/>
          <a:p>
            <a:r>
              <a:rPr lang="ru-RU" sz="2300" dirty="0"/>
              <a:t>Интелигентно обучение и трансфер на знания</a:t>
            </a:r>
          </a:p>
          <a:p>
            <a:endParaRPr lang="en-IE" noProof="0" dirty="0"/>
          </a:p>
        </p:txBody>
      </p:sp>
      <p:sp>
        <p:nvSpPr>
          <p:cNvPr id="12" name="Text Placeholder 11">
            <a:extLst>
              <a:ext uri="{FF2B5EF4-FFF2-40B4-BE49-F238E27FC236}">
                <a16:creationId xmlns:a16="http://schemas.microsoft.com/office/drawing/2014/main" id="{04DE8246-9D95-FCDF-A0B0-6FB454A1474B}"/>
              </a:ext>
            </a:extLst>
          </p:cNvPr>
          <p:cNvSpPr>
            <a:spLocks noGrp="1"/>
          </p:cNvSpPr>
          <p:nvPr>
            <p:ph type="body" sz="quarter" idx="46"/>
          </p:nvPr>
        </p:nvSpPr>
        <p:spPr>
          <a:xfrm>
            <a:off x="4699797" y="4982966"/>
            <a:ext cx="6876117" cy="1157365"/>
          </a:xfrm>
        </p:spPr>
        <p:txBody>
          <a:bodyPr/>
          <a:lstStyle/>
          <a:p>
            <a:r>
              <a:rPr lang="ru-RU" sz="1800" dirty="0"/>
              <a:t>Приложенията, базирани на изкуствен интелект, предоставят подробни инструкции за селскостопанските задачи; Виртуалните асистенти и чатботовете предлагат незабавна агрономическа подкрепа; Дигиталните инструменти за обучение спомагат за бързото и икономично повишаване на квалификацията на персонала</a:t>
            </a:r>
          </a:p>
          <a:p>
            <a:pPr marL="342900" indent="-342900">
              <a:buFont typeface="Arial" panose="020B0604020202020204" pitchFamily="34" charset="0"/>
              <a:buChar char="•"/>
            </a:pPr>
            <a:endParaRPr lang="en-IE" sz="2000" noProof="0" dirty="0"/>
          </a:p>
        </p:txBody>
      </p:sp>
      <p:sp>
        <p:nvSpPr>
          <p:cNvPr id="13" name="Text Placeholder 12">
            <a:extLst>
              <a:ext uri="{FF2B5EF4-FFF2-40B4-BE49-F238E27FC236}">
                <a16:creationId xmlns:a16="http://schemas.microsoft.com/office/drawing/2014/main" id="{1A22C533-128A-ACD8-9F2A-3737130D9234}"/>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B5566266-0195-7464-031D-1E2A5C5F12EB}"/>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25" name="Picture 1">
            <a:extLst>
              <a:ext uri="{FF2B5EF4-FFF2-40B4-BE49-F238E27FC236}">
                <a16:creationId xmlns:a16="http://schemas.microsoft.com/office/drawing/2014/main" id="{CC86FE5C-CF13-330A-FE6A-98EC3C857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8" name="Plassholder for bilde 7">
            <a:extLst>
              <a:ext uri="{FF2B5EF4-FFF2-40B4-BE49-F238E27FC236}">
                <a16:creationId xmlns:a16="http://schemas.microsoft.com/office/drawing/2014/main" id="{B14C05DC-E429-135E-E9EE-67A34E0CE03A}"/>
              </a:ext>
            </a:extLst>
          </p:cNvPr>
          <p:cNvPicPr>
            <a:picLocks noGrp="1" noChangeAspect="1"/>
          </p:cNvPicPr>
          <p:nvPr>
            <p:ph type="pic" sz="quarter" idx="41"/>
          </p:nvPr>
        </p:nvPicPr>
        <p:blipFill>
          <a:blip r:embed="rId4"/>
          <a:srcRect l="29931" r="29931"/>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320460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23014" y="527299"/>
            <a:ext cx="10588974" cy="723770"/>
          </a:xfrm>
          <a:prstGeom prst="rect">
            <a:avLst/>
          </a:prstGeom>
        </p:spPr>
        <p:txBody>
          <a:bodyPr/>
          <a:lstStyle/>
          <a:p>
            <a:r>
              <a:rPr lang="bg-BG" dirty="0"/>
              <a:t>Пример: </a:t>
            </a:r>
            <a:r>
              <a:rPr lang="en-IE" dirty="0" err="1"/>
              <a:t>MooMonitor</a:t>
            </a:r>
            <a:endParaRPr lang="en-IE" dirty="0"/>
          </a:p>
        </p:txBody>
      </p:sp>
      <p:sp>
        <p:nvSpPr>
          <p:cNvPr id="6" name="Segnaposto testo 5">
            <a:extLst>
              <a:ext uri="{FF2B5EF4-FFF2-40B4-BE49-F238E27FC236}">
                <a16:creationId xmlns:a16="http://schemas.microsoft.com/office/drawing/2014/main" id="{E14D2EF9-A9FE-DEC7-A2BC-DCFC904597DB}"/>
              </a:ext>
            </a:extLst>
          </p:cNvPr>
          <p:cNvSpPr>
            <a:spLocks noGrp="1"/>
          </p:cNvSpPr>
          <p:nvPr>
            <p:ph type="body" sz="quarter" idx="18"/>
          </p:nvPr>
        </p:nvSpPr>
        <p:spPr>
          <a:xfrm>
            <a:off x="723014" y="1169581"/>
            <a:ext cx="6475228" cy="4854137"/>
          </a:xfrm>
        </p:spPr>
        <p:txBody>
          <a:bodyPr/>
          <a:lstStyle/>
          <a:p>
            <a:pPr marL="0" indent="0"/>
            <a:r>
              <a:rPr lang="ru-RU" sz="2100" dirty="0"/>
              <a:t>MooMonitor+ е система за наблюдение на поведението на кравите. Тя се занимава с въпросите на плодовитостта и здравето на животните, като въвежда революционна технология за носими устройства във фермерските стопанства. Това променя селското стопанство чрез използването на технологии от областта на облачните изчисления, носимите сензори и големите данни, за да подобри мониторинга на здравето и репродуктивната функция. Системата позволява индивидуално наблюдение на животните, като изпраща сигнали за поведението им на фермерите, когато засече възможни здравословни проблеми. Това дава възможност за ранна намеса, намаляване на употребата на антибиотици и по-добри показатели за възстановяване във фермата. </a:t>
            </a:r>
          </a:p>
          <a:p>
            <a:pPr marL="0" indent="0"/>
            <a:endParaRPr lang="ru-RU" dirty="0"/>
          </a:p>
          <a:p>
            <a:pPr marL="0" indent="0"/>
            <a:endParaRPr lang="ru-RU" dirty="0" err="1"/>
          </a:p>
        </p:txBody>
      </p:sp>
      <p:pic>
        <p:nvPicPr>
          <p:cNvPr id="8" name="Immagine 7" descr="Immagine che contiene testo, bestiame, mammifero, Brochure&#10;&#10;Il contenuto generato dall'IA potrebbe non essere corretto.">
            <a:hlinkClick r:id="rId3"/>
            <a:extLst>
              <a:ext uri="{FF2B5EF4-FFF2-40B4-BE49-F238E27FC236}">
                <a16:creationId xmlns:a16="http://schemas.microsoft.com/office/drawing/2014/main" id="{C2C2F89A-4471-DBCA-B11B-4956D250FD9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708754" y="761603"/>
            <a:ext cx="3684864" cy="5262115"/>
          </a:xfrm>
          <a:prstGeom prst="rect">
            <a:avLst/>
          </a:prstGeom>
        </p:spPr>
      </p:pic>
      <p:sp>
        <p:nvSpPr>
          <p:cNvPr id="10" name="CasellaDiTesto 9">
            <a:extLst>
              <a:ext uri="{FF2B5EF4-FFF2-40B4-BE49-F238E27FC236}">
                <a16:creationId xmlns:a16="http://schemas.microsoft.com/office/drawing/2014/main" id="{DEA7F342-5ED3-6EAF-8B11-622A97B610E0}"/>
              </a:ext>
            </a:extLst>
          </p:cNvPr>
          <p:cNvSpPr txBox="1"/>
          <p:nvPr/>
        </p:nvSpPr>
        <p:spPr>
          <a:xfrm>
            <a:off x="452355" y="5961369"/>
            <a:ext cx="3753885" cy="369332"/>
          </a:xfrm>
          <a:prstGeom prst="rect">
            <a:avLst/>
          </a:prstGeom>
          <a:noFill/>
        </p:spPr>
        <p:txBody>
          <a:bodyPr wrap="square">
            <a:spAutoFit/>
          </a:bodyPr>
          <a:lstStyle/>
          <a:p>
            <a:r>
              <a:rPr lang="en-IE" noProof="0" dirty="0">
                <a:hlinkClick r:id="rId5"/>
              </a:rPr>
              <a:t>What is </a:t>
            </a:r>
            <a:r>
              <a:rPr lang="en-IE" noProof="0" dirty="0" err="1">
                <a:hlinkClick r:id="rId5"/>
              </a:rPr>
              <a:t>MooMonitor</a:t>
            </a:r>
            <a:r>
              <a:rPr lang="en-IE" noProof="0" dirty="0">
                <a:hlinkClick r:id="rId5"/>
              </a:rPr>
              <a:t>+ ? - YouTube</a:t>
            </a:r>
            <a:endParaRPr lang="en-IE" noProof="0" dirty="0"/>
          </a:p>
        </p:txBody>
      </p:sp>
      <p:pic>
        <p:nvPicPr>
          <p:cNvPr id="1026" name="Picture 2" descr="Witness ">
            <a:extLst>
              <a:ext uri="{FF2B5EF4-FFF2-40B4-BE49-F238E27FC236}">
                <a16:creationId xmlns:a16="http://schemas.microsoft.com/office/drawing/2014/main" id="{AAC4FB55-3C34-696C-762E-B0CD0760779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003040" y="5841235"/>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esture ">
            <a:extLst>
              <a:ext uri="{FF2B5EF4-FFF2-40B4-BE49-F238E27FC236}">
                <a16:creationId xmlns:a16="http://schemas.microsoft.com/office/drawing/2014/main" id="{1FFB9E09-BCB9-91C4-B6E3-0A61B710602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07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DE55A-7063-07E0-A138-02EE5734FD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017717-0824-19D1-E580-12FDC4D86BDB}"/>
              </a:ext>
            </a:extLst>
          </p:cNvPr>
          <p:cNvSpPr>
            <a:spLocks noGrp="1"/>
          </p:cNvSpPr>
          <p:nvPr>
            <p:ph type="body" sz="quarter" idx="16"/>
          </p:nvPr>
        </p:nvSpPr>
        <p:spPr>
          <a:prstGeom prst="rect">
            <a:avLst/>
          </a:prstGeom>
        </p:spPr>
        <p:txBody>
          <a:bodyPr/>
          <a:lstStyle/>
          <a:p>
            <a:r>
              <a:rPr lang="bg-BG" dirty="0"/>
              <a:t>Упражнение за самоанализ</a:t>
            </a:r>
          </a:p>
        </p:txBody>
      </p:sp>
      <p:sp>
        <p:nvSpPr>
          <p:cNvPr id="3" name="Segnaposto testo 2">
            <a:extLst>
              <a:ext uri="{FF2B5EF4-FFF2-40B4-BE49-F238E27FC236}">
                <a16:creationId xmlns:a16="http://schemas.microsoft.com/office/drawing/2014/main" id="{6CAB5805-88D2-4CD4-F7F8-D42D13561AC6}"/>
              </a:ext>
            </a:extLst>
          </p:cNvPr>
          <p:cNvSpPr>
            <a:spLocks noGrp="1"/>
          </p:cNvSpPr>
          <p:nvPr>
            <p:ph type="body" sz="quarter" idx="18"/>
          </p:nvPr>
        </p:nvSpPr>
        <p:spPr>
          <a:xfrm>
            <a:off x="798380" y="1565257"/>
            <a:ext cx="10595237" cy="4531140"/>
          </a:xfrm>
        </p:spPr>
        <p:txBody>
          <a:bodyPr/>
          <a:lstStyle/>
          <a:p>
            <a:pPr algn="just" fontAlgn="t">
              <a:lnSpc>
                <a:spcPct val="100000"/>
              </a:lnSpc>
              <a:spcBef>
                <a:spcPts val="0"/>
              </a:spcBef>
            </a:pPr>
            <a:r>
              <a:rPr lang="ru-RU" b="1" dirty="0"/>
              <a:t>Практическо приложение на изкуствения интелект във вашата среда</a:t>
            </a:r>
          </a:p>
          <a:p>
            <a:pPr algn="just" fontAlgn="t">
              <a:lnSpc>
                <a:spcPct val="100000"/>
              </a:lnSpc>
              <a:spcBef>
                <a:spcPts val="0"/>
              </a:spcBef>
            </a:pPr>
            <a:endParaRPr lang="ru-RU" b="1" dirty="0"/>
          </a:p>
          <a:p>
            <a:pPr algn="just" fontAlgn="t">
              <a:lnSpc>
                <a:spcPct val="100000"/>
              </a:lnSpc>
              <a:spcBef>
                <a:spcPts val="0"/>
              </a:spcBef>
            </a:pPr>
            <a:r>
              <a:rPr lang="ru-RU" dirty="0"/>
              <a:t>1 В кои аспекти от ежедневната или сезонната ви селскостопанска работа изкуственият интелект би могъл да намали усилията или да подобри качеството? (Помислете за цялата верига на стойността: планиране → производство → прибиране на реколтата → логистика.)</a:t>
            </a:r>
          </a:p>
          <a:p>
            <a:pPr algn="just" fontAlgn="t">
              <a:lnSpc>
                <a:spcPct val="100000"/>
              </a:lnSpc>
              <a:spcBef>
                <a:spcPts val="0"/>
              </a:spcBef>
            </a:pPr>
            <a:r>
              <a:rPr lang="ru-RU" dirty="0"/>
              <a:t>2 Ако можехте да автоматизирате или подобрите една задача с изкуствен интелект, коя би била тя и защо? </a:t>
            </a:r>
          </a:p>
          <a:p>
            <a:pPr algn="just" fontAlgn="t">
              <a:lnSpc>
                <a:spcPct val="100000"/>
              </a:lnSpc>
              <a:spcBef>
                <a:spcPts val="0"/>
              </a:spcBef>
            </a:pPr>
            <a:r>
              <a:rPr lang="ru-RU" dirty="0"/>
              <a:t>3 Какъв малък експеримент с изкуствен интелект с нисък риск бихте могли да опитате през следващия сезон?</a:t>
            </a:r>
          </a:p>
          <a:p>
            <a:pPr algn="just" fontAlgn="t">
              <a:lnSpc>
                <a:spcPct val="100000"/>
              </a:lnSpc>
              <a:spcBef>
                <a:spcPts val="0"/>
              </a:spcBef>
            </a:pPr>
            <a:r>
              <a:rPr lang="ru-RU" dirty="0"/>
              <a:t>4 Какви умения, партньори или технологии биха ви били необходими, за да осъществите това?</a:t>
            </a:r>
          </a:p>
          <a:p>
            <a:pPr algn="just" fontAlgn="t">
              <a:lnSpc>
                <a:spcPct val="100000"/>
              </a:lnSpc>
              <a:spcBef>
                <a:spcPts val="0"/>
              </a:spcBef>
            </a:pPr>
            <a:endParaRPr lang="ru-RU" b="1" dirty="0"/>
          </a:p>
          <a:p>
            <a:pPr algn="just" fontAlgn="t">
              <a:lnSpc>
                <a:spcPct val="100000"/>
              </a:lnSpc>
              <a:spcBef>
                <a:spcPts val="0"/>
              </a:spcBef>
            </a:pPr>
            <a:endParaRPr lang="ru-RU" b="1" dirty="0"/>
          </a:p>
          <a:p>
            <a:pPr>
              <a:lnSpc>
                <a:spcPct val="100000"/>
              </a:lnSpc>
            </a:pPr>
            <a:endParaRPr lang="en-IE" noProof="0" dirty="0"/>
          </a:p>
        </p:txBody>
      </p:sp>
      <p:pic>
        <p:nvPicPr>
          <p:cNvPr id="4098" name="Picture 2" descr="Writing ">
            <a:extLst>
              <a:ext uri="{FF2B5EF4-FFF2-40B4-BE49-F238E27FC236}">
                <a16:creationId xmlns:a16="http://schemas.microsoft.com/office/drawing/2014/main" id="{324D861B-CA53-7A22-C7AE-D78DD55175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672320" y="553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03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85000" lnSpcReduction="10000"/>
          </a:bodyPr>
          <a:lstStyle/>
          <a:p>
            <a:r>
              <a:rPr lang="bg-BG" noProof="0" dirty="0"/>
              <a:t>Част</a:t>
            </a:r>
            <a:r>
              <a:rPr lang="en-IE" noProof="0" dirty="0"/>
              <a:t> 4-</a:t>
            </a:r>
          </a:p>
          <a:p>
            <a:r>
              <a:rPr lang="ru-RU" dirty="0"/>
              <a:t>Как да запазим преднината си? Решения и поглед към бъдещето</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IE" noProof="0"/>
              <a:t>04</a:t>
            </a:r>
          </a:p>
        </p:txBody>
      </p:sp>
    </p:spTree>
    <p:extLst>
      <p:ext uri="{BB962C8B-B14F-4D97-AF65-F5344CB8AC3E}">
        <p14:creationId xmlns:p14="http://schemas.microsoft.com/office/powerpoint/2010/main" val="2702034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575353" y="226031"/>
            <a:ext cx="5065159" cy="2260315"/>
          </a:xfrm>
        </p:spPr>
        <p:txBody>
          <a:bodyPr/>
          <a:lstStyle/>
          <a:p>
            <a:r>
              <a:rPr lang="ru-RU" sz="3000" dirty="0"/>
              <a:t>Да изпреварваме предизвикателствата, свързани с изкуствения интелект в селското стопанство </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
        <p:nvSpPr>
          <p:cNvPr id="3" name="Plassholder for tekst 2">
            <a:extLst>
              <a:ext uri="{FF2B5EF4-FFF2-40B4-BE49-F238E27FC236}">
                <a16:creationId xmlns:a16="http://schemas.microsoft.com/office/drawing/2014/main" id="{39384485-E951-A005-FDC9-44763208231F}"/>
              </a:ext>
            </a:extLst>
          </p:cNvPr>
          <p:cNvSpPr>
            <a:spLocks noGrp="1"/>
          </p:cNvSpPr>
          <p:nvPr>
            <p:ph type="body" sz="quarter" idx="18"/>
          </p:nvPr>
        </p:nvSpPr>
        <p:spPr>
          <a:xfrm>
            <a:off x="760288" y="2373330"/>
            <a:ext cx="4787757" cy="4484670"/>
          </a:xfrm>
        </p:spPr>
        <p:txBody>
          <a:bodyPr lIns="91440" tIns="45720" rIns="91440" bIns="45720" anchor="t"/>
          <a:lstStyle/>
          <a:p>
            <a:r>
              <a:rPr lang="ru-RU" sz="2000" dirty="0">
                <a:ea typeface="Calibri"/>
                <a:cs typeface="Calibri"/>
              </a:rPr>
              <a:t>Изкуственият интелект може да подпомогне селското стопанство, но за да се запази преднината, са необходими солидни дигитални умения, практически опит и информирано вземане на решения. Земеделските производители трябва да съчетават информацията, предоставена от изкуствения интелект, със собствените си познания, да избират технологии, които отговарят на техните нужди, и да работят в тясно сътрудничество с партньорите си. Ясният фокус върху устойчивостта и отговорното използване ще гарантира дългосрочна устойчивост и успех.</a:t>
            </a:r>
          </a:p>
          <a:p>
            <a:endParaRPr lang="ru-RU" dirty="0">
              <a:ea typeface="Calibri"/>
              <a:cs typeface="Calibri"/>
            </a:endParaRPr>
          </a:p>
          <a:p>
            <a:endParaRPr lang="ru-RU" dirty="0">
              <a:ea typeface="Calibri"/>
              <a:cs typeface="Calibri"/>
            </a:endParaRPr>
          </a:p>
          <a:p>
            <a:endParaRPr lang="en-GB" dirty="0">
              <a:ea typeface="Calibri"/>
              <a:cs typeface="Calibri"/>
            </a:endParaRPr>
          </a:p>
        </p:txBody>
      </p:sp>
      <p:pic>
        <p:nvPicPr>
          <p:cNvPr id="10" name="Plassholder for bilde 9">
            <a:extLst>
              <a:ext uri="{FF2B5EF4-FFF2-40B4-BE49-F238E27FC236}">
                <a16:creationId xmlns:a16="http://schemas.microsoft.com/office/drawing/2014/main" id="{6F5AB24D-EFE9-2BC6-0F7D-DDFD68A75625}"/>
              </a:ext>
            </a:extLst>
          </p:cNvPr>
          <p:cNvPicPr>
            <a:picLocks noGrp="1" noChangeAspect="1"/>
          </p:cNvPicPr>
          <p:nvPr>
            <p:ph type="pic" sz="quarter" idx="44"/>
          </p:nvPr>
        </p:nvPicPr>
        <p:blipFill>
          <a:blip r:embed="rId3"/>
          <a:srcRect l="18797" r="18797"/>
          <a:stretch/>
        </p:blipFill>
        <p:spPr>
          <a:xfrm>
            <a:off x="6401710" y="484501"/>
            <a:ext cx="5660531" cy="6045736"/>
          </a:xfrm>
          <a:prstGeom prst="rect">
            <a:avLst/>
          </a:prstGeom>
          <a:solidFill>
            <a:srgbClr val="FFFFFF">
              <a:lumMod val="95000"/>
            </a:srgbClr>
          </a:solidFill>
        </p:spPr>
      </p:pic>
    </p:spTree>
    <p:extLst>
      <p:ext uri="{BB962C8B-B14F-4D97-AF65-F5344CB8AC3E}">
        <p14:creationId xmlns:p14="http://schemas.microsoft.com/office/powerpoint/2010/main" val="1337061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95230-81F5-A5D9-AD58-1FC98DD4F3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6D9A098-4A08-80C3-CE4F-AF23BFE2B961}"/>
              </a:ext>
            </a:extLst>
          </p:cNvPr>
          <p:cNvSpPr>
            <a:spLocks noGrp="1"/>
          </p:cNvSpPr>
          <p:nvPr>
            <p:ph type="body" sz="quarter" idx="18"/>
          </p:nvPr>
        </p:nvSpPr>
        <p:spPr>
          <a:xfrm>
            <a:off x="798381" y="1371600"/>
            <a:ext cx="10684782" cy="5082363"/>
          </a:xfrm>
          <a:prstGeom prst="rect">
            <a:avLst/>
          </a:prstGeom>
        </p:spPr>
        <p:txBody>
          <a:bodyPr/>
          <a:lstStyle/>
          <a:p>
            <a:pPr>
              <a:lnSpc>
                <a:spcPct val="100000"/>
              </a:lnSpc>
            </a:pPr>
            <a:r>
              <a:rPr lang="ru-RU" sz="2200" b="1" dirty="0"/>
              <a:t>1. Собственост върху данните и поверителност</a:t>
            </a:r>
          </a:p>
          <a:p>
            <a:pPr>
              <a:lnSpc>
                <a:spcPct val="100000"/>
              </a:lnSpc>
            </a:pPr>
            <a:r>
              <a:rPr lang="ru-RU" sz="2200" dirty="0"/>
              <a:t>На кого принадлежат данните, събирани от сензори, дронове и платформи за изкуствен интелект?</a:t>
            </a:r>
          </a:p>
          <a:p>
            <a:pPr>
              <a:lnSpc>
                <a:spcPct val="100000"/>
              </a:lnSpc>
            </a:pPr>
            <a:r>
              <a:rPr lang="ru-RU" sz="2200" dirty="0"/>
              <a:t>- Земеделски стопани</a:t>
            </a:r>
          </a:p>
          <a:p>
            <a:pPr>
              <a:lnSpc>
                <a:spcPct val="100000"/>
              </a:lnSpc>
            </a:pPr>
            <a:r>
              <a:rPr lang="ru-RU" sz="2200" dirty="0"/>
              <a:t>- Технологични компании</a:t>
            </a:r>
          </a:p>
          <a:p>
            <a:pPr>
              <a:lnSpc>
                <a:spcPct val="100000"/>
              </a:lnSpc>
            </a:pPr>
            <a:r>
              <a:rPr lang="ru-RU" sz="2200" dirty="0"/>
              <a:t>- Правителства</a:t>
            </a:r>
          </a:p>
          <a:p>
            <a:pPr>
              <a:lnSpc>
                <a:spcPct val="100000"/>
              </a:lnSpc>
            </a:pPr>
            <a:r>
              <a:rPr lang="ru-RU" sz="2200" dirty="0"/>
              <a:t>Това все още е сива зона и може да доведе до дисбаланс в силите.</a:t>
            </a:r>
          </a:p>
          <a:p>
            <a:pPr>
              <a:lnSpc>
                <a:spcPct val="100000"/>
              </a:lnSpc>
            </a:pPr>
            <a:r>
              <a:rPr lang="ru-RU" sz="2200" b="1" dirty="0"/>
              <a:t>2. Зависимост от големите технологични компании</a:t>
            </a:r>
          </a:p>
          <a:p>
            <a:pPr>
              <a:lnSpc>
                <a:spcPct val="100000"/>
              </a:lnSpc>
            </a:pPr>
            <a:r>
              <a:rPr lang="ru-RU" sz="2200" dirty="0"/>
              <a:t>Ако инструментите за изкуствен интелект станат незаменими, съществува риск малките земеделски стопани да станат зависими от скъпи патентовани системи. Това може да задълбочи пропастта между големите индустриални стопанства и дребните земеделски стопани.</a:t>
            </a:r>
          </a:p>
          <a:p>
            <a:pPr>
              <a:lnSpc>
                <a:spcPct val="100000"/>
              </a:lnSpc>
            </a:pPr>
            <a:endParaRPr lang="ru-RU" b="1" dirty="0"/>
          </a:p>
          <a:p>
            <a:pPr>
              <a:lnSpc>
                <a:spcPct val="100000"/>
              </a:lnSpc>
            </a:pPr>
            <a:endParaRPr lang="ru-RU" b="1" dirty="0"/>
          </a:p>
          <a:p>
            <a:pPr>
              <a:lnSpc>
                <a:spcPct val="100000"/>
              </a:lnSpc>
            </a:pPr>
            <a:endParaRPr lang="en-IE" noProof="0" dirty="0"/>
          </a:p>
          <a:p>
            <a:pPr marL="342900" indent="-342900">
              <a:lnSpc>
                <a:spcPct val="100000"/>
              </a:lnSpc>
              <a:buFontTx/>
              <a:buChar char="-"/>
            </a:pPr>
            <a:endParaRPr lang="en-IE" noProof="0" dirty="0"/>
          </a:p>
        </p:txBody>
      </p:sp>
      <p:sp>
        <p:nvSpPr>
          <p:cNvPr id="5" name="Text Placeholder 4">
            <a:extLst>
              <a:ext uri="{FF2B5EF4-FFF2-40B4-BE49-F238E27FC236}">
                <a16:creationId xmlns:a16="http://schemas.microsoft.com/office/drawing/2014/main" id="{AD10FD29-7727-04C2-593E-91DFBAF88AE0}"/>
              </a:ext>
            </a:extLst>
          </p:cNvPr>
          <p:cNvSpPr>
            <a:spLocks noGrp="1"/>
          </p:cNvSpPr>
          <p:nvPr>
            <p:ph type="body" sz="quarter" idx="16"/>
          </p:nvPr>
        </p:nvSpPr>
        <p:spPr>
          <a:xfrm>
            <a:off x="798381" y="700387"/>
            <a:ext cx="10595237" cy="803654"/>
          </a:xfrm>
          <a:prstGeom prst="rect">
            <a:avLst/>
          </a:prstGeom>
        </p:spPr>
        <p:txBody>
          <a:bodyPr/>
          <a:lstStyle/>
          <a:p>
            <a:r>
              <a:rPr lang="bg-BG" dirty="0"/>
              <a:t>Основни рискове и предизвикателства</a:t>
            </a:r>
          </a:p>
        </p:txBody>
      </p:sp>
    </p:spTree>
    <p:extLst>
      <p:ext uri="{BB962C8B-B14F-4D97-AF65-F5344CB8AC3E}">
        <p14:creationId xmlns:p14="http://schemas.microsoft.com/office/powerpoint/2010/main" val="2773927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225A4-1AE8-F098-7927-253978BBFA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418C84-A3DB-648B-5FC1-14AAAA3BFBC4}"/>
              </a:ext>
            </a:extLst>
          </p:cNvPr>
          <p:cNvSpPr>
            <a:spLocks noGrp="1"/>
          </p:cNvSpPr>
          <p:nvPr>
            <p:ph type="body" sz="quarter" idx="18"/>
          </p:nvPr>
        </p:nvSpPr>
        <p:spPr>
          <a:xfrm>
            <a:off x="478465" y="1137684"/>
            <a:ext cx="10915153" cy="5411972"/>
          </a:xfrm>
          <a:prstGeom prst="rect">
            <a:avLst/>
          </a:prstGeom>
        </p:spPr>
        <p:txBody>
          <a:bodyPr/>
          <a:lstStyle/>
          <a:p>
            <a:r>
              <a:rPr lang="ru-RU" sz="2000" b="1" dirty="0"/>
              <a:t>3. Загуба на работни места</a:t>
            </a:r>
          </a:p>
          <a:p>
            <a:r>
              <a:rPr lang="ru-RU" sz="2000" dirty="0"/>
              <a:t>Автоматизацията може да намали нуждата от:</a:t>
            </a:r>
          </a:p>
          <a:p>
            <a:r>
              <a:rPr lang="ru-RU" sz="2000" dirty="0"/>
              <a:t>•Полеви работници</a:t>
            </a:r>
          </a:p>
          <a:p>
            <a:r>
              <a:rPr lang="ru-RU" sz="2000" dirty="0"/>
              <a:t>•Оператори на техника</a:t>
            </a:r>
          </a:p>
          <a:p>
            <a:r>
              <a:rPr lang="ru-RU" sz="2000" dirty="0"/>
              <a:t>•Някои агрономически длъжности</a:t>
            </a:r>
          </a:p>
          <a:p>
            <a:r>
              <a:rPr lang="ru-RU" sz="2000" dirty="0"/>
              <a:t>       Ще се появят нови работни места, но не всеки ще успее лесно да се приспособи, особено по-възрастните работници</a:t>
            </a:r>
          </a:p>
          <a:p>
            <a:r>
              <a:rPr lang="ru-RU" sz="2000" b="1" dirty="0"/>
              <a:t>4. Рискове за околната среда</a:t>
            </a:r>
          </a:p>
          <a:p>
            <a:r>
              <a:rPr lang="ru-RU" sz="2000" dirty="0"/>
              <a:t>Изкуственият интелект може да оптимизира селското стопанство, но също така може да доведе до:</a:t>
            </a:r>
          </a:p>
          <a:p>
            <a:r>
              <a:rPr lang="ru-RU" sz="2000" dirty="0"/>
              <a:t>•Прекомерна интензификация</a:t>
            </a:r>
          </a:p>
          <a:p>
            <a:r>
              <a:rPr lang="ru-RU" sz="2000" dirty="0"/>
              <a:t>•Монокултури</a:t>
            </a:r>
          </a:p>
          <a:p>
            <a:r>
              <a:rPr lang="ru-RU" sz="2000" dirty="0"/>
              <a:t>•Прекомерно използване на ресурси</a:t>
            </a:r>
          </a:p>
          <a:p>
            <a:r>
              <a:rPr lang="ru-RU" sz="2000" dirty="0"/>
              <a:t>Ако алгоритмите за печалба вземат превес, това може да се отрази негативно на устойчивостта.</a:t>
            </a:r>
          </a:p>
          <a:p>
            <a:endParaRPr lang="ru-RU" b="1" dirty="0"/>
          </a:p>
          <a:p>
            <a:endParaRPr lang="en-IE" noProof="0" dirty="0"/>
          </a:p>
          <a:p>
            <a:pPr marL="342900" indent="-342900">
              <a:buFontTx/>
              <a:buChar char="-"/>
            </a:pPr>
            <a:endParaRPr lang="en-IE" noProof="0" dirty="0"/>
          </a:p>
        </p:txBody>
      </p:sp>
      <p:sp>
        <p:nvSpPr>
          <p:cNvPr id="5" name="Text Placeholder 4">
            <a:extLst>
              <a:ext uri="{FF2B5EF4-FFF2-40B4-BE49-F238E27FC236}">
                <a16:creationId xmlns:a16="http://schemas.microsoft.com/office/drawing/2014/main" id="{5E1E653B-D768-608E-F479-85D2BBF790F4}"/>
              </a:ext>
            </a:extLst>
          </p:cNvPr>
          <p:cNvSpPr>
            <a:spLocks noGrp="1"/>
          </p:cNvSpPr>
          <p:nvPr>
            <p:ph type="body" sz="quarter" idx="16"/>
          </p:nvPr>
        </p:nvSpPr>
        <p:spPr>
          <a:xfrm>
            <a:off x="798382" y="446568"/>
            <a:ext cx="10595236" cy="691116"/>
          </a:xfrm>
          <a:prstGeom prst="rect">
            <a:avLst/>
          </a:prstGeom>
        </p:spPr>
        <p:txBody>
          <a:bodyPr/>
          <a:lstStyle/>
          <a:p>
            <a:r>
              <a:rPr lang="bg-BG" dirty="0"/>
              <a:t>Основни рискове и предизвикателства</a:t>
            </a:r>
          </a:p>
        </p:txBody>
      </p:sp>
    </p:spTree>
    <p:extLst>
      <p:ext uri="{BB962C8B-B14F-4D97-AF65-F5344CB8AC3E}">
        <p14:creationId xmlns:p14="http://schemas.microsoft.com/office/powerpoint/2010/main" val="3549865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3F56-12EA-9E68-454A-D2C7EE8E096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1534A3-B168-6764-BBA2-C443C9CBD341}"/>
              </a:ext>
            </a:extLst>
          </p:cNvPr>
          <p:cNvSpPr>
            <a:spLocks noGrp="1"/>
          </p:cNvSpPr>
          <p:nvPr>
            <p:ph type="body" sz="quarter" idx="18"/>
          </p:nvPr>
        </p:nvSpPr>
        <p:spPr>
          <a:xfrm>
            <a:off x="648585" y="1329071"/>
            <a:ext cx="10745033" cy="5231218"/>
          </a:xfrm>
          <a:prstGeom prst="rect">
            <a:avLst/>
          </a:prstGeom>
        </p:spPr>
        <p:txBody>
          <a:bodyPr/>
          <a:lstStyle/>
          <a:p>
            <a:pPr>
              <a:lnSpc>
                <a:spcPct val="100000"/>
              </a:lnSpc>
            </a:pPr>
            <a:r>
              <a:rPr lang="ru-RU" sz="2000" b="1" dirty="0"/>
              <a:t>5. Пристрастност и неточни прогнози</a:t>
            </a:r>
          </a:p>
          <a:p>
            <a:pPr>
              <a:lnSpc>
                <a:spcPct val="100000"/>
              </a:lnSpc>
            </a:pPr>
            <a:r>
              <a:rPr lang="ru-RU" sz="2000" dirty="0"/>
              <a:t>Изкуственият интелект не е съвършен; моделите за изкуствен интелект, обучени въз основа на ограничени или пристрастни данни, могат:</a:t>
            </a:r>
          </a:p>
          <a:p>
            <a:pPr>
              <a:lnSpc>
                <a:spcPct val="100000"/>
              </a:lnSpc>
            </a:pPr>
            <a:r>
              <a:rPr lang="ru-RU" sz="2000" dirty="0"/>
              <a:t>•Да преценят погрешно състоянието на почвата</a:t>
            </a:r>
          </a:p>
          <a:p>
            <a:pPr>
              <a:lnSpc>
                <a:spcPct val="100000"/>
              </a:lnSpc>
            </a:pPr>
            <a:r>
              <a:rPr lang="ru-RU" sz="2000" dirty="0"/>
              <a:t>•Да препоръчат вредни практики</a:t>
            </a:r>
          </a:p>
          <a:p>
            <a:pPr>
              <a:lnSpc>
                <a:spcPct val="100000"/>
              </a:lnSpc>
            </a:pPr>
            <a:r>
              <a:rPr lang="ru-RU" sz="2000" dirty="0"/>
              <a:t>•Да се провалят при необичайни климатични явления</a:t>
            </a:r>
          </a:p>
          <a:p>
            <a:pPr>
              <a:lnSpc>
                <a:spcPct val="100000"/>
              </a:lnSpc>
            </a:pPr>
            <a:r>
              <a:rPr lang="ru-RU" sz="2000" dirty="0"/>
              <a:t>Трябва да помним, че селското стопанство е хаотично и непредсказуемо. </a:t>
            </a:r>
          </a:p>
          <a:p>
            <a:pPr>
              <a:lnSpc>
                <a:spcPct val="100000"/>
              </a:lnSpc>
            </a:pPr>
            <a:r>
              <a:rPr lang="ru-RU" sz="2000" b="1" dirty="0"/>
              <a:t>6. Заплахи за киберсигурността</a:t>
            </a:r>
          </a:p>
          <a:p>
            <a:pPr>
              <a:lnSpc>
                <a:spcPct val="100000"/>
              </a:lnSpc>
            </a:pPr>
            <a:r>
              <a:rPr lang="ru-RU" sz="2000" dirty="0"/>
              <a:t>Свързаните ферми могат да бъдат хакнати. Могат да възникнат следните предизвикателства: </a:t>
            </a:r>
          </a:p>
          <a:p>
            <a:pPr>
              <a:lnSpc>
                <a:spcPct val="100000"/>
              </a:lnSpc>
            </a:pPr>
            <a:r>
              <a:rPr lang="ru-RU" sz="2000" dirty="0"/>
              <a:t>•Изключване на напоителните системи </a:t>
            </a:r>
          </a:p>
          <a:p>
            <a:pPr>
              <a:lnSpc>
                <a:spcPct val="100000"/>
              </a:lnSpc>
            </a:pPr>
            <a:r>
              <a:rPr lang="ru-RU" sz="2000" dirty="0"/>
              <a:t>•Погрешно насочване на автономните трактори </a:t>
            </a:r>
          </a:p>
          <a:p>
            <a:pPr>
              <a:lnSpc>
                <a:spcPct val="100000"/>
              </a:lnSpc>
            </a:pPr>
            <a:r>
              <a:rPr lang="ru-RU" sz="2000" dirty="0"/>
              <a:t>•Нарушаване на веригите за доставки</a:t>
            </a:r>
          </a:p>
          <a:p>
            <a:pPr>
              <a:lnSpc>
                <a:spcPct val="100000"/>
              </a:lnSpc>
            </a:pPr>
            <a:endParaRPr lang="ru-RU" b="1" dirty="0"/>
          </a:p>
          <a:p>
            <a:pPr>
              <a:lnSpc>
                <a:spcPct val="100000"/>
              </a:lnSpc>
            </a:pPr>
            <a:endParaRPr lang="ru-RU" b="1" dirty="0"/>
          </a:p>
          <a:p>
            <a:pPr>
              <a:lnSpc>
                <a:spcPct val="100000"/>
              </a:lnSpc>
              <a:spcBef>
                <a:spcPts val="0"/>
              </a:spcBef>
            </a:pPr>
            <a:endParaRPr lang="en-IE" noProof="0" dirty="0"/>
          </a:p>
          <a:p>
            <a:pPr indent="127000">
              <a:lnSpc>
                <a:spcPct val="100000"/>
              </a:lnSpc>
              <a:spcBef>
                <a:spcPts val="0"/>
              </a:spcBef>
            </a:pPr>
            <a:endParaRPr lang="en-IE" noProof="0" dirty="0"/>
          </a:p>
          <a:p>
            <a:pPr marL="342900" indent="-342900">
              <a:lnSpc>
                <a:spcPct val="100000"/>
              </a:lnSpc>
              <a:buFontTx/>
              <a:buChar char="-"/>
            </a:pPr>
            <a:endParaRPr lang="en-IE" noProof="0" dirty="0"/>
          </a:p>
        </p:txBody>
      </p:sp>
      <p:sp>
        <p:nvSpPr>
          <p:cNvPr id="5" name="Text Placeholder 4">
            <a:extLst>
              <a:ext uri="{FF2B5EF4-FFF2-40B4-BE49-F238E27FC236}">
                <a16:creationId xmlns:a16="http://schemas.microsoft.com/office/drawing/2014/main" id="{F7887B37-CC32-3BA1-193E-8B54C86ED58B}"/>
              </a:ext>
            </a:extLst>
          </p:cNvPr>
          <p:cNvSpPr>
            <a:spLocks noGrp="1"/>
          </p:cNvSpPr>
          <p:nvPr>
            <p:ph type="body" sz="quarter" idx="16"/>
          </p:nvPr>
        </p:nvSpPr>
        <p:spPr>
          <a:xfrm>
            <a:off x="798382" y="637953"/>
            <a:ext cx="10595236" cy="691117"/>
          </a:xfrm>
          <a:prstGeom prst="rect">
            <a:avLst/>
          </a:prstGeom>
        </p:spPr>
        <p:txBody>
          <a:bodyPr/>
          <a:lstStyle/>
          <a:p>
            <a:r>
              <a:rPr lang="bg-BG" dirty="0"/>
              <a:t>Основни рискове и предизвикателства</a:t>
            </a:r>
          </a:p>
        </p:txBody>
      </p:sp>
    </p:spTree>
    <p:extLst>
      <p:ext uri="{BB962C8B-B14F-4D97-AF65-F5344CB8AC3E}">
        <p14:creationId xmlns:p14="http://schemas.microsoft.com/office/powerpoint/2010/main" val="2828599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6540-5571-90F3-08F4-F574B3A2B41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DE86F2D-0826-B6AC-9B1C-B45A469B273D}"/>
              </a:ext>
            </a:extLst>
          </p:cNvPr>
          <p:cNvSpPr>
            <a:spLocks noGrp="1"/>
          </p:cNvSpPr>
          <p:nvPr>
            <p:ph type="body" sz="quarter" idx="18"/>
          </p:nvPr>
        </p:nvSpPr>
        <p:spPr>
          <a:xfrm>
            <a:off x="6613876" y="1561672"/>
            <a:ext cx="5263050" cy="5219272"/>
          </a:xfrm>
        </p:spPr>
        <p:txBody>
          <a:bodyPr/>
          <a:lstStyle/>
          <a:p>
            <a:pPr marL="0"/>
            <a:r>
              <a:rPr lang="ru-RU" sz="2300" dirty="0"/>
              <a:t>Земеделските производители, политиците и доставчиците на технологии трябва да отчитат и предвидят тези уязвимости, като въведат предпазни мерки на всеки етап от внедряването. Трябва да се гарантира, че човешкият опит ще продължи да играе централна роля. Подхождайки към изкуствения интелект едновременно с ентусиазъм и предпазливост, селскостопанският сектор може да се възползва от иновациите, като същевременно защити устойчивостта и трайността на хранителните системи, от които всички ние зависим.</a:t>
            </a:r>
          </a:p>
          <a:p>
            <a:pPr marL="0"/>
            <a:endParaRPr lang="ru-RU" dirty="0"/>
          </a:p>
          <a:p>
            <a:pPr marL="0"/>
            <a:endParaRPr lang="ru-RU" dirty="0"/>
          </a:p>
        </p:txBody>
      </p:sp>
      <p:sp>
        <p:nvSpPr>
          <p:cNvPr id="7" name="Text Placeholder 6">
            <a:extLst>
              <a:ext uri="{FF2B5EF4-FFF2-40B4-BE49-F238E27FC236}">
                <a16:creationId xmlns:a16="http://schemas.microsoft.com/office/drawing/2014/main" id="{5A58532E-4D56-0886-A316-DB3B0445DC34}"/>
              </a:ext>
            </a:extLst>
          </p:cNvPr>
          <p:cNvSpPr>
            <a:spLocks noGrp="1"/>
          </p:cNvSpPr>
          <p:nvPr>
            <p:ph type="body" sz="quarter" idx="16"/>
          </p:nvPr>
        </p:nvSpPr>
        <p:spPr>
          <a:xfrm>
            <a:off x="6613876" y="294931"/>
            <a:ext cx="4757375" cy="992652"/>
          </a:xfrm>
        </p:spPr>
        <p:txBody>
          <a:bodyPr/>
          <a:lstStyle/>
          <a:p>
            <a:r>
              <a:rPr lang="bg-BG" dirty="0"/>
              <a:t>С поглед към бъдещето</a:t>
            </a:r>
          </a:p>
        </p:txBody>
      </p:sp>
      <p:sp>
        <p:nvSpPr>
          <p:cNvPr id="17" name="Freeform 16">
            <a:extLst>
              <a:ext uri="{FF2B5EF4-FFF2-40B4-BE49-F238E27FC236}">
                <a16:creationId xmlns:a16="http://schemas.microsoft.com/office/drawing/2014/main" id="{59C2870E-9582-B4D3-C3B5-25266EB61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6" name="Plassholder for bilde 5">
            <a:extLst>
              <a:ext uri="{FF2B5EF4-FFF2-40B4-BE49-F238E27FC236}">
                <a16:creationId xmlns:a16="http://schemas.microsoft.com/office/drawing/2014/main" id="{26C744F2-49A6-55D3-9014-BFBD58A7A03B}"/>
              </a:ext>
            </a:extLst>
          </p:cNvPr>
          <p:cNvPicPr>
            <a:picLocks noGrp="1" noChangeAspect="1"/>
          </p:cNvPicPr>
          <p:nvPr>
            <p:ph type="pic" sz="quarter" idx="44"/>
          </p:nvPr>
        </p:nvPicPr>
        <p:blipFill>
          <a:blip r:embed="rId2"/>
          <a:srcRect l="14883" r="14883"/>
          <a:stretch/>
        </p:blipFill>
        <p:spPr>
          <a:xfrm>
            <a:off x="86468" y="406132"/>
            <a:ext cx="5660531" cy="6045736"/>
          </a:xfrm>
          <a:prstGeom prst="rect">
            <a:avLst/>
          </a:prstGeom>
          <a:solidFill>
            <a:srgbClr val="FFFFFF">
              <a:lumMod val="95000"/>
            </a:srgbClr>
          </a:solidFill>
        </p:spPr>
      </p:pic>
    </p:spTree>
    <p:extLst>
      <p:ext uri="{BB962C8B-B14F-4D97-AF65-F5344CB8AC3E}">
        <p14:creationId xmlns:p14="http://schemas.microsoft.com/office/powerpoint/2010/main" val="2727233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bg-BG" noProof="0" dirty="0"/>
              <a:t>Част</a:t>
            </a:r>
            <a:r>
              <a:rPr lang="en-IE" noProof="0" dirty="0"/>
              <a:t> 1</a:t>
            </a:r>
          </a:p>
          <a:p>
            <a:r>
              <a:rPr lang="bg-BG" dirty="0"/>
              <a:t>Въведение</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IE" noProof="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6739B-9036-EC76-0F48-9D0D0CCA2C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5F1620-32E2-13BF-5FDC-480186E060C7}"/>
              </a:ext>
            </a:extLst>
          </p:cNvPr>
          <p:cNvSpPr>
            <a:spLocks noGrp="1"/>
          </p:cNvSpPr>
          <p:nvPr>
            <p:ph type="body" sz="quarter" idx="18"/>
          </p:nvPr>
        </p:nvSpPr>
        <p:spPr>
          <a:xfrm>
            <a:off x="518573" y="3010327"/>
            <a:ext cx="4757375" cy="3363172"/>
          </a:xfrm>
        </p:spPr>
        <p:txBody>
          <a:bodyPr/>
          <a:lstStyle/>
          <a:p>
            <a:pPr marL="0" indent="0"/>
            <a:r>
              <a:rPr lang="ru-RU" dirty="0"/>
              <a:t>Според глобални анализи и класации страните, които са най-напреднали в областта на селското стопанство, задвижвано от изкуствен интелект, обикновено са тези със силен технологичен сектор, голяма селскостопанска индустрия и значителни инвестиции в цифровото земеделие.</a:t>
            </a:r>
          </a:p>
        </p:txBody>
      </p:sp>
      <p:sp>
        <p:nvSpPr>
          <p:cNvPr id="7" name="Text Placeholder 6">
            <a:extLst>
              <a:ext uri="{FF2B5EF4-FFF2-40B4-BE49-F238E27FC236}">
                <a16:creationId xmlns:a16="http://schemas.microsoft.com/office/drawing/2014/main" id="{2F0B14DC-FE4F-A5FF-DB74-1F53AA238C58}"/>
              </a:ext>
            </a:extLst>
          </p:cNvPr>
          <p:cNvSpPr>
            <a:spLocks noGrp="1"/>
          </p:cNvSpPr>
          <p:nvPr>
            <p:ph type="body" sz="quarter" idx="16"/>
          </p:nvPr>
        </p:nvSpPr>
        <p:spPr>
          <a:xfrm>
            <a:off x="643467" y="484501"/>
            <a:ext cx="4757375" cy="992652"/>
          </a:xfrm>
        </p:spPr>
        <p:txBody>
          <a:bodyPr/>
          <a:lstStyle/>
          <a:p>
            <a:r>
              <a:rPr lang="ru-RU" dirty="0"/>
              <a:t>Страните, които използват изкуствен интелект най-широко в селското стопанство</a:t>
            </a:r>
          </a:p>
        </p:txBody>
      </p:sp>
      <p:sp>
        <p:nvSpPr>
          <p:cNvPr id="17" name="Freeform 16">
            <a:extLst>
              <a:ext uri="{FF2B5EF4-FFF2-40B4-BE49-F238E27FC236}">
                <a16:creationId xmlns:a16="http://schemas.microsoft.com/office/drawing/2014/main" id="{EA65E272-C03A-A2C2-B5C8-F4C4579ADD3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5" name="Picture Placeholder 4" descr="A hand holding a leaf&#10;&#10;AI-generated content may be incorrect.">
            <a:extLst>
              <a:ext uri="{FF2B5EF4-FFF2-40B4-BE49-F238E27FC236}">
                <a16:creationId xmlns:a16="http://schemas.microsoft.com/office/drawing/2014/main" id="{B08C1162-56CE-48F7-0FF5-D22772246CA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522242" y="439730"/>
            <a:ext cx="5660531" cy="6045736"/>
          </a:xfrm>
        </p:spPr>
      </p:pic>
      <p:pic>
        <p:nvPicPr>
          <p:cNvPr id="6" name="Immagine 5" descr="Immagine che contiene aria aperta, erba, cibo, agricoltura&#10;&#10;Il contenuto generato dall'IA potrebbe non essere corretto.">
            <a:extLst>
              <a:ext uri="{FF2B5EF4-FFF2-40B4-BE49-F238E27FC236}">
                <a16:creationId xmlns:a16="http://schemas.microsoft.com/office/drawing/2014/main" id="{E455C56D-4A7E-6B2F-3F0B-D1086D6136B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573230" y="439730"/>
            <a:ext cx="5660531" cy="6053065"/>
          </a:xfrm>
          <a:prstGeom prst="rect">
            <a:avLst/>
          </a:prstGeom>
        </p:spPr>
      </p:pic>
    </p:spTree>
    <p:extLst>
      <p:ext uri="{BB962C8B-B14F-4D97-AF65-F5344CB8AC3E}">
        <p14:creationId xmlns:p14="http://schemas.microsoft.com/office/powerpoint/2010/main" val="1202157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9" name="Segnaposto testo 8">
            <a:extLst>
              <a:ext uri="{FF2B5EF4-FFF2-40B4-BE49-F238E27FC236}">
                <a16:creationId xmlns:a16="http://schemas.microsoft.com/office/drawing/2014/main" id="{077D0C9C-E6BD-BE8E-0973-BFD68D350A85}"/>
              </a:ext>
            </a:extLst>
          </p:cNvPr>
          <p:cNvSpPr>
            <a:spLocks noGrp="1"/>
          </p:cNvSpPr>
          <p:nvPr>
            <p:ph type="body" sz="quarter" idx="16"/>
          </p:nvPr>
        </p:nvSpPr>
        <p:spPr>
          <a:xfrm>
            <a:off x="477520" y="417372"/>
            <a:ext cx="10854703" cy="899114"/>
          </a:xfrm>
        </p:spPr>
        <p:txBody>
          <a:bodyPr/>
          <a:lstStyle/>
          <a:p>
            <a:r>
              <a:rPr lang="ru-RU" dirty="0"/>
              <a:t>Водещи държави, които използват изкуствен интелект в селското стопанство </a:t>
            </a:r>
          </a:p>
        </p:txBody>
      </p:sp>
      <p:pic>
        <p:nvPicPr>
          <p:cNvPr id="6148" name="Picture 4" descr="Mappa del mondo su sfondo bianco rendering 3D mappa del ...">
            <a:extLst>
              <a:ext uri="{FF2B5EF4-FFF2-40B4-BE49-F238E27FC236}">
                <a16:creationId xmlns:a16="http://schemas.microsoft.com/office/drawing/2014/main" id="{BEDC6388-C464-0626-C5A0-6AE18F759FE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47874" y="1436409"/>
            <a:ext cx="6954519" cy="4632643"/>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88C3CD0D-3B14-8B02-62E0-C2DABCF6A351}"/>
              </a:ext>
            </a:extLst>
          </p:cNvPr>
          <p:cNvSpPr txBox="1"/>
          <p:nvPr/>
        </p:nvSpPr>
        <p:spPr>
          <a:xfrm>
            <a:off x="477520" y="2113280"/>
            <a:ext cx="2032000" cy="1938992"/>
          </a:xfrm>
          <a:prstGeom prst="rect">
            <a:avLst/>
          </a:prstGeom>
          <a:noFill/>
          <a:ln>
            <a:solidFill>
              <a:schemeClr val="accent1"/>
            </a:solidFill>
          </a:ln>
        </p:spPr>
        <p:txBody>
          <a:bodyPr wrap="square" rtlCol="0">
            <a:spAutoFit/>
          </a:bodyPr>
          <a:lstStyle/>
          <a:p>
            <a:r>
              <a:rPr lang="ru-RU" sz="1000" b="1" dirty="0"/>
              <a:t>САЩ 1. Съединени щати; САЩ са широко признати за световен лидер в областта на изкуствения интелект в селското стопанство, благодарение на: • Усъвършенствани технологии за прецизно земеделие; • Силни стартиращи компании в областта на агротехнологиите; • Широко разпространеното използване на роботика, дронове и машинно обучение</a:t>
            </a:r>
          </a:p>
        </p:txBody>
      </p:sp>
      <p:cxnSp>
        <p:nvCxnSpPr>
          <p:cNvPr id="14" name="Connettore diritto 13">
            <a:extLst>
              <a:ext uri="{FF2B5EF4-FFF2-40B4-BE49-F238E27FC236}">
                <a16:creationId xmlns:a16="http://schemas.microsoft.com/office/drawing/2014/main" id="{5A7E7633-36F3-3CE9-03E2-DA2F3C5087AB}"/>
              </a:ext>
            </a:extLst>
          </p:cNvPr>
          <p:cNvCxnSpPr>
            <a:cxnSpLocks/>
          </p:cNvCxnSpPr>
          <p:nvPr/>
        </p:nvCxnSpPr>
        <p:spPr>
          <a:xfrm flipV="1">
            <a:off x="2509520" y="3274068"/>
            <a:ext cx="1219200" cy="525772"/>
          </a:xfrm>
          <a:prstGeom prst="line">
            <a:avLst/>
          </a:prstGeom>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2BF9C53-D938-8B37-EE18-A44408CD5E36}"/>
              </a:ext>
            </a:extLst>
          </p:cNvPr>
          <p:cNvSpPr txBox="1"/>
          <p:nvPr/>
        </p:nvSpPr>
        <p:spPr>
          <a:xfrm>
            <a:off x="736986" y="4636761"/>
            <a:ext cx="1889760" cy="1938992"/>
          </a:xfrm>
          <a:prstGeom prst="rect">
            <a:avLst/>
          </a:prstGeom>
          <a:noFill/>
          <a:ln>
            <a:solidFill>
              <a:schemeClr val="accent1"/>
            </a:solidFill>
          </a:ln>
        </p:spPr>
        <p:txBody>
          <a:bodyPr wrap="square" rtlCol="0">
            <a:spAutoFit/>
          </a:bodyPr>
          <a:lstStyle/>
          <a:p>
            <a:r>
              <a:rPr lang="ru-RU" sz="1200" b="1" dirty="0"/>
              <a:t>🇧🇷 7. Бразилия: Бразилия използва изкуствен интелект за оптимизиране на: • Мащабното земеделско производство • Наблюдението чрез сателити • Прецизното управление на животновъдството</a:t>
            </a:r>
          </a:p>
        </p:txBody>
      </p:sp>
      <p:cxnSp>
        <p:nvCxnSpPr>
          <p:cNvPr id="17" name="Connettore diritto 16">
            <a:extLst>
              <a:ext uri="{FF2B5EF4-FFF2-40B4-BE49-F238E27FC236}">
                <a16:creationId xmlns:a16="http://schemas.microsoft.com/office/drawing/2014/main" id="{60CECE43-3E84-C87C-C217-58C959A2E84F}"/>
              </a:ext>
            </a:extLst>
          </p:cNvPr>
          <p:cNvCxnSpPr>
            <a:cxnSpLocks/>
          </p:cNvCxnSpPr>
          <p:nvPr/>
        </p:nvCxnSpPr>
        <p:spPr>
          <a:xfrm flipV="1">
            <a:off x="2626746" y="4277360"/>
            <a:ext cx="1965574" cy="772654"/>
          </a:xfrm>
          <a:prstGeom prst="line">
            <a:avLst/>
          </a:prstGeom>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8338EAF7-C2F7-E50E-A8F8-3FFAC98FF068}"/>
              </a:ext>
            </a:extLst>
          </p:cNvPr>
          <p:cNvSpPr txBox="1"/>
          <p:nvPr/>
        </p:nvSpPr>
        <p:spPr>
          <a:xfrm>
            <a:off x="8540746" y="1316980"/>
            <a:ext cx="2421893" cy="1200329"/>
          </a:xfrm>
          <a:prstGeom prst="rect">
            <a:avLst/>
          </a:prstGeom>
          <a:noFill/>
          <a:ln>
            <a:solidFill>
              <a:schemeClr val="accent1"/>
            </a:solidFill>
          </a:ln>
        </p:spPr>
        <p:txBody>
          <a:bodyPr wrap="square" rtlCol="0">
            <a:spAutoFit/>
          </a:bodyPr>
          <a:lstStyle/>
          <a:p>
            <a:r>
              <a:rPr lang="ru-RU" sz="1200" b="1" dirty="0"/>
              <a:t>🇯🇵 4. Япония: Япония широко използва изкуствен интелект в: • роботизирано събиране на реколтата • интелигентни оранжерии • автоматизирано наблюдение на добитъка</a:t>
            </a:r>
          </a:p>
        </p:txBody>
      </p:sp>
      <p:cxnSp>
        <p:nvCxnSpPr>
          <p:cNvPr id="20" name="Connettore diritto 19">
            <a:extLst>
              <a:ext uri="{FF2B5EF4-FFF2-40B4-BE49-F238E27FC236}">
                <a16:creationId xmlns:a16="http://schemas.microsoft.com/office/drawing/2014/main" id="{7794013F-C525-4715-9571-CC0C6D0B6341}"/>
              </a:ext>
            </a:extLst>
          </p:cNvPr>
          <p:cNvCxnSpPr>
            <a:cxnSpLocks/>
          </p:cNvCxnSpPr>
          <p:nvPr/>
        </p:nvCxnSpPr>
        <p:spPr>
          <a:xfrm flipV="1">
            <a:off x="7604023" y="2347844"/>
            <a:ext cx="1612381" cy="1029096"/>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sellaDiTesto 21">
            <a:extLst>
              <a:ext uri="{FF2B5EF4-FFF2-40B4-BE49-F238E27FC236}">
                <a16:creationId xmlns:a16="http://schemas.microsoft.com/office/drawing/2014/main" id="{7504C9F6-DA4F-A350-B238-DC71DEF451BA}"/>
              </a:ext>
            </a:extLst>
          </p:cNvPr>
          <p:cNvSpPr txBox="1"/>
          <p:nvPr/>
        </p:nvSpPr>
        <p:spPr>
          <a:xfrm>
            <a:off x="8727518" y="2624902"/>
            <a:ext cx="2622048" cy="1569660"/>
          </a:xfrm>
          <a:prstGeom prst="rect">
            <a:avLst/>
          </a:prstGeom>
          <a:noFill/>
          <a:ln>
            <a:solidFill>
              <a:schemeClr val="accent1"/>
            </a:solidFill>
          </a:ln>
        </p:spPr>
        <p:txBody>
          <a:bodyPr wrap="square" rtlCol="0">
            <a:spAutoFit/>
          </a:bodyPr>
          <a:lstStyle/>
          <a:p>
            <a:r>
              <a:rPr lang="ru-RU" sz="1200" b="1" dirty="0"/>
              <a:t>🇨🇳 5. Китай: Китай бързо разширява приложението на изкуствения интелект в селското стопанство чрез: • пръскане на култури с дронове • платформи за интелигентно земеделие • подкрепяни от правителството програми за цифрово земеделие</a:t>
            </a:r>
          </a:p>
        </p:txBody>
      </p:sp>
      <p:cxnSp>
        <p:nvCxnSpPr>
          <p:cNvPr id="23" name="Connettore diritto 22">
            <a:extLst>
              <a:ext uri="{FF2B5EF4-FFF2-40B4-BE49-F238E27FC236}">
                <a16:creationId xmlns:a16="http://schemas.microsoft.com/office/drawing/2014/main" id="{43D334B7-2BEB-093E-1DBD-3F8F1E72E221}"/>
              </a:ext>
            </a:extLst>
          </p:cNvPr>
          <p:cNvCxnSpPr>
            <a:cxnSpLocks/>
            <a:endCxn id="40" idx="0"/>
          </p:cNvCxnSpPr>
          <p:nvPr/>
        </p:nvCxnSpPr>
        <p:spPr>
          <a:xfrm>
            <a:off x="6664747" y="3712527"/>
            <a:ext cx="3417847" cy="1154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951720FD-D408-1E1E-B311-1C04A15C3BED}"/>
              </a:ext>
            </a:extLst>
          </p:cNvPr>
          <p:cNvCxnSpPr>
            <a:cxnSpLocks/>
          </p:cNvCxnSpPr>
          <p:nvPr/>
        </p:nvCxnSpPr>
        <p:spPr>
          <a:xfrm flipV="1">
            <a:off x="7182481" y="3317400"/>
            <a:ext cx="1589089" cy="178969"/>
          </a:xfrm>
          <a:prstGeom prst="line">
            <a:avLst/>
          </a:prstGeom>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A7D9D601-2FA8-B7DB-1579-9083D37BE5D9}"/>
              </a:ext>
            </a:extLst>
          </p:cNvPr>
          <p:cNvSpPr txBox="1"/>
          <p:nvPr/>
        </p:nvSpPr>
        <p:spPr>
          <a:xfrm>
            <a:off x="3436866" y="5050508"/>
            <a:ext cx="2466342" cy="1323439"/>
          </a:xfrm>
          <a:prstGeom prst="rect">
            <a:avLst/>
          </a:prstGeom>
          <a:noFill/>
          <a:ln>
            <a:solidFill>
              <a:schemeClr val="accent1"/>
            </a:solidFill>
          </a:ln>
        </p:spPr>
        <p:txBody>
          <a:bodyPr wrap="square" rtlCol="0">
            <a:spAutoFit/>
          </a:bodyPr>
          <a:lstStyle/>
          <a:p>
            <a:r>
              <a:rPr lang="ru-RU" sz="1000" b="1" dirty="0"/>
              <a:t>🇳🇱 2. Нидерландия: Въпреки малките си размери, Нидерландия е лидер в иновациите в селското стопанство, като използва изкуствен интелект за: • Автоматизация на оранжериите • Високотехнологично наблюдение на културите • Устойчиво производство на храни</a:t>
            </a:r>
          </a:p>
        </p:txBody>
      </p:sp>
      <p:cxnSp>
        <p:nvCxnSpPr>
          <p:cNvPr id="27" name="Connettore diritto 26">
            <a:extLst>
              <a:ext uri="{FF2B5EF4-FFF2-40B4-BE49-F238E27FC236}">
                <a16:creationId xmlns:a16="http://schemas.microsoft.com/office/drawing/2014/main" id="{3C7238F7-4646-E79B-8A9F-24F675EF4116}"/>
              </a:ext>
            </a:extLst>
          </p:cNvPr>
          <p:cNvCxnSpPr>
            <a:cxnSpLocks/>
            <a:endCxn id="26" idx="0"/>
          </p:cNvCxnSpPr>
          <p:nvPr/>
        </p:nvCxnSpPr>
        <p:spPr>
          <a:xfrm flipH="1">
            <a:off x="4670037" y="2936240"/>
            <a:ext cx="800824" cy="2114268"/>
          </a:xfrm>
          <a:prstGeom prst="line">
            <a:avLst/>
          </a:prstGeom>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559BA51-B1D0-95C6-1043-5E837B7DE662}"/>
              </a:ext>
            </a:extLst>
          </p:cNvPr>
          <p:cNvSpPr txBox="1"/>
          <p:nvPr/>
        </p:nvSpPr>
        <p:spPr>
          <a:xfrm>
            <a:off x="8771570" y="4867282"/>
            <a:ext cx="2622048" cy="1615827"/>
          </a:xfrm>
          <a:prstGeom prst="rect">
            <a:avLst/>
          </a:prstGeom>
          <a:noFill/>
          <a:ln>
            <a:solidFill>
              <a:schemeClr val="accent1"/>
            </a:solidFill>
          </a:ln>
        </p:spPr>
        <p:txBody>
          <a:bodyPr wrap="square" rtlCol="0">
            <a:spAutoFit/>
          </a:bodyPr>
          <a:lstStyle/>
          <a:p>
            <a:r>
              <a:rPr lang="ru-RU" sz="1100" b="1" dirty="0"/>
              <a:t>🇮🇳 6. Индия: Индия разширява прилагането на изкуствен интелект, за да подкрепи милиони земеделски стопани, като се фокусира върху: • Прогнозна аналитика за времето и добивите от културите • Мобилни инструменти за консултации, базирани на изкуствен интелект • Партньорства между публичния и частния сектор</a:t>
            </a:r>
          </a:p>
        </p:txBody>
      </p:sp>
      <p:sp>
        <p:nvSpPr>
          <p:cNvPr id="41" name="CasellaDiTesto 40">
            <a:extLst>
              <a:ext uri="{FF2B5EF4-FFF2-40B4-BE49-F238E27FC236}">
                <a16:creationId xmlns:a16="http://schemas.microsoft.com/office/drawing/2014/main" id="{F98EA412-817F-1622-AA82-12CD9D3CFF4E}"/>
              </a:ext>
            </a:extLst>
          </p:cNvPr>
          <p:cNvSpPr txBox="1"/>
          <p:nvPr/>
        </p:nvSpPr>
        <p:spPr>
          <a:xfrm>
            <a:off x="6049444" y="4911017"/>
            <a:ext cx="2622048" cy="1384995"/>
          </a:xfrm>
          <a:prstGeom prst="rect">
            <a:avLst/>
          </a:prstGeom>
          <a:noFill/>
          <a:ln>
            <a:solidFill>
              <a:schemeClr val="accent1"/>
            </a:solidFill>
          </a:ln>
        </p:spPr>
        <p:txBody>
          <a:bodyPr wrap="square" rtlCol="0">
            <a:spAutoFit/>
          </a:bodyPr>
          <a:lstStyle/>
          <a:p>
            <a:r>
              <a:rPr lang="ru-RU" sz="1200" b="1" dirty="0"/>
              <a:t>🇮🇱 3. Израел: Израел е известен с най-модерните си агротехнологии, сред които: • Системи за напояване, задвижвани от изкуствен интелект • Мониторинг на културите чрез компютърно зрение • Инструменти за ранно откриване на болести</a:t>
            </a:r>
          </a:p>
        </p:txBody>
      </p:sp>
      <p:cxnSp>
        <p:nvCxnSpPr>
          <p:cNvPr id="42" name="Connettore diritto 41">
            <a:extLst>
              <a:ext uri="{FF2B5EF4-FFF2-40B4-BE49-F238E27FC236}">
                <a16:creationId xmlns:a16="http://schemas.microsoft.com/office/drawing/2014/main" id="{3A14F44B-6A37-EC06-66D7-88FE95797B4B}"/>
              </a:ext>
            </a:extLst>
          </p:cNvPr>
          <p:cNvCxnSpPr>
            <a:cxnSpLocks/>
            <a:endCxn id="41" idx="0"/>
          </p:cNvCxnSpPr>
          <p:nvPr/>
        </p:nvCxnSpPr>
        <p:spPr>
          <a:xfrm>
            <a:off x="5965661" y="3356280"/>
            <a:ext cx="1394807" cy="155473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0309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37D9B-4CE1-7197-7140-499B0F10EC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54292B-90B6-11BF-7DA5-B47374A221AD}"/>
              </a:ext>
            </a:extLst>
          </p:cNvPr>
          <p:cNvSpPr>
            <a:spLocks noGrp="1"/>
          </p:cNvSpPr>
          <p:nvPr>
            <p:ph type="body" sz="quarter" idx="18"/>
          </p:nvPr>
        </p:nvSpPr>
        <p:spPr>
          <a:xfrm>
            <a:off x="616689" y="1392865"/>
            <a:ext cx="10776930" cy="5178056"/>
          </a:xfrm>
          <a:prstGeom prst="rect">
            <a:avLst/>
          </a:prstGeom>
        </p:spPr>
        <p:txBody>
          <a:bodyPr/>
          <a:lstStyle/>
          <a:p>
            <a:pPr marL="0" indent="0"/>
            <a:r>
              <a:rPr lang="ru-RU" sz="2200" dirty="0"/>
              <a:t>В град Бармати, Индия, отглеждането на захарна тръстика е от ключово значение за селското стопанство, но традиционните селскостопански подходи и инструменти водят до високи разходи и неефективност. Компанията „Map my Crop“ внедри своята платформа за сателитно наблюдение на културите, за да подобри отглеждането на захарна тръстика. Използвайки агрономически съвети, базирани на изкуствен интелект, и техники за прецизно земеделие, компанията помогна на земеделските стопани да подобрят производителността, да намалят разходите и да подобрят състоянието на културите. </a:t>
            </a:r>
          </a:p>
          <a:p>
            <a:pPr marL="0" indent="0"/>
            <a:r>
              <a:rPr lang="ru-RU" sz="2200" dirty="0"/>
              <a:t>Цел: Повишаване на качеството и добива на захарна тръстика при оптимизиране на използването на ресурсите. </a:t>
            </a:r>
          </a:p>
          <a:p>
            <a:pPr marL="0" indent="0"/>
            <a:r>
              <a:rPr lang="ru-RU" sz="2200" dirty="0"/>
              <a:t>Решение: Използване на платформа за сателитно наблюдение на културите, която предлагаше: </a:t>
            </a:r>
          </a:p>
          <a:p>
            <a:pPr marL="0" indent="0"/>
            <a:r>
              <a:rPr lang="ru-RU" sz="2200" dirty="0"/>
              <a:t>•Информация в реално време </a:t>
            </a:r>
          </a:p>
          <a:p>
            <a:pPr marL="0" indent="0"/>
            <a:r>
              <a:rPr lang="ru-RU" sz="2200" dirty="0"/>
              <a:t>•Откриване на потенциални предизвикателства </a:t>
            </a:r>
          </a:p>
          <a:p>
            <a:pPr marL="0" indent="0"/>
            <a:r>
              <a:rPr lang="ru-RU" sz="2200" dirty="0"/>
              <a:t>•Прецизни препоръки за земеделие </a:t>
            </a:r>
          </a:p>
          <a:p>
            <a:pPr marL="0" indent="0"/>
            <a:endParaRPr lang="ru-RU" dirty="0"/>
          </a:p>
          <a:p>
            <a:pPr marL="0" indent="0"/>
            <a:endParaRPr lang="ru-RU" dirty="0"/>
          </a:p>
          <a:p>
            <a:pPr marL="342900" indent="-342900">
              <a:buFontTx/>
              <a:buChar char="-"/>
            </a:pPr>
            <a:endParaRPr lang="en-IE" noProof="0" dirty="0"/>
          </a:p>
        </p:txBody>
      </p:sp>
      <p:sp>
        <p:nvSpPr>
          <p:cNvPr id="5" name="Text Placeholder 4">
            <a:extLst>
              <a:ext uri="{FF2B5EF4-FFF2-40B4-BE49-F238E27FC236}">
                <a16:creationId xmlns:a16="http://schemas.microsoft.com/office/drawing/2014/main" id="{DB296CF1-D9DD-739F-2766-360D2B18B3C7}"/>
              </a:ext>
            </a:extLst>
          </p:cNvPr>
          <p:cNvSpPr>
            <a:spLocks noGrp="1"/>
          </p:cNvSpPr>
          <p:nvPr>
            <p:ph type="body" sz="quarter" idx="16"/>
          </p:nvPr>
        </p:nvSpPr>
        <p:spPr>
          <a:xfrm>
            <a:off x="616689" y="446568"/>
            <a:ext cx="10776930" cy="1118690"/>
          </a:xfrm>
          <a:prstGeom prst="rect">
            <a:avLst/>
          </a:prstGeom>
        </p:spPr>
        <p:txBody>
          <a:bodyPr/>
          <a:lstStyle/>
          <a:p>
            <a:r>
              <a:rPr lang="ru-RU" sz="3200" dirty="0"/>
              <a:t>Пример от практиката: Преобразуване на отглеждането на захарна тръстика с помощта на изкуствен интелект</a:t>
            </a:r>
          </a:p>
          <a:p>
            <a:endParaRPr lang="en-IE" noProof="0" dirty="0"/>
          </a:p>
        </p:txBody>
      </p:sp>
      <p:sp>
        <p:nvSpPr>
          <p:cNvPr id="2" name="CasellaDiTesto 1">
            <a:extLst>
              <a:ext uri="{FF2B5EF4-FFF2-40B4-BE49-F238E27FC236}">
                <a16:creationId xmlns:a16="http://schemas.microsoft.com/office/drawing/2014/main" id="{FE8BCEBB-A50F-F111-D5DC-E7BF13FDF41E}"/>
              </a:ext>
            </a:extLst>
          </p:cNvPr>
          <p:cNvSpPr txBox="1"/>
          <p:nvPr/>
        </p:nvSpPr>
        <p:spPr>
          <a:xfrm>
            <a:off x="7832271" y="5353959"/>
            <a:ext cx="2258786" cy="369332"/>
          </a:xfrm>
          <a:prstGeom prst="rect">
            <a:avLst/>
          </a:prstGeom>
          <a:noFill/>
        </p:spPr>
        <p:txBody>
          <a:bodyPr wrap="square" rtlCol="0">
            <a:spAutoFit/>
          </a:bodyPr>
          <a:lstStyle/>
          <a:p>
            <a:r>
              <a:rPr lang="en-IE" noProof="0" dirty="0">
                <a:hlinkClick r:id="rId2"/>
              </a:rPr>
              <a:t>For more details</a:t>
            </a:r>
            <a:endParaRPr lang="en-IE" noProof="0" dirty="0"/>
          </a:p>
        </p:txBody>
      </p:sp>
    </p:spTree>
    <p:extLst>
      <p:ext uri="{BB962C8B-B14F-4D97-AF65-F5344CB8AC3E}">
        <p14:creationId xmlns:p14="http://schemas.microsoft.com/office/powerpoint/2010/main" val="1372145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DDFC7-5671-C23C-2F30-B8EE81A185E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1F3FEC1-0F13-1017-F85A-AA26762B3814}"/>
              </a:ext>
            </a:extLst>
          </p:cNvPr>
          <p:cNvSpPr>
            <a:spLocks noGrp="1"/>
          </p:cNvSpPr>
          <p:nvPr>
            <p:ph type="body" sz="quarter" idx="18"/>
          </p:nvPr>
        </p:nvSpPr>
        <p:spPr>
          <a:xfrm>
            <a:off x="6613875" y="1828799"/>
            <a:ext cx="4985649" cy="4623371"/>
          </a:xfrm>
        </p:spPr>
        <p:txBody>
          <a:bodyPr/>
          <a:lstStyle/>
          <a:p>
            <a:pPr marL="0" indent="0" fontAlgn="base"/>
            <a:r>
              <a:rPr lang="ru-RU" sz="2200" dirty="0"/>
              <a:t>В цяла Европа селскостопанските политики на ЕС насърчават внедряването на изкуствен интелект в световното селско стопанство, като на тях се падат 5 % от приложенията на изкуствен интелект в селското стопанство в световен мащаб. Анализът на почвата с помощта на изкуствен интелект оптимизира използването на торове. Европейските компании в областта на агрохранителните технологии подобряват прецизното земеделие. Интелигентните ферми с автоматизация чрез изкуствен интелект намаляват въглеродния отпечатък.</a:t>
            </a:r>
          </a:p>
          <a:p>
            <a:pPr marL="0" indent="0" fontAlgn="base"/>
            <a:endParaRPr lang="ru-RU" dirty="0"/>
          </a:p>
          <a:p>
            <a:pPr marL="0" indent="0" fontAlgn="base"/>
            <a:endParaRPr lang="ru-RU" dirty="0"/>
          </a:p>
        </p:txBody>
      </p:sp>
      <p:sp>
        <p:nvSpPr>
          <p:cNvPr id="7" name="Text Placeholder 6">
            <a:extLst>
              <a:ext uri="{FF2B5EF4-FFF2-40B4-BE49-F238E27FC236}">
                <a16:creationId xmlns:a16="http://schemas.microsoft.com/office/drawing/2014/main" id="{3FA7F486-2B04-77DC-1688-24B4878BBFFE}"/>
              </a:ext>
            </a:extLst>
          </p:cNvPr>
          <p:cNvSpPr>
            <a:spLocks noGrp="1"/>
          </p:cNvSpPr>
          <p:nvPr>
            <p:ph type="body" sz="quarter" idx="16"/>
          </p:nvPr>
        </p:nvSpPr>
        <p:spPr>
          <a:xfrm>
            <a:off x="6493267" y="226564"/>
            <a:ext cx="5577333" cy="1499494"/>
          </a:xfrm>
        </p:spPr>
        <p:txBody>
          <a:bodyPr/>
          <a:lstStyle/>
          <a:p>
            <a:r>
              <a:rPr lang="ru-RU" dirty="0"/>
              <a:t>ЕС и изкуственият интелект в селското стопанство</a:t>
            </a:r>
          </a:p>
        </p:txBody>
      </p:sp>
      <p:sp>
        <p:nvSpPr>
          <p:cNvPr id="17" name="Freeform 16">
            <a:extLst>
              <a:ext uri="{FF2B5EF4-FFF2-40B4-BE49-F238E27FC236}">
                <a16:creationId xmlns:a16="http://schemas.microsoft.com/office/drawing/2014/main" id="{A0B67795-0461-2B7A-E929-037F54E698D3}"/>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4" name="Segnaposto immagine 3">
            <a:extLst>
              <a:ext uri="{FF2B5EF4-FFF2-40B4-BE49-F238E27FC236}">
                <a16:creationId xmlns:a16="http://schemas.microsoft.com/office/drawing/2014/main" id="{4A85077C-B997-1F9A-B464-8AD50C34D00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944880" y="524738"/>
            <a:ext cx="5359118" cy="5723812"/>
          </a:xfrm>
          <a:prstGeom prst="rect">
            <a:avLst/>
          </a:prstGeom>
        </p:spPr>
      </p:pic>
      <p:sp>
        <p:nvSpPr>
          <p:cNvPr id="5" name="CasellaDiTesto 4">
            <a:extLst>
              <a:ext uri="{FF2B5EF4-FFF2-40B4-BE49-F238E27FC236}">
                <a16:creationId xmlns:a16="http://schemas.microsoft.com/office/drawing/2014/main" id="{6F0F8C56-4F4D-5CBF-082E-1B9009D39920}"/>
              </a:ext>
            </a:extLst>
          </p:cNvPr>
          <p:cNvSpPr txBox="1"/>
          <p:nvPr/>
        </p:nvSpPr>
        <p:spPr>
          <a:xfrm>
            <a:off x="121400" y="422402"/>
            <a:ext cx="2256040" cy="1384995"/>
          </a:xfrm>
          <a:prstGeom prst="rect">
            <a:avLst/>
          </a:prstGeom>
          <a:noFill/>
          <a:ln>
            <a:solidFill>
              <a:schemeClr val="accent1"/>
            </a:solidFill>
          </a:ln>
        </p:spPr>
        <p:txBody>
          <a:bodyPr wrap="square" rtlCol="0">
            <a:spAutoFit/>
          </a:bodyPr>
          <a:lstStyle/>
          <a:p>
            <a:r>
              <a:rPr lang="ru-RU" sz="1200" b="1" dirty="0"/>
              <a:t>Холандия • </a:t>
            </a:r>
            <a:r>
              <a:rPr lang="ru-RU" sz="1200" dirty="0"/>
              <a:t>Пионер в областта на интелигентните оранжерии и прецизното градинарство • Широко използване на сензори, роботика и изкуствен интелект за климатичен контрол</a:t>
            </a:r>
          </a:p>
        </p:txBody>
      </p:sp>
      <p:sp>
        <p:nvSpPr>
          <p:cNvPr id="6" name="CasellaDiTesto 5">
            <a:extLst>
              <a:ext uri="{FF2B5EF4-FFF2-40B4-BE49-F238E27FC236}">
                <a16:creationId xmlns:a16="http://schemas.microsoft.com/office/drawing/2014/main" id="{33BCE813-832D-2F8B-58B5-D8514269F49B}"/>
              </a:ext>
            </a:extLst>
          </p:cNvPr>
          <p:cNvSpPr txBox="1"/>
          <p:nvPr/>
        </p:nvSpPr>
        <p:spPr>
          <a:xfrm>
            <a:off x="4645183" y="2316643"/>
            <a:ext cx="1572737" cy="1754326"/>
          </a:xfrm>
          <a:prstGeom prst="rect">
            <a:avLst/>
          </a:prstGeom>
          <a:noFill/>
          <a:ln>
            <a:solidFill>
              <a:schemeClr val="accent1"/>
            </a:solidFill>
          </a:ln>
        </p:spPr>
        <p:txBody>
          <a:bodyPr wrap="square" rtlCol="0">
            <a:spAutoFit/>
          </a:bodyPr>
          <a:lstStyle/>
          <a:p>
            <a:r>
              <a:rPr lang="ru-RU" sz="1200" b="1" dirty="0"/>
              <a:t>Германия • </a:t>
            </a:r>
            <a:r>
              <a:rPr lang="ru-RU" sz="1200" dirty="0"/>
              <a:t>Силен инженерен сектор • Изкуствен интелект, използван за автоматизация на машини, наблюдение на добитъка и анализ </a:t>
            </a:r>
            <a:r>
              <a:rPr lang="ru-RU" sz="1200" b="1" dirty="0"/>
              <a:t>на почвата</a:t>
            </a:r>
          </a:p>
        </p:txBody>
      </p:sp>
      <p:sp>
        <p:nvSpPr>
          <p:cNvPr id="10" name="CasellaDiTesto 9">
            <a:extLst>
              <a:ext uri="{FF2B5EF4-FFF2-40B4-BE49-F238E27FC236}">
                <a16:creationId xmlns:a16="http://schemas.microsoft.com/office/drawing/2014/main" id="{9BFA6728-BC76-52B5-41F7-B7EC501500BA}"/>
              </a:ext>
            </a:extLst>
          </p:cNvPr>
          <p:cNvSpPr txBox="1"/>
          <p:nvPr/>
        </p:nvSpPr>
        <p:spPr>
          <a:xfrm>
            <a:off x="121401" y="1828799"/>
            <a:ext cx="2256040" cy="1384995"/>
          </a:xfrm>
          <a:prstGeom prst="rect">
            <a:avLst/>
          </a:prstGeom>
          <a:noFill/>
          <a:ln>
            <a:solidFill>
              <a:schemeClr val="accent1"/>
            </a:solidFill>
          </a:ln>
        </p:spPr>
        <p:txBody>
          <a:bodyPr wrap="square">
            <a:spAutoFit/>
          </a:bodyPr>
          <a:lstStyle/>
          <a:p>
            <a:pPr>
              <a:buNone/>
            </a:pPr>
            <a:r>
              <a:rPr lang="ru-RU" sz="1200" b="1" dirty="0"/>
              <a:t>Франция • </a:t>
            </a:r>
            <a:r>
              <a:rPr lang="ru-RU" sz="1200" dirty="0"/>
              <a:t>Голям селскостопански сектор • Приложение на изкуствен интелект в лозарството, откриването на болести по културите и оптимизацията на веригата на доставки</a:t>
            </a:r>
          </a:p>
        </p:txBody>
      </p:sp>
      <p:sp>
        <p:nvSpPr>
          <p:cNvPr id="12" name="CasellaDiTesto 11">
            <a:extLst>
              <a:ext uri="{FF2B5EF4-FFF2-40B4-BE49-F238E27FC236}">
                <a16:creationId xmlns:a16="http://schemas.microsoft.com/office/drawing/2014/main" id="{74F1D68D-1E02-F186-619B-37AD4E0D3B96}"/>
              </a:ext>
            </a:extLst>
          </p:cNvPr>
          <p:cNvSpPr txBox="1"/>
          <p:nvPr/>
        </p:nvSpPr>
        <p:spPr>
          <a:xfrm>
            <a:off x="48847" y="4070969"/>
            <a:ext cx="1189240" cy="2492990"/>
          </a:xfrm>
          <a:prstGeom prst="rect">
            <a:avLst/>
          </a:prstGeom>
          <a:noFill/>
          <a:ln>
            <a:solidFill>
              <a:schemeClr val="accent1"/>
            </a:solidFill>
          </a:ln>
        </p:spPr>
        <p:txBody>
          <a:bodyPr wrap="square">
            <a:spAutoFit/>
          </a:bodyPr>
          <a:lstStyle/>
          <a:p>
            <a:pPr>
              <a:buNone/>
            </a:pPr>
            <a:r>
              <a:rPr lang="ru-RU" sz="1200" b="1" dirty="0"/>
              <a:t>Испания • </a:t>
            </a:r>
            <a:r>
              <a:rPr lang="ru-RU" sz="1200" dirty="0"/>
              <a:t>Изкуствен интелект за управление на напояването в райони с недостиг на вода • Наблюдение с дронове при отглеждането на плодове и маслини</a:t>
            </a:r>
          </a:p>
        </p:txBody>
      </p:sp>
      <p:sp>
        <p:nvSpPr>
          <p:cNvPr id="14" name="CasellaDiTesto 13">
            <a:extLst>
              <a:ext uri="{FF2B5EF4-FFF2-40B4-BE49-F238E27FC236}">
                <a16:creationId xmlns:a16="http://schemas.microsoft.com/office/drawing/2014/main" id="{5C37944E-3D6F-D39C-2B74-0F4377E6DEAD}"/>
              </a:ext>
            </a:extLst>
          </p:cNvPr>
          <p:cNvSpPr txBox="1"/>
          <p:nvPr/>
        </p:nvSpPr>
        <p:spPr>
          <a:xfrm>
            <a:off x="1913542" y="5740718"/>
            <a:ext cx="3139700" cy="830997"/>
          </a:xfrm>
          <a:prstGeom prst="rect">
            <a:avLst/>
          </a:prstGeom>
          <a:noFill/>
          <a:ln>
            <a:solidFill>
              <a:schemeClr val="accent1"/>
            </a:solidFill>
          </a:ln>
        </p:spPr>
        <p:txBody>
          <a:bodyPr wrap="square">
            <a:spAutoFit/>
          </a:bodyPr>
          <a:lstStyle/>
          <a:p>
            <a:pPr>
              <a:buNone/>
            </a:pPr>
            <a:r>
              <a:rPr lang="ru-RU" sz="1200" b="1" dirty="0"/>
              <a:t>Италия • </a:t>
            </a:r>
            <a:r>
              <a:rPr lang="ru-RU" sz="1200" dirty="0"/>
              <a:t>Изкуствен интелект в лозя, маслинови насаждения и специални култури • Акцент върху подобряването на качеството и прогнозирането на климатичните рискове</a:t>
            </a:r>
          </a:p>
        </p:txBody>
      </p:sp>
    </p:spTree>
    <p:extLst>
      <p:ext uri="{BB962C8B-B14F-4D97-AF65-F5344CB8AC3E}">
        <p14:creationId xmlns:p14="http://schemas.microsoft.com/office/powerpoint/2010/main" val="37786515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D357F-1E9A-7B19-2460-0D97D8E02E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CFBD347-0D56-C6C7-CC63-59CDF2C0AABD}"/>
              </a:ext>
            </a:extLst>
          </p:cNvPr>
          <p:cNvSpPr>
            <a:spLocks noGrp="1"/>
          </p:cNvSpPr>
          <p:nvPr>
            <p:ph type="body" sz="quarter" idx="18"/>
          </p:nvPr>
        </p:nvSpPr>
        <p:spPr>
          <a:xfrm>
            <a:off x="432535" y="1504041"/>
            <a:ext cx="10816712" cy="4592356"/>
          </a:xfrm>
          <a:prstGeom prst="rect">
            <a:avLst/>
          </a:prstGeom>
        </p:spPr>
        <p:txBody>
          <a:bodyPr/>
          <a:lstStyle/>
          <a:p>
            <a:pPr marL="342900" indent="-342900">
              <a:buFont typeface="Arial" panose="020B0604020202020204" pitchFamily="34" charset="0"/>
              <a:buChar char="•"/>
            </a:pPr>
            <a:r>
              <a:rPr lang="ru-RU" sz="2100" dirty="0"/>
              <a:t>•Селското стопанство е изправено пред сериозни предизвикателства – от климатичната нестабилност до недостига на работна ръка и нарастващото глобално търсене – но тези предизвикателства създават и възможности за подобрение чрез изкуствен интелект. </a:t>
            </a:r>
          </a:p>
          <a:p>
            <a:pPr marL="342900" indent="-342900">
              <a:buFont typeface="Arial" panose="020B0604020202020204" pitchFamily="34" charset="0"/>
              <a:buChar char="•"/>
            </a:pPr>
            <a:r>
              <a:rPr lang="ru-RU" sz="2100" dirty="0"/>
              <a:t>•Изкуственият интелект не замества земеделските производители, а обогатява техния опит и подпомага създаването на по-устойчиви и ефективни хранителни системи. </a:t>
            </a:r>
          </a:p>
          <a:p>
            <a:pPr marL="342900" indent="-342900">
              <a:buFont typeface="Arial" panose="020B0604020202020204" pitchFamily="34" charset="0"/>
              <a:buChar char="•"/>
            </a:pPr>
            <a:r>
              <a:rPr lang="ru-RU" sz="2100" dirty="0"/>
              <a:t>•Изкуственият интелект променя начина, по който отглеждаме, управляваме и защитаваме нашите хранителни системи. От прогнозната аналитика, която помага на земеделските производители да предвидят сушите, през автономните машини, които намаляват натиска върху работната ръка, до прецизните инструменти, които свеждат до минимум отпадъците и въздействието върху околната среда. • Приемането на ИИ означава също така признаване на рисковете, свързани с него, като например поверителността на данните, алгоритмичната пристрастност, прекомерната зависимост от автоматизацията и разширяващата се пропаст между технологично напредналите региони и тези, които са изостанали, които представляват реални предизвикателства. </a:t>
            </a:r>
          </a:p>
          <a:p>
            <a:pPr marL="342900" indent="-342900">
              <a:buFont typeface="Arial" panose="020B0604020202020204" pitchFamily="34" charset="0"/>
              <a:buChar char="•"/>
            </a:pPr>
            <a:endParaRPr lang="ru-RU" dirty="0"/>
          </a:p>
          <a:p>
            <a:pPr marL="342900" indent="-342900">
              <a:buFontTx/>
              <a:buChar char="-"/>
            </a:pPr>
            <a:endParaRPr lang="en-IE" noProof="0" dirty="0"/>
          </a:p>
        </p:txBody>
      </p:sp>
      <p:sp>
        <p:nvSpPr>
          <p:cNvPr id="5" name="Text Placeholder 4">
            <a:extLst>
              <a:ext uri="{FF2B5EF4-FFF2-40B4-BE49-F238E27FC236}">
                <a16:creationId xmlns:a16="http://schemas.microsoft.com/office/drawing/2014/main" id="{3289040C-40B6-9AF0-F44D-32AD9B3B17B5}"/>
              </a:ext>
            </a:extLst>
          </p:cNvPr>
          <p:cNvSpPr>
            <a:spLocks noGrp="1"/>
          </p:cNvSpPr>
          <p:nvPr>
            <p:ph type="body" sz="quarter" idx="16"/>
          </p:nvPr>
        </p:nvSpPr>
        <p:spPr>
          <a:prstGeom prst="rect">
            <a:avLst/>
          </a:prstGeom>
        </p:spPr>
        <p:txBody>
          <a:bodyPr/>
          <a:lstStyle/>
          <a:p>
            <a:r>
              <a:rPr lang="bg-BG" dirty="0"/>
              <a:t>Основни изводи</a:t>
            </a:r>
          </a:p>
        </p:txBody>
      </p:sp>
    </p:spTree>
    <p:extLst>
      <p:ext uri="{BB962C8B-B14F-4D97-AF65-F5344CB8AC3E}">
        <p14:creationId xmlns:p14="http://schemas.microsoft.com/office/powerpoint/2010/main" val="1693240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9EE6-2EAE-B12D-01DE-3EB1CE8BFDD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5C8952-70E5-1C27-C500-76A35029C957}"/>
              </a:ext>
            </a:extLst>
          </p:cNvPr>
          <p:cNvSpPr>
            <a:spLocks noGrp="1"/>
          </p:cNvSpPr>
          <p:nvPr>
            <p:ph type="body" sz="quarter" idx="18"/>
          </p:nvPr>
        </p:nvSpPr>
        <p:spPr>
          <a:xfrm>
            <a:off x="432535" y="1504041"/>
            <a:ext cx="10699753" cy="3089224"/>
          </a:xfrm>
          <a:prstGeom prst="rect">
            <a:avLst/>
          </a:prstGeom>
        </p:spPr>
        <p:txBody>
          <a:bodyPr/>
          <a:lstStyle/>
          <a:p>
            <a:pPr marL="342900" indent="-342900">
              <a:buFont typeface="Arial" panose="020B0604020202020204" pitchFamily="34" charset="0"/>
              <a:buChar char="•"/>
            </a:pPr>
            <a:r>
              <a:rPr lang="ru-RU" dirty="0"/>
              <a:t>•Бъдещето на селското стопанство ще зависи от това колко отговорно използваме изкуствения интелект. Изкуственият интелект не е магия; той е мощен инструмент. И както всеки инструмент, неговото въздействие зависи от ценностите, управлението и отговорното му използване. </a:t>
            </a:r>
          </a:p>
          <a:p>
            <a:pPr marL="342900" indent="-342900">
              <a:buFont typeface="Arial" panose="020B0604020202020204" pitchFamily="34" charset="0"/>
              <a:buChar char="•"/>
            </a:pPr>
            <a:r>
              <a:rPr lang="ru-RU" dirty="0"/>
              <a:t>•Ето защо трябва да се погрижим да подпомогнем земеделските стопани, вместо да ги заместваме, да защитим екосистемите, вместо да ги експлоатираме, и да гарантираме, че технологичният напредък укрепва продоволствената сигурност за всички.</a:t>
            </a:r>
          </a:p>
          <a:p>
            <a:pPr marL="342900" indent="-342900">
              <a:buFont typeface="Arial" panose="020B0604020202020204" pitchFamily="34" charset="0"/>
              <a:buChar char="•"/>
            </a:pPr>
            <a:endParaRPr lang="ru-RU" dirty="0"/>
          </a:p>
        </p:txBody>
      </p:sp>
      <p:sp>
        <p:nvSpPr>
          <p:cNvPr id="5" name="Text Placeholder 4">
            <a:extLst>
              <a:ext uri="{FF2B5EF4-FFF2-40B4-BE49-F238E27FC236}">
                <a16:creationId xmlns:a16="http://schemas.microsoft.com/office/drawing/2014/main" id="{CF6115A2-8646-BF3F-5030-28C9A32F3B02}"/>
              </a:ext>
            </a:extLst>
          </p:cNvPr>
          <p:cNvSpPr>
            <a:spLocks noGrp="1"/>
          </p:cNvSpPr>
          <p:nvPr>
            <p:ph type="body" sz="quarter" idx="16"/>
          </p:nvPr>
        </p:nvSpPr>
        <p:spPr>
          <a:prstGeom prst="rect">
            <a:avLst/>
          </a:prstGeom>
        </p:spPr>
        <p:txBody>
          <a:bodyPr/>
          <a:lstStyle/>
          <a:p>
            <a:r>
              <a:rPr lang="bg-BG" dirty="0"/>
              <a:t>Основни изводи</a:t>
            </a:r>
          </a:p>
        </p:txBody>
      </p:sp>
      <p:sp>
        <p:nvSpPr>
          <p:cNvPr id="3" name="TekstSylinder 2">
            <a:extLst>
              <a:ext uri="{FF2B5EF4-FFF2-40B4-BE49-F238E27FC236}">
                <a16:creationId xmlns:a16="http://schemas.microsoft.com/office/drawing/2014/main" id="{7CB63CF2-A0B5-D452-C96E-94603F42E677}"/>
              </a:ext>
            </a:extLst>
          </p:cNvPr>
          <p:cNvSpPr txBox="1"/>
          <p:nvPr/>
        </p:nvSpPr>
        <p:spPr>
          <a:xfrm>
            <a:off x="2608603" y="4885496"/>
            <a:ext cx="6687084" cy="923330"/>
          </a:xfrm>
          <a:prstGeom prst="rect">
            <a:avLst/>
          </a:prstGeom>
          <a:noFill/>
        </p:spPr>
        <p:txBody>
          <a:bodyPr wrap="square">
            <a:spAutoFit/>
          </a:bodyPr>
          <a:lstStyle/>
          <a:p>
            <a:pPr algn="ctr"/>
            <a:r>
              <a:rPr lang="ru-RU" b="1" i="1" dirty="0"/>
              <a:t>Отговорното използване на изкуствения интелект може да ни помогне да развием селско стопанство, което е по-устойчиво, по-екологично и по-човечно от всякога.</a:t>
            </a:r>
          </a:p>
        </p:txBody>
      </p:sp>
    </p:spTree>
    <p:extLst>
      <p:ext uri="{BB962C8B-B14F-4D97-AF65-F5344CB8AC3E}">
        <p14:creationId xmlns:p14="http://schemas.microsoft.com/office/powerpoint/2010/main" val="38407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normAutofit fontScale="70000" lnSpcReduction="20000"/>
          </a:bodyPr>
          <a:lstStyle/>
          <a:p>
            <a:r>
              <a:rPr lang="bg-BG" noProof="0" dirty="0"/>
              <a:t>Благодарим Ви</a:t>
            </a:r>
            <a:endParaRPr lang="en-IE" noProof="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188504" y="566199"/>
            <a:ext cx="3509074" cy="859920"/>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bg-BG" sz="2800" b="1" dirty="0">
                <a:solidFill>
                  <a:srgbClr val="ADD037"/>
                </a:solidFill>
                <a:latin typeface="Calibri" panose="020F0502020204030204" pitchFamily="34" charset="0"/>
                <a:cs typeface="Calibri" panose="020F0502020204030204" pitchFamily="34" charset="0"/>
              </a:rPr>
              <a:t>следвайте нашето пътуване</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IE" noProof="0"/>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IE" noProof="0"/>
            </a:p>
          </p:txBody>
        </p:sp>
      </p:grpSp>
      <p:sp>
        <p:nvSpPr>
          <p:cNvPr id="30" name="Text Placeholder 2">
            <a:extLst>
              <a:ext uri="{FF2B5EF4-FFF2-40B4-BE49-F238E27FC236}">
                <a16:creationId xmlns:a16="http://schemas.microsoft.com/office/drawing/2014/main" id="{45DDFC29-F750-E766-4CFD-419760736AAB}"/>
              </a:ext>
            </a:extLst>
          </p:cNvPr>
          <p:cNvSpPr txBox="1">
            <a:spLocks/>
          </p:cNvSpPr>
          <p:nvPr/>
        </p:nvSpPr>
        <p:spPr>
          <a:xfrm>
            <a:off x="8630302" y="5560661"/>
            <a:ext cx="3195486"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dirty="0"/>
              <a:t>www.sustainvet.eu</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r>
              <a:rPr lang="ru-RU" sz="3200" dirty="0"/>
              <a:t>„Най-голямото изпитание за едно морално общество е какъв свят оставя на своите деца.“</a:t>
            </a:r>
          </a:p>
          <a:p>
            <a:endParaRPr lang="ru-RU" sz="3200" dirty="0"/>
          </a:p>
          <a:p>
            <a:r>
              <a:rPr lang="ru-RU" sz="3200" dirty="0"/>
              <a:t>Дитрих Бонхофер</a:t>
            </a:r>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IE" noProof="0"/>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IE" noProof="0"/>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4" name="Plassholder for bilde 13">
            <a:extLst>
              <a:ext uri="{FF2B5EF4-FFF2-40B4-BE49-F238E27FC236}">
                <a16:creationId xmlns:a16="http://schemas.microsoft.com/office/drawing/2014/main" id="{4B892EEF-163D-80D8-E8F2-13F9138A779A}"/>
              </a:ext>
            </a:extLst>
          </p:cNvPr>
          <p:cNvPicPr>
            <a:picLocks noGrp="1" noChangeAspect="1"/>
          </p:cNvPicPr>
          <p:nvPr>
            <p:ph type="pic" sz="quarter" idx="44"/>
          </p:nvPr>
        </p:nvPicPr>
        <p:blipFill>
          <a:blip r:embed="rId2"/>
          <a:srcRect t="7796" b="7796"/>
          <a:stretch/>
        </p:blipFill>
        <p:spPr>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rgbClr val="FFFFFF">
              <a:lumMod val="95000"/>
            </a:srgbClr>
          </a:solidFill>
        </p:spPr>
      </p:pic>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613876" y="2188395"/>
            <a:ext cx="5112958" cy="4194253"/>
          </a:xfrm>
        </p:spPr>
        <p:txBody>
          <a:bodyPr/>
          <a:lstStyle/>
          <a:p>
            <a:pPr marL="0"/>
            <a:r>
              <a:rPr lang="ru-RU" sz="2000" dirty="0"/>
              <a:t>Селското стопанство претърпява бърза трансформация. Климатичните предизвикателства, нарастващите разходи за производствени ресурси, недостигът на работна ръка и все по-високите очаквания за устойчивост принуждават земеделските стопани и специалистите в агропромишлеността да преосмислят начините, по които се произвеждат, контролират и управляват хранителните продукти. Изкуственият интелект се очертава като практичен инструмент за подкрепа в този преход, като помага на селското стопанство да стане по-устойчиво, ефективно и екологично отговорно.</a:t>
            </a:r>
          </a:p>
          <a:p>
            <a:pPr marL="0"/>
            <a:endParaRPr lang="ru-RU" dirty="0"/>
          </a:p>
          <a:p>
            <a:pPr marL="0"/>
            <a:endParaRPr lang="ru-RU"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680060" y="475351"/>
            <a:ext cx="4757375" cy="992652"/>
          </a:xfrm>
        </p:spPr>
        <p:txBody>
          <a:bodyPr/>
          <a:lstStyle/>
          <a:p>
            <a:r>
              <a:rPr lang="ru-RU" dirty="0"/>
              <a:t>Защо изкуствен интелект в селското стопанство?</a:t>
            </a:r>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9" name="Picture Placeholder 8" descr="Close-up of a green tomato plant&#10;&#10;AI-generated content may be incorrect.">
            <a:extLst>
              <a:ext uri="{FF2B5EF4-FFF2-40B4-BE49-F238E27FC236}">
                <a16:creationId xmlns:a16="http://schemas.microsoft.com/office/drawing/2014/main" id="{3E44BFF7-F395-DDEA-42F4-3A75CB7A09B0}"/>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0" y="475351"/>
            <a:ext cx="5660531" cy="6045736"/>
          </a:xfrm>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36756" y="1995803"/>
            <a:ext cx="4639192" cy="4377696"/>
          </a:xfrm>
        </p:spPr>
        <p:txBody>
          <a:bodyPr/>
          <a:lstStyle/>
          <a:p>
            <a:pPr marL="0"/>
            <a:r>
              <a:rPr lang="ru-RU" sz="2000" dirty="0"/>
              <a:t>Използването на изкуствен интелект в селското стопанство има за цел да подобри процеса на вземане на решения чрез съчетаване на човешкия опит с аналитични данни, а не да замести фермерите или традиционните знания. ‍От наблюдението на здравето на животните до оптимизирането на водоползването и намаляването на употребата на химикали, изкуственият интелект вече се прилага по начини, които подкрепят устойчивите селскостопански практики и подобряват дългосрочната жизнеспособност на стопанствата от всякакъв мащаб.</a:t>
            </a:r>
          </a:p>
          <a:p>
            <a:pPr marL="0"/>
            <a:endParaRPr lang="ru-RU"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636756" y="907334"/>
            <a:ext cx="4757375" cy="992652"/>
          </a:xfrm>
        </p:spPr>
        <p:txBody>
          <a:bodyPr/>
          <a:lstStyle/>
          <a:p>
            <a:r>
              <a:rPr lang="ru-RU" sz="3200" dirty="0"/>
              <a:t>Защо изкуствен интелект в селското стопанство?</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2" name="Plassholder for bilde 11">
            <a:extLst>
              <a:ext uri="{FF2B5EF4-FFF2-40B4-BE49-F238E27FC236}">
                <a16:creationId xmlns:a16="http://schemas.microsoft.com/office/drawing/2014/main" id="{AF2ACA4E-C9EC-6143-1D6F-478AFEDA5A0C}"/>
              </a:ext>
            </a:extLst>
          </p:cNvPr>
          <p:cNvPicPr>
            <a:picLocks noGrp="1" noChangeAspect="1"/>
          </p:cNvPicPr>
          <p:nvPr>
            <p:ph type="pic" sz="quarter" idx="44"/>
          </p:nvPr>
        </p:nvPicPr>
        <p:blipFill>
          <a:blip r:embed="rId2"/>
          <a:srcRect l="14883" r="14883"/>
          <a:stretch/>
        </p:blipFill>
        <p:spPr>
          <a:xfrm>
            <a:off x="6096000" y="406132"/>
            <a:ext cx="5660531" cy="6045736"/>
          </a:xfrm>
          <a:prstGeom prst="rect">
            <a:avLst/>
          </a:prstGeom>
          <a:solidFill>
            <a:srgbClr val="FFFFFF">
              <a:lumMod val="95000"/>
            </a:srgbClr>
          </a:solidFill>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98386" y="1383231"/>
            <a:ext cx="10757186" cy="5006936"/>
          </a:xfrm>
          <a:prstGeom prst="rect">
            <a:avLst/>
          </a:prstGeom>
        </p:spPr>
        <p:txBody>
          <a:bodyPr/>
          <a:lstStyle/>
          <a:p>
            <a:pPr marL="0"/>
            <a:r>
              <a:rPr lang="ru-RU" sz="2300" dirty="0"/>
              <a:t>Съвременното земеделие </a:t>
            </a:r>
            <a:r>
              <a:rPr lang="ru-RU" sz="2300" b="1" dirty="0"/>
              <a:t>генерира големи </a:t>
            </a:r>
            <a:r>
              <a:rPr lang="ru-RU" sz="2300" dirty="0"/>
              <a:t>обеми практически данни в хода на ежедневната стопанска дейност, включително метеорологични данни, състоянието на почвата, показатели за здравето на животните и производителността на селскостопанската техника. Инструментите за изкуствен интелект помагат на земеделските стопани и работниците в селското стопанство да анализират ефективно тази информация, като откриват закономерности, които са трудни за установяване само чрез ръчно наблюдение.</a:t>
            </a:r>
          </a:p>
          <a:p>
            <a:pPr marL="0"/>
            <a:r>
              <a:rPr lang="ru-RU" sz="2300" dirty="0"/>
              <a:t>В рамките на проекта SUSTaiN изкуственият интелект се позиционира като подпомагаща, приложима на работното място технология, която подкрепя три взаимосвързани приоритета в професионалното образование и обучение в селското стопанство: • надеждно производство на храни • намалено въздействие върху околната среда • икономическа устойчивост за фермите и селските общности. Изкуственият интелект подкрепя тези приоритети, като подобрява прецизността при ежедневните задачи, намалява отпадъците и </a:t>
            </a:r>
            <a:r>
              <a:rPr lang="ru-RU" sz="2300" b="1" dirty="0"/>
              <a:t>позволява по-ранно, </a:t>
            </a:r>
            <a:r>
              <a:rPr lang="ru-RU" sz="2300" dirty="0"/>
              <a:t>превантивно вземане на решения, вместо реактивни реакции.</a:t>
            </a:r>
          </a:p>
          <a:p>
            <a:pPr marL="0"/>
            <a:endParaRPr lang="ru-RU" dirty="0"/>
          </a:p>
          <a:p>
            <a:pPr marL="0"/>
            <a:endParaRPr lang="ru-RU" dirty="0"/>
          </a:p>
          <a:p>
            <a:endParaRPr lang="en-IE"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0192" y="579577"/>
            <a:ext cx="10595237" cy="803654"/>
          </a:xfrm>
          <a:prstGeom prst="rect">
            <a:avLst/>
          </a:prstGeom>
        </p:spPr>
        <p:txBody>
          <a:bodyPr/>
          <a:lstStyle/>
          <a:p>
            <a:r>
              <a:rPr lang="ru-RU" dirty="0"/>
              <a:t>Защо изкуственият интелект е важен точно сега</a:t>
            </a: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DE32-61A9-37C2-26C3-E22CCEFC7F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9A591C3-A288-69E7-429C-45D9403A5CD7}"/>
              </a:ext>
            </a:extLst>
          </p:cNvPr>
          <p:cNvSpPr>
            <a:spLocks noGrp="1"/>
          </p:cNvSpPr>
          <p:nvPr>
            <p:ph type="body" sz="quarter" idx="18"/>
          </p:nvPr>
        </p:nvSpPr>
        <p:spPr>
          <a:xfrm>
            <a:off x="6613875" y="2229492"/>
            <a:ext cx="5090965" cy="3914454"/>
          </a:xfrm>
        </p:spPr>
        <p:txBody>
          <a:bodyPr/>
          <a:lstStyle/>
          <a:p>
            <a:pPr marL="0"/>
            <a:r>
              <a:rPr lang="ru-RU" sz="2200" dirty="0"/>
              <a:t>Днес изкуственият интелект вече оказва осезаемо влияние във фермите – от откриването на болести до използването на автономни машини: в Нидерландия фермерите използват роботи, управлявани от изкуствен интелект, за да инспектират полетата с лалета и автоматично да идентифицират и отстраняват заразените луковици. Тези роботи обработват хиляди изображения с GPS-точност, за да опазват здравето на културите и да предотвратяват разпространението на болести.</a:t>
            </a:r>
          </a:p>
          <a:p>
            <a:pPr marL="0"/>
            <a:endParaRPr lang="ru-RU" dirty="0"/>
          </a:p>
          <a:p>
            <a:pPr marL="0"/>
            <a:endParaRPr lang="ru-RU" dirty="0"/>
          </a:p>
        </p:txBody>
      </p:sp>
      <p:sp>
        <p:nvSpPr>
          <p:cNvPr id="7" name="Text Placeholder 6">
            <a:extLst>
              <a:ext uri="{FF2B5EF4-FFF2-40B4-BE49-F238E27FC236}">
                <a16:creationId xmlns:a16="http://schemas.microsoft.com/office/drawing/2014/main" id="{CCD38DEA-8C9C-43EE-5AD2-9923DF046780}"/>
              </a:ext>
            </a:extLst>
          </p:cNvPr>
          <p:cNvSpPr>
            <a:spLocks noGrp="1"/>
          </p:cNvSpPr>
          <p:nvPr>
            <p:ph type="body" sz="quarter" idx="16"/>
          </p:nvPr>
        </p:nvSpPr>
        <p:spPr>
          <a:xfrm>
            <a:off x="6671514" y="475350"/>
            <a:ext cx="4835542" cy="1544335"/>
          </a:xfrm>
        </p:spPr>
        <p:txBody>
          <a:bodyPr/>
          <a:lstStyle/>
          <a:p>
            <a:r>
              <a:rPr lang="ru-RU" dirty="0"/>
              <a:t>Как се използва изкуственият интелект?</a:t>
            </a:r>
          </a:p>
        </p:txBody>
      </p:sp>
      <p:sp>
        <p:nvSpPr>
          <p:cNvPr id="17" name="Freeform 16">
            <a:extLst>
              <a:ext uri="{FF2B5EF4-FFF2-40B4-BE49-F238E27FC236}">
                <a16:creationId xmlns:a16="http://schemas.microsoft.com/office/drawing/2014/main" id="{2D868DCE-EBB4-07AB-34B3-37A85668D52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4" name="Plassholder for bilde 13">
            <a:extLst>
              <a:ext uri="{FF2B5EF4-FFF2-40B4-BE49-F238E27FC236}">
                <a16:creationId xmlns:a16="http://schemas.microsoft.com/office/drawing/2014/main" id="{7A412FE9-E361-282C-617D-6BBB9FFAF477}"/>
              </a:ext>
            </a:extLst>
          </p:cNvPr>
          <p:cNvPicPr>
            <a:picLocks noGrp="1" noChangeAspect="1"/>
          </p:cNvPicPr>
          <p:nvPr>
            <p:ph type="pic" sz="quarter" idx="44"/>
          </p:nvPr>
        </p:nvPicPr>
        <p:blipFill>
          <a:blip r:embed="rId2"/>
          <a:srcRect l="18797" r="18797"/>
          <a:stretch/>
        </p:blipFill>
        <p:spPr>
          <a:xfrm>
            <a:off x="107016" y="493330"/>
            <a:ext cx="5660531" cy="6045736"/>
          </a:xfrm>
          <a:prstGeom prst="rect">
            <a:avLst/>
          </a:prstGeom>
          <a:solidFill>
            <a:srgbClr val="FFFFFF">
              <a:lumMod val="95000"/>
            </a:srgbClr>
          </a:solidFill>
        </p:spPr>
      </p:pic>
    </p:spTree>
    <p:extLst>
      <p:ext uri="{BB962C8B-B14F-4D97-AF65-F5344CB8AC3E}">
        <p14:creationId xmlns:p14="http://schemas.microsoft.com/office/powerpoint/2010/main" val="148934467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FF10C3-B154-4549-A29E-786BF5B429BA}">
  <ds:schemaRefs>
    <ds:schemaRef ds:uri="558b41f4-9262-4964-9013-127d98c85303"/>
    <ds:schemaRef ds:uri="92a36596-4c27-4ea1-9f04-71a23c4554a9"/>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5331E93-E2AE-4439-B90C-8A57E655A3B0}">
  <ds:schemaRefs>
    <ds:schemaRef ds:uri="558b41f4-9262-4964-9013-127d98c85303"/>
    <ds:schemaRef ds:uri="92a36596-4c27-4ea1-9f04-71a23c4554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532FC97-9191-457B-926A-9532FC33D5A5}">
  <ds:schemaRefs>
    <ds:schemaRef ds:uri="http://schemas.microsoft.com/sharepoint/v3/contenttype/forms"/>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151</TotalTime>
  <Words>4353</Words>
  <Application>Microsoft Office PowerPoint</Application>
  <PresentationFormat>Widescreen</PresentationFormat>
  <Paragraphs>252</Paragraphs>
  <Slides>46</Slides>
  <Notes>17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Montserrat</vt:lpstr>
      <vt:lpstr>Montserrat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Anna Lalkovska</cp:lastModifiedBy>
  <cp:revision>13</cp:revision>
  <dcterms:created xsi:type="dcterms:W3CDTF">2022-05-09T10:29:33Z</dcterms:created>
  <dcterms:modified xsi:type="dcterms:W3CDTF">2026-05-02T15:10:43Z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