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54"/>
  </p:notesMasterIdLst>
  <p:handoutMasterIdLst>
    <p:handoutMasterId r:id="rId55"/>
  </p:handoutMasterIdLst>
  <p:sldIdLst>
    <p:sldId id="4286" r:id="rId5"/>
    <p:sldId id="4306" r:id="rId6"/>
    <p:sldId id="4349" r:id="rId7"/>
    <p:sldId id="4323" r:id="rId8"/>
    <p:sldId id="4345" r:id="rId9"/>
    <p:sldId id="4367" r:id="rId10"/>
    <p:sldId id="4346" r:id="rId11"/>
    <p:sldId id="4350" r:id="rId12"/>
    <p:sldId id="4368" r:id="rId13"/>
    <p:sldId id="4322" r:id="rId14"/>
    <p:sldId id="4369" r:id="rId15"/>
    <p:sldId id="4371" r:id="rId16"/>
    <p:sldId id="4372" r:id="rId17"/>
    <p:sldId id="4351" r:id="rId18"/>
    <p:sldId id="4370" r:id="rId19"/>
    <p:sldId id="4373" r:id="rId20"/>
    <p:sldId id="4374" r:id="rId21"/>
    <p:sldId id="4375" r:id="rId22"/>
    <p:sldId id="4376" r:id="rId23"/>
    <p:sldId id="4377" r:id="rId24"/>
    <p:sldId id="4343" r:id="rId25"/>
    <p:sldId id="4378" r:id="rId26"/>
    <p:sldId id="4379" r:id="rId27"/>
    <p:sldId id="4342" r:id="rId28"/>
    <p:sldId id="4353" r:id="rId29"/>
    <p:sldId id="4354" r:id="rId30"/>
    <p:sldId id="4348" r:id="rId31"/>
    <p:sldId id="4338" r:id="rId32"/>
    <p:sldId id="4380" r:id="rId33"/>
    <p:sldId id="4381" r:id="rId34"/>
    <p:sldId id="4357" r:id="rId35"/>
    <p:sldId id="4358" r:id="rId36"/>
    <p:sldId id="4339" r:id="rId37"/>
    <p:sldId id="4382" r:id="rId38"/>
    <p:sldId id="4360" r:id="rId39"/>
    <p:sldId id="4383" r:id="rId40"/>
    <p:sldId id="4344" r:id="rId41"/>
    <p:sldId id="4384" r:id="rId42"/>
    <p:sldId id="4385" r:id="rId43"/>
    <p:sldId id="4362" r:id="rId44"/>
    <p:sldId id="4365" r:id="rId45"/>
    <p:sldId id="4355" r:id="rId46"/>
    <p:sldId id="4386" r:id="rId47"/>
    <p:sldId id="4366" r:id="rId48"/>
    <p:sldId id="4389" r:id="rId49"/>
    <p:sldId id="4388" r:id="rId50"/>
    <p:sldId id="4390" r:id="rId51"/>
    <p:sldId id="4391" r:id="rId52"/>
    <p:sldId id="4263"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4AC3FBA-4C38-C4F8-6F13-31740F22B3B3}" name="NADIA GLAESERER" initials="NG" userId="S::n.glaeserer@clerici.lombardia.it::8e95a992-59e0-41ab-b5fc-69d04a8fba9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1C4C6"/>
    <a:srgbClr val="ADD037"/>
    <a:srgbClr val="262626"/>
    <a:srgbClr val="00898B"/>
    <a:srgbClr val="0289AE"/>
    <a:srgbClr val="EABB22"/>
    <a:srgbClr val="62A844"/>
    <a:srgbClr val="00B6E6"/>
    <a:srgbClr val="009AC1"/>
    <a:srgbClr val="74659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995DFAC-3F95-4612-6438-C0F6D6E077FB}" v="1" dt="2026-04-16T09:36:14.89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529"/>
    <p:restoredTop sz="95082"/>
  </p:normalViewPr>
  <p:slideViewPr>
    <p:cSldViewPr snapToGrid="0" snapToObjects="1">
      <p:cViewPr varScale="1">
        <p:scale>
          <a:sx n="60" d="100"/>
          <a:sy n="60" d="100"/>
        </p:scale>
        <p:origin x="92" y="3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notesViewPr>
    <p:cSldViewPr snapToGrid="0" snapToObjects="1">
      <p:cViewPr varScale="1">
        <p:scale>
          <a:sx n="71" d="100"/>
          <a:sy n="71" d="100"/>
        </p:scale>
        <p:origin x="346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handoutMaster" Target="handoutMasters/handout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heme" Target="theme/theme1.xml"/><Relationship Id="rId5" Type="http://schemas.openxmlformats.org/officeDocument/2006/relationships/slide" Target="slides/slide1.xml"/><Relationship Id="rId61" Type="http://schemas.microsoft.com/office/2015/10/relationships/revisionInfo" Target="revisionInfo.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notesMaster" Target="notesMasters/notesMaster1.xml"/><Relationship Id="rId62"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lla Aguirre" userId="S::stella.aguirre@labfr.no::03c3e515-2ce4-49aa-ab48-349cf2ac0b53" providerId="AD" clId="Web-{F995DFAC-3F95-4612-6438-C0F6D6E077FB}"/>
    <pc:docChg chg="modSld">
      <pc:chgData name="Stella Aguirre" userId="S::stella.aguirre@labfr.no::03c3e515-2ce4-49aa-ab48-349cf2ac0b53" providerId="AD" clId="Web-{F995DFAC-3F95-4612-6438-C0F6D6E077FB}" dt="2026-04-16T09:36:14.890" v="0"/>
      <pc:docMkLst>
        <pc:docMk/>
      </pc:docMkLst>
      <pc:sldChg chg="delSp">
        <pc:chgData name="Stella Aguirre" userId="S::stella.aguirre@labfr.no::03c3e515-2ce4-49aa-ab48-349cf2ac0b53" providerId="AD" clId="Web-{F995DFAC-3F95-4612-6438-C0F6D6E077FB}" dt="2026-04-16T09:36:14.890" v="0"/>
        <pc:sldMkLst>
          <pc:docMk/>
          <pc:sldMk cId="2288239601" sldId="4286"/>
        </pc:sldMkLst>
        <pc:spChg chg="del">
          <ac:chgData name="Stella Aguirre" userId="S::stella.aguirre@labfr.no::03c3e515-2ce4-49aa-ab48-349cf2ac0b53" providerId="AD" clId="Web-{F995DFAC-3F95-4612-6438-C0F6D6E077FB}" dt="2026-04-16T09:36:14.890" v="0"/>
          <ac:spMkLst>
            <pc:docMk/>
            <pc:sldMk cId="2288239601" sldId="4286"/>
            <ac:spMk id="2" creationId="{E87E6743-DEBE-7A51-63EB-44FAE20D40A5}"/>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F516AF9-B2AD-104A-AF9A-F25363C3821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69588DA8-91B0-C14B-D779-3889DF35BD7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BCA55AD-336F-2841-9E44-8096CEA2A7BD}" type="datetimeFigureOut">
              <a:rPr lang="en-US" smtClean="0"/>
              <a:t>4/26/2026</a:t>
            </a:fld>
            <a:endParaRPr lang="en-US"/>
          </a:p>
        </p:txBody>
      </p:sp>
      <p:sp>
        <p:nvSpPr>
          <p:cNvPr id="4" name="Footer Placeholder 3">
            <a:extLst>
              <a:ext uri="{FF2B5EF4-FFF2-40B4-BE49-F238E27FC236}">
                <a16:creationId xmlns:a16="http://schemas.microsoft.com/office/drawing/2014/main" id="{06DE9AC7-AB01-16E6-F784-94958BD7276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CF29F86-810F-CB4D-2A95-B03F85C830D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232C195-42C6-9347-A20E-4343730EB34C}" type="slidenum">
              <a:rPr lang="en-US" smtClean="0"/>
              <a:t>‹#›</a:t>
            </a:fld>
            <a:endParaRPr lang="en-US"/>
          </a:p>
        </p:txBody>
      </p:sp>
    </p:spTree>
    <p:extLst>
      <p:ext uri="{BB962C8B-B14F-4D97-AF65-F5344CB8AC3E}">
        <p14:creationId xmlns:p14="http://schemas.microsoft.com/office/powerpoint/2010/main" val="596654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4/26/2026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04409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200" dirty="0"/>
              <a:t>UNESCO (2024); EDU-AI Erasmus+ Project (2025)</a:t>
            </a:r>
            <a:endParaRPr lang="en-GB" sz="1200" dirty="0"/>
          </a:p>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18</a:t>
            </a:fld>
            <a:endParaRPr lang="en-US"/>
          </a:p>
        </p:txBody>
      </p:sp>
    </p:spTree>
    <p:extLst>
      <p:ext uri="{BB962C8B-B14F-4D97-AF65-F5344CB8AC3E}">
        <p14:creationId xmlns:p14="http://schemas.microsoft.com/office/powerpoint/2010/main" val="7401536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41830610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21</a:t>
            </a:fld>
            <a:endParaRPr lang="en-US"/>
          </a:p>
        </p:txBody>
      </p:sp>
    </p:spTree>
    <p:extLst>
      <p:ext uri="{BB962C8B-B14F-4D97-AF65-F5344CB8AC3E}">
        <p14:creationId xmlns:p14="http://schemas.microsoft.com/office/powerpoint/2010/main" val="27959931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24</a:t>
            </a:fld>
            <a:endParaRPr lang="en-US"/>
          </a:p>
        </p:txBody>
      </p:sp>
    </p:spTree>
    <p:extLst>
      <p:ext uri="{BB962C8B-B14F-4D97-AF65-F5344CB8AC3E}">
        <p14:creationId xmlns:p14="http://schemas.microsoft.com/office/powerpoint/2010/main" val="17255689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UNESCO (2025); EU AI Act (2024)</a:t>
            </a:r>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25</a:t>
            </a:fld>
            <a:endParaRPr lang="en-US"/>
          </a:p>
        </p:txBody>
      </p:sp>
    </p:spTree>
    <p:extLst>
      <p:ext uri="{BB962C8B-B14F-4D97-AF65-F5344CB8AC3E}">
        <p14:creationId xmlns:p14="http://schemas.microsoft.com/office/powerpoint/2010/main" val="9418059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kern="1200" dirty="0">
                <a:solidFill>
                  <a:schemeClr val="tx1"/>
                </a:solidFill>
                <a:effectLst/>
                <a:latin typeface="+mn-lt"/>
                <a:ea typeface="+mn-ea"/>
                <a:cs typeface="+mn-cs"/>
              </a:rPr>
              <a:t>UNESCO (2025); EU AI Act (2024)</a:t>
            </a:r>
            <a:endParaRPr lang="en-GB" dirty="0"/>
          </a:p>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26</a:t>
            </a:fld>
            <a:endParaRPr lang="en-US"/>
          </a:p>
        </p:txBody>
      </p:sp>
    </p:spTree>
    <p:extLst>
      <p:ext uri="{BB962C8B-B14F-4D97-AF65-F5344CB8AC3E}">
        <p14:creationId xmlns:p14="http://schemas.microsoft.com/office/powerpoint/2010/main" val="14141450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UNESCO (2023); UK DfE (2025); NEA (2025); MIT News (2025)</a:t>
            </a:r>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28</a:t>
            </a:fld>
            <a:endParaRPr lang="en-US"/>
          </a:p>
        </p:txBody>
      </p:sp>
    </p:spTree>
    <p:extLst>
      <p:ext uri="{BB962C8B-B14F-4D97-AF65-F5344CB8AC3E}">
        <p14:creationId xmlns:p14="http://schemas.microsoft.com/office/powerpoint/2010/main" val="4960314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1F1E78-C5D8-94C3-3B9D-9A1E85A65B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8E1E74-3668-3182-F472-AC095F85775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6ABDF80-9FB6-A4AE-1DFA-DEB39ABDEABF}"/>
              </a:ext>
            </a:extLst>
          </p:cNvPr>
          <p:cNvSpPr>
            <a:spLocks noGrp="1"/>
          </p:cNvSpPr>
          <p:nvPr>
            <p:ph type="body" idx="1"/>
          </p:nvPr>
        </p:nvSpPr>
        <p:spPr/>
        <p:txBody>
          <a:bodyPr/>
          <a:lstStyle/>
          <a:p>
            <a:r>
              <a:rPr lang="en-GB" sz="1200" b="0" i="0" kern="1200" dirty="0">
                <a:solidFill>
                  <a:schemeClr val="tx1"/>
                </a:solidFill>
                <a:effectLst/>
                <a:latin typeface="+mn-lt"/>
                <a:ea typeface="+mn-ea"/>
                <a:cs typeface="+mn-cs"/>
              </a:rPr>
              <a:t>Guidance for generative AI in education and research, UNESCO 2023</a:t>
            </a:r>
          </a:p>
          <a:p>
            <a:r>
              <a:rPr lang="en-GB" sz="1200" i="1" kern="1200" dirty="0">
                <a:solidFill>
                  <a:schemeClr val="tx1"/>
                </a:solidFill>
                <a:effectLst/>
                <a:latin typeface="+mn-lt"/>
                <a:ea typeface="+mn-ea"/>
                <a:cs typeface="+mn-cs"/>
              </a:rPr>
              <a:t>UNESCO (2023); UK DfE (2025); NEA (2025); MIT News (2025)</a:t>
            </a:r>
            <a:endParaRPr lang="en-US" b="0" dirty="0"/>
          </a:p>
        </p:txBody>
      </p:sp>
      <p:sp>
        <p:nvSpPr>
          <p:cNvPr id="4" name="Slide Number Placeholder 3">
            <a:extLst>
              <a:ext uri="{FF2B5EF4-FFF2-40B4-BE49-F238E27FC236}">
                <a16:creationId xmlns:a16="http://schemas.microsoft.com/office/drawing/2014/main" id="{CE3FD0D5-D6F6-A3E2-9A5B-B6D403867E06}"/>
              </a:ext>
            </a:extLst>
          </p:cNvPr>
          <p:cNvSpPr>
            <a:spLocks noGrp="1"/>
          </p:cNvSpPr>
          <p:nvPr>
            <p:ph type="sldNum" sz="quarter" idx="5"/>
          </p:nvPr>
        </p:nvSpPr>
        <p:spPr/>
        <p:txBody>
          <a:bodyPr/>
          <a:lstStyle/>
          <a:p>
            <a:fld id="{4BE5DE82-CF29-044D-9158-06A811149881}" type="slidenum">
              <a:rPr lang="en-US" smtClean="0"/>
              <a:t>29</a:t>
            </a:fld>
            <a:endParaRPr lang="en-US"/>
          </a:p>
        </p:txBody>
      </p:sp>
    </p:spTree>
    <p:extLst>
      <p:ext uri="{BB962C8B-B14F-4D97-AF65-F5344CB8AC3E}">
        <p14:creationId xmlns:p14="http://schemas.microsoft.com/office/powerpoint/2010/main" val="37276290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UNESCO (2025); La </a:t>
            </a:r>
            <a:r>
              <a:rPr lang="en-GB" sz="1200" i="1" kern="1200" dirty="0" err="1">
                <a:solidFill>
                  <a:schemeClr val="tx1"/>
                </a:solidFill>
                <a:effectLst/>
                <a:latin typeface="+mn-lt"/>
                <a:ea typeface="+mn-ea"/>
                <a:cs typeface="+mn-cs"/>
              </a:rPr>
              <a:t>Scientothèque</a:t>
            </a:r>
            <a:r>
              <a:rPr lang="en-GB" sz="1200" i="1" kern="1200" dirty="0">
                <a:solidFill>
                  <a:schemeClr val="tx1"/>
                </a:solidFill>
                <a:effectLst/>
                <a:latin typeface="+mn-lt"/>
                <a:ea typeface="+mn-ea"/>
                <a:cs typeface="+mn-cs"/>
              </a:rPr>
              <a:t> / Erasmus+ </a:t>
            </a:r>
            <a:r>
              <a:rPr lang="en-GB" sz="1200" i="1" kern="1200" dirty="0" err="1">
                <a:solidFill>
                  <a:schemeClr val="tx1"/>
                </a:solidFill>
                <a:effectLst/>
                <a:latin typeface="+mn-lt"/>
                <a:ea typeface="+mn-ea"/>
                <a:cs typeface="+mn-cs"/>
              </a:rPr>
              <a:t>SteamCity</a:t>
            </a:r>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30</a:t>
            </a:fld>
            <a:endParaRPr lang="en-US"/>
          </a:p>
        </p:txBody>
      </p:sp>
    </p:spTree>
    <p:extLst>
      <p:ext uri="{BB962C8B-B14F-4D97-AF65-F5344CB8AC3E}">
        <p14:creationId xmlns:p14="http://schemas.microsoft.com/office/powerpoint/2010/main" val="7314592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42010-BA2C-CF8E-0C2F-7AB9F4EFBF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454F93-4AD7-1696-F3EF-0F0CCE41FE4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0AB8DF5-1E21-9587-89D0-BFC8FAC2C49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EA0AD7F-9B43-B441-4978-3173A2857B48}"/>
              </a:ext>
            </a:extLst>
          </p:cNvPr>
          <p:cNvSpPr>
            <a:spLocks noGrp="1"/>
          </p:cNvSpPr>
          <p:nvPr>
            <p:ph type="sldNum" sz="quarter" idx="5"/>
          </p:nvPr>
        </p:nvSpPr>
        <p:spPr/>
        <p:txBody>
          <a:bodyPr/>
          <a:lstStyle/>
          <a:p>
            <a:fld id="{4BE5DE82-CF29-044D-9158-06A811149881}" type="slidenum">
              <a:rPr lang="en-US" smtClean="0"/>
              <a:t>31</a:t>
            </a:fld>
            <a:endParaRPr lang="en-US"/>
          </a:p>
        </p:txBody>
      </p:sp>
    </p:spTree>
    <p:extLst>
      <p:ext uri="{BB962C8B-B14F-4D97-AF65-F5344CB8AC3E}">
        <p14:creationId xmlns:p14="http://schemas.microsoft.com/office/powerpoint/2010/main" val="34403240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E7CE7-8F8B-ABB8-333C-A0580FFD2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092FDC-4B1C-9ED2-74BF-83B044721FF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C38446B-FC62-60ED-95EC-F7D36C3B069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6B1B536-5F6B-E0C4-6D44-D39A9329EA17}"/>
              </a:ext>
            </a:extLst>
          </p:cNvPr>
          <p:cNvSpPr>
            <a:spLocks noGrp="1"/>
          </p:cNvSpPr>
          <p:nvPr>
            <p:ph type="sldNum" sz="quarter" idx="5"/>
          </p:nvPr>
        </p:nvSpPr>
        <p:spPr/>
        <p:txBody>
          <a:bodyPr/>
          <a:lstStyle/>
          <a:p>
            <a:fld id="{4BE5DE82-CF29-044D-9158-06A811149881}" type="slidenum">
              <a:rPr lang="en-US" smtClean="0"/>
              <a:t>32</a:t>
            </a:fld>
            <a:endParaRPr lang="en-US"/>
          </a:p>
        </p:txBody>
      </p:sp>
    </p:spTree>
    <p:extLst>
      <p:ext uri="{BB962C8B-B14F-4D97-AF65-F5344CB8AC3E}">
        <p14:creationId xmlns:p14="http://schemas.microsoft.com/office/powerpoint/2010/main" val="38218074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David Publisher (2025); Harvard Physics Study (2025)</a:t>
            </a:r>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33</a:t>
            </a:fld>
            <a:endParaRPr lang="en-US"/>
          </a:p>
        </p:txBody>
      </p:sp>
    </p:spTree>
    <p:extLst>
      <p:ext uri="{BB962C8B-B14F-4D97-AF65-F5344CB8AC3E}">
        <p14:creationId xmlns:p14="http://schemas.microsoft.com/office/powerpoint/2010/main" val="19699278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271D8B-48EC-D89E-9223-9B6EE8AEF2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D5B9B7-9F7F-7254-7E89-A00DCBB87BA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C7570B9-CFA1-964A-4941-302FC9B6FD3F}"/>
              </a:ext>
            </a:extLst>
          </p:cNvPr>
          <p:cNvSpPr>
            <a:spLocks noGrp="1"/>
          </p:cNvSpPr>
          <p:nvPr>
            <p:ph type="body" idx="1"/>
          </p:nvPr>
        </p:nvSpPr>
        <p:spPr/>
        <p:txBody>
          <a:bodyPr/>
          <a:lstStyle/>
          <a:p>
            <a:r>
              <a:rPr lang="en-GB" sz="1200" i="1" kern="1200" dirty="0">
                <a:solidFill>
                  <a:schemeClr val="tx1"/>
                </a:solidFill>
                <a:effectLst/>
                <a:latin typeface="+mn-lt"/>
                <a:ea typeface="+mn-ea"/>
                <a:cs typeface="+mn-cs"/>
              </a:rPr>
              <a:t>David Publisher (2025); Harvard Physics Study (2025)</a:t>
            </a:r>
            <a:endParaRPr lang="en-GB" dirty="0"/>
          </a:p>
        </p:txBody>
      </p:sp>
      <p:sp>
        <p:nvSpPr>
          <p:cNvPr id="4" name="Slide Number Placeholder 3">
            <a:extLst>
              <a:ext uri="{FF2B5EF4-FFF2-40B4-BE49-F238E27FC236}">
                <a16:creationId xmlns:a16="http://schemas.microsoft.com/office/drawing/2014/main" id="{C345375B-493D-DAD6-C4E9-62A1874EEADE}"/>
              </a:ext>
            </a:extLst>
          </p:cNvPr>
          <p:cNvSpPr>
            <a:spLocks noGrp="1"/>
          </p:cNvSpPr>
          <p:nvPr>
            <p:ph type="sldNum" sz="quarter" idx="5"/>
          </p:nvPr>
        </p:nvSpPr>
        <p:spPr/>
        <p:txBody>
          <a:bodyPr/>
          <a:lstStyle/>
          <a:p>
            <a:fld id="{4BE5DE82-CF29-044D-9158-06A811149881}" type="slidenum">
              <a:rPr lang="en-US" smtClean="0"/>
              <a:t>34</a:t>
            </a:fld>
            <a:endParaRPr lang="en-US"/>
          </a:p>
        </p:txBody>
      </p:sp>
    </p:spTree>
    <p:extLst>
      <p:ext uri="{BB962C8B-B14F-4D97-AF65-F5344CB8AC3E}">
        <p14:creationId xmlns:p14="http://schemas.microsoft.com/office/powerpoint/2010/main" val="16872607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EEF (2023); Gallup / </a:t>
            </a:r>
            <a:r>
              <a:rPr lang="en-GB" sz="1200" i="1" kern="1200" dirty="0" err="1">
                <a:solidFill>
                  <a:schemeClr val="tx1"/>
                </a:solidFill>
                <a:effectLst/>
                <a:latin typeface="+mn-lt"/>
                <a:ea typeface="+mn-ea"/>
                <a:cs typeface="+mn-cs"/>
              </a:rPr>
              <a:t>DemandSage</a:t>
            </a:r>
            <a:r>
              <a:rPr lang="en-GB" sz="1200" i="1" kern="1200" dirty="0">
                <a:solidFill>
                  <a:schemeClr val="tx1"/>
                </a:solidFill>
                <a:effectLst/>
                <a:latin typeface="+mn-lt"/>
                <a:ea typeface="+mn-ea"/>
                <a:cs typeface="+mn-cs"/>
              </a:rPr>
              <a:t> (2025); UK DfE (2025)</a:t>
            </a:r>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35</a:t>
            </a:fld>
            <a:endParaRPr lang="en-US"/>
          </a:p>
        </p:txBody>
      </p:sp>
    </p:spTree>
    <p:extLst>
      <p:ext uri="{BB962C8B-B14F-4D97-AF65-F5344CB8AC3E}">
        <p14:creationId xmlns:p14="http://schemas.microsoft.com/office/powerpoint/2010/main" val="28715503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7717A4-D390-D394-A408-41AC3C05AF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D0FBFB-A601-113B-F571-15B364D766B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79EA709-7F74-05D0-EB1F-2EA651D9A289}"/>
              </a:ext>
            </a:extLst>
          </p:cNvPr>
          <p:cNvSpPr>
            <a:spLocks noGrp="1"/>
          </p:cNvSpPr>
          <p:nvPr>
            <p:ph type="body" idx="1"/>
          </p:nvPr>
        </p:nvSpPr>
        <p:spPr/>
        <p:txBody>
          <a:bodyPr/>
          <a:lstStyle/>
          <a:p>
            <a:r>
              <a:rPr lang="en-GB" sz="1200" i="1" kern="1200" dirty="0">
                <a:solidFill>
                  <a:schemeClr val="tx1"/>
                </a:solidFill>
                <a:effectLst/>
                <a:latin typeface="+mn-lt"/>
                <a:ea typeface="+mn-ea"/>
                <a:cs typeface="+mn-cs"/>
              </a:rPr>
              <a:t>EEF (2023); Gallup / </a:t>
            </a:r>
            <a:r>
              <a:rPr lang="en-GB" sz="1200" i="1" kern="1200" dirty="0" err="1">
                <a:solidFill>
                  <a:schemeClr val="tx1"/>
                </a:solidFill>
                <a:effectLst/>
                <a:latin typeface="+mn-lt"/>
                <a:ea typeface="+mn-ea"/>
                <a:cs typeface="+mn-cs"/>
              </a:rPr>
              <a:t>DemandSage</a:t>
            </a:r>
            <a:r>
              <a:rPr lang="en-GB" sz="1200" i="1" kern="1200" dirty="0">
                <a:solidFill>
                  <a:schemeClr val="tx1"/>
                </a:solidFill>
                <a:effectLst/>
                <a:latin typeface="+mn-lt"/>
                <a:ea typeface="+mn-ea"/>
                <a:cs typeface="+mn-cs"/>
              </a:rPr>
              <a:t> (2025); UK DfE (2025)</a:t>
            </a:r>
            <a:endParaRPr lang="en-GB" dirty="0"/>
          </a:p>
        </p:txBody>
      </p:sp>
      <p:sp>
        <p:nvSpPr>
          <p:cNvPr id="4" name="Slide Number Placeholder 3">
            <a:extLst>
              <a:ext uri="{FF2B5EF4-FFF2-40B4-BE49-F238E27FC236}">
                <a16:creationId xmlns:a16="http://schemas.microsoft.com/office/drawing/2014/main" id="{1734394E-46D6-B0DC-4FEB-CCE2E65ED48A}"/>
              </a:ext>
            </a:extLst>
          </p:cNvPr>
          <p:cNvSpPr>
            <a:spLocks noGrp="1"/>
          </p:cNvSpPr>
          <p:nvPr>
            <p:ph type="sldNum" sz="quarter" idx="5"/>
          </p:nvPr>
        </p:nvSpPr>
        <p:spPr/>
        <p:txBody>
          <a:bodyPr/>
          <a:lstStyle/>
          <a:p>
            <a:fld id="{4BE5DE82-CF29-044D-9158-06A811149881}" type="slidenum">
              <a:rPr lang="en-US" smtClean="0"/>
              <a:t>36</a:t>
            </a:fld>
            <a:endParaRPr lang="en-US"/>
          </a:p>
        </p:txBody>
      </p:sp>
    </p:spTree>
    <p:extLst>
      <p:ext uri="{BB962C8B-B14F-4D97-AF65-F5344CB8AC3E}">
        <p14:creationId xmlns:p14="http://schemas.microsoft.com/office/powerpoint/2010/main" val="5633951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OECD (2025); EVTA / </a:t>
            </a:r>
            <a:r>
              <a:rPr lang="en-GB" sz="1200" i="1" kern="1200" dirty="0" err="1">
                <a:solidFill>
                  <a:schemeClr val="tx1"/>
                </a:solidFill>
                <a:effectLst/>
                <a:latin typeface="+mn-lt"/>
                <a:ea typeface="+mn-ea"/>
                <a:cs typeface="+mn-cs"/>
              </a:rPr>
              <a:t>Recogn</a:t>
            </a:r>
            <a:r>
              <a:rPr lang="en-GB" sz="1200" i="1" kern="1200" dirty="0">
                <a:solidFill>
                  <a:schemeClr val="tx1"/>
                </a:solidFill>
                <a:effectLst/>
                <a:latin typeface="+mn-lt"/>
                <a:ea typeface="+mn-ea"/>
                <a:cs typeface="+mn-cs"/>
              </a:rPr>
              <a:t>(AI)ze Project (2025)</a:t>
            </a:r>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37</a:t>
            </a:fld>
            <a:endParaRPr lang="en-US"/>
          </a:p>
        </p:txBody>
      </p:sp>
    </p:spTree>
    <p:extLst>
      <p:ext uri="{BB962C8B-B14F-4D97-AF65-F5344CB8AC3E}">
        <p14:creationId xmlns:p14="http://schemas.microsoft.com/office/powerpoint/2010/main" val="12468924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72D33-9386-A955-12C2-9F1CB90E97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EAE66B-8972-21AF-CD61-D234FCEDAF2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761472A-1D93-E3E7-37F7-887AE2158864}"/>
              </a:ext>
            </a:extLst>
          </p:cNvPr>
          <p:cNvSpPr>
            <a:spLocks noGrp="1"/>
          </p:cNvSpPr>
          <p:nvPr>
            <p:ph type="body" idx="1"/>
          </p:nvPr>
        </p:nvSpPr>
        <p:spPr/>
        <p:txBody>
          <a:bodyPr/>
          <a:lstStyle/>
          <a:p>
            <a:r>
              <a:rPr lang="en-GB" sz="1200" i="1" kern="1200" dirty="0">
                <a:solidFill>
                  <a:schemeClr val="tx1"/>
                </a:solidFill>
                <a:effectLst/>
                <a:latin typeface="+mn-lt"/>
                <a:ea typeface="+mn-ea"/>
                <a:cs typeface="+mn-cs"/>
              </a:rPr>
              <a:t>Lee et al. (2021); Preprints.org Systematic Review (2025)</a:t>
            </a:r>
            <a:endParaRPr lang="en-GB" dirty="0"/>
          </a:p>
        </p:txBody>
      </p:sp>
      <p:sp>
        <p:nvSpPr>
          <p:cNvPr id="4" name="Slide Number Placeholder 3">
            <a:extLst>
              <a:ext uri="{FF2B5EF4-FFF2-40B4-BE49-F238E27FC236}">
                <a16:creationId xmlns:a16="http://schemas.microsoft.com/office/drawing/2014/main" id="{FAC88FB6-C997-19DC-1101-EDC0C30EA37B}"/>
              </a:ext>
            </a:extLst>
          </p:cNvPr>
          <p:cNvSpPr>
            <a:spLocks noGrp="1"/>
          </p:cNvSpPr>
          <p:nvPr>
            <p:ph type="sldNum" sz="quarter" idx="5"/>
          </p:nvPr>
        </p:nvSpPr>
        <p:spPr/>
        <p:txBody>
          <a:bodyPr/>
          <a:lstStyle/>
          <a:p>
            <a:fld id="{4BE5DE82-CF29-044D-9158-06A811149881}" type="slidenum">
              <a:rPr lang="en-US" smtClean="0"/>
              <a:t>38</a:t>
            </a:fld>
            <a:endParaRPr lang="en-US"/>
          </a:p>
        </p:txBody>
      </p:sp>
    </p:spTree>
    <p:extLst>
      <p:ext uri="{BB962C8B-B14F-4D97-AF65-F5344CB8AC3E}">
        <p14:creationId xmlns:p14="http://schemas.microsoft.com/office/powerpoint/2010/main" val="22720610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74B145-6363-8913-A8E9-407F400AF0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B25523-5658-CF8C-A99C-F73D201A97C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3BACD94-9BA1-6C32-55CE-9D7181EAD99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498E0A7-88AE-9BAF-CA0F-985FE490A725}"/>
              </a:ext>
            </a:extLst>
          </p:cNvPr>
          <p:cNvSpPr>
            <a:spLocks noGrp="1"/>
          </p:cNvSpPr>
          <p:nvPr>
            <p:ph type="sldNum" sz="quarter" idx="5"/>
          </p:nvPr>
        </p:nvSpPr>
        <p:spPr/>
        <p:txBody>
          <a:bodyPr/>
          <a:lstStyle/>
          <a:p>
            <a:fld id="{4BE5DE82-CF29-044D-9158-06A811149881}" type="slidenum">
              <a:rPr lang="en-US" smtClean="0"/>
              <a:t>39</a:t>
            </a:fld>
            <a:endParaRPr lang="en-US"/>
          </a:p>
        </p:txBody>
      </p:sp>
    </p:spTree>
    <p:extLst>
      <p:ext uri="{BB962C8B-B14F-4D97-AF65-F5344CB8AC3E}">
        <p14:creationId xmlns:p14="http://schemas.microsoft.com/office/powerpoint/2010/main" val="15766007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979E45-AC3E-BBEB-BDEC-1DBAB89D16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66DCCF-8580-D017-F97D-7C12E8699AA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81D63A2-34AD-EDF9-3415-31820732717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4924A7D-1DF8-6440-79BC-0F7B4247ACA9}"/>
              </a:ext>
            </a:extLst>
          </p:cNvPr>
          <p:cNvSpPr>
            <a:spLocks noGrp="1"/>
          </p:cNvSpPr>
          <p:nvPr>
            <p:ph type="sldNum" sz="quarter" idx="5"/>
          </p:nvPr>
        </p:nvSpPr>
        <p:spPr/>
        <p:txBody>
          <a:bodyPr/>
          <a:lstStyle/>
          <a:p>
            <a:fld id="{4BE5DE82-CF29-044D-9158-06A811149881}" type="slidenum">
              <a:rPr lang="en-US" smtClean="0"/>
              <a:t>40</a:t>
            </a:fld>
            <a:endParaRPr lang="en-US"/>
          </a:p>
        </p:txBody>
      </p:sp>
    </p:spTree>
    <p:extLst>
      <p:ext uri="{BB962C8B-B14F-4D97-AF65-F5344CB8AC3E}">
        <p14:creationId xmlns:p14="http://schemas.microsoft.com/office/powerpoint/2010/main" val="33046626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Edutopia (2025); San Diego State University (2025)</a:t>
            </a:r>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42</a:t>
            </a:fld>
            <a:endParaRPr lang="en-US"/>
          </a:p>
        </p:txBody>
      </p:sp>
    </p:spTree>
    <p:extLst>
      <p:ext uri="{BB962C8B-B14F-4D97-AF65-F5344CB8AC3E}">
        <p14:creationId xmlns:p14="http://schemas.microsoft.com/office/powerpoint/2010/main" val="2377288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22847292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Edutopia (2025); San Diego State University (2025)</a:t>
            </a:r>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43</a:t>
            </a:fld>
            <a:endParaRPr lang="en-US"/>
          </a:p>
        </p:txBody>
      </p:sp>
    </p:spTree>
    <p:extLst>
      <p:ext uri="{BB962C8B-B14F-4D97-AF65-F5344CB8AC3E}">
        <p14:creationId xmlns:p14="http://schemas.microsoft.com/office/powerpoint/2010/main" val="24676081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UNESCO-UNEVOC (2021); </a:t>
            </a:r>
            <a:r>
              <a:rPr lang="en-GB" sz="1200" i="1" kern="1200" dirty="0" err="1">
                <a:solidFill>
                  <a:schemeClr val="tx1"/>
                </a:solidFill>
                <a:effectLst/>
                <a:latin typeface="+mn-lt"/>
                <a:ea typeface="+mn-ea"/>
                <a:cs typeface="+mn-cs"/>
              </a:rPr>
              <a:t>SUSTaiN</a:t>
            </a:r>
            <a:r>
              <a:rPr lang="en-GB" sz="1200" i="1" kern="1200" dirty="0">
                <a:solidFill>
                  <a:schemeClr val="tx1"/>
                </a:solidFill>
                <a:effectLst/>
                <a:latin typeface="+mn-lt"/>
                <a:ea typeface="+mn-ea"/>
                <a:cs typeface="+mn-cs"/>
              </a:rPr>
              <a:t> Project</a:t>
            </a:r>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44</a:t>
            </a:fld>
            <a:endParaRPr lang="en-US"/>
          </a:p>
        </p:txBody>
      </p:sp>
    </p:spTree>
    <p:extLst>
      <p:ext uri="{BB962C8B-B14F-4D97-AF65-F5344CB8AC3E}">
        <p14:creationId xmlns:p14="http://schemas.microsoft.com/office/powerpoint/2010/main" val="218032638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B6DB43-4878-F4B6-E1B7-F8219A3556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463E1F-E190-BF34-D805-F2779DB132C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5B3C989-A947-203B-42FD-92B80DA82F5C}"/>
              </a:ext>
            </a:extLst>
          </p:cNvPr>
          <p:cNvSpPr>
            <a:spLocks noGrp="1"/>
          </p:cNvSpPr>
          <p:nvPr>
            <p:ph type="body" idx="1"/>
          </p:nvPr>
        </p:nvSpPr>
        <p:spPr/>
        <p:txBody>
          <a:bodyPr/>
          <a:lstStyle/>
          <a:p>
            <a:r>
              <a:rPr lang="en-GB" sz="1200" i="1" kern="1200" dirty="0">
                <a:solidFill>
                  <a:schemeClr val="tx1"/>
                </a:solidFill>
                <a:effectLst/>
                <a:latin typeface="+mn-lt"/>
                <a:ea typeface="+mn-ea"/>
                <a:cs typeface="+mn-cs"/>
              </a:rPr>
              <a:t>UNESCO-UNEVOC (2021); </a:t>
            </a:r>
            <a:r>
              <a:rPr lang="en-GB" sz="1200" i="1" kern="1200" dirty="0" err="1">
                <a:solidFill>
                  <a:schemeClr val="tx1"/>
                </a:solidFill>
                <a:effectLst/>
                <a:latin typeface="+mn-lt"/>
                <a:ea typeface="+mn-ea"/>
                <a:cs typeface="+mn-cs"/>
              </a:rPr>
              <a:t>SUSTaiN</a:t>
            </a:r>
            <a:r>
              <a:rPr lang="en-GB" sz="1200" i="1" kern="1200" dirty="0">
                <a:solidFill>
                  <a:schemeClr val="tx1"/>
                </a:solidFill>
                <a:effectLst/>
                <a:latin typeface="+mn-lt"/>
                <a:ea typeface="+mn-ea"/>
                <a:cs typeface="+mn-cs"/>
              </a:rPr>
              <a:t> Project</a:t>
            </a:r>
            <a:endParaRPr lang="en-GB" dirty="0"/>
          </a:p>
        </p:txBody>
      </p:sp>
      <p:sp>
        <p:nvSpPr>
          <p:cNvPr id="4" name="Slide Number Placeholder 3">
            <a:extLst>
              <a:ext uri="{FF2B5EF4-FFF2-40B4-BE49-F238E27FC236}">
                <a16:creationId xmlns:a16="http://schemas.microsoft.com/office/drawing/2014/main" id="{E4F3AA0F-AD8E-A8B8-5982-BE2A97BC75B7}"/>
              </a:ext>
            </a:extLst>
          </p:cNvPr>
          <p:cNvSpPr>
            <a:spLocks noGrp="1"/>
          </p:cNvSpPr>
          <p:nvPr>
            <p:ph type="sldNum" sz="quarter" idx="5"/>
          </p:nvPr>
        </p:nvSpPr>
        <p:spPr/>
        <p:txBody>
          <a:bodyPr/>
          <a:lstStyle/>
          <a:p>
            <a:fld id="{4BE5DE82-CF29-044D-9158-06A811149881}" type="slidenum">
              <a:rPr lang="en-US" smtClean="0"/>
              <a:t>45</a:t>
            </a:fld>
            <a:endParaRPr lang="en-US"/>
          </a:p>
        </p:txBody>
      </p:sp>
    </p:spTree>
    <p:extLst>
      <p:ext uri="{BB962C8B-B14F-4D97-AF65-F5344CB8AC3E}">
        <p14:creationId xmlns:p14="http://schemas.microsoft.com/office/powerpoint/2010/main" val="123595583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C4812F-008A-3E18-34BC-A85F0097E4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01D42B-64DE-B610-2E01-CDF05EB8EB8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F0F3420-C356-4A28-D59F-5F9FB4F58495}"/>
              </a:ext>
            </a:extLst>
          </p:cNvPr>
          <p:cNvSpPr>
            <a:spLocks noGrp="1"/>
          </p:cNvSpPr>
          <p:nvPr>
            <p:ph type="body" idx="1"/>
          </p:nvPr>
        </p:nvSpPr>
        <p:spPr/>
        <p:txBody>
          <a:bodyPr/>
          <a:lstStyle/>
          <a:p>
            <a:r>
              <a:rPr lang="en-GB" sz="1200" i="1" kern="1200" dirty="0">
                <a:solidFill>
                  <a:schemeClr val="tx1"/>
                </a:solidFill>
                <a:effectLst/>
                <a:latin typeface="+mn-lt"/>
                <a:ea typeface="+mn-ea"/>
                <a:cs typeface="+mn-cs"/>
              </a:rPr>
              <a:t>UNESCO-UNEVOC (2021); </a:t>
            </a:r>
            <a:r>
              <a:rPr lang="en-GB" sz="1200" i="1" kern="1200" dirty="0" err="1">
                <a:solidFill>
                  <a:schemeClr val="tx1"/>
                </a:solidFill>
                <a:effectLst/>
                <a:latin typeface="+mn-lt"/>
                <a:ea typeface="+mn-ea"/>
                <a:cs typeface="+mn-cs"/>
              </a:rPr>
              <a:t>SUSTaiN</a:t>
            </a:r>
            <a:r>
              <a:rPr lang="en-GB" sz="1200" i="1" kern="1200" dirty="0">
                <a:solidFill>
                  <a:schemeClr val="tx1"/>
                </a:solidFill>
                <a:effectLst/>
                <a:latin typeface="+mn-lt"/>
                <a:ea typeface="+mn-ea"/>
                <a:cs typeface="+mn-cs"/>
              </a:rPr>
              <a:t> Project</a:t>
            </a:r>
            <a:endParaRPr lang="en-GB" dirty="0"/>
          </a:p>
        </p:txBody>
      </p:sp>
      <p:sp>
        <p:nvSpPr>
          <p:cNvPr id="4" name="Slide Number Placeholder 3">
            <a:extLst>
              <a:ext uri="{FF2B5EF4-FFF2-40B4-BE49-F238E27FC236}">
                <a16:creationId xmlns:a16="http://schemas.microsoft.com/office/drawing/2014/main" id="{94EBD9E7-C99C-CBAB-B555-ED41F9C760DF}"/>
              </a:ext>
            </a:extLst>
          </p:cNvPr>
          <p:cNvSpPr>
            <a:spLocks noGrp="1"/>
          </p:cNvSpPr>
          <p:nvPr>
            <p:ph type="sldNum" sz="quarter" idx="5"/>
          </p:nvPr>
        </p:nvSpPr>
        <p:spPr/>
        <p:txBody>
          <a:bodyPr/>
          <a:lstStyle/>
          <a:p>
            <a:fld id="{4BE5DE82-CF29-044D-9158-06A811149881}" type="slidenum">
              <a:rPr lang="en-US" smtClean="0"/>
              <a:t>46</a:t>
            </a:fld>
            <a:endParaRPr lang="en-US"/>
          </a:p>
        </p:txBody>
      </p:sp>
    </p:spTree>
    <p:extLst>
      <p:ext uri="{BB962C8B-B14F-4D97-AF65-F5344CB8AC3E}">
        <p14:creationId xmlns:p14="http://schemas.microsoft.com/office/powerpoint/2010/main" val="268343907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758AC9-385D-3428-FA04-19BF7C70FE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B06213-8B53-98E5-7BD1-AD2BD710AE4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42578D3-8BAA-1AA6-6AAF-5C2F3287F905}"/>
              </a:ext>
            </a:extLst>
          </p:cNvPr>
          <p:cNvSpPr>
            <a:spLocks noGrp="1"/>
          </p:cNvSpPr>
          <p:nvPr>
            <p:ph type="body" idx="1"/>
          </p:nvPr>
        </p:nvSpPr>
        <p:spPr/>
        <p:txBody>
          <a:bodyPr/>
          <a:lstStyle/>
          <a:p>
            <a:r>
              <a:rPr lang="en-GB" sz="1200" i="1" kern="1200" dirty="0" err="1">
                <a:solidFill>
                  <a:schemeClr val="tx1"/>
                </a:solidFill>
                <a:effectLst/>
                <a:latin typeface="+mn-lt"/>
                <a:ea typeface="+mn-ea"/>
                <a:cs typeface="+mn-cs"/>
              </a:rPr>
              <a:t>IntechOpen</a:t>
            </a:r>
            <a:r>
              <a:rPr lang="en-GB" sz="1200" i="1" kern="1200" dirty="0">
                <a:solidFill>
                  <a:schemeClr val="tx1"/>
                </a:solidFill>
                <a:effectLst/>
                <a:latin typeface="+mn-lt"/>
                <a:ea typeface="+mn-ea"/>
                <a:cs typeface="+mn-cs"/>
              </a:rPr>
              <a:t> (2024); AIM@VET Project</a:t>
            </a:r>
            <a:endParaRPr lang="en-GB" dirty="0"/>
          </a:p>
        </p:txBody>
      </p:sp>
      <p:sp>
        <p:nvSpPr>
          <p:cNvPr id="4" name="Slide Number Placeholder 3">
            <a:extLst>
              <a:ext uri="{FF2B5EF4-FFF2-40B4-BE49-F238E27FC236}">
                <a16:creationId xmlns:a16="http://schemas.microsoft.com/office/drawing/2014/main" id="{94AF0AFF-F178-732D-3919-C8915729666E}"/>
              </a:ext>
            </a:extLst>
          </p:cNvPr>
          <p:cNvSpPr>
            <a:spLocks noGrp="1"/>
          </p:cNvSpPr>
          <p:nvPr>
            <p:ph type="sldNum" sz="quarter" idx="5"/>
          </p:nvPr>
        </p:nvSpPr>
        <p:spPr/>
        <p:txBody>
          <a:bodyPr/>
          <a:lstStyle/>
          <a:p>
            <a:fld id="{4BE5DE82-CF29-044D-9158-06A811149881}" type="slidenum">
              <a:rPr lang="en-US" smtClean="0"/>
              <a:t>47</a:t>
            </a:fld>
            <a:endParaRPr lang="en-US"/>
          </a:p>
        </p:txBody>
      </p:sp>
    </p:spTree>
    <p:extLst>
      <p:ext uri="{BB962C8B-B14F-4D97-AF65-F5344CB8AC3E}">
        <p14:creationId xmlns:p14="http://schemas.microsoft.com/office/powerpoint/2010/main" val="316264992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A0C743-AF87-0EEC-7ACA-91948B7A41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2B58CF-4544-65CE-C9BB-F20DA985467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95562D7-8447-6F65-EAA6-269BDC49815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B3D3883-3A31-CB0F-D3F1-AA71984C9B63}"/>
              </a:ext>
            </a:extLst>
          </p:cNvPr>
          <p:cNvSpPr>
            <a:spLocks noGrp="1"/>
          </p:cNvSpPr>
          <p:nvPr>
            <p:ph type="sldNum" sz="quarter" idx="5"/>
          </p:nvPr>
        </p:nvSpPr>
        <p:spPr/>
        <p:txBody>
          <a:bodyPr/>
          <a:lstStyle/>
          <a:p>
            <a:fld id="{4BE5DE82-CF29-044D-9158-06A811149881}" type="slidenum">
              <a:rPr lang="en-US" smtClean="0"/>
              <a:t>48</a:t>
            </a:fld>
            <a:endParaRPr lang="en-US"/>
          </a:p>
        </p:txBody>
      </p:sp>
    </p:spTree>
    <p:extLst>
      <p:ext uri="{BB962C8B-B14F-4D97-AF65-F5344CB8AC3E}">
        <p14:creationId xmlns:p14="http://schemas.microsoft.com/office/powerpoint/2010/main" val="242168980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49</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https://www.cedefop.europa.eu/en/publications/9201 </a:t>
            </a:r>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23631899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36884926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https://www.oecd.org/content/dam/oecd/en/publications/reports/2025/10/how-the-green-transition-reshapes-vocational-education-and-training_c3ba6762/4819bf34-en.pdf</a:t>
            </a:r>
          </a:p>
        </p:txBody>
      </p:sp>
      <p:sp>
        <p:nvSpPr>
          <p:cNvPr id="4" name="Slide Number Placeholder 3"/>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42076852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https://www.oecd.org/content/dam/oecd/en/publications/reports/2025/10/how-the-green-transition-reshapes-vocational-education-and-training_c3ba6762/4819bf34-en.pdf</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kern="1200" dirty="0">
                <a:solidFill>
                  <a:schemeClr val="tx1"/>
                </a:solidFill>
                <a:effectLst/>
                <a:latin typeface="+mn-lt"/>
                <a:ea typeface="+mn-ea"/>
                <a:cs typeface="+mn-cs"/>
              </a:rPr>
              <a:t>https://www.cedefop.europa.eu/en/publications/9201 </a:t>
            </a:r>
            <a:endParaRPr lang="en-GB" dirty="0"/>
          </a:p>
          <a:p>
            <a:endParaRPr lang="en-GB" b="1" dirty="0"/>
          </a:p>
        </p:txBody>
      </p:sp>
      <p:sp>
        <p:nvSpPr>
          <p:cNvPr id="4" name="Slide Number Placeholder 3"/>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12871124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Petridou, E., &amp; Lao, L. (2024). Identifying challenges and best practices for implementing AI additional qualifications in vocational and continuing education: a mixed methods analysis. </a:t>
            </a:r>
            <a:r>
              <a:rPr lang="en-GB" sz="1200" b="0" i="1" kern="1200" dirty="0">
                <a:solidFill>
                  <a:schemeClr val="tx1"/>
                </a:solidFill>
                <a:effectLst/>
                <a:latin typeface="+mn-lt"/>
                <a:ea typeface="+mn-ea"/>
                <a:cs typeface="+mn-cs"/>
              </a:rPr>
              <a:t>International Journal of Lifelong Education</a:t>
            </a:r>
            <a:r>
              <a:rPr lang="en-GB" sz="1200" b="0" i="0" kern="1200" dirty="0">
                <a:solidFill>
                  <a:schemeClr val="tx1"/>
                </a:solidFill>
                <a:effectLst/>
                <a:latin typeface="+mn-lt"/>
                <a:ea typeface="+mn-ea"/>
                <a:cs typeface="+mn-cs"/>
              </a:rPr>
              <a:t>, </a:t>
            </a:r>
            <a:r>
              <a:rPr lang="en-GB" sz="1200" b="0" i="1" kern="1200" dirty="0">
                <a:solidFill>
                  <a:schemeClr val="tx1"/>
                </a:solidFill>
                <a:effectLst/>
                <a:latin typeface="+mn-lt"/>
                <a:ea typeface="+mn-ea"/>
                <a:cs typeface="+mn-cs"/>
              </a:rPr>
              <a:t>43</a:t>
            </a:r>
            <a:r>
              <a:rPr lang="en-GB" sz="1200" b="0" i="0" kern="1200" dirty="0">
                <a:solidFill>
                  <a:schemeClr val="tx1"/>
                </a:solidFill>
                <a:effectLst/>
                <a:latin typeface="+mn-lt"/>
                <a:ea typeface="+mn-ea"/>
                <a:cs typeface="+mn-cs"/>
              </a:rPr>
              <a:t>(4), 385–400. https://doi.org/10.1080/02601370.2024.2351076</a:t>
            </a:r>
          </a:p>
          <a:p>
            <a:endParaRPr lang="en-GB" sz="1200" b="0" i="0" kern="1200" dirty="0">
              <a:solidFill>
                <a:schemeClr val="tx1"/>
              </a:solidFill>
              <a:effectLst/>
              <a:latin typeface="+mn-lt"/>
              <a:ea typeface="+mn-ea"/>
              <a:cs typeface="+mn-cs"/>
            </a:endParaRPr>
          </a:p>
          <a:p>
            <a:r>
              <a:rPr lang="en-GB" dirty="0"/>
              <a:t>https://www.cedefop.europa.eu/en/news/germany-ai-emerging-key-vet-competence </a:t>
            </a:r>
          </a:p>
        </p:txBody>
      </p:sp>
      <p:sp>
        <p:nvSpPr>
          <p:cNvPr id="4" name="Slide Number Placeholder 3"/>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14863159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1546C9-6F60-A513-073A-802AEA326C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6A8D9E-D7C3-B224-50FE-3AA7EE2252E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880EC02-2BDC-94E1-45ED-03902809AB9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8809C90-82C2-CAE1-C8A0-2F6FCAB1EF41}"/>
              </a:ext>
            </a:extLst>
          </p:cNvPr>
          <p:cNvSpPr>
            <a:spLocks noGrp="1"/>
          </p:cNvSpPr>
          <p:nvPr>
            <p:ph type="sldNum" sz="quarter" idx="5"/>
          </p:nvPr>
        </p:nvSpPr>
        <p:spPr/>
        <p:txBody>
          <a:bodyPr/>
          <a:lstStyle/>
          <a:p>
            <a:fld id="{4BE5DE82-CF29-044D-9158-06A811149881}" type="slidenum">
              <a:rPr lang="en-US" smtClean="0"/>
              <a:t>14</a:t>
            </a:fld>
            <a:endParaRPr lang="en-US"/>
          </a:p>
        </p:txBody>
      </p:sp>
    </p:spTree>
    <p:extLst>
      <p:ext uri="{BB962C8B-B14F-4D97-AF65-F5344CB8AC3E}">
        <p14:creationId xmlns:p14="http://schemas.microsoft.com/office/powerpoint/2010/main" val="13074589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gradFill>
            <a:gsLst>
              <a:gs pos="83000">
                <a:srgbClr val="51C4C6"/>
              </a:gs>
              <a:gs pos="0">
                <a:srgbClr val="00403F"/>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err="1">
                <a:solidFill>
                  <a:schemeClr val="bg1"/>
                </a:solidFill>
                <a:effectLst/>
                <a:latin typeface="+mn-lt"/>
                <a:ea typeface="+mn-ea"/>
                <a:cs typeface="+mn-cs"/>
                <a:sym typeface="Quattrocento Sans"/>
              </a:rPr>
              <a:t>SUSTaiN</a:t>
            </a:r>
            <a:r>
              <a:rPr lang="en-IE" sz="2400" b="1" i="0" u="none" strike="noStrike" kern="1200" baseline="0" dirty="0">
                <a:solidFill>
                  <a:schemeClr val="bg1"/>
                </a:solidFill>
                <a:effectLst/>
                <a:latin typeface="+mn-lt"/>
                <a:ea typeface="+mn-ea"/>
                <a:cs typeface="+mn-cs"/>
                <a:sym typeface="Quattrocento Sans"/>
              </a:rPr>
              <a:t>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rot="10800000">
            <a:off x="0" y="0"/>
            <a:ext cx="12192000" cy="6858000"/>
          </a:xfrm>
          <a:prstGeom prst="rect">
            <a:avLst/>
          </a:prstGeom>
          <a:gradFill>
            <a:gsLst>
              <a:gs pos="83000">
                <a:srgbClr val="51C4C6"/>
              </a:gs>
              <a:gs pos="0">
                <a:srgbClr val="00403F"/>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F122372-AF04-80D2-B77C-745F6207CD7B}"/>
              </a:ext>
            </a:extLst>
          </p:cNvPr>
          <p:cNvSpPr>
            <a:spLocks noChangeAspect="1"/>
          </p:cNvSpPr>
          <p:nvPr userDrawn="1"/>
        </p:nvSpPr>
        <p:spPr>
          <a:xfrm>
            <a:off x="370688" y="323520"/>
            <a:ext cx="11133740" cy="62109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7">
            <a:extLst>
              <a:ext uri="{FF2B5EF4-FFF2-40B4-BE49-F238E27FC236}">
                <a16:creationId xmlns:a16="http://schemas.microsoft.com/office/drawing/2014/main" id="{94629FAB-1FEE-6DD3-BAE0-63C9EDF41FAA}"/>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69F67E6E-6001-52D5-328C-6DB21D316891}"/>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51C4C6"/>
                </a:solidFill>
                <a:latin typeface="+mn-lt"/>
              </a:defRPr>
            </a:lvl1pPr>
          </a:lstStyle>
          <a:p>
            <a:pPr lvl="0"/>
            <a:r>
              <a:rPr lang="en-US" dirty="0"/>
              <a:t>Heading</a:t>
            </a:r>
          </a:p>
        </p:txBody>
      </p:sp>
      <p:sp>
        <p:nvSpPr>
          <p:cNvPr id="5" name="Freeform 4">
            <a:extLst>
              <a:ext uri="{FF2B5EF4-FFF2-40B4-BE49-F238E27FC236}">
                <a16:creationId xmlns:a16="http://schemas.microsoft.com/office/drawing/2014/main" id="{D92A6541-CE5E-8AA2-C052-71874E8398B2}"/>
              </a:ext>
            </a:extLst>
          </p:cNvPr>
          <p:cNvSpPr/>
          <p:nvPr userDrawn="1"/>
        </p:nvSpPr>
        <p:spPr>
          <a:xfrm rot="8146203">
            <a:off x="10066356" y="-638751"/>
            <a:ext cx="3230562" cy="2833788"/>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6" name="Rectangle 5">
            <a:extLst>
              <a:ext uri="{FF2B5EF4-FFF2-40B4-BE49-F238E27FC236}">
                <a16:creationId xmlns:a16="http://schemas.microsoft.com/office/drawing/2014/main" id="{52A6A34E-8ABA-1C06-6A3C-205544F3A39D}"/>
              </a:ext>
            </a:extLst>
          </p:cNvPr>
          <p:cNvSpPr/>
          <p:nvPr userDrawn="1"/>
        </p:nvSpPr>
        <p:spPr>
          <a:xfrm>
            <a:off x="12192000" y="-287867"/>
            <a:ext cx="1185333" cy="85174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2F84989F-D977-0E20-CA88-2CE283A13D9C}"/>
              </a:ext>
            </a:extLst>
          </p:cNvPr>
          <p:cNvSpPr txBox="1"/>
          <p:nvPr userDrawn="1"/>
        </p:nvSpPr>
        <p:spPr>
          <a:xfrm rot="16200000">
            <a:off x="9996557" y="4601255"/>
            <a:ext cx="3779520" cy="246221"/>
          </a:xfrm>
          <a:prstGeom prst="rect">
            <a:avLst/>
          </a:prstGeom>
          <a:noFill/>
        </p:spPr>
        <p:txBody>
          <a:bodyPr wrap="square">
            <a:spAutoFit/>
          </a:bodyPr>
          <a:lstStyle/>
          <a:p>
            <a:r>
              <a:rPr lang="en-US" sz="1000" dirty="0">
                <a:solidFill>
                  <a:schemeClr val="bg1"/>
                </a:solidFill>
                <a:latin typeface="Calibri" panose="020F0502020204030204" pitchFamily="34" charset="0"/>
                <a:cs typeface="Calibri" panose="020F0502020204030204" pitchFamily="34" charset="0"/>
              </a:rPr>
              <a:t>AI-enhanced Vocational Education for a Sustainable Future</a:t>
            </a:r>
          </a:p>
        </p:txBody>
      </p:sp>
    </p:spTree>
    <p:extLst>
      <p:ext uri="{BB962C8B-B14F-4D97-AF65-F5344CB8AC3E}">
        <p14:creationId xmlns:p14="http://schemas.microsoft.com/office/powerpoint/2010/main" val="41910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1553583" y="1623405"/>
            <a:ext cx="9778140" cy="4895927"/>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1503336" y="604434"/>
            <a:ext cx="9886397" cy="1018971"/>
          </a:xfrm>
          <a:prstGeom prst="rect">
            <a:avLst/>
          </a:prstGeom>
        </p:spPr>
        <p:txBody>
          <a:bodyPr>
            <a:noAutofit/>
          </a:bodyPr>
          <a:lstStyle>
            <a:lvl1pPr marL="0" indent="0" algn="l">
              <a:buNone/>
              <a:defRPr sz="3600" b="1" i="0">
                <a:solidFill>
                  <a:srgbClr val="51C4C6"/>
                </a:solidFill>
                <a:latin typeface="+mn-lt"/>
              </a:defRPr>
            </a:lvl1pPr>
          </a:lstStyle>
          <a:p>
            <a:pPr lvl="0"/>
            <a:r>
              <a:rPr lang="en-US" dirty="0"/>
              <a:t>Heading</a:t>
            </a:r>
          </a:p>
        </p:txBody>
      </p:sp>
      <p:sp>
        <p:nvSpPr>
          <p:cNvPr id="2" name="Rectangle 1">
            <a:extLst>
              <a:ext uri="{FF2B5EF4-FFF2-40B4-BE49-F238E27FC236}">
                <a16:creationId xmlns:a16="http://schemas.microsoft.com/office/drawing/2014/main" id="{C07CE72E-371D-1D4A-A68D-68550F825E9D}"/>
              </a:ext>
            </a:extLst>
          </p:cNvPr>
          <p:cNvSpPr/>
          <p:nvPr userDrawn="1"/>
        </p:nvSpPr>
        <p:spPr>
          <a:xfrm>
            <a:off x="12192000" y="-287867"/>
            <a:ext cx="1185333" cy="71458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2">
            <a:extLst>
              <a:ext uri="{FF2B5EF4-FFF2-40B4-BE49-F238E27FC236}">
                <a16:creationId xmlns:a16="http://schemas.microsoft.com/office/drawing/2014/main" id="{936FEF51-CD71-062C-6ED0-A623D78E9564}"/>
              </a:ext>
            </a:extLst>
          </p:cNvPr>
          <p:cNvSpPr/>
          <p:nvPr userDrawn="1"/>
        </p:nvSpPr>
        <p:spPr>
          <a:xfrm rot="10800000">
            <a:off x="1" y="0"/>
            <a:ext cx="1242204"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83000">
                <a:srgbClr val="51C4C6"/>
              </a:gs>
              <a:gs pos="0">
                <a:srgbClr val="00403F"/>
              </a:gs>
            </a:gsLst>
            <a:lin ang="2700000" scaled="0"/>
          </a:gradFill>
          <a:ln w="3060"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865FB771-34CF-0616-EB5F-199B1B0276F7}"/>
              </a:ext>
            </a:extLst>
          </p:cNvPr>
          <p:cNvSpPr/>
          <p:nvPr userDrawn="1"/>
        </p:nvSpPr>
        <p:spPr>
          <a:xfrm rot="6762093">
            <a:off x="-257863" y="5475425"/>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4806024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Divider ">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83000">
                <a:srgbClr val="51C4C6"/>
              </a:gs>
              <a:gs pos="0">
                <a:srgbClr val="00403F"/>
              </a:gs>
            </a:gsLst>
            <a:lin ang="2700000" scaled="0"/>
          </a:gradFill>
          <a:ln w="3060" cap="flat">
            <a:noFill/>
            <a:prstDash val="solid"/>
            <a:miter/>
          </a:ln>
        </p:spPr>
        <p:txBody>
          <a:bodyPr rtlCol="0" anchor="ctr"/>
          <a:lstStyle/>
          <a:p>
            <a:endParaRPr lang="en-US"/>
          </a:p>
        </p:txBody>
      </p:sp>
      <p:sp>
        <p:nvSpPr>
          <p:cNvPr id="9" name="Rectangle 8">
            <a:extLst>
              <a:ext uri="{FF2B5EF4-FFF2-40B4-BE49-F238E27FC236}">
                <a16:creationId xmlns:a16="http://schemas.microsoft.com/office/drawing/2014/main" id="{627A825B-5E41-4E4C-888D-127C62DD902C}"/>
              </a:ext>
            </a:extLst>
          </p:cNvPr>
          <p:cNvSpPr/>
          <p:nvPr userDrawn="1"/>
        </p:nvSpPr>
        <p:spPr>
          <a:xfrm>
            <a:off x="23805" y="9076427"/>
            <a:ext cx="7535870" cy="1615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97322" y="2639356"/>
            <a:ext cx="6484268" cy="2253043"/>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91654" y="1020928"/>
            <a:ext cx="2066906" cy="582221"/>
          </a:xfrm>
          <a:prstGeom prst="rect">
            <a:avLst/>
          </a:prstGeom>
        </p:spPr>
        <p:txBody>
          <a:bodyPr>
            <a:noAutofit/>
          </a:bodyPr>
          <a:lstStyle>
            <a:lvl1pPr marL="0" indent="0" algn="l">
              <a:buNone/>
              <a:defRPr sz="13000" b="0" i="0">
                <a:solidFill>
                  <a:srgbClr val="ADD037"/>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0" y="2892987"/>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51C4C6"/>
          </a:solidFill>
          <a:ln w="3060" cap="flat">
            <a:solidFill>
              <a:srgbClr val="009AC1"/>
            </a:solid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49FB156C-4A2F-3FC1-6BFF-D0D433EB9C73}"/>
              </a:ext>
            </a:extLst>
          </p:cNvPr>
          <p:cNvSpPr/>
          <p:nvPr userDrawn="1"/>
        </p:nvSpPr>
        <p:spPr>
          <a:xfrm rot="17880873">
            <a:off x="3060056" y="456857"/>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CBA7ED07-8B24-7EA1-6419-09A25BE42E5D}"/>
              </a:ext>
            </a:extLst>
          </p:cNvPr>
          <p:cNvSpPr/>
          <p:nvPr userDrawn="1"/>
        </p:nvSpPr>
        <p:spPr>
          <a:xfrm rot="17100000">
            <a:off x="9944298" y="4290829"/>
            <a:ext cx="2916466" cy="2558269"/>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5757C479-C257-C247-8E86-AED0A2B9F127}"/>
              </a:ext>
            </a:extLst>
          </p:cNvPr>
          <p:cNvSpPr/>
          <p:nvPr userDrawn="1"/>
        </p:nvSpPr>
        <p:spPr>
          <a:xfrm>
            <a:off x="3058634" y="1"/>
            <a:ext cx="8439100"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3590F176-3505-00F4-248B-5230B3BD47DB}"/>
              </a:ext>
            </a:extLst>
          </p:cNvPr>
          <p:cNvSpPr/>
          <p:nvPr userDrawn="1"/>
        </p:nvSpPr>
        <p:spPr>
          <a:xfrm>
            <a:off x="1821024" y="-526600"/>
            <a:ext cx="3899291" cy="3420385"/>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6" name="Text Placeholder 17">
            <a:extLst>
              <a:ext uri="{FF2B5EF4-FFF2-40B4-BE49-F238E27FC236}">
                <a16:creationId xmlns:a16="http://schemas.microsoft.com/office/drawing/2014/main" id="{A29AA7C0-E80F-9940-A7DE-B7B4733D7F3D}"/>
              </a:ext>
            </a:extLst>
          </p:cNvPr>
          <p:cNvSpPr>
            <a:spLocks noGrp="1"/>
          </p:cNvSpPr>
          <p:nvPr>
            <p:ph type="body" sz="quarter" idx="18" hasCustomPrompt="1"/>
          </p:nvPr>
        </p:nvSpPr>
        <p:spPr>
          <a:xfrm>
            <a:off x="5943600" y="2076098"/>
            <a:ext cx="4867011" cy="3913188"/>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F13E4322-43A6-A642-9B00-7405BE2B70DA}"/>
              </a:ext>
            </a:extLst>
          </p:cNvPr>
          <p:cNvSpPr>
            <a:spLocks noGrp="1"/>
          </p:cNvSpPr>
          <p:nvPr>
            <p:ph type="body" sz="quarter" idx="16" hasCustomPrompt="1"/>
          </p:nvPr>
        </p:nvSpPr>
        <p:spPr>
          <a:xfrm>
            <a:off x="5943601" y="647039"/>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pic>
        <p:nvPicPr>
          <p:cNvPr id="9" name="Picture 8">
            <a:extLst>
              <a:ext uri="{FF2B5EF4-FFF2-40B4-BE49-F238E27FC236}">
                <a16:creationId xmlns:a16="http://schemas.microsoft.com/office/drawing/2014/main" id="{03CBBA07-A014-9824-9079-87459BAD7EC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flipH="1">
            <a:off x="0" y="1333922"/>
            <a:ext cx="8439100" cy="5375657"/>
          </a:xfrm>
          <a:prstGeom prst="rect">
            <a:avLst/>
          </a:prstGeom>
        </p:spPr>
      </p:pic>
      <p:sp>
        <p:nvSpPr>
          <p:cNvPr id="10" name="Picture Placeholder 17">
            <a:extLst>
              <a:ext uri="{FF2B5EF4-FFF2-40B4-BE49-F238E27FC236}">
                <a16:creationId xmlns:a16="http://schemas.microsoft.com/office/drawing/2014/main" id="{C198CE8B-A951-4723-36EA-05C2EF0324F7}"/>
              </a:ext>
            </a:extLst>
          </p:cNvPr>
          <p:cNvSpPr>
            <a:spLocks noGrp="1"/>
          </p:cNvSpPr>
          <p:nvPr>
            <p:ph type="pic" sz="quarter" idx="10"/>
          </p:nvPr>
        </p:nvSpPr>
        <p:spPr>
          <a:xfrm>
            <a:off x="0" y="1561018"/>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r>
              <a:rPr lang="en-GB"/>
              <a:t>Click icon to add picture</a:t>
            </a:r>
            <a:endParaRPr lang="en-US" dirty="0"/>
          </a:p>
        </p:txBody>
      </p:sp>
    </p:spTree>
    <p:extLst>
      <p:ext uri="{BB962C8B-B14F-4D97-AF65-F5344CB8AC3E}">
        <p14:creationId xmlns:p14="http://schemas.microsoft.com/office/powerpoint/2010/main" val="9566428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C32637B4-C090-664B-9518-5B50FEB1AD29}"/>
              </a:ext>
            </a:extLst>
          </p:cNvPr>
          <p:cNvSpPr/>
          <p:nvPr userDrawn="1"/>
        </p:nvSpPr>
        <p:spPr>
          <a:xfrm>
            <a:off x="0" y="882027"/>
            <a:ext cx="12192000" cy="1437274"/>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2" name="Freeform 1">
            <a:extLst>
              <a:ext uri="{FF2B5EF4-FFF2-40B4-BE49-F238E27FC236}">
                <a16:creationId xmlns:a16="http://schemas.microsoft.com/office/drawing/2014/main" id="{CB6D38AC-3EF2-8069-98B7-18733AB0E698}"/>
              </a:ext>
            </a:extLst>
          </p:cNvPr>
          <p:cNvSpPr/>
          <p:nvPr userDrawn="1"/>
        </p:nvSpPr>
        <p:spPr>
          <a:xfrm rot="357296">
            <a:off x="10545377" y="414328"/>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35671" y="2727702"/>
            <a:ext cx="7178174" cy="3311641"/>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1" y="1104337"/>
            <a:ext cx="7178174" cy="1031625"/>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pic>
        <p:nvPicPr>
          <p:cNvPr id="17" name="Picture 16" descr="iPhone6_mockup_front_white.png">
            <a:extLst>
              <a:ext uri="{FF2B5EF4-FFF2-40B4-BE49-F238E27FC236}">
                <a16:creationId xmlns:a16="http://schemas.microsoft.com/office/drawing/2014/main" id="{E4E01626-D8FB-DA4D-8D60-ADB5CDC5075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68850" y="226918"/>
            <a:ext cx="4094254" cy="6404164"/>
          </a:xfrm>
          <a:prstGeom prst="rect">
            <a:avLst/>
          </a:prstGeom>
        </p:spPr>
      </p:pic>
      <p:sp>
        <p:nvSpPr>
          <p:cNvPr id="18" name="Picture Placeholder 17">
            <a:extLst>
              <a:ext uri="{FF2B5EF4-FFF2-40B4-BE49-F238E27FC236}">
                <a16:creationId xmlns:a16="http://schemas.microsoft.com/office/drawing/2014/main" id="{2C88D513-C68B-0445-BEAD-F3AA97638FA7}"/>
              </a:ext>
            </a:extLst>
          </p:cNvPr>
          <p:cNvSpPr>
            <a:spLocks noGrp="1"/>
          </p:cNvSpPr>
          <p:nvPr>
            <p:ph type="pic" sz="quarter" idx="10"/>
          </p:nvPr>
        </p:nvSpPr>
        <p:spPr>
          <a:xfrm>
            <a:off x="8583306"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r>
              <a:rPr lang="en-GB"/>
              <a:t>Click icon to add picture</a:t>
            </a:r>
            <a:endParaRPr lang="en-US" dirty="0"/>
          </a:p>
        </p:txBody>
      </p:sp>
    </p:spTree>
    <p:extLst>
      <p:ext uri="{BB962C8B-B14F-4D97-AF65-F5344CB8AC3E}">
        <p14:creationId xmlns:p14="http://schemas.microsoft.com/office/powerpoint/2010/main" val="41087756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06103A0-8832-5CC1-B4F1-21340C1B07EF}"/>
              </a:ext>
            </a:extLst>
          </p:cNvPr>
          <p:cNvSpPr/>
          <p:nvPr userDrawn="1"/>
        </p:nvSpPr>
        <p:spPr>
          <a:xfrm>
            <a:off x="0" y="2544417"/>
            <a:ext cx="12192000" cy="3218028"/>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gradFill>
            <a:gsLst>
              <a:gs pos="83000">
                <a:srgbClr val="51C4C6"/>
              </a:gs>
              <a:gs pos="0">
                <a:srgbClr val="00403F"/>
              </a:gs>
            </a:gsLst>
            <a:lin ang="0" scaled="0"/>
          </a:gradFill>
          <a:ln w="30808" cap="flat">
            <a:noFill/>
            <a:prstDash val="solid"/>
            <a:miter/>
          </a:ln>
        </p:spPr>
        <p:txBody>
          <a:bodyPr rtlCol="0" anchor="ctr"/>
          <a:lstStyle/>
          <a:p>
            <a:endParaRPr lang="en-US" sz="2069"/>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709073" y="4411104"/>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709073" y="3601528"/>
            <a:ext cx="3195485" cy="837258"/>
          </a:xfrm>
          <a:prstGeom prst="rect">
            <a:avLst/>
          </a:prstGeom>
        </p:spPr>
        <p:txBody>
          <a:bodyPr anchor="ctr">
            <a:normAutofit/>
          </a:bodyPr>
          <a:lstStyle>
            <a:lvl1pPr marL="0" indent="0" algn="l">
              <a:buNone/>
              <a:defRPr sz="5000" b="1" baseline="0">
                <a:solidFill>
                  <a:schemeClr val="bg1"/>
                </a:solidFill>
                <a:latin typeface="+mn-lt"/>
              </a:defRPr>
            </a:lvl1pPr>
          </a:lstStyle>
          <a:p>
            <a:pPr lvl="0"/>
            <a:r>
              <a:rPr lang="en-US" dirty="0"/>
              <a:t>Thank You</a:t>
            </a:r>
          </a:p>
        </p:txBody>
      </p:sp>
      <p:sp>
        <p:nvSpPr>
          <p:cNvPr id="10" name="TextBox 9">
            <a:extLst>
              <a:ext uri="{FF2B5EF4-FFF2-40B4-BE49-F238E27FC236}">
                <a16:creationId xmlns:a16="http://schemas.microsoft.com/office/drawing/2014/main" id="{7AD232BA-AB45-DEAF-FE2A-CA88241DA2E9}"/>
              </a:ext>
            </a:extLst>
          </p:cNvPr>
          <p:cNvSpPr txBox="1"/>
          <p:nvPr userDrawn="1"/>
        </p:nvSpPr>
        <p:spPr>
          <a:xfrm>
            <a:off x="2612156" y="6091519"/>
            <a:ext cx="4528232" cy="461665"/>
          </a:xfrm>
          <a:prstGeom prst="rect">
            <a:avLst/>
          </a:prstGeom>
          <a:noFill/>
        </p:spPr>
        <p:txBody>
          <a:bodyPr wrap="square">
            <a:spAutoFit/>
          </a:bodyPr>
          <a:lstStyle/>
          <a:p>
            <a:pPr algn="just"/>
            <a:r>
              <a:rPr lang="en-IE" sz="800" b="0" i="0" dirty="0">
                <a:solidFill>
                  <a:srgbClr val="262626"/>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800" dirty="0">
              <a:solidFill>
                <a:srgbClr val="262626"/>
              </a:solidFill>
              <a:latin typeface="Calibri" panose="020F0502020204030204" pitchFamily="34" charset="0"/>
              <a:cs typeface="Calibri" panose="020F0502020204030204" pitchFamily="34" charset="0"/>
            </a:endParaRPr>
          </a:p>
        </p:txBody>
      </p:sp>
      <p:pic>
        <p:nvPicPr>
          <p:cNvPr id="11" name="Picture 10" descr="Co-funded by the European Union logo in png for web usage">
            <a:extLst>
              <a:ext uri="{FF2B5EF4-FFF2-40B4-BE49-F238E27FC236}">
                <a16:creationId xmlns:a16="http://schemas.microsoft.com/office/drawing/2014/main" id="{3C6F78D9-1A22-F4C0-4215-DB274A8EDCA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698613" y="6104964"/>
            <a:ext cx="1959683" cy="410131"/>
          </a:xfrm>
          <a:prstGeom prst="rect">
            <a:avLst/>
          </a:prstGeom>
          <a:noFill/>
          <a:ln>
            <a:noFill/>
          </a:ln>
        </p:spPr>
      </p:pic>
      <p:pic>
        <p:nvPicPr>
          <p:cNvPr id="12" name="Picture 11">
            <a:extLst>
              <a:ext uri="{FF2B5EF4-FFF2-40B4-BE49-F238E27FC236}">
                <a16:creationId xmlns:a16="http://schemas.microsoft.com/office/drawing/2014/main" id="{55976325-7540-0303-F6C2-EC30F8BB9B4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9069" y="376291"/>
            <a:ext cx="4010625" cy="1899769"/>
          </a:xfrm>
          <a:prstGeom prst="rect">
            <a:avLst/>
          </a:prstGeom>
        </p:spPr>
      </p:pic>
      <p:sp>
        <p:nvSpPr>
          <p:cNvPr id="13" name="Freeform 12">
            <a:extLst>
              <a:ext uri="{FF2B5EF4-FFF2-40B4-BE49-F238E27FC236}">
                <a16:creationId xmlns:a16="http://schemas.microsoft.com/office/drawing/2014/main" id="{1ED907B9-9F02-038D-C98B-04DEE94832B3}"/>
              </a:ext>
            </a:extLst>
          </p:cNvPr>
          <p:cNvSpPr/>
          <p:nvPr userDrawn="1"/>
        </p:nvSpPr>
        <p:spPr>
          <a:xfrm rot="17880873">
            <a:off x="-746400" y="2370718"/>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37CD56FB-4424-5E4B-B641-F1B64FCE4703}"/>
              </a:ext>
            </a:extLst>
          </p:cNvPr>
          <p:cNvSpPr/>
          <p:nvPr userDrawn="1"/>
        </p:nvSpPr>
        <p:spPr>
          <a:xfrm rot="17100000">
            <a:off x="9795443" y="3546549"/>
            <a:ext cx="2916466" cy="2558269"/>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6A180774-9370-8C59-68B4-6AF4FCDF199C}"/>
              </a:ext>
            </a:extLst>
          </p:cNvPr>
          <p:cNvSpPr/>
          <p:nvPr userDrawn="1"/>
        </p:nvSpPr>
        <p:spPr>
          <a:xfrm>
            <a:off x="8053470" y="5367242"/>
            <a:ext cx="4138530"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ADD037"/>
          </a:solidFill>
          <a:ln w="30808" cap="flat">
            <a:noFill/>
            <a:prstDash val="solid"/>
            <a:miter/>
          </a:ln>
        </p:spPr>
        <p:txBody>
          <a:bodyPr rtlCol="0" anchor="ctr"/>
          <a:lstStyle/>
          <a:p>
            <a:endParaRPr lang="en-US" sz="2069"/>
          </a:p>
        </p:txBody>
      </p:sp>
      <p:sp>
        <p:nvSpPr>
          <p:cNvPr id="16" name="Text Placeholder 23">
            <a:extLst>
              <a:ext uri="{FF2B5EF4-FFF2-40B4-BE49-F238E27FC236}">
                <a16:creationId xmlns:a16="http://schemas.microsoft.com/office/drawing/2014/main" id="{34AD3A3E-7D46-DDC7-C05A-A47FA69D36E7}"/>
              </a:ext>
            </a:extLst>
          </p:cNvPr>
          <p:cNvSpPr>
            <a:spLocks noGrp="1"/>
          </p:cNvSpPr>
          <p:nvPr>
            <p:ph type="body" sz="quarter" idx="45" hasCustomPrompt="1"/>
          </p:nvPr>
        </p:nvSpPr>
        <p:spPr>
          <a:xfrm>
            <a:off x="8376237" y="5392733"/>
            <a:ext cx="3195486" cy="731140"/>
          </a:xfrm>
          <a:prstGeom prst="rect">
            <a:avLst/>
          </a:prstGeom>
        </p:spPr>
        <p:txBody>
          <a:bodyPr anchor="ctr">
            <a:normAutofit/>
          </a:bodyPr>
          <a:lstStyle>
            <a:lvl1pPr marL="0" indent="0" algn="r">
              <a:buNone/>
              <a:defRPr sz="3000" b="1" baseline="0">
                <a:solidFill>
                  <a:schemeClr val="bg1"/>
                </a:solidFill>
                <a:latin typeface="+mn-lt"/>
              </a:defRPr>
            </a:lvl1pPr>
          </a:lstStyle>
          <a:p>
            <a:pPr lvl="0"/>
            <a:r>
              <a:rPr lang="en-US" dirty="0" err="1"/>
              <a:t>www.website.eu</a:t>
            </a:r>
            <a:endParaRPr lang="en-US" dirty="0"/>
          </a:p>
        </p:txBody>
      </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cons">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3438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98" name="Freeform 197">
            <a:extLst>
              <a:ext uri="{FF2B5EF4-FFF2-40B4-BE49-F238E27FC236}">
                <a16:creationId xmlns:a16="http://schemas.microsoft.com/office/drawing/2014/main" id="{51639FB9-349C-0342-B1A8-F6BC5646FE11}"/>
              </a:ext>
            </a:extLst>
          </p:cNvPr>
          <p:cNvSpPr/>
          <p:nvPr userDrawn="1"/>
        </p:nvSpPr>
        <p:spPr>
          <a:xfrm>
            <a:off x="0" y="2584174"/>
            <a:ext cx="12192000" cy="3021537"/>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gradFill>
            <a:gsLst>
              <a:gs pos="83000">
                <a:srgbClr val="51C4C6"/>
              </a:gs>
              <a:gs pos="0">
                <a:srgbClr val="00403F"/>
              </a:gs>
            </a:gsLst>
            <a:lin ang="0" scaled="0"/>
          </a:gradFill>
          <a:ln w="30808" cap="flat">
            <a:noFill/>
            <a:prstDash val="solid"/>
            <a:miter/>
          </a:ln>
        </p:spPr>
        <p:txBody>
          <a:bodyPr rtlCol="0" anchor="ctr"/>
          <a:lstStyle/>
          <a:p>
            <a:endParaRPr lang="en-US" sz="2069"/>
          </a:p>
        </p:txBody>
      </p:sp>
      <p:sp>
        <p:nvSpPr>
          <p:cNvPr id="221" name="Text Placeholder 32">
            <a:extLst>
              <a:ext uri="{FF2B5EF4-FFF2-40B4-BE49-F238E27FC236}">
                <a16:creationId xmlns:a16="http://schemas.microsoft.com/office/drawing/2014/main" id="{DFA6FF77-25B5-714D-A338-B30123147AB2}"/>
              </a:ext>
            </a:extLst>
          </p:cNvPr>
          <p:cNvSpPr>
            <a:spLocks noGrp="1"/>
          </p:cNvSpPr>
          <p:nvPr>
            <p:ph type="body" sz="quarter" idx="16" hasCustomPrompt="1"/>
          </p:nvPr>
        </p:nvSpPr>
        <p:spPr>
          <a:xfrm>
            <a:off x="699281" y="4050410"/>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Our Project</a:t>
            </a:r>
            <a:endParaRPr lang="en-US" dirty="0"/>
          </a:p>
        </p:txBody>
      </p:sp>
      <p:sp>
        <p:nvSpPr>
          <p:cNvPr id="222" name="Text Placeholder 32">
            <a:extLst>
              <a:ext uri="{FF2B5EF4-FFF2-40B4-BE49-F238E27FC236}">
                <a16:creationId xmlns:a16="http://schemas.microsoft.com/office/drawing/2014/main" id="{2AAB8BE5-8520-414F-99D1-3978614F5E99}"/>
              </a:ext>
            </a:extLst>
          </p:cNvPr>
          <p:cNvSpPr>
            <a:spLocks noGrp="1"/>
          </p:cNvSpPr>
          <p:nvPr>
            <p:ph type="body" sz="quarter" idx="19" hasCustomPrompt="1"/>
          </p:nvPr>
        </p:nvSpPr>
        <p:spPr>
          <a:xfrm>
            <a:off x="741406" y="3170166"/>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sp>
        <p:nvSpPr>
          <p:cNvPr id="18" name="Picture Placeholder 62">
            <a:extLst>
              <a:ext uri="{FF2B5EF4-FFF2-40B4-BE49-F238E27FC236}">
                <a16:creationId xmlns:a16="http://schemas.microsoft.com/office/drawing/2014/main" id="{1A5D0226-8A9D-77A1-1812-5C8918928806}"/>
              </a:ext>
            </a:extLst>
          </p:cNvPr>
          <p:cNvSpPr>
            <a:spLocks noGrp="1"/>
          </p:cNvSpPr>
          <p:nvPr>
            <p:ph type="pic" sz="quarter" idx="44" hasCustomPrompt="1"/>
          </p:nvPr>
        </p:nvSpPr>
        <p:spPr>
          <a:xfrm>
            <a:off x="5736127" y="561497"/>
            <a:ext cx="5982506" cy="4129773"/>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10" name="TextBox 9">
            <a:extLst>
              <a:ext uri="{FF2B5EF4-FFF2-40B4-BE49-F238E27FC236}">
                <a16:creationId xmlns:a16="http://schemas.microsoft.com/office/drawing/2014/main" id="{3F4E2D08-7237-70C1-D212-257202912B4C}"/>
              </a:ext>
            </a:extLst>
          </p:cNvPr>
          <p:cNvSpPr txBox="1"/>
          <p:nvPr userDrawn="1"/>
        </p:nvSpPr>
        <p:spPr>
          <a:xfrm>
            <a:off x="2612157" y="5952371"/>
            <a:ext cx="4528232" cy="461665"/>
          </a:xfrm>
          <a:prstGeom prst="rect">
            <a:avLst/>
          </a:prstGeom>
          <a:noFill/>
        </p:spPr>
        <p:txBody>
          <a:bodyPr wrap="square">
            <a:spAutoFit/>
          </a:bodyPr>
          <a:lstStyle/>
          <a:p>
            <a:pPr algn="just"/>
            <a:r>
              <a:rPr lang="en-IE" sz="800" b="0" i="0" dirty="0">
                <a:solidFill>
                  <a:srgbClr val="262626"/>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800" dirty="0">
              <a:solidFill>
                <a:srgbClr val="262626"/>
              </a:solidFill>
              <a:latin typeface="Calibri" panose="020F0502020204030204" pitchFamily="34" charset="0"/>
              <a:cs typeface="Calibri" panose="020F0502020204030204" pitchFamily="34" charset="0"/>
            </a:endParaRPr>
          </a:p>
        </p:txBody>
      </p:sp>
      <p:pic>
        <p:nvPicPr>
          <p:cNvPr id="11" name="Picture 10" descr="Co-funded by the European Union logo in png for web usage">
            <a:extLst>
              <a:ext uri="{FF2B5EF4-FFF2-40B4-BE49-F238E27FC236}">
                <a16:creationId xmlns:a16="http://schemas.microsoft.com/office/drawing/2014/main" id="{4D60B95A-B401-8ED9-525C-79A0E62051D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698614" y="5965816"/>
            <a:ext cx="1959683" cy="410131"/>
          </a:xfrm>
          <a:prstGeom prst="rect">
            <a:avLst/>
          </a:prstGeom>
          <a:noFill/>
          <a:ln>
            <a:noFill/>
          </a:ln>
        </p:spPr>
      </p:pic>
      <p:pic>
        <p:nvPicPr>
          <p:cNvPr id="12" name="Picture 11">
            <a:extLst>
              <a:ext uri="{FF2B5EF4-FFF2-40B4-BE49-F238E27FC236}">
                <a16:creationId xmlns:a16="http://schemas.microsoft.com/office/drawing/2014/main" id="{9EC4F0BB-FDA6-C0CE-408D-6238B96C6EE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9069" y="376291"/>
            <a:ext cx="4010625" cy="1899769"/>
          </a:xfrm>
          <a:prstGeom prst="rect">
            <a:avLst/>
          </a:prstGeom>
        </p:spPr>
      </p:pic>
      <p:sp>
        <p:nvSpPr>
          <p:cNvPr id="13" name="Freeform 12">
            <a:extLst>
              <a:ext uri="{FF2B5EF4-FFF2-40B4-BE49-F238E27FC236}">
                <a16:creationId xmlns:a16="http://schemas.microsoft.com/office/drawing/2014/main" id="{F2F25710-EA19-415D-B609-2CD0F77212AB}"/>
              </a:ext>
            </a:extLst>
          </p:cNvPr>
          <p:cNvSpPr/>
          <p:nvPr userDrawn="1"/>
        </p:nvSpPr>
        <p:spPr>
          <a:xfrm rot="17100000">
            <a:off x="9684991" y="3328031"/>
            <a:ext cx="3239534" cy="2841658"/>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D8ADDE-1F9C-16B8-F8D7-372BED008F1A}"/>
              </a:ext>
            </a:extLst>
          </p:cNvPr>
          <p:cNvSpPr/>
          <p:nvPr userDrawn="1"/>
        </p:nvSpPr>
        <p:spPr>
          <a:xfrm>
            <a:off x="8053470" y="5377413"/>
            <a:ext cx="4138530"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ADD037"/>
          </a:solidFill>
          <a:ln w="30808" cap="flat">
            <a:noFill/>
            <a:prstDash val="solid"/>
            <a:miter/>
          </a:ln>
        </p:spPr>
        <p:txBody>
          <a:bodyPr rtlCol="0" anchor="ctr"/>
          <a:lstStyle/>
          <a:p>
            <a:endParaRPr lang="en-US" sz="2069"/>
          </a:p>
        </p:txBody>
      </p:sp>
      <p:sp>
        <p:nvSpPr>
          <p:cNvPr id="15" name="Text Placeholder 23">
            <a:extLst>
              <a:ext uri="{FF2B5EF4-FFF2-40B4-BE49-F238E27FC236}">
                <a16:creationId xmlns:a16="http://schemas.microsoft.com/office/drawing/2014/main" id="{55FEB756-37DE-414C-B0FD-B0CDA3E81B66}"/>
              </a:ext>
            </a:extLst>
          </p:cNvPr>
          <p:cNvSpPr>
            <a:spLocks noGrp="1"/>
          </p:cNvSpPr>
          <p:nvPr>
            <p:ph type="body" sz="quarter" idx="45" hasCustomPrompt="1"/>
          </p:nvPr>
        </p:nvSpPr>
        <p:spPr>
          <a:xfrm>
            <a:off x="8376237" y="5402904"/>
            <a:ext cx="3195486" cy="731140"/>
          </a:xfrm>
          <a:prstGeom prst="rect">
            <a:avLst/>
          </a:prstGeom>
        </p:spPr>
        <p:txBody>
          <a:bodyPr anchor="ctr">
            <a:normAutofit/>
          </a:bodyPr>
          <a:lstStyle>
            <a:lvl1pPr marL="0" indent="0" algn="r">
              <a:buNone/>
              <a:defRPr sz="3000" b="1" baseline="0">
                <a:solidFill>
                  <a:schemeClr val="bg1"/>
                </a:solidFill>
                <a:latin typeface="+mn-lt"/>
              </a:defRPr>
            </a:lvl1pPr>
          </a:lstStyle>
          <a:p>
            <a:pPr lvl="0"/>
            <a:r>
              <a:rPr lang="en-US" dirty="0"/>
              <a:t>www. </a:t>
            </a:r>
            <a:r>
              <a:rPr lang="en-US" dirty="0" err="1"/>
              <a:t>website.eu</a:t>
            </a:r>
            <a:endParaRPr lang="en-US" dirty="0"/>
          </a:p>
        </p:txBody>
      </p:sp>
    </p:spTree>
    <p:extLst>
      <p:ext uri="{BB962C8B-B14F-4D97-AF65-F5344CB8AC3E}">
        <p14:creationId xmlns:p14="http://schemas.microsoft.com/office/powerpoint/2010/main" val="422086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772707" y="1786741"/>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1608004" y="1786741"/>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772707" y="2498531"/>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1608004" y="2498531"/>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772707" y="3210318"/>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1608004" y="3210318"/>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772707" y="3922110"/>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1608004" y="3922110"/>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772707" y="4616963"/>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1608004" y="4616963"/>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3" name="Rectangle 22">
            <a:extLst>
              <a:ext uri="{FF2B5EF4-FFF2-40B4-BE49-F238E27FC236}">
                <a16:creationId xmlns:a16="http://schemas.microsoft.com/office/drawing/2014/main" id="{4A9FE447-E059-844E-AB44-8ADA48F90A17}"/>
              </a:ext>
            </a:extLst>
          </p:cNvPr>
          <p:cNvSpPr/>
          <p:nvPr userDrawn="1"/>
        </p:nvSpPr>
        <p:spPr>
          <a:xfrm flipH="1" flipV="1">
            <a:off x="-4454" y="0"/>
            <a:ext cx="12189954" cy="1303382"/>
          </a:xfrm>
          <a:prstGeom prst="rect">
            <a:avLst/>
          </a:prstGeom>
          <a:gradFill>
            <a:gsLst>
              <a:gs pos="83000">
                <a:srgbClr val="51C4C6"/>
              </a:gs>
              <a:gs pos="0">
                <a:srgbClr val="00403F"/>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548420" y="19520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CONTENTS</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314218" y="46208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ADD037"/>
          </a:solidFill>
          <a:ln w="2370" cap="flat">
            <a:noFill/>
            <a:prstDash val="solid"/>
            <a:miter/>
          </a:ln>
        </p:spPr>
        <p:txBody>
          <a:bodyPr rtlCol="0" anchor="ctr"/>
          <a:lstStyle/>
          <a:p>
            <a:endParaRPr lang="en-US"/>
          </a:p>
        </p:txBody>
      </p:sp>
      <p:sp>
        <p:nvSpPr>
          <p:cNvPr id="3" name="TextBox 2">
            <a:extLst>
              <a:ext uri="{FF2B5EF4-FFF2-40B4-BE49-F238E27FC236}">
                <a16:creationId xmlns:a16="http://schemas.microsoft.com/office/drawing/2014/main" id="{06784E3B-91C3-207D-1833-57D41DE703C6}"/>
              </a:ext>
            </a:extLst>
          </p:cNvPr>
          <p:cNvSpPr txBox="1"/>
          <p:nvPr userDrawn="1"/>
        </p:nvSpPr>
        <p:spPr>
          <a:xfrm>
            <a:off x="2612157" y="5952371"/>
            <a:ext cx="4528232" cy="461665"/>
          </a:xfrm>
          <a:prstGeom prst="rect">
            <a:avLst/>
          </a:prstGeom>
          <a:noFill/>
        </p:spPr>
        <p:txBody>
          <a:bodyPr wrap="square">
            <a:spAutoFit/>
          </a:bodyPr>
          <a:lstStyle/>
          <a:p>
            <a:pPr algn="just"/>
            <a:r>
              <a:rPr lang="en-IE" sz="800" b="0" i="0" dirty="0">
                <a:solidFill>
                  <a:srgbClr val="262626"/>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800" dirty="0">
              <a:solidFill>
                <a:srgbClr val="262626"/>
              </a:solidFill>
              <a:latin typeface="Calibri" panose="020F0502020204030204" pitchFamily="34" charset="0"/>
              <a:cs typeface="Calibri" panose="020F0502020204030204" pitchFamily="34" charset="0"/>
            </a:endParaRPr>
          </a:p>
        </p:txBody>
      </p:sp>
      <p:pic>
        <p:nvPicPr>
          <p:cNvPr id="4" name="Picture 3" descr="Co-funded by the European Union logo in png for web usage">
            <a:extLst>
              <a:ext uri="{FF2B5EF4-FFF2-40B4-BE49-F238E27FC236}">
                <a16:creationId xmlns:a16="http://schemas.microsoft.com/office/drawing/2014/main" id="{040B22AC-1CF3-2ADE-A4E9-6289291E5EB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698614" y="5965816"/>
            <a:ext cx="1959683" cy="410131"/>
          </a:xfrm>
          <a:prstGeom prst="rect">
            <a:avLst/>
          </a:prstGeom>
          <a:noFill/>
          <a:ln>
            <a:noFill/>
          </a:ln>
        </p:spPr>
      </p:pic>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8CA3403D-C192-5644-849C-32E644D5A7C0}"/>
              </a:ext>
            </a:extLst>
          </p:cNvPr>
          <p:cNvSpPr/>
          <p:nvPr userDrawn="1"/>
        </p:nvSpPr>
        <p:spPr>
          <a:xfrm>
            <a:off x="4884044"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10" name="Picture Placeholder 62">
            <a:extLst>
              <a:ext uri="{FF2B5EF4-FFF2-40B4-BE49-F238E27FC236}">
                <a16:creationId xmlns:a16="http://schemas.microsoft.com/office/drawing/2014/main" id="{3CDD18F0-3368-4EF8-E033-33F1C2B3C25F}"/>
              </a:ext>
            </a:extLst>
          </p:cNvPr>
          <p:cNvSpPr>
            <a:spLocks noGrp="1"/>
          </p:cNvSpPr>
          <p:nvPr>
            <p:ph type="pic" sz="quarter" idx="44" hasCustomPrompt="1"/>
          </p:nvPr>
        </p:nvSpPr>
        <p:spPr>
          <a:xfrm>
            <a:off x="414116" y="352414"/>
            <a:ext cx="5497412" cy="6099184"/>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3" name="Text Placeholder 23">
            <a:extLst>
              <a:ext uri="{FF2B5EF4-FFF2-40B4-BE49-F238E27FC236}">
                <a16:creationId xmlns:a16="http://schemas.microsoft.com/office/drawing/2014/main" id="{398C8D4A-EAFA-1232-E817-49D4CB03FE56}"/>
              </a:ext>
            </a:extLst>
          </p:cNvPr>
          <p:cNvSpPr>
            <a:spLocks noGrp="1"/>
          </p:cNvSpPr>
          <p:nvPr>
            <p:ph type="body" sz="quarter" idx="13" hasCustomPrompt="1"/>
          </p:nvPr>
        </p:nvSpPr>
        <p:spPr>
          <a:xfrm>
            <a:off x="6096001" y="593579"/>
            <a:ext cx="4724400" cy="560402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61B6070F-794F-F449-83D1-E1387DDD2B9B}"/>
              </a:ext>
            </a:extLst>
          </p:cNvPr>
          <p:cNvSpPr/>
          <p:nvPr userDrawn="1"/>
        </p:nvSpPr>
        <p:spPr>
          <a:xfrm>
            <a:off x="0" y="1352385"/>
            <a:ext cx="6096000" cy="438801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29" name="Picture Placeholder 28">
            <a:extLst>
              <a:ext uri="{FF2B5EF4-FFF2-40B4-BE49-F238E27FC236}">
                <a16:creationId xmlns:a16="http://schemas.microsoft.com/office/drawing/2014/main" id="{50C4F02F-B685-C24A-A1A4-1694530C252C}"/>
              </a:ext>
            </a:extLst>
          </p:cNvPr>
          <p:cNvSpPr>
            <a:spLocks noGrp="1"/>
          </p:cNvSpPr>
          <p:nvPr>
            <p:ph type="pic" sz="quarter" idx="44"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740405 h 6858000"/>
              <a:gd name="connsiteX5" fmla="*/ 6096007 w 12192000"/>
              <a:gd name="connsiteY5" fmla="*/ 5740405 h 6858000"/>
              <a:gd name="connsiteX6" fmla="*/ 6096007 w 12192000"/>
              <a:gd name="connsiteY6" fmla="*/ 1352385 h 6858000"/>
              <a:gd name="connsiteX7" fmla="*/ 0 w 12192000"/>
              <a:gd name="connsiteY7" fmla="*/ 135238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0" y="0"/>
                </a:moveTo>
                <a:lnTo>
                  <a:pt x="12192000" y="0"/>
                </a:lnTo>
                <a:lnTo>
                  <a:pt x="12192000" y="6858000"/>
                </a:lnTo>
                <a:lnTo>
                  <a:pt x="0" y="6858000"/>
                </a:lnTo>
                <a:lnTo>
                  <a:pt x="0" y="5740405"/>
                </a:lnTo>
                <a:lnTo>
                  <a:pt x="6096007" y="5740405"/>
                </a:lnTo>
                <a:lnTo>
                  <a:pt x="6096007" y="1352385"/>
                </a:lnTo>
                <a:lnTo>
                  <a:pt x="0" y="1352385"/>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3" name="Text Placeholder 23">
            <a:extLst>
              <a:ext uri="{FF2B5EF4-FFF2-40B4-BE49-F238E27FC236}">
                <a16:creationId xmlns:a16="http://schemas.microsoft.com/office/drawing/2014/main" id="{2D9E68B0-ABA3-8DBC-0CF8-2A37F1B32DBC}"/>
              </a:ext>
            </a:extLst>
          </p:cNvPr>
          <p:cNvSpPr>
            <a:spLocks noGrp="1"/>
          </p:cNvSpPr>
          <p:nvPr>
            <p:ph type="body" sz="quarter" idx="13" hasCustomPrompt="1"/>
          </p:nvPr>
        </p:nvSpPr>
        <p:spPr>
          <a:xfrm>
            <a:off x="427670" y="1747126"/>
            <a:ext cx="5126463" cy="356565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826949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8A54412-A33F-8E4B-9ACC-A7AC67276BD7}"/>
              </a:ext>
            </a:extLst>
          </p:cNvPr>
          <p:cNvSpPr/>
          <p:nvPr userDrawn="1"/>
        </p:nvSpPr>
        <p:spPr>
          <a:xfrm>
            <a:off x="-110112" y="-776"/>
            <a:ext cx="4885857" cy="6858776"/>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51C4C6"/>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431555" y="986640"/>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126342" y="0"/>
            <a:ext cx="3669321" cy="6858000"/>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r>
              <a:rPr lang="en-GB"/>
              <a:t>Click icon to add picture</a:t>
            </a:r>
            <a:endParaRPr lang="en-US" dirty="0"/>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51C4C6"/>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431554" y="2940769"/>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51C4C6"/>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447052" y="4804566"/>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03</a:t>
            </a:r>
          </a:p>
        </p:txBody>
      </p:sp>
      <p:grpSp>
        <p:nvGrpSpPr>
          <p:cNvPr id="2" name="Group 1">
            <a:extLst>
              <a:ext uri="{FF2B5EF4-FFF2-40B4-BE49-F238E27FC236}">
                <a16:creationId xmlns:a16="http://schemas.microsoft.com/office/drawing/2014/main" id="{22C36F44-39CB-A8B9-6CF6-CDDAC1277DC8}"/>
              </a:ext>
            </a:extLst>
          </p:cNvPr>
          <p:cNvGrpSpPr/>
          <p:nvPr userDrawn="1"/>
        </p:nvGrpSpPr>
        <p:grpSpPr>
          <a:xfrm>
            <a:off x="4054159" y="721803"/>
            <a:ext cx="7578908" cy="5461417"/>
            <a:chOff x="4054159" y="721803"/>
            <a:chExt cx="7578908" cy="5461417"/>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96454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5CA6B076-9BFA-2346-A8EF-0964DD60C975}"/>
              </a:ext>
            </a:extLst>
          </p:cNvPr>
          <p:cNvSpPr/>
          <p:nvPr userDrawn="1"/>
        </p:nvSpPr>
        <p:spPr>
          <a:xfrm>
            <a:off x="0"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dirty="0"/>
          </a:p>
        </p:txBody>
      </p:sp>
      <p:sp>
        <p:nvSpPr>
          <p:cNvPr id="26" name="Picture Placeholder 62">
            <a:extLst>
              <a:ext uri="{FF2B5EF4-FFF2-40B4-BE49-F238E27FC236}">
                <a16:creationId xmlns:a16="http://schemas.microsoft.com/office/drawing/2014/main" id="{6F2FA5C4-F5A3-1D40-9151-447AF9FD00A2}"/>
              </a:ext>
            </a:extLst>
          </p:cNvPr>
          <p:cNvSpPr>
            <a:spLocks noGrp="1"/>
          </p:cNvSpPr>
          <p:nvPr>
            <p:ph type="pic" sz="quarter" idx="44" hasCustomPrompt="1"/>
          </p:nvPr>
        </p:nvSpPr>
        <p:spPr>
          <a:xfrm>
            <a:off x="5888002" y="439730"/>
            <a:ext cx="5660531" cy="6045736"/>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3" name="Text Placeholder 17">
            <a:extLst>
              <a:ext uri="{FF2B5EF4-FFF2-40B4-BE49-F238E27FC236}">
                <a16:creationId xmlns:a16="http://schemas.microsoft.com/office/drawing/2014/main" id="{3768FB9D-1C3F-3F8B-67CF-80CAD18DCC5A}"/>
              </a:ext>
            </a:extLst>
          </p:cNvPr>
          <p:cNvSpPr>
            <a:spLocks noGrp="1"/>
          </p:cNvSpPr>
          <p:nvPr>
            <p:ph type="body" sz="quarter" idx="18" hasCustomPrompt="1"/>
          </p:nvPr>
        </p:nvSpPr>
        <p:spPr>
          <a:xfrm>
            <a:off x="898358" y="2107770"/>
            <a:ext cx="4639192" cy="437769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 name="Text Placeholder 23">
            <a:extLst>
              <a:ext uri="{FF2B5EF4-FFF2-40B4-BE49-F238E27FC236}">
                <a16:creationId xmlns:a16="http://schemas.microsoft.com/office/drawing/2014/main" id="{3B2B280E-719F-F2F5-A004-29C6D40BEFC3}"/>
              </a:ext>
            </a:extLst>
          </p:cNvPr>
          <p:cNvSpPr>
            <a:spLocks noGrp="1"/>
          </p:cNvSpPr>
          <p:nvPr>
            <p:ph type="body" sz="quarter" idx="16" hasCustomPrompt="1"/>
          </p:nvPr>
        </p:nvSpPr>
        <p:spPr>
          <a:xfrm>
            <a:off x="898358" y="890242"/>
            <a:ext cx="4757375"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Photo Slide">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5CA6B076-9BFA-2346-A8EF-0964DD60C975}"/>
              </a:ext>
            </a:extLst>
          </p:cNvPr>
          <p:cNvSpPr/>
          <p:nvPr userDrawn="1"/>
        </p:nvSpPr>
        <p:spPr>
          <a:xfrm>
            <a:off x="5774267"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dirty="0"/>
          </a:p>
        </p:txBody>
      </p:sp>
      <p:sp>
        <p:nvSpPr>
          <p:cNvPr id="26" name="Picture Placeholder 62">
            <a:extLst>
              <a:ext uri="{FF2B5EF4-FFF2-40B4-BE49-F238E27FC236}">
                <a16:creationId xmlns:a16="http://schemas.microsoft.com/office/drawing/2014/main" id="{6F2FA5C4-F5A3-1D40-9151-447AF9FD00A2}"/>
              </a:ext>
            </a:extLst>
          </p:cNvPr>
          <p:cNvSpPr>
            <a:spLocks noGrp="1"/>
          </p:cNvSpPr>
          <p:nvPr>
            <p:ph type="pic" sz="quarter" idx="44" hasCustomPrompt="1"/>
          </p:nvPr>
        </p:nvSpPr>
        <p:spPr>
          <a:xfrm>
            <a:off x="487160" y="524738"/>
            <a:ext cx="5660531" cy="6045736"/>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3" name="Text Placeholder 17">
            <a:extLst>
              <a:ext uri="{FF2B5EF4-FFF2-40B4-BE49-F238E27FC236}">
                <a16:creationId xmlns:a16="http://schemas.microsoft.com/office/drawing/2014/main" id="{3768FB9D-1C3F-3F8B-67CF-80CAD18DCC5A}"/>
              </a:ext>
            </a:extLst>
          </p:cNvPr>
          <p:cNvSpPr>
            <a:spLocks noGrp="1"/>
          </p:cNvSpPr>
          <p:nvPr>
            <p:ph type="body" sz="quarter" idx="18" hasCustomPrompt="1"/>
          </p:nvPr>
        </p:nvSpPr>
        <p:spPr>
          <a:xfrm>
            <a:off x="6791158" y="2218607"/>
            <a:ext cx="4639192" cy="437769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 name="Text Placeholder 23">
            <a:extLst>
              <a:ext uri="{FF2B5EF4-FFF2-40B4-BE49-F238E27FC236}">
                <a16:creationId xmlns:a16="http://schemas.microsoft.com/office/drawing/2014/main" id="{3B2B280E-719F-F2F5-A004-29C6D40BEFC3}"/>
              </a:ext>
            </a:extLst>
          </p:cNvPr>
          <p:cNvSpPr>
            <a:spLocks noGrp="1"/>
          </p:cNvSpPr>
          <p:nvPr>
            <p:ph type="body" sz="quarter" idx="16" hasCustomPrompt="1"/>
          </p:nvPr>
        </p:nvSpPr>
        <p:spPr>
          <a:xfrm>
            <a:off x="6791158" y="475351"/>
            <a:ext cx="4757375"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37394593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4797FF0D-DACD-E343-AAC4-7335CAE89C12}"/>
              </a:ext>
            </a:extLst>
          </p:cNvPr>
          <p:cNvCxnSpPr>
            <a:cxnSpLocks/>
          </p:cNvCxnSpPr>
          <p:nvPr userDrawn="1"/>
        </p:nvCxnSpPr>
        <p:spPr>
          <a:xfrm flipH="1">
            <a:off x="11791088" y="6608548"/>
            <a:ext cx="224149" cy="0"/>
          </a:xfrm>
          <a:prstGeom prst="line">
            <a:avLst/>
          </a:prstGeom>
          <a:noFill/>
          <a:ln w="9525" cap="flat">
            <a:solidFill>
              <a:srgbClr val="51C4C6"/>
            </a:solidFill>
            <a:prstDash val="solid"/>
            <a:miter lim="400000"/>
          </a:ln>
          <a:effectLst/>
          <a:sp3d/>
        </p:spPr>
        <p:style>
          <a:lnRef idx="0">
            <a:scrgbClr r="0" g="0" b="0"/>
          </a:lnRef>
          <a:fillRef idx="0">
            <a:scrgbClr r="0" g="0" b="0"/>
          </a:fillRef>
          <a:effectRef idx="0">
            <a:scrgbClr r="0" g="0" b="0"/>
          </a:effectRef>
          <a:fontRef idx="none"/>
        </p:style>
      </p:cxnSp>
      <p:sp>
        <p:nvSpPr>
          <p:cNvPr id="4" name="TextBox 3">
            <a:extLst>
              <a:ext uri="{FF2B5EF4-FFF2-40B4-BE49-F238E27FC236}">
                <a16:creationId xmlns:a16="http://schemas.microsoft.com/office/drawing/2014/main" id="{8A3D008B-48DB-48C4-0071-B7D9CF7B148A}"/>
              </a:ext>
            </a:extLst>
          </p:cNvPr>
          <p:cNvSpPr txBox="1"/>
          <p:nvPr userDrawn="1"/>
        </p:nvSpPr>
        <p:spPr>
          <a:xfrm rot="16200000">
            <a:off x="9996557" y="4624338"/>
            <a:ext cx="3779520" cy="200055"/>
          </a:xfrm>
          <a:prstGeom prst="rect">
            <a:avLst/>
          </a:prstGeom>
          <a:noFill/>
        </p:spPr>
        <p:txBody>
          <a:bodyPr wrap="square">
            <a:spAutoFit/>
          </a:bodyPr>
          <a:lstStyle/>
          <a:p>
            <a:r>
              <a:rPr lang="en-US" sz="700" dirty="0">
                <a:solidFill>
                  <a:srgbClr val="00898B"/>
                </a:solidFill>
                <a:latin typeface="Calibri" panose="020F0502020204030204" pitchFamily="34" charset="0"/>
                <a:cs typeface="Calibri" panose="020F0502020204030204" pitchFamily="34" charset="0"/>
              </a:rPr>
              <a:t>AI-enhanced Vocational Education for a Sustainable Future</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42" r:id="rId4"/>
    <p:sldLayoutId id="2147483840" r:id="rId5"/>
    <p:sldLayoutId id="2147483880" r:id="rId6"/>
    <p:sldLayoutId id="2147483877" r:id="rId7"/>
    <p:sldLayoutId id="2147483841" r:id="rId8"/>
    <p:sldLayoutId id="2147483882" r:id="rId9"/>
    <p:sldLayoutId id="2147483879" r:id="rId10"/>
    <p:sldLayoutId id="2147483878" r:id="rId11"/>
    <p:sldLayoutId id="2147483861" r:id="rId12"/>
    <p:sldLayoutId id="2147483833" r:id="rId13"/>
    <p:sldLayoutId id="2147483847" r:id="rId14"/>
    <p:sldLayoutId id="2147483853"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hyperlink" Target="https://www.unesco.org/en/articles/ai-competency-framework-teachers" TargetMode="External"/><Relationship Id="rId2" Type="http://schemas.openxmlformats.org/officeDocument/2006/relationships/hyperlink" Target="https://www.unesco.org/en/articles/guidance-generative-ai-education-and-research" TargetMode="Externa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hyperlink" Target="https://www.cedefop.europa.eu/en/news/germany-ai-emerging-key-vet-competence" TargetMode="External"/><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ki-campus.org/en/learning-opportunities/courses/aivet-iv-ai-tool-vocational-education" TargetMode="Externa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www.unesco.org/en/articles/ai-competency-framework-teachers" TargetMode="Externa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1.xml"/><Relationship Id="rId5" Type="http://schemas.openxmlformats.org/officeDocument/2006/relationships/image" Target="../media/image16.png"/><Relationship Id="rId4" Type="http://schemas.openxmlformats.org/officeDocument/2006/relationships/hyperlink" Target="https://eduaiproject.eu/"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www.commonsense.org/education/articles/practical-tips-for-teachers-to-use-ai" TargetMode="External"/><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table.media/assets/briefings/bildung/guidelines-on-the-ethical-use-of-artificial-intelligence-nc0125186enn.pdf" TargetMode="Externa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grow.google/ai-for-educators/" TargetMode="Externa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hyperlink" Target="https://www.unesco.org/en/articles/unesco-dedicates-international-day-education-2025-artificial-intelligence" TargetMode="External"/><Relationship Id="rId2" Type="http://schemas.openxmlformats.org/officeDocument/2006/relationships/notesSlide" Target="../notesSlides/notesSlide14.xml"/><Relationship Id="rId1" Type="http://schemas.openxmlformats.org/officeDocument/2006/relationships/slideLayout" Target="../slideLayouts/slideLayout9.xml"/><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3" Type="http://schemas.openxmlformats.org/officeDocument/2006/relationships/hyperlink" Target="https://artificialintelligenceact.eu/the-act/" TargetMode="External"/><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2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hyperlink" Target="https://privacymatters.dlapiper.com/2024/04/europe-the-eu-ai-acts-relationship-with-data-protection-law-key-takeaways/" TargetMode="External"/><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24.png"/></Relationships>
</file>

<file path=ppt/slides/_rels/slide29.xml.rels><?xml version="1.0" encoding="UTF-8" standalone="yes"?>
<Relationships xmlns="http://schemas.openxmlformats.org/package/2006/relationships"><Relationship Id="rId3" Type="http://schemas.openxmlformats.org/officeDocument/2006/relationships/hyperlink" Target="https://unesdoc.unesco.org/ark:/48223/pf0000386693" TargetMode="External"/><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hyperlink" Target="https://education.ec.europa.eu/focus-topics/digital-education/action-plan/action-6" TargetMode="External"/><Relationship Id="rId2" Type="http://schemas.openxmlformats.org/officeDocument/2006/relationships/notesSlide" Target="../notesSlides/notesSlide19.xml"/><Relationship Id="rId1" Type="http://schemas.openxmlformats.org/officeDocument/2006/relationships/slideLayout" Target="../slideLayouts/slideLayout13.xml"/><Relationship Id="rId4" Type="http://schemas.openxmlformats.org/officeDocument/2006/relationships/image" Target="../media/image27.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hyperlink" Target="https://web.diffit.me/" TargetMode="External"/><Relationship Id="rId2" Type="http://schemas.openxmlformats.org/officeDocument/2006/relationships/notesSlide" Target="../notesSlides/notesSlide22.xml"/><Relationship Id="rId1" Type="http://schemas.openxmlformats.org/officeDocument/2006/relationships/slideLayout" Target="../slideLayouts/slideLayout14.xml"/><Relationship Id="rId4" Type="http://schemas.openxmlformats.org/officeDocument/2006/relationships/image" Target="../media/image28.jpeg"/></Relationships>
</file>

<file path=ppt/slides/_rels/slide3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hyperlink" Target="https://www.oecd.org/en/publications/ai-to-support-neurodivergent-learners-in-vocational-education-and-training_718d7522-en.html" TargetMode="External"/><Relationship Id="rId2" Type="http://schemas.openxmlformats.org/officeDocument/2006/relationships/notesSlide" Target="../notesSlides/notesSlide25.xml"/><Relationship Id="rId1" Type="http://schemas.openxmlformats.org/officeDocument/2006/relationships/slideLayout" Target="../slideLayouts/slideLayout10.xml"/><Relationship Id="rId4" Type="http://schemas.openxmlformats.org/officeDocument/2006/relationships/hyperlink" Target="https://www.thinglink.com/en/"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hyperlink" Target="https://www.youtube.com/watch?v=hJP5GqnTrNo" TargetMode="External"/><Relationship Id="rId2" Type="http://schemas.openxmlformats.org/officeDocument/2006/relationships/notesSlide" Target="../notesSlides/notesSlide27.xml"/><Relationship Id="rId1" Type="http://schemas.openxmlformats.org/officeDocument/2006/relationships/slideLayout" Target="../slideLayouts/slideLayout13.xml"/><Relationship Id="rId4" Type="http://schemas.openxmlformats.org/officeDocument/2006/relationships/image" Target="../media/image31.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hyperlink" Target="https://www.unesco.org/en/articles/ai-competency-framework-teachers" TargetMode="Externa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3" Type="http://schemas.openxmlformats.org/officeDocument/2006/relationships/hyperlink" Target="https://web.diffit.me/" TargetMode="External"/><Relationship Id="rId2" Type="http://schemas.openxmlformats.org/officeDocument/2006/relationships/notesSlide" Target="../notesSlides/notesSlide29.xml"/><Relationship Id="rId1" Type="http://schemas.openxmlformats.org/officeDocument/2006/relationships/slideLayout" Target="../slideLayouts/slideLayout9.xml"/><Relationship Id="rId4" Type="http://schemas.openxmlformats.org/officeDocument/2006/relationships/image" Target="../media/image32.png"/></Relationships>
</file>

<file path=ppt/slides/_rels/slide43.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hyperlink" Target="https://www.briskteaching.com/" TargetMode="External"/><Relationship Id="rId7" Type="http://schemas.openxmlformats.org/officeDocument/2006/relationships/image" Target="../media/image34.png"/><Relationship Id="rId2" Type="http://schemas.openxmlformats.org/officeDocument/2006/relationships/notesSlide" Target="../notesSlides/notesSlide30.xml"/><Relationship Id="rId1" Type="http://schemas.openxmlformats.org/officeDocument/2006/relationships/slideLayout" Target="../slideLayouts/slideLayout9.xml"/><Relationship Id="rId6" Type="http://schemas.openxmlformats.org/officeDocument/2006/relationships/image" Target="../media/image33.png"/><Relationship Id="rId5" Type="http://schemas.openxmlformats.org/officeDocument/2006/relationships/hyperlink" Target="https://curipod.com/lang/en-GB" TargetMode="External"/><Relationship Id="rId4" Type="http://schemas.openxmlformats.org/officeDocument/2006/relationships/hyperlink" Target="https://www.canva.com/ai-image-generator/" TargetMode="External"/></Relationships>
</file>

<file path=ppt/slides/_rels/slide44.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hyperlink" Target="https://chatgpt.com/" TargetMode="External"/><Relationship Id="rId7" Type="http://schemas.openxmlformats.org/officeDocument/2006/relationships/image" Target="../media/image37.jpeg"/><Relationship Id="rId2" Type="http://schemas.openxmlformats.org/officeDocument/2006/relationships/notesSlide" Target="../notesSlides/notesSlide31.xml"/><Relationship Id="rId1" Type="http://schemas.openxmlformats.org/officeDocument/2006/relationships/slideLayout" Target="../slideLayouts/slideLayout10.xml"/><Relationship Id="rId6" Type="http://schemas.openxmlformats.org/officeDocument/2006/relationships/image" Target="../media/image36.jpeg"/><Relationship Id="rId5" Type="http://schemas.openxmlformats.org/officeDocument/2006/relationships/hyperlink" Target="https://unevoc.unesco.org/home/UNEVOC+Publications/lang=en/akt=detail/qs=6431" TargetMode="External"/><Relationship Id="rId4" Type="http://schemas.openxmlformats.org/officeDocument/2006/relationships/hyperlink" Target="https://notebooklm.google/" TargetMode="Externa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3" Type="http://schemas.openxmlformats.org/officeDocument/2006/relationships/hyperlink" Target="https://aim4vet.udc.es/" TargetMode="External"/><Relationship Id="rId2" Type="http://schemas.openxmlformats.org/officeDocument/2006/relationships/notesSlide" Target="../notesSlides/notesSlide34.xml"/><Relationship Id="rId1" Type="http://schemas.openxmlformats.org/officeDocument/2006/relationships/slideLayout" Target="../slideLayouts/slideLayout14.xml"/><Relationship Id="rId4" Type="http://schemas.openxmlformats.org/officeDocument/2006/relationships/image" Target="../media/image39.png"/></Relationships>
</file>

<file path=ppt/slides/_rels/slide48.xml.rels><?xml version="1.0" encoding="UTF-8" standalone="yes"?>
<Relationships xmlns="http://schemas.openxmlformats.org/package/2006/relationships"><Relationship Id="rId3" Type="http://schemas.openxmlformats.org/officeDocument/2006/relationships/hyperlink" Target="https://www.unesco.org/en/articles/ai-competency-framework-teachers" TargetMode="External"/><Relationship Id="rId2" Type="http://schemas.openxmlformats.org/officeDocument/2006/relationships/notesSlide" Target="../notesSlides/notesSlide35.xml"/><Relationship Id="rId1" Type="http://schemas.openxmlformats.org/officeDocument/2006/relationships/slideLayout" Target="../slideLayouts/slideLayout13.xml"/><Relationship Id="rId4" Type="http://schemas.openxmlformats.org/officeDocument/2006/relationships/image" Target="../media/image40.png"/></Relationships>
</file>

<file path=ppt/slides/_rels/slide4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6.xml"/><Relationship Id="rId1" Type="http://schemas.openxmlformats.org/officeDocument/2006/relationships/slideLayout" Target="../slideLayouts/slideLayout15.xml"/><Relationship Id="rId4" Type="http://schemas.openxmlformats.org/officeDocument/2006/relationships/image" Target="../media/image42.svg"/></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hyperlink" Target="https://www.cedefop.europa.eu/en/publications/9201" TargetMode="External"/><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hyperlink" Target="https://www.oecd.org/content/dam/oecd/en/publications/reports/2025/10/how-the-green-transition-reshapes-vocational-education-and-training_c3ba6762/4819bf34-en.pdf" TargetMode="External"/><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6"/>
          </p:nvPr>
        </p:nvSpPr>
        <p:spPr>
          <a:xfrm>
            <a:off x="473367" y="3919636"/>
            <a:ext cx="5023307" cy="1534866"/>
          </a:xfrm>
          <a:prstGeom prst="rect">
            <a:avLst/>
          </a:prstGeom>
        </p:spPr>
        <p:txBody>
          <a:bodyPr/>
          <a:lstStyle/>
          <a:p>
            <a:r>
              <a:rPr lang="ru-RU" sz="2400" b="1" dirty="0"/>
              <a:t>Основи на изкуствения интелект в професионалното образование и обучение</a:t>
            </a:r>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9"/>
          </p:nvPr>
        </p:nvSpPr>
        <p:spPr>
          <a:prstGeom prst="rect">
            <a:avLst/>
          </a:prstGeom>
        </p:spPr>
        <p:txBody>
          <a:bodyPr/>
          <a:lstStyle/>
          <a:p>
            <a:r>
              <a:rPr lang="en-US" b="1" dirty="0"/>
              <a:t>Mo</a:t>
            </a:r>
            <a:r>
              <a:rPr lang="bg-BG" b="1" dirty="0"/>
              <a:t>дул</a:t>
            </a:r>
            <a:r>
              <a:rPr lang="en-US" b="1" dirty="0"/>
              <a:t> 1</a:t>
            </a:r>
          </a:p>
        </p:txBody>
      </p:sp>
      <p:sp>
        <p:nvSpPr>
          <p:cNvPr id="3" name="Text Placeholder 2">
            <a:extLst>
              <a:ext uri="{FF2B5EF4-FFF2-40B4-BE49-F238E27FC236}">
                <a16:creationId xmlns:a16="http://schemas.microsoft.com/office/drawing/2014/main" id="{65B15D0B-CBC7-E04A-B025-FE49C1E6B0D5}"/>
              </a:ext>
            </a:extLst>
          </p:cNvPr>
          <p:cNvSpPr>
            <a:spLocks noGrp="1"/>
          </p:cNvSpPr>
          <p:nvPr>
            <p:ph type="body" sz="quarter" idx="4294967295"/>
          </p:nvPr>
        </p:nvSpPr>
        <p:spPr>
          <a:xfrm>
            <a:off x="8376237" y="5551760"/>
            <a:ext cx="3195486" cy="731140"/>
          </a:xfrm>
          <a:prstGeom prst="rect">
            <a:avLst/>
          </a:prstGeom>
        </p:spPr>
        <p:txBody>
          <a:bodyPr/>
          <a:lstStyle/>
          <a:p>
            <a:pPr marL="0" indent="0">
              <a:buNone/>
            </a:pPr>
            <a:r>
              <a:rPr lang="en-US" b="0" dirty="0"/>
              <a:t>www.</a:t>
            </a:r>
            <a:r>
              <a:rPr lang="en-US" dirty="0"/>
              <a:t>sustainvet.eu</a:t>
            </a:r>
            <a:endParaRPr lang="en-US" b="0" dirty="0"/>
          </a:p>
        </p:txBody>
      </p:sp>
      <p:pic>
        <p:nvPicPr>
          <p:cNvPr id="11" name="Picture Placeholder 4">
            <a:extLst>
              <a:ext uri="{FF2B5EF4-FFF2-40B4-BE49-F238E27FC236}">
                <a16:creationId xmlns:a16="http://schemas.microsoft.com/office/drawing/2014/main" id="{24F62980-F3C7-4ADD-44DC-5DB69C683104}"/>
              </a:ext>
            </a:extLst>
          </p:cNvPr>
          <p:cNvPicPr>
            <a:picLocks noGrp="1" noChangeAspect="1"/>
          </p:cNvPicPr>
          <p:nvPr>
            <p:ph type="pic" sz="quarter" idx="44"/>
          </p:nvPr>
        </p:nvPicPr>
        <p:blipFill>
          <a:blip r:embed="rId3" cstate="screen">
            <a:extLst>
              <a:ext uri="{28A0092B-C50C-407E-A947-70E740481C1C}">
                <a14:useLocalDpi xmlns:a14="http://schemas.microsoft.com/office/drawing/2010/main"/>
              </a:ext>
            </a:extLst>
          </a:blip>
          <a:srcRect/>
          <a:stretch>
            <a:fillRect/>
          </a:stretch>
        </p:blipFill>
        <p:spPr/>
      </p:pic>
      <p:sp>
        <p:nvSpPr>
          <p:cNvPr id="12" name="Freeform 11">
            <a:extLst>
              <a:ext uri="{FF2B5EF4-FFF2-40B4-BE49-F238E27FC236}">
                <a16:creationId xmlns:a16="http://schemas.microsoft.com/office/drawing/2014/main" id="{A491D2E9-853F-F4A8-2BA9-284DE843A771}"/>
              </a:ext>
            </a:extLst>
          </p:cNvPr>
          <p:cNvSpPr/>
          <p:nvPr/>
        </p:nvSpPr>
        <p:spPr>
          <a:xfrm rot="17880873">
            <a:off x="5058977" y="456857"/>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798380" y="1765004"/>
            <a:ext cx="10595237" cy="4476307"/>
          </a:xfrm>
          <a:prstGeom prst="rect">
            <a:avLst/>
          </a:prstGeom>
        </p:spPr>
        <p:txBody>
          <a:bodyPr/>
          <a:lstStyle/>
          <a:p>
            <a:pPr marL="0" algn="just"/>
            <a:r>
              <a:rPr lang="ru-RU" sz="2000" dirty="0"/>
              <a:t>ЕС отдава ясен политически приоритет на интегрирането на изкуствения интелект в образованието. Планът за действие за цифрово образование за периода 2021–2027 г. призовава за актуализиране на рамките за цифрови компетенции, така че да включват умения, свързани с изкуствения интелект, а актуализираната рамка DigComp 2.2 вече съдържа над 70 примера, свързани с изкуствения интелект. От решаващо значение е, че член 4 от Закона на ЕС за ИИ, който влезе в сила на 2 февруари 2025 г., изисква всички организации, които внедряват системи за ИИ, да осигурят достатъчно ниво на грамотност в областта на ИИ сред своя персонал. За институциите за професионално образование и обучение това не е просто стремеж, а се превръща в законово задължение.</a:t>
            </a:r>
          </a:p>
          <a:p>
            <a:pPr marL="0" algn="just"/>
            <a:r>
              <a:rPr lang="bg-BG" sz="2000" dirty="0"/>
              <a:t>В световен мащаб</a:t>
            </a:r>
            <a:r>
              <a:rPr lang="en-GB" sz="2000" dirty="0"/>
              <a:t>, </a:t>
            </a:r>
            <a:r>
              <a:rPr lang="en-GB" sz="2000" b="1" dirty="0">
                <a:hlinkClick r:id="rId2"/>
              </a:rPr>
              <a:t>UNESCO published its landmark Guidance for Generative AI in Education </a:t>
            </a:r>
            <a:r>
              <a:rPr lang="ru-RU" sz="2000" dirty="0"/>
              <a:t>и научни изследвания през септември 2023 г., първата по рода си глобална рамка. Последващата инициатива на ЮНЕСКО </a:t>
            </a:r>
            <a:r>
              <a:rPr lang="en-GB" sz="2000" b="1" dirty="0">
                <a:hlinkClick r:id="rId3"/>
              </a:rPr>
              <a:t>AI Competency Framework for Teachers (2024) </a:t>
            </a:r>
            <a:r>
              <a:rPr lang="ru-RU" sz="2000" dirty="0"/>
              <a:t>предоставя структуриран път от основни познания за изкуствения интелект до уверено и иновативно използване. Посоката на развитие е ясна: от преподавателите в професионалното образование се очаква да развият компетентности в областта на изкуствения интелект, а рамките за подкрепата им вече съществуват.</a:t>
            </a:r>
            <a:endParaRPr lang="en-GB" sz="2000" dirty="0"/>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79" y="735806"/>
            <a:ext cx="10595237" cy="803654"/>
          </a:xfrm>
          <a:prstGeom prst="rect">
            <a:avLst/>
          </a:prstGeom>
        </p:spPr>
        <p:txBody>
          <a:bodyPr/>
          <a:lstStyle/>
          <a:p>
            <a:r>
              <a:rPr lang="ru-RU" sz="3200" dirty="0"/>
              <a:t>Настоящата политическа обстановка благоприятства предприемането на действия още сега</a:t>
            </a:r>
          </a:p>
        </p:txBody>
      </p:sp>
    </p:spTree>
    <p:extLst>
      <p:ext uri="{BB962C8B-B14F-4D97-AF65-F5344CB8AC3E}">
        <p14:creationId xmlns:p14="http://schemas.microsoft.com/office/powerpoint/2010/main" val="39335636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A662DB6-7856-1871-9A03-CFA5E4E469E8}"/>
              </a:ext>
            </a:extLst>
          </p:cNvPr>
          <p:cNvSpPr>
            <a:spLocks noGrp="1"/>
          </p:cNvSpPr>
          <p:nvPr>
            <p:ph type="body" sz="quarter" idx="16"/>
          </p:nvPr>
        </p:nvSpPr>
        <p:spPr>
          <a:xfrm>
            <a:off x="1503336" y="604434"/>
            <a:ext cx="9886397" cy="1245631"/>
          </a:xfrm>
        </p:spPr>
        <p:txBody>
          <a:bodyPr/>
          <a:lstStyle/>
          <a:p>
            <a:r>
              <a:rPr lang="ru-RU" sz="2800" dirty="0"/>
              <a:t>Три причини, поради които изкуственият интелект е от значение за професионалното образование и обучение в момента</a:t>
            </a:r>
          </a:p>
        </p:txBody>
      </p:sp>
      <p:graphicFrame>
        <p:nvGraphicFramePr>
          <p:cNvPr id="4" name="Table 3">
            <a:extLst>
              <a:ext uri="{FF2B5EF4-FFF2-40B4-BE49-F238E27FC236}">
                <a16:creationId xmlns:a16="http://schemas.microsoft.com/office/drawing/2014/main" id="{0B633A18-55AB-FC0B-54AA-AE8AEDEADB88}"/>
              </a:ext>
            </a:extLst>
          </p:cNvPr>
          <p:cNvGraphicFramePr>
            <a:graphicFrameLocks noGrp="1"/>
          </p:cNvGraphicFramePr>
          <p:nvPr>
            <p:extLst>
              <p:ext uri="{D42A27DB-BD31-4B8C-83A1-F6EECF244321}">
                <p14:modId xmlns:p14="http://schemas.microsoft.com/office/powerpoint/2010/main" val="3549424611"/>
              </p:ext>
            </p:extLst>
          </p:nvPr>
        </p:nvGraphicFramePr>
        <p:xfrm>
          <a:off x="1935127" y="1964838"/>
          <a:ext cx="9454606" cy="4328160"/>
        </p:xfrm>
        <a:graphic>
          <a:graphicData uri="http://schemas.openxmlformats.org/drawingml/2006/table">
            <a:tbl>
              <a:tblPr firstRow="1" bandRow="1">
                <a:tableStyleId>{5C22544A-7EE6-4342-B048-85BDC9FD1C3A}</a:tableStyleId>
              </a:tblPr>
              <a:tblGrid>
                <a:gridCol w="9454606">
                  <a:extLst>
                    <a:ext uri="{9D8B030D-6E8A-4147-A177-3AD203B41FA5}">
                      <a16:colId xmlns:a16="http://schemas.microsoft.com/office/drawing/2014/main" val="1736801365"/>
                    </a:ext>
                  </a:extLst>
                </a:gridCol>
              </a:tblGrid>
              <a:tr h="352911">
                <a:tc>
                  <a:txBody>
                    <a:bodyPr/>
                    <a:lstStyle/>
                    <a:p>
                      <a:r>
                        <a:rPr lang="ru-RU" sz="2000" dirty="0"/>
                        <a:t>Защо изкуственият интелект е важен за професионалното образование и обучение</a:t>
                      </a:r>
                    </a:p>
                  </a:txBody>
                  <a:tcPr/>
                </a:tc>
                <a:extLst>
                  <a:ext uri="{0D108BD9-81ED-4DB2-BD59-A6C34878D82A}">
                    <a16:rowId xmlns:a16="http://schemas.microsoft.com/office/drawing/2014/main" val="357673854"/>
                  </a:ext>
                </a:extLst>
              </a:tr>
              <a:tr h="801238">
                <a:tc>
                  <a:txBody>
                    <a:bodyPr/>
                    <a:lstStyle/>
                    <a:p>
                      <a:pPr algn="just"/>
                      <a:r>
                        <a:rPr lang="ru-RU" sz="2000" b="1"/>
                        <a:t>Работното място вече се е променило. Над 28 % от европейските работници използват изкуствен интелект в работата си, а шест от всеки десет се сблъскват с промени в задачите, свързани с изкуствения интелект – нашите учащи се трябва да бъдат подготвени. (Cedefop, 2025)</a:t>
                      </a:r>
                      <a:endParaRPr lang="ru-RU" sz="2000" b="1" dirty="0"/>
                    </a:p>
                  </a:txBody>
                  <a:tcPr/>
                </a:tc>
                <a:extLst>
                  <a:ext uri="{0D108BD9-81ED-4DB2-BD59-A6C34878D82A}">
                    <a16:rowId xmlns:a16="http://schemas.microsoft.com/office/drawing/2014/main" val="2336103101"/>
                  </a:ext>
                </a:extLst>
              </a:tr>
              <a:tr h="895852">
                <a:tc>
                  <a:txBody>
                    <a:bodyPr/>
                    <a:lstStyle/>
                    <a:p>
                      <a:pPr algn="just"/>
                      <a:r>
                        <a:rPr lang="ru-RU" sz="2000" b="1" dirty="0"/>
                        <a:t>Работното място вече се е променило. Над 28 % от европейските работници използват изкуствен интелект в работата си, а шест от всеки десет се сблъскват с промени в задачите, свързани с изкуствения интелект – нашите учащи се трябва да бъдат подготвени. (Cedefop, 2025)</a:t>
                      </a:r>
                    </a:p>
                  </a:txBody>
                  <a:tcPr/>
                </a:tc>
                <a:extLst>
                  <a:ext uri="{0D108BD9-81ED-4DB2-BD59-A6C34878D82A}">
                    <a16:rowId xmlns:a16="http://schemas.microsoft.com/office/drawing/2014/main" val="1937125301"/>
                  </a:ext>
                </a:extLst>
              </a:tr>
              <a:tr h="487635">
                <a:tc>
                  <a:txBody>
                    <a:bodyPr/>
                    <a:lstStyle/>
                    <a:p>
                      <a:pPr algn="just"/>
                      <a:r>
                        <a:rPr lang="ru-RU" sz="2000" b="1" dirty="0"/>
                        <a:t>Работното място вече се е променило. Над 28 % от европейските работници използват изкуствен интелект в работата си, а шест от всеки десет се сблъскват с промени в задачите, свързани с изкуствения интелект – нашите учащи се трябва да бъдат подготвени. (Cedefop, 2025)</a:t>
                      </a:r>
                    </a:p>
                  </a:txBody>
                  <a:tcPr/>
                </a:tc>
                <a:extLst>
                  <a:ext uri="{0D108BD9-81ED-4DB2-BD59-A6C34878D82A}">
                    <a16:rowId xmlns:a16="http://schemas.microsoft.com/office/drawing/2014/main" val="799491685"/>
                  </a:ext>
                </a:extLst>
              </a:tr>
            </a:tbl>
          </a:graphicData>
        </a:graphic>
      </p:graphicFrame>
    </p:spTree>
    <p:extLst>
      <p:ext uri="{BB962C8B-B14F-4D97-AF65-F5344CB8AC3E}">
        <p14:creationId xmlns:p14="http://schemas.microsoft.com/office/powerpoint/2010/main" val="7070984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9E2DF53-C863-F1D5-EBFF-733DE8388E75}"/>
              </a:ext>
            </a:extLst>
          </p:cNvPr>
          <p:cNvSpPr>
            <a:spLocks noGrp="1"/>
          </p:cNvSpPr>
          <p:nvPr>
            <p:ph type="body" sz="quarter" idx="18"/>
          </p:nvPr>
        </p:nvSpPr>
        <p:spPr>
          <a:xfrm>
            <a:off x="835670" y="2727702"/>
            <a:ext cx="7287603" cy="3715628"/>
          </a:xfrm>
        </p:spPr>
        <p:txBody>
          <a:bodyPr/>
          <a:lstStyle/>
          <a:p>
            <a:pPr marL="0" indent="0" algn="just"/>
            <a:r>
              <a:rPr lang="en-GB" sz="2000" b="1" dirty="0">
                <a:hlinkClick r:id="rId3"/>
              </a:rPr>
              <a:t>Germany's KI B³ project </a:t>
            </a:r>
            <a:r>
              <a:rPr lang="ru-RU" sz="2000" dirty="0"/>
              <a:t>въведена е допълнителна квалификация в областта на изкуствения интелект и машинно обучение за стажанти в системата за дуално професионално образование и обучение, достъпна за различни сектори – от търговски и промишлени до технически професии. Проучване, проведено чрез комбинирани методи сред 73 учащи и 4 преподаватели, установи силно търсене на основни познания по изкуствен интелект, съчетани с практични приложения, свързани с работната среда. </a:t>
            </a:r>
          </a:p>
          <a:p>
            <a:pPr marL="0" indent="0" algn="just"/>
            <a:r>
              <a:rPr lang="ru-RU" sz="2000" dirty="0"/>
              <a:t>бе отбелязана спешната необходимост от професионално развитие на преподавателите в системата за професионално образование и обучение, преди изкуственият интелект да може да бъде ефективно внедрен в мащаб.</a:t>
            </a:r>
          </a:p>
          <a:p>
            <a:pPr marL="0" indent="0"/>
            <a:endParaRPr lang="ru-RU" sz="2000" dirty="0"/>
          </a:p>
          <a:p>
            <a:pPr marL="0" indent="0"/>
            <a:endParaRPr lang="ru-RU" sz="2000" dirty="0"/>
          </a:p>
          <a:p>
            <a:pPr marL="0" indent="0"/>
            <a:endParaRPr lang="en-GB" sz="2000" dirty="0"/>
          </a:p>
        </p:txBody>
      </p:sp>
      <p:sp>
        <p:nvSpPr>
          <p:cNvPr id="3" name="Text Placeholder 2">
            <a:extLst>
              <a:ext uri="{FF2B5EF4-FFF2-40B4-BE49-F238E27FC236}">
                <a16:creationId xmlns:a16="http://schemas.microsoft.com/office/drawing/2014/main" id="{B771E13F-2206-83D7-A830-0DC2876DDCAE}"/>
              </a:ext>
            </a:extLst>
          </p:cNvPr>
          <p:cNvSpPr>
            <a:spLocks noGrp="1"/>
          </p:cNvSpPr>
          <p:nvPr>
            <p:ph type="body" sz="quarter" idx="16"/>
          </p:nvPr>
        </p:nvSpPr>
        <p:spPr>
          <a:xfrm>
            <a:off x="835671" y="1104337"/>
            <a:ext cx="7287602" cy="1192296"/>
          </a:xfrm>
        </p:spPr>
        <p:txBody>
          <a:bodyPr/>
          <a:lstStyle/>
          <a:p>
            <a:r>
              <a:rPr lang="bg-BG" sz="2800" dirty="0"/>
              <a:t>ПРИМЕР </a:t>
            </a:r>
            <a:r>
              <a:rPr lang="en-GB" sz="2800" dirty="0"/>
              <a:t>Germany's KI B³ Project; </a:t>
            </a:r>
            <a:r>
              <a:rPr lang="ru-RU" sz="2800" dirty="0"/>
              <a:t>Въвеждане на изкуствен интелект в дуалното професионално образование и обучение</a:t>
            </a:r>
            <a:endParaRPr lang="en-GB" sz="2800" dirty="0"/>
          </a:p>
        </p:txBody>
      </p:sp>
      <p:pic>
        <p:nvPicPr>
          <p:cNvPr id="16" name="Picture Placeholder 15">
            <a:extLst>
              <a:ext uri="{FF2B5EF4-FFF2-40B4-BE49-F238E27FC236}">
                <a16:creationId xmlns:a16="http://schemas.microsoft.com/office/drawing/2014/main" id="{8D139823-907B-034D-7A91-DAB54AEE169A}"/>
              </a:ext>
            </a:extLst>
          </p:cNvPr>
          <p:cNvPicPr>
            <a:picLocks noGrp="1" noChangeAspect="1"/>
          </p:cNvPicPr>
          <p:nvPr>
            <p:ph type="pic" sz="quarter" idx="10"/>
          </p:nvPr>
        </p:nvPicPr>
        <p:blipFill>
          <a:blip r:embed="rId4"/>
          <a:srcRect l="7751" r="7751"/>
          <a:stretch/>
        </p:blipFill>
        <p:spPr>
          <a:prstGeom prst="rect">
            <a:avLst/>
          </a:prstGeom>
          <a:solidFill>
            <a:srgbClr val="FFFFFF">
              <a:lumMod val="85000"/>
            </a:srgbClr>
          </a:solidFill>
        </p:spPr>
      </p:pic>
    </p:spTree>
    <p:extLst>
      <p:ext uri="{BB962C8B-B14F-4D97-AF65-F5344CB8AC3E}">
        <p14:creationId xmlns:p14="http://schemas.microsoft.com/office/powerpoint/2010/main" val="41083113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7CED34C-0A36-5560-0E84-F52E038A9653}"/>
              </a:ext>
            </a:extLst>
          </p:cNvPr>
          <p:cNvSpPr>
            <a:spLocks noGrp="1"/>
          </p:cNvSpPr>
          <p:nvPr>
            <p:ph type="body" sz="quarter" idx="18"/>
          </p:nvPr>
        </p:nvSpPr>
        <p:spPr/>
        <p:txBody>
          <a:bodyPr/>
          <a:lstStyle/>
          <a:p>
            <a:pPr marL="0" indent="0"/>
            <a:r>
              <a:rPr lang="ru-RU" sz="2200" b="1" dirty="0"/>
              <a:t>KI-Campus: Изкуственият интелект като инструмент в професионалното образование</a:t>
            </a:r>
          </a:p>
          <a:p>
            <a:pPr marL="0" indent="0"/>
            <a:r>
              <a:rPr lang="ru-RU" sz="2200" b="1" dirty="0"/>
              <a:t>Безплатен онлайн курс за самостоятелно обучение, предназначен за професионалното образование и обучение, интелигентни класни стаи, системи за индивидуално обучение и чатботове.</a:t>
            </a:r>
          </a:p>
          <a:p>
            <a:pPr marL="0" indent="0"/>
            <a:r>
              <a:rPr lang="en-GB" dirty="0">
                <a:hlinkClick r:id="rId2"/>
              </a:rPr>
              <a:t>https://ki-campus.org/en/learning-opportunities/courses/aivet-iv-ai-tool-vocational-education</a:t>
            </a:r>
            <a:r>
              <a:rPr lang="en-GB" dirty="0"/>
              <a:t> </a:t>
            </a:r>
          </a:p>
          <a:p>
            <a:endParaRPr lang="en-GB" dirty="0"/>
          </a:p>
        </p:txBody>
      </p:sp>
      <p:sp>
        <p:nvSpPr>
          <p:cNvPr id="3" name="Text Placeholder 2">
            <a:extLst>
              <a:ext uri="{FF2B5EF4-FFF2-40B4-BE49-F238E27FC236}">
                <a16:creationId xmlns:a16="http://schemas.microsoft.com/office/drawing/2014/main" id="{478E90CC-BD82-DD2F-6CCE-4AF5F072B8F0}"/>
              </a:ext>
            </a:extLst>
          </p:cNvPr>
          <p:cNvSpPr>
            <a:spLocks noGrp="1"/>
          </p:cNvSpPr>
          <p:nvPr>
            <p:ph type="body" sz="quarter" idx="16"/>
          </p:nvPr>
        </p:nvSpPr>
        <p:spPr/>
        <p:txBody>
          <a:bodyPr/>
          <a:lstStyle/>
          <a:p>
            <a:r>
              <a:rPr lang="bg-BG" dirty="0"/>
              <a:t>Допълнителен ресурс</a:t>
            </a:r>
          </a:p>
        </p:txBody>
      </p:sp>
      <p:pic>
        <p:nvPicPr>
          <p:cNvPr id="6" name="Picture Placeholder 5">
            <a:hlinkClick r:id="rId2"/>
            <a:extLst>
              <a:ext uri="{FF2B5EF4-FFF2-40B4-BE49-F238E27FC236}">
                <a16:creationId xmlns:a16="http://schemas.microsoft.com/office/drawing/2014/main" id="{F04BC9A4-D47A-C54B-A9FF-7CCAC76D9ADC}"/>
              </a:ext>
            </a:extLst>
          </p:cNvPr>
          <p:cNvPicPr>
            <a:picLocks noGrp="1" noChangeAspect="1"/>
          </p:cNvPicPr>
          <p:nvPr>
            <p:ph type="pic" sz="quarter" idx="10"/>
          </p:nvPr>
        </p:nvPicPr>
        <p:blipFill>
          <a:blip r:embed="rId3"/>
          <a:srcRect t="130" r="13366" b="-130"/>
          <a:stretch>
            <a:fillRect/>
          </a:stretch>
        </p:blipFill>
        <p:spPr>
          <a:xfrm>
            <a:off x="0" y="1561018"/>
            <a:ext cx="5130800" cy="3913188"/>
          </a:xfrm>
          <a:prstGeom prst="rect">
            <a:avLst/>
          </a:prstGeom>
          <a:solidFill>
            <a:srgbClr val="FFFFFF">
              <a:lumMod val="85000"/>
            </a:srgbClr>
          </a:solidFill>
        </p:spPr>
      </p:pic>
    </p:spTree>
    <p:extLst>
      <p:ext uri="{BB962C8B-B14F-4D97-AF65-F5344CB8AC3E}">
        <p14:creationId xmlns:p14="http://schemas.microsoft.com/office/powerpoint/2010/main" val="8668389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EBA56-20EB-E01F-F0EC-A0ECE8DF292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3CED5AB-ECCF-1E09-0468-230860080B78}"/>
              </a:ext>
            </a:extLst>
          </p:cNvPr>
          <p:cNvSpPr>
            <a:spLocks noGrp="1"/>
          </p:cNvSpPr>
          <p:nvPr>
            <p:ph type="body" sz="quarter" idx="16"/>
          </p:nvPr>
        </p:nvSpPr>
        <p:spPr>
          <a:xfrm>
            <a:off x="5297321" y="2639356"/>
            <a:ext cx="6813813" cy="2253043"/>
          </a:xfrm>
        </p:spPr>
        <p:txBody>
          <a:bodyPr/>
          <a:lstStyle/>
          <a:p>
            <a:r>
              <a:rPr lang="bg-BG" dirty="0"/>
              <a:t>Част </a:t>
            </a:r>
            <a:r>
              <a:rPr lang="en-US" dirty="0"/>
              <a:t>2</a:t>
            </a:r>
          </a:p>
          <a:p>
            <a:r>
              <a:rPr lang="ru-RU" dirty="0"/>
              <a:t>Съвети за внедряване на изкуствен интелект</a:t>
            </a:r>
          </a:p>
        </p:txBody>
      </p:sp>
      <p:sp>
        <p:nvSpPr>
          <p:cNvPr id="5" name="Text Placeholder 4">
            <a:extLst>
              <a:ext uri="{FF2B5EF4-FFF2-40B4-BE49-F238E27FC236}">
                <a16:creationId xmlns:a16="http://schemas.microsoft.com/office/drawing/2014/main" id="{6AF7473C-6E34-0570-FBF3-F3709D99662C}"/>
              </a:ext>
            </a:extLst>
          </p:cNvPr>
          <p:cNvSpPr>
            <a:spLocks noGrp="1"/>
          </p:cNvSpPr>
          <p:nvPr>
            <p:ph type="body" sz="quarter" idx="17"/>
          </p:nvPr>
        </p:nvSpPr>
        <p:spPr/>
        <p:txBody>
          <a:bodyPr/>
          <a:lstStyle/>
          <a:p>
            <a:r>
              <a:rPr lang="en-US" dirty="0"/>
              <a:t>02</a:t>
            </a:r>
          </a:p>
        </p:txBody>
      </p:sp>
    </p:spTree>
    <p:extLst>
      <p:ext uri="{BB962C8B-B14F-4D97-AF65-F5344CB8AC3E}">
        <p14:creationId xmlns:p14="http://schemas.microsoft.com/office/powerpoint/2010/main" val="6783141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EEB237FB-1F2D-5B5C-457C-14BE865D08BF}"/>
              </a:ext>
            </a:extLst>
          </p:cNvPr>
          <p:cNvPicPr>
            <a:picLocks noGrp="1" noChangeAspect="1"/>
          </p:cNvPicPr>
          <p:nvPr>
            <p:ph type="pic" sz="quarter" idx="44"/>
          </p:nvPr>
        </p:nvPicPr>
        <p:blipFill>
          <a:blip r:embed="rId2"/>
          <a:srcRect l="35398" r="11922"/>
          <a:stretch>
            <a:fillRect/>
          </a:stretch>
        </p:blipFill>
        <p:spPr>
          <a:xfrm>
            <a:off x="487160" y="524738"/>
            <a:ext cx="5660531" cy="6045736"/>
          </a:xfrm>
          <a:prstGeom prst="rect">
            <a:avLst/>
          </a:prstGeom>
          <a:solidFill>
            <a:srgbClr val="FFFFFF">
              <a:lumMod val="95000"/>
            </a:srgbClr>
          </a:solidFill>
        </p:spPr>
      </p:pic>
      <p:sp>
        <p:nvSpPr>
          <p:cNvPr id="3" name="Text Placeholder 2">
            <a:extLst>
              <a:ext uri="{FF2B5EF4-FFF2-40B4-BE49-F238E27FC236}">
                <a16:creationId xmlns:a16="http://schemas.microsoft.com/office/drawing/2014/main" id="{C73EF20D-F264-E469-3823-71CBA9A53C9C}"/>
              </a:ext>
            </a:extLst>
          </p:cNvPr>
          <p:cNvSpPr>
            <a:spLocks noGrp="1"/>
          </p:cNvSpPr>
          <p:nvPr>
            <p:ph type="body" sz="quarter" idx="18"/>
          </p:nvPr>
        </p:nvSpPr>
        <p:spPr>
          <a:xfrm>
            <a:off x="6614888" y="1924493"/>
            <a:ext cx="5272312" cy="4093534"/>
          </a:xfrm>
        </p:spPr>
        <p:txBody>
          <a:bodyPr/>
          <a:lstStyle/>
          <a:p>
            <a:pPr marL="0" indent="0" algn="just"/>
            <a:r>
              <a:rPr lang="ru-RU" sz="2000" dirty="0"/>
              <a:t>Не е нужно да сте експерт по технологии, за да започнете да използвате изкуствен интелект в преподаването си. Най-ефективната първа стъпка е просто да опитате сами инструмента, без учениците да гледат и без да има залог. Отворете ChatGPT или подобен инструмент и го помолете да изготви въпрос за загрявка за следващия ви урок, да предложи сценарий от работното място за дискусия в клас или да опрости технически параграф за читатели с по-ниско ниво. ИИ ви дава бърз първи вариант, а вашата професионална преценка го превръща в нещо полезно за вашите ученици.</a:t>
            </a:r>
          </a:p>
          <a:p>
            <a:pPr marL="0" indent="0"/>
            <a:endParaRPr lang="bg-BG" sz="2000" i="1" dirty="0"/>
          </a:p>
          <a:p>
            <a:pPr marL="0" indent="0"/>
            <a:r>
              <a:rPr lang="en-GB" sz="2000" i="1" dirty="0"/>
              <a:t>Common Sense Education (2024)</a:t>
            </a:r>
            <a:endParaRPr lang="en-GB" sz="2000" dirty="0"/>
          </a:p>
          <a:p>
            <a:pPr marL="0" indent="0"/>
            <a:endParaRPr lang="en-GB" sz="2000" dirty="0"/>
          </a:p>
          <a:p>
            <a:endParaRPr lang="en-GB" dirty="0"/>
          </a:p>
        </p:txBody>
      </p:sp>
      <p:sp>
        <p:nvSpPr>
          <p:cNvPr id="4" name="Text Placeholder 3">
            <a:extLst>
              <a:ext uri="{FF2B5EF4-FFF2-40B4-BE49-F238E27FC236}">
                <a16:creationId xmlns:a16="http://schemas.microsoft.com/office/drawing/2014/main" id="{96EED286-6A53-2561-3FA3-42D5721EFD12}"/>
              </a:ext>
            </a:extLst>
          </p:cNvPr>
          <p:cNvSpPr>
            <a:spLocks noGrp="1"/>
          </p:cNvSpPr>
          <p:nvPr>
            <p:ph type="body" sz="quarter" idx="16"/>
          </p:nvPr>
        </p:nvSpPr>
        <p:spPr>
          <a:xfrm>
            <a:off x="6614888" y="618570"/>
            <a:ext cx="4757375" cy="992652"/>
          </a:xfrm>
        </p:spPr>
        <p:txBody>
          <a:bodyPr/>
          <a:lstStyle/>
          <a:p>
            <a:r>
              <a:rPr lang="ru-RU" sz="3200" dirty="0"/>
              <a:t>Започнете с любопитство, а не с опит</a:t>
            </a:r>
          </a:p>
        </p:txBody>
      </p:sp>
    </p:spTree>
    <p:extLst>
      <p:ext uri="{BB962C8B-B14F-4D97-AF65-F5344CB8AC3E}">
        <p14:creationId xmlns:p14="http://schemas.microsoft.com/office/powerpoint/2010/main" val="11797014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4BEDC4-E5A8-424D-0E6A-7AACB3BE95F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3E2A3BB-C8F1-72A3-D2C4-4F8462D3AD7A}"/>
              </a:ext>
            </a:extLst>
          </p:cNvPr>
          <p:cNvSpPr>
            <a:spLocks noGrp="1"/>
          </p:cNvSpPr>
          <p:nvPr>
            <p:ph type="body" sz="quarter" idx="18"/>
          </p:nvPr>
        </p:nvSpPr>
        <p:spPr>
          <a:xfrm>
            <a:off x="6791158" y="1616150"/>
            <a:ext cx="5272312" cy="4274287"/>
          </a:xfrm>
        </p:spPr>
        <p:txBody>
          <a:bodyPr/>
          <a:lstStyle/>
          <a:p>
            <a:pPr marL="0" indent="0" algn="just"/>
            <a:r>
              <a:rPr lang="ru-RU" sz="2000" dirty="0"/>
              <a:t>Common Sense Education (2024) предлага един практичен изходен принцип: използвайте ИИ за езикови задачи, идеи, обяснения и редактиране, но никога за окончателни проучвания или установяване на факти без проверка. Генеративният ИИ е най-полезен като партньор в мисленето и отправна точка. Той не е надежден като единствен източник на истина, защото може да генерира неточности, които звучат правдоподобно, известни като „халюцинации“. Третирайте всичко, което ИИ произвежда, като груб чернови вариант, който изисква вашата професионална проверка, преди да достигне до вашите ученици.</a:t>
            </a:r>
          </a:p>
          <a:p>
            <a:pPr marL="0" indent="0"/>
            <a:endParaRPr lang="en-GB" sz="2000" dirty="0"/>
          </a:p>
          <a:p>
            <a:pPr marL="0" indent="0"/>
            <a:r>
              <a:rPr lang="en-GB" sz="2000" i="1" dirty="0"/>
              <a:t>Common Sense Education (2024)</a:t>
            </a:r>
            <a:endParaRPr lang="en-GB" sz="2000" dirty="0"/>
          </a:p>
          <a:p>
            <a:pPr marL="0" indent="0"/>
            <a:endParaRPr lang="en-GB" sz="2000" dirty="0"/>
          </a:p>
          <a:p>
            <a:endParaRPr lang="en-GB" dirty="0"/>
          </a:p>
        </p:txBody>
      </p:sp>
      <p:sp>
        <p:nvSpPr>
          <p:cNvPr id="4" name="Text Placeholder 3">
            <a:extLst>
              <a:ext uri="{FF2B5EF4-FFF2-40B4-BE49-F238E27FC236}">
                <a16:creationId xmlns:a16="http://schemas.microsoft.com/office/drawing/2014/main" id="{E795AE9C-0287-323D-5E50-C9186F289260}"/>
              </a:ext>
            </a:extLst>
          </p:cNvPr>
          <p:cNvSpPr>
            <a:spLocks noGrp="1"/>
          </p:cNvSpPr>
          <p:nvPr>
            <p:ph type="body" sz="quarter" idx="16"/>
          </p:nvPr>
        </p:nvSpPr>
        <p:spPr/>
        <p:txBody>
          <a:bodyPr/>
          <a:lstStyle/>
          <a:p>
            <a:r>
              <a:rPr lang="ru-RU" sz="3200" dirty="0"/>
              <a:t>Започнете с любопитство, а не с опит</a:t>
            </a:r>
          </a:p>
        </p:txBody>
      </p:sp>
      <p:pic>
        <p:nvPicPr>
          <p:cNvPr id="18" name="Picture Placeholder 17">
            <a:extLst>
              <a:ext uri="{FF2B5EF4-FFF2-40B4-BE49-F238E27FC236}">
                <a16:creationId xmlns:a16="http://schemas.microsoft.com/office/drawing/2014/main" id="{7EEA3057-D85C-9BED-6C17-95EFF96CF551}"/>
              </a:ext>
            </a:extLst>
          </p:cNvPr>
          <p:cNvPicPr>
            <a:picLocks noGrp="1" noChangeAspect="1"/>
          </p:cNvPicPr>
          <p:nvPr>
            <p:ph type="pic" sz="quarter" idx="44"/>
          </p:nvPr>
        </p:nvPicPr>
        <p:blipFill>
          <a:blip r:embed="rId2"/>
          <a:srcRect l="8359" r="29211"/>
          <a:stretch>
            <a:fillRect/>
          </a:stretch>
        </p:blipFill>
        <p:spPr>
          <a:xfrm>
            <a:off x="487160" y="524738"/>
            <a:ext cx="5660531" cy="6045736"/>
          </a:xfrm>
          <a:prstGeom prst="rect">
            <a:avLst/>
          </a:prstGeom>
          <a:solidFill>
            <a:srgbClr val="FFFFFF">
              <a:lumMod val="95000"/>
            </a:srgbClr>
          </a:solidFill>
        </p:spPr>
      </p:pic>
    </p:spTree>
    <p:extLst>
      <p:ext uri="{BB962C8B-B14F-4D97-AF65-F5344CB8AC3E}">
        <p14:creationId xmlns:p14="http://schemas.microsoft.com/office/powerpoint/2010/main" val="38732321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9DBF64-D184-1EAC-7FAD-CAC7FB3C02E2}"/>
              </a:ext>
            </a:extLst>
          </p:cNvPr>
          <p:cNvSpPr>
            <a:spLocks noGrp="1"/>
          </p:cNvSpPr>
          <p:nvPr>
            <p:ph type="body" sz="quarter" idx="18"/>
          </p:nvPr>
        </p:nvSpPr>
        <p:spPr>
          <a:xfrm>
            <a:off x="835671" y="2727702"/>
            <a:ext cx="7178174" cy="3481712"/>
          </a:xfrm>
        </p:spPr>
        <p:txBody>
          <a:bodyPr/>
          <a:lstStyle/>
          <a:p>
            <a:pPr marL="0" indent="0" algn="just"/>
            <a:r>
              <a:rPr lang="en-GB" sz="2000" dirty="0">
                <a:hlinkClick r:id="rId2"/>
              </a:rPr>
              <a:t>UNESCO's AI Competency Framework for Teachers (2024) </a:t>
            </a:r>
            <a:r>
              <a:rPr lang="ru-RU" sz="2000" dirty="0"/>
              <a:t>очертава три нива на развитие: „Придобиване“ (основни познания за ИИ), „Задълбочаване“ (уверено и етично използване) и „Създаване“ (използване на ИИ за иновации в преподаването). Повечето преподаватели в професионалното образование и обучение ще започнат от нивото „Придобиване“ и това е точно правилното място за старт. Петте области на компетентност на рамката – мислене, ориентирано към човека, етика, основи на ИИ, педагогика на ИИ и професионално обучение – предоставят полезна ментална карта за вашето собствено пътуване към развитие.</a:t>
            </a:r>
          </a:p>
          <a:p>
            <a:pPr marL="0" indent="0"/>
            <a:r>
              <a:rPr lang="ru-RU" sz="2000" dirty="0"/>
              <a:t>ЮНЕСКО (2024); Проект EDU-AI Erasmus+ (2025)</a:t>
            </a:r>
          </a:p>
          <a:p>
            <a:pPr marL="0" indent="0"/>
            <a:endParaRPr lang="ru-RU" sz="2000" dirty="0"/>
          </a:p>
          <a:p>
            <a:pPr marL="0" indent="0"/>
            <a:endParaRPr lang="ru-RU" sz="2000" dirty="0"/>
          </a:p>
        </p:txBody>
      </p:sp>
      <p:sp>
        <p:nvSpPr>
          <p:cNvPr id="3" name="Text Placeholder 2">
            <a:extLst>
              <a:ext uri="{FF2B5EF4-FFF2-40B4-BE49-F238E27FC236}">
                <a16:creationId xmlns:a16="http://schemas.microsoft.com/office/drawing/2014/main" id="{6B63245A-C63D-5B46-F8BB-E619C8A4CC4C}"/>
              </a:ext>
            </a:extLst>
          </p:cNvPr>
          <p:cNvSpPr>
            <a:spLocks noGrp="1"/>
          </p:cNvSpPr>
          <p:nvPr>
            <p:ph type="body" sz="quarter" idx="16"/>
          </p:nvPr>
        </p:nvSpPr>
        <p:spPr/>
        <p:txBody>
          <a:bodyPr/>
          <a:lstStyle/>
          <a:p>
            <a:r>
              <a:rPr lang="ru-RU" dirty="0"/>
              <a:t>Изградете самочувствието си стъпка по стъпка</a:t>
            </a:r>
          </a:p>
        </p:txBody>
      </p:sp>
      <p:pic>
        <p:nvPicPr>
          <p:cNvPr id="12" name="Picture Placeholder 11">
            <a:extLst>
              <a:ext uri="{FF2B5EF4-FFF2-40B4-BE49-F238E27FC236}">
                <a16:creationId xmlns:a16="http://schemas.microsoft.com/office/drawing/2014/main" id="{B950BD61-0C0B-7030-BACC-91EE1B251E04}"/>
              </a:ext>
            </a:extLst>
          </p:cNvPr>
          <p:cNvPicPr>
            <a:picLocks noGrp="1" noChangeAspect="1"/>
          </p:cNvPicPr>
          <p:nvPr>
            <p:ph type="pic" sz="quarter" idx="10"/>
          </p:nvPr>
        </p:nvPicPr>
        <p:blipFill>
          <a:blip r:embed="rId3"/>
          <a:srcRect l="7751" r="7751"/>
          <a:stretch/>
        </p:blipFill>
        <p:spPr>
          <a:prstGeom prst="rect">
            <a:avLst/>
          </a:prstGeom>
          <a:solidFill>
            <a:srgbClr val="FFFFFF">
              <a:lumMod val="85000"/>
            </a:srgbClr>
          </a:solidFill>
        </p:spPr>
      </p:pic>
    </p:spTree>
    <p:extLst>
      <p:ext uri="{BB962C8B-B14F-4D97-AF65-F5344CB8AC3E}">
        <p14:creationId xmlns:p14="http://schemas.microsoft.com/office/powerpoint/2010/main" val="18501230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ED99B21-F1CF-8DC7-9382-1879A4DFD8B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25867"/>
          <a:stretch/>
        </p:blipFill>
        <p:spPr>
          <a:xfrm flipH="1">
            <a:off x="0" y="1960882"/>
            <a:ext cx="8439100" cy="5375657"/>
          </a:xfrm>
          <a:prstGeom prst="rect">
            <a:avLst/>
          </a:prstGeom>
        </p:spPr>
      </p:pic>
      <p:sp>
        <p:nvSpPr>
          <p:cNvPr id="2" name="Text Placeholder 1">
            <a:extLst>
              <a:ext uri="{FF2B5EF4-FFF2-40B4-BE49-F238E27FC236}">
                <a16:creationId xmlns:a16="http://schemas.microsoft.com/office/drawing/2014/main" id="{4E765840-C33E-81B5-9FD5-9AE29D6C30F1}"/>
              </a:ext>
            </a:extLst>
          </p:cNvPr>
          <p:cNvSpPr>
            <a:spLocks noGrp="1"/>
          </p:cNvSpPr>
          <p:nvPr>
            <p:ph type="body" sz="quarter" idx="18"/>
          </p:nvPr>
        </p:nvSpPr>
        <p:spPr>
          <a:xfrm>
            <a:off x="6096000" y="1339703"/>
            <a:ext cx="5626609" cy="5114260"/>
          </a:xfrm>
        </p:spPr>
        <p:txBody>
          <a:bodyPr/>
          <a:lstStyle/>
          <a:p>
            <a:pPr marL="0" indent="0" algn="just"/>
            <a:r>
              <a:rPr lang="ru-RU" sz="2000" dirty="0"/>
              <a:t>Изследванията последователно показват, че именно практическото обучение прави разликата. Проектът EDU-AI по програма „Еразъм+“ (2024–2025 г.), в рамките на който бяха обучени преподаватели от професионалното образование и обучение в Литва, Белгия и Италия, установи, че 66,7 % от участващите педагози не са преминали никакво обучение по изкуствен интелект преди стартирането на програмата. </a:t>
            </a:r>
          </a:p>
          <a:p>
            <a:pPr marL="0" indent="0" algn="just"/>
            <a:r>
              <a:rPr lang="ru-RU" sz="2000" dirty="0"/>
              <a:t>След модулни, практически семинари делът на учителите с „добро“ разбиране за изкуствения интелект се е повишил с близо 30 процентни пункта. Структурираното, практическо запознаване дава резултати – не е необходима диплома по компютърни науки; необходимо е разрешение за експериментиране и безопасно пространство за учене.</a:t>
            </a:r>
          </a:p>
          <a:p>
            <a:pPr marL="0" indent="0"/>
            <a:endParaRPr lang="ru-RU" sz="2000" dirty="0"/>
          </a:p>
          <a:p>
            <a:pPr marL="0" indent="0"/>
            <a:endParaRPr lang="ru-RU" sz="2000" dirty="0"/>
          </a:p>
        </p:txBody>
      </p:sp>
      <p:sp>
        <p:nvSpPr>
          <p:cNvPr id="3" name="Text Placeholder 2">
            <a:extLst>
              <a:ext uri="{FF2B5EF4-FFF2-40B4-BE49-F238E27FC236}">
                <a16:creationId xmlns:a16="http://schemas.microsoft.com/office/drawing/2014/main" id="{B04A5806-A157-9690-2F9B-423B44194DB2}"/>
              </a:ext>
            </a:extLst>
          </p:cNvPr>
          <p:cNvSpPr>
            <a:spLocks noGrp="1"/>
          </p:cNvSpPr>
          <p:nvPr>
            <p:ph type="body" sz="quarter" idx="16"/>
          </p:nvPr>
        </p:nvSpPr>
        <p:spPr/>
        <p:txBody>
          <a:bodyPr/>
          <a:lstStyle/>
          <a:p>
            <a:r>
              <a:rPr lang="ru-RU" dirty="0"/>
              <a:t>Изградете самочувствието си стъпка по стъпка</a:t>
            </a:r>
          </a:p>
        </p:txBody>
      </p:sp>
      <p:pic>
        <p:nvPicPr>
          <p:cNvPr id="5" name="Picture 4">
            <a:hlinkClick r:id="rId4"/>
            <a:extLst>
              <a:ext uri="{FF2B5EF4-FFF2-40B4-BE49-F238E27FC236}">
                <a16:creationId xmlns:a16="http://schemas.microsoft.com/office/drawing/2014/main" id="{A1C9CD14-0142-A1A1-710C-E00BB276E6B6}"/>
              </a:ext>
            </a:extLst>
          </p:cNvPr>
          <p:cNvPicPr>
            <a:picLocks noChangeAspect="1"/>
          </p:cNvPicPr>
          <p:nvPr/>
        </p:nvPicPr>
        <p:blipFill>
          <a:blip r:embed="rId5"/>
          <a:stretch>
            <a:fillRect/>
          </a:stretch>
        </p:blipFill>
        <p:spPr>
          <a:xfrm>
            <a:off x="-152400" y="2167038"/>
            <a:ext cx="5348134" cy="3903562"/>
          </a:xfrm>
          <a:prstGeom prst="rect">
            <a:avLst/>
          </a:prstGeom>
        </p:spPr>
      </p:pic>
    </p:spTree>
    <p:extLst>
      <p:ext uri="{BB962C8B-B14F-4D97-AF65-F5344CB8AC3E}">
        <p14:creationId xmlns:p14="http://schemas.microsoft.com/office/powerpoint/2010/main" val="23963694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B623657-E69D-31A1-C99E-3C8A8FD7EE4A}"/>
              </a:ext>
            </a:extLst>
          </p:cNvPr>
          <p:cNvSpPr>
            <a:spLocks noGrp="1"/>
          </p:cNvSpPr>
          <p:nvPr>
            <p:ph type="body" sz="quarter" idx="18"/>
          </p:nvPr>
        </p:nvSpPr>
        <p:spPr>
          <a:xfrm>
            <a:off x="5943600" y="1807779"/>
            <a:ext cx="4990999" cy="4918842"/>
          </a:xfrm>
        </p:spPr>
        <p:txBody>
          <a:bodyPr/>
          <a:lstStyle/>
          <a:p>
            <a:pPr marL="0" indent="0" algn="just"/>
            <a:r>
              <a:rPr lang="ru-RU" sz="1800" dirty="0"/>
              <a:t>От първия ден важат две правила, които не подлежат на обсъждане. Първо, никога не въвеждайте лична информация за себе си или за вашите студенти в отворени AI инструменти като ChatGPT или Gemini. Тези инструменти могат да съхраняват и обработват въведените от вас данни по начини, които противоречат на Общия регламент за защита на данните (GDPR) и на политиките за защита на данните на вашата институция. Ако се налага да използвате примери, свързани със студенти, ги анонимизирайте напълно или използвайте измислени сценарии. Винаги се консултирайте с длъжностното лице по защита на данните във вашата институция, преди да използвате нов AI инструмент.</a:t>
            </a:r>
          </a:p>
          <a:p>
            <a:pPr marL="0" indent="0"/>
            <a:r>
              <a:rPr lang="en-GB" sz="1800" dirty="0"/>
              <a:t>Common Sense Education (2024); New guidelines to help teachers lead Europe’s digital education (Mar 2026)</a:t>
            </a:r>
          </a:p>
        </p:txBody>
      </p:sp>
      <p:sp>
        <p:nvSpPr>
          <p:cNvPr id="3" name="Text Placeholder 2">
            <a:extLst>
              <a:ext uri="{FF2B5EF4-FFF2-40B4-BE49-F238E27FC236}">
                <a16:creationId xmlns:a16="http://schemas.microsoft.com/office/drawing/2014/main" id="{78914D51-D7E4-9F91-4912-5705B3E6D581}"/>
              </a:ext>
            </a:extLst>
          </p:cNvPr>
          <p:cNvSpPr>
            <a:spLocks noGrp="1"/>
          </p:cNvSpPr>
          <p:nvPr>
            <p:ph type="body" sz="quarter" idx="16"/>
          </p:nvPr>
        </p:nvSpPr>
        <p:spPr>
          <a:xfrm>
            <a:off x="6067588" y="294291"/>
            <a:ext cx="4867011" cy="1266728"/>
          </a:xfrm>
        </p:spPr>
        <p:txBody>
          <a:bodyPr/>
          <a:lstStyle/>
          <a:p>
            <a:r>
              <a:rPr lang="ru-RU" sz="3200" dirty="0"/>
              <a:t>Защитавайте личните данни и проверявайте всичко</a:t>
            </a:r>
          </a:p>
        </p:txBody>
      </p:sp>
      <p:pic>
        <p:nvPicPr>
          <p:cNvPr id="6" name="Picture Placeholder 5">
            <a:hlinkClick r:id="rId3"/>
            <a:extLst>
              <a:ext uri="{FF2B5EF4-FFF2-40B4-BE49-F238E27FC236}">
                <a16:creationId xmlns:a16="http://schemas.microsoft.com/office/drawing/2014/main" id="{55A3CE23-F582-681F-9381-D3E718D429FE}"/>
              </a:ext>
            </a:extLst>
          </p:cNvPr>
          <p:cNvPicPr>
            <a:picLocks noGrp="1" noChangeAspect="1"/>
          </p:cNvPicPr>
          <p:nvPr>
            <p:ph type="pic" sz="quarter" idx="10"/>
          </p:nvPr>
        </p:nvPicPr>
        <p:blipFill>
          <a:blip r:embed="rId4"/>
          <a:srcRect l="8326" r="35938"/>
          <a:stretch>
            <a:fillRect/>
          </a:stretch>
        </p:blipFill>
        <p:spPr>
          <a:xfrm>
            <a:off x="0" y="1561018"/>
            <a:ext cx="5130800" cy="3913188"/>
          </a:xfrm>
          <a:prstGeom prst="rect">
            <a:avLst/>
          </a:prstGeom>
          <a:solidFill>
            <a:srgbClr val="FFFFFF">
              <a:lumMod val="85000"/>
            </a:srgbClr>
          </a:solidFill>
        </p:spPr>
      </p:pic>
    </p:spTree>
    <p:extLst>
      <p:ext uri="{BB962C8B-B14F-4D97-AF65-F5344CB8AC3E}">
        <p14:creationId xmlns:p14="http://schemas.microsoft.com/office/powerpoint/2010/main" val="31011401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BC8CA0EC-3203-874B-818E-A3951341F2E9}"/>
              </a:ext>
            </a:extLst>
          </p:cNvPr>
          <p:cNvSpPr>
            <a:spLocks noGrp="1"/>
          </p:cNvSpPr>
          <p:nvPr>
            <p:ph type="body" sz="quarter" idx="15"/>
          </p:nvPr>
        </p:nvSpPr>
        <p:spPr/>
        <p:txBody>
          <a:bodyPr/>
          <a:lstStyle/>
          <a:p>
            <a:r>
              <a:rPr lang="en-US" dirty="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p:txBody>
          <a:bodyPr/>
          <a:lstStyle/>
          <a:p>
            <a:r>
              <a:rPr lang="ru-RU" dirty="0"/>
              <a:t>Част 1 – Защо изкуствен интелект в професионалното образование и обучение?</a:t>
            </a:r>
          </a:p>
        </p:txBody>
      </p:sp>
      <p:sp>
        <p:nvSpPr>
          <p:cNvPr id="19" name="Text Placeholder 18">
            <a:extLst>
              <a:ext uri="{FF2B5EF4-FFF2-40B4-BE49-F238E27FC236}">
                <a16:creationId xmlns:a16="http://schemas.microsoft.com/office/drawing/2014/main" id="{5B018A2C-261B-FE40-8CCB-12ABA36272E0}"/>
              </a:ext>
            </a:extLst>
          </p:cNvPr>
          <p:cNvSpPr>
            <a:spLocks noGrp="1"/>
          </p:cNvSpPr>
          <p:nvPr>
            <p:ph type="body" sz="quarter" idx="29"/>
          </p:nvPr>
        </p:nvSpPr>
        <p:spPr/>
        <p:txBody>
          <a:bodyPr/>
          <a:lstStyle/>
          <a:p>
            <a:r>
              <a:rPr lang="en-US" dirty="0"/>
              <a:t>02</a:t>
            </a:r>
          </a:p>
        </p:txBody>
      </p:sp>
      <p:sp>
        <p:nvSpPr>
          <p:cNvPr id="20" name="Text Placeholder 19">
            <a:extLst>
              <a:ext uri="{FF2B5EF4-FFF2-40B4-BE49-F238E27FC236}">
                <a16:creationId xmlns:a16="http://schemas.microsoft.com/office/drawing/2014/main" id="{F1085800-9569-4843-B00A-CC81BB1D9B93}"/>
              </a:ext>
            </a:extLst>
          </p:cNvPr>
          <p:cNvSpPr>
            <a:spLocks noGrp="1"/>
          </p:cNvSpPr>
          <p:nvPr>
            <p:ph type="body" sz="quarter" idx="30"/>
          </p:nvPr>
        </p:nvSpPr>
        <p:spPr>
          <a:xfrm>
            <a:off x="1620473" y="2476259"/>
            <a:ext cx="6874660" cy="689519"/>
          </a:xfrm>
        </p:spPr>
        <p:txBody>
          <a:bodyPr/>
          <a:lstStyle/>
          <a:p>
            <a:r>
              <a:rPr lang="ru-RU" dirty="0"/>
              <a:t>Част 2 – Съвети за въвеждане на изкуствен интелект</a:t>
            </a:r>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1"/>
          </p:nvPr>
        </p:nvSpPr>
        <p:spPr/>
        <p:txBody>
          <a:bodyPr/>
          <a:lstStyle/>
          <a:p>
            <a:r>
              <a:rPr lang="en-US" dirty="0"/>
              <a:t>03</a:t>
            </a:r>
          </a:p>
        </p:txBody>
      </p:sp>
      <p:sp>
        <p:nvSpPr>
          <p:cNvPr id="22" name="Text Placeholder 21">
            <a:extLst>
              <a:ext uri="{FF2B5EF4-FFF2-40B4-BE49-F238E27FC236}">
                <a16:creationId xmlns:a16="http://schemas.microsoft.com/office/drawing/2014/main" id="{4AB945CA-DD37-8744-AC8D-A87A2B36C598}"/>
              </a:ext>
            </a:extLst>
          </p:cNvPr>
          <p:cNvSpPr>
            <a:spLocks noGrp="1"/>
          </p:cNvSpPr>
          <p:nvPr>
            <p:ph type="body" sz="quarter" idx="32"/>
          </p:nvPr>
        </p:nvSpPr>
        <p:spPr/>
        <p:txBody>
          <a:bodyPr/>
          <a:lstStyle/>
          <a:p>
            <a:r>
              <a:rPr lang="bg-BG" dirty="0"/>
              <a:t>Част 3 – Етични съображения</a:t>
            </a:r>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3"/>
          </p:nvPr>
        </p:nvSpPr>
        <p:spPr/>
        <p:txBody>
          <a:bodyPr/>
          <a:lstStyle/>
          <a:p>
            <a:r>
              <a:rPr lang="en-US" dirty="0"/>
              <a:t>04</a:t>
            </a:r>
          </a:p>
        </p:txBody>
      </p:sp>
      <p:sp>
        <p:nvSpPr>
          <p:cNvPr id="24" name="Text Placeholder 23">
            <a:extLst>
              <a:ext uri="{FF2B5EF4-FFF2-40B4-BE49-F238E27FC236}">
                <a16:creationId xmlns:a16="http://schemas.microsoft.com/office/drawing/2014/main" id="{5691577C-B257-3147-BB4B-29D2F40873AE}"/>
              </a:ext>
            </a:extLst>
          </p:cNvPr>
          <p:cNvSpPr>
            <a:spLocks noGrp="1"/>
          </p:cNvSpPr>
          <p:nvPr>
            <p:ph type="body" sz="quarter" idx="34"/>
          </p:nvPr>
        </p:nvSpPr>
        <p:spPr/>
        <p:txBody>
          <a:bodyPr/>
          <a:lstStyle/>
          <a:p>
            <a:r>
              <a:rPr lang="ru-RU" dirty="0"/>
              <a:t>Част 4 – Предимствата на изкуствения интелект в преподаването и ученето</a:t>
            </a:r>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5"/>
          </p:nvPr>
        </p:nvSpPr>
        <p:spPr/>
        <p:txBody>
          <a:bodyPr/>
          <a:lstStyle/>
          <a:p>
            <a:r>
              <a:rPr lang="en-US" dirty="0"/>
              <a:t>05</a:t>
            </a:r>
          </a:p>
        </p:txBody>
      </p:sp>
      <p:sp>
        <p:nvSpPr>
          <p:cNvPr id="26" name="Text Placeholder 25">
            <a:extLst>
              <a:ext uri="{FF2B5EF4-FFF2-40B4-BE49-F238E27FC236}">
                <a16:creationId xmlns:a16="http://schemas.microsoft.com/office/drawing/2014/main" id="{AF2A8952-1670-2F4B-B3F8-033CA2659F15}"/>
              </a:ext>
            </a:extLst>
          </p:cNvPr>
          <p:cNvSpPr>
            <a:spLocks noGrp="1"/>
          </p:cNvSpPr>
          <p:nvPr>
            <p:ph type="body" sz="quarter" idx="36"/>
          </p:nvPr>
        </p:nvSpPr>
        <p:spPr/>
        <p:txBody>
          <a:bodyPr/>
          <a:lstStyle/>
          <a:p>
            <a:r>
              <a:rPr lang="ru-RU" dirty="0"/>
              <a:t>Част 5 – Инструменти за изкуствен интелект в преподаването и ученето</a:t>
            </a:r>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7"/>
          </p:nvPr>
        </p:nvSpPr>
        <p:spPr>
          <a:xfrm>
            <a:off x="548420" y="416431"/>
            <a:ext cx="5041923" cy="720752"/>
          </a:xfrm>
          <a:prstGeom prst="rect">
            <a:avLst/>
          </a:prstGeom>
        </p:spPr>
        <p:txBody>
          <a:bodyPr/>
          <a:lstStyle/>
          <a:p>
            <a:r>
              <a:rPr lang="bg-BG" b="1" dirty="0"/>
              <a:t>Съдържание</a:t>
            </a:r>
          </a:p>
        </p:txBody>
      </p:sp>
      <p:sp>
        <p:nvSpPr>
          <p:cNvPr id="2" name="Freeform 1">
            <a:extLst>
              <a:ext uri="{FF2B5EF4-FFF2-40B4-BE49-F238E27FC236}">
                <a16:creationId xmlns:a16="http://schemas.microsoft.com/office/drawing/2014/main" id="{44D3A2D2-9E51-5508-8E44-DD54838C9B97}"/>
              </a:ext>
            </a:extLst>
          </p:cNvPr>
          <p:cNvSpPr/>
          <p:nvPr/>
        </p:nvSpPr>
        <p:spPr>
          <a:xfrm rot="1240913">
            <a:off x="10576783" y="-413266"/>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3028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E3207B-A116-A629-0C94-79C3F8188C4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5235402-CFA3-8CCF-FBAB-3A574509E6B6}"/>
              </a:ext>
            </a:extLst>
          </p:cNvPr>
          <p:cNvSpPr>
            <a:spLocks noGrp="1"/>
          </p:cNvSpPr>
          <p:nvPr>
            <p:ph type="body" sz="quarter" idx="18"/>
          </p:nvPr>
        </p:nvSpPr>
        <p:spPr>
          <a:xfrm>
            <a:off x="6050968" y="1639691"/>
            <a:ext cx="5130800" cy="5218309"/>
          </a:xfrm>
        </p:spPr>
        <p:txBody>
          <a:bodyPr/>
          <a:lstStyle/>
          <a:p>
            <a:pPr marL="0" indent="0" algn="just"/>
            <a:r>
              <a:rPr lang="ru-RU" sz="1800" dirty="0"/>
              <a:t>Второ, винаги проверявайте съдържанието, генерирано от ИИ, преди да го използвате с учащите. Инструментите за ИИ могат да създават текст, който звучи убедително, но може да съдържа фактически грешки, остаряла информация или измислени източници. Това е особено важно в професионалното образование и обучение, където неточната информация за безопасността или неправилните технически процедури могат да имат реални последствия. Придобийте навика да проверявате резултатите от ИИ спрямо надеждни източници и давайте пример на учениците си с тази практика на критична оценка, като ги учите, че да поставят под въпрос ИИ е също толкова важно, колкото и да ги учите как да го използват.</a:t>
            </a:r>
          </a:p>
          <a:p>
            <a:pPr marL="0" indent="0" algn="just"/>
            <a:r>
              <a:rPr lang="ru-RU" sz="1800" dirty="0"/>
              <a:t>Common Sense Education (2024); Нови насоки, които да помогнат на учителите да водят европейското цифрово образование (март 2026 г.)</a:t>
            </a:r>
          </a:p>
          <a:p>
            <a:pPr marL="0" indent="0"/>
            <a:endParaRPr lang="ru-RU" sz="2000" dirty="0"/>
          </a:p>
          <a:p>
            <a:pPr marL="0" indent="0"/>
            <a:endParaRPr lang="ru-RU" sz="2000" dirty="0"/>
          </a:p>
        </p:txBody>
      </p:sp>
      <p:sp>
        <p:nvSpPr>
          <p:cNvPr id="3" name="Text Placeholder 2">
            <a:extLst>
              <a:ext uri="{FF2B5EF4-FFF2-40B4-BE49-F238E27FC236}">
                <a16:creationId xmlns:a16="http://schemas.microsoft.com/office/drawing/2014/main" id="{FD26BC28-5E0C-793A-A68A-736B32A62F0C}"/>
              </a:ext>
            </a:extLst>
          </p:cNvPr>
          <p:cNvSpPr>
            <a:spLocks noGrp="1"/>
          </p:cNvSpPr>
          <p:nvPr>
            <p:ph type="body" sz="quarter" idx="16"/>
          </p:nvPr>
        </p:nvSpPr>
        <p:spPr>
          <a:xfrm>
            <a:off x="5943601" y="231228"/>
            <a:ext cx="4990998" cy="1408463"/>
          </a:xfrm>
        </p:spPr>
        <p:txBody>
          <a:bodyPr/>
          <a:lstStyle/>
          <a:p>
            <a:r>
              <a:rPr lang="ru-RU" sz="3200" dirty="0"/>
              <a:t>Защитавайте личните данни и проверявайте всичко</a:t>
            </a:r>
          </a:p>
        </p:txBody>
      </p:sp>
      <p:pic>
        <p:nvPicPr>
          <p:cNvPr id="10" name="Picture Placeholder 9">
            <a:hlinkClick r:id="rId2"/>
            <a:extLst>
              <a:ext uri="{FF2B5EF4-FFF2-40B4-BE49-F238E27FC236}">
                <a16:creationId xmlns:a16="http://schemas.microsoft.com/office/drawing/2014/main" id="{1D28A976-1CC6-2E8D-D123-F55250551C30}"/>
              </a:ext>
            </a:extLst>
          </p:cNvPr>
          <p:cNvPicPr>
            <a:picLocks noGrp="1" noChangeAspect="1"/>
          </p:cNvPicPr>
          <p:nvPr>
            <p:ph type="pic" sz="quarter" idx="10"/>
          </p:nvPr>
        </p:nvPicPr>
        <p:blipFill>
          <a:blip r:embed="rId3"/>
          <a:srcRect t="22896" b="22896"/>
          <a:stretch/>
        </p:blipFill>
        <p:spPr>
          <a:prstGeom prst="rect">
            <a:avLst/>
          </a:prstGeom>
          <a:solidFill>
            <a:srgbClr val="FFFFFF">
              <a:lumMod val="85000"/>
            </a:srgbClr>
          </a:solidFill>
        </p:spPr>
      </p:pic>
    </p:spTree>
    <p:extLst>
      <p:ext uri="{BB962C8B-B14F-4D97-AF65-F5344CB8AC3E}">
        <p14:creationId xmlns:p14="http://schemas.microsoft.com/office/powerpoint/2010/main" val="9662829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5C08D818-88AD-7343-A803-2FC550F0CC72}"/>
              </a:ext>
            </a:extLst>
          </p:cNvPr>
          <p:cNvSpPr>
            <a:spLocks noGrp="1"/>
          </p:cNvSpPr>
          <p:nvPr>
            <p:ph type="body" sz="quarter" idx="35"/>
          </p:nvPr>
        </p:nvSpPr>
        <p:spPr>
          <a:xfrm>
            <a:off x="3625702" y="-55622"/>
            <a:ext cx="8293395" cy="906228"/>
          </a:xfrm>
        </p:spPr>
        <p:txBody>
          <a:bodyPr/>
          <a:lstStyle/>
          <a:p>
            <a:r>
              <a:rPr lang="ru-RU" sz="2700" dirty="0"/>
              <a:t>Три навика на преподавателите, които ефективно използват изкуствен интелект?</a:t>
            </a:r>
          </a:p>
        </p:txBody>
      </p:sp>
      <p:sp>
        <p:nvSpPr>
          <p:cNvPr id="5" name="Text Placeholder 4">
            <a:extLst>
              <a:ext uri="{FF2B5EF4-FFF2-40B4-BE49-F238E27FC236}">
                <a16:creationId xmlns:a16="http://schemas.microsoft.com/office/drawing/2014/main" id="{459AD9BB-4E46-B84B-9D80-8E6CCE2ECCC2}"/>
              </a:ext>
            </a:extLst>
          </p:cNvPr>
          <p:cNvSpPr>
            <a:spLocks noGrp="1"/>
          </p:cNvSpPr>
          <p:nvPr>
            <p:ph type="body" sz="quarter" idx="36"/>
          </p:nvPr>
        </p:nvSpPr>
        <p:spPr>
          <a:xfrm>
            <a:off x="5051023" y="942882"/>
            <a:ext cx="6423945" cy="999383"/>
          </a:xfrm>
        </p:spPr>
        <p:txBody>
          <a:bodyPr/>
          <a:lstStyle/>
          <a:p>
            <a:r>
              <a:rPr lang="ru-RU" sz="1900" b="1" dirty="0"/>
              <a:t>Проверете</a:t>
            </a:r>
            <a:r>
              <a:rPr lang="ru-RU" sz="1900" dirty="0"/>
              <a:t>, преди да споделите.  Инструментите за изкуствен интелект могат да генерират правдоподобни грешки и измислени източници, затова винаги проверявайте резултатите спрямо надеждни източници, преди да ги използвате пред учениците</a:t>
            </a:r>
            <a:r>
              <a:rPr lang="en-GB" sz="1900" dirty="0"/>
              <a:t>. </a:t>
            </a:r>
            <a:r>
              <a:rPr lang="en-GB" sz="2000" dirty="0"/>
              <a:t>(UNESCO, 2023)</a:t>
            </a:r>
            <a:endParaRPr lang="en-US" sz="2000" dirty="0"/>
          </a:p>
        </p:txBody>
      </p:sp>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p:txBody>
          <a:bodyPr/>
          <a:lstStyle/>
          <a:p>
            <a:r>
              <a:rPr lang="en-US" dirty="0"/>
              <a:t>01</a:t>
            </a:r>
          </a:p>
        </p:txBody>
      </p:sp>
      <p:sp>
        <p:nvSpPr>
          <p:cNvPr id="9" name="Text Placeholder 8">
            <a:extLst>
              <a:ext uri="{FF2B5EF4-FFF2-40B4-BE49-F238E27FC236}">
                <a16:creationId xmlns:a16="http://schemas.microsoft.com/office/drawing/2014/main" id="{C611E378-7FF0-F548-BFF2-58F292A29080}"/>
              </a:ext>
            </a:extLst>
          </p:cNvPr>
          <p:cNvSpPr>
            <a:spLocks noGrp="1"/>
          </p:cNvSpPr>
          <p:nvPr>
            <p:ph type="body" sz="quarter" idx="43"/>
          </p:nvPr>
        </p:nvSpPr>
        <p:spPr>
          <a:xfrm>
            <a:off x="4543268" y="2874763"/>
            <a:ext cx="6819014" cy="1384300"/>
          </a:xfrm>
        </p:spPr>
        <p:txBody>
          <a:bodyPr/>
          <a:lstStyle/>
          <a:p>
            <a:r>
              <a:rPr lang="ru-RU" sz="1900" b="1" dirty="0"/>
              <a:t>Пазете данните по всяко време. </a:t>
            </a:r>
            <a:r>
              <a:rPr lang="ru-RU" sz="1900" dirty="0"/>
              <a:t>Никога не въвеждайте имена, оценки или лични данни на ученици в отворени AI платформи; вместо това използвайте анонимни или измислени примери. (Нови насоки за подпомагане на учителите в ръководството на цифровото образование в Европа, март 2026 г.); GDPR)</a:t>
            </a:r>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4"/>
          </p:nvPr>
        </p:nvSpPr>
        <p:spPr/>
        <p:txBody>
          <a:bodyPr/>
          <a:lstStyle/>
          <a:p>
            <a:r>
              <a:rPr lang="en-US" dirty="0"/>
              <a:t>02</a:t>
            </a:r>
          </a:p>
        </p:txBody>
      </p:sp>
      <p:sp>
        <p:nvSpPr>
          <p:cNvPr id="12" name="Text Placeholder 11">
            <a:extLst>
              <a:ext uri="{FF2B5EF4-FFF2-40B4-BE49-F238E27FC236}">
                <a16:creationId xmlns:a16="http://schemas.microsoft.com/office/drawing/2014/main" id="{9BC75645-F9FD-244F-9028-F3DE8F14BD2C}"/>
              </a:ext>
            </a:extLst>
          </p:cNvPr>
          <p:cNvSpPr>
            <a:spLocks noGrp="1"/>
          </p:cNvSpPr>
          <p:nvPr>
            <p:ph type="body" sz="quarter" idx="46"/>
          </p:nvPr>
        </p:nvSpPr>
        <p:spPr>
          <a:xfrm>
            <a:off x="4527769" y="4632854"/>
            <a:ext cx="6953256" cy="1653646"/>
          </a:xfrm>
        </p:spPr>
        <p:txBody>
          <a:bodyPr/>
          <a:lstStyle/>
          <a:p>
            <a:r>
              <a:rPr lang="ru-RU" sz="1900" b="1" dirty="0"/>
              <a:t>Помислете какво печелите и какво губите</a:t>
            </a:r>
            <a:r>
              <a:rPr lang="ru-RU" sz="1900" dirty="0"/>
              <a:t>. ИИ интелект може да ви спести време при генерирането на идеи или изготвянето на чернови, но се стремете съзнателно да запазите творческите, междуличностните и свързани с критичното мислене елементи на вашето преподаване. (Common Sense Education, 2024)</a:t>
            </a:r>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7"/>
          </p:nvPr>
        </p:nvSpPr>
        <p:spPr/>
        <p:txBody>
          <a:bodyPr/>
          <a:lstStyle/>
          <a:p>
            <a:r>
              <a:rPr lang="en-US" dirty="0"/>
              <a:t>03</a:t>
            </a:r>
          </a:p>
        </p:txBody>
      </p:sp>
      <p:pic>
        <p:nvPicPr>
          <p:cNvPr id="4" name="Picture Placeholder 5">
            <a:extLst>
              <a:ext uri="{FF2B5EF4-FFF2-40B4-BE49-F238E27FC236}">
                <a16:creationId xmlns:a16="http://schemas.microsoft.com/office/drawing/2014/main" id="{574A63B1-4C66-FDEB-0014-7B9BA91E4A46}"/>
              </a:ext>
            </a:extLst>
          </p:cNvPr>
          <p:cNvPicPr>
            <a:picLocks noGrp="1" noChangeAspect="1"/>
          </p:cNvPicPr>
          <p:nvPr>
            <p:ph type="pic" sz="quarter" idx="41"/>
          </p:nvPr>
        </p:nvPicPr>
        <p:blipFill>
          <a:blip r:embed="rId3" cstate="screen">
            <a:extLst>
              <a:ext uri="{28A0092B-C50C-407E-A947-70E740481C1C}">
                <a14:useLocalDpi xmlns:a14="http://schemas.microsoft.com/office/drawing/2010/main"/>
              </a:ext>
            </a:extLst>
          </a:blip>
          <a:srcRect/>
          <a:stretch>
            <a:fillRect/>
          </a:stretch>
        </p:blipFill>
        <p:spPr/>
      </p:pic>
      <p:sp>
        <p:nvSpPr>
          <p:cNvPr id="7" name="Freeform 6">
            <a:extLst>
              <a:ext uri="{FF2B5EF4-FFF2-40B4-BE49-F238E27FC236}">
                <a16:creationId xmlns:a16="http://schemas.microsoft.com/office/drawing/2014/main" id="{2720F4E6-5EDD-6EF7-92F1-6950EF417AC0}"/>
              </a:ext>
            </a:extLst>
          </p:cNvPr>
          <p:cNvSpPr/>
          <p:nvPr/>
        </p:nvSpPr>
        <p:spPr>
          <a:xfrm rot="9727022">
            <a:off x="-481078" y="5498436"/>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1614880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869C36-461C-49BA-557D-7513E1AB93B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B8295B2-8FA6-2C6F-4E05-1DB7F2AAF6D9}"/>
              </a:ext>
            </a:extLst>
          </p:cNvPr>
          <p:cNvSpPr>
            <a:spLocks noGrp="1"/>
          </p:cNvSpPr>
          <p:nvPr>
            <p:ph type="body" sz="quarter" idx="18"/>
          </p:nvPr>
        </p:nvSpPr>
        <p:spPr/>
        <p:txBody>
          <a:bodyPr/>
          <a:lstStyle/>
          <a:p>
            <a:pPr marL="0" indent="0"/>
            <a:r>
              <a:rPr lang="ru-RU" sz="2000" dirty="0"/>
              <a:t>Проектът EDU-AI (2024–2025 г.), координиран от ART+INN в Литва, обучи преподаватели по професионално образование и обучение в Литва, Белгия и Италия как да интегрират изкуствения интелект в своята практика чрез многоезичен цифров набор от инструменти с модули за микрообучение на начално, средно и напреднало ниво. Преди проекта 66,7 % от участниците не са имали предишно обучение по изкуствен интелект. След практическите семинари самооценката на учителите за „добро“ разбиране на ИИ се повиши с почти 30 процентни пункта, което показва, че структурираното, практическо обучение може бързо да изгради увереност. Проект EDU-AI (2025)</a:t>
            </a:r>
          </a:p>
          <a:p>
            <a:pPr marL="0" indent="0"/>
            <a:endParaRPr lang="ru-RU" sz="2000" dirty="0"/>
          </a:p>
          <a:p>
            <a:pPr marL="0" indent="0"/>
            <a:endParaRPr lang="ru-RU" sz="2000" dirty="0"/>
          </a:p>
        </p:txBody>
      </p:sp>
      <p:sp>
        <p:nvSpPr>
          <p:cNvPr id="3" name="Text Placeholder 2">
            <a:extLst>
              <a:ext uri="{FF2B5EF4-FFF2-40B4-BE49-F238E27FC236}">
                <a16:creationId xmlns:a16="http://schemas.microsoft.com/office/drawing/2014/main" id="{1E6EFB99-4BD4-4ADC-2D4F-E45F7C6CC86E}"/>
              </a:ext>
            </a:extLst>
          </p:cNvPr>
          <p:cNvSpPr>
            <a:spLocks noGrp="1"/>
          </p:cNvSpPr>
          <p:nvPr>
            <p:ph type="body" sz="quarter" idx="16"/>
          </p:nvPr>
        </p:nvSpPr>
        <p:spPr>
          <a:xfrm>
            <a:off x="533400" y="818657"/>
            <a:ext cx="7653670" cy="1531138"/>
          </a:xfrm>
        </p:spPr>
        <p:txBody>
          <a:bodyPr/>
          <a:lstStyle/>
          <a:p>
            <a:r>
              <a:rPr lang="ru-RU" sz="2400" dirty="0"/>
              <a:t>ПРИМЕР ЗА ПРАКТИЧЕСКО ПРИЛОЖЕНИЕ </a:t>
            </a:r>
          </a:p>
          <a:p>
            <a:r>
              <a:rPr lang="ru-RU" sz="2400" dirty="0"/>
              <a:t>Проект „EDU-AI“ по програма „Еразъм+“: обучение на учители в професионалното образование и обучение в три държави</a:t>
            </a:r>
          </a:p>
        </p:txBody>
      </p:sp>
      <p:pic>
        <p:nvPicPr>
          <p:cNvPr id="8" name="Picture Placeholder 7">
            <a:extLst>
              <a:ext uri="{FF2B5EF4-FFF2-40B4-BE49-F238E27FC236}">
                <a16:creationId xmlns:a16="http://schemas.microsoft.com/office/drawing/2014/main" id="{1EC3AA24-3FFE-57FA-C47E-9808DFFD478F}"/>
              </a:ext>
            </a:extLst>
          </p:cNvPr>
          <p:cNvPicPr>
            <a:picLocks noGrp="1" noChangeAspect="1"/>
          </p:cNvPicPr>
          <p:nvPr>
            <p:ph type="pic" sz="quarter" idx="10"/>
          </p:nvPr>
        </p:nvPicPr>
        <p:blipFill>
          <a:blip r:embed="rId2"/>
          <a:srcRect l="34151" r="34151"/>
          <a:stretch/>
        </p:blipFill>
        <p:spPr>
          <a:prstGeom prst="rect">
            <a:avLst/>
          </a:prstGeom>
          <a:solidFill>
            <a:srgbClr val="FFFFFF">
              <a:lumMod val="85000"/>
            </a:srgbClr>
          </a:solidFill>
        </p:spPr>
      </p:pic>
    </p:spTree>
    <p:extLst>
      <p:ext uri="{BB962C8B-B14F-4D97-AF65-F5344CB8AC3E}">
        <p14:creationId xmlns:p14="http://schemas.microsoft.com/office/powerpoint/2010/main" val="8037108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905B7-A2F3-A969-042B-FB9ACC22191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FF4595C-16BA-B9C5-770E-CBDCD4193EC4}"/>
              </a:ext>
            </a:extLst>
          </p:cNvPr>
          <p:cNvSpPr>
            <a:spLocks noGrp="1"/>
          </p:cNvSpPr>
          <p:nvPr>
            <p:ph type="body" sz="quarter" idx="18"/>
          </p:nvPr>
        </p:nvSpPr>
        <p:spPr>
          <a:xfrm>
            <a:off x="5819614" y="1639691"/>
            <a:ext cx="4990998" cy="4349595"/>
          </a:xfrm>
        </p:spPr>
        <p:txBody>
          <a:bodyPr/>
          <a:lstStyle/>
          <a:p>
            <a:pPr marL="0" indent="0" algn="just"/>
            <a:r>
              <a:rPr lang="ru-RU" b="1" dirty="0"/>
              <a:t>Google: Генеративна изкуствена интелигентност за преподаватели</a:t>
            </a:r>
          </a:p>
          <a:p>
            <a:pPr marL="0" indent="0" algn="just"/>
            <a:r>
              <a:rPr lang="ru-RU" dirty="0"/>
              <a:t>Безплатен курс с продължителност около 2 часа, който можете да следвате по свое собствено темпо и който обхваща практическото използване на Google Gemini и NotebookLM за планиране на уроци, оценяване и обратна връзка. Включва сертификат за завършване</a:t>
            </a:r>
            <a:r>
              <a:rPr lang="en-GB" dirty="0"/>
              <a:t>.</a:t>
            </a:r>
          </a:p>
          <a:p>
            <a:pPr marL="0" indent="0"/>
            <a:r>
              <a:rPr lang="en-GB" dirty="0"/>
              <a:t>https://grow.google/ai-for-educators/</a:t>
            </a:r>
          </a:p>
          <a:p>
            <a:pPr marL="0" indent="0"/>
            <a:endParaRPr lang="en-GB" dirty="0"/>
          </a:p>
        </p:txBody>
      </p:sp>
      <p:sp>
        <p:nvSpPr>
          <p:cNvPr id="3" name="Text Placeholder 2">
            <a:extLst>
              <a:ext uri="{FF2B5EF4-FFF2-40B4-BE49-F238E27FC236}">
                <a16:creationId xmlns:a16="http://schemas.microsoft.com/office/drawing/2014/main" id="{E751AF2C-603C-5E9C-5331-0360E62DD8F3}"/>
              </a:ext>
            </a:extLst>
          </p:cNvPr>
          <p:cNvSpPr>
            <a:spLocks noGrp="1"/>
          </p:cNvSpPr>
          <p:nvPr>
            <p:ph type="body" sz="quarter" idx="16"/>
          </p:nvPr>
        </p:nvSpPr>
        <p:spPr/>
        <p:txBody>
          <a:bodyPr/>
          <a:lstStyle/>
          <a:p>
            <a:r>
              <a:rPr lang="bg-BG" dirty="0"/>
              <a:t>Допълнителен ресурс</a:t>
            </a:r>
          </a:p>
        </p:txBody>
      </p:sp>
      <p:pic>
        <p:nvPicPr>
          <p:cNvPr id="8" name="Picture Placeholder 7">
            <a:hlinkClick r:id="rId2"/>
            <a:extLst>
              <a:ext uri="{FF2B5EF4-FFF2-40B4-BE49-F238E27FC236}">
                <a16:creationId xmlns:a16="http://schemas.microsoft.com/office/drawing/2014/main" id="{98657BD8-1FEE-310D-3909-7C9DE5011C8F}"/>
              </a:ext>
            </a:extLst>
          </p:cNvPr>
          <p:cNvPicPr>
            <a:picLocks noGrp="1" noChangeAspect="1"/>
          </p:cNvPicPr>
          <p:nvPr>
            <p:ph type="pic" sz="quarter" idx="10"/>
          </p:nvPr>
        </p:nvPicPr>
        <p:blipFill>
          <a:blip r:embed="rId3"/>
          <a:srcRect l="10389" r="20874"/>
          <a:stretch>
            <a:fillRect/>
          </a:stretch>
        </p:blipFill>
        <p:spPr>
          <a:xfrm>
            <a:off x="1" y="1472406"/>
            <a:ext cx="5235902" cy="3913188"/>
          </a:xfrm>
          <a:prstGeom prst="rect">
            <a:avLst/>
          </a:prstGeom>
          <a:solidFill>
            <a:srgbClr val="FFFFFF">
              <a:lumMod val="85000"/>
            </a:srgbClr>
          </a:solidFill>
        </p:spPr>
      </p:pic>
    </p:spTree>
    <p:extLst>
      <p:ext uri="{BB962C8B-B14F-4D97-AF65-F5344CB8AC3E}">
        <p14:creationId xmlns:p14="http://schemas.microsoft.com/office/powerpoint/2010/main" val="34172764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434696" y="2622424"/>
            <a:ext cx="6010480" cy="2253043"/>
          </a:xfrm>
        </p:spPr>
        <p:txBody>
          <a:bodyPr/>
          <a:lstStyle/>
          <a:p>
            <a:r>
              <a:rPr lang="bg-BG" dirty="0"/>
              <a:t>Част</a:t>
            </a:r>
            <a:r>
              <a:rPr lang="en-US" dirty="0"/>
              <a:t> 3- </a:t>
            </a:r>
          </a:p>
          <a:p>
            <a:r>
              <a:rPr lang="bg-BG" dirty="0"/>
              <a:t>Етични съображения</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03</a:t>
            </a:r>
          </a:p>
        </p:txBody>
      </p:sp>
    </p:spTree>
    <p:extLst>
      <p:ext uri="{BB962C8B-B14F-4D97-AF65-F5344CB8AC3E}">
        <p14:creationId xmlns:p14="http://schemas.microsoft.com/office/powerpoint/2010/main" val="3156689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8252AB-A2AE-CB87-F9EC-353509A0FC16}"/>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80ABA088-BAAD-9115-309D-322BD6D1275B}"/>
              </a:ext>
            </a:extLst>
          </p:cNvPr>
          <p:cNvSpPr>
            <a:spLocks noGrp="1"/>
          </p:cNvSpPr>
          <p:nvPr>
            <p:ph type="body" sz="quarter" idx="18"/>
          </p:nvPr>
        </p:nvSpPr>
        <p:spPr>
          <a:xfrm>
            <a:off x="6613876" y="1477926"/>
            <a:ext cx="5090964" cy="5119327"/>
          </a:xfrm>
        </p:spPr>
        <p:txBody>
          <a:bodyPr/>
          <a:lstStyle/>
          <a:p>
            <a:pPr marL="0" algn="just"/>
            <a:r>
              <a:rPr lang="ru-RU" sz="1900" dirty="0"/>
              <a:t>С нарастващата достъпност на инструментите за изкуствен интелект възниква изкушението да се съсредоточим върху това, което те могат да правят, и да се замислим за етичните аспекти по-късно. Това е грешка. </a:t>
            </a:r>
          </a:p>
          <a:p>
            <a:pPr marL="0" algn="just"/>
            <a:r>
              <a:rPr lang="en-GB" sz="1900" b="1" dirty="0">
                <a:solidFill>
                  <a:schemeClr val="tx1">
                    <a:lumMod val="40000"/>
                    <a:lumOff val="60000"/>
                  </a:schemeClr>
                </a:solidFill>
                <a:hlinkClick r:id="rId3">
                  <a:extLst>
                    <a:ext uri="{A12FA001-AC4F-418D-AE19-62706E023703}">
                      <ahyp:hlinkClr xmlns:ahyp="http://schemas.microsoft.com/office/drawing/2018/hyperlinkcolor" val="tx"/>
                    </a:ext>
                  </a:extLst>
                </a:hlinkClick>
              </a:rPr>
              <a:t>UNESCO Director-General Audrey Azoulay stated on International Day of Education 2025</a:t>
            </a:r>
            <a:r>
              <a:rPr lang="en-GB" sz="1900" dirty="0"/>
              <a:t>: </a:t>
            </a:r>
            <a:r>
              <a:rPr lang="ru-RU" sz="1900" dirty="0"/>
              <a:t>„Изкуственият интелект предлага огромни възможности за образованието, при условие че внедряването му в училищата се ръководи от ясни етични принципи.“ Етичните аспекти на изкуствения интелект – пристрастност, защита на личните данни, прозрачност, справедливост и въздействие върху околната среда – са от основно значение за правилното му използване, а преподавателите в професионалното образование и обучение носят отговорността да дават пример за етична практика още от първото взаимодействие.</a:t>
            </a:r>
          </a:p>
          <a:p>
            <a:pPr marL="0"/>
            <a:endParaRPr lang="ru-RU" sz="2000" dirty="0"/>
          </a:p>
          <a:p>
            <a:pPr marL="0"/>
            <a:endParaRPr lang="en-IE" sz="2000" dirty="0"/>
          </a:p>
        </p:txBody>
      </p:sp>
      <p:sp>
        <p:nvSpPr>
          <p:cNvPr id="7" name="Text Placeholder 6">
            <a:extLst>
              <a:ext uri="{FF2B5EF4-FFF2-40B4-BE49-F238E27FC236}">
                <a16:creationId xmlns:a16="http://schemas.microsoft.com/office/drawing/2014/main" id="{46C73B72-01B4-14E9-28B3-4BC6D8B51ECD}"/>
              </a:ext>
            </a:extLst>
          </p:cNvPr>
          <p:cNvSpPr>
            <a:spLocks noGrp="1"/>
          </p:cNvSpPr>
          <p:nvPr>
            <p:ph type="body" sz="quarter" idx="16"/>
          </p:nvPr>
        </p:nvSpPr>
        <p:spPr>
          <a:xfrm>
            <a:off x="6791158" y="260747"/>
            <a:ext cx="4913682" cy="992652"/>
          </a:xfrm>
        </p:spPr>
        <p:txBody>
          <a:bodyPr/>
          <a:lstStyle/>
          <a:p>
            <a:r>
              <a:rPr lang="ru-RU" sz="3100" dirty="0"/>
              <a:t>Етиката трябва да върви ръка за ръка с прилагането</a:t>
            </a:r>
          </a:p>
        </p:txBody>
      </p:sp>
      <p:sp>
        <p:nvSpPr>
          <p:cNvPr id="17" name="Freeform 16">
            <a:extLst>
              <a:ext uri="{FF2B5EF4-FFF2-40B4-BE49-F238E27FC236}">
                <a16:creationId xmlns:a16="http://schemas.microsoft.com/office/drawing/2014/main" id="{DC62731C-F2FD-33D7-65DB-AE2084A33F7F}"/>
              </a:ext>
            </a:extLst>
          </p:cNvPr>
          <p:cNvSpPr/>
          <p:nvPr/>
        </p:nvSpPr>
        <p:spPr>
          <a:xfrm rot="5551673">
            <a:off x="10696721" y="5034762"/>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5" name="Picture Placeholder 4">
            <a:hlinkClick r:id="rId3"/>
            <a:extLst>
              <a:ext uri="{FF2B5EF4-FFF2-40B4-BE49-F238E27FC236}">
                <a16:creationId xmlns:a16="http://schemas.microsoft.com/office/drawing/2014/main" id="{FA42A790-AD63-25E5-A186-16AF78C925AC}"/>
              </a:ext>
            </a:extLst>
          </p:cNvPr>
          <p:cNvPicPr>
            <a:picLocks noGrp="1" noChangeAspect="1"/>
          </p:cNvPicPr>
          <p:nvPr>
            <p:ph type="pic" sz="quarter" idx="44"/>
          </p:nvPr>
        </p:nvPicPr>
        <p:blipFill>
          <a:blip r:embed="rId4"/>
          <a:srcRect l="6170" r="6170"/>
          <a:stretch/>
        </p:blipFill>
        <p:spPr>
          <a:prstGeom prst="rect">
            <a:avLst/>
          </a:prstGeom>
          <a:solidFill>
            <a:srgbClr val="FFFFFF">
              <a:lumMod val="95000"/>
            </a:srgbClr>
          </a:solidFill>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6738580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7A0E1F-5252-57C6-8BDD-31F3FAF3B3B3}"/>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CF232BE9-CDB4-8639-0BA1-F14FE537DFB9}"/>
              </a:ext>
            </a:extLst>
          </p:cNvPr>
          <p:cNvSpPr>
            <a:spLocks noGrp="1"/>
          </p:cNvSpPr>
          <p:nvPr>
            <p:ph type="body" sz="quarter" idx="18"/>
          </p:nvPr>
        </p:nvSpPr>
        <p:spPr>
          <a:xfrm>
            <a:off x="636755" y="1477153"/>
            <a:ext cx="4744541" cy="5008313"/>
          </a:xfrm>
        </p:spPr>
        <p:txBody>
          <a:bodyPr/>
          <a:lstStyle/>
          <a:p>
            <a:pPr marL="0" algn="just"/>
            <a:r>
              <a:rPr lang="ru-RU" sz="1800" dirty="0"/>
              <a:t>Законът на ЕС за изкуствения интелект (Регламент 2024/1689) класифицира използването на изкуствен интелект в образованието като област с „висок риск“. Системите за изкуствен интелект, използвани за определяне на достъпа до образователни институции, оценяване на резултатите от обучението или наблюдение на поведението по време на изпити, подлежат на строги изисквания, включително управление на риска, управление на данните, прозрачност и човешки надзор. Законът също така напълно забранява системите за разпознаване на емоции в образователните институции (в сила от февруари 2025 г.). Тези разпоредби пряко определят кои инструменти за изкуствен интелект могат и кои не могат да използват институциите за професионално образование и обучение.</a:t>
            </a:r>
          </a:p>
          <a:p>
            <a:pPr marL="0"/>
            <a:endParaRPr lang="ru-RU" sz="2000" dirty="0"/>
          </a:p>
          <a:p>
            <a:pPr marL="0"/>
            <a:endParaRPr lang="ru-RU" sz="2000" dirty="0"/>
          </a:p>
        </p:txBody>
      </p:sp>
      <p:sp>
        <p:nvSpPr>
          <p:cNvPr id="7" name="Text Placeholder 6">
            <a:extLst>
              <a:ext uri="{FF2B5EF4-FFF2-40B4-BE49-F238E27FC236}">
                <a16:creationId xmlns:a16="http://schemas.microsoft.com/office/drawing/2014/main" id="{22F4CC64-6ED6-D0A5-C58E-8D428CC95ACC}"/>
              </a:ext>
            </a:extLst>
          </p:cNvPr>
          <p:cNvSpPr>
            <a:spLocks noGrp="1"/>
          </p:cNvSpPr>
          <p:nvPr>
            <p:ph type="body" sz="quarter" idx="16"/>
          </p:nvPr>
        </p:nvSpPr>
        <p:spPr>
          <a:xfrm>
            <a:off x="518573" y="484501"/>
            <a:ext cx="4936296" cy="992652"/>
          </a:xfrm>
        </p:spPr>
        <p:txBody>
          <a:bodyPr/>
          <a:lstStyle/>
          <a:p>
            <a:r>
              <a:rPr lang="ru-RU" sz="3100" dirty="0"/>
              <a:t>Етиката трябва да върви ръка за ръка с прилагането</a:t>
            </a:r>
          </a:p>
        </p:txBody>
      </p:sp>
      <p:sp>
        <p:nvSpPr>
          <p:cNvPr id="17" name="Freeform 16">
            <a:extLst>
              <a:ext uri="{FF2B5EF4-FFF2-40B4-BE49-F238E27FC236}">
                <a16:creationId xmlns:a16="http://schemas.microsoft.com/office/drawing/2014/main" id="{FEFB489E-AE21-DF5D-884E-9BFA67B6C922}"/>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6" name="Picture Placeholder 5">
            <a:hlinkClick r:id="rId3"/>
            <a:extLst>
              <a:ext uri="{FF2B5EF4-FFF2-40B4-BE49-F238E27FC236}">
                <a16:creationId xmlns:a16="http://schemas.microsoft.com/office/drawing/2014/main" id="{DA7A96A1-9E77-177F-ECCD-1525442F0384}"/>
              </a:ext>
            </a:extLst>
          </p:cNvPr>
          <p:cNvPicPr>
            <a:picLocks noGrp="1" noChangeAspect="1"/>
          </p:cNvPicPr>
          <p:nvPr>
            <p:ph type="pic" sz="quarter" idx="44"/>
          </p:nvPr>
        </p:nvPicPr>
        <p:blipFill>
          <a:blip r:embed="rId4"/>
          <a:srcRect l="13809" r="13809"/>
          <a:stretch/>
        </p:blipFill>
        <p:spPr>
          <a:prstGeom prst="rect">
            <a:avLst/>
          </a:prstGeom>
          <a:solidFill>
            <a:srgbClr val="FFFFFF">
              <a:lumMod val="95000"/>
            </a:srgbClr>
          </a:solidFill>
          <a:effectLst>
            <a:outerShdw blurRad="63500" sx="102000" sy="102000" algn="ctr" rotWithShape="0">
              <a:prstClr val="black">
                <a:alpha val="40000"/>
              </a:prstClr>
            </a:outerShdw>
          </a:effectLst>
        </p:spPr>
      </p:pic>
      <p:sp>
        <p:nvSpPr>
          <p:cNvPr id="3" name="TextBox 2">
            <a:extLst>
              <a:ext uri="{FF2B5EF4-FFF2-40B4-BE49-F238E27FC236}">
                <a16:creationId xmlns:a16="http://schemas.microsoft.com/office/drawing/2014/main" id="{60BD510B-12B1-DB28-36B9-A872D9FCB418}"/>
              </a:ext>
            </a:extLst>
          </p:cNvPr>
          <p:cNvSpPr txBox="1"/>
          <p:nvPr/>
        </p:nvSpPr>
        <p:spPr>
          <a:xfrm>
            <a:off x="3048000" y="3483444"/>
            <a:ext cx="60960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i="1" kern="1200" dirty="0">
                <a:solidFill>
                  <a:schemeClr val="tx1"/>
                </a:solidFill>
                <a:effectLst/>
                <a:latin typeface="+mn-lt"/>
                <a:ea typeface="+mn-ea"/>
                <a:cs typeface="+mn-cs"/>
              </a:rPr>
              <a:t>UNESCO (2025); EU AI Act (2024)</a:t>
            </a:r>
            <a:endParaRPr lang="en-GB" dirty="0"/>
          </a:p>
        </p:txBody>
      </p:sp>
    </p:spTree>
    <p:extLst>
      <p:ext uri="{BB962C8B-B14F-4D97-AF65-F5344CB8AC3E}">
        <p14:creationId xmlns:p14="http://schemas.microsoft.com/office/powerpoint/2010/main" val="4432384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19F8A-C21D-38C8-A2A8-ED9B514EAD3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CEBC01D-3D17-B48A-82B7-77A607F89F78}"/>
              </a:ext>
            </a:extLst>
          </p:cNvPr>
          <p:cNvSpPr>
            <a:spLocks noGrp="1"/>
          </p:cNvSpPr>
          <p:nvPr>
            <p:ph type="body" sz="quarter" idx="18"/>
          </p:nvPr>
        </p:nvSpPr>
        <p:spPr>
          <a:xfrm>
            <a:off x="1503336" y="1786270"/>
            <a:ext cx="9828387" cy="4733062"/>
          </a:xfrm>
        </p:spPr>
        <p:txBody>
          <a:bodyPr/>
          <a:lstStyle/>
          <a:p>
            <a:pPr marL="0" indent="0" algn="just"/>
            <a:r>
              <a:rPr lang="ru-RU" sz="2000" dirty="0"/>
              <a:t>Системите за изкуствен интелект се обучават въз основа на данни, а данните отразяват съществуващите неравенства в света. Това означава, че изкуственият интелект може да възпроизвежда и дори да засилва предразсъдъците, ако не сме бдителни. Изследвания показват, че инструментите за откриване на плагиатство, задвижвани от изкуствен интелект, непропорционално често сигнализират текстове на студенти, за които езикът на обучение не е майчин, дори когато техните работи са написани изцяло без помощта на изкуствен интелект. В друг случай инструмент за прогнозиране на отпадане, базиран на ИИ, непропорционално идентифицира ученици от малцинствата като рискови, което създава риск от самоизпълняващи се пророчества. Практическият урок е ясен: никога не използвайте ИИ като единствена основа за важни решения относно учениците, приема, оценките, напредъка или дисциплинарните мерки. Винаги прилагайте човешка преценка като последна проверка. Когато използвате ИИ за генериране на съдържание, прегледайте го за стереотипи, културни предположения и едностранчиви гледни точки. Резултатите от ИИ са предложения, а не присъди, и нашата професионална отговорност към нашите ученици остава непроменена.</a:t>
            </a:r>
            <a:endParaRPr lang="en-GB" sz="2000" dirty="0"/>
          </a:p>
          <a:p>
            <a:pPr marL="0" indent="0"/>
            <a:r>
              <a:rPr lang="en-GB" sz="2000" dirty="0">
                <a:solidFill>
                  <a:srgbClr val="00B0F0"/>
                </a:solidFill>
              </a:rPr>
              <a:t>Federation of American Scientists (2024); EdTech Magazine (2025)</a:t>
            </a:r>
          </a:p>
        </p:txBody>
      </p:sp>
      <p:sp>
        <p:nvSpPr>
          <p:cNvPr id="3" name="Text Placeholder 2">
            <a:extLst>
              <a:ext uri="{FF2B5EF4-FFF2-40B4-BE49-F238E27FC236}">
                <a16:creationId xmlns:a16="http://schemas.microsoft.com/office/drawing/2014/main" id="{D50A2CEE-16B5-7EF5-EACB-8B422068AA5A}"/>
              </a:ext>
            </a:extLst>
          </p:cNvPr>
          <p:cNvSpPr>
            <a:spLocks noGrp="1"/>
          </p:cNvSpPr>
          <p:nvPr>
            <p:ph type="body" sz="quarter" idx="16"/>
          </p:nvPr>
        </p:nvSpPr>
        <p:spPr/>
        <p:txBody>
          <a:bodyPr/>
          <a:lstStyle/>
          <a:p>
            <a:r>
              <a:rPr lang="ru-RU" dirty="0"/>
              <a:t>Пристрастност, безпристрастност и границите на преценката на изкуствения интелект</a:t>
            </a:r>
          </a:p>
        </p:txBody>
      </p:sp>
    </p:spTree>
    <p:extLst>
      <p:ext uri="{BB962C8B-B14F-4D97-AF65-F5344CB8AC3E}">
        <p14:creationId xmlns:p14="http://schemas.microsoft.com/office/powerpoint/2010/main" val="17227265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8"/>
          </p:nvPr>
        </p:nvSpPr>
        <p:spPr>
          <a:xfrm>
            <a:off x="5943600" y="1612372"/>
            <a:ext cx="5470634" cy="5019655"/>
          </a:xfrm>
          <a:prstGeom prst="rect">
            <a:avLst/>
          </a:prstGeom>
        </p:spPr>
        <p:txBody>
          <a:bodyPr/>
          <a:lstStyle/>
          <a:p>
            <a:pPr marL="0" algn="just"/>
            <a:r>
              <a:rPr lang="ru-RU" sz="2000" dirty="0"/>
              <a:t>Защитата на личните данни е безусловна. Съгласно Общия регламент за защита на данните (GDPR) данните на учениците се считат за защитени лични данни, а въвеждането им в отворени платформи за изкуствен интелект без подходящи предпазни мерки може да представлява нарушение на защитата на данните. ‍Практическите правила включват: никога не въвеждайте имена на ученици, оценки или други данни, позволяващи идентифициране, в инструменти като ChatGPT; проверете дали вашата институция е одобрила конкретни инструменти за изкуствен интелект, придружени от подходящи споразумения за обработка на данни; и се консултирайте с длъжностното лице по защита на данните, преди да въведете нов инструмент.</a:t>
            </a:r>
          </a:p>
          <a:p>
            <a:pPr marL="0"/>
            <a:endParaRPr lang="ru-RU" sz="2000" dirty="0"/>
          </a:p>
          <a:p>
            <a:pPr marL="0"/>
            <a:endParaRPr lang="ru-RU" sz="2000" dirty="0"/>
          </a:p>
        </p:txBody>
      </p:sp>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6"/>
          </p:nvPr>
        </p:nvSpPr>
        <p:spPr>
          <a:xfrm>
            <a:off x="4819103" y="150712"/>
            <a:ext cx="6489599" cy="1233081"/>
          </a:xfrm>
          <a:prstGeom prst="rect">
            <a:avLst/>
          </a:prstGeom>
        </p:spPr>
        <p:txBody>
          <a:bodyPr/>
          <a:lstStyle/>
          <a:p>
            <a:r>
              <a:rPr lang="ru-RU" sz="3000" dirty="0"/>
              <a:t>Защита на личните данни, академична честност и въздействие върху околната среда</a:t>
            </a:r>
          </a:p>
        </p:txBody>
      </p:sp>
      <p:pic>
        <p:nvPicPr>
          <p:cNvPr id="8" name="Picture Placeholder 7">
            <a:hlinkClick r:id="rId3"/>
            <a:extLst>
              <a:ext uri="{FF2B5EF4-FFF2-40B4-BE49-F238E27FC236}">
                <a16:creationId xmlns:a16="http://schemas.microsoft.com/office/drawing/2014/main" id="{78C6457B-7307-CA23-8E46-2898B54FFD2B}"/>
              </a:ext>
            </a:extLst>
          </p:cNvPr>
          <p:cNvPicPr>
            <a:picLocks noGrp="1" noChangeAspect="1"/>
          </p:cNvPicPr>
          <p:nvPr>
            <p:ph type="pic" sz="quarter" idx="10"/>
          </p:nvPr>
        </p:nvPicPr>
        <p:blipFill>
          <a:blip r:embed="rId4"/>
          <a:srcRect l="2644" r="2644"/>
          <a:stretch/>
        </p:blipFill>
        <p:spPr>
          <a:prstGeom prst="rect">
            <a:avLst/>
          </a:prstGeom>
          <a:solidFill>
            <a:srgbClr val="FFFFFF">
              <a:lumMod val="85000"/>
            </a:srgbClr>
          </a:solidFill>
        </p:spPr>
      </p:pic>
    </p:spTree>
    <p:extLst>
      <p:ext uri="{BB962C8B-B14F-4D97-AF65-F5344CB8AC3E}">
        <p14:creationId xmlns:p14="http://schemas.microsoft.com/office/powerpoint/2010/main" val="21557389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04B4E0-DB40-0223-6F98-27EC3AFF1B1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8010DE0-AB6A-7CC5-55F8-9AA0F829E6B4}"/>
              </a:ext>
            </a:extLst>
          </p:cNvPr>
          <p:cNvSpPr>
            <a:spLocks noGrp="1"/>
          </p:cNvSpPr>
          <p:nvPr>
            <p:ph type="body" sz="quarter" idx="18"/>
          </p:nvPr>
        </p:nvSpPr>
        <p:spPr>
          <a:xfrm>
            <a:off x="5943600" y="1612372"/>
            <a:ext cx="4976037" cy="4118577"/>
          </a:xfrm>
          <a:prstGeom prst="rect">
            <a:avLst/>
          </a:prstGeom>
        </p:spPr>
        <p:txBody>
          <a:bodyPr/>
          <a:lstStyle/>
          <a:p>
            <a:pPr marL="0" algn="just"/>
            <a:r>
              <a:rPr lang="ru-RU" sz="1900" dirty="0"/>
              <a:t>Академичната честност налага провеждането на нови разговори с учащите. ЮНЕСКО (2023) препоръчва учителите ясно да определят границите на допустимото използване на ИИ за всяка задача и да изискват от учениците да докладват как са използвали ИИ в работата си. </a:t>
            </a:r>
          </a:p>
          <a:p>
            <a:pPr marL="0" algn="just"/>
            <a:r>
              <a:rPr lang="ru-RU" sz="1900" dirty="0"/>
              <a:t>Накрая, въздействието на ИИ върху околната среда е особено важно за проекта SUSTaiN – едно-единствено запитване към генеративна ИИ консумира приблизително 4–5 пъти повече енергия от стандартно търсене в интернет, а обучението на големи модели на ИИ може да доведе до емисии от стотици тонове CO₂. Откритото обсъждане на тези компромиси е както етично задължение, така и урок по устойчивост.</a:t>
            </a:r>
          </a:p>
        </p:txBody>
      </p:sp>
      <p:sp>
        <p:nvSpPr>
          <p:cNvPr id="5" name="Text Placeholder 4">
            <a:extLst>
              <a:ext uri="{FF2B5EF4-FFF2-40B4-BE49-F238E27FC236}">
                <a16:creationId xmlns:a16="http://schemas.microsoft.com/office/drawing/2014/main" id="{2EADA41F-6423-57F4-2F5A-10CDD9B7D771}"/>
              </a:ext>
            </a:extLst>
          </p:cNvPr>
          <p:cNvSpPr>
            <a:spLocks noGrp="1"/>
          </p:cNvSpPr>
          <p:nvPr>
            <p:ph type="body" sz="quarter" idx="16"/>
          </p:nvPr>
        </p:nvSpPr>
        <p:spPr>
          <a:xfrm>
            <a:off x="4819103" y="0"/>
            <a:ext cx="6647683" cy="1250731"/>
          </a:xfrm>
          <a:prstGeom prst="rect">
            <a:avLst/>
          </a:prstGeom>
        </p:spPr>
        <p:txBody>
          <a:bodyPr/>
          <a:lstStyle/>
          <a:p>
            <a:r>
              <a:rPr lang="ru-RU" sz="3000" dirty="0"/>
              <a:t>Защита на личните данни, академична честност и въздействие върху околната среда</a:t>
            </a:r>
          </a:p>
        </p:txBody>
      </p:sp>
      <p:pic>
        <p:nvPicPr>
          <p:cNvPr id="7" name="Picture Placeholder 6">
            <a:hlinkClick r:id="rId3"/>
            <a:extLst>
              <a:ext uri="{FF2B5EF4-FFF2-40B4-BE49-F238E27FC236}">
                <a16:creationId xmlns:a16="http://schemas.microsoft.com/office/drawing/2014/main" id="{E9BDA6D9-F5A6-4D0B-2E54-510A28D3B7F8}"/>
              </a:ext>
            </a:extLst>
          </p:cNvPr>
          <p:cNvPicPr>
            <a:picLocks noGrp="1" noChangeAspect="1"/>
          </p:cNvPicPr>
          <p:nvPr>
            <p:ph type="pic" sz="quarter" idx="10"/>
          </p:nvPr>
        </p:nvPicPr>
        <p:blipFill>
          <a:blip r:embed="rId4"/>
          <a:srcRect t="23337" b="23337"/>
          <a:stretch/>
        </p:blipFill>
        <p:spPr>
          <a:prstGeom prst="rect">
            <a:avLst/>
          </a:prstGeom>
          <a:solidFill>
            <a:srgbClr val="FFFFFF">
              <a:lumMod val="85000"/>
            </a:srgbClr>
          </a:solidFill>
        </p:spPr>
      </p:pic>
    </p:spTree>
    <p:extLst>
      <p:ext uri="{BB962C8B-B14F-4D97-AF65-F5344CB8AC3E}">
        <p14:creationId xmlns:p14="http://schemas.microsoft.com/office/powerpoint/2010/main" val="26992121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638875-67C6-23AE-28DE-DFEA2EE73CA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E2941F8-A138-9B0A-0455-F5ABFFC5CFF1}"/>
              </a:ext>
            </a:extLst>
          </p:cNvPr>
          <p:cNvSpPr>
            <a:spLocks noGrp="1"/>
          </p:cNvSpPr>
          <p:nvPr>
            <p:ph type="body" sz="quarter" idx="18"/>
          </p:nvPr>
        </p:nvSpPr>
        <p:spPr>
          <a:xfrm>
            <a:off x="677194" y="1307574"/>
            <a:ext cx="10595237" cy="5302546"/>
          </a:xfrm>
          <a:prstGeom prst="rect">
            <a:avLst/>
          </a:prstGeom>
        </p:spPr>
        <p:txBody>
          <a:bodyPr/>
          <a:lstStyle/>
          <a:p>
            <a:pPr marL="0" indent="0"/>
            <a:r>
              <a:rPr lang="ru-RU" sz="2000" dirty="0"/>
              <a:t>До края на този модул ще мога да…</a:t>
            </a:r>
          </a:p>
          <a:p>
            <a:pPr marL="0" indent="0" algn="just"/>
            <a:r>
              <a:rPr lang="ru-RU" sz="2000" dirty="0"/>
              <a:t>•Обясня защо изкуственият интелект е от значение за професионалното образование и обучение днес и как той е свързан с двойния преход – към зелена и дигитална икономика, който оформя работната сила в Европа.</a:t>
            </a:r>
          </a:p>
          <a:p>
            <a:pPr marL="0" indent="0" algn="just"/>
            <a:r>
              <a:rPr lang="ru-RU" sz="2000" dirty="0"/>
              <a:t>•Определя практични стратегии с нисък риск за въвеждане на инструменти за ИИ в моята преподавателска практика, като започна с малки, целенасочени стъпки. </a:t>
            </a:r>
          </a:p>
          <a:p>
            <a:pPr marL="0" indent="0" algn="just"/>
            <a:r>
              <a:rPr lang="ru-RU" sz="2000" dirty="0"/>
              <a:t>•Разпознавам ключовите етични съображения, включително пристрастност, поверителност на данните, академична интегритет и въздействие върху околната среда, които трябва да имам предвид при използването на ИИ в професионалното образование и обучение.</a:t>
            </a:r>
          </a:p>
          <a:p>
            <a:pPr marL="0" indent="0" algn="just"/>
            <a:r>
              <a:rPr lang="ru-RU" sz="2000" dirty="0"/>
              <a:t>•Опиша поне три основани на доказателства ползи от ИИ за преподаването и ученето в професионален контекст, включително персонализация, намаляване на натоварването и приобщаващо образование. </a:t>
            </a:r>
          </a:p>
          <a:p>
            <a:pPr marL="0" indent="0" algn="just"/>
            <a:r>
              <a:rPr lang="ru-RU" sz="2000" dirty="0"/>
              <a:t>•Избера и започна да използвам поне два инструмента за ИИ, които са подходящи за моята професионална област и нуждите на моите учащи. </a:t>
            </a:r>
          </a:p>
          <a:p>
            <a:pPr marL="0" indent="0" algn="just"/>
            <a:r>
              <a:rPr lang="ru-RU" sz="2000" dirty="0"/>
              <a:t>•Размисля критично върху това как ИИ може да подкрепи, но никога да не замести, човешките, социалните и практическите измерения на професионалното образование.</a:t>
            </a:r>
          </a:p>
          <a:p>
            <a:pPr marL="0" indent="0"/>
            <a:endParaRPr lang="ru-RU" sz="2000" dirty="0"/>
          </a:p>
          <a:p>
            <a:pPr marL="0" indent="0"/>
            <a:endParaRPr lang="ru-RU" sz="2000" dirty="0"/>
          </a:p>
          <a:p>
            <a:endParaRPr lang="en-US" dirty="0"/>
          </a:p>
        </p:txBody>
      </p:sp>
      <p:sp>
        <p:nvSpPr>
          <p:cNvPr id="5" name="Text Placeholder 4">
            <a:extLst>
              <a:ext uri="{FF2B5EF4-FFF2-40B4-BE49-F238E27FC236}">
                <a16:creationId xmlns:a16="http://schemas.microsoft.com/office/drawing/2014/main" id="{B8588589-0536-B507-3977-13AA75AD90A2}"/>
              </a:ext>
            </a:extLst>
          </p:cNvPr>
          <p:cNvSpPr>
            <a:spLocks noGrp="1"/>
          </p:cNvSpPr>
          <p:nvPr>
            <p:ph type="body" sz="quarter" idx="16"/>
          </p:nvPr>
        </p:nvSpPr>
        <p:spPr>
          <a:xfrm>
            <a:off x="677193" y="503920"/>
            <a:ext cx="10595237" cy="803654"/>
          </a:xfrm>
          <a:prstGeom prst="rect">
            <a:avLst/>
          </a:prstGeom>
        </p:spPr>
        <p:txBody>
          <a:bodyPr/>
          <a:lstStyle/>
          <a:p>
            <a:r>
              <a:rPr lang="bg-BG" dirty="0"/>
              <a:t>Цели на обучението</a:t>
            </a:r>
          </a:p>
        </p:txBody>
      </p:sp>
    </p:spTree>
    <p:extLst>
      <p:ext uri="{BB962C8B-B14F-4D97-AF65-F5344CB8AC3E}">
        <p14:creationId xmlns:p14="http://schemas.microsoft.com/office/powerpoint/2010/main" val="24422257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75C833-1850-A36E-9A8D-72FCCA2455C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0AFD0A0-DD8D-9DF6-FAFE-3D3C2A422857}"/>
              </a:ext>
            </a:extLst>
          </p:cNvPr>
          <p:cNvSpPr>
            <a:spLocks noGrp="1"/>
          </p:cNvSpPr>
          <p:nvPr>
            <p:ph type="body" sz="quarter" idx="18"/>
          </p:nvPr>
        </p:nvSpPr>
        <p:spPr/>
        <p:txBody>
          <a:bodyPr/>
          <a:lstStyle/>
          <a:p>
            <a:pPr marL="0" indent="0" algn="just"/>
            <a:r>
              <a:rPr lang="ru-RU" sz="2000" dirty="0"/>
              <a:t>Проектът AI4InclusiveEducation, разработен от La Scientothèque в Белгия като част от инициативата „Erasmus+ SteamCity“, получи наградата „Крал Хамад“ на ЮНЕСКО през 2025 г. за насърчаване на отговорното използване на изкуствения интелект в образованието. Проектът предлага обучение по изкуствен интелект от гражданска и интердисциплинарна перспектива за младежи на възраст 10–18 години, особено от уязвими общности, като разглежда въпросите за поверителността на данните, алгоритмичната пристрастност и дезинформацията чрез дейности, свързани с местни проблеми. Проектът е достигнал до повече от 6000 ученици и 300 учители чрез модули с отворен достъп.</a:t>
            </a:r>
          </a:p>
          <a:p>
            <a:pPr marL="0" indent="0"/>
            <a:endParaRPr lang="ru-RU" sz="2000" dirty="0"/>
          </a:p>
          <a:p>
            <a:pPr marL="0" indent="0"/>
            <a:endParaRPr lang="ru-RU" sz="2000" dirty="0"/>
          </a:p>
        </p:txBody>
      </p:sp>
      <p:sp>
        <p:nvSpPr>
          <p:cNvPr id="3" name="Text Placeholder 2">
            <a:extLst>
              <a:ext uri="{FF2B5EF4-FFF2-40B4-BE49-F238E27FC236}">
                <a16:creationId xmlns:a16="http://schemas.microsoft.com/office/drawing/2014/main" id="{53B6B383-600F-23EE-586D-7A5FA137D4B0}"/>
              </a:ext>
            </a:extLst>
          </p:cNvPr>
          <p:cNvSpPr>
            <a:spLocks noGrp="1"/>
          </p:cNvSpPr>
          <p:nvPr>
            <p:ph type="body" sz="quarter" idx="16"/>
          </p:nvPr>
        </p:nvSpPr>
        <p:spPr>
          <a:xfrm>
            <a:off x="180754" y="1034557"/>
            <a:ext cx="7833092" cy="1031625"/>
          </a:xfrm>
        </p:spPr>
        <p:txBody>
          <a:bodyPr/>
          <a:lstStyle/>
          <a:p>
            <a:r>
              <a:rPr lang="bg-BG" sz="3200" dirty="0"/>
              <a:t>ПРИМЕР </a:t>
            </a:r>
            <a:r>
              <a:rPr lang="ru-RU" sz="3200" dirty="0"/>
              <a:t>AI4InclusiveEducation (Белгия) – лауреат на наградата на ЮНЕСКО за 2025 г.</a:t>
            </a:r>
            <a:endParaRPr lang="en-GB" sz="3200" dirty="0"/>
          </a:p>
        </p:txBody>
      </p:sp>
      <p:pic>
        <p:nvPicPr>
          <p:cNvPr id="8" name="Picture Placeholder 7">
            <a:extLst>
              <a:ext uri="{FF2B5EF4-FFF2-40B4-BE49-F238E27FC236}">
                <a16:creationId xmlns:a16="http://schemas.microsoft.com/office/drawing/2014/main" id="{A450737D-B637-93E1-6132-46687A45A240}"/>
              </a:ext>
            </a:extLst>
          </p:cNvPr>
          <p:cNvPicPr>
            <a:picLocks noGrp="1" noChangeAspect="1"/>
          </p:cNvPicPr>
          <p:nvPr>
            <p:ph type="pic" sz="quarter" idx="10"/>
          </p:nvPr>
        </p:nvPicPr>
        <p:blipFill>
          <a:blip r:embed="rId3"/>
          <a:srcRect l="7835" r="7835"/>
          <a:stretch/>
        </p:blipFill>
        <p:spPr>
          <a:prstGeom prst="rect">
            <a:avLst/>
          </a:prstGeom>
          <a:solidFill>
            <a:srgbClr val="FFFFFF">
              <a:lumMod val="85000"/>
            </a:srgbClr>
          </a:solidFill>
        </p:spPr>
      </p:pic>
    </p:spTree>
    <p:extLst>
      <p:ext uri="{BB962C8B-B14F-4D97-AF65-F5344CB8AC3E}">
        <p14:creationId xmlns:p14="http://schemas.microsoft.com/office/powerpoint/2010/main" val="34262492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001ECB-97E8-2851-1347-05C9C68D0B2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6CF55C9-6CB8-93BC-398D-89AB8A89F93D}"/>
              </a:ext>
            </a:extLst>
          </p:cNvPr>
          <p:cNvSpPr>
            <a:spLocks noGrp="1"/>
          </p:cNvSpPr>
          <p:nvPr>
            <p:ph type="body" sz="quarter" idx="18"/>
          </p:nvPr>
        </p:nvSpPr>
        <p:spPr>
          <a:xfrm>
            <a:off x="5943600" y="1612373"/>
            <a:ext cx="5454502" cy="4129208"/>
          </a:xfrm>
          <a:prstGeom prst="rect">
            <a:avLst/>
          </a:prstGeom>
        </p:spPr>
        <p:txBody>
          <a:bodyPr/>
          <a:lstStyle/>
          <a:p>
            <a:pPr marL="0" algn="just"/>
            <a:r>
              <a:rPr lang="ru-RU" b="1" dirty="0"/>
              <a:t>Европейска комисия: Етични насоки за изкуствения интелект, предназначени за педагози — </a:t>
            </a:r>
            <a:r>
              <a:rPr lang="ru-RU" dirty="0"/>
              <a:t>практични указания, основани на конкретни сценарии, за учители с малко или никакъв предишен опит в областта на изкуствения интелект. Налични са на всички езици на ЕС и се популяризират чрез програма „Еразъм+“.</a:t>
            </a:r>
          </a:p>
          <a:p>
            <a:pPr marL="0"/>
            <a:r>
              <a:rPr lang="en-GB" i="1" dirty="0">
                <a:hlinkClick r:id="rId3"/>
              </a:rPr>
              <a:t>https://education.ec.europa.eu/focus-topics/digital-education/action-plan/action-6</a:t>
            </a:r>
            <a:r>
              <a:rPr lang="en-GB" i="1" dirty="0"/>
              <a:t> </a:t>
            </a:r>
            <a:endParaRPr lang="en-GB" dirty="0"/>
          </a:p>
          <a:p>
            <a:pPr marL="0"/>
            <a:endParaRPr lang="en-US" dirty="0"/>
          </a:p>
        </p:txBody>
      </p:sp>
      <p:sp>
        <p:nvSpPr>
          <p:cNvPr id="5" name="Text Placeholder 4">
            <a:extLst>
              <a:ext uri="{FF2B5EF4-FFF2-40B4-BE49-F238E27FC236}">
                <a16:creationId xmlns:a16="http://schemas.microsoft.com/office/drawing/2014/main" id="{0E39D40A-2007-50A7-F0CC-0186B2270CAF}"/>
              </a:ext>
            </a:extLst>
          </p:cNvPr>
          <p:cNvSpPr>
            <a:spLocks noGrp="1"/>
          </p:cNvSpPr>
          <p:nvPr>
            <p:ph type="body" sz="quarter" idx="16"/>
          </p:nvPr>
        </p:nvSpPr>
        <p:spPr>
          <a:prstGeom prst="rect">
            <a:avLst/>
          </a:prstGeom>
        </p:spPr>
        <p:txBody>
          <a:bodyPr/>
          <a:lstStyle/>
          <a:p>
            <a:r>
              <a:rPr lang="bg-BG" sz="3200" dirty="0"/>
              <a:t>ДОПЪЛНИТЕЛНИ РЕСУРСИ</a:t>
            </a:r>
          </a:p>
        </p:txBody>
      </p:sp>
      <p:pic>
        <p:nvPicPr>
          <p:cNvPr id="4" name="Picture Placeholder 3">
            <a:extLst>
              <a:ext uri="{FF2B5EF4-FFF2-40B4-BE49-F238E27FC236}">
                <a16:creationId xmlns:a16="http://schemas.microsoft.com/office/drawing/2014/main" id="{E9823761-EC07-CFEF-F473-227345542302}"/>
              </a:ext>
            </a:extLst>
          </p:cNvPr>
          <p:cNvPicPr>
            <a:picLocks noGrp="1" noChangeAspect="1"/>
          </p:cNvPicPr>
          <p:nvPr>
            <p:ph type="pic" sz="quarter" idx="10"/>
          </p:nvPr>
        </p:nvPicPr>
        <p:blipFill>
          <a:blip r:embed="rId4"/>
          <a:srcRect l="5407" r="5407"/>
          <a:stretch/>
        </p:blipFill>
        <p:spPr>
          <a:prstGeom prst="rect">
            <a:avLst/>
          </a:prstGeom>
          <a:solidFill>
            <a:srgbClr val="FFFFFF">
              <a:lumMod val="85000"/>
            </a:srgbClr>
          </a:solidFill>
        </p:spPr>
      </p:pic>
    </p:spTree>
    <p:extLst>
      <p:ext uri="{BB962C8B-B14F-4D97-AF65-F5344CB8AC3E}">
        <p14:creationId xmlns:p14="http://schemas.microsoft.com/office/powerpoint/2010/main" val="19079452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0DD82-FE96-E634-FA2E-6BB006B87B3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0B9129E-4D30-B5C5-2171-FCF4426E6B93}"/>
              </a:ext>
            </a:extLst>
          </p:cNvPr>
          <p:cNvSpPr>
            <a:spLocks noGrp="1"/>
          </p:cNvSpPr>
          <p:nvPr>
            <p:ph type="body" sz="quarter" idx="16"/>
          </p:nvPr>
        </p:nvSpPr>
        <p:spPr>
          <a:xfrm>
            <a:off x="5434696" y="2622424"/>
            <a:ext cx="6010480" cy="2253043"/>
          </a:xfrm>
        </p:spPr>
        <p:txBody>
          <a:bodyPr>
            <a:normAutofit fontScale="85000" lnSpcReduction="10000"/>
          </a:bodyPr>
          <a:lstStyle/>
          <a:p>
            <a:r>
              <a:rPr lang="bg-BG" dirty="0"/>
              <a:t>Част</a:t>
            </a:r>
            <a:r>
              <a:rPr lang="en-US" dirty="0"/>
              <a:t> 4</a:t>
            </a:r>
            <a:r>
              <a:rPr lang="bg-BG" dirty="0"/>
              <a:t> </a:t>
            </a:r>
            <a:r>
              <a:rPr lang="en-US" dirty="0"/>
              <a:t>-</a:t>
            </a:r>
          </a:p>
          <a:p>
            <a:r>
              <a:rPr lang="ru-RU" dirty="0"/>
              <a:t>Предимствата на изкуствения интелект в преподаването и ученето</a:t>
            </a:r>
          </a:p>
        </p:txBody>
      </p:sp>
      <p:sp>
        <p:nvSpPr>
          <p:cNvPr id="5" name="Text Placeholder 4">
            <a:extLst>
              <a:ext uri="{FF2B5EF4-FFF2-40B4-BE49-F238E27FC236}">
                <a16:creationId xmlns:a16="http://schemas.microsoft.com/office/drawing/2014/main" id="{8A4B91C7-7084-0DB5-5A63-847C993D71C5}"/>
              </a:ext>
            </a:extLst>
          </p:cNvPr>
          <p:cNvSpPr>
            <a:spLocks noGrp="1"/>
          </p:cNvSpPr>
          <p:nvPr>
            <p:ph type="body" sz="quarter" idx="17"/>
          </p:nvPr>
        </p:nvSpPr>
        <p:spPr/>
        <p:txBody>
          <a:bodyPr/>
          <a:lstStyle/>
          <a:p>
            <a:r>
              <a:rPr lang="en-US" dirty="0"/>
              <a:t>04</a:t>
            </a:r>
          </a:p>
        </p:txBody>
      </p:sp>
    </p:spTree>
    <p:extLst>
      <p:ext uri="{BB962C8B-B14F-4D97-AF65-F5344CB8AC3E}">
        <p14:creationId xmlns:p14="http://schemas.microsoft.com/office/powerpoint/2010/main" val="27020342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01331F3-1FAA-D347-8B9C-59F1536C295C}"/>
              </a:ext>
            </a:extLst>
          </p:cNvPr>
          <p:cNvSpPr>
            <a:spLocks noGrp="1"/>
          </p:cNvSpPr>
          <p:nvPr>
            <p:ph type="body" sz="quarter" idx="18"/>
          </p:nvPr>
        </p:nvSpPr>
        <p:spPr>
          <a:xfrm>
            <a:off x="835671" y="2727702"/>
            <a:ext cx="7255706" cy="3683731"/>
          </a:xfrm>
        </p:spPr>
        <p:txBody>
          <a:bodyPr/>
          <a:lstStyle/>
          <a:p>
            <a:pPr marL="0" algn="just"/>
            <a:r>
              <a:rPr lang="ru-RU" sz="1900" dirty="0"/>
              <a:t>Едно от най-убедителните предимства на изкуствения интелект в образованието е способността му да персонализира обучението в мащаб, който нито един учител не би могъл да постигне сам. </a:t>
            </a:r>
          </a:p>
          <a:p>
            <a:pPr marL="0" algn="just"/>
            <a:r>
              <a:rPr lang="ru-RU" sz="1900" dirty="0"/>
              <a:t>Метаанализ на проучвания за персонализирано обучение с помощта на изкуствен интелект (2019–2024 г.) установи средно до силно положително въздействие върху учебните резултати в сравнение с неадаптивните подходи, като подобрението в общата академична успеваемост възлиза на 0,36 стандартни отклонения. </a:t>
            </a:r>
          </a:p>
          <a:p>
            <a:pPr marL="0" algn="just"/>
            <a:r>
              <a:rPr lang="ru-RU" sz="1900" dirty="0"/>
              <a:t>В един особено впечатляващ резултат от 2025 г. студентите, ползващи ИИ-преподаватели във физическия факултет на Харвардския университет, са научили повече от два пъти повече за по-кратко време в сравнение с традиционните класове за активно учене.</a:t>
            </a:r>
          </a:p>
          <a:p>
            <a:pPr marL="0"/>
            <a:endParaRPr lang="ru-RU" sz="2000" dirty="0"/>
          </a:p>
        </p:txBody>
      </p:sp>
      <p:sp>
        <p:nvSpPr>
          <p:cNvPr id="2" name="Text Placeholder 1">
            <a:extLst>
              <a:ext uri="{FF2B5EF4-FFF2-40B4-BE49-F238E27FC236}">
                <a16:creationId xmlns:a16="http://schemas.microsoft.com/office/drawing/2014/main" id="{4807231A-8C56-9D46-8B91-D1040E2F919E}"/>
              </a:ext>
            </a:extLst>
          </p:cNvPr>
          <p:cNvSpPr>
            <a:spLocks noGrp="1"/>
          </p:cNvSpPr>
          <p:nvPr>
            <p:ph type="body" sz="quarter" idx="16"/>
          </p:nvPr>
        </p:nvSpPr>
        <p:spPr>
          <a:xfrm>
            <a:off x="835671" y="1073889"/>
            <a:ext cx="7178174" cy="1204432"/>
          </a:xfrm>
        </p:spPr>
        <p:txBody>
          <a:bodyPr/>
          <a:lstStyle/>
          <a:p>
            <a:r>
              <a:rPr lang="bg-BG" dirty="0"/>
              <a:t>Персонализация, която наистина работи</a:t>
            </a:r>
          </a:p>
        </p:txBody>
      </p:sp>
      <p:pic>
        <p:nvPicPr>
          <p:cNvPr id="8" name="Picture Placeholder 7">
            <a:extLst>
              <a:ext uri="{FF2B5EF4-FFF2-40B4-BE49-F238E27FC236}">
                <a16:creationId xmlns:a16="http://schemas.microsoft.com/office/drawing/2014/main" id="{330DC2B4-5E6E-2BB3-C0D8-FBA1348585C3}"/>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5091418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392FD9-799B-CB10-3D6C-5BF2B2614041}"/>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A180B04-C62A-224A-4415-6884281BA458}"/>
              </a:ext>
            </a:extLst>
          </p:cNvPr>
          <p:cNvSpPr>
            <a:spLocks noGrp="1"/>
          </p:cNvSpPr>
          <p:nvPr>
            <p:ph type="body" sz="quarter" idx="18"/>
          </p:nvPr>
        </p:nvSpPr>
        <p:spPr>
          <a:xfrm>
            <a:off x="835671" y="2727702"/>
            <a:ext cx="7178174" cy="3481712"/>
          </a:xfrm>
        </p:spPr>
        <p:txBody>
          <a:bodyPr/>
          <a:lstStyle/>
          <a:p>
            <a:pPr marL="0" algn="just"/>
            <a:r>
              <a:rPr lang="ru-RU" sz="1900" dirty="0"/>
              <a:t>По-конкретно в професионалното образование и обучение персонализацията, базирана на изкуствен интелект, придобива практическа значимост. В класните стаи за професионално обучение често се събират учащи с много различни предварителни знания, езикови умения и темпо на усвояване. Инструменти за изкуствен интелект като </a:t>
            </a:r>
            <a:r>
              <a:rPr lang="en-GB" sz="1900" b="1" dirty="0" err="1">
                <a:hlinkClick r:id="rId3"/>
              </a:rPr>
              <a:t>Diffit</a:t>
            </a:r>
            <a:r>
              <a:rPr lang="en-GB" sz="1900" dirty="0"/>
              <a:t> </a:t>
            </a:r>
            <a:r>
              <a:rPr lang="ru-RU" sz="1900" dirty="0"/>
              <a:t>може да вземе сложно техническо ръководство и за минути да създаде версии за различни нива на четене, докато ChatGPT може да генерира постепенно изложени обяснения на една и съща концепция с различна степен на сложност. ‍За преподавателите в професионалното образование и обучение, които работят с разнородни групи, включително възрастни учащи, мигранти и хора, сменящи професията си, този вид бърза и целенасочена адаптация е практическа необходимост.</a:t>
            </a:r>
          </a:p>
          <a:p>
            <a:pPr marL="0"/>
            <a:endParaRPr lang="ru-RU" sz="2000" dirty="0"/>
          </a:p>
          <a:p>
            <a:pPr marL="0"/>
            <a:endParaRPr lang="ru-RU" sz="2000" dirty="0"/>
          </a:p>
        </p:txBody>
      </p:sp>
      <p:sp>
        <p:nvSpPr>
          <p:cNvPr id="2" name="Text Placeholder 1">
            <a:extLst>
              <a:ext uri="{FF2B5EF4-FFF2-40B4-BE49-F238E27FC236}">
                <a16:creationId xmlns:a16="http://schemas.microsoft.com/office/drawing/2014/main" id="{1C417D21-B088-978A-53CD-1E1EDE0CFF5C}"/>
              </a:ext>
            </a:extLst>
          </p:cNvPr>
          <p:cNvSpPr>
            <a:spLocks noGrp="1"/>
          </p:cNvSpPr>
          <p:nvPr>
            <p:ph type="body" sz="quarter" idx="16"/>
          </p:nvPr>
        </p:nvSpPr>
        <p:spPr>
          <a:xfrm>
            <a:off x="733647" y="988829"/>
            <a:ext cx="7280198" cy="1289492"/>
          </a:xfrm>
        </p:spPr>
        <p:txBody>
          <a:bodyPr/>
          <a:lstStyle/>
          <a:p>
            <a:r>
              <a:rPr lang="bg-BG" dirty="0"/>
              <a:t>Персонализация, която наистина работи</a:t>
            </a:r>
          </a:p>
        </p:txBody>
      </p:sp>
      <p:pic>
        <p:nvPicPr>
          <p:cNvPr id="8" name="Picture Placeholder 7">
            <a:extLst>
              <a:ext uri="{FF2B5EF4-FFF2-40B4-BE49-F238E27FC236}">
                <a16:creationId xmlns:a16="http://schemas.microsoft.com/office/drawing/2014/main" id="{7E3D8C90-5B5E-526C-A667-C68D2A9CE87A}"/>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3556629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3EDF85-4CCB-C224-E8F8-604054250D42}"/>
            </a:ext>
          </a:extLst>
        </p:cNvPr>
        <p:cNvGrpSpPr/>
        <p:nvPr/>
      </p:nvGrpSpPr>
      <p:grpSpPr>
        <a:xfrm>
          <a:off x="0" y="0"/>
          <a:ext cx="0" cy="0"/>
          <a:chOff x="0" y="0"/>
          <a:chExt cx="0" cy="0"/>
        </a:xfrm>
      </p:grpSpPr>
      <p:pic>
        <p:nvPicPr>
          <p:cNvPr id="16" name="Picture Placeholder 4">
            <a:extLst>
              <a:ext uri="{FF2B5EF4-FFF2-40B4-BE49-F238E27FC236}">
                <a16:creationId xmlns:a16="http://schemas.microsoft.com/office/drawing/2014/main" id="{993CE777-3D2E-CCBD-DCFB-140F05759A83}"/>
              </a:ext>
            </a:extLst>
          </p:cNvPr>
          <p:cNvPicPr>
            <a:picLocks noGrp="1" noChangeAspect="1"/>
          </p:cNvPicPr>
          <p:nvPr>
            <p:ph type="pic" sz="quarter" idx="44"/>
          </p:nvPr>
        </p:nvPicPr>
        <p:blipFill>
          <a:blip r:embed="rId3" cstate="screen">
            <a:extLst>
              <a:ext uri="{28A0092B-C50C-407E-A947-70E740481C1C}">
                <a14:useLocalDpi xmlns:a14="http://schemas.microsoft.com/office/drawing/2010/main"/>
              </a:ext>
            </a:extLst>
          </a:blip>
          <a:srcRect/>
          <a:stretch/>
        </p:blipFill>
        <p:spPr/>
      </p:pic>
      <p:sp>
        <p:nvSpPr>
          <p:cNvPr id="8" name="Text Placeholder 7">
            <a:extLst>
              <a:ext uri="{FF2B5EF4-FFF2-40B4-BE49-F238E27FC236}">
                <a16:creationId xmlns:a16="http://schemas.microsoft.com/office/drawing/2014/main" id="{C07E27EA-604A-7732-8582-B322EF2BEA4A}"/>
              </a:ext>
            </a:extLst>
          </p:cNvPr>
          <p:cNvSpPr>
            <a:spLocks noGrp="1"/>
          </p:cNvSpPr>
          <p:nvPr>
            <p:ph type="body" sz="quarter" idx="18"/>
          </p:nvPr>
        </p:nvSpPr>
        <p:spPr>
          <a:xfrm>
            <a:off x="6613876" y="1452064"/>
            <a:ext cx="5260624" cy="4377696"/>
          </a:xfrm>
        </p:spPr>
        <p:txBody>
          <a:bodyPr/>
          <a:lstStyle/>
          <a:p>
            <a:pPr marL="0" algn="just"/>
            <a:r>
              <a:rPr lang="ru-RU" sz="1900" dirty="0"/>
              <a:t>Преподавателите в професионалното образование и обучение постоянно отбелязват, че административните задачи, планирането на уроците, изготвянето на оценки и обратна връзка, както и управлението на документацията, отнемат време, което биха предпочели да прекарат с учениците. </a:t>
            </a:r>
          </a:p>
          <a:p>
            <a:pPr marL="0" algn="just"/>
            <a:r>
              <a:rPr lang="ru-RU" sz="1900" dirty="0"/>
              <a:t>Пилотен проект на Education Endowment Foundation във Великобритания (2023 г.) установи, че използването на ChatGPT за административни задачи намалява времето за планиране и администрация с приблизително 31 %, или около 25 минути на седмица на учител. Други проучвания сочат, че учителите, които използват ИИ поне веднъж седмично, спестяват средно 5,9 часа на седмица, като 55 % от тях заявяват, че ИИ им е дал повече време за пряко взаимодействие с учениците.</a:t>
            </a:r>
          </a:p>
          <a:p>
            <a:pPr marL="0"/>
            <a:endParaRPr lang="ru-RU" sz="2000" dirty="0"/>
          </a:p>
          <a:p>
            <a:pPr marL="0"/>
            <a:endParaRPr lang="ru-RU" sz="2000" dirty="0"/>
          </a:p>
        </p:txBody>
      </p:sp>
      <p:sp>
        <p:nvSpPr>
          <p:cNvPr id="7" name="Text Placeholder 6">
            <a:extLst>
              <a:ext uri="{FF2B5EF4-FFF2-40B4-BE49-F238E27FC236}">
                <a16:creationId xmlns:a16="http://schemas.microsoft.com/office/drawing/2014/main" id="{6EBF0C47-CAF2-A5D6-6009-9FF63CC6FFF5}"/>
              </a:ext>
            </a:extLst>
          </p:cNvPr>
          <p:cNvSpPr>
            <a:spLocks noGrp="1"/>
          </p:cNvSpPr>
          <p:nvPr>
            <p:ph type="body" sz="quarter" idx="16"/>
          </p:nvPr>
        </p:nvSpPr>
        <p:spPr>
          <a:xfrm>
            <a:off x="6791158" y="260747"/>
            <a:ext cx="4757375" cy="992652"/>
          </a:xfrm>
        </p:spPr>
        <p:txBody>
          <a:bodyPr/>
          <a:lstStyle/>
          <a:p>
            <a:r>
              <a:rPr lang="ru-RU" sz="3200" dirty="0"/>
              <a:t>Да си върнем времето за това, което е най-важно</a:t>
            </a:r>
          </a:p>
        </p:txBody>
      </p:sp>
      <p:sp>
        <p:nvSpPr>
          <p:cNvPr id="17" name="Freeform 16">
            <a:extLst>
              <a:ext uri="{FF2B5EF4-FFF2-40B4-BE49-F238E27FC236}">
                <a16:creationId xmlns:a16="http://schemas.microsoft.com/office/drawing/2014/main" id="{BA3D60A9-8EAA-988D-3AFD-7999887ED0A8}"/>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4481632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68638B-4C45-2A83-51C5-B3416FFD035B}"/>
            </a:ext>
          </a:extLst>
        </p:cNvPr>
        <p:cNvGrpSpPr/>
        <p:nvPr/>
      </p:nvGrpSpPr>
      <p:grpSpPr>
        <a:xfrm>
          <a:off x="0" y="0"/>
          <a:ext cx="0" cy="0"/>
          <a:chOff x="0" y="0"/>
          <a:chExt cx="0" cy="0"/>
        </a:xfrm>
      </p:grpSpPr>
      <p:pic>
        <p:nvPicPr>
          <p:cNvPr id="16" name="Picture Placeholder 4">
            <a:extLst>
              <a:ext uri="{FF2B5EF4-FFF2-40B4-BE49-F238E27FC236}">
                <a16:creationId xmlns:a16="http://schemas.microsoft.com/office/drawing/2014/main" id="{FDA09D63-ED20-EBFB-A9CF-02ADE1AE8453}"/>
              </a:ext>
            </a:extLst>
          </p:cNvPr>
          <p:cNvPicPr>
            <a:picLocks noGrp="1" noChangeAspect="1"/>
          </p:cNvPicPr>
          <p:nvPr>
            <p:ph type="pic" sz="quarter" idx="44"/>
          </p:nvPr>
        </p:nvPicPr>
        <p:blipFill>
          <a:blip r:embed="rId3"/>
          <a:srcRect/>
          <a:stretch/>
        </p:blipFill>
        <p:spPr/>
      </p:pic>
      <p:sp>
        <p:nvSpPr>
          <p:cNvPr id="8" name="Text Placeholder 7">
            <a:extLst>
              <a:ext uri="{FF2B5EF4-FFF2-40B4-BE49-F238E27FC236}">
                <a16:creationId xmlns:a16="http://schemas.microsoft.com/office/drawing/2014/main" id="{0F3E45C5-7D8B-AE3F-72B6-0DB6FD6A32A2}"/>
              </a:ext>
            </a:extLst>
          </p:cNvPr>
          <p:cNvSpPr>
            <a:spLocks noGrp="1"/>
          </p:cNvSpPr>
          <p:nvPr>
            <p:ph type="body" sz="quarter" idx="18"/>
          </p:nvPr>
        </p:nvSpPr>
        <p:spPr>
          <a:xfrm>
            <a:off x="6613876" y="1452064"/>
            <a:ext cx="5260624" cy="4377696"/>
          </a:xfrm>
        </p:spPr>
        <p:txBody>
          <a:bodyPr/>
          <a:lstStyle/>
          <a:p>
            <a:pPr marL="0" algn="just"/>
            <a:r>
              <a:rPr lang="ru-RU" sz="1900" dirty="0"/>
              <a:t>Министерството на образованието на Обединеното кралство инвестира 3 милиона лири в инструменти, базирани на изкуствен интелект, предназначени за учители, като признава, че генеративният изкуствен интелект може да подпомогне педагогическия персонал чрез намаляване на административната тежест. За преподавателите в професионалното образование и обучение, които разпределят времето си между преподаване в клас, ръководство на практически занятия, поддържане на връзка с работодатели и попълване на документация, дори и скромна икономия на време може да се превърне в значително повече време за най-важните, свързани с човешкото взаимодействие аспекти на тяхната работа – наставничество, демонстриране и подпомагане на учащите при изпълнението на практически задачи.</a:t>
            </a:r>
          </a:p>
          <a:p>
            <a:pPr marL="0"/>
            <a:endParaRPr lang="ru-RU" sz="1900" dirty="0"/>
          </a:p>
          <a:p>
            <a:pPr marL="0"/>
            <a:endParaRPr lang="ru-RU" sz="2000" dirty="0"/>
          </a:p>
        </p:txBody>
      </p:sp>
      <p:sp>
        <p:nvSpPr>
          <p:cNvPr id="7" name="Text Placeholder 6">
            <a:extLst>
              <a:ext uri="{FF2B5EF4-FFF2-40B4-BE49-F238E27FC236}">
                <a16:creationId xmlns:a16="http://schemas.microsoft.com/office/drawing/2014/main" id="{AA41CA8B-CB1A-0454-0EBE-CFA0EAE2E295}"/>
              </a:ext>
            </a:extLst>
          </p:cNvPr>
          <p:cNvSpPr>
            <a:spLocks noGrp="1"/>
          </p:cNvSpPr>
          <p:nvPr>
            <p:ph type="body" sz="quarter" idx="16"/>
          </p:nvPr>
        </p:nvSpPr>
        <p:spPr>
          <a:xfrm>
            <a:off x="6791158" y="260747"/>
            <a:ext cx="4757375" cy="992652"/>
          </a:xfrm>
        </p:spPr>
        <p:txBody>
          <a:bodyPr/>
          <a:lstStyle/>
          <a:p>
            <a:r>
              <a:rPr lang="ru-RU" sz="3200" dirty="0"/>
              <a:t>Да си върнем времето за това, което е най-важно</a:t>
            </a:r>
          </a:p>
        </p:txBody>
      </p:sp>
      <p:sp>
        <p:nvSpPr>
          <p:cNvPr id="17" name="Freeform 16">
            <a:extLst>
              <a:ext uri="{FF2B5EF4-FFF2-40B4-BE49-F238E27FC236}">
                <a16:creationId xmlns:a16="http://schemas.microsoft.com/office/drawing/2014/main" id="{3DA6F5F5-EC9A-6097-09FF-F02DAEDB41FD}"/>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17420729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798381" y="1881963"/>
            <a:ext cx="10595236" cy="4013659"/>
          </a:xfrm>
          <a:prstGeom prst="rect">
            <a:avLst/>
          </a:prstGeom>
        </p:spPr>
        <p:txBody>
          <a:bodyPr/>
          <a:lstStyle/>
          <a:p>
            <a:pPr marL="0" indent="0" algn="just"/>
            <a:r>
              <a:rPr lang="ru-RU" sz="1900" dirty="0"/>
              <a:t>Изкуственият интелект притежава значителен потенциал да направи професионалното образование и обучение по-инклузивно и достъпно. </a:t>
            </a:r>
            <a:r>
              <a:rPr lang="bg-BG" sz="1900" dirty="0"/>
              <a:t> Докладът </a:t>
            </a:r>
            <a:r>
              <a:rPr lang="en-GB" sz="1900" dirty="0">
                <a:hlinkClick r:id="rId3"/>
              </a:rPr>
              <a:t>O</a:t>
            </a:r>
            <a:r>
              <a:rPr lang="en-GB" sz="1900" dirty="0">
                <a:hlinkClick r:id="rId3"/>
              </a:rPr>
              <a:t>ECD's 2025 report on AI and neurodivergent learners in VET, </a:t>
            </a:r>
            <a:r>
              <a:rPr lang="ru-RU" sz="1900" dirty="0"/>
              <a:t>Въз основа на интервюта с над 50 заинтересовани страни бе установено, че изкуственият интелект и съвременните технологии могат да направят професионалното образование и обучение по-адаптивно, достъпно и приобщаващо за учащите с аутизъм, СДВГ, дислексия и други състояния. Инструментите за преобразуване на текст в реч, реч в текст и генеративни ИИ позволяват на учащите да работят с материалите в предпочитания от тях формат, докато средите с разширена реалност осигуряват психологически безопасни пространства за упражняване на умения преди влизането в реални работни места. В най-големия колеж за професионално образование и обучение за хора със специални нужди във Финландия, 360° сцени на работното място, създадени с </a:t>
            </a:r>
          </a:p>
          <a:p>
            <a:pPr marL="0" indent="0" algn="just"/>
            <a:r>
              <a:rPr lang="en-GB" sz="1900" dirty="0" err="1">
                <a:hlinkClick r:id="rId4"/>
              </a:rPr>
              <a:t>Thinglink</a:t>
            </a:r>
            <a:r>
              <a:rPr lang="en-GB" sz="1900" dirty="0"/>
              <a:t> </a:t>
            </a:r>
            <a:r>
              <a:rPr lang="ru-RU" sz="1900" dirty="0"/>
              <a:t>а смарт очилата с добавена реалност позволяват на учащите да посетят предварително работните места, да отрепетират последователността от задачи и да придобият увереност преди стажа в реална работна среда. По-общият извод е много важен: изкуственият интелект не е от полза само за най-технически грамотните учащи – когато е проектиран и използван разумно, той може да бъде двигател за равенство, достигайки до онези, които традиционно са били пренебрегвани от конвенционалните форми на професионално образование и обучение.</a:t>
            </a:r>
          </a:p>
          <a:p>
            <a:pPr marL="0" indent="0"/>
            <a:endParaRPr lang="ru-RU" sz="2000" dirty="0"/>
          </a:p>
          <a:p>
            <a:pPr marL="0" indent="0"/>
            <a:endParaRPr lang="en-GB" sz="2000" dirty="0"/>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3"/>
            <a:ext cx="10595238" cy="971504"/>
          </a:xfrm>
          <a:prstGeom prst="rect">
            <a:avLst/>
          </a:prstGeom>
        </p:spPr>
        <p:txBody>
          <a:bodyPr/>
          <a:lstStyle/>
          <a:p>
            <a:r>
              <a:rPr lang="ru-RU" dirty="0"/>
              <a:t>Подкрепа за приобщаването и преодоляване на недостига на квалифицирани кадри</a:t>
            </a:r>
          </a:p>
        </p:txBody>
      </p:sp>
    </p:spTree>
    <p:extLst>
      <p:ext uri="{BB962C8B-B14F-4D97-AF65-F5344CB8AC3E}">
        <p14:creationId xmlns:p14="http://schemas.microsoft.com/office/powerpoint/2010/main" val="2730074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A08BBB-9CFD-6FC5-B032-93A031F9184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C3230D8-A67E-EF2A-6AB4-A48E255B8EB4}"/>
              </a:ext>
            </a:extLst>
          </p:cNvPr>
          <p:cNvSpPr>
            <a:spLocks noGrp="1"/>
          </p:cNvSpPr>
          <p:nvPr>
            <p:ph type="body" sz="quarter" idx="18"/>
          </p:nvPr>
        </p:nvSpPr>
        <p:spPr>
          <a:xfrm>
            <a:off x="835671" y="2727702"/>
            <a:ext cx="7178174" cy="3439182"/>
          </a:xfrm>
        </p:spPr>
        <p:txBody>
          <a:bodyPr/>
          <a:lstStyle/>
          <a:p>
            <a:pPr marL="0" indent="0" algn="just"/>
            <a:r>
              <a:rPr lang="ru-RU" sz="1900" dirty="0"/>
              <a:t>Изследователите разработиха мултисензорен тренажор за заваряване, подпомаган от изкуствен интелект, който интегрира HD камери, RGB-D сензори и алгоритми за машинно обучение, за да предоставя персонализирана обратна връзка в реално време относно двигателните умения и техниката на обучаващите се. В контролирано проучване обучаващите се, които използваха системата, ръководена от изкуствен интелект, демонстрираха значително подобрена точност при заваряването и ускорени криви на обучение в сравнение както с традиционното обучение, така и с обучението във виртуална реалност без изкуствен интелект. Този подход на „обучение чрез въплътен изкуствен интелект“ се счита за едно от най-стриктните контролирани проучвания на изкуствения интелект в професионалното образование и обучение до момента.</a:t>
            </a:r>
          </a:p>
          <a:p>
            <a:pPr marL="0" indent="0"/>
            <a:endParaRPr lang="ru-RU" sz="2000" dirty="0"/>
          </a:p>
          <a:p>
            <a:pPr marL="0" indent="0"/>
            <a:endParaRPr lang="ru-RU" sz="2000" dirty="0"/>
          </a:p>
        </p:txBody>
      </p:sp>
      <p:sp>
        <p:nvSpPr>
          <p:cNvPr id="3" name="Text Placeholder 2">
            <a:extLst>
              <a:ext uri="{FF2B5EF4-FFF2-40B4-BE49-F238E27FC236}">
                <a16:creationId xmlns:a16="http://schemas.microsoft.com/office/drawing/2014/main" id="{6FA7423F-DDDE-A9A7-B738-5CF3588B2378}"/>
              </a:ext>
            </a:extLst>
          </p:cNvPr>
          <p:cNvSpPr>
            <a:spLocks noGrp="1"/>
          </p:cNvSpPr>
          <p:nvPr>
            <p:ph type="body" sz="quarter" idx="16"/>
          </p:nvPr>
        </p:nvSpPr>
        <p:spPr>
          <a:xfrm>
            <a:off x="533400" y="1034557"/>
            <a:ext cx="7480445" cy="1031625"/>
          </a:xfrm>
        </p:spPr>
        <p:txBody>
          <a:bodyPr/>
          <a:lstStyle/>
          <a:p>
            <a:r>
              <a:rPr lang="bg-BG" sz="2200" dirty="0"/>
              <a:t>ПРИМЕР </a:t>
            </a:r>
            <a:r>
              <a:rPr lang="ru-RU" sz="2200" dirty="0"/>
              <a:t>Система за обучение по заваряване с разширена реалност, управлявана от изкуствен интелект, – приложение на изкуствения интелект в професионалното образование и обучение</a:t>
            </a:r>
            <a:endParaRPr lang="en-GB" sz="2200" dirty="0"/>
          </a:p>
        </p:txBody>
      </p:sp>
      <p:pic>
        <p:nvPicPr>
          <p:cNvPr id="6" name="Picture Placeholder 5">
            <a:extLst>
              <a:ext uri="{FF2B5EF4-FFF2-40B4-BE49-F238E27FC236}">
                <a16:creationId xmlns:a16="http://schemas.microsoft.com/office/drawing/2014/main" id="{7523FD83-84E3-250A-BD78-14E190E7042B}"/>
              </a:ext>
            </a:extLst>
          </p:cNvPr>
          <p:cNvPicPr>
            <a:picLocks noGrp="1" noChangeAspect="1"/>
          </p:cNvPicPr>
          <p:nvPr>
            <p:ph type="pic" sz="quarter" idx="10"/>
          </p:nvPr>
        </p:nvPicPr>
        <p:blipFill>
          <a:blip r:embed="rId3"/>
          <a:srcRect l="31209" r="31209"/>
          <a:stretch/>
        </p:blipFill>
        <p:spPr>
          <a:prstGeom prst="rect">
            <a:avLst/>
          </a:prstGeom>
          <a:solidFill>
            <a:srgbClr val="FFFFFF">
              <a:lumMod val="85000"/>
            </a:srgbClr>
          </a:solidFill>
        </p:spPr>
      </p:pic>
    </p:spTree>
    <p:extLst>
      <p:ext uri="{BB962C8B-B14F-4D97-AF65-F5344CB8AC3E}">
        <p14:creationId xmlns:p14="http://schemas.microsoft.com/office/powerpoint/2010/main" val="40969235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F31A3-3ADB-B475-15D1-FB9C9C34442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1D1302F-4569-F73F-C15F-F3F2CEFC3FEC}"/>
              </a:ext>
            </a:extLst>
          </p:cNvPr>
          <p:cNvSpPr>
            <a:spLocks noGrp="1"/>
          </p:cNvSpPr>
          <p:nvPr>
            <p:ph type="body" sz="quarter" idx="18"/>
          </p:nvPr>
        </p:nvSpPr>
        <p:spPr>
          <a:xfrm>
            <a:off x="5869172" y="1796902"/>
            <a:ext cx="5439530" cy="3728659"/>
          </a:xfrm>
          <a:prstGeom prst="rect">
            <a:avLst/>
          </a:prstGeom>
        </p:spPr>
        <p:txBody>
          <a:bodyPr/>
          <a:lstStyle/>
          <a:p>
            <a:pPr marL="0" algn="just"/>
            <a:r>
              <a:rPr lang="ru-RU" b="1" dirty="0"/>
              <a:t>Сал Кхан: Как изкуственият интелект може да спаси (а не да унищожи) образованието — </a:t>
            </a:r>
            <a:r>
              <a:rPr lang="ru-RU" dirty="0"/>
              <a:t>15-минутна TED лекция от 2023 г., в която се демонстрира в реално време работата на Khanmigo, учител, базиран на изкуствен интелект. Изключително достъпна за начинаещи и увлекателно въведение в положителния потенциал на изкуствения интелект в образованието.</a:t>
            </a:r>
          </a:p>
          <a:p>
            <a:pPr marL="0"/>
            <a:r>
              <a:rPr lang="bg-BG" dirty="0">
                <a:hlinkClick r:id="rId3"/>
              </a:rPr>
              <a:t>     </a:t>
            </a:r>
            <a:r>
              <a:rPr lang="en-GB" dirty="0">
                <a:hlinkClick r:id="rId3"/>
              </a:rPr>
              <a:t>'Sal Khan TED AI education 2023'</a:t>
            </a:r>
            <a:endParaRPr lang="en-US" dirty="0"/>
          </a:p>
        </p:txBody>
      </p:sp>
      <p:sp>
        <p:nvSpPr>
          <p:cNvPr id="5" name="Text Placeholder 4">
            <a:extLst>
              <a:ext uri="{FF2B5EF4-FFF2-40B4-BE49-F238E27FC236}">
                <a16:creationId xmlns:a16="http://schemas.microsoft.com/office/drawing/2014/main" id="{2D2FE68D-5D9D-7034-B6C1-CC033554C45C}"/>
              </a:ext>
            </a:extLst>
          </p:cNvPr>
          <p:cNvSpPr>
            <a:spLocks noGrp="1"/>
          </p:cNvSpPr>
          <p:nvPr>
            <p:ph type="body" sz="quarter" idx="16"/>
          </p:nvPr>
        </p:nvSpPr>
        <p:spPr>
          <a:xfrm>
            <a:off x="5943601" y="542260"/>
            <a:ext cx="4990998" cy="1097431"/>
          </a:xfrm>
          <a:prstGeom prst="rect">
            <a:avLst/>
          </a:prstGeom>
        </p:spPr>
        <p:txBody>
          <a:bodyPr/>
          <a:lstStyle/>
          <a:p>
            <a:r>
              <a:rPr lang="bg-BG" dirty="0"/>
              <a:t>ДОПЪЛНИТЕЛНИ РЕСУРСИ</a:t>
            </a:r>
          </a:p>
        </p:txBody>
      </p:sp>
      <p:pic>
        <p:nvPicPr>
          <p:cNvPr id="10" name="Picture Placeholder 9">
            <a:extLst>
              <a:ext uri="{FF2B5EF4-FFF2-40B4-BE49-F238E27FC236}">
                <a16:creationId xmlns:a16="http://schemas.microsoft.com/office/drawing/2014/main" id="{A763C6D0-55EC-83DE-BF1E-7BDBA850D9BA}"/>
              </a:ext>
            </a:extLst>
          </p:cNvPr>
          <p:cNvPicPr>
            <a:picLocks noGrp="1" noChangeAspect="1"/>
          </p:cNvPicPr>
          <p:nvPr>
            <p:ph type="pic" sz="quarter" idx="10"/>
          </p:nvPr>
        </p:nvPicPr>
        <p:blipFill>
          <a:blip r:embed="rId4"/>
          <a:srcRect l="4010" r="4010"/>
          <a:stretch/>
        </p:blipFill>
        <p:spPr>
          <a:prstGeom prst="rect">
            <a:avLst/>
          </a:prstGeom>
          <a:solidFill>
            <a:srgbClr val="FFFFFF">
              <a:lumMod val="85000"/>
            </a:srgbClr>
          </a:solidFill>
        </p:spPr>
      </p:pic>
    </p:spTree>
    <p:extLst>
      <p:ext uri="{BB962C8B-B14F-4D97-AF65-F5344CB8AC3E}">
        <p14:creationId xmlns:p14="http://schemas.microsoft.com/office/powerpoint/2010/main" val="23592879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a:normAutofit fontScale="92500" lnSpcReduction="20000"/>
          </a:bodyPr>
          <a:lstStyle/>
          <a:p>
            <a:r>
              <a:rPr lang="bg-BG" dirty="0"/>
              <a:t>Част</a:t>
            </a:r>
            <a:r>
              <a:rPr lang="en-US" dirty="0"/>
              <a:t> 1</a:t>
            </a:r>
          </a:p>
          <a:p>
            <a:r>
              <a:rPr lang="ru-RU" dirty="0"/>
              <a:t>Защо изкуствен интелект в професионалното образование и обучение?</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01</a:t>
            </a:r>
          </a:p>
        </p:txBody>
      </p:sp>
    </p:spTree>
    <p:extLst>
      <p:ext uri="{BB962C8B-B14F-4D97-AF65-F5344CB8AC3E}">
        <p14:creationId xmlns:p14="http://schemas.microsoft.com/office/powerpoint/2010/main" val="132918606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D275D-2882-12A4-0C64-288FDEA9C5D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C2F3163-73E6-AE75-CE15-14C7B1CA4A77}"/>
              </a:ext>
            </a:extLst>
          </p:cNvPr>
          <p:cNvSpPr>
            <a:spLocks noGrp="1"/>
          </p:cNvSpPr>
          <p:nvPr>
            <p:ph type="body" sz="quarter" idx="16"/>
          </p:nvPr>
        </p:nvSpPr>
        <p:spPr>
          <a:xfrm>
            <a:off x="5434696" y="2622424"/>
            <a:ext cx="6010480" cy="2253043"/>
          </a:xfrm>
        </p:spPr>
        <p:txBody>
          <a:bodyPr>
            <a:normAutofit fontScale="92500" lnSpcReduction="20000"/>
          </a:bodyPr>
          <a:lstStyle/>
          <a:p>
            <a:r>
              <a:rPr lang="bg-BG" dirty="0"/>
              <a:t>Част</a:t>
            </a:r>
            <a:r>
              <a:rPr lang="en-GB" dirty="0"/>
              <a:t> 5-</a:t>
            </a:r>
          </a:p>
          <a:p>
            <a:r>
              <a:rPr lang="ru-RU" dirty="0"/>
              <a:t>Инструменти за изкуствен интелект за преподаване и учене</a:t>
            </a:r>
          </a:p>
        </p:txBody>
      </p:sp>
      <p:sp>
        <p:nvSpPr>
          <p:cNvPr id="5" name="Text Placeholder 4">
            <a:extLst>
              <a:ext uri="{FF2B5EF4-FFF2-40B4-BE49-F238E27FC236}">
                <a16:creationId xmlns:a16="http://schemas.microsoft.com/office/drawing/2014/main" id="{0602E62B-A982-69EB-8B55-AAE4885C8595}"/>
              </a:ext>
            </a:extLst>
          </p:cNvPr>
          <p:cNvSpPr>
            <a:spLocks noGrp="1"/>
          </p:cNvSpPr>
          <p:nvPr>
            <p:ph type="body" sz="quarter" idx="17"/>
          </p:nvPr>
        </p:nvSpPr>
        <p:spPr/>
        <p:txBody>
          <a:bodyPr/>
          <a:lstStyle/>
          <a:p>
            <a:r>
              <a:rPr lang="en-US" dirty="0"/>
              <a:t>05</a:t>
            </a:r>
          </a:p>
        </p:txBody>
      </p:sp>
    </p:spTree>
    <p:extLst>
      <p:ext uri="{BB962C8B-B14F-4D97-AF65-F5344CB8AC3E}">
        <p14:creationId xmlns:p14="http://schemas.microsoft.com/office/powerpoint/2010/main" val="10802919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0F4FBA-3E68-C314-5CE0-358453064A1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2BF6491-A83E-9AF5-C4CD-BCF39B0062C6}"/>
              </a:ext>
            </a:extLst>
          </p:cNvPr>
          <p:cNvSpPr>
            <a:spLocks noGrp="1"/>
          </p:cNvSpPr>
          <p:nvPr>
            <p:ph type="body" sz="quarter" idx="18"/>
          </p:nvPr>
        </p:nvSpPr>
        <p:spPr>
          <a:xfrm>
            <a:off x="798381" y="2045703"/>
            <a:ext cx="10514662" cy="4450790"/>
          </a:xfrm>
          <a:prstGeom prst="rect">
            <a:avLst/>
          </a:prstGeom>
        </p:spPr>
        <p:txBody>
          <a:bodyPr/>
          <a:lstStyle/>
          <a:p>
            <a:pPr marL="0" algn="just"/>
            <a:r>
              <a:rPr lang="ru-RU" sz="2000" dirty="0"/>
              <a:t>Областта на инструментите за изкуствен интелект в образованието се разраства бързо и това може да изглежда малко объркващо. Добрата новина е, че не е необходимо да ги научите всички. </a:t>
            </a:r>
            <a:r>
              <a:rPr lang="ru-RU" sz="2000" b="1" dirty="0"/>
              <a:t>Най-ефективният подход е да определите един или два инструмента, които отговарят на вашите текущи нужди и контекста</a:t>
            </a:r>
            <a:r>
              <a:rPr lang="ru-RU" sz="2000" dirty="0"/>
              <a:t> на вашите ученици, да експериментирате с тях в среда с ниска степен на риск и да продължите оттам. Повечето от инструментите, разгледани в тази единица, предлагат безплатни версии, които са повече от достатъчни, за да започнете, и ако можете да въведете въпрос или да качите документ, можете да използвате тези инструменти. Когато избирате инструмент, задайте си три въпроса. Първо, отговаря ли той на реална нужда в моята практика, като планиране на уроци, създаване на диференцирани материали, оценяване или подкрепа на многоезични ученици? Второ, безплатен ли е или достъпен и отговаря ли на изискванията за защита на данните на моята институция? Трето, наистина ли ще ми спести време или ще подобри опита на моите ученици, или го приемам само защото е ново? </a:t>
            </a:r>
            <a:r>
              <a:rPr lang="en-GB" sz="2000" dirty="0">
                <a:hlinkClick r:id="rId2"/>
              </a:rPr>
              <a:t>The UNESCO AI Competency Framework for Teachers (2024) </a:t>
            </a:r>
            <a:r>
              <a:rPr lang="ru-RU" sz="2000" dirty="0"/>
              <a:t>насърчава преподавателите да оценяват инструментите за изкуствен интелект не само според техническите им възможности, но и според това доколко съответстват на педагогическите цели и етичните принципи.</a:t>
            </a:r>
            <a:endParaRPr lang="en-GB" sz="2000" dirty="0"/>
          </a:p>
        </p:txBody>
      </p:sp>
      <p:sp>
        <p:nvSpPr>
          <p:cNvPr id="5" name="Text Placeholder 4">
            <a:extLst>
              <a:ext uri="{FF2B5EF4-FFF2-40B4-BE49-F238E27FC236}">
                <a16:creationId xmlns:a16="http://schemas.microsoft.com/office/drawing/2014/main" id="{D38CB173-3A7C-8A45-ADC5-95240A7295A1}"/>
              </a:ext>
            </a:extLst>
          </p:cNvPr>
          <p:cNvSpPr>
            <a:spLocks noGrp="1"/>
          </p:cNvSpPr>
          <p:nvPr>
            <p:ph type="body" sz="quarter" idx="16"/>
          </p:nvPr>
        </p:nvSpPr>
        <p:spPr>
          <a:xfrm>
            <a:off x="798381" y="761602"/>
            <a:ext cx="10595237" cy="918341"/>
          </a:xfrm>
          <a:prstGeom prst="rect">
            <a:avLst/>
          </a:prstGeom>
        </p:spPr>
        <p:txBody>
          <a:bodyPr/>
          <a:lstStyle/>
          <a:p>
            <a:r>
              <a:rPr lang="ru-RU" dirty="0"/>
              <a:t>Не е нужно да овладеете всеки инструмент – започнете с един или два</a:t>
            </a:r>
          </a:p>
        </p:txBody>
      </p:sp>
    </p:spTree>
    <p:extLst>
      <p:ext uri="{BB962C8B-B14F-4D97-AF65-F5344CB8AC3E}">
        <p14:creationId xmlns:p14="http://schemas.microsoft.com/office/powerpoint/2010/main" val="25140309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26480D-53DF-8BF1-D28D-EF01F0DFBE08}"/>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80C1F6D4-3D44-5294-40FC-ABBB0BECDC35}"/>
              </a:ext>
            </a:extLst>
          </p:cNvPr>
          <p:cNvSpPr>
            <a:spLocks noGrp="1"/>
          </p:cNvSpPr>
          <p:nvPr>
            <p:ph type="body" sz="quarter" idx="18"/>
          </p:nvPr>
        </p:nvSpPr>
        <p:spPr>
          <a:xfrm>
            <a:off x="6629669" y="1726635"/>
            <a:ext cx="5198533" cy="4377696"/>
          </a:xfrm>
        </p:spPr>
        <p:txBody>
          <a:bodyPr/>
          <a:lstStyle/>
          <a:p>
            <a:pPr marL="0" algn="just"/>
            <a:r>
              <a:rPr lang="ru-RU" sz="1900" dirty="0"/>
              <a:t>Инструментите за изкуствен интелект могат да подпомагат преподавателите в професионалното образование и обучение на практически всеки етап от учебния процес. За планиране и създаване на съдържание инструменти като ChatGPT и MagicSchool.ai могат да генерират планове на уроци, учебни цели и идеи за дейности за минути – вие предоставяте професионалния контекст, а инструментът предлага първоначален вариант, който да бъде доработен. </a:t>
            </a:r>
          </a:p>
          <a:p>
            <a:pPr marL="0" algn="just"/>
            <a:r>
              <a:rPr lang="ru-RU" sz="1900" dirty="0"/>
              <a:t>За диференциация и достъпност, </a:t>
            </a:r>
          </a:p>
          <a:p>
            <a:pPr marL="0" algn="just"/>
            <a:r>
              <a:rPr lang="en-GB" sz="1900" dirty="0" err="1">
                <a:hlinkClick r:id="rId3">
                  <a:extLst>
                    <a:ext uri="{A12FA001-AC4F-418D-AE19-62706E023703}">
                      <ahyp:hlinkClr xmlns:ahyp="http://schemas.microsoft.com/office/drawing/2018/hyperlinkcolor" val="tx"/>
                    </a:ext>
                  </a:extLst>
                </a:hlinkClick>
              </a:rPr>
              <a:t>Diffit</a:t>
            </a:r>
            <a:r>
              <a:rPr lang="en-GB" sz="1900" dirty="0">
                <a:hlinkClick r:id="rId3">
                  <a:extLst>
                    <a:ext uri="{A12FA001-AC4F-418D-AE19-62706E023703}">
                      <ahyp:hlinkClr xmlns:ahyp="http://schemas.microsoft.com/office/drawing/2018/hyperlinkcolor" val="tx"/>
                    </a:ext>
                  </a:extLst>
                </a:hlinkClick>
              </a:rPr>
              <a:t> </a:t>
            </a:r>
            <a:r>
              <a:rPr lang="ru-RU" sz="1900" dirty="0"/>
              <a:t>може да адаптира технически текстове за различни нива на четене, а Twee може да създава езикови упражнения, използвайки специфична за работната среда лексика, което е от решаващо значение за програми с многоезични учащи.</a:t>
            </a:r>
            <a:endParaRPr lang="en-IE" sz="1900" dirty="0"/>
          </a:p>
        </p:txBody>
      </p:sp>
      <p:sp>
        <p:nvSpPr>
          <p:cNvPr id="7" name="Text Placeholder 6">
            <a:extLst>
              <a:ext uri="{FF2B5EF4-FFF2-40B4-BE49-F238E27FC236}">
                <a16:creationId xmlns:a16="http://schemas.microsoft.com/office/drawing/2014/main" id="{C9E81492-C0D2-9527-7D2B-1E158C258BC2}"/>
              </a:ext>
            </a:extLst>
          </p:cNvPr>
          <p:cNvSpPr>
            <a:spLocks noGrp="1"/>
          </p:cNvSpPr>
          <p:nvPr>
            <p:ph type="body" sz="quarter" idx="16"/>
          </p:nvPr>
        </p:nvSpPr>
        <p:spPr>
          <a:xfrm>
            <a:off x="6350000" y="260746"/>
            <a:ext cx="5198533" cy="1259709"/>
          </a:xfrm>
        </p:spPr>
        <p:txBody>
          <a:bodyPr/>
          <a:lstStyle/>
          <a:p>
            <a:r>
              <a:rPr lang="ru-RU" sz="2800" dirty="0"/>
              <a:t>Инструменти за изкуствен интелект в процеса на преподаване</a:t>
            </a:r>
          </a:p>
        </p:txBody>
      </p:sp>
      <p:sp>
        <p:nvSpPr>
          <p:cNvPr id="17" name="Freeform 16">
            <a:extLst>
              <a:ext uri="{FF2B5EF4-FFF2-40B4-BE49-F238E27FC236}">
                <a16:creationId xmlns:a16="http://schemas.microsoft.com/office/drawing/2014/main" id="{C8360E4A-8E65-C345-8A2D-83BC68CF6896}"/>
              </a:ext>
            </a:extLst>
          </p:cNvPr>
          <p:cNvSpPr/>
          <p:nvPr/>
        </p:nvSpPr>
        <p:spPr>
          <a:xfrm rot="5551673">
            <a:off x="10633221" y="5119089"/>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5" name="Picture Placeholder 4">
            <a:hlinkClick r:id="rId3"/>
            <a:extLst>
              <a:ext uri="{FF2B5EF4-FFF2-40B4-BE49-F238E27FC236}">
                <a16:creationId xmlns:a16="http://schemas.microsoft.com/office/drawing/2014/main" id="{75ACBA8A-D258-1E10-488F-71E6E83275BF}"/>
              </a:ext>
            </a:extLst>
          </p:cNvPr>
          <p:cNvPicPr>
            <a:picLocks noGrp="1" noChangeAspect="1"/>
          </p:cNvPicPr>
          <p:nvPr>
            <p:ph type="pic" sz="quarter" idx="44"/>
          </p:nvPr>
        </p:nvPicPr>
        <p:blipFill>
          <a:blip r:embed="rId4"/>
          <a:srcRect l="926" r="56608" b="3648"/>
          <a:stretch>
            <a:fillRect/>
          </a:stretch>
        </p:blipFill>
        <p:spPr>
          <a:xfrm>
            <a:off x="487160" y="524738"/>
            <a:ext cx="5660531" cy="6045736"/>
          </a:xfrm>
          <a:prstGeom prst="rect">
            <a:avLst/>
          </a:prstGeom>
          <a:solidFill>
            <a:srgbClr val="FFFFFF">
              <a:lumMod val="95000"/>
            </a:srgbClr>
          </a:solidFill>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38371632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C84DBC-62B8-A816-EA9A-9AEAAFF3109A}"/>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22E3CAD4-7D1F-2070-447C-F0EF1DA78F02}"/>
              </a:ext>
            </a:extLst>
          </p:cNvPr>
          <p:cNvSpPr>
            <a:spLocks noGrp="1"/>
          </p:cNvSpPr>
          <p:nvPr>
            <p:ph type="body" sz="quarter" idx="18"/>
          </p:nvPr>
        </p:nvSpPr>
        <p:spPr>
          <a:xfrm>
            <a:off x="6629669" y="1531088"/>
            <a:ext cx="5198533" cy="5188689"/>
          </a:xfrm>
        </p:spPr>
        <p:txBody>
          <a:bodyPr/>
          <a:lstStyle/>
          <a:p>
            <a:pPr marL="0" algn="just"/>
            <a:r>
              <a:rPr lang="ru-RU" sz="1900" dirty="0"/>
              <a:t>За оценка и обратна връзка</a:t>
            </a:r>
            <a:r>
              <a:rPr lang="en-GB" sz="1900" dirty="0"/>
              <a:t>, </a:t>
            </a:r>
            <a:r>
              <a:rPr lang="en-GB" sz="1900" dirty="0">
                <a:solidFill>
                  <a:schemeClr val="tx1">
                    <a:lumMod val="40000"/>
                    <a:lumOff val="60000"/>
                  </a:schemeClr>
                </a:solidFill>
                <a:hlinkClick r:id="rId3">
                  <a:extLst>
                    <a:ext uri="{A12FA001-AC4F-418D-AE19-62706E023703}">
                      <ahyp:hlinkClr xmlns:ahyp="http://schemas.microsoft.com/office/drawing/2018/hyperlinkcolor" val="tx"/>
                    </a:ext>
                  </a:extLst>
                </a:hlinkClick>
              </a:rPr>
              <a:t>Brisk Teaching </a:t>
            </a:r>
            <a:r>
              <a:rPr lang="en-GB" sz="1900" dirty="0"/>
              <a:t>(</a:t>
            </a:r>
            <a:r>
              <a:rPr lang="ru-RU" sz="1900" dirty="0"/>
              <a:t>(безплатно разширение за Chrome) може да създава тестове въз основа на всякакъв уеб-съдържание, включително видеоуроци в YouTube и специализирани статии, докато Eduaide.AI предлага над 100 вида съдържание, включително рубрики и оценки, основани на компетентности. </a:t>
            </a:r>
          </a:p>
          <a:p>
            <a:pPr marL="0" algn="just"/>
            <a:r>
              <a:rPr lang="ru-RU" sz="1900" dirty="0"/>
              <a:t>За създаване на визуални материали и медийно съдържание</a:t>
            </a:r>
            <a:r>
              <a:rPr lang="en-GB" sz="1900" dirty="0"/>
              <a:t>,</a:t>
            </a:r>
            <a:r>
              <a:rPr lang="en-GB" sz="1900" dirty="0">
                <a:solidFill>
                  <a:schemeClr val="tx1">
                    <a:lumMod val="40000"/>
                    <a:lumOff val="60000"/>
                  </a:schemeClr>
                </a:solidFill>
                <a:hlinkClick r:id="rId4">
                  <a:extLst>
                    <a:ext uri="{A12FA001-AC4F-418D-AE19-62706E023703}">
                      <ahyp:hlinkClr xmlns:ahyp="http://schemas.microsoft.com/office/drawing/2018/hyperlinkcolor" val="tx"/>
                    </a:ext>
                  </a:extLst>
                </a:hlinkClick>
              </a:rPr>
              <a:t> Canva </a:t>
            </a:r>
            <a:r>
              <a:rPr lang="ru-RU" sz="1900" dirty="0"/>
              <a:t>за образование (безплатно за преподаватели) включва функции, базирани на изкуствен интелект, за създаване на плакати за семинари и инфографики за безопасност. А за ангажиране на учениците</a:t>
            </a:r>
            <a:r>
              <a:rPr lang="en-GB" sz="1900" dirty="0"/>
              <a:t>, </a:t>
            </a:r>
            <a:r>
              <a:rPr lang="en-GB" sz="1900" dirty="0" err="1">
                <a:solidFill>
                  <a:schemeClr val="tx1">
                    <a:lumMod val="40000"/>
                    <a:lumOff val="60000"/>
                  </a:schemeClr>
                </a:solidFill>
                <a:hlinkClick r:id="rId5">
                  <a:extLst>
                    <a:ext uri="{A12FA001-AC4F-418D-AE19-62706E023703}">
                      <ahyp:hlinkClr xmlns:ahyp="http://schemas.microsoft.com/office/drawing/2018/hyperlinkcolor" val="tx"/>
                    </a:ext>
                  </a:extLst>
                </a:hlinkClick>
              </a:rPr>
              <a:t>Curipod</a:t>
            </a:r>
            <a:r>
              <a:rPr lang="en-GB" sz="1900" dirty="0">
                <a:solidFill>
                  <a:schemeClr val="tx1">
                    <a:lumMod val="40000"/>
                    <a:lumOff val="60000"/>
                  </a:schemeClr>
                </a:solidFill>
                <a:hlinkClick r:id="rId5">
                  <a:extLst>
                    <a:ext uri="{A12FA001-AC4F-418D-AE19-62706E023703}">
                      <ahyp:hlinkClr xmlns:ahyp="http://schemas.microsoft.com/office/drawing/2018/hyperlinkcolor" val="tx"/>
                    </a:ext>
                  </a:extLst>
                </a:hlinkClick>
              </a:rPr>
              <a:t> </a:t>
            </a:r>
            <a:r>
              <a:rPr lang="ru-RU" sz="1900" dirty="0"/>
              <a:t>превръща темите от уроците в интерактивни презентации с анкети и въпроси за дискусия, което е идеално за насърчаване на активното участие на учениците в професионалното обучение, преди да преминат към практическите занятия.</a:t>
            </a:r>
            <a:endParaRPr lang="en-IE" sz="1900" dirty="0"/>
          </a:p>
        </p:txBody>
      </p:sp>
      <p:sp>
        <p:nvSpPr>
          <p:cNvPr id="7" name="Text Placeholder 6">
            <a:extLst>
              <a:ext uri="{FF2B5EF4-FFF2-40B4-BE49-F238E27FC236}">
                <a16:creationId xmlns:a16="http://schemas.microsoft.com/office/drawing/2014/main" id="{F6196292-FBBE-CF17-3BE4-9DC7C7A1506C}"/>
              </a:ext>
            </a:extLst>
          </p:cNvPr>
          <p:cNvSpPr>
            <a:spLocks noGrp="1"/>
          </p:cNvSpPr>
          <p:nvPr>
            <p:ph type="body" sz="quarter" idx="16"/>
          </p:nvPr>
        </p:nvSpPr>
        <p:spPr>
          <a:xfrm>
            <a:off x="6332806" y="0"/>
            <a:ext cx="5215728" cy="1649153"/>
          </a:xfrm>
        </p:spPr>
        <p:txBody>
          <a:bodyPr/>
          <a:lstStyle/>
          <a:p>
            <a:r>
              <a:rPr lang="ru-RU" sz="3000" dirty="0"/>
              <a:t>Инструменти за изкуствен интелект в процеса на преподаване</a:t>
            </a:r>
          </a:p>
        </p:txBody>
      </p:sp>
      <p:sp>
        <p:nvSpPr>
          <p:cNvPr id="17" name="Freeform 16">
            <a:extLst>
              <a:ext uri="{FF2B5EF4-FFF2-40B4-BE49-F238E27FC236}">
                <a16:creationId xmlns:a16="http://schemas.microsoft.com/office/drawing/2014/main" id="{A22F69B8-30E7-C6AB-6A8A-4FD06C8F3D24}"/>
              </a:ext>
            </a:extLst>
          </p:cNvPr>
          <p:cNvSpPr/>
          <p:nvPr/>
        </p:nvSpPr>
        <p:spPr>
          <a:xfrm rot="5551673">
            <a:off x="10633221" y="5119089"/>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9" name="Picture Placeholder 8">
            <a:extLst>
              <a:ext uri="{FF2B5EF4-FFF2-40B4-BE49-F238E27FC236}">
                <a16:creationId xmlns:a16="http://schemas.microsoft.com/office/drawing/2014/main" id="{ABDA595B-4344-0E44-B916-46C0339D42F1}"/>
              </a:ext>
            </a:extLst>
          </p:cNvPr>
          <p:cNvPicPr>
            <a:picLocks noGrp="1" noChangeAspect="1"/>
          </p:cNvPicPr>
          <p:nvPr>
            <p:ph type="pic" sz="quarter" idx="44"/>
          </p:nvPr>
        </p:nvPicPr>
        <p:blipFill>
          <a:blip r:embed="rId6"/>
          <a:srcRect r="39674"/>
          <a:stretch>
            <a:fillRect/>
          </a:stretch>
        </p:blipFill>
        <p:spPr>
          <a:xfrm>
            <a:off x="135198" y="133174"/>
            <a:ext cx="3085832" cy="3295826"/>
          </a:xfrm>
          <a:prstGeom prst="rect">
            <a:avLst/>
          </a:prstGeom>
          <a:solidFill>
            <a:srgbClr val="FFFFFF">
              <a:lumMod val="95000"/>
            </a:srgbClr>
          </a:solidFill>
          <a:effectLst>
            <a:outerShdw blurRad="63500" sx="102000" sy="102000" algn="ctr" rotWithShape="0">
              <a:prstClr val="black">
                <a:alpha val="40000"/>
              </a:prstClr>
            </a:outerShdw>
          </a:effectLst>
        </p:spPr>
      </p:pic>
      <p:pic>
        <p:nvPicPr>
          <p:cNvPr id="11" name="Picture 10">
            <a:extLst>
              <a:ext uri="{FF2B5EF4-FFF2-40B4-BE49-F238E27FC236}">
                <a16:creationId xmlns:a16="http://schemas.microsoft.com/office/drawing/2014/main" id="{F410CC8A-47AD-4A60-8121-55ABDDD8E915}"/>
              </a:ext>
            </a:extLst>
          </p:cNvPr>
          <p:cNvPicPr>
            <a:picLocks noChangeAspect="1"/>
          </p:cNvPicPr>
          <p:nvPr/>
        </p:nvPicPr>
        <p:blipFill>
          <a:blip r:embed="rId7"/>
          <a:stretch>
            <a:fillRect/>
          </a:stretch>
        </p:blipFill>
        <p:spPr>
          <a:xfrm>
            <a:off x="2446598" y="1649153"/>
            <a:ext cx="3394008" cy="2266330"/>
          </a:xfrm>
          <a:prstGeom prst="rect">
            <a:avLst/>
          </a:prstGeom>
          <a:effectLst>
            <a:outerShdw blurRad="63500" sx="102000" sy="102000" algn="ctr" rotWithShape="0">
              <a:prstClr val="black">
                <a:alpha val="40000"/>
              </a:prstClr>
            </a:outerShdw>
          </a:effectLst>
        </p:spPr>
      </p:pic>
      <p:pic>
        <p:nvPicPr>
          <p:cNvPr id="13" name="Picture 12">
            <a:extLst>
              <a:ext uri="{FF2B5EF4-FFF2-40B4-BE49-F238E27FC236}">
                <a16:creationId xmlns:a16="http://schemas.microsoft.com/office/drawing/2014/main" id="{14EBF325-C0BE-705A-B62E-0F580AA2D517}"/>
              </a:ext>
            </a:extLst>
          </p:cNvPr>
          <p:cNvPicPr>
            <a:picLocks noChangeAspect="1"/>
          </p:cNvPicPr>
          <p:nvPr/>
        </p:nvPicPr>
        <p:blipFill>
          <a:blip r:embed="rId8"/>
          <a:stretch>
            <a:fillRect/>
          </a:stretch>
        </p:blipFill>
        <p:spPr>
          <a:xfrm>
            <a:off x="304590" y="3750383"/>
            <a:ext cx="5832880" cy="2670901"/>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2136709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33236B-3980-679D-0914-370225A1726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B4F788B-C01E-4165-1339-DB455C5E646E}"/>
              </a:ext>
            </a:extLst>
          </p:cNvPr>
          <p:cNvSpPr>
            <a:spLocks noGrp="1"/>
          </p:cNvSpPr>
          <p:nvPr>
            <p:ph type="body" sz="quarter" idx="18"/>
          </p:nvPr>
        </p:nvSpPr>
        <p:spPr>
          <a:xfrm>
            <a:off x="510363" y="1379727"/>
            <a:ext cx="8862238" cy="4563872"/>
          </a:xfrm>
          <a:prstGeom prst="rect">
            <a:avLst/>
          </a:prstGeom>
        </p:spPr>
        <p:txBody>
          <a:bodyPr/>
          <a:lstStyle/>
          <a:p>
            <a:pPr marL="0" algn="just"/>
            <a:r>
              <a:rPr lang="ru-RU" sz="1900" dirty="0"/>
              <a:t>За преподавателите в професионалното образование и обучение, работещи в рамките на проекта SUSTaiN, насочен към устойчивостта, инструментите за изкуствен интелект не са само средство за повишаване на ефективността, а могат директно да подпомагат обучението по „зелени“ умения. </a:t>
            </a:r>
            <a:r>
              <a:rPr lang="en-GB" sz="1900" b="1" dirty="0">
                <a:solidFill>
                  <a:schemeClr val="tx1">
                    <a:lumMod val="75000"/>
                  </a:schemeClr>
                </a:solidFill>
                <a:hlinkClick r:id="rId3">
                  <a:extLst>
                    <a:ext uri="{A12FA001-AC4F-418D-AE19-62706E023703}">
                      <ahyp:hlinkClr xmlns:ahyp="http://schemas.microsoft.com/office/drawing/2018/hyperlinkcolor" val="tx"/>
                    </a:ext>
                  </a:extLst>
                </a:hlinkClick>
              </a:rPr>
              <a:t>ChatGPT </a:t>
            </a:r>
            <a:r>
              <a:rPr lang="bg-BG" sz="1900" dirty="0"/>
              <a:t>и</a:t>
            </a:r>
            <a:r>
              <a:rPr lang="en-GB" sz="1900" dirty="0"/>
              <a:t> </a:t>
            </a:r>
            <a:r>
              <a:rPr lang="en-GB" sz="1900" b="1" dirty="0">
                <a:solidFill>
                  <a:schemeClr val="tx1">
                    <a:lumMod val="75000"/>
                  </a:schemeClr>
                </a:solidFill>
                <a:hlinkClick r:id="rId4">
                  <a:extLst>
                    <a:ext uri="{A12FA001-AC4F-418D-AE19-62706E023703}">
                      <ahyp:hlinkClr xmlns:ahyp="http://schemas.microsoft.com/office/drawing/2018/hyperlinkcolor" val="tx"/>
                    </a:ext>
                  </a:extLst>
                </a:hlinkClick>
              </a:rPr>
              <a:t>Google </a:t>
            </a:r>
            <a:r>
              <a:rPr lang="en-GB" sz="1900" b="1" dirty="0" err="1">
                <a:solidFill>
                  <a:schemeClr val="tx1">
                    <a:lumMod val="75000"/>
                  </a:schemeClr>
                </a:solidFill>
                <a:hlinkClick r:id="rId4">
                  <a:extLst>
                    <a:ext uri="{A12FA001-AC4F-418D-AE19-62706E023703}">
                      <ahyp:hlinkClr xmlns:ahyp="http://schemas.microsoft.com/office/drawing/2018/hyperlinkcolor" val="tx"/>
                    </a:ext>
                  </a:extLst>
                </a:hlinkClick>
              </a:rPr>
              <a:t>NotebookLM</a:t>
            </a:r>
            <a:r>
              <a:rPr lang="en-GB" sz="1900" b="1" dirty="0">
                <a:solidFill>
                  <a:schemeClr val="tx1">
                    <a:lumMod val="75000"/>
                  </a:schemeClr>
                </a:solidFill>
                <a:hlinkClick r:id="rId4">
                  <a:extLst>
                    <a:ext uri="{A12FA001-AC4F-418D-AE19-62706E023703}">
                      <ahyp:hlinkClr xmlns:ahyp="http://schemas.microsoft.com/office/drawing/2018/hyperlinkcolor" val="tx"/>
                    </a:ext>
                  </a:extLst>
                </a:hlinkClick>
              </a:rPr>
              <a:t> </a:t>
            </a:r>
            <a:r>
              <a:rPr lang="ru-RU" sz="1900" dirty="0"/>
              <a:t>може да бъде насочен да създава планове за уроци по енергиен одит, устойчиво земеделие, принципите на кръговата икономика или практики за зелено строителство. NotebookLM може да обработва доклади за устойчивост и климатични данни, като създава удобни за учениците учебни ръководства и аудиорезюмета. Canva предлага шаблони на тема устойчивост за материали за осведомяване и инфографики. Умното използване на ресурсите, вместо генерирането на неограничен брой заявки, е практическо приложение на съзнанието за ресурсите, което стои в основата на мисленето за устойчивост. Както </a:t>
            </a:r>
          </a:p>
          <a:p>
            <a:pPr marL="0" algn="just"/>
            <a:r>
              <a:rPr lang="en-GB" sz="1900" b="1" dirty="0">
                <a:hlinkClick r:id="rId5"/>
              </a:rPr>
              <a:t>UNESCO-UNEVOC stated in 2021</a:t>
            </a:r>
            <a:r>
              <a:rPr lang="en-GB" sz="1900" b="1" dirty="0"/>
              <a:t>: </a:t>
            </a:r>
            <a:r>
              <a:rPr lang="ru-RU" sz="1900" dirty="0"/>
              <a:t>Всички институции за професионално образование и обучение трябва да включат изкуствения интелект в своето планиране; далновидността ще даде възможност на институциите за професионално образование и обучение и на техните възпитаници да се развиват успешно в ерата на изкуствения интелект.</a:t>
            </a:r>
            <a:endParaRPr lang="en-GB" sz="1900" dirty="0"/>
          </a:p>
        </p:txBody>
      </p:sp>
      <p:sp>
        <p:nvSpPr>
          <p:cNvPr id="5" name="Text Placeholder 4">
            <a:extLst>
              <a:ext uri="{FF2B5EF4-FFF2-40B4-BE49-F238E27FC236}">
                <a16:creationId xmlns:a16="http://schemas.microsoft.com/office/drawing/2014/main" id="{2D837CC2-4A12-C20C-8C67-D752A3948413}"/>
              </a:ext>
            </a:extLst>
          </p:cNvPr>
          <p:cNvSpPr>
            <a:spLocks noGrp="1"/>
          </p:cNvSpPr>
          <p:nvPr>
            <p:ph type="body" sz="quarter" idx="16"/>
          </p:nvPr>
        </p:nvSpPr>
        <p:spPr>
          <a:xfrm>
            <a:off x="620581" y="327006"/>
            <a:ext cx="10595237" cy="1052721"/>
          </a:xfrm>
          <a:prstGeom prst="rect">
            <a:avLst/>
          </a:prstGeom>
        </p:spPr>
        <p:txBody>
          <a:bodyPr/>
          <a:lstStyle/>
          <a:p>
            <a:r>
              <a:rPr lang="ru-RU" sz="3200" dirty="0"/>
              <a:t>Свързване на инструментите за изкуствен интелект с мисията за устойчивост</a:t>
            </a:r>
          </a:p>
        </p:txBody>
      </p:sp>
      <p:pic>
        <p:nvPicPr>
          <p:cNvPr id="2050" name="Picture 2">
            <a:extLst>
              <a:ext uri="{FF2B5EF4-FFF2-40B4-BE49-F238E27FC236}">
                <a16:creationId xmlns:a16="http://schemas.microsoft.com/office/drawing/2014/main" id="{80BF8EB9-3D88-79BB-CD97-8F080C653C9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382310" y="3548275"/>
            <a:ext cx="2189109" cy="3124200"/>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52" name="Picture 4" descr="The Complete History Of The ChatGPT Logo - Hatchwise">
            <a:extLst>
              <a:ext uri="{FF2B5EF4-FFF2-40B4-BE49-F238E27FC236}">
                <a16:creationId xmlns:a16="http://schemas.microsoft.com/office/drawing/2014/main" id="{49737F22-F45D-7CB9-8F30-EA2DBAC6205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579833" y="1130501"/>
            <a:ext cx="1635985" cy="1052721"/>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54" name="Picture 6" descr="Google expands NotebookLM with curated ...">
            <a:extLst>
              <a:ext uri="{FF2B5EF4-FFF2-40B4-BE49-F238E27FC236}">
                <a16:creationId xmlns:a16="http://schemas.microsoft.com/office/drawing/2014/main" id="{465A64B5-1006-717F-DD7E-EB7568C22A1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584689" y="2338937"/>
            <a:ext cx="1733550" cy="970788"/>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836132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FACD5-DA15-7AF1-1D06-77F14C97B0C8}"/>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E896A4EE-B6C0-22AB-5F6A-E38656E41EA1}"/>
              </a:ext>
            </a:extLst>
          </p:cNvPr>
          <p:cNvSpPr>
            <a:spLocks noGrp="1"/>
          </p:cNvSpPr>
          <p:nvPr>
            <p:ph type="body" sz="quarter" idx="16"/>
          </p:nvPr>
        </p:nvSpPr>
        <p:spPr>
          <a:xfrm>
            <a:off x="620581" y="414670"/>
            <a:ext cx="10595237" cy="965057"/>
          </a:xfrm>
          <a:prstGeom prst="rect">
            <a:avLst/>
          </a:prstGeom>
        </p:spPr>
        <p:txBody>
          <a:bodyPr/>
          <a:lstStyle/>
          <a:p>
            <a:r>
              <a:rPr lang="ru-RU" sz="3200" dirty="0"/>
              <a:t>Инструменти за изкуствен интелект за преподаватели в професионалното образование и обучение</a:t>
            </a:r>
          </a:p>
        </p:txBody>
      </p:sp>
      <p:graphicFrame>
        <p:nvGraphicFramePr>
          <p:cNvPr id="2" name="Table 1">
            <a:extLst>
              <a:ext uri="{FF2B5EF4-FFF2-40B4-BE49-F238E27FC236}">
                <a16:creationId xmlns:a16="http://schemas.microsoft.com/office/drawing/2014/main" id="{BF310B38-77F0-A4A7-A3B5-F0A05021329D}"/>
              </a:ext>
            </a:extLst>
          </p:cNvPr>
          <p:cNvGraphicFramePr>
            <a:graphicFrameLocks noGrp="1"/>
          </p:cNvGraphicFramePr>
          <p:nvPr>
            <p:extLst>
              <p:ext uri="{D42A27DB-BD31-4B8C-83A1-F6EECF244321}">
                <p14:modId xmlns:p14="http://schemas.microsoft.com/office/powerpoint/2010/main" val="1489906260"/>
              </p:ext>
            </p:extLst>
          </p:nvPr>
        </p:nvGraphicFramePr>
        <p:xfrm>
          <a:off x="889000" y="1362273"/>
          <a:ext cx="10414000" cy="5022204"/>
        </p:xfrm>
        <a:graphic>
          <a:graphicData uri="http://schemas.openxmlformats.org/drawingml/2006/table">
            <a:tbl>
              <a:tblPr firstRow="1" firstCol="1" bandRow="1">
                <a:tableStyleId>{5C22544A-7EE6-4342-B048-85BDC9FD1C3A}</a:tableStyleId>
              </a:tblPr>
              <a:tblGrid>
                <a:gridCol w="2002693">
                  <a:extLst>
                    <a:ext uri="{9D8B030D-6E8A-4147-A177-3AD203B41FA5}">
                      <a16:colId xmlns:a16="http://schemas.microsoft.com/office/drawing/2014/main" val="161739868"/>
                    </a:ext>
                  </a:extLst>
                </a:gridCol>
                <a:gridCol w="2781518">
                  <a:extLst>
                    <a:ext uri="{9D8B030D-6E8A-4147-A177-3AD203B41FA5}">
                      <a16:colId xmlns:a16="http://schemas.microsoft.com/office/drawing/2014/main" val="4155060502"/>
                    </a:ext>
                  </a:extLst>
                </a:gridCol>
                <a:gridCol w="3782862">
                  <a:extLst>
                    <a:ext uri="{9D8B030D-6E8A-4147-A177-3AD203B41FA5}">
                      <a16:colId xmlns:a16="http://schemas.microsoft.com/office/drawing/2014/main" val="2834390061"/>
                    </a:ext>
                  </a:extLst>
                </a:gridCol>
                <a:gridCol w="1846927">
                  <a:extLst>
                    <a:ext uri="{9D8B030D-6E8A-4147-A177-3AD203B41FA5}">
                      <a16:colId xmlns:a16="http://schemas.microsoft.com/office/drawing/2014/main" val="2057978180"/>
                    </a:ext>
                  </a:extLst>
                </a:gridCol>
              </a:tblGrid>
              <a:tr h="340786">
                <a:tc>
                  <a:txBody>
                    <a:bodyPr/>
                    <a:lstStyle/>
                    <a:p>
                      <a:pPr>
                        <a:buNone/>
                      </a:pPr>
                      <a:r>
                        <a:rPr lang="bg-BG" sz="1300" dirty="0">
                          <a:effectLst/>
                        </a:rPr>
                        <a:t>Инструмент</a:t>
                      </a:r>
                    </a:p>
                  </a:txBody>
                  <a:tcPr marL="65401" marR="65401" marT="54501" marB="54501"/>
                </a:tc>
                <a:tc>
                  <a:txBody>
                    <a:bodyPr/>
                    <a:lstStyle/>
                    <a:p>
                      <a:pPr>
                        <a:buNone/>
                      </a:pPr>
                      <a:r>
                        <a:rPr lang="bg-BG" sz="1300" dirty="0">
                          <a:effectLst/>
                        </a:rPr>
                        <a:t>Какво прави</a:t>
                      </a:r>
                    </a:p>
                  </a:txBody>
                  <a:tcPr marL="65401" marR="65401" marT="54501" marB="54501"/>
                </a:tc>
                <a:tc>
                  <a:txBody>
                    <a:bodyPr/>
                    <a:lstStyle/>
                    <a:p>
                      <a:pPr>
                        <a:buNone/>
                      </a:pPr>
                      <a:r>
                        <a:rPr lang="ru-RU" sz="1300" dirty="0">
                          <a:effectLst/>
                        </a:rPr>
                        <a:t>Използване в професионалното образование и обучение</a:t>
                      </a:r>
                    </a:p>
                  </a:txBody>
                  <a:tcPr marL="65401" marR="65401" marT="54501" marB="54501"/>
                </a:tc>
                <a:tc>
                  <a:txBody>
                    <a:bodyPr/>
                    <a:lstStyle/>
                    <a:p>
                      <a:pPr>
                        <a:buNone/>
                      </a:pPr>
                      <a:r>
                        <a:rPr lang="bg-BG" sz="1300" dirty="0">
                          <a:effectLst/>
                        </a:rPr>
                        <a:t>Цена</a:t>
                      </a:r>
                    </a:p>
                  </a:txBody>
                  <a:tcPr marL="65401" marR="65401" marT="54501" marB="54501"/>
                </a:tc>
                <a:extLst>
                  <a:ext uri="{0D108BD9-81ED-4DB2-BD59-A6C34878D82A}">
                    <a16:rowId xmlns:a16="http://schemas.microsoft.com/office/drawing/2014/main" val="2026830297"/>
                  </a:ext>
                </a:extLst>
              </a:tr>
              <a:tr h="713314">
                <a:tc>
                  <a:txBody>
                    <a:bodyPr/>
                    <a:lstStyle/>
                    <a:p>
                      <a:pPr>
                        <a:buNone/>
                      </a:pPr>
                      <a:r>
                        <a:rPr lang="en-GB" sz="1300" dirty="0">
                          <a:effectLst/>
                        </a:rPr>
                        <a:t>ChatGPT (OpenAI)</a:t>
                      </a:r>
                    </a:p>
                  </a:txBody>
                  <a:tcPr marL="65401" marR="65401" marT="43601" marB="43601"/>
                </a:tc>
                <a:tc>
                  <a:txBody>
                    <a:bodyPr/>
                    <a:lstStyle/>
                    <a:p>
                      <a:pPr>
                        <a:buNone/>
                      </a:pPr>
                      <a:r>
                        <a:rPr lang="ru-RU" sz="1300" dirty="0">
                          <a:effectLst/>
                        </a:rPr>
                        <a:t>Разговорна изкуствена интелигентност за генериране на текст, мозъчна атака, превод и обясняване на концепции</a:t>
                      </a:r>
                    </a:p>
                  </a:txBody>
                  <a:tcPr marL="65401" marR="65401" marT="43601" marB="43601"/>
                </a:tc>
                <a:tc>
                  <a:txBody>
                    <a:bodyPr/>
                    <a:lstStyle/>
                    <a:p>
                      <a:pPr>
                        <a:buNone/>
                      </a:pPr>
                      <a:r>
                        <a:rPr lang="ru-RU" sz="1300" dirty="0">
                          <a:effectLst/>
                        </a:rPr>
                        <a:t>Урочни планове; сценарии от работната среда; опростяване на технически текстове; изготвяне на съдържание, свързано с устойчивостта</a:t>
                      </a:r>
                    </a:p>
                  </a:txBody>
                  <a:tcPr marL="65401" marR="65401" marT="43601" marB="43601"/>
                </a:tc>
                <a:tc>
                  <a:txBody>
                    <a:bodyPr/>
                    <a:lstStyle/>
                    <a:p>
                      <a:pPr>
                        <a:buNone/>
                      </a:pPr>
                      <a:r>
                        <a:rPr lang="ru-RU" sz="1300" dirty="0">
                          <a:effectLst/>
                        </a:rPr>
                        <a:t>Безплатно / Plus 20 € на месец</a:t>
                      </a:r>
                    </a:p>
                  </a:txBody>
                  <a:tcPr marL="65401" marR="65401" marT="43601" marB="43601"/>
                </a:tc>
                <a:extLst>
                  <a:ext uri="{0D108BD9-81ED-4DB2-BD59-A6C34878D82A}">
                    <a16:rowId xmlns:a16="http://schemas.microsoft.com/office/drawing/2014/main" val="3639382352"/>
                  </a:ext>
                </a:extLst>
              </a:tr>
              <a:tr h="803912">
                <a:tc>
                  <a:txBody>
                    <a:bodyPr/>
                    <a:lstStyle/>
                    <a:p>
                      <a:pPr>
                        <a:buNone/>
                      </a:pPr>
                      <a:r>
                        <a:rPr lang="en-GB" sz="1300">
                          <a:effectLst/>
                        </a:rPr>
                        <a:t>MagicSchool.ai</a:t>
                      </a:r>
                      <a:endParaRPr lang="en-GB" sz="1300">
                        <a:solidFill>
                          <a:srgbClr val="4A4A4A"/>
                        </a:solidFill>
                        <a:effectLst/>
                        <a:latin typeface="Arial" panose="020B0604020202020204" pitchFamily="34" charset="0"/>
                        <a:ea typeface="Arial" panose="020B0604020202020204" pitchFamily="34" charset="0"/>
                      </a:endParaRPr>
                    </a:p>
                  </a:txBody>
                  <a:tcPr marL="65401" marR="65401" marT="43601" marB="43601"/>
                </a:tc>
                <a:tc>
                  <a:txBody>
                    <a:bodyPr/>
                    <a:lstStyle/>
                    <a:p>
                      <a:pPr>
                        <a:buNone/>
                      </a:pPr>
                      <a:r>
                        <a:rPr lang="ru-RU" sz="1300" dirty="0">
                          <a:effectLst/>
                        </a:rPr>
                        <a:t>Универсална платформа за учители, базирана на изкуствен интелект, с над 80 инструмента за планиране, оценяване и критерии за оценяване</a:t>
                      </a:r>
                    </a:p>
                  </a:txBody>
                  <a:tcPr marL="65401" marR="65401" marT="43601" marB="43601"/>
                </a:tc>
                <a:tc>
                  <a:txBody>
                    <a:bodyPr/>
                    <a:lstStyle/>
                    <a:p>
                      <a:pPr>
                        <a:buNone/>
                      </a:pPr>
                      <a:r>
                        <a:rPr lang="en-GB" sz="1300" dirty="0">
                          <a:effectLst/>
                        </a:rPr>
                        <a:t>Competency-based lesson plans; formative assessments; scaffolded materials for mixed-ability groups</a:t>
                      </a:r>
                      <a:endParaRPr lang="en-GB" sz="1300" dirty="0">
                        <a:solidFill>
                          <a:srgbClr val="4A4A4A"/>
                        </a:solidFill>
                        <a:effectLst/>
                        <a:latin typeface="Arial" panose="020B0604020202020204" pitchFamily="34" charset="0"/>
                        <a:ea typeface="Arial" panose="020B0604020202020204" pitchFamily="34" charset="0"/>
                      </a:endParaRPr>
                    </a:p>
                  </a:txBody>
                  <a:tcPr marL="65401" marR="65401" marT="43601" marB="43601"/>
                </a:tc>
                <a:tc>
                  <a:txBody>
                    <a:bodyPr/>
                    <a:lstStyle/>
                    <a:p>
                      <a:pPr>
                        <a:buNone/>
                      </a:pPr>
                      <a:r>
                        <a:rPr lang="ru-RU" sz="1300" dirty="0">
                          <a:effectLst/>
                        </a:rPr>
                        <a:t>Безплатно / Plus ~8 евро/месец</a:t>
                      </a:r>
                    </a:p>
                  </a:txBody>
                  <a:tcPr marL="65401" marR="65401" marT="43601" marB="43601"/>
                </a:tc>
                <a:extLst>
                  <a:ext uri="{0D108BD9-81ED-4DB2-BD59-A6C34878D82A}">
                    <a16:rowId xmlns:a16="http://schemas.microsoft.com/office/drawing/2014/main" val="412590353"/>
                  </a:ext>
                </a:extLst>
              </a:tr>
              <a:tr h="838200">
                <a:tc>
                  <a:txBody>
                    <a:bodyPr/>
                    <a:lstStyle/>
                    <a:p>
                      <a:pPr>
                        <a:buNone/>
                      </a:pPr>
                      <a:r>
                        <a:rPr lang="en-GB" sz="1300">
                          <a:effectLst/>
                        </a:rPr>
                        <a:t>Canva for Education</a:t>
                      </a:r>
                      <a:endParaRPr lang="en-GB" sz="1300">
                        <a:solidFill>
                          <a:srgbClr val="4A4A4A"/>
                        </a:solidFill>
                        <a:effectLst/>
                        <a:latin typeface="Arial" panose="020B0604020202020204" pitchFamily="34" charset="0"/>
                        <a:ea typeface="Arial" panose="020B0604020202020204" pitchFamily="34" charset="0"/>
                      </a:endParaRPr>
                    </a:p>
                  </a:txBody>
                  <a:tcPr marL="65401" marR="65401" marT="43601" marB="43601"/>
                </a:tc>
                <a:tc>
                  <a:txBody>
                    <a:bodyPr/>
                    <a:lstStyle/>
                    <a:p>
                      <a:pPr>
                        <a:buNone/>
                      </a:pPr>
                      <a:r>
                        <a:rPr lang="ru-RU" sz="1300" dirty="0">
                          <a:effectLst/>
                        </a:rPr>
                        <a:t>Графичен дизайн с генериране на изображения и текст чрез изкуствен интелект</a:t>
                      </a:r>
                    </a:p>
                  </a:txBody>
                  <a:tcPr marL="65401" marR="65401" marT="43601" marB="43601"/>
                </a:tc>
                <a:tc>
                  <a:txBody>
                    <a:bodyPr/>
                    <a:lstStyle/>
                    <a:p>
                      <a:pPr>
                        <a:buNone/>
                      </a:pPr>
                      <a:r>
                        <a:rPr lang="ru-RU" sz="1300" dirty="0">
                          <a:effectLst/>
                        </a:rPr>
                        <a:t>Плакати за безопасност; инфографики за семинари; портфолиа на студенти; визуални материали за устойчивост</a:t>
                      </a:r>
                    </a:p>
                  </a:txBody>
                  <a:tcPr marL="65401" marR="65401" marT="43601" marB="43601"/>
                </a:tc>
                <a:tc>
                  <a:txBody>
                    <a:bodyPr/>
                    <a:lstStyle/>
                    <a:p>
                      <a:pPr>
                        <a:buNone/>
                      </a:pPr>
                      <a:r>
                        <a:rPr lang="bg-BG" sz="1300" dirty="0">
                          <a:effectLst/>
                        </a:rPr>
                        <a:t>Безплатно за преподаватели</a:t>
                      </a:r>
                    </a:p>
                  </a:txBody>
                  <a:tcPr marL="65401" marR="65401" marT="43601" marB="43601"/>
                </a:tc>
                <a:extLst>
                  <a:ext uri="{0D108BD9-81ED-4DB2-BD59-A6C34878D82A}">
                    <a16:rowId xmlns:a16="http://schemas.microsoft.com/office/drawing/2014/main" val="1926599893"/>
                  </a:ext>
                </a:extLst>
              </a:tr>
              <a:tr h="965200">
                <a:tc>
                  <a:txBody>
                    <a:bodyPr/>
                    <a:lstStyle/>
                    <a:p>
                      <a:pPr>
                        <a:buNone/>
                      </a:pPr>
                      <a:r>
                        <a:rPr lang="en-GB" sz="1300">
                          <a:effectLst/>
                        </a:rPr>
                        <a:t>Diffit</a:t>
                      </a:r>
                      <a:endParaRPr lang="en-GB" sz="1300">
                        <a:solidFill>
                          <a:srgbClr val="4A4A4A"/>
                        </a:solidFill>
                        <a:effectLst/>
                        <a:latin typeface="Arial" panose="020B0604020202020204" pitchFamily="34" charset="0"/>
                        <a:ea typeface="Arial" panose="020B0604020202020204" pitchFamily="34" charset="0"/>
                      </a:endParaRPr>
                    </a:p>
                  </a:txBody>
                  <a:tcPr marL="65401" marR="65401" marT="43601" marB="43601"/>
                </a:tc>
                <a:tc>
                  <a:txBody>
                    <a:bodyPr/>
                    <a:lstStyle/>
                    <a:p>
                      <a:pPr>
                        <a:buNone/>
                      </a:pPr>
                      <a:r>
                        <a:rPr lang="ru-RU" sz="1300" dirty="0">
                          <a:effectLst/>
                        </a:rPr>
                        <a:t>Адаптира всеки текст или тема към различни нива на четене с помощта на списъци с лексика и въпроси за разбиране</a:t>
                      </a:r>
                    </a:p>
                  </a:txBody>
                  <a:tcPr marL="65401" marR="65401" marT="43601" marB="43601"/>
                </a:tc>
                <a:tc>
                  <a:txBody>
                    <a:bodyPr/>
                    <a:lstStyle/>
                    <a:p>
                      <a:pPr>
                        <a:buNone/>
                      </a:pPr>
                      <a:r>
                        <a:rPr lang="ru-RU" sz="1300" dirty="0">
                          <a:effectLst/>
                        </a:rPr>
                        <a:t>Адаптиране на технически наръчници; упражнения за специфична за професията лексика; подкрепа за учащите с по-ниска грамотност</a:t>
                      </a:r>
                    </a:p>
                  </a:txBody>
                  <a:tcPr marL="65401" marR="65401" marT="43601" marB="43601"/>
                </a:tc>
                <a:tc>
                  <a:txBody>
                    <a:bodyPr/>
                    <a:lstStyle/>
                    <a:p>
                      <a:pPr>
                        <a:buNone/>
                      </a:pPr>
                      <a:r>
                        <a:rPr lang="bg-BG" sz="1300" dirty="0">
                          <a:effectLst/>
                        </a:rPr>
                        <a:t>Безплатни / премиум планове</a:t>
                      </a:r>
                    </a:p>
                  </a:txBody>
                  <a:tcPr marL="65401" marR="65401" marT="43601" marB="43601"/>
                </a:tc>
                <a:extLst>
                  <a:ext uri="{0D108BD9-81ED-4DB2-BD59-A6C34878D82A}">
                    <a16:rowId xmlns:a16="http://schemas.microsoft.com/office/drawing/2014/main" val="3726318929"/>
                  </a:ext>
                </a:extLst>
              </a:tr>
              <a:tr h="954198">
                <a:tc>
                  <a:txBody>
                    <a:bodyPr/>
                    <a:lstStyle/>
                    <a:p>
                      <a:pPr>
                        <a:buNone/>
                      </a:pPr>
                      <a:r>
                        <a:rPr lang="en-GB" sz="1300">
                          <a:effectLst/>
                        </a:rPr>
                        <a:t>Google NotebookLM</a:t>
                      </a:r>
                      <a:endParaRPr lang="en-GB" sz="1300">
                        <a:solidFill>
                          <a:srgbClr val="4A4A4A"/>
                        </a:solidFill>
                        <a:effectLst/>
                        <a:latin typeface="Arial" panose="020B0604020202020204" pitchFamily="34" charset="0"/>
                        <a:ea typeface="Arial" panose="020B0604020202020204" pitchFamily="34" charset="0"/>
                      </a:endParaRPr>
                    </a:p>
                  </a:txBody>
                  <a:tcPr marL="65401" marR="65401" marT="43601" marB="43601"/>
                </a:tc>
                <a:tc>
                  <a:txBody>
                    <a:bodyPr/>
                    <a:lstStyle/>
                    <a:p>
                      <a:pPr>
                        <a:buNone/>
                      </a:pPr>
                      <a:r>
                        <a:rPr lang="ru-RU" sz="1300" dirty="0">
                          <a:effectLst/>
                        </a:rPr>
                        <a:t>Инструмент за проучване, базиран на изкуствен интелект — качвайте документи и получавайте резюмета, учебни помагала и аудиопрегледи</a:t>
                      </a:r>
                    </a:p>
                  </a:txBody>
                  <a:tcPr marL="65401" marR="65401" marT="43601" marB="43601"/>
                </a:tc>
                <a:tc>
                  <a:txBody>
                    <a:bodyPr/>
                    <a:lstStyle/>
                    <a:p>
                      <a:pPr>
                        <a:buNone/>
                      </a:pPr>
                      <a:r>
                        <a:rPr lang="ru-RU" sz="1300" dirty="0">
                          <a:effectLst/>
                        </a:rPr>
                        <a:t>Качете учебни помагала или наредби; създавайте аудиорезюмета за учащите, които предпочитат да слушат</a:t>
                      </a:r>
                    </a:p>
                  </a:txBody>
                  <a:tcPr marL="65401" marR="65401" marT="43601" marB="43601"/>
                </a:tc>
                <a:tc>
                  <a:txBody>
                    <a:bodyPr/>
                    <a:lstStyle/>
                    <a:p>
                      <a:pPr>
                        <a:buNone/>
                      </a:pPr>
                      <a:r>
                        <a:rPr lang="bg-BG" sz="1300" dirty="0">
                          <a:effectLst/>
                        </a:rPr>
                        <a:t>Безплатно (до 100 лаптопа)</a:t>
                      </a:r>
                    </a:p>
                  </a:txBody>
                  <a:tcPr marL="65401" marR="65401" marT="43601" marB="43601"/>
                </a:tc>
                <a:extLst>
                  <a:ext uri="{0D108BD9-81ED-4DB2-BD59-A6C34878D82A}">
                    <a16:rowId xmlns:a16="http://schemas.microsoft.com/office/drawing/2014/main" val="4209561325"/>
                  </a:ext>
                </a:extLst>
              </a:tr>
            </a:tbl>
          </a:graphicData>
        </a:graphic>
      </p:graphicFrame>
    </p:spTree>
    <p:extLst>
      <p:ext uri="{BB962C8B-B14F-4D97-AF65-F5344CB8AC3E}">
        <p14:creationId xmlns:p14="http://schemas.microsoft.com/office/powerpoint/2010/main" val="271768730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2FB0B4-5F51-6EED-732B-AD9B88A5B51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48586EE-32BD-E9AD-16B5-BD29AA08AE58}"/>
              </a:ext>
            </a:extLst>
          </p:cNvPr>
          <p:cNvSpPr>
            <a:spLocks noGrp="1"/>
          </p:cNvSpPr>
          <p:nvPr>
            <p:ph type="body" sz="quarter" idx="16"/>
          </p:nvPr>
        </p:nvSpPr>
        <p:spPr>
          <a:xfrm>
            <a:off x="620581" y="576073"/>
            <a:ext cx="10595237" cy="803654"/>
          </a:xfrm>
          <a:prstGeom prst="rect">
            <a:avLst/>
          </a:prstGeom>
        </p:spPr>
        <p:txBody>
          <a:bodyPr/>
          <a:lstStyle/>
          <a:p>
            <a:r>
              <a:rPr lang="ru-RU" sz="3200" dirty="0"/>
              <a:t>Инструменти за изкуствен интелект за преподаватели в професионалното образование и обучение</a:t>
            </a:r>
          </a:p>
        </p:txBody>
      </p:sp>
      <p:graphicFrame>
        <p:nvGraphicFramePr>
          <p:cNvPr id="2" name="Table 1">
            <a:extLst>
              <a:ext uri="{FF2B5EF4-FFF2-40B4-BE49-F238E27FC236}">
                <a16:creationId xmlns:a16="http://schemas.microsoft.com/office/drawing/2014/main" id="{46A236A9-CC79-9D76-4779-BF3444BC9723}"/>
              </a:ext>
            </a:extLst>
          </p:cNvPr>
          <p:cNvGraphicFramePr>
            <a:graphicFrameLocks noGrp="1"/>
          </p:cNvGraphicFramePr>
          <p:nvPr>
            <p:extLst>
              <p:ext uri="{D42A27DB-BD31-4B8C-83A1-F6EECF244321}">
                <p14:modId xmlns:p14="http://schemas.microsoft.com/office/powerpoint/2010/main" val="1403468421"/>
              </p:ext>
            </p:extLst>
          </p:nvPr>
        </p:nvGraphicFramePr>
        <p:xfrm>
          <a:off x="889000" y="1700772"/>
          <a:ext cx="10414000" cy="4028208"/>
        </p:xfrm>
        <a:graphic>
          <a:graphicData uri="http://schemas.openxmlformats.org/drawingml/2006/table">
            <a:tbl>
              <a:tblPr firstRow="1" firstCol="1" bandRow="1">
                <a:tableStyleId>{5C22544A-7EE6-4342-B048-85BDC9FD1C3A}</a:tableStyleId>
              </a:tblPr>
              <a:tblGrid>
                <a:gridCol w="2002693">
                  <a:extLst>
                    <a:ext uri="{9D8B030D-6E8A-4147-A177-3AD203B41FA5}">
                      <a16:colId xmlns:a16="http://schemas.microsoft.com/office/drawing/2014/main" val="161739868"/>
                    </a:ext>
                  </a:extLst>
                </a:gridCol>
                <a:gridCol w="2781518">
                  <a:extLst>
                    <a:ext uri="{9D8B030D-6E8A-4147-A177-3AD203B41FA5}">
                      <a16:colId xmlns:a16="http://schemas.microsoft.com/office/drawing/2014/main" val="4155060502"/>
                    </a:ext>
                  </a:extLst>
                </a:gridCol>
                <a:gridCol w="3782862">
                  <a:extLst>
                    <a:ext uri="{9D8B030D-6E8A-4147-A177-3AD203B41FA5}">
                      <a16:colId xmlns:a16="http://schemas.microsoft.com/office/drawing/2014/main" val="2834390061"/>
                    </a:ext>
                  </a:extLst>
                </a:gridCol>
                <a:gridCol w="1846927">
                  <a:extLst>
                    <a:ext uri="{9D8B030D-6E8A-4147-A177-3AD203B41FA5}">
                      <a16:colId xmlns:a16="http://schemas.microsoft.com/office/drawing/2014/main" val="2057978180"/>
                    </a:ext>
                  </a:extLst>
                </a:gridCol>
              </a:tblGrid>
              <a:tr h="306469">
                <a:tc>
                  <a:txBody>
                    <a:bodyPr/>
                    <a:lstStyle/>
                    <a:p>
                      <a:pPr>
                        <a:buNone/>
                      </a:pPr>
                      <a:r>
                        <a:rPr lang="bg-BG" sz="1500" dirty="0">
                          <a:effectLst/>
                        </a:rPr>
                        <a:t>Инструмент</a:t>
                      </a:r>
                    </a:p>
                  </a:txBody>
                  <a:tcPr marL="65401" marR="65401" marT="54501" marB="54501"/>
                </a:tc>
                <a:tc>
                  <a:txBody>
                    <a:bodyPr/>
                    <a:lstStyle/>
                    <a:p>
                      <a:pPr>
                        <a:buNone/>
                      </a:pPr>
                      <a:r>
                        <a:rPr lang="bg-BG" sz="1500" dirty="0">
                          <a:effectLst/>
                        </a:rPr>
                        <a:t>Какво прави</a:t>
                      </a:r>
                    </a:p>
                  </a:txBody>
                  <a:tcPr marL="65401" marR="65401" marT="54501" marB="54501"/>
                </a:tc>
                <a:tc>
                  <a:txBody>
                    <a:bodyPr/>
                    <a:lstStyle/>
                    <a:p>
                      <a:pPr>
                        <a:buNone/>
                      </a:pPr>
                      <a:r>
                        <a:rPr lang="ru-RU" sz="1500" dirty="0">
                          <a:effectLst/>
                        </a:rPr>
                        <a:t>Използване в професионалното образование и обучение</a:t>
                      </a:r>
                    </a:p>
                  </a:txBody>
                  <a:tcPr marL="65401" marR="65401" marT="54501" marB="54501"/>
                </a:tc>
                <a:tc>
                  <a:txBody>
                    <a:bodyPr/>
                    <a:lstStyle/>
                    <a:p>
                      <a:pPr>
                        <a:buNone/>
                      </a:pPr>
                      <a:r>
                        <a:rPr lang="bg-BG" sz="1500" dirty="0">
                          <a:effectLst/>
                        </a:rPr>
                        <a:t>Цена</a:t>
                      </a:r>
                    </a:p>
                  </a:txBody>
                  <a:tcPr marL="65401" marR="65401" marT="54501" marB="54501"/>
                </a:tc>
                <a:extLst>
                  <a:ext uri="{0D108BD9-81ED-4DB2-BD59-A6C34878D82A}">
                    <a16:rowId xmlns:a16="http://schemas.microsoft.com/office/drawing/2014/main" val="2026830297"/>
                  </a:ext>
                </a:extLst>
              </a:tr>
              <a:tr h="701718">
                <a:tc>
                  <a:txBody>
                    <a:bodyPr/>
                    <a:lstStyle/>
                    <a:p>
                      <a:pPr>
                        <a:buNone/>
                      </a:pPr>
                      <a:r>
                        <a:rPr lang="en-GB" sz="1500" dirty="0">
                          <a:effectLst/>
                        </a:rPr>
                        <a:t>Brisk Teaching</a:t>
                      </a:r>
                      <a:endParaRPr lang="en-GB" sz="1500" dirty="0">
                        <a:solidFill>
                          <a:srgbClr val="4A4A4A"/>
                        </a:solidFill>
                        <a:effectLst/>
                        <a:latin typeface="Arial" panose="020B0604020202020204" pitchFamily="34" charset="0"/>
                        <a:ea typeface="Arial" panose="020B0604020202020204" pitchFamily="34" charset="0"/>
                      </a:endParaRPr>
                    </a:p>
                  </a:txBody>
                  <a:tcPr marL="65401" marR="65401" marT="43601" marB="43601"/>
                </a:tc>
                <a:tc>
                  <a:txBody>
                    <a:bodyPr/>
                    <a:lstStyle/>
                    <a:p>
                      <a:pPr>
                        <a:buNone/>
                      </a:pPr>
                      <a:r>
                        <a:rPr lang="ru-RU" sz="1500" dirty="0">
                          <a:effectLst/>
                        </a:rPr>
                        <a:t>Разширение за Chrome, което създава тестове, структурирани бележки и обратна връзка въз основа на всякакъв уеб-съдържание</a:t>
                      </a:r>
                    </a:p>
                  </a:txBody>
                  <a:tcPr marL="65401" marR="65401" marT="43601" marB="43601"/>
                </a:tc>
                <a:tc>
                  <a:txBody>
                    <a:bodyPr/>
                    <a:lstStyle/>
                    <a:p>
                      <a:pPr>
                        <a:buNone/>
                      </a:pPr>
                      <a:r>
                        <a:rPr lang="ru-RU" sz="1500" dirty="0">
                          <a:effectLst/>
                        </a:rPr>
                        <a:t>Тестове по статии от бранша или обучителни видеоклипове в YouTube; обратна връзка по докладите на студентите за работното място</a:t>
                      </a:r>
                    </a:p>
                  </a:txBody>
                  <a:tcPr marL="65401" marR="65401" marT="43601" marB="43601"/>
                </a:tc>
                <a:tc>
                  <a:txBody>
                    <a:bodyPr/>
                    <a:lstStyle/>
                    <a:p>
                      <a:pPr>
                        <a:buNone/>
                      </a:pPr>
                      <a:r>
                        <a:rPr lang="bg-BG" sz="1500" dirty="0">
                          <a:effectLst/>
                        </a:rPr>
                        <a:t>Безплатни / премиум функции</a:t>
                      </a:r>
                    </a:p>
                  </a:txBody>
                  <a:tcPr marL="65401" marR="65401" marT="43601" marB="43601"/>
                </a:tc>
                <a:extLst>
                  <a:ext uri="{0D108BD9-81ED-4DB2-BD59-A6C34878D82A}">
                    <a16:rowId xmlns:a16="http://schemas.microsoft.com/office/drawing/2014/main" val="422146802"/>
                  </a:ext>
                </a:extLst>
              </a:tr>
              <a:tr h="701718">
                <a:tc>
                  <a:txBody>
                    <a:bodyPr/>
                    <a:lstStyle/>
                    <a:p>
                      <a:pPr>
                        <a:buNone/>
                      </a:pPr>
                      <a:r>
                        <a:rPr lang="en-GB" sz="1500">
                          <a:effectLst/>
                        </a:rPr>
                        <a:t>Eduaide.AI</a:t>
                      </a:r>
                      <a:endParaRPr lang="en-GB" sz="1500">
                        <a:solidFill>
                          <a:srgbClr val="4A4A4A"/>
                        </a:solidFill>
                        <a:effectLst/>
                        <a:latin typeface="Arial" panose="020B0604020202020204" pitchFamily="34" charset="0"/>
                        <a:ea typeface="Arial" panose="020B0604020202020204" pitchFamily="34" charset="0"/>
                      </a:endParaRPr>
                    </a:p>
                  </a:txBody>
                  <a:tcPr marL="65401" marR="65401" marT="43601" marB="43601"/>
                </a:tc>
                <a:tc>
                  <a:txBody>
                    <a:bodyPr/>
                    <a:lstStyle/>
                    <a:p>
                      <a:pPr>
                        <a:buNone/>
                      </a:pPr>
                      <a:r>
                        <a:rPr lang="ru-RU" sz="1500" dirty="0">
                          <a:effectLst/>
                        </a:rPr>
                        <a:t>Помощник-преподавател с над 100 вида съдържание на повече от 15 езика</a:t>
                      </a:r>
                    </a:p>
                  </a:txBody>
                  <a:tcPr marL="65401" marR="65401" marT="43601" marB="43601"/>
                </a:tc>
                <a:tc>
                  <a:txBody>
                    <a:bodyPr/>
                    <a:lstStyle/>
                    <a:p>
                      <a:pPr>
                        <a:buNone/>
                      </a:pPr>
                      <a:r>
                        <a:rPr lang="ru-RU" sz="1500" dirty="0">
                          <a:effectLst/>
                        </a:rPr>
                        <a:t>Критерии за оценка на практическите умения; оценяване, основано на компетентности; многоезично съдържание за обучението в професионалното образование и обучение</a:t>
                      </a:r>
                    </a:p>
                  </a:txBody>
                  <a:tcPr marL="65401" marR="65401" marT="43601" marB="43601"/>
                </a:tc>
                <a:tc>
                  <a:txBody>
                    <a:bodyPr/>
                    <a:lstStyle/>
                    <a:p>
                      <a:pPr>
                        <a:buNone/>
                      </a:pPr>
                      <a:r>
                        <a:rPr lang="ru-RU" sz="1500" dirty="0">
                          <a:effectLst/>
                        </a:rPr>
                        <a:t>Безплатно / Про – 5 евро на месец</a:t>
                      </a:r>
                    </a:p>
                  </a:txBody>
                  <a:tcPr marL="65401" marR="65401" marT="43601" marB="43601"/>
                </a:tc>
                <a:extLst>
                  <a:ext uri="{0D108BD9-81ED-4DB2-BD59-A6C34878D82A}">
                    <a16:rowId xmlns:a16="http://schemas.microsoft.com/office/drawing/2014/main" val="1325114137"/>
                  </a:ext>
                </a:extLst>
              </a:tr>
              <a:tr h="701718">
                <a:tc>
                  <a:txBody>
                    <a:bodyPr/>
                    <a:lstStyle/>
                    <a:p>
                      <a:pPr>
                        <a:buNone/>
                      </a:pPr>
                      <a:r>
                        <a:rPr lang="en-GB" sz="1500">
                          <a:effectLst/>
                        </a:rPr>
                        <a:t>Twee</a:t>
                      </a:r>
                      <a:endParaRPr lang="en-GB" sz="1500">
                        <a:solidFill>
                          <a:srgbClr val="4A4A4A"/>
                        </a:solidFill>
                        <a:effectLst/>
                        <a:latin typeface="Arial" panose="020B0604020202020204" pitchFamily="34" charset="0"/>
                        <a:ea typeface="Arial" panose="020B0604020202020204" pitchFamily="34" charset="0"/>
                      </a:endParaRPr>
                    </a:p>
                  </a:txBody>
                  <a:tcPr marL="65401" marR="65401" marT="43601" marB="43601"/>
                </a:tc>
                <a:tc>
                  <a:txBody>
                    <a:bodyPr/>
                    <a:lstStyle/>
                    <a:p>
                      <a:pPr>
                        <a:buNone/>
                      </a:pPr>
                      <a:r>
                        <a:rPr lang="ru-RU" sz="1500" dirty="0">
                          <a:effectLst/>
                        </a:rPr>
                        <a:t>Създава упражнения за обогатяване на речника, подсказки за говорене и задачи за разбиране</a:t>
                      </a:r>
                    </a:p>
                  </a:txBody>
                  <a:tcPr marL="65401" marR="65401" marT="43601" marB="43601"/>
                </a:tc>
                <a:tc>
                  <a:txBody>
                    <a:bodyPr/>
                    <a:lstStyle/>
                    <a:p>
                      <a:pPr>
                        <a:buNone/>
                      </a:pPr>
                      <a:r>
                        <a:rPr lang="ru-RU" sz="1500" dirty="0">
                          <a:effectLst/>
                        </a:rPr>
                        <a:t>Упражнения за обогатяване на речника, свързан с работната среда; упражнения за говорене, основани на ситуации от работната среда</a:t>
                      </a:r>
                    </a:p>
                  </a:txBody>
                  <a:tcPr marL="65401" marR="65401" marT="43601" marB="43601"/>
                </a:tc>
                <a:tc>
                  <a:txBody>
                    <a:bodyPr/>
                    <a:lstStyle/>
                    <a:p>
                      <a:pPr>
                        <a:buNone/>
                      </a:pPr>
                      <a:r>
                        <a:rPr lang="bg-BG" sz="1500" dirty="0">
                          <a:effectLst/>
                        </a:rPr>
                        <a:t>Безплатни / премиум планове</a:t>
                      </a:r>
                    </a:p>
                  </a:txBody>
                  <a:tcPr marL="65401" marR="65401" marT="43601" marB="43601"/>
                </a:tc>
                <a:extLst>
                  <a:ext uri="{0D108BD9-81ED-4DB2-BD59-A6C34878D82A}">
                    <a16:rowId xmlns:a16="http://schemas.microsoft.com/office/drawing/2014/main" val="3521171826"/>
                  </a:ext>
                </a:extLst>
              </a:tr>
            </a:tbl>
          </a:graphicData>
        </a:graphic>
      </p:graphicFrame>
    </p:spTree>
    <p:extLst>
      <p:ext uri="{BB962C8B-B14F-4D97-AF65-F5344CB8AC3E}">
        <p14:creationId xmlns:p14="http://schemas.microsoft.com/office/powerpoint/2010/main" val="351707513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5E5CE-67E5-EA8C-37C1-16362A31124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476CA25-FD29-0100-098C-72F2E78A2A89}"/>
              </a:ext>
            </a:extLst>
          </p:cNvPr>
          <p:cNvSpPr>
            <a:spLocks noGrp="1"/>
          </p:cNvSpPr>
          <p:nvPr>
            <p:ph type="body" sz="quarter" idx="18"/>
          </p:nvPr>
        </p:nvSpPr>
        <p:spPr/>
        <p:txBody>
          <a:bodyPr/>
          <a:lstStyle/>
          <a:p>
            <a:pPr marL="0" indent="0" algn="just"/>
            <a:r>
              <a:rPr lang="ru-RU" sz="2000" dirty="0"/>
              <a:t>Проектът AIM@VET, инициатива по програма „Еразъм+“, в която участват шест партньорски институции от Испания, Португалия и Словения, разработи модули за обучение, ориентирани към преподавателите, в областта на приложенията на изкуствения интелект, включително компютърно зрение, роботика и интелигентна среда. В CIFP Rodolfo Ucha Piñeiro в Испания учениците от професионалното образование и обучение участваха в практически семинари, съчетаващи теоретични уроци с практически задачи, използващи Python и роботизирани симулации. Учениците оцениха баланса между теорията и практиката и проявиха голям интерес към по-нататъшното проучване на инструменти като ChatGPT.</a:t>
            </a:r>
          </a:p>
          <a:p>
            <a:pPr marL="0" indent="0"/>
            <a:endParaRPr lang="ru-RU" sz="2000" dirty="0"/>
          </a:p>
          <a:p>
            <a:pPr marL="0" indent="0"/>
            <a:endParaRPr lang="ru-RU" sz="2000" dirty="0"/>
          </a:p>
        </p:txBody>
      </p:sp>
      <p:sp>
        <p:nvSpPr>
          <p:cNvPr id="3" name="Text Placeholder 2">
            <a:extLst>
              <a:ext uri="{FF2B5EF4-FFF2-40B4-BE49-F238E27FC236}">
                <a16:creationId xmlns:a16="http://schemas.microsoft.com/office/drawing/2014/main" id="{E34241E8-8B55-2BE3-B3AE-0E56E2D38226}"/>
              </a:ext>
            </a:extLst>
          </p:cNvPr>
          <p:cNvSpPr>
            <a:spLocks noGrp="1"/>
          </p:cNvSpPr>
          <p:nvPr>
            <p:ph type="body" sz="quarter" idx="16"/>
          </p:nvPr>
        </p:nvSpPr>
        <p:spPr>
          <a:xfrm>
            <a:off x="287079" y="914400"/>
            <a:ext cx="8162632" cy="1180214"/>
          </a:xfrm>
        </p:spPr>
        <p:txBody>
          <a:bodyPr/>
          <a:lstStyle/>
          <a:p>
            <a:r>
              <a:rPr lang="ru-RU" sz="3000" dirty="0"/>
              <a:t>ПРИМЕР: Проект AIM@VET по програма „Еразъм+“, „Изкуствен интелект в практиката“ в Испания, Португалия и Словения</a:t>
            </a:r>
          </a:p>
        </p:txBody>
      </p:sp>
      <p:pic>
        <p:nvPicPr>
          <p:cNvPr id="8" name="Picture Placeholder 7">
            <a:hlinkClick r:id="rId3"/>
            <a:extLst>
              <a:ext uri="{FF2B5EF4-FFF2-40B4-BE49-F238E27FC236}">
                <a16:creationId xmlns:a16="http://schemas.microsoft.com/office/drawing/2014/main" id="{200791BB-5912-2CB3-60C7-00601369BFAB}"/>
              </a:ext>
            </a:extLst>
          </p:cNvPr>
          <p:cNvPicPr>
            <a:picLocks noGrp="1" noChangeAspect="1"/>
          </p:cNvPicPr>
          <p:nvPr>
            <p:ph type="pic" sz="quarter" idx="10"/>
          </p:nvPr>
        </p:nvPicPr>
        <p:blipFill>
          <a:blip r:embed="rId4"/>
          <a:srcRect l="21228" r="21228"/>
          <a:stretch/>
        </p:blipFill>
        <p:spPr>
          <a:prstGeom prst="rect">
            <a:avLst/>
          </a:prstGeom>
          <a:solidFill>
            <a:srgbClr val="FFFFFF">
              <a:lumMod val="85000"/>
            </a:srgbClr>
          </a:solidFill>
        </p:spPr>
      </p:pic>
    </p:spTree>
    <p:extLst>
      <p:ext uri="{BB962C8B-B14F-4D97-AF65-F5344CB8AC3E}">
        <p14:creationId xmlns:p14="http://schemas.microsoft.com/office/powerpoint/2010/main" val="209251107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F59325-7CEC-6157-F30C-8AD7769F027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7045907-2B0C-91FE-F9D7-738064AC0ED7}"/>
              </a:ext>
            </a:extLst>
          </p:cNvPr>
          <p:cNvSpPr>
            <a:spLocks noGrp="1"/>
          </p:cNvSpPr>
          <p:nvPr>
            <p:ph type="body" sz="quarter" idx="18"/>
          </p:nvPr>
        </p:nvSpPr>
        <p:spPr>
          <a:xfrm>
            <a:off x="5756549" y="1733106"/>
            <a:ext cx="5365102" cy="4189229"/>
          </a:xfrm>
          <a:prstGeom prst="rect">
            <a:avLst/>
          </a:prstGeom>
        </p:spPr>
        <p:txBody>
          <a:bodyPr/>
          <a:lstStyle/>
          <a:p>
            <a:pPr marL="0" algn="just"/>
            <a:r>
              <a:rPr lang="ru-RU" b="1" dirty="0"/>
              <a:t>Рамка на ЮНЕСКО за компетентности в областта на изкуствения интелект за учители (2024)</a:t>
            </a:r>
          </a:p>
          <a:p>
            <a:pPr marL="0" algn="just"/>
            <a:r>
              <a:rPr lang="ru-RU" dirty="0"/>
              <a:t>15 компетентности, разпределени в три нива на развитие (Придобиване, Задълбочаване, Създаване), които да насочват преподавателите в професионалното образование и обучение при систематичното усъвършенстване на уменията им в областта на изкуствения интелект. Достъпно безплатно в PDF формат</a:t>
            </a:r>
            <a:r>
              <a:rPr lang="en-GB" dirty="0"/>
              <a:t>.</a:t>
            </a:r>
          </a:p>
          <a:p>
            <a:pPr marL="0"/>
            <a:r>
              <a:rPr lang="en-GB" dirty="0">
                <a:solidFill>
                  <a:schemeClr val="tx1">
                    <a:lumMod val="40000"/>
                    <a:lumOff val="60000"/>
                  </a:schemeClr>
                </a:solidFill>
                <a:hlinkClick r:id="rId3">
                  <a:extLst>
                    <a:ext uri="{A12FA001-AC4F-418D-AE19-62706E023703}">
                      <ahyp:hlinkClr xmlns:ahyp="http://schemas.microsoft.com/office/drawing/2018/hyperlinkcolor" val="tx"/>
                    </a:ext>
                  </a:extLst>
                </a:hlinkClick>
              </a:rPr>
              <a:t>https://www.unesco.org/en/articles/ai-competency-framework-teachers</a:t>
            </a:r>
            <a:r>
              <a:rPr lang="en-GB" dirty="0">
                <a:solidFill>
                  <a:schemeClr val="tx1">
                    <a:lumMod val="40000"/>
                    <a:lumOff val="60000"/>
                  </a:schemeClr>
                </a:solidFill>
              </a:rPr>
              <a:t> </a:t>
            </a:r>
            <a:endParaRPr lang="en-US" dirty="0">
              <a:solidFill>
                <a:schemeClr val="tx1">
                  <a:lumMod val="40000"/>
                  <a:lumOff val="60000"/>
                </a:schemeClr>
              </a:solidFill>
            </a:endParaRPr>
          </a:p>
        </p:txBody>
      </p:sp>
      <p:sp>
        <p:nvSpPr>
          <p:cNvPr id="5" name="Text Placeholder 4">
            <a:extLst>
              <a:ext uri="{FF2B5EF4-FFF2-40B4-BE49-F238E27FC236}">
                <a16:creationId xmlns:a16="http://schemas.microsoft.com/office/drawing/2014/main" id="{629CB98C-0BD9-FC86-D0E0-A9D98120A9B6}"/>
              </a:ext>
            </a:extLst>
          </p:cNvPr>
          <p:cNvSpPr>
            <a:spLocks noGrp="1"/>
          </p:cNvSpPr>
          <p:nvPr>
            <p:ph type="body" sz="quarter" idx="16"/>
          </p:nvPr>
        </p:nvSpPr>
        <p:spPr>
          <a:xfrm>
            <a:off x="5803799" y="647039"/>
            <a:ext cx="5130800" cy="992652"/>
          </a:xfrm>
          <a:prstGeom prst="rect">
            <a:avLst/>
          </a:prstGeom>
        </p:spPr>
        <p:txBody>
          <a:bodyPr/>
          <a:lstStyle/>
          <a:p>
            <a:r>
              <a:rPr lang="bg-BG" dirty="0"/>
              <a:t>ДОПЪЛНИТЕЛНИ РЕСУРСИ</a:t>
            </a:r>
          </a:p>
        </p:txBody>
      </p:sp>
      <p:pic>
        <p:nvPicPr>
          <p:cNvPr id="8" name="Picture Placeholder 7">
            <a:extLst>
              <a:ext uri="{FF2B5EF4-FFF2-40B4-BE49-F238E27FC236}">
                <a16:creationId xmlns:a16="http://schemas.microsoft.com/office/drawing/2014/main" id="{BC1BBCF6-A0FF-4373-95D5-359013D8CD23}"/>
              </a:ext>
            </a:extLst>
          </p:cNvPr>
          <p:cNvPicPr>
            <a:picLocks noGrp="1" noChangeAspect="1"/>
          </p:cNvPicPr>
          <p:nvPr>
            <p:ph type="pic" sz="quarter" idx="10"/>
          </p:nvPr>
        </p:nvPicPr>
        <p:blipFill>
          <a:blip r:embed="rId4"/>
          <a:srcRect l="18203" r="18203"/>
          <a:stretch/>
        </p:blipFill>
        <p:spPr>
          <a:prstGeom prst="rect">
            <a:avLst/>
          </a:prstGeom>
          <a:solidFill>
            <a:srgbClr val="FFFFFF">
              <a:lumMod val="85000"/>
            </a:srgbClr>
          </a:solidFill>
        </p:spPr>
      </p:pic>
    </p:spTree>
    <p:extLst>
      <p:ext uri="{BB962C8B-B14F-4D97-AF65-F5344CB8AC3E}">
        <p14:creationId xmlns:p14="http://schemas.microsoft.com/office/powerpoint/2010/main" val="114870327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9"/>
          </p:nvPr>
        </p:nvSpPr>
        <p:spPr>
          <a:xfrm>
            <a:off x="836664" y="4219718"/>
            <a:ext cx="3195486" cy="731140"/>
          </a:xfrm>
        </p:spPr>
        <p:txBody>
          <a:bodyPr/>
          <a:lstStyle/>
          <a:p>
            <a:r>
              <a:rPr lang="bg-BG" dirty="0"/>
              <a:t>Въпроси</a:t>
            </a:r>
            <a:r>
              <a:rPr lang="en-US" dirty="0"/>
              <a:t>?</a:t>
            </a:r>
          </a:p>
        </p:txBody>
      </p:sp>
      <p:sp>
        <p:nvSpPr>
          <p:cNvPr id="20" name="Text Placeholder 19">
            <a:extLst>
              <a:ext uri="{FF2B5EF4-FFF2-40B4-BE49-F238E27FC236}">
                <a16:creationId xmlns:a16="http://schemas.microsoft.com/office/drawing/2014/main" id="{5328264C-32A9-A14B-88CE-E920BC4BEE14}"/>
              </a:ext>
            </a:extLst>
          </p:cNvPr>
          <p:cNvSpPr>
            <a:spLocks noGrp="1"/>
          </p:cNvSpPr>
          <p:nvPr>
            <p:ph type="body" sz="quarter" idx="20"/>
          </p:nvPr>
        </p:nvSpPr>
        <p:spPr/>
        <p:txBody>
          <a:bodyPr>
            <a:normAutofit fontScale="77500" lnSpcReduction="20000"/>
          </a:bodyPr>
          <a:lstStyle/>
          <a:p>
            <a:r>
              <a:rPr lang="bg-BG" dirty="0"/>
              <a:t>Благодаря Ви</a:t>
            </a:r>
            <a:endParaRPr lang="en-US" dirty="0"/>
          </a:p>
        </p:txBody>
      </p:sp>
      <p:sp>
        <p:nvSpPr>
          <p:cNvPr id="29" name="Text Placeholder 28">
            <a:extLst>
              <a:ext uri="{FF2B5EF4-FFF2-40B4-BE49-F238E27FC236}">
                <a16:creationId xmlns:a16="http://schemas.microsoft.com/office/drawing/2014/main" id="{C60527F0-CEFD-CBD9-9FF6-227AF5867BC6}"/>
              </a:ext>
            </a:extLst>
          </p:cNvPr>
          <p:cNvSpPr>
            <a:spLocks noGrp="1"/>
          </p:cNvSpPr>
          <p:nvPr>
            <p:ph type="body" sz="quarter" idx="45"/>
          </p:nvPr>
        </p:nvSpPr>
        <p:spPr>
          <a:prstGeom prst="rect">
            <a:avLst/>
          </a:prstGeom>
        </p:spPr>
        <p:txBody>
          <a:bodyPr/>
          <a:lstStyle/>
          <a:p>
            <a:r>
              <a:rPr lang="en-US" b="0" dirty="0" err="1"/>
              <a:t>www.</a:t>
            </a:r>
            <a:r>
              <a:rPr lang="en-US" dirty="0" err="1"/>
              <a:t>website</a:t>
            </a:r>
            <a:r>
              <a:rPr lang="en-US" b="0" dirty="0" err="1"/>
              <a:t>.eu</a:t>
            </a:r>
            <a:endParaRPr lang="en-US" b="0" dirty="0"/>
          </a:p>
        </p:txBody>
      </p:sp>
      <p:sp>
        <p:nvSpPr>
          <p:cNvPr id="4" name="Text Placeholder 5">
            <a:extLst>
              <a:ext uri="{FF2B5EF4-FFF2-40B4-BE49-F238E27FC236}">
                <a16:creationId xmlns:a16="http://schemas.microsoft.com/office/drawing/2014/main" id="{5BCD1BC8-1927-5964-A39E-854B770D143A}"/>
              </a:ext>
            </a:extLst>
          </p:cNvPr>
          <p:cNvSpPr txBox="1">
            <a:spLocks/>
          </p:cNvSpPr>
          <p:nvPr/>
        </p:nvSpPr>
        <p:spPr>
          <a:xfrm>
            <a:off x="8440627" y="931769"/>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r>
              <a:rPr lang="en-US" sz="2800" b="1" dirty="0">
                <a:solidFill>
                  <a:srgbClr val="ADD037"/>
                </a:solidFill>
                <a:latin typeface="Calibri" panose="020F0502020204030204" pitchFamily="34" charset="0"/>
                <a:cs typeface="Calibri" panose="020F0502020204030204" pitchFamily="34" charset="0"/>
              </a:rPr>
              <a:t>follow our journey</a:t>
            </a:r>
          </a:p>
        </p:txBody>
      </p:sp>
      <p:grpSp>
        <p:nvGrpSpPr>
          <p:cNvPr id="5" name="Group 4">
            <a:extLst>
              <a:ext uri="{FF2B5EF4-FFF2-40B4-BE49-F238E27FC236}">
                <a16:creationId xmlns:a16="http://schemas.microsoft.com/office/drawing/2014/main" id="{9278A985-5285-9BE5-FF1C-26B03EC8131C}"/>
              </a:ext>
            </a:extLst>
          </p:cNvPr>
          <p:cNvGrpSpPr/>
          <p:nvPr/>
        </p:nvGrpSpPr>
        <p:grpSpPr>
          <a:xfrm>
            <a:off x="7902471" y="1464084"/>
            <a:ext cx="3762674" cy="528310"/>
            <a:chOff x="4467403" y="9581995"/>
            <a:chExt cx="2608104" cy="366199"/>
          </a:xfrm>
        </p:grpSpPr>
        <p:grpSp>
          <p:nvGrpSpPr>
            <p:cNvPr id="6" name="Group 5">
              <a:extLst>
                <a:ext uri="{FF2B5EF4-FFF2-40B4-BE49-F238E27FC236}">
                  <a16:creationId xmlns:a16="http://schemas.microsoft.com/office/drawing/2014/main" id="{2FF774A9-F40B-3B3D-154A-AB13EAE43AA1}"/>
                </a:ext>
              </a:extLst>
            </p:cNvPr>
            <p:cNvGrpSpPr/>
            <p:nvPr/>
          </p:nvGrpSpPr>
          <p:grpSpPr>
            <a:xfrm>
              <a:off x="4467403" y="9581995"/>
              <a:ext cx="2608104" cy="366199"/>
              <a:chOff x="4799009" y="8410612"/>
              <a:chExt cx="2608104" cy="366199"/>
            </a:xfrm>
          </p:grpSpPr>
          <p:grpSp>
            <p:nvGrpSpPr>
              <p:cNvPr id="8" name="Group 7">
                <a:extLst>
                  <a:ext uri="{FF2B5EF4-FFF2-40B4-BE49-F238E27FC236}">
                    <a16:creationId xmlns:a16="http://schemas.microsoft.com/office/drawing/2014/main" id="{A8E4C14C-A815-FB9C-E167-5CE1D00A67C1}"/>
                  </a:ext>
                </a:extLst>
              </p:cNvPr>
              <p:cNvGrpSpPr/>
              <p:nvPr/>
            </p:nvGrpSpPr>
            <p:grpSpPr>
              <a:xfrm>
                <a:off x="4799009" y="8410612"/>
                <a:ext cx="2170624" cy="366199"/>
                <a:chOff x="929373" y="7811372"/>
                <a:chExt cx="1664680" cy="280843"/>
              </a:xfrm>
            </p:grpSpPr>
            <p:grpSp>
              <p:nvGrpSpPr>
                <p:cNvPr id="12" name="Graphic 3">
                  <a:extLst>
                    <a:ext uri="{FF2B5EF4-FFF2-40B4-BE49-F238E27FC236}">
                      <a16:creationId xmlns:a16="http://schemas.microsoft.com/office/drawing/2014/main" id="{F2FD77A9-29E8-DDAA-FC72-646DC1AD43F3}"/>
                    </a:ext>
                  </a:extLst>
                </p:cNvPr>
                <p:cNvGrpSpPr/>
                <p:nvPr/>
              </p:nvGrpSpPr>
              <p:grpSpPr>
                <a:xfrm>
                  <a:off x="1967511" y="7811373"/>
                  <a:ext cx="280634" cy="280634"/>
                  <a:chOff x="1950027" y="2499889"/>
                  <a:chExt cx="850463" cy="850463"/>
                </a:xfrm>
              </p:grpSpPr>
              <p:sp>
                <p:nvSpPr>
                  <p:cNvPr id="24" name="Freeform 23">
                    <a:extLst>
                      <a:ext uri="{FF2B5EF4-FFF2-40B4-BE49-F238E27FC236}">
                        <a16:creationId xmlns:a16="http://schemas.microsoft.com/office/drawing/2014/main" id="{43CF83D4-453C-2EBF-C00F-ABA0515F49E2}"/>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1C4C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5" name="Graphic 3">
                    <a:extLst>
                      <a:ext uri="{FF2B5EF4-FFF2-40B4-BE49-F238E27FC236}">
                        <a16:creationId xmlns:a16="http://schemas.microsoft.com/office/drawing/2014/main" id="{72E18C4A-0488-2F76-2E75-4E0EC5C30704}"/>
                      </a:ext>
                    </a:extLst>
                  </p:cNvPr>
                  <p:cNvGrpSpPr/>
                  <p:nvPr/>
                </p:nvGrpSpPr>
                <p:grpSpPr>
                  <a:xfrm>
                    <a:off x="2107521" y="2657382"/>
                    <a:ext cx="535476" cy="535477"/>
                    <a:chOff x="2107521" y="2657382"/>
                    <a:chExt cx="535476" cy="535477"/>
                  </a:xfrm>
                  <a:solidFill>
                    <a:srgbClr val="FFFFFF"/>
                  </a:solidFill>
                </p:grpSpPr>
                <p:sp>
                  <p:nvSpPr>
                    <p:cNvPr id="26" name="Freeform 25">
                      <a:extLst>
                        <a:ext uri="{FF2B5EF4-FFF2-40B4-BE49-F238E27FC236}">
                          <a16:creationId xmlns:a16="http://schemas.microsoft.com/office/drawing/2014/main" id="{C5EAE385-AB74-3A87-243B-E51708679986}"/>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016F5C8F-83BF-5414-8D01-5BE9CE33FC44}"/>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5CE76F05-4824-411D-E35E-372A02E2144B}"/>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13" name="Freeform 12">
                  <a:extLst>
                    <a:ext uri="{FF2B5EF4-FFF2-40B4-BE49-F238E27FC236}">
                      <a16:creationId xmlns:a16="http://schemas.microsoft.com/office/drawing/2014/main" id="{94A23549-8424-01D5-058A-B2611A3C8BA3}"/>
                    </a:ext>
                  </a:extLst>
                </p:cNvPr>
                <p:cNvSpPr/>
                <p:nvPr/>
              </p:nvSpPr>
              <p:spPr>
                <a:xfrm>
                  <a:off x="1275280" y="7811372"/>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1C4C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4" name="Graphic 3">
                  <a:extLst>
                    <a:ext uri="{FF2B5EF4-FFF2-40B4-BE49-F238E27FC236}">
                      <a16:creationId xmlns:a16="http://schemas.microsoft.com/office/drawing/2014/main" id="{FD3DB357-7B6B-3AD7-F597-2384B7BA651C}"/>
                    </a:ext>
                  </a:extLst>
                </p:cNvPr>
                <p:cNvGrpSpPr/>
                <p:nvPr/>
              </p:nvGrpSpPr>
              <p:grpSpPr>
                <a:xfrm>
                  <a:off x="2313419" y="7811373"/>
                  <a:ext cx="280634" cy="280634"/>
                  <a:chOff x="2998302" y="2499889"/>
                  <a:chExt cx="850463" cy="850463"/>
                </a:xfrm>
              </p:grpSpPr>
              <p:sp>
                <p:nvSpPr>
                  <p:cNvPr id="22" name="Freeform 21">
                    <a:extLst>
                      <a:ext uri="{FF2B5EF4-FFF2-40B4-BE49-F238E27FC236}">
                        <a16:creationId xmlns:a16="http://schemas.microsoft.com/office/drawing/2014/main" id="{57019319-F610-D0C4-6DB8-EA09B84293E1}"/>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51C4C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F86B2767-0A87-E296-1839-374DD6C1A8C1}"/>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5" name="Graphic 3">
                  <a:extLst>
                    <a:ext uri="{FF2B5EF4-FFF2-40B4-BE49-F238E27FC236}">
                      <a16:creationId xmlns:a16="http://schemas.microsoft.com/office/drawing/2014/main" id="{BB306D1E-7B4C-0290-CCF6-71B8DE430DD1}"/>
                    </a:ext>
                  </a:extLst>
                </p:cNvPr>
                <p:cNvGrpSpPr/>
                <p:nvPr/>
              </p:nvGrpSpPr>
              <p:grpSpPr>
                <a:xfrm>
                  <a:off x="929373" y="7811373"/>
                  <a:ext cx="280634" cy="280842"/>
                  <a:chOff x="-1196056" y="2499889"/>
                  <a:chExt cx="850463" cy="851093"/>
                </a:xfrm>
              </p:grpSpPr>
              <p:sp>
                <p:nvSpPr>
                  <p:cNvPr id="18" name="Freeform 17">
                    <a:extLst>
                      <a:ext uri="{FF2B5EF4-FFF2-40B4-BE49-F238E27FC236}">
                        <a16:creationId xmlns:a16="http://schemas.microsoft.com/office/drawing/2014/main" id="{49C44091-F555-3C6F-91E3-69A3B4289579}"/>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51C4C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CCDBF8F5-35A3-7FCE-1961-397028D4A202}"/>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16" name="Freeform 15">
                  <a:extLst>
                    <a:ext uri="{FF2B5EF4-FFF2-40B4-BE49-F238E27FC236}">
                      <a16:creationId xmlns:a16="http://schemas.microsoft.com/office/drawing/2014/main" id="{0C74260C-0ABD-6374-33B3-92F4151D110C}"/>
                    </a:ext>
                  </a:extLst>
                </p:cNvPr>
                <p:cNvSpPr/>
                <p:nvPr/>
              </p:nvSpPr>
              <p:spPr>
                <a:xfrm>
                  <a:off x="1621396" y="7811373"/>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1C4C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17" name="Graphic 16" descr="World with solid fill">
                  <a:extLst>
                    <a:ext uri="{FF2B5EF4-FFF2-40B4-BE49-F238E27FC236}">
                      <a16:creationId xmlns:a16="http://schemas.microsoft.com/office/drawing/2014/main" id="{26F7C531-2FDE-6C1A-326E-F277EAA62710}"/>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638675" y="7828652"/>
                  <a:ext cx="246077" cy="246077"/>
                </a:xfrm>
                <a:prstGeom prst="rect">
                  <a:avLst/>
                </a:prstGeom>
              </p:spPr>
            </p:pic>
          </p:grpSp>
          <p:grpSp>
            <p:nvGrpSpPr>
              <p:cNvPr id="9" name="Group 8">
                <a:extLst>
                  <a:ext uri="{FF2B5EF4-FFF2-40B4-BE49-F238E27FC236}">
                    <a16:creationId xmlns:a16="http://schemas.microsoft.com/office/drawing/2014/main" id="{06F1E608-7343-923B-868D-BDA18898395C}"/>
                  </a:ext>
                </a:extLst>
              </p:cNvPr>
              <p:cNvGrpSpPr/>
              <p:nvPr/>
            </p:nvGrpSpPr>
            <p:grpSpPr>
              <a:xfrm>
                <a:off x="7041186" y="8410621"/>
                <a:ext cx="365927" cy="365927"/>
                <a:chOff x="7041186" y="8410621"/>
                <a:chExt cx="365927" cy="365927"/>
              </a:xfrm>
            </p:grpSpPr>
            <p:sp>
              <p:nvSpPr>
                <p:cNvPr id="10" name="Freeform 9">
                  <a:extLst>
                    <a:ext uri="{FF2B5EF4-FFF2-40B4-BE49-F238E27FC236}">
                      <a16:creationId xmlns:a16="http://schemas.microsoft.com/office/drawing/2014/main" id="{93BB833A-6B01-109D-203E-E16C6C938513}"/>
                    </a:ext>
                  </a:extLst>
                </p:cNvPr>
                <p:cNvSpPr/>
                <p:nvPr/>
              </p:nvSpPr>
              <p:spPr>
                <a:xfrm>
                  <a:off x="7041186" y="8410621"/>
                  <a:ext cx="365927" cy="365927"/>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51C4C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384DEE06-1318-50E3-231D-7D20892448D6}"/>
                    </a:ext>
                  </a:extLst>
                </p:cNvPr>
                <p:cNvSpPr/>
                <p:nvPr/>
              </p:nvSpPr>
              <p:spPr>
                <a:xfrm>
                  <a:off x="7125919" y="8481335"/>
                  <a:ext cx="196461" cy="224498"/>
                </a:xfrm>
                <a:custGeom>
                  <a:avLst/>
                  <a:gdLst>
                    <a:gd name="connsiteX0" fmla="*/ 432429 w 434715"/>
                    <a:gd name="connsiteY0" fmla="*/ 121749 h 496754"/>
                    <a:gd name="connsiteX1" fmla="*/ 430143 w 434715"/>
                    <a:gd name="connsiteY1" fmla="*/ 119462 h 496754"/>
                    <a:gd name="connsiteX2" fmla="*/ 413570 w 434715"/>
                    <a:gd name="connsiteY2" fmla="*/ 117748 h 496754"/>
                    <a:gd name="connsiteX3" fmla="*/ 316986 w 434715"/>
                    <a:gd name="connsiteY3" fmla="*/ 24022 h 496754"/>
                    <a:gd name="connsiteX4" fmla="*/ 314129 w 434715"/>
                    <a:gd name="connsiteY4" fmla="*/ 2876 h 496754"/>
                    <a:gd name="connsiteX5" fmla="*/ 311271 w 434715"/>
                    <a:gd name="connsiteY5" fmla="*/ 19 h 496754"/>
                    <a:gd name="connsiteX6" fmla="*/ 309557 w 434715"/>
                    <a:gd name="connsiteY6" fmla="*/ 19 h 496754"/>
                    <a:gd name="connsiteX7" fmla="*/ 232976 w 434715"/>
                    <a:gd name="connsiteY7" fmla="*/ 19 h 496754"/>
                    <a:gd name="connsiteX8" fmla="*/ 228404 w 434715"/>
                    <a:gd name="connsiteY8" fmla="*/ 4591 h 496754"/>
                    <a:gd name="connsiteX9" fmla="*/ 228404 w 434715"/>
                    <a:gd name="connsiteY9" fmla="*/ 337775 h 496754"/>
                    <a:gd name="connsiteX10" fmla="*/ 227833 w 434715"/>
                    <a:gd name="connsiteY10" fmla="*/ 350349 h 496754"/>
                    <a:gd name="connsiteX11" fmla="*/ 194114 w 434715"/>
                    <a:gd name="connsiteY11" fmla="*/ 400069 h 496754"/>
                    <a:gd name="connsiteX12" fmla="*/ 142108 w 434715"/>
                    <a:gd name="connsiteY12" fmla="*/ 409213 h 496754"/>
                    <a:gd name="connsiteX13" fmla="*/ 124963 w 434715"/>
                    <a:gd name="connsiteY13" fmla="*/ 403498 h 496754"/>
                    <a:gd name="connsiteX14" fmla="*/ 123819 w 434715"/>
                    <a:gd name="connsiteY14" fmla="*/ 402355 h 496754"/>
                    <a:gd name="connsiteX15" fmla="*/ 118104 w 434715"/>
                    <a:gd name="connsiteY15" fmla="*/ 398354 h 496754"/>
                    <a:gd name="connsiteX16" fmla="*/ 86672 w 434715"/>
                    <a:gd name="connsiteY16" fmla="*/ 330346 h 496754"/>
                    <a:gd name="connsiteX17" fmla="*/ 134106 w 434715"/>
                    <a:gd name="connsiteY17" fmla="*/ 271482 h 496754"/>
                    <a:gd name="connsiteX18" fmla="*/ 159824 w 434715"/>
                    <a:gd name="connsiteY18" fmla="*/ 267481 h 496754"/>
                    <a:gd name="connsiteX19" fmla="*/ 176398 w 434715"/>
                    <a:gd name="connsiteY19" fmla="*/ 269767 h 496754"/>
                    <a:gd name="connsiteX20" fmla="*/ 179255 w 434715"/>
                    <a:gd name="connsiteY20" fmla="*/ 267481 h 496754"/>
                    <a:gd name="connsiteX21" fmla="*/ 179255 w 434715"/>
                    <a:gd name="connsiteY21" fmla="*/ 265195 h 496754"/>
                    <a:gd name="connsiteX22" fmla="*/ 178683 w 434715"/>
                    <a:gd name="connsiteY22" fmla="*/ 201759 h 496754"/>
                    <a:gd name="connsiteX23" fmla="*/ 178683 w 434715"/>
                    <a:gd name="connsiteY23" fmla="*/ 184614 h 496754"/>
                    <a:gd name="connsiteX24" fmla="*/ 176398 w 434715"/>
                    <a:gd name="connsiteY24" fmla="*/ 182327 h 496754"/>
                    <a:gd name="connsiteX25" fmla="*/ 145536 w 434715"/>
                    <a:gd name="connsiteY25" fmla="*/ 181756 h 496754"/>
                    <a:gd name="connsiteX26" fmla="*/ 103817 w 434715"/>
                    <a:gd name="connsiteY26" fmla="*/ 190900 h 496754"/>
                    <a:gd name="connsiteX27" fmla="*/ 46667 w 434715"/>
                    <a:gd name="connsiteY27" fmla="*/ 226904 h 496754"/>
                    <a:gd name="connsiteX28" fmla="*/ 13520 w 434715"/>
                    <a:gd name="connsiteY28" fmla="*/ 274339 h 496754"/>
                    <a:gd name="connsiteX29" fmla="*/ 375 w 434715"/>
                    <a:gd name="connsiteY29" fmla="*/ 328060 h 496754"/>
                    <a:gd name="connsiteX30" fmla="*/ 947 w 434715"/>
                    <a:gd name="connsiteY30" fmla="*/ 352634 h 496754"/>
                    <a:gd name="connsiteX31" fmla="*/ 7805 w 434715"/>
                    <a:gd name="connsiteY31" fmla="*/ 385782 h 496754"/>
                    <a:gd name="connsiteX32" fmla="*/ 60954 w 434715"/>
                    <a:gd name="connsiteY32" fmla="*/ 462362 h 496754"/>
                    <a:gd name="connsiteX33" fmla="*/ 68955 w 434715"/>
                    <a:gd name="connsiteY33" fmla="*/ 468077 h 496754"/>
                    <a:gd name="connsiteX34" fmla="*/ 68955 w 434715"/>
                    <a:gd name="connsiteY34" fmla="*/ 468077 h 496754"/>
                    <a:gd name="connsiteX35" fmla="*/ 72956 w 434715"/>
                    <a:gd name="connsiteY35" fmla="*/ 471507 h 496754"/>
                    <a:gd name="connsiteX36" fmla="*/ 86100 w 434715"/>
                    <a:gd name="connsiteY36" fmla="*/ 479507 h 496754"/>
                    <a:gd name="connsiteX37" fmla="*/ 176398 w 434715"/>
                    <a:gd name="connsiteY37" fmla="*/ 495509 h 496754"/>
                    <a:gd name="connsiteX38" fmla="*/ 278696 w 434715"/>
                    <a:gd name="connsiteY38" fmla="*/ 441217 h 496754"/>
                    <a:gd name="connsiteX39" fmla="*/ 316415 w 434715"/>
                    <a:gd name="connsiteY39" fmla="*/ 338347 h 496754"/>
                    <a:gd name="connsiteX40" fmla="*/ 316415 w 434715"/>
                    <a:gd name="connsiteY40" fmla="*/ 172612 h 496754"/>
                    <a:gd name="connsiteX41" fmla="*/ 316986 w 434715"/>
                    <a:gd name="connsiteY41" fmla="*/ 168611 h 496754"/>
                    <a:gd name="connsiteX42" fmla="*/ 320415 w 434715"/>
                    <a:gd name="connsiteY42" fmla="*/ 170326 h 496754"/>
                    <a:gd name="connsiteX43" fmla="*/ 387281 w 434715"/>
                    <a:gd name="connsiteY43" fmla="*/ 198901 h 496754"/>
                    <a:gd name="connsiteX44" fmla="*/ 429572 w 434715"/>
                    <a:gd name="connsiteY44" fmla="*/ 204044 h 496754"/>
                    <a:gd name="connsiteX45" fmla="*/ 434716 w 434715"/>
                    <a:gd name="connsiteY45" fmla="*/ 199472 h 496754"/>
                    <a:gd name="connsiteX46" fmla="*/ 432429 w 434715"/>
                    <a:gd name="connsiteY46" fmla="*/ 121749 h 496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4715" h="496754">
                      <a:moveTo>
                        <a:pt x="432429" y="121749"/>
                      </a:moveTo>
                      <a:cubicBezTo>
                        <a:pt x="432429" y="119462"/>
                        <a:pt x="432429" y="119462"/>
                        <a:pt x="430143" y="119462"/>
                      </a:cubicBezTo>
                      <a:cubicBezTo>
                        <a:pt x="424429" y="119462"/>
                        <a:pt x="418714" y="118891"/>
                        <a:pt x="413570" y="117748"/>
                      </a:cubicBezTo>
                      <a:cubicBezTo>
                        <a:pt x="393568" y="114890"/>
                        <a:pt x="327845" y="80600"/>
                        <a:pt x="316986" y="24022"/>
                      </a:cubicBezTo>
                      <a:cubicBezTo>
                        <a:pt x="316986" y="22879"/>
                        <a:pt x="314129" y="9163"/>
                        <a:pt x="314129" y="2876"/>
                      </a:cubicBezTo>
                      <a:cubicBezTo>
                        <a:pt x="314129" y="19"/>
                        <a:pt x="314129" y="19"/>
                        <a:pt x="311271" y="19"/>
                      </a:cubicBezTo>
                      <a:cubicBezTo>
                        <a:pt x="310700" y="19"/>
                        <a:pt x="310129" y="19"/>
                        <a:pt x="309557" y="19"/>
                      </a:cubicBezTo>
                      <a:cubicBezTo>
                        <a:pt x="283839" y="19"/>
                        <a:pt x="258122" y="19"/>
                        <a:pt x="232976" y="19"/>
                      </a:cubicBezTo>
                      <a:cubicBezTo>
                        <a:pt x="227833" y="19"/>
                        <a:pt x="228404" y="-553"/>
                        <a:pt x="228404" y="4591"/>
                      </a:cubicBezTo>
                      <a:cubicBezTo>
                        <a:pt x="228404" y="115462"/>
                        <a:pt x="228404" y="226904"/>
                        <a:pt x="228404" y="337775"/>
                      </a:cubicBezTo>
                      <a:cubicBezTo>
                        <a:pt x="228404" y="341776"/>
                        <a:pt x="228404" y="345777"/>
                        <a:pt x="227833" y="350349"/>
                      </a:cubicBezTo>
                      <a:cubicBezTo>
                        <a:pt x="223832" y="372065"/>
                        <a:pt x="212973" y="388639"/>
                        <a:pt x="194114" y="400069"/>
                      </a:cubicBezTo>
                      <a:cubicBezTo>
                        <a:pt x="178112" y="409784"/>
                        <a:pt x="160395" y="412642"/>
                        <a:pt x="142108" y="409213"/>
                      </a:cubicBezTo>
                      <a:cubicBezTo>
                        <a:pt x="136393" y="408070"/>
                        <a:pt x="130678" y="405784"/>
                        <a:pt x="124963" y="403498"/>
                      </a:cubicBezTo>
                      <a:cubicBezTo>
                        <a:pt x="124391" y="402927"/>
                        <a:pt x="123819" y="402927"/>
                        <a:pt x="123819" y="402355"/>
                      </a:cubicBezTo>
                      <a:cubicBezTo>
                        <a:pt x="122105" y="400640"/>
                        <a:pt x="119819" y="399497"/>
                        <a:pt x="118104" y="398354"/>
                      </a:cubicBezTo>
                      <a:cubicBezTo>
                        <a:pt x="94673" y="381781"/>
                        <a:pt x="83243" y="358921"/>
                        <a:pt x="86672" y="330346"/>
                      </a:cubicBezTo>
                      <a:cubicBezTo>
                        <a:pt x="90101" y="301199"/>
                        <a:pt x="106674" y="281769"/>
                        <a:pt x="134106" y="271482"/>
                      </a:cubicBezTo>
                      <a:cubicBezTo>
                        <a:pt x="142108" y="268624"/>
                        <a:pt x="150680" y="267481"/>
                        <a:pt x="159824" y="267481"/>
                      </a:cubicBezTo>
                      <a:cubicBezTo>
                        <a:pt x="165539" y="268052"/>
                        <a:pt x="171254" y="268624"/>
                        <a:pt x="176398" y="269767"/>
                      </a:cubicBezTo>
                      <a:cubicBezTo>
                        <a:pt x="178112" y="270339"/>
                        <a:pt x="179255" y="269767"/>
                        <a:pt x="179255" y="267481"/>
                      </a:cubicBezTo>
                      <a:cubicBezTo>
                        <a:pt x="179255" y="266909"/>
                        <a:pt x="179255" y="266338"/>
                        <a:pt x="179255" y="265195"/>
                      </a:cubicBezTo>
                      <a:cubicBezTo>
                        <a:pt x="179255" y="245192"/>
                        <a:pt x="178683" y="201759"/>
                        <a:pt x="178683" y="201759"/>
                      </a:cubicBezTo>
                      <a:cubicBezTo>
                        <a:pt x="178683" y="196044"/>
                        <a:pt x="178683" y="190329"/>
                        <a:pt x="178683" y="184614"/>
                      </a:cubicBezTo>
                      <a:cubicBezTo>
                        <a:pt x="178683" y="182899"/>
                        <a:pt x="178112" y="182899"/>
                        <a:pt x="176398" y="182327"/>
                      </a:cubicBezTo>
                      <a:cubicBezTo>
                        <a:pt x="166110" y="181184"/>
                        <a:pt x="155823" y="180613"/>
                        <a:pt x="145536" y="181756"/>
                      </a:cubicBezTo>
                      <a:cubicBezTo>
                        <a:pt x="131249" y="182899"/>
                        <a:pt x="117533" y="185756"/>
                        <a:pt x="103817" y="190900"/>
                      </a:cubicBezTo>
                      <a:cubicBezTo>
                        <a:pt x="82100" y="198901"/>
                        <a:pt x="63240" y="210902"/>
                        <a:pt x="46667" y="226904"/>
                      </a:cubicBezTo>
                      <a:cubicBezTo>
                        <a:pt x="32379" y="240620"/>
                        <a:pt x="21521" y="256622"/>
                        <a:pt x="13520" y="274339"/>
                      </a:cubicBezTo>
                      <a:cubicBezTo>
                        <a:pt x="5519" y="291484"/>
                        <a:pt x="1518" y="309772"/>
                        <a:pt x="375" y="328060"/>
                      </a:cubicBezTo>
                      <a:cubicBezTo>
                        <a:pt x="-196" y="336061"/>
                        <a:pt x="-196" y="344634"/>
                        <a:pt x="947" y="352634"/>
                      </a:cubicBezTo>
                      <a:cubicBezTo>
                        <a:pt x="2090" y="364064"/>
                        <a:pt x="4376" y="374923"/>
                        <a:pt x="7805" y="385782"/>
                      </a:cubicBezTo>
                      <a:cubicBezTo>
                        <a:pt x="17520" y="416642"/>
                        <a:pt x="35808" y="442360"/>
                        <a:pt x="60954" y="462362"/>
                      </a:cubicBezTo>
                      <a:cubicBezTo>
                        <a:pt x="63812" y="464649"/>
                        <a:pt x="66098" y="466934"/>
                        <a:pt x="68955" y="468077"/>
                      </a:cubicBezTo>
                      <a:cubicBezTo>
                        <a:pt x="68955" y="468077"/>
                        <a:pt x="68955" y="468077"/>
                        <a:pt x="68955" y="468077"/>
                      </a:cubicBezTo>
                      <a:cubicBezTo>
                        <a:pt x="70098" y="469220"/>
                        <a:pt x="71813" y="470364"/>
                        <a:pt x="72956" y="471507"/>
                      </a:cubicBezTo>
                      <a:cubicBezTo>
                        <a:pt x="76956" y="474364"/>
                        <a:pt x="81528" y="477222"/>
                        <a:pt x="86100" y="479507"/>
                      </a:cubicBezTo>
                      <a:cubicBezTo>
                        <a:pt x="114675" y="493795"/>
                        <a:pt x="144393" y="499510"/>
                        <a:pt x="176398" y="495509"/>
                      </a:cubicBezTo>
                      <a:cubicBezTo>
                        <a:pt x="217545" y="490366"/>
                        <a:pt x="251835" y="472078"/>
                        <a:pt x="278696" y="441217"/>
                      </a:cubicBezTo>
                      <a:cubicBezTo>
                        <a:pt x="303842" y="411499"/>
                        <a:pt x="316415" y="377209"/>
                        <a:pt x="316415" y="338347"/>
                      </a:cubicBezTo>
                      <a:cubicBezTo>
                        <a:pt x="316986" y="282912"/>
                        <a:pt x="316415" y="227476"/>
                        <a:pt x="316415" y="172612"/>
                      </a:cubicBezTo>
                      <a:cubicBezTo>
                        <a:pt x="316415" y="171469"/>
                        <a:pt x="315844" y="169183"/>
                        <a:pt x="316986" y="168611"/>
                      </a:cubicBezTo>
                      <a:cubicBezTo>
                        <a:pt x="318129" y="168040"/>
                        <a:pt x="319273" y="169754"/>
                        <a:pt x="320415" y="170326"/>
                      </a:cubicBezTo>
                      <a:cubicBezTo>
                        <a:pt x="340989" y="184042"/>
                        <a:pt x="363278" y="193757"/>
                        <a:pt x="387281" y="198901"/>
                      </a:cubicBezTo>
                      <a:cubicBezTo>
                        <a:pt x="400997" y="202330"/>
                        <a:pt x="415284" y="204044"/>
                        <a:pt x="429572" y="204044"/>
                      </a:cubicBezTo>
                      <a:cubicBezTo>
                        <a:pt x="434144" y="204044"/>
                        <a:pt x="434716" y="204044"/>
                        <a:pt x="434716" y="199472"/>
                      </a:cubicBezTo>
                      <a:cubicBezTo>
                        <a:pt x="433001" y="180613"/>
                        <a:pt x="432429" y="126892"/>
                        <a:pt x="432429" y="121749"/>
                      </a:cubicBezTo>
                      <a:close/>
                    </a:path>
                  </a:pathLst>
                </a:custGeom>
                <a:solidFill>
                  <a:srgbClr val="FFFFFF"/>
                </a:solidFill>
                <a:ln w="5715" cap="flat">
                  <a:noFill/>
                  <a:prstDash val="solid"/>
                  <a:miter/>
                </a:ln>
              </p:spPr>
              <p:txBody>
                <a:bodyPr rtlCol="0" anchor="ctr"/>
                <a:lstStyle/>
                <a:p>
                  <a:endParaRPr lang="en-US"/>
                </a:p>
              </p:txBody>
            </p:sp>
          </p:grpSp>
        </p:grpSp>
        <p:sp>
          <p:nvSpPr>
            <p:cNvPr id="7" name="Graphic 3">
              <a:extLst>
                <a:ext uri="{FF2B5EF4-FFF2-40B4-BE49-F238E27FC236}">
                  <a16:creationId xmlns:a16="http://schemas.microsoft.com/office/drawing/2014/main" id="{A4F13EED-B8AE-0FBC-FDC1-34EB860675C0}"/>
                </a:ext>
              </a:extLst>
            </p:cNvPr>
            <p:cNvSpPr/>
            <p:nvPr/>
          </p:nvSpPr>
          <p:spPr>
            <a:xfrm>
              <a:off x="4990606" y="9663014"/>
              <a:ext cx="204986" cy="193310"/>
            </a:xfrm>
            <a:custGeom>
              <a:avLst/>
              <a:gdLst>
                <a:gd name="connsiteX0" fmla="*/ 40005 w 300989"/>
                <a:gd name="connsiteY0" fmla="*/ 18097 h 283844"/>
                <a:gd name="connsiteX1" fmla="*/ 220980 w 300989"/>
                <a:gd name="connsiteY1" fmla="*/ 260985 h 283844"/>
                <a:gd name="connsiteX2" fmla="*/ 258127 w 300989"/>
                <a:gd name="connsiteY2" fmla="*/ 260985 h 283844"/>
                <a:gd name="connsiteX3" fmla="*/ 76200 w 300989"/>
                <a:gd name="connsiteY3" fmla="*/ 18097 h 283844"/>
                <a:gd name="connsiteX4" fmla="*/ 40005 w 300989"/>
                <a:gd name="connsiteY4" fmla="*/ 18097 h 283844"/>
                <a:gd name="connsiteX5" fmla="*/ 0 w 300989"/>
                <a:gd name="connsiteY5" fmla="*/ 0 h 283844"/>
                <a:gd name="connsiteX6" fmla="*/ 85725 w 300989"/>
                <a:gd name="connsiteY6" fmla="*/ 0 h 283844"/>
                <a:gd name="connsiteX7" fmla="*/ 164782 w 300989"/>
                <a:gd name="connsiteY7" fmla="*/ 102870 h 283844"/>
                <a:gd name="connsiteX8" fmla="*/ 263842 w 300989"/>
                <a:gd name="connsiteY8" fmla="*/ 0 h 283844"/>
                <a:gd name="connsiteX9" fmla="*/ 290513 w 300989"/>
                <a:gd name="connsiteY9" fmla="*/ 0 h 283844"/>
                <a:gd name="connsiteX10" fmla="*/ 178117 w 300989"/>
                <a:gd name="connsiteY10" fmla="*/ 121920 h 283844"/>
                <a:gd name="connsiteX11" fmla="*/ 164782 w 300989"/>
                <a:gd name="connsiteY11" fmla="*/ 104775 h 283844"/>
                <a:gd name="connsiteX12" fmla="*/ 300990 w 300989"/>
                <a:gd name="connsiteY12" fmla="*/ 283845 h 283844"/>
                <a:gd name="connsiteX13" fmla="*/ 208597 w 300989"/>
                <a:gd name="connsiteY13" fmla="*/ 283845 h 283844"/>
                <a:gd name="connsiteX14" fmla="*/ 126682 w 300989"/>
                <a:gd name="connsiteY14" fmla="*/ 173355 h 283844"/>
                <a:gd name="connsiteX15" fmla="*/ 31432 w 300989"/>
                <a:gd name="connsiteY15" fmla="*/ 276225 h 283844"/>
                <a:gd name="connsiteX16" fmla="*/ 3810 w 300989"/>
                <a:gd name="connsiteY16" fmla="*/ 276225 h 283844"/>
                <a:gd name="connsiteX17" fmla="*/ 116205 w 300989"/>
                <a:gd name="connsiteY17" fmla="*/ 157163 h 283844"/>
                <a:gd name="connsiteX18" fmla="*/ 0 w 300989"/>
                <a:gd name="connsiteY18" fmla="*/ 0 h 283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00989" h="283844">
                  <a:moveTo>
                    <a:pt x="40005" y="18097"/>
                  </a:moveTo>
                  <a:lnTo>
                    <a:pt x="220980" y="260985"/>
                  </a:lnTo>
                  <a:lnTo>
                    <a:pt x="258127" y="260985"/>
                  </a:lnTo>
                  <a:lnTo>
                    <a:pt x="76200" y="18097"/>
                  </a:lnTo>
                  <a:lnTo>
                    <a:pt x="40005" y="18097"/>
                  </a:lnTo>
                  <a:close/>
                  <a:moveTo>
                    <a:pt x="0" y="0"/>
                  </a:moveTo>
                  <a:lnTo>
                    <a:pt x="85725" y="0"/>
                  </a:lnTo>
                  <a:lnTo>
                    <a:pt x="164782" y="102870"/>
                  </a:lnTo>
                  <a:lnTo>
                    <a:pt x="263842" y="0"/>
                  </a:lnTo>
                  <a:lnTo>
                    <a:pt x="290513" y="0"/>
                  </a:lnTo>
                  <a:lnTo>
                    <a:pt x="178117" y="121920"/>
                  </a:lnTo>
                  <a:lnTo>
                    <a:pt x="164782" y="104775"/>
                  </a:lnTo>
                  <a:lnTo>
                    <a:pt x="300990" y="283845"/>
                  </a:lnTo>
                  <a:lnTo>
                    <a:pt x="208597" y="283845"/>
                  </a:lnTo>
                  <a:lnTo>
                    <a:pt x="126682" y="173355"/>
                  </a:lnTo>
                  <a:lnTo>
                    <a:pt x="31432" y="276225"/>
                  </a:lnTo>
                  <a:lnTo>
                    <a:pt x="3810" y="276225"/>
                  </a:lnTo>
                  <a:lnTo>
                    <a:pt x="116205" y="157163"/>
                  </a:lnTo>
                  <a:lnTo>
                    <a:pt x="0" y="0"/>
                  </a:lnTo>
                  <a:close/>
                </a:path>
              </a:pathLst>
            </a:custGeom>
            <a:solidFill>
              <a:srgbClr val="FFFFFF"/>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4169825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8">
            <a:extLst>
              <a:ext uri="{FF2B5EF4-FFF2-40B4-BE49-F238E27FC236}">
                <a16:creationId xmlns:a16="http://schemas.microsoft.com/office/drawing/2014/main" id="{63336A8A-EA59-8347-5D39-E74AEB817ADC}"/>
              </a:ext>
            </a:extLst>
          </p:cNvPr>
          <p:cNvPicPr>
            <a:picLocks noGrp="1" noChangeAspect="1"/>
          </p:cNvPicPr>
          <p:nvPr>
            <p:ph type="pic" sz="quarter" idx="44"/>
          </p:nvPr>
        </p:nvPicPr>
        <p:blipFill>
          <a:blip r:embed="rId2" cstate="screen">
            <a:extLst>
              <a:ext uri="{28A0092B-C50C-407E-A947-70E740481C1C}">
                <a14:useLocalDpi xmlns:a14="http://schemas.microsoft.com/office/drawing/2010/main"/>
              </a:ext>
            </a:extLst>
          </a:blip>
          <a:srcRect/>
          <a:stretch>
            <a:fillRect/>
          </a:stretch>
        </p:blipFill>
        <p:spPr/>
      </p:pic>
      <p:sp>
        <p:nvSpPr>
          <p:cNvPr id="5" name="Text Placeholder 4">
            <a:extLst>
              <a:ext uri="{FF2B5EF4-FFF2-40B4-BE49-F238E27FC236}">
                <a16:creationId xmlns:a16="http://schemas.microsoft.com/office/drawing/2014/main" id="{0B0E6245-30EF-F42E-EAC7-811C919972DE}"/>
              </a:ext>
            </a:extLst>
          </p:cNvPr>
          <p:cNvSpPr>
            <a:spLocks noGrp="1"/>
          </p:cNvSpPr>
          <p:nvPr>
            <p:ph type="body" sz="quarter" idx="13"/>
          </p:nvPr>
        </p:nvSpPr>
        <p:spPr>
          <a:xfrm>
            <a:off x="406405" y="1895981"/>
            <a:ext cx="5126463" cy="3565651"/>
          </a:xfrm>
        </p:spPr>
        <p:txBody>
          <a:bodyPr>
            <a:normAutofit fontScale="70000" lnSpcReduction="20000"/>
          </a:bodyPr>
          <a:lstStyle/>
          <a:p>
            <a:r>
              <a:rPr lang="ru-RU" sz="3200" dirty="0"/>
              <a:t>„Някои работни места ще бъдат премахнати, но като цяло въздействието върху заетостта е скромно. Технологиите много по-често заменят конкретни задачи, а не цели работни места, като в същото време създават много нови. Въпросите, които всички трябва да си зададем, са: Как можем да подготвим хората да работят рамо до рамо с изкуствения интелект?“ — Юрген Зибел, изпълнителен директор на Cedefop (2024)</a:t>
            </a:r>
          </a:p>
        </p:txBody>
      </p:sp>
      <p:grpSp>
        <p:nvGrpSpPr>
          <p:cNvPr id="4" name="Group 3">
            <a:extLst>
              <a:ext uri="{FF2B5EF4-FFF2-40B4-BE49-F238E27FC236}">
                <a16:creationId xmlns:a16="http://schemas.microsoft.com/office/drawing/2014/main" id="{3A16E5AB-C242-EC52-3006-1AF44CFA050E}"/>
              </a:ext>
            </a:extLst>
          </p:cNvPr>
          <p:cNvGrpSpPr/>
          <p:nvPr/>
        </p:nvGrpSpPr>
        <p:grpSpPr>
          <a:xfrm>
            <a:off x="5399910" y="4937867"/>
            <a:ext cx="1656436" cy="1205913"/>
            <a:chOff x="3400450" y="986392"/>
            <a:chExt cx="1487826" cy="1083162"/>
          </a:xfrm>
          <a:solidFill>
            <a:srgbClr val="51C4C6"/>
          </a:solidFill>
        </p:grpSpPr>
        <p:sp>
          <p:nvSpPr>
            <p:cNvPr id="6" name="Freeform 5">
              <a:extLst>
                <a:ext uri="{FF2B5EF4-FFF2-40B4-BE49-F238E27FC236}">
                  <a16:creationId xmlns:a16="http://schemas.microsoft.com/office/drawing/2014/main" id="{A8CB7F73-7CAF-DB3D-E072-16F2600F9BEA}"/>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ADD037"/>
            </a:solidFill>
            <a:ln w="8971"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41418E73-9DC7-D729-1821-9D037F2E4DE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0898B"/>
            </a:solidFill>
            <a:ln w="8971" cap="flat">
              <a:noFill/>
              <a:prstDash val="solid"/>
              <a:miter/>
            </a:ln>
          </p:spPr>
          <p:txBody>
            <a:bodyPr rtlCol="0" anchor="ctr"/>
            <a:lstStyle/>
            <a:p>
              <a:endParaRPr lang="en-US"/>
            </a:p>
          </p:txBody>
        </p:sp>
      </p:grpSp>
      <p:sp>
        <p:nvSpPr>
          <p:cNvPr id="9" name="Freeform 8">
            <a:extLst>
              <a:ext uri="{FF2B5EF4-FFF2-40B4-BE49-F238E27FC236}">
                <a16:creationId xmlns:a16="http://schemas.microsoft.com/office/drawing/2014/main" id="{3C42CEEE-71C1-D69E-92F5-96DBEAA37DFB}"/>
              </a:ext>
            </a:extLst>
          </p:cNvPr>
          <p:cNvSpPr/>
          <p:nvPr/>
        </p:nvSpPr>
        <p:spPr>
          <a:xfrm rot="16857139">
            <a:off x="-714994" y="1287943"/>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CD7050BF-AC3F-38A7-A83E-E7FA869A0193}"/>
              </a:ext>
            </a:extLst>
          </p:cNvPr>
          <p:cNvSpPr/>
          <p:nvPr/>
        </p:nvSpPr>
        <p:spPr>
          <a:xfrm rot="9866845">
            <a:off x="9662957" y="-659342"/>
            <a:ext cx="3315886" cy="2908633"/>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21805900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B3ED6C-A809-C8A6-6696-1C712FC891B8}"/>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0409B153-7EB1-5477-7D12-9DF1DFAFE9D8}"/>
              </a:ext>
            </a:extLst>
          </p:cNvPr>
          <p:cNvSpPr>
            <a:spLocks noGrp="1"/>
          </p:cNvSpPr>
          <p:nvPr>
            <p:ph type="body" sz="quarter" idx="18"/>
          </p:nvPr>
        </p:nvSpPr>
        <p:spPr>
          <a:xfrm>
            <a:off x="6613876" y="1358758"/>
            <a:ext cx="4639192" cy="4377696"/>
          </a:xfrm>
        </p:spPr>
        <p:txBody>
          <a:bodyPr/>
          <a:lstStyle/>
          <a:p>
            <a:pPr marL="0" algn="just"/>
            <a:r>
              <a:rPr lang="ru-RU" sz="1800" dirty="0"/>
              <a:t>Изкуственият интелект вече не е въпрос на бъдещето, а е настояща реалност на работните места в цяла Европа.</a:t>
            </a:r>
          </a:p>
          <a:p>
            <a:pPr marL="0" algn="just"/>
            <a:r>
              <a:rPr lang="en-GB" sz="1800" b="1" dirty="0" err="1">
                <a:solidFill>
                  <a:schemeClr val="tx1">
                    <a:lumMod val="40000"/>
                    <a:lumOff val="60000"/>
                  </a:schemeClr>
                </a:solidFill>
                <a:hlinkClick r:id="rId3">
                  <a:extLst>
                    <a:ext uri="{A12FA001-AC4F-418D-AE19-62706E023703}">
                      <ahyp:hlinkClr xmlns:ahyp="http://schemas.microsoft.com/office/drawing/2018/hyperlinkcolor" val="tx"/>
                    </a:ext>
                  </a:extLst>
                </a:hlinkClick>
              </a:rPr>
              <a:t>Cedefop's</a:t>
            </a:r>
            <a:r>
              <a:rPr lang="en-GB" sz="1800" b="1" dirty="0">
                <a:solidFill>
                  <a:schemeClr val="tx1">
                    <a:lumMod val="40000"/>
                    <a:lumOff val="60000"/>
                  </a:schemeClr>
                </a:solidFill>
                <a:hlinkClick r:id="rId3">
                  <a:extLst>
                    <a:ext uri="{A12FA001-AC4F-418D-AE19-62706E023703}">
                      <ahyp:hlinkClr xmlns:ahyp="http://schemas.microsoft.com/office/drawing/2018/hyperlinkcolor" val="tx"/>
                    </a:ext>
                  </a:extLst>
                </a:hlinkClick>
              </a:rPr>
              <a:t> 2024 AI Skills Survey, </a:t>
            </a:r>
            <a:r>
              <a:rPr lang="ru-RU" sz="1800" dirty="0"/>
              <a:t>Проучването, обхващащо над 5000 служители в 11 държави-членки на ЕС, установи, че повече от 28 % от възрастната работна сила в Европа вече използва инструменти за изкуствен интелект на работното място. Същевременно шест от всеки десет служители са изложени на риск от някаква форма на трансформация на задачите, свързана с изкуствения интелект, през следващите години. За преподавателите в професионалното образование и обучение тези цифри носят ясно послание: учениците, които обучаваме днес, ще постъпят на работни места, където изкуственият интелект е нормална част от ежедневната работа</a:t>
            </a:r>
            <a:r>
              <a:rPr lang="en-GB" sz="2000" dirty="0"/>
              <a:t>.</a:t>
            </a:r>
          </a:p>
        </p:txBody>
      </p:sp>
      <p:sp>
        <p:nvSpPr>
          <p:cNvPr id="7" name="Text Placeholder 6">
            <a:extLst>
              <a:ext uri="{FF2B5EF4-FFF2-40B4-BE49-F238E27FC236}">
                <a16:creationId xmlns:a16="http://schemas.microsoft.com/office/drawing/2014/main" id="{5F609EC3-318B-0B43-7367-63BFC6FC8038}"/>
              </a:ext>
            </a:extLst>
          </p:cNvPr>
          <p:cNvSpPr>
            <a:spLocks noGrp="1"/>
          </p:cNvSpPr>
          <p:nvPr>
            <p:ph type="body" sz="quarter" idx="16"/>
          </p:nvPr>
        </p:nvSpPr>
        <p:spPr>
          <a:xfrm>
            <a:off x="6554784" y="232980"/>
            <a:ext cx="4757375" cy="992652"/>
          </a:xfrm>
        </p:spPr>
        <p:txBody>
          <a:bodyPr/>
          <a:lstStyle/>
          <a:p>
            <a:r>
              <a:rPr lang="ru-RU" sz="2400" dirty="0"/>
              <a:t>Изкуственият интелект вече променя облика на света на труда</a:t>
            </a:r>
          </a:p>
        </p:txBody>
      </p:sp>
      <p:sp>
        <p:nvSpPr>
          <p:cNvPr id="17" name="Freeform 16">
            <a:extLst>
              <a:ext uri="{FF2B5EF4-FFF2-40B4-BE49-F238E27FC236}">
                <a16:creationId xmlns:a16="http://schemas.microsoft.com/office/drawing/2014/main" id="{A8AF3199-27A3-790C-C816-805022A0EBBA}"/>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5122" name="Picture 2">
            <a:hlinkClick r:id="rId3"/>
            <a:extLst>
              <a:ext uri="{FF2B5EF4-FFF2-40B4-BE49-F238E27FC236}">
                <a16:creationId xmlns:a16="http://schemas.microsoft.com/office/drawing/2014/main" id="{564DE188-B6AB-CEBC-A7E0-8C3F3BEFB47B}"/>
              </a:ext>
            </a:extLst>
          </p:cNvPr>
          <p:cNvPicPr>
            <a:picLocks noGrp="1" noChangeAspect="1" noChangeArrowheads="1"/>
          </p:cNvPicPr>
          <p:nvPr>
            <p:ph type="pic" sz="quarter" idx="44"/>
          </p:nvPr>
        </p:nvPicPr>
        <p:blipFill>
          <a:blip r:embed="rId4">
            <a:extLst>
              <a:ext uri="{28A0092B-C50C-407E-A947-70E740481C1C}">
                <a14:useLocalDpi xmlns:a14="http://schemas.microsoft.com/office/drawing/2010/main" val="0"/>
              </a:ext>
            </a:extLst>
          </a:blip>
          <a:srcRect t="12167" b="12167"/>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30083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9BAAB3-57DF-A8EE-026A-B01885CB426F}"/>
            </a:ext>
          </a:extLst>
        </p:cNvPr>
        <p:cNvGrpSpPr/>
        <p:nvPr/>
      </p:nvGrpSpPr>
      <p:grpSpPr>
        <a:xfrm>
          <a:off x="0" y="0"/>
          <a:ext cx="0" cy="0"/>
          <a:chOff x="0" y="0"/>
          <a:chExt cx="0" cy="0"/>
        </a:xfrm>
      </p:grpSpPr>
      <p:pic>
        <p:nvPicPr>
          <p:cNvPr id="16" name="Picture Placeholder 4">
            <a:extLst>
              <a:ext uri="{FF2B5EF4-FFF2-40B4-BE49-F238E27FC236}">
                <a16:creationId xmlns:a16="http://schemas.microsoft.com/office/drawing/2014/main" id="{2E55AADC-B51A-16AF-0053-10835EEDCA17}"/>
              </a:ext>
            </a:extLst>
          </p:cNvPr>
          <p:cNvPicPr>
            <a:picLocks noGrp="1" noChangeAspect="1"/>
          </p:cNvPicPr>
          <p:nvPr>
            <p:ph type="pic" sz="quarter" idx="44"/>
          </p:nvPr>
        </p:nvPicPr>
        <p:blipFill>
          <a:blip r:embed="rId3" cstate="screen">
            <a:extLst>
              <a:ext uri="{28A0092B-C50C-407E-A947-70E740481C1C}">
                <a14:useLocalDpi xmlns:a14="http://schemas.microsoft.com/office/drawing/2010/main"/>
              </a:ext>
            </a:extLst>
          </a:blip>
          <a:srcRect/>
          <a:stretch/>
        </p:blipFill>
        <p:spPr/>
      </p:pic>
      <p:sp>
        <p:nvSpPr>
          <p:cNvPr id="8" name="Text Placeholder 7">
            <a:extLst>
              <a:ext uri="{FF2B5EF4-FFF2-40B4-BE49-F238E27FC236}">
                <a16:creationId xmlns:a16="http://schemas.microsoft.com/office/drawing/2014/main" id="{B06EE696-A4DD-16D5-92F1-5A56ED0DC5A0}"/>
              </a:ext>
            </a:extLst>
          </p:cNvPr>
          <p:cNvSpPr>
            <a:spLocks noGrp="1"/>
          </p:cNvSpPr>
          <p:nvPr>
            <p:ph type="body" sz="quarter" idx="18"/>
          </p:nvPr>
        </p:nvSpPr>
        <p:spPr>
          <a:xfrm>
            <a:off x="6672966" y="1923392"/>
            <a:ext cx="4757375" cy="4172607"/>
          </a:xfrm>
        </p:spPr>
        <p:txBody>
          <a:bodyPr/>
          <a:lstStyle/>
          <a:p>
            <a:pPr marL="0" algn="just"/>
            <a:r>
              <a:rPr lang="ru-RU" sz="2000" dirty="0"/>
              <a:t>Предизвикателството обаче не се отнася само до учащите. Проучването на Cedefop показа също, че 40–60 % от възрастните работници имат слабо разбиране за това какво е изкуственият интелект, как функционира и какви са последиците му за обществото. Близо 44 % от работниците изразиха загриженост, че няма да получат адекватно обучение, за да работят заедно с ИИ. Именно в тази празнина между бързото внедряване на ИИ и готовността на хората да я използват ефективно и критично преподавателите в професионалното образование и обучение могат да имат решаваща роля.</a:t>
            </a:r>
          </a:p>
          <a:p>
            <a:pPr marL="0"/>
            <a:endParaRPr lang="ru-RU" sz="2000" dirty="0"/>
          </a:p>
          <a:p>
            <a:pPr marL="0"/>
            <a:endParaRPr lang="ru-RU" sz="2000" dirty="0"/>
          </a:p>
          <a:p>
            <a:pPr marL="0"/>
            <a:endParaRPr lang="en-GB" sz="2000" dirty="0"/>
          </a:p>
          <a:p>
            <a:pPr marL="0"/>
            <a:endParaRPr lang="en-GB" dirty="0"/>
          </a:p>
        </p:txBody>
      </p:sp>
      <p:sp>
        <p:nvSpPr>
          <p:cNvPr id="7" name="Text Placeholder 6">
            <a:extLst>
              <a:ext uri="{FF2B5EF4-FFF2-40B4-BE49-F238E27FC236}">
                <a16:creationId xmlns:a16="http://schemas.microsoft.com/office/drawing/2014/main" id="{43BB5A1D-BC30-F3B3-36FF-C097BE8728EB}"/>
              </a:ext>
            </a:extLst>
          </p:cNvPr>
          <p:cNvSpPr>
            <a:spLocks noGrp="1"/>
          </p:cNvSpPr>
          <p:nvPr>
            <p:ph type="body" sz="quarter" idx="16"/>
          </p:nvPr>
        </p:nvSpPr>
        <p:spPr>
          <a:xfrm>
            <a:off x="6554784" y="232979"/>
            <a:ext cx="4757375" cy="1385613"/>
          </a:xfrm>
        </p:spPr>
        <p:txBody>
          <a:bodyPr/>
          <a:lstStyle/>
          <a:p>
            <a:r>
              <a:rPr lang="ru-RU" sz="3000" dirty="0"/>
              <a:t>Изкуственият интелект вече променя облика на света на труда</a:t>
            </a:r>
          </a:p>
        </p:txBody>
      </p:sp>
      <p:sp>
        <p:nvSpPr>
          <p:cNvPr id="17" name="Freeform 16">
            <a:extLst>
              <a:ext uri="{FF2B5EF4-FFF2-40B4-BE49-F238E27FC236}">
                <a16:creationId xmlns:a16="http://schemas.microsoft.com/office/drawing/2014/main" id="{40FC3DF2-BAF1-F579-7F32-ED22A03B8B9C}"/>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5695412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FA7C2-1CBA-8CC3-74A6-75E3ED435072}"/>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89DE284A-D4CB-FB82-45EB-99A7836F1918}"/>
              </a:ext>
            </a:extLst>
          </p:cNvPr>
          <p:cNvSpPr>
            <a:spLocks noGrp="1"/>
          </p:cNvSpPr>
          <p:nvPr>
            <p:ph type="body" sz="quarter" idx="18"/>
          </p:nvPr>
        </p:nvSpPr>
        <p:spPr>
          <a:xfrm>
            <a:off x="518572" y="1629102"/>
            <a:ext cx="4778641" cy="5228897"/>
          </a:xfrm>
        </p:spPr>
        <p:txBody>
          <a:bodyPr/>
          <a:lstStyle/>
          <a:p>
            <a:pPr marL="0" algn="just"/>
            <a:r>
              <a:rPr lang="ru-RU" sz="1800" dirty="0"/>
              <a:t>Двете определящи трансформации в Европа – зеленият преход и цифровият преход – се пресичат пряко в професионалното образование. Според доклад на ОИСР (2025 г.) близо една четвърт от младите завършили професионално образование в горния етап на средното образование вече работят на „зелени“ работни места, което е по-висок дял в сравнение с техните връстници с висше образование. Професионалното образование подготвя работници за сектори като строителството, енергетиката, транспорта, селското стопанство и производството, всички от които са от централно значение за Зеления пакт на ЕС и всички от които се преобразуват от изкуствения интелект. Проектът SUSTaiN се намира точно на това пресечно място, като проучва как изкуственият интелект може да насърчи устойчивостта в тези ключови сектори</a:t>
            </a:r>
          </a:p>
          <a:p>
            <a:pPr marL="0"/>
            <a:endParaRPr lang="ru-RU" sz="2000" dirty="0"/>
          </a:p>
          <a:p>
            <a:pPr marL="0"/>
            <a:r>
              <a:rPr lang="en-GB" sz="2000" dirty="0"/>
              <a:t>.</a:t>
            </a:r>
          </a:p>
        </p:txBody>
      </p:sp>
      <p:sp>
        <p:nvSpPr>
          <p:cNvPr id="7" name="Text Placeholder 6">
            <a:extLst>
              <a:ext uri="{FF2B5EF4-FFF2-40B4-BE49-F238E27FC236}">
                <a16:creationId xmlns:a16="http://schemas.microsoft.com/office/drawing/2014/main" id="{A686E94A-FCCC-AD36-6639-E48A866AFD34}"/>
              </a:ext>
            </a:extLst>
          </p:cNvPr>
          <p:cNvSpPr>
            <a:spLocks noGrp="1"/>
          </p:cNvSpPr>
          <p:nvPr>
            <p:ph type="body" sz="quarter" idx="16"/>
          </p:nvPr>
        </p:nvSpPr>
        <p:spPr>
          <a:xfrm>
            <a:off x="518573" y="439730"/>
            <a:ext cx="5287316" cy="1027582"/>
          </a:xfrm>
        </p:spPr>
        <p:txBody>
          <a:bodyPr/>
          <a:lstStyle/>
          <a:p>
            <a:r>
              <a:rPr lang="ru-RU" sz="2400" dirty="0"/>
              <a:t>Професионалното образование и обучение се намира на кръстопътя на двете преходни процеси</a:t>
            </a:r>
          </a:p>
        </p:txBody>
      </p:sp>
      <p:sp>
        <p:nvSpPr>
          <p:cNvPr id="17" name="Freeform 16">
            <a:extLst>
              <a:ext uri="{FF2B5EF4-FFF2-40B4-BE49-F238E27FC236}">
                <a16:creationId xmlns:a16="http://schemas.microsoft.com/office/drawing/2014/main" id="{B72B255D-7442-E7A5-5D64-30555179BA75}"/>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6" name="Picture Placeholder 5">
            <a:hlinkClick r:id="rId3"/>
            <a:extLst>
              <a:ext uri="{FF2B5EF4-FFF2-40B4-BE49-F238E27FC236}">
                <a16:creationId xmlns:a16="http://schemas.microsoft.com/office/drawing/2014/main" id="{B4108C73-F474-F9D3-A04A-EBB234CF3160}"/>
              </a:ext>
            </a:extLst>
          </p:cNvPr>
          <p:cNvPicPr>
            <a:picLocks noGrp="1" noChangeAspect="1"/>
          </p:cNvPicPr>
          <p:nvPr>
            <p:ph type="pic" sz="quarter" idx="44"/>
          </p:nvPr>
        </p:nvPicPr>
        <p:blipFill>
          <a:blip r:embed="rId4"/>
          <a:srcRect t="11015" b="11015"/>
          <a:stretch/>
        </p:blipFill>
        <p:spPr>
          <a:prstGeom prst="rect">
            <a:avLst/>
          </a:prstGeom>
          <a:solidFill>
            <a:srgbClr val="FFFFFF">
              <a:lumMod val="95000"/>
            </a:srgbClr>
          </a:solidFill>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0153838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293B28-B76B-F2C5-CB22-E7162C83D4BF}"/>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22E3836E-43C7-EFE5-0AC1-59BB271E2194}"/>
              </a:ext>
            </a:extLst>
          </p:cNvPr>
          <p:cNvSpPr>
            <a:spLocks noGrp="1"/>
          </p:cNvSpPr>
          <p:nvPr>
            <p:ph type="body" sz="quarter" idx="18"/>
          </p:nvPr>
        </p:nvSpPr>
        <p:spPr>
          <a:xfrm>
            <a:off x="518573" y="1726634"/>
            <a:ext cx="4639192" cy="4758831"/>
          </a:xfrm>
        </p:spPr>
        <p:txBody>
          <a:bodyPr/>
          <a:lstStyle/>
          <a:p>
            <a:pPr marL="0" algn="just"/>
            <a:r>
              <a:rPr lang="ru-RU" sz="1800" dirty="0"/>
              <a:t>Последният анализ на Cedefop на европейските онлайн обяви за работа показва забележителна тенденция: откакто в края на 2022 г. се появи генеративната изкуствена интелигенция, делът на свободните работни места в професиите, които разчитат на физическо присъствие, ръчни умения и приложни технически познания, всъщност се е увеличил. Изкуствената интелигенция не замества тези работни места; тя променя начина, по който се извършва работата. Това означава, че системите за професионално образование и обучение трябва да подготвят учащите не само с традиционни професионални умения, но и с познания в областта на изкуствения интелект, за да могат да използват новите инструменти уверено и критично в своята професия.</a:t>
            </a:r>
          </a:p>
          <a:p>
            <a:pPr marL="0"/>
            <a:endParaRPr lang="ru-RU" sz="2000" dirty="0"/>
          </a:p>
          <a:p>
            <a:pPr marL="0"/>
            <a:endParaRPr lang="ru-RU" sz="2000" dirty="0"/>
          </a:p>
          <a:p>
            <a:pPr marL="0"/>
            <a:endParaRPr lang="en-GB" sz="2000" dirty="0"/>
          </a:p>
        </p:txBody>
      </p:sp>
      <p:sp>
        <p:nvSpPr>
          <p:cNvPr id="7" name="Text Placeholder 6">
            <a:extLst>
              <a:ext uri="{FF2B5EF4-FFF2-40B4-BE49-F238E27FC236}">
                <a16:creationId xmlns:a16="http://schemas.microsoft.com/office/drawing/2014/main" id="{56364719-65F3-98F8-86DB-8A7365C27A2B}"/>
              </a:ext>
            </a:extLst>
          </p:cNvPr>
          <p:cNvSpPr>
            <a:spLocks noGrp="1"/>
          </p:cNvSpPr>
          <p:nvPr>
            <p:ph type="body" sz="quarter" idx="16"/>
          </p:nvPr>
        </p:nvSpPr>
        <p:spPr>
          <a:xfrm>
            <a:off x="518573" y="439730"/>
            <a:ext cx="5287316" cy="1027582"/>
          </a:xfrm>
        </p:spPr>
        <p:txBody>
          <a:bodyPr/>
          <a:lstStyle/>
          <a:p>
            <a:r>
              <a:rPr lang="ru-RU" sz="2400" dirty="0"/>
              <a:t>Професионалното образование и обучение се намира на кръстопътя на двете преходни процеси</a:t>
            </a:r>
          </a:p>
        </p:txBody>
      </p:sp>
      <p:sp>
        <p:nvSpPr>
          <p:cNvPr id="17" name="Freeform 16">
            <a:extLst>
              <a:ext uri="{FF2B5EF4-FFF2-40B4-BE49-F238E27FC236}">
                <a16:creationId xmlns:a16="http://schemas.microsoft.com/office/drawing/2014/main" id="{61A532DB-41EB-AAC1-B692-6DAB33DC01EB}"/>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5" name="Picture Placeholder 4" descr="A hand holding a leaf&#10;&#10;AI-generated content may be incorrect.">
            <a:extLst>
              <a:ext uri="{FF2B5EF4-FFF2-40B4-BE49-F238E27FC236}">
                <a16:creationId xmlns:a16="http://schemas.microsoft.com/office/drawing/2014/main" id="{29EC291E-6643-297F-F8EC-D82A9136C553}"/>
              </a:ext>
            </a:extLst>
          </p:cNvPr>
          <p:cNvPicPr>
            <a:picLocks noGrp="1" noChangeAspect="1"/>
          </p:cNvPicPr>
          <p:nvPr>
            <p:ph type="pic" sz="quarter" idx="44"/>
          </p:nvPr>
        </p:nvPicPr>
        <p:blipFill>
          <a:blip r:embed="rId3" cstate="screen">
            <a:extLst>
              <a:ext uri="{28A0092B-C50C-407E-A947-70E740481C1C}">
                <a14:useLocalDpi xmlns:a14="http://schemas.microsoft.com/office/drawing/2010/main"/>
              </a:ext>
            </a:extLst>
          </a:blip>
          <a:srcRect/>
          <a:stretch>
            <a:fillRect/>
          </a:stretch>
        </p:blipFill>
        <p:spPr>
          <a:xfrm>
            <a:off x="5888002" y="439730"/>
            <a:ext cx="5660531" cy="6045736"/>
          </a:xfrm>
        </p:spPr>
      </p:pic>
    </p:spTree>
    <p:extLst>
      <p:ext uri="{BB962C8B-B14F-4D97-AF65-F5344CB8AC3E}">
        <p14:creationId xmlns:p14="http://schemas.microsoft.com/office/powerpoint/2010/main" val="3885771660"/>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urviving digital -  landscape powerpoint.potx" id="{1D4B4119-D1A6-FE49-944E-44D0450B8D70}" vid="{BE5704CA-28D9-BF4E-9D78-EE5BB389335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202075A42567844860B0528BA6E2D9A" ma:contentTypeVersion="12" ma:contentTypeDescription="Create a new document." ma:contentTypeScope="" ma:versionID="2694f9c5156d155576ceaa30373d4527">
  <xsd:schema xmlns:xsd="http://www.w3.org/2001/XMLSchema" xmlns:xs="http://www.w3.org/2001/XMLSchema" xmlns:p="http://schemas.microsoft.com/office/2006/metadata/properties" xmlns:ns2="92a36596-4c27-4ea1-9f04-71a23c4554a9" xmlns:ns3="558b41f4-9262-4964-9013-127d98c85303" targetNamespace="http://schemas.microsoft.com/office/2006/metadata/properties" ma:root="true" ma:fieldsID="6a69e07572b3f3bca6df0441b2cdcc15" ns2:_="" ns3:_="">
    <xsd:import namespace="92a36596-4c27-4ea1-9f04-71a23c4554a9"/>
    <xsd:import namespace="558b41f4-9262-4964-9013-127d98c8530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2a36596-4c27-4ea1-9f04-71a23c4554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75f1a9de-88f8-493e-beca-db2515e1193d"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58b41f4-9262-4964-9013-127d98c8530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88594747-aaa1-4ddf-847f-3e17b26a7ddb}" ma:internalName="TaxCatchAll" ma:showField="CatchAllData" ma:web="558b41f4-9262-4964-9013-127d98c8530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58b41f4-9262-4964-9013-127d98c85303" xsi:nil="true"/>
    <lcf76f155ced4ddcb4097134ff3c332f xmlns="92a36596-4c27-4ea1-9f04-71a23c4554a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BC909AF-16D0-4E30-AFF4-FB5DAE7351D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2a36596-4c27-4ea1-9f04-71a23c4554a9"/>
    <ds:schemaRef ds:uri="558b41f4-9262-4964-9013-127d98c8530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20B9360-EF56-4D99-A979-1802AE68FFA0}">
  <ds:schemaRefs>
    <ds:schemaRef ds:uri="http://schemas.microsoft.com/sharepoint/v3/contenttype/forms"/>
  </ds:schemaRefs>
</ds:datastoreItem>
</file>

<file path=customXml/itemProps3.xml><?xml version="1.0" encoding="utf-8"?>
<ds:datastoreItem xmlns:ds="http://schemas.openxmlformats.org/officeDocument/2006/customXml" ds:itemID="{F3DE2731-B093-4DDD-AC1F-7157F667DDAE}">
  <ds:schemaRefs>
    <ds:schemaRef ds:uri="http://schemas.microsoft.com/office/2006/metadata/properties"/>
    <ds:schemaRef ds:uri="http://schemas.microsoft.com/office/infopath/2007/PartnerControls"/>
    <ds:schemaRef ds:uri="558b41f4-9262-4964-9013-127d98c85303"/>
    <ds:schemaRef ds:uri="92a36596-4c27-4ea1-9f04-71a23c4554a9"/>
  </ds:schemaRefs>
</ds:datastoreItem>
</file>

<file path=docProps/app.xml><?xml version="1.0" encoding="utf-8"?>
<Properties xmlns="http://schemas.openxmlformats.org/officeDocument/2006/extended-properties" xmlns:vt="http://schemas.openxmlformats.org/officeDocument/2006/docPropsVTypes">
  <Template>Office Theme</Template>
  <TotalTime>1997</TotalTime>
  <Words>6067</Words>
  <Application>Microsoft Office PowerPoint</Application>
  <PresentationFormat>Widescreen</PresentationFormat>
  <Paragraphs>267</Paragraphs>
  <Slides>49</Slides>
  <Notes>36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49</vt:i4>
      </vt:variant>
    </vt:vector>
  </HeadingPairs>
  <TitlesOfParts>
    <vt:vector size="54" baseType="lpstr">
      <vt:lpstr>Arial</vt:lpstr>
      <vt:lpstr>Calibri</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Anna Lalkovska</cp:lastModifiedBy>
  <cp:revision>25</cp:revision>
  <dcterms:created xsi:type="dcterms:W3CDTF">2022-05-09T10:29:33Z</dcterms:created>
  <dcterms:modified xsi:type="dcterms:W3CDTF">2026-04-26T07:57:12Z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0x0101001202075A42567844860B0528BA6E2D9A</vt:lpwstr>
  </property>
  <property fmtid="{D5CDD505-2E9C-101B-9397-08002B2CF9AE}" pid="3" name="MediaServiceImageTags">
    <vt:lpwstr/>
  </property>
</Properties>
</file>