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51"/>
  </p:notesMasterIdLst>
  <p:handoutMasterIdLst>
    <p:handoutMasterId r:id="rId52"/>
  </p:handoutMasterIdLst>
  <p:sldIdLst>
    <p:sldId id="4286" r:id="rId5"/>
    <p:sldId id="4306" r:id="rId6"/>
    <p:sldId id="4349" r:id="rId7"/>
    <p:sldId id="4323" r:id="rId8"/>
    <p:sldId id="4345" r:id="rId9"/>
    <p:sldId id="4346" r:id="rId10"/>
    <p:sldId id="4350" r:id="rId11"/>
    <p:sldId id="4322" r:id="rId12"/>
    <p:sldId id="4366" r:id="rId13"/>
    <p:sldId id="4367" r:id="rId14"/>
    <p:sldId id="4351" r:id="rId15"/>
    <p:sldId id="4353" r:id="rId16"/>
    <p:sldId id="4343" r:id="rId17"/>
    <p:sldId id="4368" r:id="rId18"/>
    <p:sldId id="4354" r:id="rId19"/>
    <p:sldId id="4369" r:id="rId20"/>
    <p:sldId id="4370" r:id="rId21"/>
    <p:sldId id="4372" r:id="rId22"/>
    <p:sldId id="4373" r:id="rId23"/>
    <p:sldId id="4338" r:id="rId24"/>
    <p:sldId id="4342" r:id="rId25"/>
    <p:sldId id="4376" r:id="rId26"/>
    <p:sldId id="4375" r:id="rId27"/>
    <p:sldId id="4374" r:id="rId28"/>
    <p:sldId id="4384" r:id="rId29"/>
    <p:sldId id="4355" r:id="rId30"/>
    <p:sldId id="4377" r:id="rId31"/>
    <p:sldId id="4378" r:id="rId32"/>
    <p:sldId id="4383" r:id="rId33"/>
    <p:sldId id="4382" r:id="rId34"/>
    <p:sldId id="4380" r:id="rId35"/>
    <p:sldId id="4344" r:id="rId36"/>
    <p:sldId id="4391" r:id="rId37"/>
    <p:sldId id="4358" r:id="rId38"/>
    <p:sldId id="4356" r:id="rId39"/>
    <p:sldId id="4386" r:id="rId40"/>
    <p:sldId id="4387" r:id="rId41"/>
    <p:sldId id="4388" r:id="rId42"/>
    <p:sldId id="4392" r:id="rId43"/>
    <p:sldId id="4394" r:id="rId44"/>
    <p:sldId id="4365" r:id="rId45"/>
    <p:sldId id="4395" r:id="rId46"/>
    <p:sldId id="4389" r:id="rId47"/>
    <p:sldId id="4393" r:id="rId48"/>
    <p:sldId id="4396" r:id="rId49"/>
    <p:sldId id="4263"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1C4C6"/>
    <a:srgbClr val="00898B"/>
    <a:srgbClr val="ADD037"/>
    <a:srgbClr val="0289AE"/>
    <a:srgbClr val="262626"/>
    <a:srgbClr val="EABB22"/>
    <a:srgbClr val="62A844"/>
    <a:srgbClr val="00B6E6"/>
    <a:srgbClr val="009AC1"/>
    <a:srgbClr val="7465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CD4E8F-1622-4556-978C-8D69C16179AF}" v="11" dt="2026-04-15T12:33:17.6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660"/>
  </p:normalViewPr>
  <p:slideViewPr>
    <p:cSldViewPr snapToGrid="0">
      <p:cViewPr varScale="1">
        <p:scale>
          <a:sx n="103" d="100"/>
          <a:sy n="103" d="100"/>
        </p:scale>
        <p:origin x="72" y="25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8" Type="http://schemas.microsoft.com/office/2015/10/relationships/revisionInfo" Target="revisionInfo.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microsoft.com/office/2016/11/relationships/changesInfo" Target="changesInfos/changesInfo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lde Svantesvoll" userId="a250bdf2-907a-49c7-9ecb-25f32466bc6a" providerId="ADAL" clId="{5CF661CD-6061-4682-89D8-44E0987B3AD7}"/>
    <pc:docChg chg="modSld">
      <pc:chgData name="Vilde Svantesvoll" userId="a250bdf2-907a-49c7-9ecb-25f32466bc6a" providerId="ADAL" clId="{5CF661CD-6061-4682-89D8-44E0987B3AD7}" dt="2026-04-15T12:33:32.047" v="77" actId="20577"/>
      <pc:docMkLst>
        <pc:docMk/>
      </pc:docMkLst>
      <pc:sldChg chg="modSp mod">
        <pc:chgData name="Vilde Svantesvoll" userId="a250bdf2-907a-49c7-9ecb-25f32466bc6a" providerId="ADAL" clId="{5CF661CD-6061-4682-89D8-44E0987B3AD7}" dt="2026-04-15T06:11:41.842" v="57" actId="20577"/>
        <pc:sldMkLst>
          <pc:docMk/>
          <pc:sldMk cId="4169825511" sldId="4263"/>
        </pc:sldMkLst>
        <pc:spChg chg="mod">
          <ac:chgData name="Vilde Svantesvoll" userId="a250bdf2-907a-49c7-9ecb-25f32466bc6a" providerId="ADAL" clId="{5CF661CD-6061-4682-89D8-44E0987B3AD7}" dt="2026-04-15T06:11:41.842" v="57" actId="20577"/>
          <ac:spMkLst>
            <pc:docMk/>
            <pc:sldMk cId="4169825511" sldId="4263"/>
            <ac:spMk id="20" creationId="{5328264C-32A9-A14B-88CE-E920BC4BEE14}"/>
          </ac:spMkLst>
        </pc:spChg>
      </pc:sldChg>
      <pc:sldChg chg="modSp mod">
        <pc:chgData name="Vilde Svantesvoll" userId="a250bdf2-907a-49c7-9ecb-25f32466bc6a" providerId="ADAL" clId="{5CF661CD-6061-4682-89D8-44E0987B3AD7}" dt="2026-04-15T12:32:17.816" v="59" actId="20577"/>
        <pc:sldMkLst>
          <pc:docMk/>
          <pc:sldMk cId="2155738992" sldId="4338"/>
        </pc:sldMkLst>
        <pc:spChg chg="mod">
          <ac:chgData name="Vilde Svantesvoll" userId="a250bdf2-907a-49c7-9ecb-25f32466bc6a" providerId="ADAL" clId="{5CF661CD-6061-4682-89D8-44E0987B3AD7}" dt="2026-04-15T12:32:17.816" v="59" actId="20577"/>
          <ac:spMkLst>
            <pc:docMk/>
            <pc:sldMk cId="2155738992" sldId="4338"/>
            <ac:spMk id="5" creationId="{85241DAC-738A-2446-AED5-50E6EF776372}"/>
          </ac:spMkLst>
        </pc:spChg>
      </pc:sldChg>
      <pc:sldChg chg="modSp mod">
        <pc:chgData name="Vilde Svantesvoll" userId="a250bdf2-907a-49c7-9ecb-25f32466bc6a" providerId="ADAL" clId="{5CF661CD-6061-4682-89D8-44E0987B3AD7}" dt="2026-04-15T12:33:17.678" v="73"/>
        <pc:sldMkLst>
          <pc:docMk/>
          <pc:sldMk cId="2514030984" sldId="4365"/>
        </pc:sldMkLst>
        <pc:spChg chg="mod">
          <ac:chgData name="Vilde Svantesvoll" userId="a250bdf2-907a-49c7-9ecb-25f32466bc6a" providerId="ADAL" clId="{5CF661CD-6061-4682-89D8-44E0987B3AD7}" dt="2026-04-15T12:33:17.678" v="73"/>
          <ac:spMkLst>
            <pc:docMk/>
            <pc:sldMk cId="2514030984" sldId="4365"/>
            <ac:spMk id="9" creationId="{077D0C9C-E6BD-BE8E-0973-BFD68D350A85}"/>
          </ac:spMkLst>
        </pc:spChg>
      </pc:sldChg>
      <pc:sldChg chg="modSp mod">
        <pc:chgData name="Vilde Svantesvoll" userId="a250bdf2-907a-49c7-9ecb-25f32466bc6a" providerId="ADAL" clId="{5CF661CD-6061-4682-89D8-44E0987B3AD7}" dt="2026-04-15T12:32:34.938" v="65" actId="20577"/>
        <pc:sldMkLst>
          <pc:docMk/>
          <pc:sldMk cId="1616956833" sldId="4375"/>
        </pc:sldMkLst>
        <pc:spChg chg="mod">
          <ac:chgData name="Vilde Svantesvoll" userId="a250bdf2-907a-49c7-9ecb-25f32466bc6a" providerId="ADAL" clId="{5CF661CD-6061-4682-89D8-44E0987B3AD7}" dt="2026-04-15T12:32:34.938" v="65" actId="20577"/>
          <ac:spMkLst>
            <pc:docMk/>
            <pc:sldMk cId="1616956833" sldId="4375"/>
            <ac:spMk id="7" creationId="{1939CC0B-965D-8FF2-66D2-DFC175D25DC0}"/>
          </ac:spMkLst>
        </pc:spChg>
        <pc:spChg chg="mod">
          <ac:chgData name="Vilde Svantesvoll" userId="a250bdf2-907a-49c7-9ecb-25f32466bc6a" providerId="ADAL" clId="{5CF661CD-6061-4682-89D8-44E0987B3AD7}" dt="2026-04-15T12:32:29.716" v="63" actId="20577"/>
          <ac:spMkLst>
            <pc:docMk/>
            <pc:sldMk cId="1616956833" sldId="4375"/>
            <ac:spMk id="8" creationId="{64987D75-8582-9CEA-7370-7F2259C2B1CA}"/>
          </ac:spMkLst>
        </pc:spChg>
      </pc:sldChg>
      <pc:sldChg chg="modSp mod">
        <pc:chgData name="Vilde Svantesvoll" userId="a250bdf2-907a-49c7-9ecb-25f32466bc6a" providerId="ADAL" clId="{5CF661CD-6061-4682-89D8-44E0987B3AD7}" dt="2026-04-15T12:32:23.847" v="61" actId="20577"/>
        <pc:sldMkLst>
          <pc:docMk/>
          <pc:sldMk cId="3073980618" sldId="4376"/>
        </pc:sldMkLst>
        <pc:spChg chg="mod">
          <ac:chgData name="Vilde Svantesvoll" userId="a250bdf2-907a-49c7-9ecb-25f32466bc6a" providerId="ADAL" clId="{5CF661CD-6061-4682-89D8-44E0987B3AD7}" dt="2026-04-15T12:32:23.847" v="61" actId="20577"/>
          <ac:spMkLst>
            <pc:docMk/>
            <pc:sldMk cId="3073980618" sldId="4376"/>
            <ac:spMk id="4" creationId="{AE3BD6A1-5D88-887E-5BC7-135C2F3E60C3}"/>
          </ac:spMkLst>
        </pc:spChg>
      </pc:sldChg>
      <pc:sldChg chg="modSp mod">
        <pc:chgData name="Vilde Svantesvoll" userId="a250bdf2-907a-49c7-9ecb-25f32466bc6a" providerId="ADAL" clId="{5CF661CD-6061-4682-89D8-44E0987B3AD7}" dt="2026-04-15T12:32:40.467" v="67" actId="20577"/>
        <pc:sldMkLst>
          <pc:docMk/>
          <pc:sldMk cId="2773927690" sldId="4386"/>
        </pc:sldMkLst>
        <pc:spChg chg="mod">
          <ac:chgData name="Vilde Svantesvoll" userId="a250bdf2-907a-49c7-9ecb-25f32466bc6a" providerId="ADAL" clId="{5CF661CD-6061-4682-89D8-44E0987B3AD7}" dt="2026-04-15T12:32:40.467" v="67" actId="20577"/>
          <ac:spMkLst>
            <pc:docMk/>
            <pc:sldMk cId="2773927690" sldId="4386"/>
            <ac:spMk id="4" creationId="{46D9A098-4A08-80C3-CE4F-AF23BFE2B961}"/>
          </ac:spMkLst>
        </pc:spChg>
      </pc:sldChg>
      <pc:sldChg chg="modSp mod">
        <pc:chgData name="Vilde Svantesvoll" userId="a250bdf2-907a-49c7-9ecb-25f32466bc6a" providerId="ADAL" clId="{5CF661CD-6061-4682-89D8-44E0987B3AD7}" dt="2026-04-15T12:32:49.747" v="70" actId="113"/>
        <pc:sldMkLst>
          <pc:docMk/>
          <pc:sldMk cId="2828599269" sldId="4388"/>
        </pc:sldMkLst>
        <pc:spChg chg="mod">
          <ac:chgData name="Vilde Svantesvoll" userId="a250bdf2-907a-49c7-9ecb-25f32466bc6a" providerId="ADAL" clId="{5CF661CD-6061-4682-89D8-44E0987B3AD7}" dt="2026-04-15T12:32:49.747" v="70" actId="113"/>
          <ac:spMkLst>
            <pc:docMk/>
            <pc:sldMk cId="2828599269" sldId="4388"/>
            <ac:spMk id="4" creationId="{3F1534A3-B168-6764-BBA2-C443C9CBD341}"/>
          </ac:spMkLst>
        </pc:spChg>
      </pc:sldChg>
      <pc:sldChg chg="modSp mod">
        <pc:chgData name="Vilde Svantesvoll" userId="a250bdf2-907a-49c7-9ecb-25f32466bc6a" providerId="ADAL" clId="{5CF661CD-6061-4682-89D8-44E0987B3AD7}" dt="2026-04-15T12:33:27.046" v="75" actId="20577"/>
        <pc:sldMkLst>
          <pc:docMk/>
          <pc:sldMk cId="3778651501" sldId="4389"/>
        </pc:sldMkLst>
        <pc:spChg chg="mod">
          <ac:chgData name="Vilde Svantesvoll" userId="a250bdf2-907a-49c7-9ecb-25f32466bc6a" providerId="ADAL" clId="{5CF661CD-6061-4682-89D8-44E0987B3AD7}" dt="2026-04-15T06:06:15.666" v="4" actId="20577"/>
          <ac:spMkLst>
            <pc:docMk/>
            <pc:sldMk cId="3778651501" sldId="4389"/>
            <ac:spMk id="5" creationId="{6F0F8C56-4F4D-5CBF-082E-1B9009D39920}"/>
          </ac:spMkLst>
        </pc:spChg>
        <pc:spChg chg="mod">
          <ac:chgData name="Vilde Svantesvoll" userId="a250bdf2-907a-49c7-9ecb-25f32466bc6a" providerId="ADAL" clId="{5CF661CD-6061-4682-89D8-44E0987B3AD7}" dt="2026-04-15T06:08:55.475" v="32" actId="12"/>
          <ac:spMkLst>
            <pc:docMk/>
            <pc:sldMk cId="3778651501" sldId="4389"/>
            <ac:spMk id="6" creationId="{33BCE813-832D-2F8B-58B5-D8514269F49B}"/>
          </ac:spMkLst>
        </pc:spChg>
        <pc:spChg chg="mod">
          <ac:chgData name="Vilde Svantesvoll" userId="a250bdf2-907a-49c7-9ecb-25f32466bc6a" providerId="ADAL" clId="{5CF661CD-6061-4682-89D8-44E0987B3AD7}" dt="2026-04-15T06:09:10.273" v="33"/>
          <ac:spMkLst>
            <pc:docMk/>
            <pc:sldMk cId="3778651501" sldId="4389"/>
            <ac:spMk id="7" creationId="{3FA7F486-2B04-77DC-1688-24B4878BBFFE}"/>
          </ac:spMkLst>
        </pc:spChg>
        <pc:spChg chg="mod">
          <ac:chgData name="Vilde Svantesvoll" userId="a250bdf2-907a-49c7-9ecb-25f32466bc6a" providerId="ADAL" clId="{5CF661CD-6061-4682-89D8-44E0987B3AD7}" dt="2026-04-15T12:33:27.046" v="75" actId="20577"/>
          <ac:spMkLst>
            <pc:docMk/>
            <pc:sldMk cId="3778651501" sldId="4389"/>
            <ac:spMk id="8" creationId="{91F3FEC1-0F13-1017-F85A-AA26762B3814}"/>
          </ac:spMkLst>
        </pc:spChg>
        <pc:spChg chg="mod">
          <ac:chgData name="Vilde Svantesvoll" userId="a250bdf2-907a-49c7-9ecb-25f32466bc6a" providerId="ADAL" clId="{5CF661CD-6061-4682-89D8-44E0987B3AD7}" dt="2026-04-15T06:07:14.692" v="12" actId="113"/>
          <ac:spMkLst>
            <pc:docMk/>
            <pc:sldMk cId="3778651501" sldId="4389"/>
            <ac:spMk id="10" creationId="{9BFA6728-BC76-52B5-41F7-B7EC501500BA}"/>
          </ac:spMkLst>
        </pc:spChg>
        <pc:spChg chg="mod">
          <ac:chgData name="Vilde Svantesvoll" userId="a250bdf2-907a-49c7-9ecb-25f32466bc6a" providerId="ADAL" clId="{5CF661CD-6061-4682-89D8-44E0987B3AD7}" dt="2026-04-15T06:07:53.198" v="20" actId="14100"/>
          <ac:spMkLst>
            <pc:docMk/>
            <pc:sldMk cId="3778651501" sldId="4389"/>
            <ac:spMk id="12" creationId="{74F1D68D-1E02-F186-619B-37AD4E0D3B96}"/>
          </ac:spMkLst>
        </pc:spChg>
        <pc:spChg chg="mod">
          <ac:chgData name="Vilde Svantesvoll" userId="a250bdf2-907a-49c7-9ecb-25f32466bc6a" providerId="ADAL" clId="{5CF661CD-6061-4682-89D8-44E0987B3AD7}" dt="2026-04-15T06:08:25.639" v="26" actId="12"/>
          <ac:spMkLst>
            <pc:docMk/>
            <pc:sldMk cId="3778651501" sldId="4389"/>
            <ac:spMk id="14" creationId="{5C37944E-3D6F-D39C-2B74-0F4377E6DEAD}"/>
          </ac:spMkLst>
        </pc:spChg>
      </pc:sldChg>
      <pc:sldChg chg="modSp mod">
        <pc:chgData name="Vilde Svantesvoll" userId="a250bdf2-907a-49c7-9ecb-25f32466bc6a" providerId="ADAL" clId="{5CF661CD-6061-4682-89D8-44E0987B3AD7}" dt="2026-04-15T12:33:32.047" v="77" actId="20577"/>
        <pc:sldMkLst>
          <pc:docMk/>
          <pc:sldMk cId="1693240098" sldId="4393"/>
        </pc:sldMkLst>
        <pc:spChg chg="mod">
          <ac:chgData name="Vilde Svantesvoll" userId="a250bdf2-907a-49c7-9ecb-25f32466bc6a" providerId="ADAL" clId="{5CF661CD-6061-4682-89D8-44E0987B3AD7}" dt="2026-04-15T12:33:32.047" v="77" actId="20577"/>
          <ac:spMkLst>
            <pc:docMk/>
            <pc:sldMk cId="1693240098" sldId="4393"/>
            <ac:spMk id="4" creationId="{5CFBD347-0D56-C6C7-CC63-59CDF2C0AABD}"/>
          </ac:spMkLst>
        </pc:spChg>
        <pc:spChg chg="mod">
          <ac:chgData name="Vilde Svantesvoll" userId="a250bdf2-907a-49c7-9ecb-25f32466bc6a" providerId="ADAL" clId="{5CF661CD-6061-4682-89D8-44E0987B3AD7}" dt="2026-04-15T06:09:30.172" v="34"/>
          <ac:spMkLst>
            <pc:docMk/>
            <pc:sldMk cId="1693240098" sldId="4393"/>
            <ac:spMk id="5" creationId="{3289040C-40B6-9AF0-F44D-32AD9B3B17B5}"/>
          </ac:spMkLst>
        </pc:spChg>
      </pc:sldChg>
      <pc:sldChg chg="modSp mod">
        <pc:chgData name="Vilde Svantesvoll" userId="a250bdf2-907a-49c7-9ecb-25f32466bc6a" providerId="ADAL" clId="{5CF661CD-6061-4682-89D8-44E0987B3AD7}" dt="2026-04-15T06:11:31.439" v="53"/>
        <pc:sldMkLst>
          <pc:docMk/>
          <pc:sldMk cId="38407824" sldId="4396"/>
        </pc:sldMkLst>
        <pc:spChg chg="mod">
          <ac:chgData name="Vilde Svantesvoll" userId="a250bdf2-907a-49c7-9ecb-25f32466bc6a" providerId="ADAL" clId="{5CF661CD-6061-4682-89D8-44E0987B3AD7}" dt="2026-04-15T06:11:31.439" v="53"/>
          <ac:spMkLst>
            <pc:docMk/>
            <pc:sldMk cId="38407824" sldId="4396"/>
            <ac:spMk id="3" creationId="{7CB63CF2-A0B5-D452-C96E-94603F42E677}"/>
          </ac:spMkLst>
        </pc:spChg>
        <pc:spChg chg="mod">
          <ac:chgData name="Vilde Svantesvoll" userId="a250bdf2-907a-49c7-9ecb-25f32466bc6a" providerId="ADAL" clId="{5CF661CD-6061-4682-89D8-44E0987B3AD7}" dt="2026-04-15T06:11:16.454" v="52" actId="20577"/>
          <ac:spMkLst>
            <pc:docMk/>
            <pc:sldMk cId="38407824" sldId="4396"/>
            <ac:spMk id="4" creationId="{AD5C8952-70E5-1C27-C500-76A35029C957}"/>
          </ac:spMkLst>
        </pc:spChg>
        <pc:spChg chg="mod">
          <ac:chgData name="Vilde Svantesvoll" userId="a250bdf2-907a-49c7-9ecb-25f32466bc6a" providerId="ADAL" clId="{5CF661CD-6061-4682-89D8-44E0987B3AD7}" dt="2026-04-15T06:10:47.607" v="50" actId="20577"/>
          <ac:spMkLst>
            <pc:docMk/>
            <pc:sldMk cId="38407824" sldId="4396"/>
            <ac:spMk id="5" creationId="{CF6115A2-8646-BF3F-5030-28C9A32F3B02}"/>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F516AF9-B2AD-104A-AF9A-F25363C3821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9588DA8-91B0-C14B-D779-3889DF35BD7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BCA55AD-336F-2841-9E44-8096CEA2A7BD}" type="datetimeFigureOut">
              <a:rPr lang="en-US" smtClean="0"/>
              <a:t>4/15/2026</a:t>
            </a:fld>
            <a:endParaRPr lang="en-US"/>
          </a:p>
        </p:txBody>
      </p:sp>
      <p:sp>
        <p:nvSpPr>
          <p:cNvPr id="4" name="Footer Placeholder 3">
            <a:extLst>
              <a:ext uri="{FF2B5EF4-FFF2-40B4-BE49-F238E27FC236}">
                <a16:creationId xmlns:a16="http://schemas.microsoft.com/office/drawing/2014/main" id="{06DE9AC7-AB01-16E6-F784-94958BD7276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CF29F86-810F-CB4D-2A95-B03F85C830D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232C195-42C6-9347-A20E-4343730EB34C}" type="slidenum">
              <a:rPr lang="en-US" smtClean="0"/>
              <a:t>‹#›</a:t>
            </a:fld>
            <a:endParaRPr lang="en-US"/>
          </a:p>
        </p:txBody>
      </p:sp>
    </p:spTree>
    <p:extLst>
      <p:ext uri="{BB962C8B-B14F-4D97-AF65-F5344CB8AC3E}">
        <p14:creationId xmlns:p14="http://schemas.microsoft.com/office/powerpoint/2010/main" val="5966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4/15/2026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0440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ECF74-8099-88E6-4A9D-CA792F7C42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0FEEC4-CC83-889D-561B-5DA57115EE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FE41B5-9D0D-03FA-FBF4-8668B36D25B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3971E9C-13D7-18DA-11B7-3CB7004F29C8}"/>
              </a:ext>
            </a:extLst>
          </p:cNvPr>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21534730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F4C22F-C3BF-72CE-A8A7-D75B6F9BEA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B5026F-7D36-584C-20E9-DCAE99C9F5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150A9C-4B14-1C38-8949-FEB4FF0E668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A24B4DD-7C43-8AB0-D9E4-08B15EE4A0BB}"/>
              </a:ext>
            </a:extLst>
          </p:cNvPr>
          <p:cNvSpPr>
            <a:spLocks noGrp="1"/>
          </p:cNvSpPr>
          <p:nvPr>
            <p:ph type="sldNum" sz="quarter" idx="5"/>
          </p:nvPr>
        </p:nvSpPr>
        <p:spPr/>
        <p:txBody>
          <a:bodyPr/>
          <a:lstStyle/>
          <a:p>
            <a:fld id="{4BE5DE82-CF29-044D-9158-06A811149881}" type="slidenum">
              <a:rPr lang="en-US" smtClean="0"/>
              <a:t>28</a:t>
            </a:fld>
            <a:endParaRPr lang="en-US"/>
          </a:p>
        </p:txBody>
      </p:sp>
    </p:spTree>
    <p:extLst>
      <p:ext uri="{BB962C8B-B14F-4D97-AF65-F5344CB8AC3E}">
        <p14:creationId xmlns:p14="http://schemas.microsoft.com/office/powerpoint/2010/main" val="28505192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4CBE9A-21AA-6E2E-5E66-D3333E813A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8FC5EC-8E9B-2C55-8666-5CAB54A24D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6810E3-774B-E4E6-FD08-91B78F85251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158977E-F186-43B1-E612-7181BBF996BD}"/>
              </a:ext>
            </a:extLst>
          </p:cNvPr>
          <p:cNvSpPr>
            <a:spLocks noGrp="1"/>
          </p:cNvSpPr>
          <p:nvPr>
            <p:ph type="sldNum" sz="quarter" idx="5"/>
          </p:nvPr>
        </p:nvSpPr>
        <p:spPr/>
        <p:txBody>
          <a:bodyPr/>
          <a:lstStyle/>
          <a:p>
            <a:fld id="{4BE5DE82-CF29-044D-9158-06A811149881}" type="slidenum">
              <a:rPr lang="en-US" smtClean="0"/>
              <a:t>31</a:t>
            </a:fld>
            <a:endParaRPr lang="en-US"/>
          </a:p>
        </p:txBody>
      </p:sp>
    </p:spTree>
    <p:extLst>
      <p:ext uri="{BB962C8B-B14F-4D97-AF65-F5344CB8AC3E}">
        <p14:creationId xmlns:p14="http://schemas.microsoft.com/office/powerpoint/2010/main" val="35296431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E7CE7-8F8B-ABB8-333C-A0580FFD2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092FDC-4B1C-9ED2-74BF-83B044721F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38446B-FC62-60ED-95EC-F7D36C3B069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6B1B536-5F6B-E0C4-6D44-D39A9329EA17}"/>
              </a:ext>
            </a:extLst>
          </p:cNvPr>
          <p:cNvSpPr>
            <a:spLocks noGrp="1"/>
          </p:cNvSpPr>
          <p:nvPr>
            <p:ph type="sldNum" sz="quarter" idx="5"/>
          </p:nvPr>
        </p:nvSpPr>
        <p:spPr/>
        <p:txBody>
          <a:bodyPr/>
          <a:lstStyle/>
          <a:p>
            <a:fld id="{4BE5DE82-CF29-044D-9158-06A811149881}" type="slidenum">
              <a:rPr lang="en-US" smtClean="0"/>
              <a:t>34</a:t>
            </a:fld>
            <a:endParaRPr lang="en-US"/>
          </a:p>
        </p:txBody>
      </p:sp>
    </p:spTree>
    <p:extLst>
      <p:ext uri="{BB962C8B-B14F-4D97-AF65-F5344CB8AC3E}">
        <p14:creationId xmlns:p14="http://schemas.microsoft.com/office/powerpoint/2010/main" val="38218074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46</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546C9-6F60-A513-073A-802AEA326C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6A8D9E-D7C3-B224-50FE-3AA7EE2252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80EC02-2BDC-94E1-45ED-03902809AB9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8809C90-82C2-CAE1-C8A0-2F6FCAB1EF41}"/>
              </a:ext>
            </a:extLst>
          </p:cNvPr>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13074589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2795993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en-GB" dirty="0"/>
          </a:p>
        </p:txBody>
      </p:sp>
      <p:sp>
        <p:nvSpPr>
          <p:cNvPr id="4" name="Plassholder for lysbildenummer 3"/>
          <p:cNvSpPr>
            <a:spLocks noGrp="1"/>
          </p:cNvSpPr>
          <p:nvPr>
            <p:ph type="sldNum" sz="quarter" idx="5"/>
          </p:nvPr>
        </p:nvSpPr>
        <p:spPr/>
        <p:txBody>
          <a:bodyPr/>
          <a:lstStyle/>
          <a:p>
            <a:fld id="{4BE5DE82-CF29-044D-9158-06A811149881}" type="slidenum">
              <a:rPr lang="en-US" smtClean="0"/>
              <a:t>16</a:t>
            </a:fld>
            <a:endParaRPr lang="en-US"/>
          </a:p>
        </p:txBody>
      </p:sp>
    </p:spTree>
    <p:extLst>
      <p:ext uri="{BB962C8B-B14F-4D97-AF65-F5344CB8AC3E}">
        <p14:creationId xmlns:p14="http://schemas.microsoft.com/office/powerpoint/2010/main" val="35499760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4960314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21</a:t>
            </a:fld>
            <a:endParaRPr lang="en-US"/>
          </a:p>
        </p:txBody>
      </p:sp>
    </p:spTree>
    <p:extLst>
      <p:ext uri="{BB962C8B-B14F-4D97-AF65-F5344CB8AC3E}">
        <p14:creationId xmlns:p14="http://schemas.microsoft.com/office/powerpoint/2010/main" val="17255689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AC0E2-FFDB-15C3-2CA5-7AA006899B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D0042D-D9AA-E37D-C4BD-B10BD2C21C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45F27A-4C58-0B12-47BC-19F1507D92A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958F7CA-CF8D-E6B7-4FF7-30624D05B994}"/>
              </a:ext>
            </a:extLst>
          </p:cNvPr>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16401594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gradFill>
            <a:gsLst>
              <a:gs pos="83000">
                <a:srgbClr val="51C4C6"/>
              </a:gs>
              <a:gs pos="0">
                <a:srgbClr val="00403F"/>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err="1">
                <a:solidFill>
                  <a:schemeClr val="bg1"/>
                </a:solidFill>
                <a:effectLst/>
                <a:latin typeface="+mn-lt"/>
                <a:ea typeface="+mn-ea"/>
                <a:cs typeface="+mn-cs"/>
                <a:sym typeface="Quattrocento Sans"/>
              </a:rPr>
              <a:t>SUSTaiN</a:t>
            </a:r>
            <a:r>
              <a:rPr lang="en-IE" sz="2400" b="1" i="0" u="none" strike="noStrike" kern="1200" baseline="0">
                <a:solidFill>
                  <a:schemeClr val="bg1"/>
                </a:solidFill>
                <a:effectLst/>
                <a:latin typeface="+mn-lt"/>
                <a:ea typeface="+mn-ea"/>
                <a:cs typeface="+mn-cs"/>
                <a:sym typeface="Quattrocento Sans"/>
              </a:rPr>
              <a:t>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Photo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CA6B076-9BFA-2346-A8EF-0964DD60C975}"/>
              </a:ext>
            </a:extLst>
          </p:cNvPr>
          <p:cNvSpPr/>
          <p:nvPr userDrawn="1"/>
        </p:nvSpPr>
        <p:spPr>
          <a:xfrm>
            <a:off x="5774267"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26" name="Picture Placeholder 62">
            <a:extLst>
              <a:ext uri="{FF2B5EF4-FFF2-40B4-BE49-F238E27FC236}">
                <a16:creationId xmlns:a16="http://schemas.microsoft.com/office/drawing/2014/main" id="{6F2FA5C4-F5A3-1D40-9151-447AF9FD00A2}"/>
              </a:ext>
            </a:extLst>
          </p:cNvPr>
          <p:cNvSpPr>
            <a:spLocks noGrp="1"/>
          </p:cNvSpPr>
          <p:nvPr>
            <p:ph type="pic" sz="quarter" idx="44" hasCustomPrompt="1"/>
          </p:nvPr>
        </p:nvSpPr>
        <p:spPr>
          <a:xfrm>
            <a:off x="487160" y="524738"/>
            <a:ext cx="5660531" cy="6045736"/>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a:t>g</a:t>
            </a:r>
          </a:p>
        </p:txBody>
      </p:sp>
      <p:sp>
        <p:nvSpPr>
          <p:cNvPr id="3" name="Text Placeholder 17">
            <a:extLst>
              <a:ext uri="{FF2B5EF4-FFF2-40B4-BE49-F238E27FC236}">
                <a16:creationId xmlns:a16="http://schemas.microsoft.com/office/drawing/2014/main" id="{3768FB9D-1C3F-3F8B-67CF-80CAD18DCC5A}"/>
              </a:ext>
            </a:extLst>
          </p:cNvPr>
          <p:cNvSpPr>
            <a:spLocks noGrp="1"/>
          </p:cNvSpPr>
          <p:nvPr>
            <p:ph type="body" sz="quarter" idx="18" hasCustomPrompt="1"/>
          </p:nvPr>
        </p:nvSpPr>
        <p:spPr>
          <a:xfrm>
            <a:off x="6791158" y="2218607"/>
            <a:ext cx="4639192" cy="437769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 name="Text Placeholder 23">
            <a:extLst>
              <a:ext uri="{FF2B5EF4-FFF2-40B4-BE49-F238E27FC236}">
                <a16:creationId xmlns:a16="http://schemas.microsoft.com/office/drawing/2014/main" id="{3B2B280E-719F-F2F5-A004-29C6D40BEFC3}"/>
              </a:ext>
            </a:extLst>
          </p:cNvPr>
          <p:cNvSpPr>
            <a:spLocks noGrp="1"/>
          </p:cNvSpPr>
          <p:nvPr>
            <p:ph type="body" sz="quarter" idx="16" hasCustomPrompt="1"/>
          </p:nvPr>
        </p:nvSpPr>
        <p:spPr>
          <a:xfrm>
            <a:off x="6791158" y="475351"/>
            <a:ext cx="4757375"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Tree>
    <p:extLst>
      <p:ext uri="{BB962C8B-B14F-4D97-AF65-F5344CB8AC3E}">
        <p14:creationId xmlns:p14="http://schemas.microsoft.com/office/powerpoint/2010/main" val="3739459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rot="10800000">
            <a:off x="0" y="0"/>
            <a:ext cx="12192000" cy="6858000"/>
          </a:xfrm>
          <a:prstGeom prst="rect">
            <a:avLst/>
          </a:prstGeom>
          <a:gradFill>
            <a:gsLst>
              <a:gs pos="83000">
                <a:srgbClr val="51C4C6"/>
              </a:gs>
              <a:gs pos="0">
                <a:srgbClr val="00403F"/>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F122372-AF04-80D2-B77C-745F6207CD7B}"/>
              </a:ext>
            </a:extLst>
          </p:cNvPr>
          <p:cNvSpPr>
            <a:spLocks noChangeAspect="1"/>
          </p:cNvSpPr>
          <p:nvPr userDrawn="1"/>
        </p:nvSpPr>
        <p:spPr>
          <a:xfrm>
            <a:off x="370688" y="323520"/>
            <a:ext cx="11133740" cy="62109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94629FAB-1FEE-6DD3-BAE0-63C9EDF41FA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1" name="Text Placeholder 23">
            <a:extLst>
              <a:ext uri="{FF2B5EF4-FFF2-40B4-BE49-F238E27FC236}">
                <a16:creationId xmlns:a16="http://schemas.microsoft.com/office/drawing/2014/main" id="{69F67E6E-6001-52D5-328C-6DB21D316891}"/>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51C4C6"/>
                </a:solidFill>
                <a:latin typeface="+mn-lt"/>
              </a:defRPr>
            </a:lvl1pPr>
          </a:lstStyle>
          <a:p>
            <a:pPr lvl="0"/>
            <a:r>
              <a:rPr lang="en-US"/>
              <a:t>Heading</a:t>
            </a:r>
          </a:p>
        </p:txBody>
      </p:sp>
      <p:sp>
        <p:nvSpPr>
          <p:cNvPr id="5" name="Freeform 4">
            <a:extLst>
              <a:ext uri="{FF2B5EF4-FFF2-40B4-BE49-F238E27FC236}">
                <a16:creationId xmlns:a16="http://schemas.microsoft.com/office/drawing/2014/main" id="{D92A6541-CE5E-8AA2-C052-71874E8398B2}"/>
              </a:ext>
            </a:extLst>
          </p:cNvPr>
          <p:cNvSpPr/>
          <p:nvPr userDrawn="1"/>
        </p:nvSpPr>
        <p:spPr>
          <a:xfrm rot="8146203">
            <a:off x="10066356" y="-638751"/>
            <a:ext cx="3230562" cy="2833788"/>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6" name="Rectangle 5">
            <a:extLst>
              <a:ext uri="{FF2B5EF4-FFF2-40B4-BE49-F238E27FC236}">
                <a16:creationId xmlns:a16="http://schemas.microsoft.com/office/drawing/2014/main" id="{52A6A34E-8ABA-1C06-6A3C-205544F3A39D}"/>
              </a:ext>
            </a:extLst>
          </p:cNvPr>
          <p:cNvSpPr/>
          <p:nvPr userDrawn="1"/>
        </p:nvSpPr>
        <p:spPr>
          <a:xfrm>
            <a:off x="12192000" y="-287867"/>
            <a:ext cx="1185333" cy="85174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F84989F-D977-0E20-CA88-2CE283A13D9C}"/>
              </a:ext>
            </a:extLst>
          </p:cNvPr>
          <p:cNvSpPr txBox="1"/>
          <p:nvPr userDrawn="1"/>
        </p:nvSpPr>
        <p:spPr>
          <a:xfrm rot="16200000">
            <a:off x="9996557" y="4601255"/>
            <a:ext cx="3779520" cy="246221"/>
          </a:xfrm>
          <a:prstGeom prst="rect">
            <a:avLst/>
          </a:prstGeom>
          <a:noFill/>
        </p:spPr>
        <p:txBody>
          <a:bodyPr wrap="square">
            <a:spAutoFit/>
          </a:bodyPr>
          <a:lstStyle/>
          <a:p>
            <a:r>
              <a:rPr lang="en-US" sz="1000">
                <a:solidFill>
                  <a:schemeClr val="bg1"/>
                </a:solidFill>
                <a:latin typeface="Calibri" panose="020F0502020204030204" pitchFamily="34" charset="0"/>
                <a:cs typeface="Calibri" panose="020F0502020204030204" pitchFamily="34" charset="0"/>
              </a:rPr>
              <a:t>AI-enhanced Vocational Education for a Sustainable Future</a:t>
            </a:r>
          </a:p>
        </p:txBody>
      </p:sp>
    </p:spTree>
    <p:extLst>
      <p:ext uri="{BB962C8B-B14F-4D97-AF65-F5344CB8AC3E}">
        <p14:creationId xmlns:p14="http://schemas.microsoft.com/office/powerpoint/2010/main" val="419105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1553583" y="1623405"/>
            <a:ext cx="9778140" cy="4895927"/>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1503336" y="604434"/>
            <a:ext cx="9886397" cy="1018971"/>
          </a:xfrm>
          <a:prstGeom prst="rect">
            <a:avLst/>
          </a:prstGeom>
        </p:spPr>
        <p:txBody>
          <a:bodyPr>
            <a:noAutofit/>
          </a:bodyPr>
          <a:lstStyle>
            <a:lvl1pPr marL="0" indent="0" algn="l">
              <a:buNone/>
              <a:defRPr sz="3600" b="1" i="0">
                <a:solidFill>
                  <a:srgbClr val="51C4C6"/>
                </a:solidFill>
                <a:latin typeface="+mn-lt"/>
              </a:defRPr>
            </a:lvl1pPr>
          </a:lstStyle>
          <a:p>
            <a:pPr lvl="0"/>
            <a:r>
              <a:rPr lang="en-US"/>
              <a:t>Heading</a:t>
            </a:r>
          </a:p>
        </p:txBody>
      </p:sp>
      <p:sp>
        <p:nvSpPr>
          <p:cNvPr id="2" name="Rectangle 1">
            <a:extLst>
              <a:ext uri="{FF2B5EF4-FFF2-40B4-BE49-F238E27FC236}">
                <a16:creationId xmlns:a16="http://schemas.microsoft.com/office/drawing/2014/main" id="{C07CE72E-371D-1D4A-A68D-68550F825E9D}"/>
              </a:ext>
            </a:extLst>
          </p:cNvPr>
          <p:cNvSpPr/>
          <p:nvPr userDrawn="1"/>
        </p:nvSpPr>
        <p:spPr>
          <a:xfrm>
            <a:off x="12192000" y="-287867"/>
            <a:ext cx="1185333" cy="71458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a:extLst>
              <a:ext uri="{FF2B5EF4-FFF2-40B4-BE49-F238E27FC236}">
                <a16:creationId xmlns:a16="http://schemas.microsoft.com/office/drawing/2014/main" id="{936FEF51-CD71-062C-6ED0-A623D78E9564}"/>
              </a:ext>
            </a:extLst>
          </p:cNvPr>
          <p:cNvSpPr/>
          <p:nvPr userDrawn="1"/>
        </p:nvSpPr>
        <p:spPr>
          <a:xfrm rot="10800000">
            <a:off x="1" y="0"/>
            <a:ext cx="1242204"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51C4C6"/>
              </a:gs>
              <a:gs pos="0">
                <a:srgbClr val="00403F"/>
              </a:gs>
            </a:gsLst>
            <a:lin ang="2700000" scaled="0"/>
          </a:gradFill>
          <a:ln w="3060"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865FB771-34CF-0616-EB5F-199B1B0276F7}"/>
              </a:ext>
            </a:extLst>
          </p:cNvPr>
          <p:cNvSpPr/>
          <p:nvPr userDrawn="1"/>
        </p:nvSpPr>
        <p:spPr>
          <a:xfrm rot="6762093">
            <a:off x="-257863" y="5475425"/>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4806024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Divider ">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51C4C6"/>
              </a:gs>
              <a:gs pos="0">
                <a:srgbClr val="00403F"/>
              </a:gs>
            </a:gsLst>
            <a:lin ang="2700000" scaled="0"/>
          </a:gradFill>
          <a:ln w="3060" cap="flat">
            <a:noFill/>
            <a:prstDash val="solid"/>
            <a:miter/>
          </a:ln>
        </p:spPr>
        <p:txBody>
          <a:bodyPr rtlCol="0" anchor="ctr"/>
          <a:lstStyle/>
          <a:p>
            <a:endParaRPr lang="en-US"/>
          </a:p>
        </p:txBody>
      </p:sp>
      <p:sp>
        <p:nvSpPr>
          <p:cNvPr id="9" name="Rectangle 8">
            <a:extLst>
              <a:ext uri="{FF2B5EF4-FFF2-40B4-BE49-F238E27FC236}">
                <a16:creationId xmlns:a16="http://schemas.microsoft.com/office/drawing/2014/main" id="{627A825B-5E41-4E4C-888D-127C62DD902C}"/>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97322" y="2639356"/>
            <a:ext cx="6484268" cy="2253043"/>
          </a:xfrm>
          <a:prstGeom prst="rect">
            <a:avLst/>
          </a:prstGeom>
        </p:spPr>
        <p:txBody>
          <a:bodyPr>
            <a:normAutofit/>
          </a:bodyPr>
          <a:lstStyle>
            <a:lvl1pPr marL="0" indent="0" algn="l">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91654" y="1020928"/>
            <a:ext cx="2066906" cy="582221"/>
          </a:xfrm>
          <a:prstGeom prst="rect">
            <a:avLst/>
          </a:prstGeom>
        </p:spPr>
        <p:txBody>
          <a:bodyPr>
            <a:noAutofit/>
          </a:bodyPr>
          <a:lstStyle>
            <a:lvl1pPr marL="0" indent="0" algn="l">
              <a:buNone/>
              <a:defRPr sz="13000" b="0" i="0">
                <a:solidFill>
                  <a:srgbClr val="ADD037"/>
                </a:solidFill>
                <a:latin typeface="+mn-lt"/>
              </a:defRPr>
            </a:lvl1pPr>
          </a:lstStyle>
          <a:p>
            <a:pPr lvl="0"/>
            <a:r>
              <a:rPr lang="en-US"/>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0" y="2892987"/>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51C4C6"/>
          </a:solidFill>
          <a:ln w="3060" cap="flat">
            <a:solidFill>
              <a:srgbClr val="009AC1"/>
            </a:solid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49FB156C-4A2F-3FC1-6BFF-D0D433EB9C73}"/>
              </a:ext>
            </a:extLst>
          </p:cNvPr>
          <p:cNvSpPr/>
          <p:nvPr userDrawn="1"/>
        </p:nvSpPr>
        <p:spPr>
          <a:xfrm rot="17880873">
            <a:off x="3060056" y="456857"/>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CBA7ED07-8B24-7EA1-6419-09A25BE42E5D}"/>
              </a:ext>
            </a:extLst>
          </p:cNvPr>
          <p:cNvSpPr/>
          <p:nvPr userDrawn="1"/>
        </p:nvSpPr>
        <p:spPr>
          <a:xfrm rot="17100000">
            <a:off x="9944298" y="4290829"/>
            <a:ext cx="2916466" cy="2558269"/>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5757C479-C257-C247-8E86-AED0A2B9F127}"/>
              </a:ext>
            </a:extLst>
          </p:cNvPr>
          <p:cNvSpPr/>
          <p:nvPr userDrawn="1"/>
        </p:nvSpPr>
        <p:spPr>
          <a:xfrm>
            <a:off x="3058634" y="1"/>
            <a:ext cx="8439100"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3590F176-3505-00F4-248B-5230B3BD47DB}"/>
              </a:ext>
            </a:extLst>
          </p:cNvPr>
          <p:cNvSpPr/>
          <p:nvPr userDrawn="1"/>
        </p:nvSpPr>
        <p:spPr>
          <a:xfrm>
            <a:off x="1821024" y="-526600"/>
            <a:ext cx="3899291" cy="3420385"/>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6" name="Text Placeholder 17">
            <a:extLst>
              <a:ext uri="{FF2B5EF4-FFF2-40B4-BE49-F238E27FC236}">
                <a16:creationId xmlns:a16="http://schemas.microsoft.com/office/drawing/2014/main" id="{A29AA7C0-E80F-9940-A7DE-B7B4733D7F3D}"/>
              </a:ext>
            </a:extLst>
          </p:cNvPr>
          <p:cNvSpPr>
            <a:spLocks noGrp="1"/>
          </p:cNvSpPr>
          <p:nvPr>
            <p:ph type="body" sz="quarter" idx="18" hasCustomPrompt="1"/>
          </p:nvPr>
        </p:nvSpPr>
        <p:spPr>
          <a:xfrm>
            <a:off x="5943600" y="2076098"/>
            <a:ext cx="4867011" cy="3913188"/>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F13E4322-43A6-A642-9B00-7405BE2B70DA}"/>
              </a:ext>
            </a:extLst>
          </p:cNvPr>
          <p:cNvSpPr>
            <a:spLocks noGrp="1"/>
          </p:cNvSpPr>
          <p:nvPr>
            <p:ph type="body" sz="quarter" idx="16" hasCustomPrompt="1"/>
          </p:nvPr>
        </p:nvSpPr>
        <p:spPr>
          <a:xfrm>
            <a:off x="5943601" y="647039"/>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pic>
        <p:nvPicPr>
          <p:cNvPr id="9" name="Picture 8">
            <a:extLst>
              <a:ext uri="{FF2B5EF4-FFF2-40B4-BE49-F238E27FC236}">
                <a16:creationId xmlns:a16="http://schemas.microsoft.com/office/drawing/2014/main" id="{03CBBA07-A014-9824-9079-87459BAD7EC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0" y="920206"/>
            <a:ext cx="9088582" cy="5789373"/>
          </a:xfrm>
          <a:prstGeom prst="rect">
            <a:avLst/>
          </a:prstGeom>
        </p:spPr>
      </p:pic>
      <p:sp>
        <p:nvSpPr>
          <p:cNvPr id="10" name="Picture Placeholder 17">
            <a:extLst>
              <a:ext uri="{FF2B5EF4-FFF2-40B4-BE49-F238E27FC236}">
                <a16:creationId xmlns:a16="http://schemas.microsoft.com/office/drawing/2014/main" id="{C198CE8B-A951-4723-36EA-05C2EF0324F7}"/>
              </a:ext>
            </a:extLst>
          </p:cNvPr>
          <p:cNvSpPr>
            <a:spLocks noGrp="1"/>
          </p:cNvSpPr>
          <p:nvPr>
            <p:ph type="pic" sz="quarter" idx="10"/>
          </p:nvPr>
        </p:nvSpPr>
        <p:spPr>
          <a:xfrm>
            <a:off x="-1" y="1136073"/>
            <a:ext cx="5560291" cy="4338133"/>
          </a:xfrm>
          <a:prstGeom prst="rect">
            <a:avLst/>
          </a:prstGeom>
          <a:solidFill>
            <a:schemeClr val="bg1">
              <a:lumMod val="85000"/>
            </a:schemeClr>
          </a:solidFill>
        </p:spPr>
        <p:txBody>
          <a:bodyPr/>
          <a:lstStyle>
            <a:lvl1pPr algn="ctr">
              <a:buNone/>
              <a:defRPr sz="1600">
                <a:solidFill>
                  <a:srgbClr val="7F7F7F"/>
                </a:solidFill>
              </a:defRPr>
            </a:lvl1pPr>
          </a:lstStyle>
          <a:p>
            <a:r>
              <a:rPr lang="en-GB"/>
              <a:t>Click icon to add picture</a:t>
            </a:r>
            <a:endParaRPr lang="en-US"/>
          </a:p>
        </p:txBody>
      </p:sp>
    </p:spTree>
    <p:extLst>
      <p:ext uri="{BB962C8B-B14F-4D97-AF65-F5344CB8AC3E}">
        <p14:creationId xmlns:p14="http://schemas.microsoft.com/office/powerpoint/2010/main" val="9566428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C32637B4-C090-664B-9518-5B50FEB1AD29}"/>
              </a:ext>
            </a:extLst>
          </p:cNvPr>
          <p:cNvSpPr/>
          <p:nvPr userDrawn="1"/>
        </p:nvSpPr>
        <p:spPr>
          <a:xfrm>
            <a:off x="0" y="882027"/>
            <a:ext cx="12192000" cy="1437274"/>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2" name="Freeform 1">
            <a:extLst>
              <a:ext uri="{FF2B5EF4-FFF2-40B4-BE49-F238E27FC236}">
                <a16:creationId xmlns:a16="http://schemas.microsoft.com/office/drawing/2014/main" id="{CB6D38AC-3EF2-8069-98B7-18733AB0E698}"/>
              </a:ext>
            </a:extLst>
          </p:cNvPr>
          <p:cNvSpPr/>
          <p:nvPr userDrawn="1"/>
        </p:nvSpPr>
        <p:spPr>
          <a:xfrm rot="357296">
            <a:off x="10545377" y="414328"/>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727702"/>
            <a:ext cx="7178174" cy="3311641"/>
          </a:xfrm>
          <a:prstGeom prst="rect">
            <a:avLst/>
          </a:prstGeom>
        </p:spPr>
        <p:txBody>
          <a:bodyPr/>
          <a:lstStyle>
            <a:lvl1pPr algn="l">
              <a:buNone/>
              <a:defRPr sz="2400" b="0" i="0" spc="0">
                <a:solidFill>
                  <a:srgbClr val="26262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7"/>
            <a:ext cx="7178174" cy="1031625"/>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pic>
        <p:nvPicPr>
          <p:cNvPr id="17" name="Picture 16" descr="iPhone6_mockup_front_white.png">
            <a:extLst>
              <a:ext uri="{FF2B5EF4-FFF2-40B4-BE49-F238E27FC236}">
                <a16:creationId xmlns:a16="http://schemas.microsoft.com/office/drawing/2014/main" id="{E4E01626-D8FB-DA4D-8D60-ADB5CDC5075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68850" y="226918"/>
            <a:ext cx="4094254" cy="6404164"/>
          </a:xfrm>
          <a:prstGeom prst="rect">
            <a:avLst/>
          </a:prstGeom>
        </p:spPr>
      </p:pic>
      <p:sp>
        <p:nvSpPr>
          <p:cNvPr id="18" name="Picture Placeholder 17">
            <a:extLst>
              <a:ext uri="{FF2B5EF4-FFF2-40B4-BE49-F238E27FC236}">
                <a16:creationId xmlns:a16="http://schemas.microsoft.com/office/drawing/2014/main" id="{2C88D513-C68B-0445-BEAD-F3AA97638FA7}"/>
              </a:ext>
            </a:extLst>
          </p:cNvPr>
          <p:cNvSpPr>
            <a:spLocks noGrp="1"/>
          </p:cNvSpPr>
          <p:nvPr>
            <p:ph type="pic" sz="quarter" idx="10"/>
          </p:nvPr>
        </p:nvSpPr>
        <p:spPr>
          <a:xfrm>
            <a:off x="8583306"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r>
              <a:rPr lang="en-GB"/>
              <a:t>Click icon to add picture</a:t>
            </a:r>
            <a:endParaRPr lang="en-US"/>
          </a:p>
        </p:txBody>
      </p:sp>
    </p:spTree>
    <p:extLst>
      <p:ext uri="{BB962C8B-B14F-4D97-AF65-F5344CB8AC3E}">
        <p14:creationId xmlns:p14="http://schemas.microsoft.com/office/powerpoint/2010/main" val="41087756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06103A0-8832-5CC1-B4F1-21340C1B07EF}"/>
              </a:ext>
            </a:extLst>
          </p:cNvPr>
          <p:cNvSpPr/>
          <p:nvPr userDrawn="1"/>
        </p:nvSpPr>
        <p:spPr>
          <a:xfrm>
            <a:off x="0" y="2544417"/>
            <a:ext cx="12192000" cy="3218028"/>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gradFill>
            <a:gsLst>
              <a:gs pos="83000">
                <a:srgbClr val="51C4C6"/>
              </a:gs>
              <a:gs pos="0">
                <a:srgbClr val="00403F"/>
              </a:gs>
            </a:gsLst>
            <a:lin ang="0" scaled="0"/>
          </a:gradFill>
          <a:ln w="30808" cap="flat">
            <a:noFill/>
            <a:prstDash val="solid"/>
            <a:miter/>
          </a:ln>
        </p:spPr>
        <p:txBody>
          <a:bodyPr rtlCol="0" anchor="ctr"/>
          <a:lstStyle/>
          <a:p>
            <a:endParaRPr lang="en-US" sz="2069"/>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709073" y="4411104"/>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709073" y="3601528"/>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a:t>Thank You</a:t>
            </a:r>
          </a:p>
        </p:txBody>
      </p:sp>
      <p:sp>
        <p:nvSpPr>
          <p:cNvPr id="10" name="TextBox 9">
            <a:extLst>
              <a:ext uri="{FF2B5EF4-FFF2-40B4-BE49-F238E27FC236}">
                <a16:creationId xmlns:a16="http://schemas.microsoft.com/office/drawing/2014/main" id="{7AD232BA-AB45-DEAF-FE2A-CA88241DA2E9}"/>
              </a:ext>
            </a:extLst>
          </p:cNvPr>
          <p:cNvSpPr txBox="1"/>
          <p:nvPr userDrawn="1"/>
        </p:nvSpPr>
        <p:spPr>
          <a:xfrm>
            <a:off x="2612156" y="6091519"/>
            <a:ext cx="4528232" cy="461665"/>
          </a:xfrm>
          <a:prstGeom prst="rect">
            <a:avLst/>
          </a:prstGeom>
          <a:noFill/>
        </p:spPr>
        <p:txBody>
          <a:bodyPr wrap="square">
            <a:spAutoFit/>
          </a:bodyPr>
          <a:lstStyle/>
          <a:p>
            <a:pPr algn="just"/>
            <a:r>
              <a:rPr lang="en-IE" sz="800" b="0" i="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800">
              <a:solidFill>
                <a:srgbClr val="262626"/>
              </a:solidFill>
              <a:latin typeface="Calibri" panose="020F0502020204030204" pitchFamily="34" charset="0"/>
              <a:cs typeface="Calibri" panose="020F0502020204030204" pitchFamily="34" charset="0"/>
            </a:endParaRPr>
          </a:p>
        </p:txBody>
      </p:sp>
      <p:pic>
        <p:nvPicPr>
          <p:cNvPr id="11" name="Picture 10" descr="Co-funded by the European Union logo in png for web usage">
            <a:extLst>
              <a:ext uri="{FF2B5EF4-FFF2-40B4-BE49-F238E27FC236}">
                <a16:creationId xmlns:a16="http://schemas.microsoft.com/office/drawing/2014/main" id="{3C6F78D9-1A22-F4C0-4215-DB274A8EDCA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98613" y="6104964"/>
            <a:ext cx="1959683" cy="410131"/>
          </a:xfrm>
          <a:prstGeom prst="rect">
            <a:avLst/>
          </a:prstGeom>
          <a:noFill/>
          <a:ln>
            <a:noFill/>
          </a:ln>
        </p:spPr>
      </p:pic>
      <p:pic>
        <p:nvPicPr>
          <p:cNvPr id="12" name="Picture 11">
            <a:extLst>
              <a:ext uri="{FF2B5EF4-FFF2-40B4-BE49-F238E27FC236}">
                <a16:creationId xmlns:a16="http://schemas.microsoft.com/office/drawing/2014/main" id="{55976325-7540-0303-F6C2-EC30F8BB9B4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9069" y="376291"/>
            <a:ext cx="4010625" cy="1899769"/>
          </a:xfrm>
          <a:prstGeom prst="rect">
            <a:avLst/>
          </a:prstGeom>
        </p:spPr>
      </p:pic>
      <p:sp>
        <p:nvSpPr>
          <p:cNvPr id="13" name="Freeform 12">
            <a:extLst>
              <a:ext uri="{FF2B5EF4-FFF2-40B4-BE49-F238E27FC236}">
                <a16:creationId xmlns:a16="http://schemas.microsoft.com/office/drawing/2014/main" id="{1ED907B9-9F02-038D-C98B-04DEE94832B3}"/>
              </a:ext>
            </a:extLst>
          </p:cNvPr>
          <p:cNvSpPr/>
          <p:nvPr userDrawn="1"/>
        </p:nvSpPr>
        <p:spPr>
          <a:xfrm rot="17880873">
            <a:off x="-746400" y="2370718"/>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37CD56FB-4424-5E4B-B641-F1B64FCE4703}"/>
              </a:ext>
            </a:extLst>
          </p:cNvPr>
          <p:cNvSpPr/>
          <p:nvPr userDrawn="1"/>
        </p:nvSpPr>
        <p:spPr>
          <a:xfrm rot="17100000">
            <a:off x="9795443" y="3546549"/>
            <a:ext cx="2916466" cy="2558269"/>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6A180774-9370-8C59-68B4-6AF4FCDF199C}"/>
              </a:ext>
            </a:extLst>
          </p:cNvPr>
          <p:cNvSpPr/>
          <p:nvPr userDrawn="1"/>
        </p:nvSpPr>
        <p:spPr>
          <a:xfrm>
            <a:off x="8053470" y="5367242"/>
            <a:ext cx="4138530"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ADD037"/>
          </a:solidFill>
          <a:ln w="30808" cap="flat">
            <a:noFill/>
            <a:prstDash val="solid"/>
            <a:miter/>
          </a:ln>
        </p:spPr>
        <p:txBody>
          <a:bodyPr rtlCol="0" anchor="ctr"/>
          <a:lstStyle/>
          <a:p>
            <a:endParaRPr lang="en-US" sz="2069"/>
          </a:p>
        </p:txBody>
      </p:sp>
      <p:sp>
        <p:nvSpPr>
          <p:cNvPr id="16" name="Text Placeholder 23">
            <a:extLst>
              <a:ext uri="{FF2B5EF4-FFF2-40B4-BE49-F238E27FC236}">
                <a16:creationId xmlns:a16="http://schemas.microsoft.com/office/drawing/2014/main" id="{34AD3A3E-7D46-DDC7-C05A-A47FA69D36E7}"/>
              </a:ext>
            </a:extLst>
          </p:cNvPr>
          <p:cNvSpPr>
            <a:spLocks noGrp="1"/>
          </p:cNvSpPr>
          <p:nvPr>
            <p:ph type="body" sz="quarter" idx="45" hasCustomPrompt="1"/>
          </p:nvPr>
        </p:nvSpPr>
        <p:spPr>
          <a:xfrm>
            <a:off x="8376237" y="5392733"/>
            <a:ext cx="3195486" cy="731140"/>
          </a:xfrm>
          <a:prstGeom prst="rect">
            <a:avLst/>
          </a:prstGeom>
        </p:spPr>
        <p:txBody>
          <a:bodyPr anchor="ctr">
            <a:normAutofit/>
          </a:bodyPr>
          <a:lstStyle>
            <a:lvl1pPr marL="0" indent="0" algn="r">
              <a:buNone/>
              <a:defRPr sz="3000" b="1" baseline="0">
                <a:solidFill>
                  <a:schemeClr val="bg1"/>
                </a:solidFill>
                <a:latin typeface="+mn-lt"/>
              </a:defRPr>
            </a:lvl1pPr>
          </a:lstStyle>
          <a:p>
            <a:pPr lvl="0"/>
            <a:r>
              <a:rPr lang="en-US" err="1"/>
              <a:t>www.website.eu</a:t>
            </a:r>
            <a:endParaRPr lang="en-US"/>
          </a:p>
        </p:txBody>
      </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c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38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2584174"/>
            <a:ext cx="12192000" cy="3021537"/>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gradFill>
            <a:gsLst>
              <a:gs pos="83000">
                <a:srgbClr val="51C4C6"/>
              </a:gs>
              <a:gs pos="0">
                <a:srgbClr val="00403F"/>
              </a:gs>
            </a:gsLst>
            <a:lin ang="0" scaled="0"/>
          </a:gra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699281" y="4050410"/>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Our Project</a:t>
            </a:r>
            <a:endParaRPr lang="en-US"/>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741406" y="3170166"/>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Your guide to </a:t>
            </a:r>
          </a:p>
        </p:txBody>
      </p:sp>
      <p:sp>
        <p:nvSpPr>
          <p:cNvPr id="18" name="Picture Placeholder 62">
            <a:extLst>
              <a:ext uri="{FF2B5EF4-FFF2-40B4-BE49-F238E27FC236}">
                <a16:creationId xmlns:a16="http://schemas.microsoft.com/office/drawing/2014/main" id="{1A5D0226-8A9D-77A1-1812-5C8918928806}"/>
              </a:ext>
            </a:extLst>
          </p:cNvPr>
          <p:cNvSpPr>
            <a:spLocks noGrp="1"/>
          </p:cNvSpPr>
          <p:nvPr>
            <p:ph type="pic" sz="quarter" idx="44" hasCustomPrompt="1"/>
          </p:nvPr>
        </p:nvSpPr>
        <p:spPr>
          <a:xfrm>
            <a:off x="5736127" y="561497"/>
            <a:ext cx="5982506" cy="4129773"/>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a:t>g</a:t>
            </a:r>
          </a:p>
        </p:txBody>
      </p:sp>
      <p:sp>
        <p:nvSpPr>
          <p:cNvPr id="10" name="TextBox 9">
            <a:extLst>
              <a:ext uri="{FF2B5EF4-FFF2-40B4-BE49-F238E27FC236}">
                <a16:creationId xmlns:a16="http://schemas.microsoft.com/office/drawing/2014/main" id="{3F4E2D08-7237-70C1-D212-257202912B4C}"/>
              </a:ext>
            </a:extLst>
          </p:cNvPr>
          <p:cNvSpPr txBox="1"/>
          <p:nvPr userDrawn="1"/>
        </p:nvSpPr>
        <p:spPr>
          <a:xfrm>
            <a:off x="2612157" y="5952371"/>
            <a:ext cx="4528232" cy="461665"/>
          </a:xfrm>
          <a:prstGeom prst="rect">
            <a:avLst/>
          </a:prstGeom>
          <a:noFill/>
        </p:spPr>
        <p:txBody>
          <a:bodyPr wrap="square">
            <a:spAutoFit/>
          </a:bodyPr>
          <a:lstStyle/>
          <a:p>
            <a:pPr algn="just"/>
            <a:r>
              <a:rPr lang="en-IE" sz="800" b="0" i="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800">
              <a:solidFill>
                <a:srgbClr val="262626"/>
              </a:solidFill>
              <a:latin typeface="Calibri" panose="020F0502020204030204" pitchFamily="34" charset="0"/>
              <a:cs typeface="Calibri" panose="020F0502020204030204" pitchFamily="34" charset="0"/>
            </a:endParaRPr>
          </a:p>
        </p:txBody>
      </p:sp>
      <p:pic>
        <p:nvPicPr>
          <p:cNvPr id="11" name="Picture 10" descr="Co-funded by the European Union logo in png for web usage">
            <a:extLst>
              <a:ext uri="{FF2B5EF4-FFF2-40B4-BE49-F238E27FC236}">
                <a16:creationId xmlns:a16="http://schemas.microsoft.com/office/drawing/2014/main" id="{4D60B95A-B401-8ED9-525C-79A0E62051D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98614" y="5965816"/>
            <a:ext cx="1959683" cy="410131"/>
          </a:xfrm>
          <a:prstGeom prst="rect">
            <a:avLst/>
          </a:prstGeom>
          <a:noFill/>
          <a:ln>
            <a:noFill/>
          </a:ln>
        </p:spPr>
      </p:pic>
      <p:pic>
        <p:nvPicPr>
          <p:cNvPr id="12" name="Picture 11">
            <a:extLst>
              <a:ext uri="{FF2B5EF4-FFF2-40B4-BE49-F238E27FC236}">
                <a16:creationId xmlns:a16="http://schemas.microsoft.com/office/drawing/2014/main" id="{9EC4F0BB-FDA6-C0CE-408D-6238B96C6EE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9069" y="376291"/>
            <a:ext cx="4010625" cy="1899769"/>
          </a:xfrm>
          <a:prstGeom prst="rect">
            <a:avLst/>
          </a:prstGeom>
        </p:spPr>
      </p:pic>
      <p:sp>
        <p:nvSpPr>
          <p:cNvPr id="13" name="Freeform 12">
            <a:extLst>
              <a:ext uri="{FF2B5EF4-FFF2-40B4-BE49-F238E27FC236}">
                <a16:creationId xmlns:a16="http://schemas.microsoft.com/office/drawing/2014/main" id="{F2F25710-EA19-415D-B609-2CD0F77212AB}"/>
              </a:ext>
            </a:extLst>
          </p:cNvPr>
          <p:cNvSpPr/>
          <p:nvPr userDrawn="1"/>
        </p:nvSpPr>
        <p:spPr>
          <a:xfrm rot="17100000">
            <a:off x="9684991" y="3328031"/>
            <a:ext cx="3239534" cy="2841658"/>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D8ADDE-1F9C-16B8-F8D7-372BED008F1A}"/>
              </a:ext>
            </a:extLst>
          </p:cNvPr>
          <p:cNvSpPr/>
          <p:nvPr userDrawn="1"/>
        </p:nvSpPr>
        <p:spPr>
          <a:xfrm>
            <a:off x="8053470" y="5377413"/>
            <a:ext cx="4138530"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ADD037"/>
          </a:solidFill>
          <a:ln w="30808" cap="flat">
            <a:noFill/>
            <a:prstDash val="solid"/>
            <a:miter/>
          </a:ln>
        </p:spPr>
        <p:txBody>
          <a:bodyPr rtlCol="0" anchor="ctr"/>
          <a:lstStyle/>
          <a:p>
            <a:endParaRPr lang="en-US" sz="2069"/>
          </a:p>
        </p:txBody>
      </p:sp>
      <p:sp>
        <p:nvSpPr>
          <p:cNvPr id="15" name="Text Placeholder 23">
            <a:extLst>
              <a:ext uri="{FF2B5EF4-FFF2-40B4-BE49-F238E27FC236}">
                <a16:creationId xmlns:a16="http://schemas.microsoft.com/office/drawing/2014/main" id="{55FEB756-37DE-414C-B0FD-B0CDA3E81B66}"/>
              </a:ext>
            </a:extLst>
          </p:cNvPr>
          <p:cNvSpPr>
            <a:spLocks noGrp="1"/>
          </p:cNvSpPr>
          <p:nvPr>
            <p:ph type="body" sz="quarter" idx="45" hasCustomPrompt="1"/>
          </p:nvPr>
        </p:nvSpPr>
        <p:spPr>
          <a:xfrm>
            <a:off x="8376237" y="5402904"/>
            <a:ext cx="3195486" cy="731140"/>
          </a:xfrm>
          <a:prstGeom prst="rect">
            <a:avLst/>
          </a:prstGeom>
        </p:spPr>
        <p:txBody>
          <a:bodyPr anchor="ctr">
            <a:normAutofit/>
          </a:bodyPr>
          <a:lstStyle>
            <a:lvl1pPr marL="0" indent="0" algn="r">
              <a:buNone/>
              <a:defRPr sz="3000" b="1" baseline="0">
                <a:solidFill>
                  <a:schemeClr val="bg1"/>
                </a:solidFill>
                <a:latin typeface="+mn-lt"/>
              </a:defRPr>
            </a:lvl1pPr>
          </a:lstStyle>
          <a:p>
            <a:pPr lvl="0"/>
            <a:r>
              <a:rPr lang="en-US"/>
              <a:t>www. </a:t>
            </a:r>
            <a:r>
              <a:rPr lang="en-US" err="1"/>
              <a:t>website.eu</a:t>
            </a:r>
            <a:endParaRPr lang="en-US"/>
          </a:p>
        </p:txBody>
      </p:sp>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772707" y="1786741"/>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608004" y="1786741"/>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772707" y="2498531"/>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608004" y="2498531"/>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772707" y="3210318"/>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608004" y="3210318"/>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772707" y="3922110"/>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608004" y="3922110"/>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772707" y="4616963"/>
            <a:ext cx="700387" cy="689518"/>
          </a:xfrm>
          <a:prstGeom prst="rect">
            <a:avLst/>
          </a:prstGeom>
          <a:noFill/>
        </p:spPr>
        <p:txBody>
          <a:bodyPr anchor="ctr">
            <a:noAutofit/>
          </a:bodyPr>
          <a:lstStyle>
            <a:lvl1pPr marL="0" indent="0" algn="ctr">
              <a:buNone/>
              <a:defRPr sz="3200" b="1" baseline="0">
                <a:solidFill>
                  <a:srgbClr val="ADD03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608004" y="4616963"/>
            <a:ext cx="6874660" cy="689519"/>
          </a:xfrm>
          <a:prstGeom prst="rect">
            <a:avLst/>
          </a:prstGeom>
        </p:spPr>
        <p:txBody>
          <a:bodyPr anchor="ctr">
            <a:noAutofit/>
          </a:bodyPr>
          <a:lstStyle>
            <a:lvl1pPr marL="0" indent="0" algn="l">
              <a:buNone/>
              <a:defRPr sz="2200" baseline="0">
                <a:solidFill>
                  <a:srgbClr val="26262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4454" y="0"/>
            <a:ext cx="12189954" cy="1303382"/>
          </a:xfrm>
          <a:prstGeom prst="rect">
            <a:avLst/>
          </a:prstGeom>
          <a:gradFill>
            <a:gsLst>
              <a:gs pos="83000">
                <a:srgbClr val="51C4C6"/>
              </a:gs>
              <a:gs pos="0">
                <a:srgbClr val="00403F"/>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548420" y="19520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a:t>CONTENTS</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314218" y="46208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ADD037"/>
          </a:solidFill>
          <a:ln w="2370" cap="flat">
            <a:noFill/>
            <a:prstDash val="solid"/>
            <a:miter/>
          </a:ln>
        </p:spPr>
        <p:txBody>
          <a:bodyPr rtlCol="0" anchor="ctr"/>
          <a:lstStyle/>
          <a:p>
            <a:endParaRPr lang="en-US"/>
          </a:p>
        </p:txBody>
      </p:sp>
      <p:sp>
        <p:nvSpPr>
          <p:cNvPr id="3" name="TextBox 2">
            <a:extLst>
              <a:ext uri="{FF2B5EF4-FFF2-40B4-BE49-F238E27FC236}">
                <a16:creationId xmlns:a16="http://schemas.microsoft.com/office/drawing/2014/main" id="{06784E3B-91C3-207D-1833-57D41DE703C6}"/>
              </a:ext>
            </a:extLst>
          </p:cNvPr>
          <p:cNvSpPr txBox="1"/>
          <p:nvPr userDrawn="1"/>
        </p:nvSpPr>
        <p:spPr>
          <a:xfrm>
            <a:off x="2612157" y="5952371"/>
            <a:ext cx="4528232" cy="461665"/>
          </a:xfrm>
          <a:prstGeom prst="rect">
            <a:avLst/>
          </a:prstGeom>
          <a:noFill/>
        </p:spPr>
        <p:txBody>
          <a:bodyPr wrap="square">
            <a:spAutoFit/>
          </a:bodyPr>
          <a:lstStyle/>
          <a:p>
            <a:pPr algn="just"/>
            <a:r>
              <a:rPr lang="en-IE" sz="800" b="0" i="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800">
              <a:solidFill>
                <a:srgbClr val="262626"/>
              </a:solidFill>
              <a:latin typeface="Calibri" panose="020F0502020204030204" pitchFamily="34" charset="0"/>
              <a:cs typeface="Calibri" panose="020F0502020204030204" pitchFamily="34" charset="0"/>
            </a:endParaRPr>
          </a:p>
        </p:txBody>
      </p:sp>
      <p:pic>
        <p:nvPicPr>
          <p:cNvPr id="4" name="Picture 3" descr="Co-funded by the European Union logo in png for web usage">
            <a:extLst>
              <a:ext uri="{FF2B5EF4-FFF2-40B4-BE49-F238E27FC236}">
                <a16:creationId xmlns:a16="http://schemas.microsoft.com/office/drawing/2014/main" id="{040B22AC-1CF3-2ADE-A4E9-6289291E5EB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98614" y="5965816"/>
            <a:ext cx="1959683" cy="410131"/>
          </a:xfrm>
          <a:prstGeom prst="rect">
            <a:avLst/>
          </a:prstGeom>
          <a:noFill/>
          <a:ln>
            <a:noFill/>
          </a:ln>
        </p:spPr>
      </p:pic>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CA3403D-C192-5644-849C-32E644D5A7C0}"/>
              </a:ext>
            </a:extLst>
          </p:cNvPr>
          <p:cNvSpPr/>
          <p:nvPr userDrawn="1"/>
        </p:nvSpPr>
        <p:spPr>
          <a:xfrm>
            <a:off x="4884044"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10" name="Picture Placeholder 62">
            <a:extLst>
              <a:ext uri="{FF2B5EF4-FFF2-40B4-BE49-F238E27FC236}">
                <a16:creationId xmlns:a16="http://schemas.microsoft.com/office/drawing/2014/main" id="{3CDD18F0-3368-4EF8-E033-33F1C2B3C25F}"/>
              </a:ext>
            </a:extLst>
          </p:cNvPr>
          <p:cNvSpPr>
            <a:spLocks noGrp="1"/>
          </p:cNvSpPr>
          <p:nvPr>
            <p:ph type="pic" sz="quarter" idx="44" hasCustomPrompt="1"/>
          </p:nvPr>
        </p:nvSpPr>
        <p:spPr>
          <a:xfrm>
            <a:off x="414116" y="352414"/>
            <a:ext cx="5497412" cy="6099184"/>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a:t>g</a:t>
            </a:r>
          </a:p>
        </p:txBody>
      </p:sp>
      <p:sp>
        <p:nvSpPr>
          <p:cNvPr id="3" name="Text Placeholder 23">
            <a:extLst>
              <a:ext uri="{FF2B5EF4-FFF2-40B4-BE49-F238E27FC236}">
                <a16:creationId xmlns:a16="http://schemas.microsoft.com/office/drawing/2014/main" id="{398C8D4A-EAFA-1232-E817-49D4CB03FE56}"/>
              </a:ext>
            </a:extLst>
          </p:cNvPr>
          <p:cNvSpPr>
            <a:spLocks noGrp="1"/>
          </p:cNvSpPr>
          <p:nvPr>
            <p:ph type="body" sz="quarter" idx="13" hasCustomPrompt="1"/>
          </p:nvPr>
        </p:nvSpPr>
        <p:spPr>
          <a:xfrm>
            <a:off x="6096001" y="593579"/>
            <a:ext cx="4724400" cy="560402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61B6070F-794F-F449-83D1-E1387DDD2B9B}"/>
              </a:ext>
            </a:extLst>
          </p:cNvPr>
          <p:cNvSpPr/>
          <p:nvPr userDrawn="1"/>
        </p:nvSpPr>
        <p:spPr>
          <a:xfrm>
            <a:off x="0" y="1352385"/>
            <a:ext cx="6096000" cy="438801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29" name="Picture Placeholder 28">
            <a:extLst>
              <a:ext uri="{FF2B5EF4-FFF2-40B4-BE49-F238E27FC236}">
                <a16:creationId xmlns:a16="http://schemas.microsoft.com/office/drawing/2014/main" id="{50C4F02F-B685-C24A-A1A4-1694530C252C}"/>
              </a:ext>
            </a:extLst>
          </p:cNvPr>
          <p:cNvSpPr>
            <a:spLocks noGrp="1"/>
          </p:cNvSpPr>
          <p:nvPr>
            <p:ph type="pic" sz="quarter" idx="44"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740405 h 6858000"/>
              <a:gd name="connsiteX5" fmla="*/ 6096007 w 12192000"/>
              <a:gd name="connsiteY5" fmla="*/ 5740405 h 6858000"/>
              <a:gd name="connsiteX6" fmla="*/ 6096007 w 12192000"/>
              <a:gd name="connsiteY6" fmla="*/ 1352385 h 6858000"/>
              <a:gd name="connsiteX7" fmla="*/ 0 w 12192000"/>
              <a:gd name="connsiteY7" fmla="*/ 135238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2192000" y="0"/>
                </a:lnTo>
                <a:lnTo>
                  <a:pt x="12192000" y="6858000"/>
                </a:lnTo>
                <a:lnTo>
                  <a:pt x="0" y="6858000"/>
                </a:lnTo>
                <a:lnTo>
                  <a:pt x="0" y="5740405"/>
                </a:lnTo>
                <a:lnTo>
                  <a:pt x="6096007" y="5740405"/>
                </a:lnTo>
                <a:lnTo>
                  <a:pt x="6096007" y="1352385"/>
                </a:lnTo>
                <a:lnTo>
                  <a:pt x="0" y="1352385"/>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a:t>g</a:t>
            </a:r>
          </a:p>
        </p:txBody>
      </p:sp>
      <p:sp>
        <p:nvSpPr>
          <p:cNvPr id="3" name="Text Placeholder 23">
            <a:extLst>
              <a:ext uri="{FF2B5EF4-FFF2-40B4-BE49-F238E27FC236}">
                <a16:creationId xmlns:a16="http://schemas.microsoft.com/office/drawing/2014/main" id="{2D9E68B0-ABA3-8DBC-0CF8-2A37F1B32DBC}"/>
              </a:ext>
            </a:extLst>
          </p:cNvPr>
          <p:cNvSpPr>
            <a:spLocks noGrp="1"/>
          </p:cNvSpPr>
          <p:nvPr>
            <p:ph type="body" sz="quarter" idx="13" hasCustomPrompt="1"/>
          </p:nvPr>
        </p:nvSpPr>
        <p:spPr>
          <a:xfrm>
            <a:off x="427670" y="1747126"/>
            <a:ext cx="5126463" cy="356565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8A54412-A33F-8E4B-9ACC-A7AC67276BD7}"/>
              </a:ext>
            </a:extLst>
          </p:cNvPr>
          <p:cNvSpPr/>
          <p:nvPr userDrawn="1"/>
        </p:nvSpPr>
        <p:spPr>
          <a:xfrm>
            <a:off x="-110112" y="-776"/>
            <a:ext cx="4885857" cy="6858776"/>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1C4C6"/>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431555" y="986640"/>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126342" y="0"/>
            <a:ext cx="3669321" cy="6858000"/>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r>
              <a:rPr lang="en-GB"/>
              <a:t>Click icon to add picture</a:t>
            </a:r>
            <a:endParaRPr lang="en-US"/>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51C4C6"/>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431554" y="2940769"/>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51C4C6"/>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447052" y="4804566"/>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a:t>03</a:t>
            </a:r>
          </a:p>
        </p:txBody>
      </p:sp>
      <p:grpSp>
        <p:nvGrpSpPr>
          <p:cNvPr id="2" name="Group 1">
            <a:extLst>
              <a:ext uri="{FF2B5EF4-FFF2-40B4-BE49-F238E27FC236}">
                <a16:creationId xmlns:a16="http://schemas.microsoft.com/office/drawing/2014/main" id="{22C36F44-39CB-A8B9-6CF6-CDDAC1277DC8}"/>
              </a:ext>
            </a:extLst>
          </p:cNvPr>
          <p:cNvGrpSpPr/>
          <p:nvPr userDrawn="1"/>
        </p:nvGrpSpPr>
        <p:grpSpPr>
          <a:xfrm>
            <a:off x="4054159" y="721803"/>
            <a:ext cx="7578908" cy="5461417"/>
            <a:chOff x="4054159" y="721803"/>
            <a:chExt cx="7578908" cy="5461417"/>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points">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8A54412-A33F-8E4B-9ACC-A7AC67276BD7}"/>
              </a:ext>
            </a:extLst>
          </p:cNvPr>
          <p:cNvSpPr/>
          <p:nvPr userDrawn="1"/>
        </p:nvSpPr>
        <p:spPr>
          <a:xfrm>
            <a:off x="-110112" y="-776"/>
            <a:ext cx="4885857" cy="6858776"/>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1C4C6"/>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431555" y="986640"/>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126342" y="0"/>
            <a:ext cx="3669321" cy="6858000"/>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r>
              <a:rPr lang="en-GB"/>
              <a:t>Click icon to add picture</a:t>
            </a:r>
            <a:endParaRPr lang="en-US"/>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51C4C6"/>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262626"/>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431554" y="2940769"/>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a:t>02</a:t>
            </a:r>
          </a:p>
        </p:txBody>
      </p:sp>
      <p:grpSp>
        <p:nvGrpSpPr>
          <p:cNvPr id="3" name="Group 2">
            <a:extLst>
              <a:ext uri="{FF2B5EF4-FFF2-40B4-BE49-F238E27FC236}">
                <a16:creationId xmlns:a16="http://schemas.microsoft.com/office/drawing/2014/main" id="{98E36362-AA77-E104-BCFF-835BAF16BE82}"/>
              </a:ext>
            </a:extLst>
          </p:cNvPr>
          <p:cNvGrpSpPr/>
          <p:nvPr userDrawn="1"/>
        </p:nvGrpSpPr>
        <p:grpSpPr>
          <a:xfrm>
            <a:off x="4054159" y="721803"/>
            <a:ext cx="7578908" cy="5461417"/>
            <a:chOff x="4054159" y="721803"/>
            <a:chExt cx="7578908" cy="5461417"/>
          </a:xfrm>
        </p:grpSpPr>
        <p:grpSp>
          <p:nvGrpSpPr>
            <p:cNvPr id="4" name="Group 3">
              <a:extLst>
                <a:ext uri="{FF2B5EF4-FFF2-40B4-BE49-F238E27FC236}">
                  <a16:creationId xmlns:a16="http://schemas.microsoft.com/office/drawing/2014/main" id="{2D35509E-1BAB-37BB-E324-D95DF043DE4F}"/>
                </a:ext>
              </a:extLst>
            </p:cNvPr>
            <p:cNvGrpSpPr/>
            <p:nvPr userDrawn="1"/>
          </p:nvGrpSpPr>
          <p:grpSpPr>
            <a:xfrm>
              <a:off x="4054161" y="721803"/>
              <a:ext cx="7547911" cy="1674487"/>
              <a:chOff x="4061909" y="1565906"/>
              <a:chExt cx="7547911" cy="1882781"/>
            </a:xfrm>
          </p:grpSpPr>
          <p:cxnSp>
            <p:nvCxnSpPr>
              <p:cNvPr id="19" name="Straight Connector 18">
                <a:extLst>
                  <a:ext uri="{FF2B5EF4-FFF2-40B4-BE49-F238E27FC236}">
                    <a16:creationId xmlns:a16="http://schemas.microsoft.com/office/drawing/2014/main" id="{4D07B8EA-B2AF-BF1E-855D-B6AD4365ADB0}"/>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17D6446-09E9-8D9A-EB7E-02233A8BB445}"/>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B0B7025-0F22-58D4-64BA-EC61ABC5604C}"/>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5" name="Straight Connector 4">
              <a:extLst>
                <a:ext uri="{FF2B5EF4-FFF2-40B4-BE49-F238E27FC236}">
                  <a16:creationId xmlns:a16="http://schemas.microsoft.com/office/drawing/2014/main" id="{5BCC7929-EEB8-FBEF-C760-DE6990A8DFDC}"/>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B4646774-54E3-B2EC-19D9-E761BBCDB9B5}"/>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23061E08-EB78-8043-0C04-06FF7A961F7F}"/>
                </a:ext>
              </a:extLst>
            </p:cNvPr>
            <p:cNvGrpSpPr/>
            <p:nvPr userDrawn="1"/>
          </p:nvGrpSpPr>
          <p:grpSpPr>
            <a:xfrm>
              <a:off x="4054160" y="2644936"/>
              <a:ext cx="7547911" cy="1674487"/>
              <a:chOff x="4061909" y="1565906"/>
              <a:chExt cx="7547911" cy="1882781"/>
            </a:xfrm>
          </p:grpSpPr>
          <p:cxnSp>
            <p:nvCxnSpPr>
              <p:cNvPr id="16" name="Straight Connector 15">
                <a:extLst>
                  <a:ext uri="{FF2B5EF4-FFF2-40B4-BE49-F238E27FC236}">
                    <a16:creationId xmlns:a16="http://schemas.microsoft.com/office/drawing/2014/main" id="{44E7DD72-C06D-B4FD-8D27-74E6D078C6DB}"/>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F309A3C-3F49-7F23-3273-4840535D416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6899642-D01A-DA5E-720E-4BFB5BEB9DD6}"/>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8" name="Straight Connector 7">
              <a:extLst>
                <a:ext uri="{FF2B5EF4-FFF2-40B4-BE49-F238E27FC236}">
                  <a16:creationId xmlns:a16="http://schemas.microsoft.com/office/drawing/2014/main" id="{D93F713A-E8D7-8EBB-0216-F33655FA53EA}"/>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E433781-04CB-3A6E-9CD5-70EED515FDE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E5B991FF-D2C7-8C5F-53E8-148EBD412A6F}"/>
                </a:ext>
              </a:extLst>
            </p:cNvPr>
            <p:cNvGrpSpPr/>
            <p:nvPr userDrawn="1"/>
          </p:nvGrpSpPr>
          <p:grpSpPr>
            <a:xfrm>
              <a:off x="4069658" y="4508733"/>
              <a:ext cx="7547911" cy="1674487"/>
              <a:chOff x="4061909" y="1565906"/>
              <a:chExt cx="7547911" cy="1882781"/>
            </a:xfrm>
          </p:grpSpPr>
          <p:cxnSp>
            <p:nvCxnSpPr>
              <p:cNvPr id="13" name="Straight Connector 12">
                <a:extLst>
                  <a:ext uri="{FF2B5EF4-FFF2-40B4-BE49-F238E27FC236}">
                    <a16:creationId xmlns:a16="http://schemas.microsoft.com/office/drawing/2014/main" id="{E68D8E91-AF91-BC1B-1931-44F8D7C88217}"/>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793FF95-E0F8-7E3A-8DE6-651A5D6D7E3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61F046C-D755-FD8C-4C22-782F0FF03C9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cxnSp>
          <p:nvCxnSpPr>
            <p:cNvPr id="11" name="Straight Connector 10">
              <a:extLst>
                <a:ext uri="{FF2B5EF4-FFF2-40B4-BE49-F238E27FC236}">
                  <a16:creationId xmlns:a16="http://schemas.microsoft.com/office/drawing/2014/main" id="{2432E216-EB8E-D57C-586C-53A2E4B0A0F5}"/>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A80B39F-06EB-BAE8-00B9-A6F626EE1EE0}"/>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ADD037"/>
              </a:solidFill>
            </a:ln>
            <a:effectLst/>
          </p:spPr>
          <p:style>
            <a:lnRef idx="1">
              <a:schemeClr val="accent1"/>
            </a:lnRef>
            <a:fillRef idx="0">
              <a:schemeClr val="accent1"/>
            </a:fillRef>
            <a:effectRef idx="0">
              <a:schemeClr val="accent1"/>
            </a:effectRef>
            <a:fontRef idx="minor">
              <a:schemeClr val="tx1"/>
            </a:fontRef>
          </p:style>
        </p:cxnSp>
      </p:grpSp>
      <p:sp>
        <p:nvSpPr>
          <p:cNvPr id="24" name="Rectangle 23">
            <a:extLst>
              <a:ext uri="{FF2B5EF4-FFF2-40B4-BE49-F238E27FC236}">
                <a16:creationId xmlns:a16="http://schemas.microsoft.com/office/drawing/2014/main" id="{A29ED5BB-0A14-B68D-1891-E3AD34403B96}"/>
              </a:ext>
            </a:extLst>
          </p:cNvPr>
          <p:cNvSpPr/>
          <p:nvPr userDrawn="1"/>
        </p:nvSpPr>
        <p:spPr>
          <a:xfrm>
            <a:off x="3897746" y="4416174"/>
            <a:ext cx="877999" cy="2152069"/>
          </a:xfrm>
          <a:prstGeom prst="rect">
            <a:avLst/>
          </a:prstGeom>
          <a:solidFill>
            <a:srgbClr val="00898B"/>
          </a:solidFill>
          <a:ln>
            <a:solidFill>
              <a:srgbClr val="00898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2" name="Rectangle 21">
            <a:extLst>
              <a:ext uri="{FF2B5EF4-FFF2-40B4-BE49-F238E27FC236}">
                <a16:creationId xmlns:a16="http://schemas.microsoft.com/office/drawing/2014/main" id="{E9971486-0CD5-2831-870E-CBEDAF1E2A46}"/>
              </a:ext>
            </a:extLst>
          </p:cNvPr>
          <p:cNvSpPr/>
          <p:nvPr userDrawn="1"/>
        </p:nvSpPr>
        <p:spPr>
          <a:xfrm>
            <a:off x="4791243" y="4416174"/>
            <a:ext cx="6929697" cy="200639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41695501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CA6B076-9BFA-2346-A8EF-0964DD60C975}"/>
              </a:ext>
            </a:extLst>
          </p:cNvPr>
          <p:cNvSpPr/>
          <p:nvPr userDrawn="1"/>
        </p:nvSpPr>
        <p:spPr>
          <a:xfrm>
            <a:off x="0"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00898B"/>
          </a:solidFill>
          <a:ln w="3060" cap="flat">
            <a:noFill/>
            <a:prstDash val="solid"/>
            <a:miter/>
          </a:ln>
        </p:spPr>
        <p:txBody>
          <a:bodyPr rtlCol="0" anchor="ctr"/>
          <a:lstStyle/>
          <a:p>
            <a:endParaRPr lang="en-US"/>
          </a:p>
        </p:txBody>
      </p:sp>
      <p:sp>
        <p:nvSpPr>
          <p:cNvPr id="26" name="Picture Placeholder 62">
            <a:extLst>
              <a:ext uri="{FF2B5EF4-FFF2-40B4-BE49-F238E27FC236}">
                <a16:creationId xmlns:a16="http://schemas.microsoft.com/office/drawing/2014/main" id="{6F2FA5C4-F5A3-1D40-9151-447AF9FD00A2}"/>
              </a:ext>
            </a:extLst>
          </p:cNvPr>
          <p:cNvSpPr>
            <a:spLocks noGrp="1"/>
          </p:cNvSpPr>
          <p:nvPr>
            <p:ph type="pic" sz="quarter" idx="44" hasCustomPrompt="1"/>
          </p:nvPr>
        </p:nvSpPr>
        <p:spPr>
          <a:xfrm>
            <a:off x="5888002" y="439730"/>
            <a:ext cx="5660531" cy="6045736"/>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a:t>g</a:t>
            </a:r>
          </a:p>
        </p:txBody>
      </p:sp>
      <p:sp>
        <p:nvSpPr>
          <p:cNvPr id="3" name="Text Placeholder 17">
            <a:extLst>
              <a:ext uri="{FF2B5EF4-FFF2-40B4-BE49-F238E27FC236}">
                <a16:creationId xmlns:a16="http://schemas.microsoft.com/office/drawing/2014/main" id="{3768FB9D-1C3F-3F8B-67CF-80CAD18DCC5A}"/>
              </a:ext>
            </a:extLst>
          </p:cNvPr>
          <p:cNvSpPr>
            <a:spLocks noGrp="1"/>
          </p:cNvSpPr>
          <p:nvPr>
            <p:ph type="body" sz="quarter" idx="18" hasCustomPrompt="1"/>
          </p:nvPr>
        </p:nvSpPr>
        <p:spPr>
          <a:xfrm>
            <a:off x="898358" y="2107770"/>
            <a:ext cx="4639192" cy="437769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 name="Text Placeholder 23">
            <a:extLst>
              <a:ext uri="{FF2B5EF4-FFF2-40B4-BE49-F238E27FC236}">
                <a16:creationId xmlns:a16="http://schemas.microsoft.com/office/drawing/2014/main" id="{3B2B280E-719F-F2F5-A004-29C6D40BEFC3}"/>
              </a:ext>
            </a:extLst>
          </p:cNvPr>
          <p:cNvSpPr>
            <a:spLocks noGrp="1"/>
          </p:cNvSpPr>
          <p:nvPr>
            <p:ph type="body" sz="quarter" idx="16" hasCustomPrompt="1"/>
          </p:nvPr>
        </p:nvSpPr>
        <p:spPr>
          <a:xfrm>
            <a:off x="898358" y="890242"/>
            <a:ext cx="4757375"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Tree>
    <p:extLst>
      <p:ext uri="{BB962C8B-B14F-4D97-AF65-F5344CB8AC3E}">
        <p14:creationId xmlns:p14="http://schemas.microsoft.com/office/powerpoint/2010/main" val="49209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4797FF0D-DACD-E343-AAC4-7335CAE89C12}"/>
              </a:ext>
            </a:extLst>
          </p:cNvPr>
          <p:cNvCxnSpPr>
            <a:cxnSpLocks/>
          </p:cNvCxnSpPr>
          <p:nvPr userDrawn="1"/>
        </p:nvCxnSpPr>
        <p:spPr>
          <a:xfrm flipH="1">
            <a:off x="11791088" y="6608548"/>
            <a:ext cx="224149" cy="0"/>
          </a:xfrm>
          <a:prstGeom prst="line">
            <a:avLst/>
          </a:prstGeom>
          <a:noFill/>
          <a:ln w="9525" cap="flat">
            <a:solidFill>
              <a:srgbClr val="51C4C6"/>
            </a:solidFill>
            <a:prstDash val="solid"/>
            <a:miter lim="400000"/>
          </a:ln>
          <a:effectLst/>
          <a:sp3d/>
        </p:spPr>
        <p:style>
          <a:lnRef idx="0">
            <a:scrgbClr r="0" g="0" b="0"/>
          </a:lnRef>
          <a:fillRef idx="0">
            <a:scrgbClr r="0" g="0" b="0"/>
          </a:fillRef>
          <a:effectRef idx="0">
            <a:scrgbClr r="0" g="0" b="0"/>
          </a:effectRef>
          <a:fontRef idx="none"/>
        </p:style>
      </p:cxnSp>
      <p:sp>
        <p:nvSpPr>
          <p:cNvPr id="4" name="TextBox 3">
            <a:extLst>
              <a:ext uri="{FF2B5EF4-FFF2-40B4-BE49-F238E27FC236}">
                <a16:creationId xmlns:a16="http://schemas.microsoft.com/office/drawing/2014/main" id="{8A3D008B-48DB-48C4-0071-B7D9CF7B148A}"/>
              </a:ext>
            </a:extLst>
          </p:cNvPr>
          <p:cNvSpPr txBox="1"/>
          <p:nvPr userDrawn="1"/>
        </p:nvSpPr>
        <p:spPr>
          <a:xfrm rot="16200000">
            <a:off x="9996557" y="4624338"/>
            <a:ext cx="3779520" cy="200055"/>
          </a:xfrm>
          <a:prstGeom prst="rect">
            <a:avLst/>
          </a:prstGeom>
          <a:noFill/>
        </p:spPr>
        <p:txBody>
          <a:bodyPr wrap="square">
            <a:spAutoFit/>
          </a:bodyPr>
          <a:lstStyle/>
          <a:p>
            <a:r>
              <a:rPr lang="en-US" sz="700">
                <a:solidFill>
                  <a:srgbClr val="00898B"/>
                </a:solidFill>
                <a:latin typeface="Calibri" panose="020F0502020204030204" pitchFamily="34" charset="0"/>
                <a:cs typeface="Calibri" panose="020F0502020204030204" pitchFamily="34" charset="0"/>
              </a:rPr>
              <a:t>AI-enhanced Vocational Education for a Sustainable Future</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40" r:id="rId5"/>
    <p:sldLayoutId id="2147483880" r:id="rId6"/>
    <p:sldLayoutId id="2147483877" r:id="rId7"/>
    <p:sldLayoutId id="2147483883" r:id="rId8"/>
    <p:sldLayoutId id="2147483841" r:id="rId9"/>
    <p:sldLayoutId id="2147483882" r:id="rId10"/>
    <p:sldLayoutId id="2147483879" r:id="rId11"/>
    <p:sldLayoutId id="2147483878" r:id="rId12"/>
    <p:sldLayoutId id="2147483861" r:id="rId13"/>
    <p:sldLayoutId id="2147483833" r:id="rId14"/>
    <p:sldLayoutId id="2147483847" r:id="rId15"/>
    <p:sldLayoutId id="2147483853"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s://timesofindia.indiatimes.com/city/kolkata/iit-kgp-robot-to-help-keep-your-crop-pest-free/articleshow/121195143.cms?utm_source=chatgpt.com" TargetMode="External"/><Relationship Id="rId2" Type="http://schemas.openxmlformats.org/officeDocument/2006/relationships/image" Target="../media/image10.jpeg"/><Relationship Id="rId1" Type="http://schemas.openxmlformats.org/officeDocument/2006/relationships/slideLayout" Target="../slideLayouts/slideLayout9.xml"/><Relationship Id="rId4" Type="http://schemas.openxmlformats.org/officeDocument/2006/relationships/hyperlink" Target="https://timesofindia.indiatimes.com/city/kolkata/iit-kgp-robot-to-help-keep-your-crop-pest-free/articleshow/121195143"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4.xml"/><Relationship Id="rId1" Type="http://schemas.openxmlformats.org/officeDocument/2006/relationships/video" Target="https://www.youtube.com/embed/RjJfcoeFS5c?feature=oembed" TargetMode="External"/><Relationship Id="rId5" Type="http://schemas.openxmlformats.org/officeDocument/2006/relationships/image" Target="../media/image19.jpeg"/><Relationship Id="rId4" Type="http://schemas.openxmlformats.org/officeDocument/2006/relationships/hyperlink" Target="https://youtu.be/RjJfcoeFS5c?si=nJFAI5jM1-kKT3U1"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file:///C:/Users/Nadia%20Glaeserer/Downloads/SUSTaiN-Case-Studies-Part-2.pdf" TargetMode="External"/><Relationship Id="rId7" Type="http://schemas.openxmlformats.org/officeDocument/2006/relationships/image" Target="../media/image24.png"/><Relationship Id="rId2" Type="http://schemas.openxmlformats.org/officeDocument/2006/relationships/hyperlink" Target="https://plantvoice.farm/" TargetMode="External"/><Relationship Id="rId1" Type="http://schemas.openxmlformats.org/officeDocument/2006/relationships/slideLayout" Target="../slideLayouts/slideLayout11.xml"/><Relationship Id="rId6" Type="http://schemas.openxmlformats.org/officeDocument/2006/relationships/image" Target="../media/image23.png"/><Relationship Id="rId5" Type="http://schemas.openxmlformats.org/officeDocument/2006/relationships/hyperlink" Target="https://www.youtube.com/watch?v=LlXmL-xm2z4" TargetMode="External"/><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26.gif"/></Relationships>
</file>

<file path=ppt/slides/_rels/slide29.xml.rels><?xml version="1.0" encoding="UTF-8" standalone="yes"?>
<Relationships xmlns="http://schemas.openxmlformats.org/package/2006/relationships"><Relationship Id="rId3" Type="http://schemas.openxmlformats.org/officeDocument/2006/relationships/hyperlink" Target="https://sustainvet.eu/sustain-starter-kit/#flipbook-df_248/5/" TargetMode="External"/><Relationship Id="rId2" Type="http://schemas.openxmlformats.org/officeDocument/2006/relationships/hyperlink" Target="https://www.proveye.io/" TargetMode="External"/><Relationship Id="rId1" Type="http://schemas.openxmlformats.org/officeDocument/2006/relationships/slideLayout" Target="../slideLayouts/slideLayout11.xml"/><Relationship Id="rId5" Type="http://schemas.openxmlformats.org/officeDocument/2006/relationships/image" Target="../media/image24.png"/><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s://sustainvet.eu/sustain-starter-kit/#flipbook-df_248/5/" TargetMode="External"/><Relationship Id="rId1" Type="http://schemas.openxmlformats.org/officeDocument/2006/relationships/slideLayout" Target="../slideLayouts/slideLayout1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hyperlink" Target="https://www.youtube.com/watch?v=B-7k94ZJyoY"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2" Type="http://schemas.openxmlformats.org/officeDocument/2006/relationships/hyperlink" Target="https://mapmycrop.com/transforming-sugarcane-farming-with-ai-a-case-study-from-baramati-india/" TargetMode="External"/><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6"/>
          </p:nvPr>
        </p:nvSpPr>
        <p:spPr>
          <a:xfrm>
            <a:off x="709898" y="3919636"/>
            <a:ext cx="4048714" cy="1008397"/>
          </a:xfrm>
          <a:prstGeom prst="rect">
            <a:avLst/>
          </a:prstGeom>
        </p:spPr>
        <p:txBody>
          <a:bodyPr/>
          <a:lstStyle/>
          <a:p>
            <a:r>
              <a:rPr lang="nb-NO" b="1" noProof="0" dirty="0"/>
              <a:t>KI i landbruk</a:t>
            </a:r>
            <a:endParaRPr lang="nb-NO" sz="4400" b="1" noProof="0" dirty="0"/>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9"/>
          </p:nvPr>
        </p:nvSpPr>
        <p:spPr>
          <a:prstGeom prst="rect">
            <a:avLst/>
          </a:prstGeom>
        </p:spPr>
        <p:txBody>
          <a:bodyPr/>
          <a:lstStyle/>
          <a:p>
            <a:r>
              <a:rPr lang="nb-NO" b="1" noProof="0" dirty="0"/>
              <a:t>MODUL 2</a:t>
            </a:r>
          </a:p>
        </p:txBody>
      </p:sp>
      <p:sp>
        <p:nvSpPr>
          <p:cNvPr id="3" name="Text Placeholder 2">
            <a:extLst>
              <a:ext uri="{FF2B5EF4-FFF2-40B4-BE49-F238E27FC236}">
                <a16:creationId xmlns:a16="http://schemas.microsoft.com/office/drawing/2014/main" id="{65B15D0B-CBC7-E04A-B025-FE49C1E6B0D5}"/>
              </a:ext>
            </a:extLst>
          </p:cNvPr>
          <p:cNvSpPr>
            <a:spLocks noGrp="1"/>
          </p:cNvSpPr>
          <p:nvPr>
            <p:ph type="body" sz="quarter" idx="4294967295"/>
          </p:nvPr>
        </p:nvSpPr>
        <p:spPr>
          <a:xfrm>
            <a:off x="8376237" y="5551760"/>
            <a:ext cx="3195486" cy="731140"/>
          </a:xfrm>
          <a:prstGeom prst="rect">
            <a:avLst/>
          </a:prstGeom>
        </p:spPr>
        <p:txBody>
          <a:bodyPr/>
          <a:lstStyle/>
          <a:p>
            <a:pPr marL="0" indent="0">
              <a:buNone/>
            </a:pPr>
            <a:r>
              <a:rPr lang="nb-NO" b="0" noProof="0" dirty="0"/>
              <a:t>www.</a:t>
            </a:r>
            <a:r>
              <a:rPr lang="nb-NO" noProof="0" dirty="0"/>
              <a:t>sustainvet.eu</a:t>
            </a:r>
            <a:endParaRPr lang="nb-NO" b="0" noProof="0" dirty="0"/>
          </a:p>
        </p:txBody>
      </p:sp>
      <p:sp>
        <p:nvSpPr>
          <p:cNvPr id="12" name="Freeform 11">
            <a:extLst>
              <a:ext uri="{FF2B5EF4-FFF2-40B4-BE49-F238E27FC236}">
                <a16:creationId xmlns:a16="http://schemas.microsoft.com/office/drawing/2014/main" id="{A491D2E9-853F-F4A8-2BA9-284DE843A771}"/>
              </a:ext>
            </a:extLst>
          </p:cNvPr>
          <p:cNvSpPr/>
          <p:nvPr/>
        </p:nvSpPr>
        <p:spPr>
          <a:xfrm rot="17880873">
            <a:off x="5058977" y="456857"/>
            <a:ext cx="2004280" cy="161364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pic>
        <p:nvPicPr>
          <p:cNvPr id="13" name="Plassholder for bilde 12">
            <a:extLst>
              <a:ext uri="{FF2B5EF4-FFF2-40B4-BE49-F238E27FC236}">
                <a16:creationId xmlns:a16="http://schemas.microsoft.com/office/drawing/2014/main" id="{0CD9A40E-7BE7-2A2C-E9C9-F0D2707608E0}"/>
              </a:ext>
            </a:extLst>
          </p:cNvPr>
          <p:cNvPicPr>
            <a:picLocks noGrp="1" noChangeAspect="1"/>
          </p:cNvPicPr>
          <p:nvPr>
            <p:ph type="pic" sz="quarter" idx="44"/>
          </p:nvPr>
        </p:nvPicPr>
        <p:blipFill>
          <a:blip r:embed="rId3"/>
          <a:srcRect t="4184" b="4184"/>
          <a:stretch/>
        </p:blipFill>
        <p:spPr>
          <a:prstGeom prst="rect">
            <a:avLst/>
          </a:prstGeom>
          <a:solidFill>
            <a:srgbClr val="FFFFFF">
              <a:lumMod val="95000"/>
            </a:srgbClr>
          </a:solidFill>
        </p:spPr>
      </p:pic>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00FB0E-AF33-F868-938A-69FE85AE023F}"/>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2FA87350-78FA-4238-0288-4EDB05B91000}"/>
              </a:ext>
            </a:extLst>
          </p:cNvPr>
          <p:cNvSpPr>
            <a:spLocks noGrp="1"/>
          </p:cNvSpPr>
          <p:nvPr>
            <p:ph type="body" sz="quarter" idx="18"/>
          </p:nvPr>
        </p:nvSpPr>
        <p:spPr>
          <a:xfrm>
            <a:off x="167951" y="923892"/>
            <a:ext cx="5487782" cy="4377696"/>
          </a:xfrm>
        </p:spPr>
        <p:txBody>
          <a:bodyPr/>
          <a:lstStyle/>
          <a:p>
            <a:r>
              <a:rPr lang="nb-NO" b="1" dirty="0"/>
              <a:t>I Kenya bruker småskalabønder KI-verktøy som Virtual </a:t>
            </a:r>
            <a:r>
              <a:rPr lang="nb-NO" b="1" dirty="0" err="1"/>
              <a:t>Agronomist</a:t>
            </a:r>
            <a:r>
              <a:rPr lang="nb-NO" b="1" dirty="0"/>
              <a:t> og </a:t>
            </a:r>
            <a:r>
              <a:rPr lang="nb-NO" b="1" dirty="0" err="1"/>
              <a:t>PlantVillage</a:t>
            </a:r>
            <a:r>
              <a:rPr lang="nb-NO" dirty="0"/>
              <a:t> for å diagnostisere skadedyr og optimalisere gjødselbruk via smarttelefon.</a:t>
            </a:r>
          </a:p>
          <a:p>
            <a:r>
              <a:rPr lang="nb-NO" dirty="0"/>
              <a:t>En bonde opplevde at kaffeavlingen økte betydelig etter å ha tatt i bruk KI-anbefalinger tilpasset jord- og værdata.</a:t>
            </a:r>
          </a:p>
          <a:p>
            <a:r>
              <a:rPr lang="nb-NO" b="1" dirty="0"/>
              <a:t>Avanserte KI-systemer utvikles også for automatisert skadedyrkontroll på bakken</a:t>
            </a:r>
            <a:r>
              <a:rPr lang="nb-NO" dirty="0"/>
              <a:t>, der </a:t>
            </a:r>
            <a:r>
              <a:rPr lang="nb-NO" dirty="0" err="1"/>
              <a:t>roboter</a:t>
            </a:r>
            <a:r>
              <a:rPr lang="nb-NO" dirty="0"/>
              <a:t> utstyrt med kameraer oppdager sykdommer og utfører behandlinger med høy presisjon. Dette reduserer helserisikoen ved manuell sprøyting og forbedrer avlingsresultatene.</a:t>
            </a:r>
          </a:p>
          <a:p>
            <a:pPr marL="0"/>
            <a:endParaRPr lang="nb-NO" noProof="0" dirty="0"/>
          </a:p>
        </p:txBody>
      </p:sp>
      <p:sp>
        <p:nvSpPr>
          <p:cNvPr id="7" name="Text Placeholder 6">
            <a:extLst>
              <a:ext uri="{FF2B5EF4-FFF2-40B4-BE49-F238E27FC236}">
                <a16:creationId xmlns:a16="http://schemas.microsoft.com/office/drawing/2014/main" id="{005B5436-227D-089D-10C3-4FDD21D78549}"/>
              </a:ext>
            </a:extLst>
          </p:cNvPr>
          <p:cNvSpPr>
            <a:spLocks noGrp="1"/>
          </p:cNvSpPr>
          <p:nvPr>
            <p:ph type="body" sz="quarter" idx="16"/>
          </p:nvPr>
        </p:nvSpPr>
        <p:spPr>
          <a:xfrm>
            <a:off x="533154" y="196971"/>
            <a:ext cx="4757375" cy="992652"/>
          </a:xfrm>
        </p:spPr>
        <p:txBody>
          <a:bodyPr/>
          <a:lstStyle/>
          <a:p>
            <a:r>
              <a:rPr lang="nb-NO" noProof="0" dirty="0"/>
              <a:t>Hvordan blir KI brukt?</a:t>
            </a:r>
          </a:p>
        </p:txBody>
      </p:sp>
      <p:sp>
        <p:nvSpPr>
          <p:cNvPr id="17" name="Freeform 16">
            <a:extLst>
              <a:ext uri="{FF2B5EF4-FFF2-40B4-BE49-F238E27FC236}">
                <a16:creationId xmlns:a16="http://schemas.microsoft.com/office/drawing/2014/main" id="{D415015D-A0C0-EFA5-B230-5C406836E86A}"/>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pic>
        <p:nvPicPr>
          <p:cNvPr id="12" name="Picture Placeholder 11" descr="A tractor loading a truck&#10;&#10;AI-generated content may be incorrect.">
            <a:extLst>
              <a:ext uri="{FF2B5EF4-FFF2-40B4-BE49-F238E27FC236}">
                <a16:creationId xmlns:a16="http://schemas.microsoft.com/office/drawing/2014/main" id="{4452E70B-7D04-84B9-D852-06B852728805}"/>
              </a:ext>
            </a:extLst>
          </p:cNvPr>
          <p:cNvPicPr>
            <a:picLocks noGrp="1" noChangeAspect="1"/>
          </p:cNvPicPr>
          <p:nvPr>
            <p:ph type="pic" sz="quarter" idx="44"/>
          </p:nvPr>
        </p:nvPicPr>
        <p:blipFill>
          <a:blip r:embed="rId2" cstate="screen">
            <a:extLst>
              <a:ext uri="{28A0092B-C50C-407E-A947-70E740481C1C}">
                <a14:useLocalDpi xmlns:a14="http://schemas.microsoft.com/office/drawing/2010/main"/>
              </a:ext>
            </a:extLst>
          </a:blip>
          <a:srcRect/>
          <a:stretch/>
        </p:blipFill>
        <p:spPr>
          <a:prstGeom prst="rect">
            <a:avLst/>
          </a:prstGeom>
          <a:solidFill>
            <a:srgbClr val="FFFFFF">
              <a:lumMod val="95000"/>
            </a:srgbClr>
          </a:solidFill>
        </p:spPr>
      </p:pic>
      <p:sp>
        <p:nvSpPr>
          <p:cNvPr id="13" name="TextBox 12">
            <a:extLst>
              <a:ext uri="{FF2B5EF4-FFF2-40B4-BE49-F238E27FC236}">
                <a16:creationId xmlns:a16="http://schemas.microsoft.com/office/drawing/2014/main" id="{18638E33-865F-A527-B713-B0B8C0190B0C}"/>
              </a:ext>
            </a:extLst>
          </p:cNvPr>
          <p:cNvSpPr txBox="1"/>
          <p:nvPr/>
        </p:nvSpPr>
        <p:spPr>
          <a:xfrm>
            <a:off x="64584" y="6529473"/>
            <a:ext cx="1250302" cy="338554"/>
          </a:xfrm>
          <a:prstGeom prst="rect">
            <a:avLst/>
          </a:prstGeom>
          <a:noFill/>
        </p:spPr>
        <p:txBody>
          <a:bodyPr wrap="square" rtlCol="0">
            <a:spAutoFit/>
          </a:bodyPr>
          <a:lstStyle/>
          <a:p>
            <a:r>
              <a:rPr lang="nb-NO" sz="1600" noProof="0" dirty="0">
                <a:solidFill>
                  <a:schemeClr val="bg1"/>
                </a:solidFill>
                <a:hlinkClick r:id="rId3">
                  <a:extLst>
                    <a:ext uri="{A12FA001-AC4F-418D-AE19-62706E023703}">
                      <ahyp:hlinkClr xmlns:ahyp="http://schemas.microsoft.com/office/drawing/2018/hyperlinkcolor" val="tx"/>
                    </a:ext>
                  </a:extLst>
                </a:hlinkClick>
              </a:rPr>
              <a:t>SOURCE</a:t>
            </a:r>
            <a:endParaRPr lang="nb-NO" noProof="0" dirty="0">
              <a:solidFill>
                <a:schemeClr val="bg1"/>
              </a:solidFill>
            </a:endParaRPr>
          </a:p>
        </p:txBody>
      </p:sp>
      <p:sp>
        <p:nvSpPr>
          <p:cNvPr id="14" name="TextBox 13">
            <a:extLst>
              <a:ext uri="{FF2B5EF4-FFF2-40B4-BE49-F238E27FC236}">
                <a16:creationId xmlns:a16="http://schemas.microsoft.com/office/drawing/2014/main" id="{8AB70873-B93D-84E9-01DF-D438F75359FA}"/>
              </a:ext>
            </a:extLst>
          </p:cNvPr>
          <p:cNvSpPr txBox="1"/>
          <p:nvPr/>
        </p:nvSpPr>
        <p:spPr>
          <a:xfrm>
            <a:off x="810329" y="6529473"/>
            <a:ext cx="1250302" cy="338554"/>
          </a:xfrm>
          <a:prstGeom prst="rect">
            <a:avLst/>
          </a:prstGeom>
          <a:noFill/>
        </p:spPr>
        <p:txBody>
          <a:bodyPr wrap="square" rtlCol="0">
            <a:spAutoFit/>
          </a:bodyPr>
          <a:lstStyle/>
          <a:p>
            <a:r>
              <a:rPr lang="nb-NO" sz="1600" noProof="0" dirty="0">
                <a:solidFill>
                  <a:schemeClr val="bg1"/>
                </a:solidFill>
                <a:hlinkClick r:id="rId4">
                  <a:extLst>
                    <a:ext uri="{A12FA001-AC4F-418D-AE19-62706E023703}">
                      <ahyp:hlinkClr xmlns:ahyp="http://schemas.microsoft.com/office/drawing/2018/hyperlinkcolor" val="tx"/>
                    </a:ext>
                  </a:extLst>
                </a:hlinkClick>
              </a:rPr>
              <a:t>SOURCE</a:t>
            </a:r>
            <a:endParaRPr lang="nb-NO" noProof="0" dirty="0">
              <a:solidFill>
                <a:schemeClr val="bg1"/>
              </a:solidFill>
            </a:endParaRPr>
          </a:p>
        </p:txBody>
      </p:sp>
    </p:spTree>
    <p:extLst>
      <p:ext uri="{BB962C8B-B14F-4D97-AF65-F5344CB8AC3E}">
        <p14:creationId xmlns:p14="http://schemas.microsoft.com/office/powerpoint/2010/main" val="37559867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EBA56-20EB-E01F-F0EC-A0ECE8DF292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3CED5AB-ECCF-1E09-0468-230860080B78}"/>
              </a:ext>
            </a:extLst>
          </p:cNvPr>
          <p:cNvSpPr>
            <a:spLocks noGrp="1"/>
          </p:cNvSpPr>
          <p:nvPr>
            <p:ph type="body" sz="quarter" idx="16"/>
          </p:nvPr>
        </p:nvSpPr>
        <p:spPr>
          <a:xfrm>
            <a:off x="5297321" y="2639356"/>
            <a:ext cx="6813813" cy="2253043"/>
          </a:xfrm>
        </p:spPr>
        <p:txBody>
          <a:bodyPr/>
          <a:lstStyle/>
          <a:p>
            <a:r>
              <a:rPr lang="nb-NO" dirty="0"/>
              <a:t>Del</a:t>
            </a:r>
            <a:r>
              <a:rPr lang="nb-NO" noProof="0" dirty="0"/>
              <a:t> 2</a:t>
            </a:r>
          </a:p>
          <a:p>
            <a:r>
              <a:rPr lang="nb-NO" noProof="0" dirty="0"/>
              <a:t>Utfordringer for landbruk i moderne tider</a:t>
            </a:r>
          </a:p>
        </p:txBody>
      </p:sp>
      <p:sp>
        <p:nvSpPr>
          <p:cNvPr id="5" name="Text Placeholder 4">
            <a:extLst>
              <a:ext uri="{FF2B5EF4-FFF2-40B4-BE49-F238E27FC236}">
                <a16:creationId xmlns:a16="http://schemas.microsoft.com/office/drawing/2014/main" id="{6AF7473C-6E34-0570-FBF3-F3709D99662C}"/>
              </a:ext>
            </a:extLst>
          </p:cNvPr>
          <p:cNvSpPr>
            <a:spLocks noGrp="1"/>
          </p:cNvSpPr>
          <p:nvPr>
            <p:ph type="body" sz="quarter" idx="17"/>
          </p:nvPr>
        </p:nvSpPr>
        <p:spPr/>
        <p:txBody>
          <a:bodyPr/>
          <a:lstStyle/>
          <a:p>
            <a:r>
              <a:rPr lang="nb-NO" noProof="0" dirty="0"/>
              <a:t>02</a:t>
            </a:r>
          </a:p>
        </p:txBody>
      </p:sp>
    </p:spTree>
    <p:extLst>
      <p:ext uri="{BB962C8B-B14F-4D97-AF65-F5344CB8AC3E}">
        <p14:creationId xmlns:p14="http://schemas.microsoft.com/office/powerpoint/2010/main" val="6783141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8252AB-A2AE-CB87-F9EC-353509A0FC16}"/>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80ABA088-BAAD-9115-309D-322BD6D1275B}"/>
              </a:ext>
            </a:extLst>
          </p:cNvPr>
          <p:cNvSpPr>
            <a:spLocks noGrp="1"/>
          </p:cNvSpPr>
          <p:nvPr>
            <p:ph type="body" sz="quarter" idx="18"/>
          </p:nvPr>
        </p:nvSpPr>
        <p:spPr>
          <a:xfrm>
            <a:off x="6571475" y="1440173"/>
            <a:ext cx="5133364" cy="4377696"/>
          </a:xfrm>
        </p:spPr>
        <p:txBody>
          <a:bodyPr/>
          <a:lstStyle/>
          <a:p>
            <a:pPr marL="0"/>
            <a:r>
              <a:rPr lang="nb-NO" sz="2000" noProof="0" dirty="0"/>
              <a:t>Landbruket står i dag overfor en rekke miljømessige, økonomiske og sosiale utfordringer som blir stadig vanskeligere å håndtere ved hjelp av tradisjonelle metoder alene.</a:t>
            </a:r>
          </a:p>
          <a:p>
            <a:pPr marL="0"/>
            <a:r>
              <a:rPr lang="nb-NO" sz="2000" noProof="0" dirty="0"/>
              <a:t>Disse utfordringene henger tett sammen og legger et økende press på bønder, ansatte i landbruks- og matindustrien, forsyningskjeder og lokale økosystemer.</a:t>
            </a:r>
          </a:p>
          <a:p>
            <a:pPr marL="0"/>
            <a:r>
              <a:rPr lang="nb-NO" sz="2000" noProof="0" dirty="0"/>
              <a:t>Å forstå denne konteksten er et viktig utgangspunkt før man kan undersøke hvordan kunstig intelligens kan gi praktisk og yrkesrelevant støtte innen landbruksutdanning og praksis.</a:t>
            </a:r>
          </a:p>
        </p:txBody>
      </p:sp>
      <p:sp>
        <p:nvSpPr>
          <p:cNvPr id="7" name="Text Placeholder 6">
            <a:extLst>
              <a:ext uri="{FF2B5EF4-FFF2-40B4-BE49-F238E27FC236}">
                <a16:creationId xmlns:a16="http://schemas.microsoft.com/office/drawing/2014/main" id="{46C73B72-01B4-14E9-28B3-4BC6D8B51ECD}"/>
              </a:ext>
            </a:extLst>
          </p:cNvPr>
          <p:cNvSpPr>
            <a:spLocks noGrp="1"/>
          </p:cNvSpPr>
          <p:nvPr>
            <p:ph type="body" sz="quarter" idx="16"/>
          </p:nvPr>
        </p:nvSpPr>
        <p:spPr>
          <a:xfrm>
            <a:off x="6680060" y="260747"/>
            <a:ext cx="5030728" cy="992652"/>
          </a:xfrm>
        </p:spPr>
        <p:txBody>
          <a:bodyPr/>
          <a:lstStyle/>
          <a:p>
            <a:r>
              <a:rPr lang="nb-NO" noProof="0" dirty="0"/>
              <a:t>Utfordringer for landbruket i moderne tid</a:t>
            </a:r>
          </a:p>
        </p:txBody>
      </p:sp>
      <p:sp>
        <p:nvSpPr>
          <p:cNvPr id="17" name="Freeform 16">
            <a:extLst>
              <a:ext uri="{FF2B5EF4-FFF2-40B4-BE49-F238E27FC236}">
                <a16:creationId xmlns:a16="http://schemas.microsoft.com/office/drawing/2014/main" id="{DC62731C-F2FD-33D7-65DB-AE2084A33F7F}"/>
              </a:ext>
            </a:extLst>
          </p:cNvPr>
          <p:cNvSpPr/>
          <p:nvPr/>
        </p:nvSpPr>
        <p:spPr>
          <a:xfrm rot="5551673">
            <a:off x="10705192" y="5530680"/>
            <a:ext cx="1999295" cy="1368715"/>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pic>
        <p:nvPicPr>
          <p:cNvPr id="9" name="Plassholder for bilde 8">
            <a:extLst>
              <a:ext uri="{FF2B5EF4-FFF2-40B4-BE49-F238E27FC236}">
                <a16:creationId xmlns:a16="http://schemas.microsoft.com/office/drawing/2014/main" id="{B24128B7-C051-73CC-E6E5-2E79DB614B7D}"/>
              </a:ext>
            </a:extLst>
          </p:cNvPr>
          <p:cNvPicPr>
            <a:picLocks noGrp="1" noChangeAspect="1"/>
          </p:cNvPicPr>
          <p:nvPr>
            <p:ph type="pic" sz="quarter" idx="44"/>
          </p:nvPr>
        </p:nvPicPr>
        <p:blipFill>
          <a:blip r:embed="rId2"/>
          <a:srcRect l="18797" r="18797"/>
          <a:stretch/>
        </p:blipFill>
        <p:spPr>
          <a:prstGeom prst="rect">
            <a:avLst/>
          </a:prstGeom>
          <a:solidFill>
            <a:srgbClr val="FFFFFF">
              <a:lumMod val="95000"/>
            </a:srgbClr>
          </a:solidFill>
        </p:spPr>
      </p:pic>
    </p:spTree>
    <p:extLst>
      <p:ext uri="{BB962C8B-B14F-4D97-AF65-F5344CB8AC3E}">
        <p14:creationId xmlns:p14="http://schemas.microsoft.com/office/powerpoint/2010/main" val="16738580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p:txBody>
          <a:bodyPr/>
          <a:lstStyle/>
          <a:p>
            <a:r>
              <a:rPr lang="nb-NO" noProof="0" dirty="0"/>
              <a:t>Klimavariasjoner og miljøbelastning</a:t>
            </a:r>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4836906" y="1299151"/>
            <a:ext cx="6562677" cy="999383"/>
          </a:xfrm>
        </p:spPr>
        <p:txBody>
          <a:bodyPr/>
          <a:lstStyle/>
          <a:p>
            <a:pPr algn="l"/>
            <a:r>
              <a:rPr lang="nb-NO" sz="2000" noProof="0" dirty="0"/>
              <a:t>Bøndene står overfor mer ekstremvær, uforutsigbare nedbørsmengder, tørke og økende press fra skadedyr og sykdommer i alle regioner.</a:t>
            </a:r>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nb-NO" noProof="0" dirty="0"/>
              <a:t>01</a:t>
            </a:r>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p:txBody>
          <a:bodyPr/>
          <a:lstStyle/>
          <a:p>
            <a:r>
              <a:rPr lang="nb-NO" noProof="0" dirty="0"/>
              <a:t>Ressurseffektivitet og stigende innsatskostnader</a:t>
            </a:r>
            <a:br>
              <a:rPr lang="nb-NO" noProof="0" dirty="0"/>
            </a:br>
            <a:endParaRPr lang="nb-NO" noProof="0" dirty="0"/>
          </a:p>
        </p:txBody>
      </p:sp>
      <p:sp>
        <p:nvSpPr>
          <p:cNvPr id="9" name="Text Placeholder 8">
            <a:extLst>
              <a:ext uri="{FF2B5EF4-FFF2-40B4-BE49-F238E27FC236}">
                <a16:creationId xmlns:a16="http://schemas.microsoft.com/office/drawing/2014/main" id="{C611E378-7FF0-F548-BFF2-58F292A29080}"/>
              </a:ext>
            </a:extLst>
          </p:cNvPr>
          <p:cNvSpPr>
            <a:spLocks noGrp="1"/>
          </p:cNvSpPr>
          <p:nvPr>
            <p:ph type="body" sz="quarter" idx="43"/>
          </p:nvPr>
        </p:nvSpPr>
        <p:spPr>
          <a:xfrm>
            <a:off x="4846349" y="3139248"/>
            <a:ext cx="6553234" cy="999383"/>
          </a:xfrm>
        </p:spPr>
        <p:txBody>
          <a:bodyPr/>
          <a:lstStyle/>
          <a:p>
            <a:pPr algn="l"/>
            <a:r>
              <a:rPr lang="nb-NO" sz="2000" noProof="0" dirty="0"/>
              <a:t>Stigende kostnader for vann, gjødsel, fôr og energi øker presset for å produsere effektivt samtidig som man oppfyller </a:t>
            </a:r>
            <a:r>
              <a:rPr lang="nb-NO" sz="2000" noProof="0" dirty="0" err="1"/>
              <a:t>bærekraftskrav</a:t>
            </a:r>
            <a:r>
              <a:rPr lang="nb-NO" sz="2000" noProof="0" dirty="0"/>
              <a:t> og regelverk.</a:t>
            </a:r>
            <a:endParaRPr lang="nb-NO" noProof="0" dirty="0"/>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nb-NO" noProof="0" dirty="0"/>
              <a:t>02</a:t>
            </a:r>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p:txBody>
          <a:bodyPr/>
          <a:lstStyle/>
          <a:p>
            <a:r>
              <a:rPr lang="nb-NO" noProof="0" dirty="0"/>
              <a:t>Arbeidskraftmangel og kompetansegap</a:t>
            </a:r>
          </a:p>
        </p:txBody>
      </p:sp>
      <p:sp>
        <p:nvSpPr>
          <p:cNvPr id="12" name="Text Placeholder 11">
            <a:extLst>
              <a:ext uri="{FF2B5EF4-FFF2-40B4-BE49-F238E27FC236}">
                <a16:creationId xmlns:a16="http://schemas.microsoft.com/office/drawing/2014/main" id="{9BC75645-F9FD-244F-9028-F3DE8F14BD2C}"/>
              </a:ext>
            </a:extLst>
          </p:cNvPr>
          <p:cNvSpPr>
            <a:spLocks noGrp="1"/>
          </p:cNvSpPr>
          <p:nvPr>
            <p:ph type="body" sz="quarter" idx="46"/>
          </p:nvPr>
        </p:nvSpPr>
        <p:spPr>
          <a:xfrm>
            <a:off x="4836906" y="5059157"/>
            <a:ext cx="6553234" cy="999383"/>
          </a:xfrm>
        </p:spPr>
        <p:txBody>
          <a:bodyPr/>
          <a:lstStyle/>
          <a:p>
            <a:pPr algn="l"/>
            <a:r>
              <a:rPr lang="nb-NO" sz="2000" dirty="0"/>
              <a:t>En aldrende arbeidsstyrke og begrensede digitale ferdigheter gjør det vanskeligere å vedlikeholde, tilpasse og modernisere driften på gårdene.</a:t>
            </a:r>
            <a:endParaRPr lang="nb-NO" sz="2000" noProof="0" dirty="0"/>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nb-NO" noProof="0" dirty="0"/>
              <a:t>03</a:t>
            </a:r>
          </a:p>
        </p:txBody>
      </p:sp>
      <p:sp>
        <p:nvSpPr>
          <p:cNvPr id="7" name="Freeform 6">
            <a:extLst>
              <a:ext uri="{FF2B5EF4-FFF2-40B4-BE49-F238E27FC236}">
                <a16:creationId xmlns:a16="http://schemas.microsoft.com/office/drawing/2014/main" id="{2720F4E6-5EDD-6EF7-92F1-6950EF417AC0}"/>
              </a:ext>
            </a:extLst>
          </p:cNvPr>
          <p:cNvSpPr/>
          <p:nvPr/>
        </p:nvSpPr>
        <p:spPr>
          <a:xfrm rot="9727022">
            <a:off x="-481078" y="549843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pic>
        <p:nvPicPr>
          <p:cNvPr id="11" name="Plassholder for bilde 10">
            <a:extLst>
              <a:ext uri="{FF2B5EF4-FFF2-40B4-BE49-F238E27FC236}">
                <a16:creationId xmlns:a16="http://schemas.microsoft.com/office/drawing/2014/main" id="{9F2822C2-A092-D732-ED0F-788F53979890}"/>
              </a:ext>
            </a:extLst>
          </p:cNvPr>
          <p:cNvPicPr>
            <a:picLocks noGrp="1" noChangeAspect="1"/>
          </p:cNvPicPr>
          <p:nvPr>
            <p:ph type="pic" sz="quarter" idx="41"/>
          </p:nvPr>
        </p:nvPicPr>
        <p:blipFill>
          <a:blip r:embed="rId3"/>
          <a:srcRect l="34948" r="34948"/>
          <a:stretch/>
        </p:blipFill>
        <p:spPr>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rgbClr val="FFFFFF">
              <a:lumMod val="85000"/>
            </a:srgbClr>
          </a:solidFill>
          <a:ln>
            <a:noFill/>
          </a:ln>
        </p:spPr>
      </p:pic>
    </p:spTree>
    <p:extLst>
      <p:ext uri="{BB962C8B-B14F-4D97-AF65-F5344CB8AC3E}">
        <p14:creationId xmlns:p14="http://schemas.microsoft.com/office/powerpoint/2010/main" val="1614880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1C35F-1980-6FF9-F97D-A58DEAA012EA}"/>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4B5B81FA-51A7-27D1-A873-D69180083142}"/>
              </a:ext>
            </a:extLst>
          </p:cNvPr>
          <p:cNvSpPr>
            <a:spLocks noGrp="1"/>
          </p:cNvSpPr>
          <p:nvPr>
            <p:ph type="body" sz="quarter" idx="18"/>
          </p:nvPr>
        </p:nvSpPr>
        <p:spPr>
          <a:xfrm>
            <a:off x="6571476" y="1545370"/>
            <a:ext cx="5133364" cy="4377696"/>
          </a:xfrm>
        </p:spPr>
        <p:txBody>
          <a:bodyPr/>
          <a:lstStyle/>
          <a:p>
            <a:pPr marL="0"/>
            <a:r>
              <a:rPr lang="nb-NO" dirty="0"/>
              <a:t>Bønder blir i stadig større grad utsatt for uforutsigbare værforhold, blant annet tørke, flom, hetebølger og frost utenom sesongen.</a:t>
            </a:r>
          </a:p>
          <a:p>
            <a:pPr marL="0"/>
            <a:r>
              <a:rPr lang="nb-NO" dirty="0"/>
              <a:t>Disse forholdene gjør det vanskeligere å planlegge såing, vanning, høsting og husdyrhold utelukkende på bakgrunn av tidligere erfaringer.</a:t>
            </a:r>
          </a:p>
          <a:p>
            <a:pPr marL="0"/>
            <a:r>
              <a:rPr lang="nb-NO" dirty="0"/>
              <a:t>Ekstreme værhendelser øker også risikoen for avlingssvikt, jordforringelse og helseproblemer hos dyrene, noe som legger ytterligere press på gårdenes motstandskraft og matsikkerheten</a:t>
            </a:r>
            <a:endParaRPr lang="nb-NO" noProof="0" dirty="0"/>
          </a:p>
        </p:txBody>
      </p:sp>
      <p:sp>
        <p:nvSpPr>
          <p:cNvPr id="7" name="Text Placeholder 6">
            <a:extLst>
              <a:ext uri="{FF2B5EF4-FFF2-40B4-BE49-F238E27FC236}">
                <a16:creationId xmlns:a16="http://schemas.microsoft.com/office/drawing/2014/main" id="{CBDD12CC-0463-CAF9-4C27-B5A78E42740F}"/>
              </a:ext>
            </a:extLst>
          </p:cNvPr>
          <p:cNvSpPr>
            <a:spLocks noGrp="1"/>
          </p:cNvSpPr>
          <p:nvPr>
            <p:ph type="body" sz="quarter" idx="16"/>
          </p:nvPr>
        </p:nvSpPr>
        <p:spPr>
          <a:xfrm>
            <a:off x="6674111" y="269567"/>
            <a:ext cx="5030728" cy="992652"/>
          </a:xfrm>
        </p:spPr>
        <p:txBody>
          <a:bodyPr/>
          <a:lstStyle/>
          <a:p>
            <a:r>
              <a:rPr lang="nb-NO" sz="2800" dirty="0"/>
              <a:t>Utfordring 1: Klimavariasjoner og miljøbelastning</a:t>
            </a:r>
            <a:endParaRPr lang="nb-NO" sz="2800" noProof="0" dirty="0"/>
          </a:p>
        </p:txBody>
      </p:sp>
      <p:sp>
        <p:nvSpPr>
          <p:cNvPr id="17" name="Freeform 16">
            <a:extLst>
              <a:ext uri="{FF2B5EF4-FFF2-40B4-BE49-F238E27FC236}">
                <a16:creationId xmlns:a16="http://schemas.microsoft.com/office/drawing/2014/main" id="{74012019-502F-6813-3E28-70760B0E48F2}"/>
              </a:ext>
            </a:extLst>
          </p:cNvPr>
          <p:cNvSpPr/>
          <p:nvPr/>
        </p:nvSpPr>
        <p:spPr>
          <a:xfrm rot="5551673">
            <a:off x="10705192" y="5530680"/>
            <a:ext cx="1999295" cy="1368715"/>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pic>
        <p:nvPicPr>
          <p:cNvPr id="10" name="Plassholder for bilde 9">
            <a:extLst>
              <a:ext uri="{FF2B5EF4-FFF2-40B4-BE49-F238E27FC236}">
                <a16:creationId xmlns:a16="http://schemas.microsoft.com/office/drawing/2014/main" id="{EA371721-5B4D-B4D0-F0E8-D6C881F52FEC}"/>
              </a:ext>
            </a:extLst>
          </p:cNvPr>
          <p:cNvPicPr>
            <a:picLocks noGrp="1" noChangeAspect="1"/>
          </p:cNvPicPr>
          <p:nvPr>
            <p:ph type="pic" sz="quarter" idx="44"/>
          </p:nvPr>
        </p:nvPicPr>
        <p:blipFill>
          <a:blip r:embed="rId2"/>
          <a:srcRect l="18761" r="18761"/>
          <a:stretch/>
        </p:blipFill>
        <p:spPr>
          <a:prstGeom prst="rect">
            <a:avLst/>
          </a:prstGeom>
          <a:solidFill>
            <a:srgbClr val="FFFFFF">
              <a:lumMod val="95000"/>
            </a:srgbClr>
          </a:solidFill>
        </p:spPr>
      </p:pic>
    </p:spTree>
    <p:extLst>
      <p:ext uri="{BB962C8B-B14F-4D97-AF65-F5344CB8AC3E}">
        <p14:creationId xmlns:p14="http://schemas.microsoft.com/office/powerpoint/2010/main" val="33467502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A0E1F-5252-57C6-8BDD-31F3FAF3B3B3}"/>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CF232BE9-CDB4-8639-0BA1-F14FE537DFB9}"/>
              </a:ext>
            </a:extLst>
          </p:cNvPr>
          <p:cNvSpPr>
            <a:spLocks noGrp="1"/>
          </p:cNvSpPr>
          <p:nvPr>
            <p:ph type="body" sz="quarter" idx="18"/>
          </p:nvPr>
        </p:nvSpPr>
        <p:spPr>
          <a:xfrm>
            <a:off x="335932" y="1726635"/>
            <a:ext cx="5267116" cy="4377696"/>
          </a:xfrm>
        </p:spPr>
        <p:txBody>
          <a:bodyPr/>
          <a:lstStyle/>
          <a:p>
            <a:pPr marL="0"/>
            <a:r>
              <a:rPr lang="nb-NO" dirty="0"/>
              <a:t>Landbruket forventes å redusere sitt miljøavtrykk samtidig som produktiviteten opprettholdes.</a:t>
            </a:r>
          </a:p>
          <a:p>
            <a:pPr marL="0"/>
            <a:r>
              <a:rPr lang="nb-NO" dirty="0"/>
              <a:t>Dette innebærer blant annet å redusere vannforbruket, redusere utvasking av gjødsel og plantevernmidler, beskytte biologisk mangfold og forbedre jordhelsen.</a:t>
            </a:r>
          </a:p>
          <a:p>
            <a:pPr marL="0"/>
            <a:r>
              <a:rPr lang="nb-NO" dirty="0"/>
              <a:t>For å oppfylle disse forventningene kreves det ofte mer overvåking, dokumentasjon og overholdelse av miljøstandarder, noe som gjør det daglige arbeidet på gården mer komplisert.</a:t>
            </a:r>
            <a:endParaRPr lang="nb-NO" noProof="0" dirty="0"/>
          </a:p>
        </p:txBody>
      </p:sp>
      <p:sp>
        <p:nvSpPr>
          <p:cNvPr id="7" name="Text Placeholder 6">
            <a:extLst>
              <a:ext uri="{FF2B5EF4-FFF2-40B4-BE49-F238E27FC236}">
                <a16:creationId xmlns:a16="http://schemas.microsoft.com/office/drawing/2014/main" id="{22F4CC64-6ED6-D0A5-C58E-8D428CC95ACC}"/>
              </a:ext>
            </a:extLst>
          </p:cNvPr>
          <p:cNvSpPr>
            <a:spLocks noGrp="1"/>
          </p:cNvSpPr>
          <p:nvPr>
            <p:ph type="body" sz="quarter" idx="16"/>
          </p:nvPr>
        </p:nvSpPr>
        <p:spPr>
          <a:xfrm>
            <a:off x="447873" y="439730"/>
            <a:ext cx="4757375" cy="992652"/>
          </a:xfrm>
        </p:spPr>
        <p:txBody>
          <a:bodyPr/>
          <a:lstStyle/>
          <a:p>
            <a:r>
              <a:rPr lang="nb-NO" sz="2800" dirty="0"/>
              <a:t>Miljøbelastningen på landbrukssystemene</a:t>
            </a:r>
            <a:endParaRPr lang="nb-NO" sz="2800" noProof="0" dirty="0"/>
          </a:p>
        </p:txBody>
      </p:sp>
      <p:sp>
        <p:nvSpPr>
          <p:cNvPr id="17" name="Freeform 16">
            <a:extLst>
              <a:ext uri="{FF2B5EF4-FFF2-40B4-BE49-F238E27FC236}">
                <a16:creationId xmlns:a16="http://schemas.microsoft.com/office/drawing/2014/main" id="{FEFB489E-AE21-DF5D-884E-9BFA67B6C922}"/>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pic>
        <p:nvPicPr>
          <p:cNvPr id="6" name="Picture Placeholder 5">
            <a:extLst>
              <a:ext uri="{FF2B5EF4-FFF2-40B4-BE49-F238E27FC236}">
                <a16:creationId xmlns:a16="http://schemas.microsoft.com/office/drawing/2014/main" id="{9DAE0EFD-C389-C9A3-78EC-E3A04A27A05A}"/>
              </a:ext>
            </a:extLst>
          </p:cNvPr>
          <p:cNvPicPr>
            <a:picLocks noGrp="1" noChangeAspect="1"/>
          </p:cNvPicPr>
          <p:nvPr>
            <p:ph type="pic" sz="quarter" idx="44"/>
          </p:nvPr>
        </p:nvPicPr>
        <p:blipFill>
          <a:blip r:embed="rId2" cstate="screen">
            <a:extLst>
              <a:ext uri="{28A0092B-C50C-407E-A947-70E740481C1C}">
                <a14:useLocalDpi xmlns:a14="http://schemas.microsoft.com/office/drawing/2010/main"/>
              </a:ext>
            </a:extLst>
          </a:blip>
          <a:srcRect/>
          <a:stretch/>
        </p:blipFill>
        <p:spPr>
          <a:prstGeom prst="rect">
            <a:avLst/>
          </a:prstGeom>
          <a:solidFill>
            <a:srgbClr val="FFFFFF">
              <a:lumMod val="95000"/>
            </a:srgbClr>
          </a:solidFill>
        </p:spPr>
      </p:pic>
    </p:spTree>
    <p:extLst>
      <p:ext uri="{BB962C8B-B14F-4D97-AF65-F5344CB8AC3E}">
        <p14:creationId xmlns:p14="http://schemas.microsoft.com/office/powerpoint/2010/main" val="4432384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E5C62-F675-9A30-08BF-CCEF6D60C950}"/>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1405FBD8-C0CF-6644-AAEC-8E64716B09C9}"/>
              </a:ext>
            </a:extLst>
          </p:cNvPr>
          <p:cNvSpPr>
            <a:spLocks noGrp="1"/>
          </p:cNvSpPr>
          <p:nvPr>
            <p:ph type="body" sz="quarter" idx="18"/>
          </p:nvPr>
        </p:nvSpPr>
        <p:spPr>
          <a:xfrm>
            <a:off x="6359210" y="1358758"/>
            <a:ext cx="5660530" cy="4377696"/>
          </a:xfrm>
        </p:spPr>
        <p:txBody>
          <a:bodyPr/>
          <a:lstStyle/>
          <a:p>
            <a:pPr marL="0"/>
            <a:r>
              <a:rPr lang="nb-NO" sz="2000" noProof="0" dirty="0"/>
              <a:t>Landbruksarbeidere og gårdsledere står overfor stadig økende kostnader for viktige innsatsfaktorer som gjødsel, dyrefôr, vann, drivstoff og energi. </a:t>
            </a:r>
          </a:p>
          <a:p>
            <a:pPr marL="0"/>
            <a:r>
              <a:rPr lang="nb-NO" sz="2000" noProof="0" dirty="0"/>
              <a:t>Disse stigende kostnadene påvirker direkte den daglige driften på gården, arbeidsplanleggingen og økonomiske beslutninger.</a:t>
            </a:r>
          </a:p>
          <a:p>
            <a:pPr marL="0"/>
            <a:r>
              <a:rPr lang="nb-NO" sz="2000" noProof="0" dirty="0"/>
              <a:t>Fra et yrkesopplæringsperspektiv betyr dette at elevene trenger bedre ferdigheter i å overvåke bruken av innsatsfaktorer, forstå avveininger mellom kostnader og fordeler og ta informerte driftsbeslutninger.</a:t>
            </a:r>
          </a:p>
          <a:p>
            <a:pPr marL="0"/>
            <a:r>
              <a:rPr lang="nb-NO" sz="2000" noProof="0" dirty="0"/>
              <a:t>Effektiv ressursbruk har blitt en sentral kompetanse på arbeidsplassen, særlig i roller knyttet til avlingsforvaltning, dyrehold og drift av landbruksmaskiner.</a:t>
            </a:r>
          </a:p>
        </p:txBody>
      </p:sp>
      <p:sp>
        <p:nvSpPr>
          <p:cNvPr id="7" name="Text Placeholder 6">
            <a:extLst>
              <a:ext uri="{FF2B5EF4-FFF2-40B4-BE49-F238E27FC236}">
                <a16:creationId xmlns:a16="http://schemas.microsoft.com/office/drawing/2014/main" id="{51B109D0-1A36-577E-09F8-36702BDD2E45}"/>
              </a:ext>
            </a:extLst>
          </p:cNvPr>
          <p:cNvSpPr>
            <a:spLocks noGrp="1"/>
          </p:cNvSpPr>
          <p:nvPr>
            <p:ph type="body" sz="quarter" idx="16"/>
          </p:nvPr>
        </p:nvSpPr>
        <p:spPr>
          <a:xfrm>
            <a:off x="6469012" y="252476"/>
            <a:ext cx="5030728" cy="992652"/>
          </a:xfrm>
        </p:spPr>
        <p:txBody>
          <a:bodyPr/>
          <a:lstStyle/>
          <a:p>
            <a:r>
              <a:rPr lang="nb-NO" sz="2800" dirty="0"/>
              <a:t>Utfordring 2: Ressurseffektivitet og stigende innsatskostnader</a:t>
            </a:r>
          </a:p>
        </p:txBody>
      </p:sp>
      <p:pic>
        <p:nvPicPr>
          <p:cNvPr id="5" name="Plassholder for bilde 4">
            <a:extLst>
              <a:ext uri="{FF2B5EF4-FFF2-40B4-BE49-F238E27FC236}">
                <a16:creationId xmlns:a16="http://schemas.microsoft.com/office/drawing/2014/main" id="{72876BC9-F443-4DA0-DAFA-498ED82E9BD1}"/>
              </a:ext>
            </a:extLst>
          </p:cNvPr>
          <p:cNvPicPr>
            <a:picLocks noGrp="1" noChangeAspect="1"/>
          </p:cNvPicPr>
          <p:nvPr>
            <p:ph type="pic" sz="quarter" idx="44"/>
          </p:nvPr>
        </p:nvPicPr>
        <p:blipFill>
          <a:blip r:embed="rId3"/>
          <a:srcRect l="18870" r="18870"/>
          <a:stretch/>
        </p:blipFill>
        <p:spPr>
          <a:prstGeom prst="rect">
            <a:avLst/>
          </a:prstGeom>
          <a:solidFill>
            <a:srgbClr val="FFFFFF">
              <a:lumMod val="95000"/>
            </a:srgbClr>
          </a:solidFill>
        </p:spPr>
      </p:pic>
    </p:spTree>
    <p:extLst>
      <p:ext uri="{BB962C8B-B14F-4D97-AF65-F5344CB8AC3E}">
        <p14:creationId xmlns:p14="http://schemas.microsoft.com/office/powerpoint/2010/main" val="33230838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DE44F-F932-1833-B23C-7898B09C95CA}"/>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76D83DCF-46E8-85F7-264D-A00AC48EDD1A}"/>
              </a:ext>
            </a:extLst>
          </p:cNvPr>
          <p:cNvSpPr>
            <a:spLocks noGrp="1"/>
          </p:cNvSpPr>
          <p:nvPr>
            <p:ph type="body" sz="quarter" idx="18"/>
          </p:nvPr>
        </p:nvSpPr>
        <p:spPr>
          <a:xfrm>
            <a:off x="161270" y="1287746"/>
            <a:ext cx="6004660" cy="4377696"/>
          </a:xfrm>
        </p:spPr>
        <p:txBody>
          <a:bodyPr/>
          <a:lstStyle/>
          <a:p>
            <a:pPr marL="0"/>
            <a:r>
              <a:rPr lang="nb-NO" sz="2000" dirty="0"/>
              <a:t>I tillegg til stigende kostnader må landbruksarbeidere arbeide i henhold til stadig mer detaljerte </a:t>
            </a:r>
            <a:r>
              <a:rPr lang="nb-NO" sz="2000" dirty="0" err="1"/>
              <a:t>bærekraftsstandarder</a:t>
            </a:r>
            <a:r>
              <a:rPr lang="nb-NO" sz="2000" dirty="0"/>
              <a:t> og miljøbestemmelser. Dette omfatter begrensninger på gjødselbruk, regler for vannuttak, krav til dyrevelferd og plikt til føring av journaler.</a:t>
            </a:r>
          </a:p>
          <a:p>
            <a:pPr marL="0"/>
            <a:r>
              <a:rPr lang="nb-NO" sz="2000" dirty="0"/>
              <a:t>For yrkesfagelever skaper dette et behov for å utvikle praktiske ferdigheter i å overvåke, dokumentere og tilpasse driftspraksis for å sikre at regelverket overholdes.</a:t>
            </a:r>
          </a:p>
          <a:p>
            <a:pPr marL="0"/>
            <a:r>
              <a:rPr lang="nb-NO" sz="2000" dirty="0"/>
              <a:t>Opplæring som knytter effektivitet til regelverket, hjelper elevene å forstå hvordan hverdagsoppgaver, som bruk av innsatsfaktorer, kalibrering av utstyr og dataregistrering, alle bidrar til bærekraftig og regelverkskonform drift av gården</a:t>
            </a:r>
            <a:r>
              <a:rPr lang="nb-NO" dirty="0"/>
              <a:t>.</a:t>
            </a:r>
            <a:endParaRPr lang="nb-NO" noProof="0" dirty="0"/>
          </a:p>
        </p:txBody>
      </p:sp>
      <p:sp>
        <p:nvSpPr>
          <p:cNvPr id="7" name="Text Placeholder 6">
            <a:extLst>
              <a:ext uri="{FF2B5EF4-FFF2-40B4-BE49-F238E27FC236}">
                <a16:creationId xmlns:a16="http://schemas.microsoft.com/office/drawing/2014/main" id="{7CE09179-A80B-E837-4203-13817A91515B}"/>
              </a:ext>
            </a:extLst>
          </p:cNvPr>
          <p:cNvSpPr>
            <a:spLocks noGrp="1"/>
          </p:cNvSpPr>
          <p:nvPr>
            <p:ph type="body" sz="quarter" idx="16"/>
          </p:nvPr>
        </p:nvSpPr>
        <p:spPr>
          <a:xfrm>
            <a:off x="225682" y="295094"/>
            <a:ext cx="4757375" cy="992652"/>
          </a:xfrm>
        </p:spPr>
        <p:txBody>
          <a:bodyPr/>
          <a:lstStyle/>
          <a:p>
            <a:r>
              <a:rPr lang="nb-NO" sz="2800" dirty="0"/>
              <a:t>Effektivitet under regulatorisk press</a:t>
            </a:r>
            <a:endParaRPr lang="nb-NO" sz="2800" noProof="0" dirty="0"/>
          </a:p>
        </p:txBody>
      </p:sp>
      <p:sp>
        <p:nvSpPr>
          <p:cNvPr id="17" name="Freeform 16">
            <a:extLst>
              <a:ext uri="{FF2B5EF4-FFF2-40B4-BE49-F238E27FC236}">
                <a16:creationId xmlns:a16="http://schemas.microsoft.com/office/drawing/2014/main" id="{2AFE51E6-B28A-F6E2-083A-F5B977C2463B}"/>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pic>
        <p:nvPicPr>
          <p:cNvPr id="14" name="Picture Placeholder 13">
            <a:extLst>
              <a:ext uri="{FF2B5EF4-FFF2-40B4-BE49-F238E27FC236}">
                <a16:creationId xmlns:a16="http://schemas.microsoft.com/office/drawing/2014/main" id="{DD762009-4A9B-0E0B-C68D-B69E53A51574}"/>
              </a:ext>
            </a:extLst>
          </p:cNvPr>
          <p:cNvPicPr>
            <a:picLocks noGrp="1" noChangeAspect="1"/>
          </p:cNvPicPr>
          <p:nvPr>
            <p:ph type="pic" sz="quarter" idx="44"/>
          </p:nvPr>
        </p:nvPicPr>
        <p:blipFill>
          <a:blip r:embed="rId2" cstate="screen">
            <a:extLst>
              <a:ext uri="{28A0092B-C50C-407E-A947-70E740481C1C}">
                <a14:useLocalDpi xmlns:a14="http://schemas.microsoft.com/office/drawing/2010/main"/>
              </a:ext>
            </a:extLst>
          </a:blip>
          <a:srcRect/>
          <a:stretch/>
        </p:blipFill>
        <p:spPr>
          <a:xfrm>
            <a:off x="6165930" y="643811"/>
            <a:ext cx="5338411" cy="5701695"/>
          </a:xfrm>
          <a:prstGeom prst="rect">
            <a:avLst/>
          </a:prstGeom>
          <a:solidFill>
            <a:srgbClr val="FFFFFF">
              <a:lumMod val="95000"/>
            </a:srgbClr>
          </a:solidFill>
        </p:spPr>
      </p:pic>
    </p:spTree>
    <p:extLst>
      <p:ext uri="{BB962C8B-B14F-4D97-AF65-F5344CB8AC3E}">
        <p14:creationId xmlns:p14="http://schemas.microsoft.com/office/powerpoint/2010/main" val="11113748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6B8E62-8B62-9DC1-EB72-040DF1307AD1}"/>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36D8BAEE-9AFC-9550-6FB2-F4497AF37088}"/>
              </a:ext>
            </a:extLst>
          </p:cNvPr>
          <p:cNvSpPr>
            <a:spLocks noGrp="1"/>
          </p:cNvSpPr>
          <p:nvPr>
            <p:ph type="body" sz="quarter" idx="18"/>
          </p:nvPr>
        </p:nvSpPr>
        <p:spPr>
          <a:xfrm>
            <a:off x="6227605" y="1162816"/>
            <a:ext cx="5923740" cy="4377696"/>
          </a:xfrm>
        </p:spPr>
        <p:txBody>
          <a:bodyPr/>
          <a:lstStyle/>
          <a:p>
            <a:pPr marL="0"/>
            <a:r>
              <a:rPr lang="nb-NO" sz="2000" dirty="0"/>
              <a:t>Mange gårder og bedrifter i landbruks- og matnæringen opplever en vedvarende mangel på arbeidskraft, drevet av en aldrende arbeidsstyrke, avfolking av landsbygda og redusert interesse for yrker innen landbruket blant de yngre generasjonene. Dette øker presset på eksisterende arbeidstakere, noe som ofte fører til lengre arbeidstid og redusert evne til å tilpasse arbeidsrutiner eller innføre nye metoder.</a:t>
            </a:r>
          </a:p>
          <a:p>
            <a:pPr marL="0"/>
            <a:r>
              <a:rPr lang="nb-NO" sz="2000" dirty="0"/>
              <a:t>Fra et yrkesopplæringsperspektiv understreker dette viktigheten av å utstyre elevene med allsidige og tilpasningsdyktige ferdigheter som gjør dem i stand til å utføre et bredere spekter av oppgaver på en sikker og effektiv måte. Opplæring spiller en nøkkelrolle i å forberede arbeidstakere på å betjene moderne utstyr, håndtere arbeidsbelastning og opprettholde produktiviteten med mindre team.</a:t>
            </a:r>
            <a:endParaRPr lang="nb-NO" sz="2000" noProof="0" dirty="0"/>
          </a:p>
        </p:txBody>
      </p:sp>
      <p:sp>
        <p:nvSpPr>
          <p:cNvPr id="7" name="Text Placeholder 6">
            <a:extLst>
              <a:ext uri="{FF2B5EF4-FFF2-40B4-BE49-F238E27FC236}">
                <a16:creationId xmlns:a16="http://schemas.microsoft.com/office/drawing/2014/main" id="{DD82C532-6CDA-A98B-702B-527D0A7CDD9F}"/>
              </a:ext>
            </a:extLst>
          </p:cNvPr>
          <p:cNvSpPr>
            <a:spLocks noGrp="1"/>
          </p:cNvSpPr>
          <p:nvPr>
            <p:ph type="body" sz="quarter" idx="16"/>
          </p:nvPr>
        </p:nvSpPr>
        <p:spPr>
          <a:xfrm>
            <a:off x="6290073" y="170164"/>
            <a:ext cx="5358588" cy="992652"/>
          </a:xfrm>
        </p:spPr>
        <p:txBody>
          <a:bodyPr/>
          <a:lstStyle/>
          <a:p>
            <a:r>
              <a:rPr lang="nb-NO" sz="2800" dirty="0"/>
              <a:t>Utfordring 3: Arbeidskraftmangel og kompetansegap</a:t>
            </a:r>
            <a:endParaRPr lang="nb-NO" sz="2800" noProof="0" dirty="0"/>
          </a:p>
        </p:txBody>
      </p:sp>
      <p:pic>
        <p:nvPicPr>
          <p:cNvPr id="5" name="Picture Placeholder 4">
            <a:extLst>
              <a:ext uri="{FF2B5EF4-FFF2-40B4-BE49-F238E27FC236}">
                <a16:creationId xmlns:a16="http://schemas.microsoft.com/office/drawing/2014/main" id="{36E90949-F6FB-7DEF-31B9-231A28D93077}"/>
              </a:ext>
            </a:extLst>
          </p:cNvPr>
          <p:cNvPicPr>
            <a:picLocks noGrp="1" noChangeAspect="1"/>
          </p:cNvPicPr>
          <p:nvPr>
            <p:ph type="pic" sz="quarter" idx="44"/>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1395020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A26F05-1A6C-92FF-0882-D24A6CC6E4C3}"/>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6EA92748-C26C-517C-22C6-EEE0368ADFD7}"/>
              </a:ext>
            </a:extLst>
          </p:cNvPr>
          <p:cNvSpPr>
            <a:spLocks noGrp="1"/>
          </p:cNvSpPr>
          <p:nvPr>
            <p:ph type="body" sz="quarter" idx="18"/>
          </p:nvPr>
        </p:nvSpPr>
        <p:spPr>
          <a:xfrm>
            <a:off x="121951" y="808070"/>
            <a:ext cx="6004660" cy="4377696"/>
          </a:xfrm>
        </p:spPr>
        <p:txBody>
          <a:bodyPr/>
          <a:lstStyle/>
          <a:p>
            <a:pPr marL="0"/>
            <a:r>
              <a:rPr lang="nb-NO" dirty="0"/>
              <a:t>Etter hvert som landbruket blir stadig mer teknologibasert, forventes det at arbeidstakerne tar i bruk digitale verktøy som sensorer, programvare for gårdsdrift og automatiserte systemer.</a:t>
            </a:r>
          </a:p>
          <a:p>
            <a:pPr marL="0"/>
            <a:r>
              <a:rPr lang="nb-NO" dirty="0"/>
              <a:t>Mange nåværende og fremtidige arbeidstakere har imidlertid ulik tilgang til opplæring i digitale og datarelaterte ferdigheter. Yrkesrettet opplæring spiller en sentral rolle i å bygge opp selvtillit og kompetanse i bruken av disse verktøyene.</a:t>
            </a:r>
          </a:p>
          <a:p>
            <a:pPr marL="0"/>
            <a:r>
              <a:rPr lang="nb-NO" dirty="0"/>
              <a:t>Å utvikle digital kompetanse gjennom praktisk opplæring hjelper elevene med å tolke informasjon, støtte beslutningstaking og integrere teknologi i daglige oppgaver på gården uten å miste verdien av praktisk, erfaringsbasert kunnskap.</a:t>
            </a:r>
            <a:endParaRPr lang="nb-NO" noProof="0" dirty="0"/>
          </a:p>
        </p:txBody>
      </p:sp>
      <p:sp>
        <p:nvSpPr>
          <p:cNvPr id="7" name="Text Placeholder 6">
            <a:extLst>
              <a:ext uri="{FF2B5EF4-FFF2-40B4-BE49-F238E27FC236}">
                <a16:creationId xmlns:a16="http://schemas.microsoft.com/office/drawing/2014/main" id="{78B3BF4E-F5CF-6B1A-58D3-57C7F7756C19}"/>
              </a:ext>
            </a:extLst>
          </p:cNvPr>
          <p:cNvSpPr>
            <a:spLocks noGrp="1"/>
          </p:cNvSpPr>
          <p:nvPr>
            <p:ph type="body" sz="quarter" idx="16"/>
          </p:nvPr>
        </p:nvSpPr>
        <p:spPr>
          <a:xfrm>
            <a:off x="114587" y="311744"/>
            <a:ext cx="5773415" cy="992652"/>
          </a:xfrm>
        </p:spPr>
        <p:txBody>
          <a:bodyPr/>
          <a:lstStyle/>
          <a:p>
            <a:r>
              <a:rPr lang="nb-NO" sz="2800" dirty="0"/>
              <a:t>Kompetansegap og digital modenhet</a:t>
            </a:r>
            <a:endParaRPr lang="nb-NO" sz="2800" noProof="0" dirty="0"/>
          </a:p>
        </p:txBody>
      </p:sp>
      <p:sp>
        <p:nvSpPr>
          <p:cNvPr id="17" name="Freeform 16">
            <a:extLst>
              <a:ext uri="{FF2B5EF4-FFF2-40B4-BE49-F238E27FC236}">
                <a16:creationId xmlns:a16="http://schemas.microsoft.com/office/drawing/2014/main" id="{A193F914-BAB9-7296-E1E1-9662783DB47C}"/>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pic>
        <p:nvPicPr>
          <p:cNvPr id="9" name="Plassholder for bilde 8">
            <a:extLst>
              <a:ext uri="{FF2B5EF4-FFF2-40B4-BE49-F238E27FC236}">
                <a16:creationId xmlns:a16="http://schemas.microsoft.com/office/drawing/2014/main" id="{50AB89C6-F0DC-8087-9E39-20CC48DAE082}"/>
              </a:ext>
            </a:extLst>
          </p:cNvPr>
          <p:cNvPicPr>
            <a:picLocks noGrp="1" noChangeAspect="1"/>
          </p:cNvPicPr>
          <p:nvPr>
            <p:ph type="pic" sz="quarter" idx="44"/>
          </p:nvPr>
        </p:nvPicPr>
        <p:blipFill>
          <a:blip r:embed="rId2"/>
          <a:srcRect l="18797" r="18797"/>
          <a:stretch/>
        </p:blipFill>
        <p:spPr>
          <a:prstGeom prst="rect">
            <a:avLst/>
          </a:prstGeom>
          <a:solidFill>
            <a:srgbClr val="FFFFFF">
              <a:lumMod val="95000"/>
            </a:srgbClr>
          </a:solidFill>
        </p:spPr>
      </p:pic>
    </p:spTree>
    <p:extLst>
      <p:ext uri="{BB962C8B-B14F-4D97-AF65-F5344CB8AC3E}">
        <p14:creationId xmlns:p14="http://schemas.microsoft.com/office/powerpoint/2010/main" val="13575454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nb-NO" noProof="0"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p:txBody>
          <a:bodyPr/>
          <a:lstStyle/>
          <a:p>
            <a:r>
              <a:rPr lang="nb-NO" noProof="0" dirty="0"/>
              <a:t>Del 1- Introduksjon</a:t>
            </a:r>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p:txBody>
          <a:bodyPr/>
          <a:lstStyle/>
          <a:p>
            <a:r>
              <a:rPr lang="nb-NO" noProof="0" dirty="0"/>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a:xfrm>
            <a:off x="1620473" y="2476259"/>
            <a:ext cx="6874660" cy="689519"/>
          </a:xfrm>
        </p:spPr>
        <p:txBody>
          <a:bodyPr/>
          <a:lstStyle/>
          <a:p>
            <a:r>
              <a:rPr lang="nb-NO" noProof="0" dirty="0"/>
              <a:t>Del 2- Utfordringer ved landbruk i moderne tider</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p:txBody>
          <a:bodyPr/>
          <a:lstStyle/>
          <a:p>
            <a:r>
              <a:rPr lang="nb-NO" noProof="0" dirty="0"/>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p:txBody>
          <a:bodyPr/>
          <a:lstStyle/>
          <a:p>
            <a:r>
              <a:rPr lang="nb-NO" noProof="0" dirty="0"/>
              <a:t>Del 3- Hvordan kan KI støtte landbruk?</a:t>
            </a:r>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p:txBody>
          <a:bodyPr/>
          <a:lstStyle/>
          <a:p>
            <a:r>
              <a:rPr lang="nb-NO" noProof="0" dirty="0"/>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a:xfrm>
            <a:off x="1608003" y="3922110"/>
            <a:ext cx="7638633" cy="689519"/>
          </a:xfrm>
        </p:spPr>
        <p:txBody>
          <a:bodyPr/>
          <a:lstStyle/>
          <a:p>
            <a:r>
              <a:rPr lang="nb-NO" noProof="0" dirty="0"/>
              <a:t>Del 4- Hvordan kan vi være i forkant? Løsninger og å se fremover</a:t>
            </a:r>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7"/>
          </p:nvPr>
        </p:nvSpPr>
        <p:spPr>
          <a:xfrm>
            <a:off x="548420" y="416431"/>
            <a:ext cx="5041923" cy="720752"/>
          </a:xfrm>
          <a:prstGeom prst="rect">
            <a:avLst/>
          </a:prstGeom>
        </p:spPr>
        <p:txBody>
          <a:bodyPr/>
          <a:lstStyle/>
          <a:p>
            <a:r>
              <a:rPr lang="nb-NO" noProof="0" dirty="0"/>
              <a:t>Contents</a:t>
            </a:r>
          </a:p>
        </p:txBody>
      </p:sp>
      <p:sp>
        <p:nvSpPr>
          <p:cNvPr id="2" name="Freeform 1">
            <a:extLst>
              <a:ext uri="{FF2B5EF4-FFF2-40B4-BE49-F238E27FC236}">
                <a16:creationId xmlns:a16="http://schemas.microsoft.com/office/drawing/2014/main" id="{44D3A2D2-9E51-5508-8E44-DD54838C9B97}"/>
              </a:ext>
            </a:extLst>
          </p:cNvPr>
          <p:cNvSpPr/>
          <p:nvPr/>
        </p:nvSpPr>
        <p:spPr>
          <a:xfrm rot="1240913">
            <a:off x="10576783" y="-41326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8"/>
          </p:nvPr>
        </p:nvSpPr>
        <p:spPr>
          <a:xfrm>
            <a:off x="5901612" y="1561018"/>
            <a:ext cx="5365102" cy="3913188"/>
          </a:xfrm>
          <a:prstGeom prst="rect">
            <a:avLst/>
          </a:prstGeom>
        </p:spPr>
        <p:txBody>
          <a:bodyPr/>
          <a:lstStyle/>
          <a:p>
            <a:pPr marL="0"/>
            <a:r>
              <a:rPr lang="nb-NO" dirty="0"/>
              <a:t>Se denne TED-videoen om «Hvordan landbruksrobotikk vil endre maten du </a:t>
            </a:r>
            <a:r>
              <a:rPr lang="nb-NO" dirty="0" err="1"/>
              <a:t>spiser».Dette</a:t>
            </a:r>
            <a:r>
              <a:rPr lang="nb-NO" dirty="0"/>
              <a:t> foredraget tar for seg hvordan robotikk og kunstig intelligens tas i bruk i virkelige landbruksmiljøer for å møte utfordringer knyttet til arbeidskraftmangel, effektivitet og bærekraft.</a:t>
            </a:r>
          </a:p>
          <a:p>
            <a:pPr marL="0"/>
            <a:r>
              <a:rPr lang="nb-NO" dirty="0"/>
              <a:t>Kan også sees på </a:t>
            </a:r>
            <a:r>
              <a:rPr lang="nb-NO" noProof="0" dirty="0">
                <a:hlinkClick r:id="rId4">
                  <a:extLst>
                    <a:ext uri="{A12FA001-AC4F-418D-AE19-62706E023703}">
                      <ahyp:hlinkClr xmlns:ahyp="http://schemas.microsoft.com/office/drawing/2018/hyperlinkcolor" val="tx"/>
                    </a:ext>
                  </a:extLst>
                </a:hlinkClick>
              </a:rPr>
              <a:t>https://youtu.be/RjJfcoeFS5c?si=nJFAI5jM1-kKT3U1</a:t>
            </a:r>
            <a:endParaRPr lang="nb-NO" noProof="0" dirty="0"/>
          </a:p>
          <a:p>
            <a:pPr marL="0"/>
            <a:endParaRPr lang="nb-NO" noProof="0" dirty="0"/>
          </a:p>
        </p:txBody>
      </p:sp>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xfrm>
            <a:off x="5868956" y="531644"/>
            <a:ext cx="5430415" cy="604429"/>
          </a:xfrm>
          <a:prstGeom prst="rect">
            <a:avLst/>
          </a:prstGeom>
        </p:spPr>
        <p:txBody>
          <a:bodyPr/>
          <a:lstStyle/>
          <a:p>
            <a:r>
              <a:rPr lang="nb-NO" dirty="0"/>
              <a:t>KI-teknologiens innvirkning på matsektoren</a:t>
            </a:r>
            <a:endParaRPr lang="nb-NO" noProof="0" dirty="0"/>
          </a:p>
        </p:txBody>
      </p:sp>
      <p:sp>
        <p:nvSpPr>
          <p:cNvPr id="4" name="Picture Placeholder 3">
            <a:extLst>
              <a:ext uri="{FF2B5EF4-FFF2-40B4-BE49-F238E27FC236}">
                <a16:creationId xmlns:a16="http://schemas.microsoft.com/office/drawing/2014/main" id="{0BF9F9EC-FC89-9F71-CEBF-BDA5B10F5BA7}"/>
              </a:ext>
            </a:extLst>
          </p:cNvPr>
          <p:cNvSpPr>
            <a:spLocks noGrp="1"/>
          </p:cNvSpPr>
          <p:nvPr>
            <p:ph type="pic" sz="quarter" idx="10"/>
          </p:nvPr>
        </p:nvSpPr>
        <p:spPr/>
        <p:txBody>
          <a:bodyPr/>
          <a:lstStyle/>
          <a:p>
            <a:endParaRPr lang="nb-NO" noProof="0" dirty="0"/>
          </a:p>
        </p:txBody>
      </p:sp>
      <p:pic>
        <p:nvPicPr>
          <p:cNvPr id="6" name="Online Media 5" title="How agri-robotics will change the food you eat | Katherine James | TEDxBrayfordPool">
            <a:hlinkClick r:id="" action="ppaction://media"/>
            <a:extLst>
              <a:ext uri="{FF2B5EF4-FFF2-40B4-BE49-F238E27FC236}">
                <a16:creationId xmlns:a16="http://schemas.microsoft.com/office/drawing/2014/main" id="{522EFA5E-554A-F806-5352-FD95CC30A65B}"/>
              </a:ext>
            </a:extLst>
          </p:cNvPr>
          <p:cNvPicPr>
            <a:picLocks noRot="1" noChangeAspect="1"/>
          </p:cNvPicPr>
          <p:nvPr>
            <a:videoFile r:link="rId1"/>
          </p:nvPr>
        </p:nvPicPr>
        <p:blipFill>
          <a:blip r:embed="rId5"/>
          <a:stretch>
            <a:fillRect/>
          </a:stretch>
        </p:blipFill>
        <p:spPr>
          <a:xfrm>
            <a:off x="-2" y="1187428"/>
            <a:ext cx="5651198" cy="4209945"/>
          </a:xfrm>
          <a:prstGeom prst="rect">
            <a:avLst/>
          </a:prstGeom>
        </p:spPr>
      </p:pic>
      <p:sp>
        <p:nvSpPr>
          <p:cNvPr id="12" name="Text Placeholder 4">
            <a:extLst>
              <a:ext uri="{FF2B5EF4-FFF2-40B4-BE49-F238E27FC236}">
                <a16:creationId xmlns:a16="http://schemas.microsoft.com/office/drawing/2014/main" id="{88D51B88-F825-8DF7-C0CE-33D40A7C5845}"/>
              </a:ext>
            </a:extLst>
          </p:cNvPr>
          <p:cNvSpPr txBox="1">
            <a:spLocks/>
          </p:cNvSpPr>
          <p:nvPr/>
        </p:nvSpPr>
        <p:spPr>
          <a:xfrm>
            <a:off x="665585" y="203752"/>
            <a:ext cx="5430415" cy="604429"/>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b-NO" noProof="0" dirty="0">
                <a:solidFill>
                  <a:srgbClr val="ADD037"/>
                </a:solidFill>
              </a:rPr>
              <a:t>WATCH</a:t>
            </a:r>
          </a:p>
        </p:txBody>
      </p:sp>
    </p:spTree>
    <p:extLst>
      <p:ext uri="{BB962C8B-B14F-4D97-AF65-F5344CB8AC3E}">
        <p14:creationId xmlns:p14="http://schemas.microsoft.com/office/powerpoint/2010/main" val="2155738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434696" y="2622424"/>
            <a:ext cx="6010480" cy="2253043"/>
          </a:xfrm>
        </p:spPr>
        <p:txBody>
          <a:bodyPr>
            <a:normAutofit fontScale="92500" lnSpcReduction="20000"/>
          </a:bodyPr>
          <a:lstStyle/>
          <a:p>
            <a:r>
              <a:rPr lang="nb-NO" dirty="0"/>
              <a:t>Del</a:t>
            </a:r>
            <a:r>
              <a:rPr lang="nb-NO" noProof="0" dirty="0"/>
              <a:t> 3- </a:t>
            </a:r>
          </a:p>
          <a:p>
            <a:r>
              <a:rPr lang="nb-NO" dirty="0"/>
              <a:t>Hvordan kunstig intelligens kan støtte landbruket</a:t>
            </a:r>
            <a:endParaRPr lang="nb-NO" noProof="0"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nb-NO" noProof="0" dirty="0"/>
              <a:t>03</a:t>
            </a:r>
          </a:p>
        </p:txBody>
      </p:sp>
    </p:spTree>
    <p:extLst>
      <p:ext uri="{BB962C8B-B14F-4D97-AF65-F5344CB8AC3E}">
        <p14:creationId xmlns:p14="http://schemas.microsoft.com/office/powerpoint/2010/main" val="3156689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E043BB-9169-1049-1A2C-04E0CB444B8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E3BD6A1-5D88-887E-5BC7-135C2F3E60C3}"/>
              </a:ext>
            </a:extLst>
          </p:cNvPr>
          <p:cNvSpPr>
            <a:spLocks noGrp="1"/>
          </p:cNvSpPr>
          <p:nvPr>
            <p:ph type="body" sz="quarter" idx="18"/>
          </p:nvPr>
        </p:nvSpPr>
        <p:spPr>
          <a:xfrm>
            <a:off x="598386" y="1504041"/>
            <a:ext cx="10595237" cy="4452378"/>
          </a:xfrm>
          <a:prstGeom prst="rect">
            <a:avLst/>
          </a:prstGeom>
        </p:spPr>
        <p:txBody>
          <a:bodyPr/>
          <a:lstStyle/>
          <a:p>
            <a:pPr marL="0" indent="0" fontAlgn="t">
              <a:lnSpc>
                <a:spcPct val="100000"/>
              </a:lnSpc>
            </a:pPr>
            <a:r>
              <a:rPr lang="nb-NO" dirty="0">
                <a:latin typeface="Segoe UI" panose="020B0502040204020203" pitchFamily="34" charset="0"/>
              </a:rPr>
              <a:t>I forrige kapittel analyserte vi de viktigste utfordringene som det moderne landbruket står overfor i dag – alt fra klimavariasjoner og ressursknapphet til mangel på arbeidskraft og økende produksjonskrav. Dette kapittelet gir en oversikt over hvordan disse utfordringene kan håndteres ved hjelp av kunstig intelligens (AI).</a:t>
            </a:r>
          </a:p>
          <a:p>
            <a:pPr marL="0" indent="0" fontAlgn="t">
              <a:lnSpc>
                <a:spcPct val="100000"/>
              </a:lnSpc>
            </a:pPr>
            <a:r>
              <a:rPr lang="nb-NO" dirty="0">
                <a:latin typeface="Segoe UI" panose="020B0502040204020203" pitchFamily="34" charset="0"/>
              </a:rPr>
              <a:t>KI er i ferd med å bli et verdifullt verktøy for moderne landbruk ved å hjelpe bønder med å ta raskere, mer nøyaktige og mer bærekraftige beslutninger. Gjennom datadrevne innsikter, automatisering og prediktive evner støtter AI bønder i å optimalisere innsatsfaktorer, forbedre avlingene og håndtere risikoer mer effektivt.</a:t>
            </a:r>
            <a:endParaRPr lang="nb-NO" noProof="0" dirty="0"/>
          </a:p>
        </p:txBody>
      </p:sp>
      <p:sp>
        <p:nvSpPr>
          <p:cNvPr id="5" name="Text Placeholder 4">
            <a:extLst>
              <a:ext uri="{FF2B5EF4-FFF2-40B4-BE49-F238E27FC236}">
                <a16:creationId xmlns:a16="http://schemas.microsoft.com/office/drawing/2014/main" id="{1C13EE0D-B7DA-9C80-0DE9-6C935541637D}"/>
              </a:ext>
            </a:extLst>
          </p:cNvPr>
          <p:cNvSpPr>
            <a:spLocks noGrp="1"/>
          </p:cNvSpPr>
          <p:nvPr>
            <p:ph type="body" sz="quarter" idx="16"/>
          </p:nvPr>
        </p:nvSpPr>
        <p:spPr>
          <a:xfrm>
            <a:off x="687283" y="579577"/>
            <a:ext cx="10595237" cy="803654"/>
          </a:xfrm>
          <a:prstGeom prst="rect">
            <a:avLst/>
          </a:prstGeom>
        </p:spPr>
        <p:txBody>
          <a:bodyPr/>
          <a:lstStyle/>
          <a:p>
            <a:r>
              <a:rPr lang="nb-NO" dirty="0"/>
              <a:t>Kan kunstig intelligens være en alliert for det moderne landbruket?</a:t>
            </a:r>
            <a:endParaRPr lang="nb-NO" noProof="0" dirty="0"/>
          </a:p>
        </p:txBody>
      </p:sp>
    </p:spTree>
    <p:extLst>
      <p:ext uri="{BB962C8B-B14F-4D97-AF65-F5344CB8AC3E}">
        <p14:creationId xmlns:p14="http://schemas.microsoft.com/office/powerpoint/2010/main" val="30739806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90A4E6-62A9-81C3-CDE2-B1B19234E8A6}"/>
            </a:ext>
          </a:extLst>
        </p:cNvPr>
        <p:cNvGrpSpPr/>
        <p:nvPr/>
      </p:nvGrpSpPr>
      <p:grpSpPr>
        <a:xfrm>
          <a:off x="0" y="0"/>
          <a:ext cx="0" cy="0"/>
          <a:chOff x="0" y="0"/>
          <a:chExt cx="0" cy="0"/>
        </a:xfrm>
      </p:grpSpPr>
      <p:pic>
        <p:nvPicPr>
          <p:cNvPr id="10" name="Plassholder for bilde 9">
            <a:extLst>
              <a:ext uri="{FF2B5EF4-FFF2-40B4-BE49-F238E27FC236}">
                <a16:creationId xmlns:a16="http://schemas.microsoft.com/office/drawing/2014/main" id="{8F3F54AA-EE33-84F5-062A-19CC9C903705}"/>
              </a:ext>
            </a:extLst>
          </p:cNvPr>
          <p:cNvPicPr>
            <a:picLocks noGrp="1" noChangeAspect="1"/>
          </p:cNvPicPr>
          <p:nvPr>
            <p:ph type="pic" sz="quarter" idx="44"/>
          </p:nvPr>
        </p:nvPicPr>
        <p:blipFill>
          <a:blip r:embed="rId2"/>
          <a:srcRect l="18797" r="18797"/>
          <a:stretch/>
        </p:blipFill>
        <p:spPr>
          <a:prstGeom prst="rect">
            <a:avLst/>
          </a:prstGeom>
          <a:solidFill>
            <a:srgbClr val="FFFFFF">
              <a:lumMod val="95000"/>
            </a:srgbClr>
          </a:solidFill>
        </p:spPr>
      </p:pic>
      <p:sp>
        <p:nvSpPr>
          <p:cNvPr id="8" name="Text Placeholder 7">
            <a:extLst>
              <a:ext uri="{FF2B5EF4-FFF2-40B4-BE49-F238E27FC236}">
                <a16:creationId xmlns:a16="http://schemas.microsoft.com/office/drawing/2014/main" id="{64987D75-8582-9CEA-7370-7F2259C2B1CA}"/>
              </a:ext>
            </a:extLst>
          </p:cNvPr>
          <p:cNvSpPr>
            <a:spLocks noGrp="1"/>
          </p:cNvSpPr>
          <p:nvPr>
            <p:ph type="body" sz="quarter" idx="18"/>
          </p:nvPr>
        </p:nvSpPr>
        <p:spPr>
          <a:xfrm>
            <a:off x="335932" y="1726635"/>
            <a:ext cx="5267116" cy="4377696"/>
          </a:xfrm>
        </p:spPr>
        <p:txBody>
          <a:bodyPr/>
          <a:lstStyle/>
          <a:p>
            <a:pPr marL="0"/>
            <a:r>
              <a:rPr lang="nb-NO" dirty="0"/>
              <a:t>Kunstig intelligens tilbyr kraftfulle nye løsninger som kan hjelpe oss å reagere mer effektivt.</a:t>
            </a:r>
          </a:p>
          <a:p>
            <a:pPr marL="0"/>
            <a:r>
              <a:rPr lang="nb-NO" dirty="0"/>
              <a:t>Fra forbedrede klimaprognoser til styrkede tilpasningsstrategier gir KI verktøy som forbedrer beslutningstaking, øker effektiviteten og støtter en mer bærekraftig utvikling.</a:t>
            </a:r>
          </a:p>
          <a:p>
            <a:pPr marL="0"/>
            <a:r>
              <a:rPr lang="nb-NO" dirty="0"/>
              <a:t>Se hvordan AI kan støtte deg i ditt daglige arbeid!</a:t>
            </a:r>
            <a:endParaRPr lang="nb-NO" noProof="0" dirty="0"/>
          </a:p>
        </p:txBody>
      </p:sp>
      <p:sp>
        <p:nvSpPr>
          <p:cNvPr id="7" name="Text Placeholder 6">
            <a:extLst>
              <a:ext uri="{FF2B5EF4-FFF2-40B4-BE49-F238E27FC236}">
                <a16:creationId xmlns:a16="http://schemas.microsoft.com/office/drawing/2014/main" id="{1939CC0B-965D-8FF2-66D2-DFC175D25DC0}"/>
              </a:ext>
            </a:extLst>
          </p:cNvPr>
          <p:cNvSpPr>
            <a:spLocks noGrp="1"/>
          </p:cNvSpPr>
          <p:nvPr>
            <p:ph type="body" sz="quarter" idx="16"/>
          </p:nvPr>
        </p:nvSpPr>
        <p:spPr>
          <a:xfrm>
            <a:off x="114587" y="311744"/>
            <a:ext cx="5981413" cy="992652"/>
          </a:xfrm>
        </p:spPr>
        <p:txBody>
          <a:bodyPr/>
          <a:lstStyle/>
          <a:p>
            <a:r>
              <a:rPr lang="nb-NO" sz="2800" dirty="0"/>
              <a:t>Klimavariasjoner og miljøbelastning: KI-løsninger</a:t>
            </a:r>
            <a:endParaRPr lang="nb-NO" sz="2800" noProof="0" dirty="0"/>
          </a:p>
        </p:txBody>
      </p:sp>
      <p:sp>
        <p:nvSpPr>
          <p:cNvPr id="17" name="Freeform 16">
            <a:extLst>
              <a:ext uri="{FF2B5EF4-FFF2-40B4-BE49-F238E27FC236}">
                <a16:creationId xmlns:a16="http://schemas.microsoft.com/office/drawing/2014/main" id="{4EFB5609-FCD4-39B2-95C7-4D9A435B13A1}"/>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spTree>
    <p:extLst>
      <p:ext uri="{BB962C8B-B14F-4D97-AF65-F5344CB8AC3E}">
        <p14:creationId xmlns:p14="http://schemas.microsoft.com/office/powerpoint/2010/main" val="16169568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09E103-52E0-BA0A-3975-948E3D53131C}"/>
            </a:ext>
          </a:extLst>
        </p:cNvPr>
        <p:cNvGrpSpPr/>
        <p:nvPr/>
      </p:nvGrpSpPr>
      <p:grpSpPr>
        <a:xfrm>
          <a:off x="0" y="0"/>
          <a:ext cx="0" cy="0"/>
          <a:chOff x="0" y="0"/>
          <a:chExt cx="0" cy="0"/>
        </a:xfrm>
      </p:grpSpPr>
      <p:pic>
        <p:nvPicPr>
          <p:cNvPr id="18" name="Plassholder for bilde 17">
            <a:extLst>
              <a:ext uri="{FF2B5EF4-FFF2-40B4-BE49-F238E27FC236}">
                <a16:creationId xmlns:a16="http://schemas.microsoft.com/office/drawing/2014/main" id="{D6F7D0A1-6A7D-5F66-C63D-13003073A60A}"/>
              </a:ext>
            </a:extLst>
          </p:cNvPr>
          <p:cNvPicPr>
            <a:picLocks noGrp="1" noChangeAspect="1"/>
          </p:cNvPicPr>
          <p:nvPr>
            <p:ph type="pic" sz="quarter" idx="41"/>
          </p:nvPr>
        </p:nvPicPr>
        <p:blipFill>
          <a:blip r:embed="rId3"/>
          <a:srcRect l="29931" r="29931"/>
          <a:stretch/>
        </p:blipFill>
        <p:spPr>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rgbClr val="FFFFFF">
              <a:lumMod val="85000"/>
            </a:srgbClr>
          </a:solidFill>
          <a:ln>
            <a:noFill/>
          </a:ln>
        </p:spPr>
      </p:pic>
      <p:sp>
        <p:nvSpPr>
          <p:cNvPr id="14" name="Text Placeholder 13">
            <a:extLst>
              <a:ext uri="{FF2B5EF4-FFF2-40B4-BE49-F238E27FC236}">
                <a16:creationId xmlns:a16="http://schemas.microsoft.com/office/drawing/2014/main" id="{89DF960B-92EC-8CC5-C420-EBC96D94517A}"/>
              </a:ext>
            </a:extLst>
          </p:cNvPr>
          <p:cNvSpPr>
            <a:spLocks noGrp="1"/>
          </p:cNvSpPr>
          <p:nvPr>
            <p:ph type="body" sz="quarter" idx="35"/>
          </p:nvPr>
        </p:nvSpPr>
        <p:spPr>
          <a:xfrm>
            <a:off x="4912293" y="748312"/>
            <a:ext cx="6562677" cy="339415"/>
          </a:xfrm>
        </p:spPr>
        <p:txBody>
          <a:bodyPr/>
          <a:lstStyle/>
          <a:p>
            <a:r>
              <a:rPr lang="nb-NO" dirty="0"/>
              <a:t>Klimaprognoser og tidlig varsling</a:t>
            </a:r>
            <a:endParaRPr lang="nb-NO" sz="2200" noProof="0" dirty="0"/>
          </a:p>
        </p:txBody>
      </p:sp>
      <p:sp>
        <p:nvSpPr>
          <p:cNvPr id="5" name="Text Placeholder 4">
            <a:extLst>
              <a:ext uri="{FF2B5EF4-FFF2-40B4-BE49-F238E27FC236}">
                <a16:creationId xmlns:a16="http://schemas.microsoft.com/office/drawing/2014/main" id="{3DB2FDBB-01F6-858B-4ED2-133B3878622A}"/>
              </a:ext>
            </a:extLst>
          </p:cNvPr>
          <p:cNvSpPr>
            <a:spLocks noGrp="1"/>
          </p:cNvSpPr>
          <p:nvPr>
            <p:ph type="body" sz="quarter" idx="36"/>
          </p:nvPr>
        </p:nvSpPr>
        <p:spPr>
          <a:xfrm>
            <a:off x="4937233" y="1167376"/>
            <a:ext cx="6553234" cy="999383"/>
          </a:xfrm>
        </p:spPr>
        <p:txBody>
          <a:bodyPr/>
          <a:lstStyle/>
          <a:p>
            <a:r>
              <a:rPr lang="nb-NO" sz="1800" dirty="0"/>
              <a:t>Analyserer klima-, satellitt- og </a:t>
            </a:r>
            <a:r>
              <a:rPr lang="nb-NO" sz="1800" dirty="0" err="1"/>
              <a:t>værstasjondataForutsier</a:t>
            </a:r>
            <a:r>
              <a:rPr lang="nb-NO" sz="1800" dirty="0"/>
              <a:t> ekstreme hendelser (tørke, flom, hetebølger)Støtter proaktive beslutninger om avlings- og risikostyring.</a:t>
            </a:r>
            <a:endParaRPr lang="nb-NO" sz="1800" noProof="0" dirty="0"/>
          </a:p>
        </p:txBody>
      </p:sp>
      <p:sp>
        <p:nvSpPr>
          <p:cNvPr id="6" name="Text Placeholder 5">
            <a:extLst>
              <a:ext uri="{FF2B5EF4-FFF2-40B4-BE49-F238E27FC236}">
                <a16:creationId xmlns:a16="http://schemas.microsoft.com/office/drawing/2014/main" id="{3D92B74A-F0B0-54B6-ECE0-CEFA9528770F}"/>
              </a:ext>
            </a:extLst>
          </p:cNvPr>
          <p:cNvSpPr>
            <a:spLocks noGrp="1"/>
          </p:cNvSpPr>
          <p:nvPr>
            <p:ph type="body" sz="quarter" idx="37"/>
          </p:nvPr>
        </p:nvSpPr>
        <p:spPr/>
        <p:txBody>
          <a:bodyPr/>
          <a:lstStyle/>
          <a:p>
            <a:r>
              <a:rPr lang="nb-NO" noProof="0" dirty="0"/>
              <a:t>01</a:t>
            </a:r>
          </a:p>
        </p:txBody>
      </p:sp>
      <p:sp>
        <p:nvSpPr>
          <p:cNvPr id="16" name="Text Placeholder 15">
            <a:extLst>
              <a:ext uri="{FF2B5EF4-FFF2-40B4-BE49-F238E27FC236}">
                <a16:creationId xmlns:a16="http://schemas.microsoft.com/office/drawing/2014/main" id="{16510C25-01E1-18E7-EFEE-495FCAEE3016}"/>
              </a:ext>
            </a:extLst>
          </p:cNvPr>
          <p:cNvSpPr>
            <a:spLocks noGrp="1"/>
          </p:cNvSpPr>
          <p:nvPr>
            <p:ph type="body" sz="quarter" idx="42"/>
          </p:nvPr>
        </p:nvSpPr>
        <p:spPr>
          <a:xfrm>
            <a:off x="4902849" y="2696835"/>
            <a:ext cx="6562677" cy="339415"/>
          </a:xfrm>
        </p:spPr>
        <p:txBody>
          <a:bodyPr/>
          <a:lstStyle/>
          <a:p>
            <a:r>
              <a:rPr lang="nb-NO" dirty="0"/>
              <a:t>Plantehelse og sykdomsbekjempelse</a:t>
            </a:r>
            <a:endParaRPr lang="nb-NO" noProof="0" dirty="0"/>
          </a:p>
        </p:txBody>
      </p:sp>
      <p:sp>
        <p:nvSpPr>
          <p:cNvPr id="9" name="Text Placeholder 8">
            <a:extLst>
              <a:ext uri="{FF2B5EF4-FFF2-40B4-BE49-F238E27FC236}">
                <a16:creationId xmlns:a16="http://schemas.microsoft.com/office/drawing/2014/main" id="{80E73D6E-DAC0-A99C-95EF-C22EA14DE5CC}"/>
              </a:ext>
            </a:extLst>
          </p:cNvPr>
          <p:cNvSpPr>
            <a:spLocks noGrp="1"/>
          </p:cNvSpPr>
          <p:nvPr>
            <p:ph type="body" sz="quarter" idx="43"/>
          </p:nvPr>
        </p:nvSpPr>
        <p:spPr>
          <a:xfrm>
            <a:off x="4624535" y="3152351"/>
            <a:ext cx="6922259" cy="999383"/>
          </a:xfrm>
        </p:spPr>
        <p:txBody>
          <a:bodyPr/>
          <a:lstStyle/>
          <a:p>
            <a:r>
              <a:rPr lang="nb-NO" sz="1800" dirty="0"/>
              <a:t>Oppdager sykdommer, skadedyr og næringsmangel på et tidlig stadium</a:t>
            </a:r>
          </a:p>
          <a:p>
            <a:r>
              <a:rPr lang="nb-NO" sz="1800" dirty="0"/>
              <a:t>Bruker maskinsyn for rask diagnose</a:t>
            </a:r>
          </a:p>
          <a:p>
            <a:r>
              <a:rPr lang="nb-NO" sz="1800" dirty="0"/>
              <a:t>Muliggjør målrettede behandlinger med lite bruk av kjemikalier</a:t>
            </a:r>
            <a:endParaRPr lang="nb-NO" sz="1800" noProof="0" dirty="0"/>
          </a:p>
        </p:txBody>
      </p:sp>
      <p:sp>
        <p:nvSpPr>
          <p:cNvPr id="10" name="Text Placeholder 9">
            <a:extLst>
              <a:ext uri="{FF2B5EF4-FFF2-40B4-BE49-F238E27FC236}">
                <a16:creationId xmlns:a16="http://schemas.microsoft.com/office/drawing/2014/main" id="{284AEAC5-6CF6-1202-BEF5-21100E9A7B2D}"/>
              </a:ext>
            </a:extLst>
          </p:cNvPr>
          <p:cNvSpPr>
            <a:spLocks noGrp="1"/>
          </p:cNvSpPr>
          <p:nvPr>
            <p:ph type="body" sz="quarter" idx="44"/>
          </p:nvPr>
        </p:nvSpPr>
        <p:spPr/>
        <p:txBody>
          <a:bodyPr/>
          <a:lstStyle/>
          <a:p>
            <a:r>
              <a:rPr lang="nb-NO" noProof="0" dirty="0"/>
              <a:t>02</a:t>
            </a:r>
          </a:p>
        </p:txBody>
      </p:sp>
      <p:sp>
        <p:nvSpPr>
          <p:cNvPr id="17" name="Text Placeholder 16">
            <a:extLst>
              <a:ext uri="{FF2B5EF4-FFF2-40B4-BE49-F238E27FC236}">
                <a16:creationId xmlns:a16="http://schemas.microsoft.com/office/drawing/2014/main" id="{441442F3-D6A6-FED1-576E-CF3079BFE5C3}"/>
              </a:ext>
            </a:extLst>
          </p:cNvPr>
          <p:cNvSpPr>
            <a:spLocks noGrp="1"/>
          </p:cNvSpPr>
          <p:nvPr>
            <p:ph type="body" sz="quarter" idx="45"/>
          </p:nvPr>
        </p:nvSpPr>
        <p:spPr>
          <a:xfrm>
            <a:off x="4927790" y="4521534"/>
            <a:ext cx="6562677" cy="339415"/>
          </a:xfrm>
        </p:spPr>
        <p:txBody>
          <a:bodyPr/>
          <a:lstStyle/>
          <a:p>
            <a:r>
              <a:rPr lang="nb-NO" dirty="0"/>
              <a:t>Klimavennlig jordbruk</a:t>
            </a:r>
            <a:endParaRPr lang="nb-NO" noProof="0" dirty="0"/>
          </a:p>
        </p:txBody>
      </p:sp>
      <p:sp>
        <p:nvSpPr>
          <p:cNvPr id="13" name="Text Placeholder 12">
            <a:extLst>
              <a:ext uri="{FF2B5EF4-FFF2-40B4-BE49-F238E27FC236}">
                <a16:creationId xmlns:a16="http://schemas.microsoft.com/office/drawing/2014/main" id="{FFA9D8AD-F314-C685-8701-F73898991B22}"/>
              </a:ext>
            </a:extLst>
          </p:cNvPr>
          <p:cNvSpPr>
            <a:spLocks noGrp="1"/>
          </p:cNvSpPr>
          <p:nvPr>
            <p:ph type="body" sz="quarter" idx="47"/>
          </p:nvPr>
        </p:nvSpPr>
        <p:spPr/>
        <p:txBody>
          <a:bodyPr/>
          <a:lstStyle/>
          <a:p>
            <a:r>
              <a:rPr lang="nb-NO" noProof="0" dirty="0"/>
              <a:t>03</a:t>
            </a:r>
          </a:p>
        </p:txBody>
      </p:sp>
      <p:sp>
        <p:nvSpPr>
          <p:cNvPr id="7" name="Freeform 6">
            <a:extLst>
              <a:ext uri="{FF2B5EF4-FFF2-40B4-BE49-F238E27FC236}">
                <a16:creationId xmlns:a16="http://schemas.microsoft.com/office/drawing/2014/main" id="{361CE529-769B-A6E5-8A9C-7A1E12084D72}"/>
              </a:ext>
            </a:extLst>
          </p:cNvPr>
          <p:cNvSpPr/>
          <p:nvPr/>
        </p:nvSpPr>
        <p:spPr>
          <a:xfrm rot="9727022">
            <a:off x="-481078" y="549843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sp>
        <p:nvSpPr>
          <p:cNvPr id="3" name="Plassholder for tekst 2">
            <a:extLst>
              <a:ext uri="{FF2B5EF4-FFF2-40B4-BE49-F238E27FC236}">
                <a16:creationId xmlns:a16="http://schemas.microsoft.com/office/drawing/2014/main" id="{F51ADFB0-33C8-6AAE-9E9B-B38C1389DB80}"/>
              </a:ext>
            </a:extLst>
          </p:cNvPr>
          <p:cNvSpPr>
            <a:spLocks noGrp="1"/>
          </p:cNvSpPr>
          <p:nvPr>
            <p:ph type="body" sz="quarter" idx="46"/>
          </p:nvPr>
        </p:nvSpPr>
        <p:spPr/>
        <p:txBody>
          <a:bodyPr/>
          <a:lstStyle/>
          <a:p>
            <a:endParaRPr lang="nb-NO" noProof="0" dirty="0"/>
          </a:p>
        </p:txBody>
      </p:sp>
    </p:spTree>
    <p:extLst>
      <p:ext uri="{BB962C8B-B14F-4D97-AF65-F5344CB8AC3E}">
        <p14:creationId xmlns:p14="http://schemas.microsoft.com/office/powerpoint/2010/main" val="7476495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B5A696-FE3D-CFE0-380C-F83A7AE4314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D6A6F5D-E747-4B36-8673-C83EE9774BED}"/>
              </a:ext>
            </a:extLst>
          </p:cNvPr>
          <p:cNvSpPr>
            <a:spLocks noGrp="1"/>
          </p:cNvSpPr>
          <p:nvPr>
            <p:ph type="body" sz="quarter" idx="16"/>
          </p:nvPr>
        </p:nvSpPr>
        <p:spPr>
          <a:xfrm>
            <a:off x="798381" y="599043"/>
            <a:ext cx="10595237" cy="803654"/>
          </a:xfrm>
          <a:prstGeom prst="rect">
            <a:avLst/>
          </a:prstGeom>
        </p:spPr>
        <p:txBody>
          <a:bodyPr/>
          <a:lstStyle/>
          <a:p>
            <a:r>
              <a:rPr lang="nb-NO" dirty="0"/>
              <a:t>Casestudie: </a:t>
            </a:r>
            <a:r>
              <a:rPr lang="nb-NO" dirty="0" err="1"/>
              <a:t>Plantvoice</a:t>
            </a:r>
            <a:endParaRPr lang="nb-NO" noProof="0" dirty="0"/>
          </a:p>
        </p:txBody>
      </p:sp>
      <p:sp>
        <p:nvSpPr>
          <p:cNvPr id="6" name="Segnaposto testo 5">
            <a:extLst>
              <a:ext uri="{FF2B5EF4-FFF2-40B4-BE49-F238E27FC236}">
                <a16:creationId xmlns:a16="http://schemas.microsoft.com/office/drawing/2014/main" id="{3B0E1D74-11EF-E238-D72A-74449CA3F18E}"/>
              </a:ext>
            </a:extLst>
          </p:cNvPr>
          <p:cNvSpPr>
            <a:spLocks noGrp="1"/>
          </p:cNvSpPr>
          <p:nvPr>
            <p:ph type="body" sz="quarter" idx="18"/>
          </p:nvPr>
        </p:nvSpPr>
        <p:spPr>
          <a:xfrm>
            <a:off x="798380" y="1253224"/>
            <a:ext cx="7315785" cy="3074936"/>
          </a:xfrm>
        </p:spPr>
        <p:txBody>
          <a:bodyPr/>
          <a:lstStyle/>
          <a:p>
            <a:pPr marL="0" indent="0"/>
            <a:r>
              <a:rPr lang="nb-NO" sz="2200" noProof="0" dirty="0">
                <a:hlinkClick r:id="rId2"/>
              </a:rPr>
              <a:t>PLANTVOICE® </a:t>
            </a:r>
            <a:r>
              <a:rPr lang="nb-NO" sz="2200" dirty="0"/>
              <a:t>hjelper bønder med å forutsi kvaliteten på landbruksproduksjonen og maksimere avlingene. Systemet er basert på en sensorteknologi som tilbys som en tjeneste, og som samler inn og analyserer plantenes indre fysiologiske data, slik at bøndene får detaljert informasjon om avlingenes helsetilstand. Systemet består av en minimalt inntrengende, </a:t>
            </a:r>
            <a:r>
              <a:rPr lang="nb-NO" sz="2200" dirty="0" err="1"/>
              <a:t>Phyto</a:t>
            </a:r>
            <a:r>
              <a:rPr lang="nb-NO" sz="2200" dirty="0"/>
              <a:t>-kompatibel enhet som settes inn i plantestammen og gjør det mulig å overvåke saltinnhold og saftstrøm, en slags «plante-EKG». Det gjør det mulig å:</a:t>
            </a:r>
          </a:p>
          <a:p>
            <a:pPr marL="342900" indent="-342900">
              <a:buFontTx/>
              <a:buChar char="-"/>
            </a:pPr>
            <a:r>
              <a:rPr lang="nb-NO" sz="2200" dirty="0"/>
              <a:t>Identifisere tegn på vannstress </a:t>
            </a:r>
          </a:p>
          <a:p>
            <a:pPr marL="342900" indent="-342900">
              <a:buFontTx/>
              <a:buChar char="-"/>
            </a:pPr>
            <a:r>
              <a:rPr lang="nb-NO" sz="2200" dirty="0"/>
              <a:t>Oppdage tidlige angrep fra sopp, bakterier og andre </a:t>
            </a:r>
            <a:r>
              <a:rPr lang="nb-NO" sz="2200" dirty="0" err="1"/>
              <a:t>patogener</a:t>
            </a:r>
            <a:endParaRPr lang="nb-NO" sz="2200" dirty="0"/>
          </a:p>
          <a:p>
            <a:pPr marL="342900" indent="-342900">
              <a:buFontTx/>
              <a:buChar char="-"/>
            </a:pPr>
            <a:r>
              <a:rPr lang="nb-NO" sz="2200" dirty="0"/>
              <a:t>Analysere plantens respons på agronomiske behandlinger </a:t>
            </a:r>
            <a:endParaRPr lang="nb-NO" sz="2200" noProof="0" dirty="0"/>
          </a:p>
        </p:txBody>
      </p:sp>
      <p:pic>
        <p:nvPicPr>
          <p:cNvPr id="8" name="Immagine 7" descr="Immagine che contiene testo, schermata, uomo, vestiti&#10;&#10;Il contenuto generato dall'IA potrebbe non essere corretto.">
            <a:hlinkClick r:id="rId3"/>
            <a:extLst>
              <a:ext uri="{FF2B5EF4-FFF2-40B4-BE49-F238E27FC236}">
                <a16:creationId xmlns:a16="http://schemas.microsoft.com/office/drawing/2014/main" id="{2EF3AC88-7A4B-9F34-D805-10C6C09BA935}"/>
              </a:ext>
            </a:extLst>
          </p:cNvPr>
          <p:cNvPicPr>
            <a:picLocks noChangeAspect="1"/>
          </p:cNvPicPr>
          <p:nvPr/>
        </p:nvPicPr>
        <p:blipFill>
          <a:blip r:embed="rId4"/>
          <a:stretch>
            <a:fillRect/>
          </a:stretch>
        </p:blipFill>
        <p:spPr>
          <a:xfrm>
            <a:off x="8222900" y="1107440"/>
            <a:ext cx="3279453" cy="4643120"/>
          </a:xfrm>
          <a:prstGeom prst="rect">
            <a:avLst/>
          </a:prstGeom>
        </p:spPr>
      </p:pic>
      <p:sp>
        <p:nvSpPr>
          <p:cNvPr id="14" name="CasellaDiTesto 13">
            <a:extLst>
              <a:ext uri="{FF2B5EF4-FFF2-40B4-BE49-F238E27FC236}">
                <a16:creationId xmlns:a16="http://schemas.microsoft.com/office/drawing/2014/main" id="{0011C3AA-5EC0-12DC-C673-5AF9BBDD7F01}"/>
              </a:ext>
            </a:extLst>
          </p:cNvPr>
          <p:cNvSpPr txBox="1"/>
          <p:nvPr/>
        </p:nvSpPr>
        <p:spPr>
          <a:xfrm>
            <a:off x="2085340" y="5758410"/>
            <a:ext cx="6690360" cy="646331"/>
          </a:xfrm>
          <a:prstGeom prst="rect">
            <a:avLst/>
          </a:prstGeom>
          <a:noFill/>
        </p:spPr>
        <p:txBody>
          <a:bodyPr wrap="square">
            <a:spAutoFit/>
          </a:bodyPr>
          <a:lstStyle/>
          <a:p>
            <a:r>
              <a:rPr lang="nb-NO" noProof="0" dirty="0">
                <a:hlinkClick r:id="rId5"/>
              </a:rPr>
              <a:t>(</a:t>
            </a:r>
            <a:r>
              <a:rPr lang="nb-NO" noProof="0" dirty="0" err="1">
                <a:hlinkClick r:id="rId5"/>
              </a:rPr>
              <a:t>Subtitles</a:t>
            </a:r>
            <a:r>
              <a:rPr lang="nb-NO" noProof="0" dirty="0">
                <a:hlinkClick r:id="rId5"/>
              </a:rPr>
              <a:t>) </a:t>
            </a:r>
            <a:r>
              <a:rPr lang="nb-NO" noProof="0" dirty="0" err="1">
                <a:hlinkClick r:id="rId5"/>
              </a:rPr>
              <a:t>Plantvoice</a:t>
            </a:r>
            <a:r>
              <a:rPr lang="nb-NO" noProof="0" dirty="0">
                <a:hlinkClick r:id="rId5"/>
              </a:rPr>
              <a:t> for APPLES </a:t>
            </a:r>
            <a:r>
              <a:rPr lang="nb-NO" noProof="0" dirty="0" err="1">
                <a:hlinkClick r:id="rId5"/>
              </a:rPr>
              <a:t>growers</a:t>
            </a:r>
            <a:r>
              <a:rPr lang="nb-NO" noProof="0" dirty="0">
                <a:hlinkClick r:id="rId5"/>
              </a:rPr>
              <a:t> in Val di Non (Trentino) and South Tyrol - </a:t>
            </a:r>
            <a:r>
              <a:rPr lang="nb-NO" noProof="0" dirty="0" err="1">
                <a:hlinkClick r:id="rId5"/>
              </a:rPr>
              <a:t>YouTube</a:t>
            </a:r>
            <a:endParaRPr lang="nb-NO" noProof="0" dirty="0"/>
          </a:p>
        </p:txBody>
      </p:sp>
      <p:pic>
        <p:nvPicPr>
          <p:cNvPr id="15" name="Picture 2" descr="Witness ">
            <a:extLst>
              <a:ext uri="{FF2B5EF4-FFF2-40B4-BE49-F238E27FC236}">
                <a16:creationId xmlns:a16="http://schemas.microsoft.com/office/drawing/2014/main" id="{4428472F-AE0F-4808-4B06-ED432ACFB7E3}"/>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116573" y="5749795"/>
            <a:ext cx="609600" cy="6096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Gesture ">
            <a:extLst>
              <a:ext uri="{FF2B5EF4-FFF2-40B4-BE49-F238E27FC236}">
                <a16:creationId xmlns:a16="http://schemas.microsoft.com/office/drawing/2014/main" id="{8553C500-74BE-C1DF-52AF-364E10F3DAAC}"/>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10591078" y="5547460"/>
            <a:ext cx="802540" cy="8025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04352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6480D-53DF-8BF1-D28D-EF01F0DFBE08}"/>
            </a:ext>
          </a:extLst>
        </p:cNvPr>
        <p:cNvGrpSpPr/>
        <p:nvPr/>
      </p:nvGrpSpPr>
      <p:grpSpPr>
        <a:xfrm>
          <a:off x="0" y="0"/>
          <a:ext cx="0" cy="0"/>
          <a:chOff x="0" y="0"/>
          <a:chExt cx="0" cy="0"/>
        </a:xfrm>
      </p:grpSpPr>
      <p:pic>
        <p:nvPicPr>
          <p:cNvPr id="16" name="Picture Placeholder 4">
            <a:extLst>
              <a:ext uri="{FF2B5EF4-FFF2-40B4-BE49-F238E27FC236}">
                <a16:creationId xmlns:a16="http://schemas.microsoft.com/office/drawing/2014/main" id="{969C6359-84F3-8837-C432-64514AD56BA5}"/>
              </a:ext>
            </a:extLst>
          </p:cNvPr>
          <p:cNvPicPr>
            <a:picLocks noGrp="1" noChangeAspect="1"/>
          </p:cNvPicPr>
          <p:nvPr>
            <p:ph type="pic" sz="quarter" idx="44"/>
          </p:nvPr>
        </p:nvPicPr>
        <p:blipFill>
          <a:blip r:embed="rId2" cstate="screen">
            <a:extLst>
              <a:ext uri="{28A0092B-C50C-407E-A947-70E740481C1C}">
                <a14:useLocalDpi xmlns:a14="http://schemas.microsoft.com/office/drawing/2010/main"/>
              </a:ext>
            </a:extLst>
          </a:blip>
          <a:srcRect/>
          <a:stretch/>
        </p:blipFill>
        <p:spPr/>
      </p:pic>
      <p:sp>
        <p:nvSpPr>
          <p:cNvPr id="8" name="Text Placeholder 7">
            <a:extLst>
              <a:ext uri="{FF2B5EF4-FFF2-40B4-BE49-F238E27FC236}">
                <a16:creationId xmlns:a16="http://schemas.microsoft.com/office/drawing/2014/main" id="{80C1F6D4-3D44-5294-40FC-ABBB0BECDC35}"/>
              </a:ext>
            </a:extLst>
          </p:cNvPr>
          <p:cNvSpPr>
            <a:spLocks noGrp="1"/>
          </p:cNvSpPr>
          <p:nvPr>
            <p:ph type="body" sz="quarter" idx="18"/>
          </p:nvPr>
        </p:nvSpPr>
        <p:spPr>
          <a:xfrm>
            <a:off x="6579693" y="2091247"/>
            <a:ext cx="4942584" cy="4377696"/>
          </a:xfrm>
        </p:spPr>
        <p:txBody>
          <a:bodyPr/>
          <a:lstStyle/>
          <a:p>
            <a:pPr marL="0" indent="0">
              <a:lnSpc>
                <a:spcPct val="100000"/>
              </a:lnSpc>
            </a:pPr>
            <a:r>
              <a:rPr lang="nb-NO" dirty="0"/>
              <a:t>Kunstig intelligens tilbyr kraftige verktøy som hjelper bønder med å produsere mer med mindre ressurser, optimalisere driften og redusere økonomisk risiko. Ved å omdanne data til praktisk anvendbar innsikt muliggjør KI smartere beslutninger, høyere effektivitet og langsiktig bærekraft.</a:t>
            </a:r>
            <a:endParaRPr lang="nb-NO" noProof="0" dirty="0">
              <a:effectLst/>
            </a:endParaRPr>
          </a:p>
        </p:txBody>
      </p:sp>
      <p:sp>
        <p:nvSpPr>
          <p:cNvPr id="7" name="Text Placeholder 6">
            <a:extLst>
              <a:ext uri="{FF2B5EF4-FFF2-40B4-BE49-F238E27FC236}">
                <a16:creationId xmlns:a16="http://schemas.microsoft.com/office/drawing/2014/main" id="{C9E81492-C0D2-9527-7D2B-1E158C258BC2}"/>
              </a:ext>
            </a:extLst>
          </p:cNvPr>
          <p:cNvSpPr>
            <a:spLocks noGrp="1"/>
          </p:cNvSpPr>
          <p:nvPr>
            <p:ph type="body" sz="quarter" idx="16"/>
          </p:nvPr>
        </p:nvSpPr>
        <p:spPr>
          <a:xfrm>
            <a:off x="6579693" y="389057"/>
            <a:ext cx="5319778" cy="992652"/>
          </a:xfrm>
        </p:spPr>
        <p:txBody>
          <a:bodyPr/>
          <a:lstStyle/>
          <a:p>
            <a:r>
              <a:rPr lang="nb-NO" dirty="0"/>
              <a:t>Ressurseffektivitet og kostnadsreduksjon i landbruket: KI-løsninger</a:t>
            </a:r>
            <a:endParaRPr lang="nb-NO" noProof="0" dirty="0"/>
          </a:p>
        </p:txBody>
      </p:sp>
      <p:sp>
        <p:nvSpPr>
          <p:cNvPr id="17" name="Freeform 16">
            <a:extLst>
              <a:ext uri="{FF2B5EF4-FFF2-40B4-BE49-F238E27FC236}">
                <a16:creationId xmlns:a16="http://schemas.microsoft.com/office/drawing/2014/main" id="{C8360E4A-8E65-C345-8A2D-83BC68CF6896}"/>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spTree>
    <p:extLst>
      <p:ext uri="{BB962C8B-B14F-4D97-AF65-F5344CB8AC3E}">
        <p14:creationId xmlns:p14="http://schemas.microsoft.com/office/powerpoint/2010/main" val="23837163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47F89F-95C3-6A14-85B1-682ED8A1D944}"/>
            </a:ext>
          </a:extLst>
        </p:cNvPr>
        <p:cNvGrpSpPr/>
        <p:nvPr/>
      </p:nvGrpSpPr>
      <p:grpSpPr>
        <a:xfrm>
          <a:off x="0" y="0"/>
          <a:ext cx="0" cy="0"/>
          <a:chOff x="0" y="0"/>
          <a:chExt cx="0" cy="0"/>
        </a:xfrm>
      </p:grpSpPr>
      <p:sp>
        <p:nvSpPr>
          <p:cNvPr id="14" name="Text Placeholder 13">
            <a:extLst>
              <a:ext uri="{FF2B5EF4-FFF2-40B4-BE49-F238E27FC236}">
                <a16:creationId xmlns:a16="http://schemas.microsoft.com/office/drawing/2014/main" id="{22A72835-7834-0871-B342-8D1165BCB1F7}"/>
              </a:ext>
            </a:extLst>
          </p:cNvPr>
          <p:cNvSpPr>
            <a:spLocks noGrp="1"/>
          </p:cNvSpPr>
          <p:nvPr>
            <p:ph type="body" sz="quarter" idx="35"/>
          </p:nvPr>
        </p:nvSpPr>
        <p:spPr>
          <a:xfrm>
            <a:off x="4912293" y="748312"/>
            <a:ext cx="6562677" cy="339415"/>
          </a:xfrm>
        </p:spPr>
        <p:txBody>
          <a:bodyPr/>
          <a:lstStyle/>
          <a:p>
            <a:r>
              <a:rPr lang="nb-NO" dirty="0"/>
              <a:t> Presisjonsvanning</a:t>
            </a:r>
            <a:endParaRPr lang="nb-NO" noProof="0" dirty="0"/>
          </a:p>
          <a:p>
            <a:pPr algn="ctr"/>
            <a:endParaRPr lang="nb-NO" sz="2200" noProof="0" dirty="0"/>
          </a:p>
        </p:txBody>
      </p:sp>
      <p:sp>
        <p:nvSpPr>
          <p:cNvPr id="5" name="Text Placeholder 4">
            <a:extLst>
              <a:ext uri="{FF2B5EF4-FFF2-40B4-BE49-F238E27FC236}">
                <a16:creationId xmlns:a16="http://schemas.microsoft.com/office/drawing/2014/main" id="{807ADE59-7582-69AE-FFD9-21BFE4696F8C}"/>
              </a:ext>
            </a:extLst>
          </p:cNvPr>
          <p:cNvSpPr>
            <a:spLocks noGrp="1"/>
          </p:cNvSpPr>
          <p:nvPr>
            <p:ph type="body" sz="quarter" idx="36"/>
          </p:nvPr>
        </p:nvSpPr>
        <p:spPr>
          <a:xfrm>
            <a:off x="4937233" y="1102429"/>
            <a:ext cx="6553234" cy="999383"/>
          </a:xfrm>
        </p:spPr>
        <p:txBody>
          <a:bodyPr/>
          <a:lstStyle/>
          <a:p>
            <a:r>
              <a:rPr lang="nb-NO" sz="1800" dirty="0"/>
              <a:t>Analyserer jordfuktighet, værmeldinger og avlingens behov</a:t>
            </a:r>
          </a:p>
          <a:p>
            <a:r>
              <a:rPr lang="nb-NO" sz="1800" dirty="0"/>
              <a:t>Tilfører vann bare der og når det trengs</a:t>
            </a:r>
          </a:p>
          <a:p>
            <a:r>
              <a:rPr lang="nb-NO" sz="1800" dirty="0"/>
              <a:t>Reduserer vannsvinn og energiforbruk</a:t>
            </a:r>
            <a:r>
              <a:rPr lang="nb-NO" sz="2000" dirty="0"/>
              <a:t>.</a:t>
            </a:r>
            <a:endParaRPr lang="nb-NO" sz="2000" noProof="0" dirty="0"/>
          </a:p>
        </p:txBody>
      </p:sp>
      <p:sp>
        <p:nvSpPr>
          <p:cNvPr id="6" name="Text Placeholder 5">
            <a:extLst>
              <a:ext uri="{FF2B5EF4-FFF2-40B4-BE49-F238E27FC236}">
                <a16:creationId xmlns:a16="http://schemas.microsoft.com/office/drawing/2014/main" id="{69F33D9C-5DF7-7D1D-32F4-F511889A126D}"/>
              </a:ext>
            </a:extLst>
          </p:cNvPr>
          <p:cNvSpPr>
            <a:spLocks noGrp="1"/>
          </p:cNvSpPr>
          <p:nvPr>
            <p:ph type="body" sz="quarter" idx="37"/>
          </p:nvPr>
        </p:nvSpPr>
        <p:spPr/>
        <p:txBody>
          <a:bodyPr/>
          <a:lstStyle/>
          <a:p>
            <a:r>
              <a:rPr lang="nb-NO" noProof="0" dirty="0"/>
              <a:t>01</a:t>
            </a:r>
          </a:p>
        </p:txBody>
      </p:sp>
      <p:sp>
        <p:nvSpPr>
          <p:cNvPr id="16" name="Text Placeholder 15">
            <a:extLst>
              <a:ext uri="{FF2B5EF4-FFF2-40B4-BE49-F238E27FC236}">
                <a16:creationId xmlns:a16="http://schemas.microsoft.com/office/drawing/2014/main" id="{27D90171-A732-C1B7-B6A1-62BCF0385216}"/>
              </a:ext>
            </a:extLst>
          </p:cNvPr>
          <p:cNvSpPr>
            <a:spLocks noGrp="1"/>
          </p:cNvSpPr>
          <p:nvPr>
            <p:ph type="body" sz="quarter" idx="42"/>
          </p:nvPr>
        </p:nvSpPr>
        <p:spPr>
          <a:xfrm>
            <a:off x="4927790" y="2696835"/>
            <a:ext cx="6562677" cy="339415"/>
          </a:xfrm>
        </p:spPr>
        <p:txBody>
          <a:bodyPr/>
          <a:lstStyle/>
          <a:p>
            <a:r>
              <a:rPr lang="nb-NO" dirty="0"/>
              <a:t>Smart gjødsling</a:t>
            </a:r>
            <a:endParaRPr lang="nb-NO" noProof="0" dirty="0"/>
          </a:p>
        </p:txBody>
      </p:sp>
      <p:sp>
        <p:nvSpPr>
          <p:cNvPr id="9" name="Text Placeholder 8">
            <a:extLst>
              <a:ext uri="{FF2B5EF4-FFF2-40B4-BE49-F238E27FC236}">
                <a16:creationId xmlns:a16="http://schemas.microsoft.com/office/drawing/2014/main" id="{2AA50553-15D2-80A1-6CB8-8A25D51EEB77}"/>
              </a:ext>
            </a:extLst>
          </p:cNvPr>
          <p:cNvSpPr>
            <a:spLocks noGrp="1"/>
          </p:cNvSpPr>
          <p:nvPr>
            <p:ph type="body" sz="quarter" idx="43"/>
          </p:nvPr>
        </p:nvSpPr>
        <p:spPr>
          <a:xfrm>
            <a:off x="4361138" y="3068065"/>
            <a:ext cx="7198123" cy="999383"/>
          </a:xfrm>
        </p:spPr>
        <p:txBody>
          <a:bodyPr/>
          <a:lstStyle/>
          <a:p>
            <a:r>
              <a:rPr lang="nb-NO" sz="1800" dirty="0"/>
              <a:t>Maskinlæringsmodeller beregner det nøyaktige næringsbehovet</a:t>
            </a:r>
          </a:p>
          <a:p>
            <a:r>
              <a:rPr lang="nb-NO" sz="1800" dirty="0"/>
              <a:t>Forhindrer overgjødsling og avrenning</a:t>
            </a:r>
          </a:p>
          <a:p>
            <a:r>
              <a:rPr lang="nb-NO" sz="1800" dirty="0"/>
              <a:t>Reduserer gjødselbruken samtidig som avlingene opprettholdes</a:t>
            </a:r>
            <a:endParaRPr lang="nb-NO" sz="1800" noProof="0" dirty="0"/>
          </a:p>
        </p:txBody>
      </p:sp>
      <p:sp>
        <p:nvSpPr>
          <p:cNvPr id="10" name="Text Placeholder 9">
            <a:extLst>
              <a:ext uri="{FF2B5EF4-FFF2-40B4-BE49-F238E27FC236}">
                <a16:creationId xmlns:a16="http://schemas.microsoft.com/office/drawing/2014/main" id="{E5646385-1E73-6DE3-B82B-4B943990ECF0}"/>
              </a:ext>
            </a:extLst>
          </p:cNvPr>
          <p:cNvSpPr>
            <a:spLocks noGrp="1"/>
          </p:cNvSpPr>
          <p:nvPr>
            <p:ph type="body" sz="quarter" idx="44"/>
          </p:nvPr>
        </p:nvSpPr>
        <p:spPr/>
        <p:txBody>
          <a:bodyPr/>
          <a:lstStyle/>
          <a:p>
            <a:r>
              <a:rPr lang="nb-NO" noProof="0" dirty="0"/>
              <a:t>02</a:t>
            </a:r>
          </a:p>
        </p:txBody>
      </p:sp>
      <p:sp>
        <p:nvSpPr>
          <p:cNvPr id="17" name="Text Placeholder 16">
            <a:extLst>
              <a:ext uri="{FF2B5EF4-FFF2-40B4-BE49-F238E27FC236}">
                <a16:creationId xmlns:a16="http://schemas.microsoft.com/office/drawing/2014/main" id="{F2DC4A81-5192-D437-86A1-6B06802C6377}"/>
              </a:ext>
            </a:extLst>
          </p:cNvPr>
          <p:cNvSpPr>
            <a:spLocks noGrp="1"/>
          </p:cNvSpPr>
          <p:nvPr>
            <p:ph type="body" sz="quarter" idx="45"/>
          </p:nvPr>
        </p:nvSpPr>
        <p:spPr>
          <a:xfrm>
            <a:off x="4927790" y="4521534"/>
            <a:ext cx="6562677" cy="339415"/>
          </a:xfrm>
        </p:spPr>
        <p:txBody>
          <a:bodyPr/>
          <a:lstStyle/>
          <a:p>
            <a:r>
              <a:rPr lang="nb-NO" dirty="0"/>
              <a:t>Energioptimalisering</a:t>
            </a:r>
            <a:endParaRPr lang="nb-NO" noProof="0" dirty="0"/>
          </a:p>
        </p:txBody>
      </p:sp>
      <p:sp>
        <p:nvSpPr>
          <p:cNvPr id="12" name="Text Placeholder 11">
            <a:extLst>
              <a:ext uri="{FF2B5EF4-FFF2-40B4-BE49-F238E27FC236}">
                <a16:creationId xmlns:a16="http://schemas.microsoft.com/office/drawing/2014/main" id="{365DB19A-955F-8525-B329-4C02AFEE8F21}"/>
              </a:ext>
            </a:extLst>
          </p:cNvPr>
          <p:cNvSpPr>
            <a:spLocks noGrp="1"/>
          </p:cNvSpPr>
          <p:nvPr>
            <p:ph type="body" sz="quarter" idx="46"/>
          </p:nvPr>
        </p:nvSpPr>
        <p:spPr>
          <a:xfrm>
            <a:off x="4361138" y="4894898"/>
            <a:ext cx="7198123" cy="999383"/>
          </a:xfrm>
        </p:spPr>
        <p:txBody>
          <a:bodyPr/>
          <a:lstStyle/>
          <a:p>
            <a:r>
              <a:rPr lang="nb-NO" sz="1800" dirty="0"/>
              <a:t>Planlegger bruk av maskiner og vanning i perioder med lav energipris</a:t>
            </a:r>
          </a:p>
          <a:p>
            <a:r>
              <a:rPr lang="nb-NO" sz="1800" dirty="0"/>
              <a:t>Forbedrer bruken av pumper, drivhus og lagringssystemer</a:t>
            </a:r>
          </a:p>
          <a:p>
            <a:r>
              <a:rPr lang="nb-NO" sz="1800" dirty="0"/>
              <a:t>Reduserer forbruket av drivstoff og strøm</a:t>
            </a:r>
            <a:endParaRPr lang="nb-NO" sz="1800" noProof="0" dirty="0"/>
          </a:p>
        </p:txBody>
      </p:sp>
      <p:sp>
        <p:nvSpPr>
          <p:cNvPr id="13" name="Text Placeholder 12">
            <a:extLst>
              <a:ext uri="{FF2B5EF4-FFF2-40B4-BE49-F238E27FC236}">
                <a16:creationId xmlns:a16="http://schemas.microsoft.com/office/drawing/2014/main" id="{44B25D73-146E-EAE3-90C5-291F26AAA880}"/>
              </a:ext>
            </a:extLst>
          </p:cNvPr>
          <p:cNvSpPr>
            <a:spLocks noGrp="1"/>
          </p:cNvSpPr>
          <p:nvPr>
            <p:ph type="body" sz="quarter" idx="47"/>
          </p:nvPr>
        </p:nvSpPr>
        <p:spPr/>
        <p:txBody>
          <a:bodyPr/>
          <a:lstStyle/>
          <a:p>
            <a:r>
              <a:rPr lang="nb-NO" noProof="0" dirty="0"/>
              <a:t>03</a:t>
            </a:r>
          </a:p>
        </p:txBody>
      </p:sp>
      <p:sp>
        <p:nvSpPr>
          <p:cNvPr id="7" name="Freeform 6">
            <a:extLst>
              <a:ext uri="{FF2B5EF4-FFF2-40B4-BE49-F238E27FC236}">
                <a16:creationId xmlns:a16="http://schemas.microsoft.com/office/drawing/2014/main" id="{0BB3DAAE-72FC-287E-04D8-C49F63034605}"/>
              </a:ext>
            </a:extLst>
          </p:cNvPr>
          <p:cNvSpPr/>
          <p:nvPr/>
        </p:nvSpPr>
        <p:spPr>
          <a:xfrm rot="9727022">
            <a:off x="-481078" y="549843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pic>
        <p:nvPicPr>
          <p:cNvPr id="1025" name="Picture 1">
            <a:extLst>
              <a:ext uri="{FF2B5EF4-FFF2-40B4-BE49-F238E27FC236}">
                <a16:creationId xmlns:a16="http://schemas.microsoft.com/office/drawing/2014/main" id="{CAAC4713-5A9F-80D2-C4EC-BC5D9C7D8D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525" cy="9525"/>
          </a:xfrm>
          <a:prstGeom prst="rect">
            <a:avLst/>
          </a:prstGeom>
          <a:noFill/>
          <a:extLst>
            <a:ext uri="{909E8E84-426E-40DD-AFC4-6F175D3DCCD1}">
              <a14:hiddenFill xmlns:a14="http://schemas.microsoft.com/office/drawing/2010/main">
                <a:solidFill>
                  <a:srgbClr val="FFFFFF"/>
                </a:solidFill>
              </a14:hiddenFill>
            </a:ext>
          </a:extLst>
        </p:spPr>
      </p:pic>
      <p:sp>
        <p:nvSpPr>
          <p:cNvPr id="23" name="Segnaposto immagine 22">
            <a:extLst>
              <a:ext uri="{FF2B5EF4-FFF2-40B4-BE49-F238E27FC236}">
                <a16:creationId xmlns:a16="http://schemas.microsoft.com/office/drawing/2014/main" id="{5A1A92B8-B65B-394F-7F9E-E89FA9D8FA97}"/>
              </a:ext>
            </a:extLst>
          </p:cNvPr>
          <p:cNvSpPr>
            <a:spLocks noGrp="1"/>
          </p:cNvSpPr>
          <p:nvPr>
            <p:ph type="pic" sz="quarter" idx="41"/>
          </p:nvPr>
        </p:nvSpPr>
        <p:spPr/>
        <p:txBody>
          <a:bodyPr/>
          <a:lstStyle/>
          <a:p>
            <a:endParaRPr lang="nb-NO" noProof="0" dirty="0"/>
          </a:p>
        </p:txBody>
      </p:sp>
      <p:pic>
        <p:nvPicPr>
          <p:cNvPr id="24" name="Immagine 23" descr="Immagine che contiene terreno, aria aperta, persona, suolo&#10;&#10;Il contenuto generato dall'IA potrebbe non essere corretto.">
            <a:extLst>
              <a:ext uri="{FF2B5EF4-FFF2-40B4-BE49-F238E27FC236}">
                <a16:creationId xmlns:a16="http://schemas.microsoft.com/office/drawing/2014/main" id="{41B53A1F-4D02-886C-A1CD-E46CD5B8DDE2}"/>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126342" y="9525"/>
            <a:ext cx="3697065" cy="6858000"/>
          </a:xfrm>
          <a:prstGeom prst="rect">
            <a:avLst/>
          </a:prstGeom>
        </p:spPr>
      </p:pic>
    </p:spTree>
    <p:extLst>
      <p:ext uri="{BB962C8B-B14F-4D97-AF65-F5344CB8AC3E}">
        <p14:creationId xmlns:p14="http://schemas.microsoft.com/office/powerpoint/2010/main" val="29436220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36FE7-E7B5-8B71-C2F8-34B6AAB55E4B}"/>
            </a:ext>
          </a:extLst>
        </p:cNvPr>
        <p:cNvGrpSpPr/>
        <p:nvPr/>
      </p:nvGrpSpPr>
      <p:grpSpPr>
        <a:xfrm>
          <a:off x="0" y="0"/>
          <a:ext cx="0" cy="0"/>
          <a:chOff x="0" y="0"/>
          <a:chExt cx="0" cy="0"/>
        </a:xfrm>
      </p:grpSpPr>
      <p:sp>
        <p:nvSpPr>
          <p:cNvPr id="14" name="Text Placeholder 13">
            <a:extLst>
              <a:ext uri="{FF2B5EF4-FFF2-40B4-BE49-F238E27FC236}">
                <a16:creationId xmlns:a16="http://schemas.microsoft.com/office/drawing/2014/main" id="{FA3227F0-5724-CD4F-C9C0-9BA1BE23385D}"/>
              </a:ext>
            </a:extLst>
          </p:cNvPr>
          <p:cNvSpPr>
            <a:spLocks noGrp="1"/>
          </p:cNvSpPr>
          <p:nvPr>
            <p:ph type="body" sz="quarter" idx="35"/>
          </p:nvPr>
        </p:nvSpPr>
        <p:spPr>
          <a:xfrm>
            <a:off x="4912293" y="677195"/>
            <a:ext cx="6562677" cy="339415"/>
          </a:xfrm>
        </p:spPr>
        <p:txBody>
          <a:bodyPr/>
          <a:lstStyle/>
          <a:p>
            <a:r>
              <a:rPr lang="nb-NO" dirty="0"/>
              <a:t> Optimalisert ressursbruk</a:t>
            </a:r>
            <a:endParaRPr lang="nb-NO" noProof="0" dirty="0"/>
          </a:p>
          <a:p>
            <a:pPr algn="ctr"/>
            <a:endParaRPr lang="nb-NO" sz="2200" noProof="0" dirty="0"/>
          </a:p>
        </p:txBody>
      </p:sp>
      <p:sp>
        <p:nvSpPr>
          <p:cNvPr id="5" name="Text Placeholder 4">
            <a:extLst>
              <a:ext uri="{FF2B5EF4-FFF2-40B4-BE49-F238E27FC236}">
                <a16:creationId xmlns:a16="http://schemas.microsoft.com/office/drawing/2014/main" id="{6E0CC300-22BE-E4EF-33D3-BEFEDA7A009F}"/>
              </a:ext>
            </a:extLst>
          </p:cNvPr>
          <p:cNvSpPr>
            <a:spLocks noGrp="1"/>
          </p:cNvSpPr>
          <p:nvPr>
            <p:ph type="body" sz="quarter" idx="36"/>
          </p:nvPr>
        </p:nvSpPr>
        <p:spPr>
          <a:xfrm>
            <a:off x="4527769" y="1104181"/>
            <a:ext cx="7095827" cy="999383"/>
          </a:xfrm>
        </p:spPr>
        <p:txBody>
          <a:bodyPr/>
          <a:lstStyle/>
          <a:p>
            <a:r>
              <a:rPr lang="nb-NO" sz="2000" dirty="0"/>
              <a:t>KI anbefaler minimale mengder frø, gjødsel og plantevernmidler</a:t>
            </a:r>
          </a:p>
          <a:p>
            <a:r>
              <a:rPr lang="nb-NO" sz="2000" dirty="0"/>
              <a:t>Reduserer avhengigheten av dyre innsatsfaktorer</a:t>
            </a:r>
          </a:p>
          <a:p>
            <a:r>
              <a:rPr lang="nb-NO" sz="2000" dirty="0"/>
              <a:t>Opprettholder eller forbedrer produktiviteten.</a:t>
            </a:r>
            <a:endParaRPr lang="nb-NO" sz="2000" noProof="0" dirty="0"/>
          </a:p>
        </p:txBody>
      </p:sp>
      <p:sp>
        <p:nvSpPr>
          <p:cNvPr id="6" name="Text Placeholder 5">
            <a:extLst>
              <a:ext uri="{FF2B5EF4-FFF2-40B4-BE49-F238E27FC236}">
                <a16:creationId xmlns:a16="http://schemas.microsoft.com/office/drawing/2014/main" id="{953F3CA9-5E88-E549-A6CD-22089BC37245}"/>
              </a:ext>
            </a:extLst>
          </p:cNvPr>
          <p:cNvSpPr>
            <a:spLocks noGrp="1"/>
          </p:cNvSpPr>
          <p:nvPr>
            <p:ph type="body" sz="quarter" idx="37"/>
          </p:nvPr>
        </p:nvSpPr>
        <p:spPr/>
        <p:txBody>
          <a:bodyPr/>
          <a:lstStyle/>
          <a:p>
            <a:r>
              <a:rPr lang="nb-NO" noProof="0" dirty="0"/>
              <a:t>04</a:t>
            </a:r>
          </a:p>
        </p:txBody>
      </p:sp>
      <p:pic>
        <p:nvPicPr>
          <p:cNvPr id="4" name="Picture Placeholder 3">
            <a:extLst>
              <a:ext uri="{FF2B5EF4-FFF2-40B4-BE49-F238E27FC236}">
                <a16:creationId xmlns:a16="http://schemas.microsoft.com/office/drawing/2014/main" id="{9FE456C9-58BB-CF71-BAB7-1FD9752DBE3F}"/>
              </a:ext>
            </a:extLst>
          </p:cNvPr>
          <p:cNvPicPr>
            <a:picLocks noGrp="1" noChangeAspect="1"/>
          </p:cNvPicPr>
          <p:nvPr>
            <p:ph type="pic" sz="quarter" idx="41"/>
          </p:nvPr>
        </p:nvPicPr>
        <p:blipFill>
          <a:blip r:embed="rId3" cstate="screen">
            <a:extLst>
              <a:ext uri="{28A0092B-C50C-407E-A947-70E740481C1C}">
                <a14:useLocalDpi xmlns:a14="http://schemas.microsoft.com/office/drawing/2010/main"/>
              </a:ext>
            </a:extLst>
          </a:blip>
          <a:srcRect/>
          <a:stretch>
            <a:fillRect/>
          </a:stretch>
        </p:blipFill>
        <p:spPr/>
      </p:pic>
      <p:sp>
        <p:nvSpPr>
          <p:cNvPr id="16" name="Text Placeholder 15">
            <a:extLst>
              <a:ext uri="{FF2B5EF4-FFF2-40B4-BE49-F238E27FC236}">
                <a16:creationId xmlns:a16="http://schemas.microsoft.com/office/drawing/2014/main" id="{EA9F2076-8B0E-D17A-ECD1-963D4594B416}"/>
              </a:ext>
            </a:extLst>
          </p:cNvPr>
          <p:cNvSpPr>
            <a:spLocks noGrp="1"/>
          </p:cNvSpPr>
          <p:nvPr>
            <p:ph type="body" sz="quarter" idx="42"/>
          </p:nvPr>
        </p:nvSpPr>
        <p:spPr>
          <a:xfrm>
            <a:off x="4912293" y="2601354"/>
            <a:ext cx="6562677" cy="339415"/>
          </a:xfrm>
        </p:spPr>
        <p:txBody>
          <a:bodyPr/>
          <a:lstStyle/>
          <a:p>
            <a:r>
              <a:rPr lang="nb-NO" dirty="0"/>
              <a:t>Tidlig oppdagelse av problemer</a:t>
            </a:r>
            <a:endParaRPr lang="nb-NO" noProof="0" dirty="0"/>
          </a:p>
        </p:txBody>
      </p:sp>
      <p:sp>
        <p:nvSpPr>
          <p:cNvPr id="9" name="Text Placeholder 8">
            <a:extLst>
              <a:ext uri="{FF2B5EF4-FFF2-40B4-BE49-F238E27FC236}">
                <a16:creationId xmlns:a16="http://schemas.microsoft.com/office/drawing/2014/main" id="{B7F1C160-CE05-0511-49AA-682C3D6D14C8}"/>
              </a:ext>
            </a:extLst>
          </p:cNvPr>
          <p:cNvSpPr>
            <a:spLocks noGrp="1"/>
          </p:cNvSpPr>
          <p:nvPr>
            <p:ph type="body" sz="quarter" idx="43"/>
          </p:nvPr>
        </p:nvSpPr>
        <p:spPr>
          <a:xfrm>
            <a:off x="5106074" y="2917849"/>
            <a:ext cx="6368896" cy="999383"/>
          </a:xfrm>
        </p:spPr>
        <p:txBody>
          <a:bodyPr/>
          <a:lstStyle/>
          <a:p>
            <a:r>
              <a:rPr lang="nb-NO" sz="2000" dirty="0"/>
              <a:t>Maskinvisjon oppdager skadedyr, sykdommer og næringsproblemer på et tidlig stadium</a:t>
            </a:r>
          </a:p>
          <a:p>
            <a:r>
              <a:rPr lang="nb-NO" sz="2000" dirty="0"/>
              <a:t>Forhindrer kostbare avlingstap og muliggjør målrettede tiltak til lave kostnader</a:t>
            </a:r>
            <a:endParaRPr lang="nb-NO" sz="2000" noProof="0" dirty="0"/>
          </a:p>
        </p:txBody>
      </p:sp>
      <p:sp>
        <p:nvSpPr>
          <p:cNvPr id="10" name="Text Placeholder 9">
            <a:extLst>
              <a:ext uri="{FF2B5EF4-FFF2-40B4-BE49-F238E27FC236}">
                <a16:creationId xmlns:a16="http://schemas.microsoft.com/office/drawing/2014/main" id="{598A17CD-BB72-781B-1075-2F821A299DA5}"/>
              </a:ext>
            </a:extLst>
          </p:cNvPr>
          <p:cNvSpPr>
            <a:spLocks noGrp="1"/>
          </p:cNvSpPr>
          <p:nvPr>
            <p:ph type="body" sz="quarter" idx="44"/>
          </p:nvPr>
        </p:nvSpPr>
        <p:spPr/>
        <p:txBody>
          <a:bodyPr/>
          <a:lstStyle/>
          <a:p>
            <a:r>
              <a:rPr lang="nb-NO" noProof="0" dirty="0"/>
              <a:t>05</a:t>
            </a:r>
          </a:p>
        </p:txBody>
      </p:sp>
      <p:sp>
        <p:nvSpPr>
          <p:cNvPr id="7" name="Freeform 6">
            <a:extLst>
              <a:ext uri="{FF2B5EF4-FFF2-40B4-BE49-F238E27FC236}">
                <a16:creationId xmlns:a16="http://schemas.microsoft.com/office/drawing/2014/main" id="{8A655EC5-F85F-5CBB-4516-E641B429AA08}"/>
              </a:ext>
            </a:extLst>
          </p:cNvPr>
          <p:cNvSpPr/>
          <p:nvPr/>
        </p:nvSpPr>
        <p:spPr>
          <a:xfrm rot="9727022">
            <a:off x="-481078" y="549843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pic>
        <p:nvPicPr>
          <p:cNvPr id="1025" name="Picture 1">
            <a:extLst>
              <a:ext uri="{FF2B5EF4-FFF2-40B4-BE49-F238E27FC236}">
                <a16:creationId xmlns:a16="http://schemas.microsoft.com/office/drawing/2014/main" id="{7690C2B4-BEC7-5621-10B5-DC61F1910C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525" cy="9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17949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DD911-A6DA-0E62-A1FF-66704015D1C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E66A929-CCC1-17FE-9973-71572E19FD5D}"/>
              </a:ext>
            </a:extLst>
          </p:cNvPr>
          <p:cNvSpPr>
            <a:spLocks noGrp="1"/>
          </p:cNvSpPr>
          <p:nvPr>
            <p:ph type="body" sz="quarter" idx="16"/>
          </p:nvPr>
        </p:nvSpPr>
        <p:spPr>
          <a:xfrm>
            <a:off x="798381" y="486566"/>
            <a:ext cx="10595237" cy="803654"/>
          </a:xfrm>
          <a:prstGeom prst="rect">
            <a:avLst/>
          </a:prstGeom>
        </p:spPr>
        <p:txBody>
          <a:bodyPr/>
          <a:lstStyle/>
          <a:p>
            <a:r>
              <a:rPr lang="nb-NO" noProof="0" dirty="0" err="1"/>
              <a:t>Proveye</a:t>
            </a:r>
            <a:endParaRPr lang="nb-NO" noProof="0" dirty="0"/>
          </a:p>
        </p:txBody>
      </p:sp>
      <p:sp>
        <p:nvSpPr>
          <p:cNvPr id="6" name="Segnaposto testo 5">
            <a:extLst>
              <a:ext uri="{FF2B5EF4-FFF2-40B4-BE49-F238E27FC236}">
                <a16:creationId xmlns:a16="http://schemas.microsoft.com/office/drawing/2014/main" id="{0AEDDEC0-8E73-AA58-1F82-B13EAA7540AD}"/>
              </a:ext>
            </a:extLst>
          </p:cNvPr>
          <p:cNvSpPr>
            <a:spLocks noGrp="1"/>
          </p:cNvSpPr>
          <p:nvPr>
            <p:ph type="body" sz="quarter" idx="18"/>
          </p:nvPr>
        </p:nvSpPr>
        <p:spPr>
          <a:xfrm>
            <a:off x="709919" y="1162998"/>
            <a:ext cx="7805858" cy="5015496"/>
          </a:xfrm>
        </p:spPr>
        <p:txBody>
          <a:bodyPr/>
          <a:lstStyle/>
          <a:p>
            <a:pPr marL="0" indent="0"/>
            <a:r>
              <a:rPr lang="nb-NO" sz="2200" noProof="0" dirty="0" err="1">
                <a:hlinkClick r:id="rId2"/>
              </a:rPr>
              <a:t>Proveye</a:t>
            </a:r>
            <a:r>
              <a:rPr lang="nb-NO" sz="2200" dirty="0"/>
              <a:t> er et KI-drevet fjernmålingssystem som behandler bilder fra satellitter, droner og bakkebaserte sensorer for å levere nøyaktige innsikter i nær sanntid for landbruk og miljøforvaltning. </a:t>
            </a:r>
          </a:p>
          <a:p>
            <a:pPr marL="0" indent="0"/>
            <a:r>
              <a:rPr lang="nb-NO" sz="2200" dirty="0"/>
              <a:t>De viktigste funksjonene er: </a:t>
            </a:r>
          </a:p>
          <a:p>
            <a:pPr marL="342900" indent="-342900">
              <a:buFont typeface="Arial" panose="020B0604020202020204" pitchFamily="34" charset="0"/>
              <a:buChar char="•"/>
            </a:pPr>
            <a:r>
              <a:rPr lang="nb-NO" sz="2200" b="1" dirty="0"/>
              <a:t>Overvåking av gressletter (</a:t>
            </a:r>
            <a:r>
              <a:rPr lang="nb-NO" sz="2200" b="1" dirty="0" err="1"/>
              <a:t>ProvGrass</a:t>
            </a:r>
            <a:r>
              <a:rPr lang="nb-NO" sz="2200" b="1" dirty="0"/>
              <a:t>): </a:t>
            </a:r>
            <a:r>
              <a:rPr lang="nb-NO" sz="2200" dirty="0"/>
              <a:t>Måler automatisk beitedekke, vekst og avlingspotensial.</a:t>
            </a:r>
          </a:p>
          <a:p>
            <a:pPr marL="342900" indent="-342900">
              <a:buFont typeface="Arial" panose="020B0604020202020204" pitchFamily="34" charset="0"/>
              <a:buChar char="•"/>
            </a:pPr>
            <a:r>
              <a:rPr lang="nb-NO" sz="2200" b="1" dirty="0"/>
              <a:t>Presisjonsgjødsling (</a:t>
            </a:r>
            <a:r>
              <a:rPr lang="nb-NO" sz="2200" b="1" dirty="0" err="1"/>
              <a:t>ProvVari</a:t>
            </a:r>
            <a:r>
              <a:rPr lang="nb-NO" sz="2200" b="1" dirty="0"/>
              <a:t>): </a:t>
            </a:r>
            <a:r>
              <a:rPr lang="nb-NO" sz="2200" dirty="0"/>
              <a:t>Genererer gjødslingskart med variabel dosering som kan redusere nitrogenforbruket.</a:t>
            </a:r>
          </a:p>
          <a:p>
            <a:pPr marL="342900" indent="-342900">
              <a:buFont typeface="Arial" panose="020B0604020202020204" pitchFamily="34" charset="0"/>
              <a:buChar char="•"/>
            </a:pPr>
            <a:r>
              <a:rPr lang="nb-NO" sz="2200" b="1" dirty="0"/>
              <a:t>Miljø- og </a:t>
            </a:r>
            <a:r>
              <a:rPr lang="nb-NO" sz="2200" b="1" dirty="0" err="1"/>
              <a:t>bærekraftssporing</a:t>
            </a:r>
            <a:r>
              <a:rPr lang="nb-NO" sz="2200" b="1" dirty="0"/>
              <a:t>: </a:t>
            </a:r>
            <a:r>
              <a:rPr lang="nb-NO" sz="2200" dirty="0"/>
              <a:t>Støtter verifisering av karbonbinding, biologisk mangfold og naturbaserte løsninger i gressletter og våtmarker.</a:t>
            </a:r>
          </a:p>
          <a:p>
            <a:pPr marL="342900" indent="-342900">
              <a:buFont typeface="Arial" panose="020B0604020202020204" pitchFamily="34" charset="0"/>
              <a:buChar char="•"/>
            </a:pPr>
            <a:r>
              <a:rPr lang="nb-NO" sz="2200" b="1" dirty="0"/>
              <a:t>Integrert </a:t>
            </a:r>
            <a:r>
              <a:rPr lang="nb-NO" sz="2200" b="1" dirty="0" err="1"/>
              <a:t>datahub</a:t>
            </a:r>
            <a:r>
              <a:rPr lang="nb-NO" sz="2200" b="1" dirty="0"/>
              <a:t>: </a:t>
            </a:r>
            <a:r>
              <a:rPr lang="nb-NO" sz="2200" dirty="0"/>
              <a:t>Kombinerer data fra satellitter, UAV-er og feltsensorer i en enkelt plattform for overvåking av endringer i arealbruk og risikoer som tørke eller brann.</a:t>
            </a:r>
            <a:endParaRPr lang="nb-NO" sz="2200" noProof="0" dirty="0"/>
          </a:p>
          <a:p>
            <a:br>
              <a:rPr lang="nb-NO" sz="2200" noProof="0" dirty="0"/>
            </a:br>
            <a:endParaRPr lang="nb-NO" sz="2200" noProof="0" dirty="0"/>
          </a:p>
        </p:txBody>
      </p:sp>
      <p:pic>
        <p:nvPicPr>
          <p:cNvPr id="8" name="Immagine 7" descr="Immagine che contiene testo, persona, schermata, Viso umano&#10;&#10;Il contenuto generato dall'IA potrebbe non essere corretto.">
            <a:hlinkClick r:id="rId3"/>
            <a:extLst>
              <a:ext uri="{FF2B5EF4-FFF2-40B4-BE49-F238E27FC236}">
                <a16:creationId xmlns:a16="http://schemas.microsoft.com/office/drawing/2014/main" id="{605EC037-27F9-0DF7-682E-5F26813EF26A}"/>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8364709" y="1346347"/>
            <a:ext cx="2903725" cy="4201113"/>
          </a:xfrm>
          <a:prstGeom prst="rect">
            <a:avLst/>
          </a:prstGeom>
        </p:spPr>
      </p:pic>
      <p:pic>
        <p:nvPicPr>
          <p:cNvPr id="1026" name="Picture 2" descr="Gesture ">
            <a:extLst>
              <a:ext uri="{FF2B5EF4-FFF2-40B4-BE49-F238E27FC236}">
                <a16:creationId xmlns:a16="http://schemas.microsoft.com/office/drawing/2014/main" id="{B3734147-7C1E-1365-915D-2D22E3942C41}"/>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0591078" y="5547460"/>
            <a:ext cx="802540" cy="8025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10687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38875-67C6-23AE-28DE-DFEA2EE73CA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E2941F8-A138-9B0A-0455-F5ABFFC5CFF1}"/>
              </a:ext>
            </a:extLst>
          </p:cNvPr>
          <p:cNvSpPr>
            <a:spLocks noGrp="1"/>
          </p:cNvSpPr>
          <p:nvPr>
            <p:ph type="body" sz="quarter" idx="18"/>
          </p:nvPr>
        </p:nvSpPr>
        <p:spPr>
          <a:xfrm>
            <a:off x="873024" y="1672480"/>
            <a:ext cx="10595237" cy="3849918"/>
          </a:xfrm>
          <a:prstGeom prst="rect">
            <a:avLst/>
          </a:prstGeom>
        </p:spPr>
        <p:txBody>
          <a:bodyPr/>
          <a:lstStyle/>
          <a:p>
            <a:pPr>
              <a:buNone/>
            </a:pPr>
            <a:r>
              <a:rPr lang="nb-NO" b="1" dirty="0"/>
              <a:t>Innen slutten av denne modulen skal deltakerne kunne:</a:t>
            </a:r>
            <a:endParaRPr lang="nb-NO" dirty="0"/>
          </a:p>
          <a:p>
            <a:pPr>
              <a:buFont typeface="Arial" panose="020B0604020202020204" pitchFamily="34" charset="0"/>
              <a:buChar char="•"/>
            </a:pPr>
            <a:r>
              <a:rPr lang="nb-NO" dirty="0"/>
              <a:t>Forklare de viktigste miljømessige, økonomiske og arbeidskraftrelaterte utfordringene som påvirker moderne landbruk. </a:t>
            </a:r>
          </a:p>
          <a:p>
            <a:pPr>
              <a:buFont typeface="Arial" panose="020B0604020202020204" pitchFamily="34" charset="0"/>
              <a:buChar char="•"/>
            </a:pPr>
            <a:r>
              <a:rPr lang="nb-NO" dirty="0"/>
              <a:t>Beskrive hvordan KI-teknologier brukes i planteproduksjon, overvåking av husdyr og optimalisering av ressurser. </a:t>
            </a:r>
          </a:p>
          <a:p>
            <a:pPr>
              <a:buFont typeface="Arial" panose="020B0604020202020204" pitchFamily="34" charset="0"/>
              <a:buChar char="•"/>
            </a:pPr>
            <a:r>
              <a:rPr lang="nb-NO" dirty="0"/>
              <a:t>Tolke grunnleggende gårdsdata og identifisere hvor KI-verktøy kan forbedre beslutningstaking. </a:t>
            </a:r>
          </a:p>
          <a:p>
            <a:pPr>
              <a:buFont typeface="Arial" panose="020B0604020202020204" pitchFamily="34" charset="0"/>
              <a:buChar char="•"/>
            </a:pPr>
            <a:r>
              <a:rPr lang="nb-NO" dirty="0"/>
              <a:t>Vurdere fordeler og risikoer ved bruk av KI, inkludert etiske, miljømessige og cybersikkerhetsmessige hensyn. </a:t>
            </a:r>
          </a:p>
          <a:p>
            <a:pPr>
              <a:buFont typeface="Arial" panose="020B0604020202020204" pitchFamily="34" charset="0"/>
              <a:buChar char="•"/>
            </a:pPr>
            <a:r>
              <a:rPr lang="nb-NO" dirty="0"/>
              <a:t>Identifisere praktiske muligheter for å integrere KI-verktøy i daglige landbruksoppgaver på en ansvarlig og bærekraftig måte.</a:t>
            </a:r>
          </a:p>
        </p:txBody>
      </p:sp>
      <p:sp>
        <p:nvSpPr>
          <p:cNvPr id="5" name="Text Placeholder 4">
            <a:extLst>
              <a:ext uri="{FF2B5EF4-FFF2-40B4-BE49-F238E27FC236}">
                <a16:creationId xmlns:a16="http://schemas.microsoft.com/office/drawing/2014/main" id="{B8588589-0536-B507-3977-13AA75AD90A2}"/>
              </a:ext>
            </a:extLst>
          </p:cNvPr>
          <p:cNvSpPr>
            <a:spLocks noGrp="1"/>
          </p:cNvSpPr>
          <p:nvPr>
            <p:ph type="body" sz="quarter" idx="16"/>
          </p:nvPr>
        </p:nvSpPr>
        <p:spPr>
          <a:prstGeom prst="rect">
            <a:avLst/>
          </a:prstGeom>
        </p:spPr>
        <p:txBody>
          <a:bodyPr/>
          <a:lstStyle/>
          <a:p>
            <a:r>
              <a:rPr lang="nb-NO" noProof="0" dirty="0"/>
              <a:t>Læremål</a:t>
            </a:r>
          </a:p>
        </p:txBody>
      </p:sp>
    </p:spTree>
    <p:extLst>
      <p:ext uri="{BB962C8B-B14F-4D97-AF65-F5344CB8AC3E}">
        <p14:creationId xmlns:p14="http://schemas.microsoft.com/office/powerpoint/2010/main" val="24422257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FC848F-C762-4B0C-7B65-6452FFACFE55}"/>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4AB99DFF-614E-8B5F-7B7B-250058129997}"/>
              </a:ext>
            </a:extLst>
          </p:cNvPr>
          <p:cNvSpPr>
            <a:spLocks noGrp="1"/>
          </p:cNvSpPr>
          <p:nvPr>
            <p:ph type="body" sz="quarter" idx="18"/>
          </p:nvPr>
        </p:nvSpPr>
        <p:spPr>
          <a:xfrm>
            <a:off x="335932" y="1726635"/>
            <a:ext cx="5267116" cy="4377696"/>
          </a:xfrm>
        </p:spPr>
        <p:txBody>
          <a:bodyPr/>
          <a:lstStyle/>
          <a:p>
            <a:pPr marL="0"/>
            <a:r>
              <a:rPr lang="nb-NO" dirty="0"/>
              <a:t>Kunstig intelligens tilbyr praktiske og skalerbare løsninger som bidrar til å fylle gapet som oppstår på grunn av mangel på arbeidskraft og det økende behovet for sosial kompetanse.</a:t>
            </a:r>
          </a:p>
          <a:p>
            <a:pPr marL="0"/>
            <a:r>
              <a:rPr lang="nb-NO" dirty="0"/>
              <a:t>Ved å automatisere sentrale oppgaver, forenkle komplekse beslutninger og støtte rask kompetanseutvikling, gjør KI det mulig for gårder å drive effektivt selv med begrensede menneskelige ressurser.</a:t>
            </a:r>
            <a:endParaRPr lang="nb-NO" noProof="0" dirty="0"/>
          </a:p>
        </p:txBody>
      </p:sp>
      <p:sp>
        <p:nvSpPr>
          <p:cNvPr id="7" name="Text Placeholder 6">
            <a:extLst>
              <a:ext uri="{FF2B5EF4-FFF2-40B4-BE49-F238E27FC236}">
                <a16:creationId xmlns:a16="http://schemas.microsoft.com/office/drawing/2014/main" id="{90819D3A-EFD2-959C-CF16-42F75E0F74A1}"/>
              </a:ext>
            </a:extLst>
          </p:cNvPr>
          <p:cNvSpPr>
            <a:spLocks noGrp="1"/>
          </p:cNvSpPr>
          <p:nvPr>
            <p:ph type="body" sz="quarter" idx="16"/>
          </p:nvPr>
        </p:nvSpPr>
        <p:spPr>
          <a:xfrm>
            <a:off x="405144" y="337381"/>
            <a:ext cx="4757375" cy="992652"/>
          </a:xfrm>
        </p:spPr>
        <p:txBody>
          <a:bodyPr/>
          <a:lstStyle/>
          <a:p>
            <a:r>
              <a:rPr lang="nb-NO" sz="2800" dirty="0"/>
              <a:t>Arbeidskraftmangel og kompetansegap: KI-løsninger</a:t>
            </a:r>
            <a:endParaRPr lang="nb-NO" sz="2800" noProof="0" dirty="0"/>
          </a:p>
        </p:txBody>
      </p:sp>
      <p:sp>
        <p:nvSpPr>
          <p:cNvPr id="17" name="Freeform 16">
            <a:extLst>
              <a:ext uri="{FF2B5EF4-FFF2-40B4-BE49-F238E27FC236}">
                <a16:creationId xmlns:a16="http://schemas.microsoft.com/office/drawing/2014/main" id="{8142661E-440B-20C2-72FC-63EEB9857749}"/>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pic>
        <p:nvPicPr>
          <p:cNvPr id="6" name="Picture Placeholder 5">
            <a:extLst>
              <a:ext uri="{FF2B5EF4-FFF2-40B4-BE49-F238E27FC236}">
                <a16:creationId xmlns:a16="http://schemas.microsoft.com/office/drawing/2014/main" id="{43F98B3D-265E-3214-F58C-D07ABB9DB6D8}"/>
              </a:ext>
            </a:extLst>
          </p:cNvPr>
          <p:cNvPicPr>
            <a:picLocks noGrp="1" noChangeAspect="1"/>
          </p:cNvPicPr>
          <p:nvPr>
            <p:ph type="pic" sz="quarter" idx="44"/>
          </p:nvPr>
        </p:nvPicPr>
        <p:blipFill>
          <a:blip r:embed="rId2" cstate="screen">
            <a:extLst>
              <a:ext uri="{28A0092B-C50C-407E-A947-70E740481C1C}">
                <a14:useLocalDpi xmlns:a14="http://schemas.microsoft.com/office/drawing/2010/main"/>
              </a:ext>
            </a:extLst>
          </a:blip>
          <a:srcRect/>
          <a:stretch/>
        </p:blipFill>
        <p:spPr>
          <a:prstGeom prst="rect">
            <a:avLst/>
          </a:prstGeom>
          <a:solidFill>
            <a:srgbClr val="FFFFFF">
              <a:lumMod val="95000"/>
            </a:srgbClr>
          </a:solidFill>
        </p:spPr>
      </p:pic>
    </p:spTree>
    <p:extLst>
      <p:ext uri="{BB962C8B-B14F-4D97-AF65-F5344CB8AC3E}">
        <p14:creationId xmlns:p14="http://schemas.microsoft.com/office/powerpoint/2010/main" val="17020316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BC862-2C2D-30E3-E3B0-3661AE89F148}"/>
            </a:ext>
          </a:extLst>
        </p:cNvPr>
        <p:cNvGrpSpPr/>
        <p:nvPr/>
      </p:nvGrpSpPr>
      <p:grpSpPr>
        <a:xfrm>
          <a:off x="0" y="0"/>
          <a:ext cx="0" cy="0"/>
          <a:chOff x="0" y="0"/>
          <a:chExt cx="0" cy="0"/>
        </a:xfrm>
      </p:grpSpPr>
      <p:sp>
        <p:nvSpPr>
          <p:cNvPr id="14" name="Text Placeholder 13">
            <a:extLst>
              <a:ext uri="{FF2B5EF4-FFF2-40B4-BE49-F238E27FC236}">
                <a16:creationId xmlns:a16="http://schemas.microsoft.com/office/drawing/2014/main" id="{90638911-DCFC-3305-F359-782B98AA514D}"/>
              </a:ext>
            </a:extLst>
          </p:cNvPr>
          <p:cNvSpPr>
            <a:spLocks noGrp="1"/>
          </p:cNvSpPr>
          <p:nvPr>
            <p:ph type="body" sz="quarter" idx="35"/>
          </p:nvPr>
        </p:nvSpPr>
        <p:spPr>
          <a:xfrm>
            <a:off x="4909349" y="657115"/>
            <a:ext cx="6562677" cy="339415"/>
          </a:xfrm>
        </p:spPr>
        <p:txBody>
          <a:bodyPr/>
          <a:lstStyle/>
          <a:p>
            <a:r>
              <a:rPr lang="nb-NO" dirty="0"/>
              <a:t>Automatisering og robotikk</a:t>
            </a:r>
            <a:endParaRPr lang="nb-NO" noProof="0" dirty="0"/>
          </a:p>
          <a:p>
            <a:pPr algn="ctr"/>
            <a:endParaRPr lang="nb-NO" sz="2200" noProof="0" dirty="0"/>
          </a:p>
        </p:txBody>
      </p:sp>
      <p:sp>
        <p:nvSpPr>
          <p:cNvPr id="5" name="Text Placeholder 4">
            <a:extLst>
              <a:ext uri="{FF2B5EF4-FFF2-40B4-BE49-F238E27FC236}">
                <a16:creationId xmlns:a16="http://schemas.microsoft.com/office/drawing/2014/main" id="{F47AF4A6-8C26-FAC5-FDFF-6FCE7EB58C4A}"/>
              </a:ext>
            </a:extLst>
          </p:cNvPr>
          <p:cNvSpPr>
            <a:spLocks noGrp="1"/>
          </p:cNvSpPr>
          <p:nvPr>
            <p:ph type="body" sz="quarter" idx="36"/>
          </p:nvPr>
        </p:nvSpPr>
        <p:spPr>
          <a:xfrm>
            <a:off x="4543267" y="996530"/>
            <a:ext cx="6947200" cy="999383"/>
          </a:xfrm>
        </p:spPr>
        <p:txBody>
          <a:bodyPr/>
          <a:lstStyle/>
          <a:p>
            <a:r>
              <a:rPr lang="nb-NO" sz="1800" b="1" noProof="0" dirty="0"/>
              <a:t> </a:t>
            </a:r>
            <a:r>
              <a:rPr lang="nb-NO" sz="1800" dirty="0"/>
              <a:t>Autonome maskiner reduserer behovet for manuelt arbeid</a:t>
            </a:r>
          </a:p>
          <a:p>
            <a:r>
              <a:rPr lang="nb-NO" sz="1800" dirty="0"/>
              <a:t>Droner utfører overvåkings-, sprøytings- og kartleggingsoppgaver på en effektiv måte</a:t>
            </a:r>
          </a:p>
          <a:p>
            <a:r>
              <a:rPr lang="nb-NO" sz="1800" dirty="0" err="1"/>
              <a:t>Roboter</a:t>
            </a:r>
            <a:r>
              <a:rPr lang="nb-NO" sz="1800" dirty="0"/>
              <a:t> utfører repetitive og tidkrevende oppgaver med høy presisjon</a:t>
            </a:r>
            <a:r>
              <a:rPr lang="nb-NO" sz="1900" dirty="0"/>
              <a:t>.</a:t>
            </a:r>
            <a:endParaRPr lang="nb-NO" sz="1900" noProof="0" dirty="0"/>
          </a:p>
        </p:txBody>
      </p:sp>
      <p:sp>
        <p:nvSpPr>
          <p:cNvPr id="6" name="Text Placeholder 5">
            <a:extLst>
              <a:ext uri="{FF2B5EF4-FFF2-40B4-BE49-F238E27FC236}">
                <a16:creationId xmlns:a16="http://schemas.microsoft.com/office/drawing/2014/main" id="{3E6B575C-A215-791A-27D1-1145FE9BE9E8}"/>
              </a:ext>
            </a:extLst>
          </p:cNvPr>
          <p:cNvSpPr>
            <a:spLocks noGrp="1"/>
          </p:cNvSpPr>
          <p:nvPr>
            <p:ph type="body" sz="quarter" idx="37"/>
          </p:nvPr>
        </p:nvSpPr>
        <p:spPr/>
        <p:txBody>
          <a:bodyPr/>
          <a:lstStyle/>
          <a:p>
            <a:r>
              <a:rPr lang="nb-NO" noProof="0" dirty="0"/>
              <a:t>01</a:t>
            </a:r>
          </a:p>
        </p:txBody>
      </p:sp>
      <p:sp>
        <p:nvSpPr>
          <p:cNvPr id="16" name="Text Placeholder 15">
            <a:extLst>
              <a:ext uri="{FF2B5EF4-FFF2-40B4-BE49-F238E27FC236}">
                <a16:creationId xmlns:a16="http://schemas.microsoft.com/office/drawing/2014/main" id="{B74007CD-6C3F-438E-2414-EF1C9A669369}"/>
              </a:ext>
            </a:extLst>
          </p:cNvPr>
          <p:cNvSpPr>
            <a:spLocks noGrp="1"/>
          </p:cNvSpPr>
          <p:nvPr>
            <p:ph type="body" sz="quarter" idx="42"/>
          </p:nvPr>
        </p:nvSpPr>
        <p:spPr>
          <a:xfrm>
            <a:off x="4927790" y="2696835"/>
            <a:ext cx="6562677" cy="339415"/>
          </a:xfrm>
        </p:spPr>
        <p:txBody>
          <a:bodyPr/>
          <a:lstStyle/>
          <a:p>
            <a:r>
              <a:rPr lang="nb-NO" dirty="0"/>
              <a:t>KI-drevet beslutningsstøtte</a:t>
            </a:r>
            <a:endParaRPr lang="nb-NO" noProof="0" dirty="0"/>
          </a:p>
        </p:txBody>
      </p:sp>
      <p:sp>
        <p:nvSpPr>
          <p:cNvPr id="9" name="Text Placeholder 8">
            <a:extLst>
              <a:ext uri="{FF2B5EF4-FFF2-40B4-BE49-F238E27FC236}">
                <a16:creationId xmlns:a16="http://schemas.microsoft.com/office/drawing/2014/main" id="{01BC1247-EAC6-AC3F-52FA-FB4C080B858E}"/>
              </a:ext>
            </a:extLst>
          </p:cNvPr>
          <p:cNvSpPr>
            <a:spLocks noGrp="1"/>
          </p:cNvSpPr>
          <p:nvPr>
            <p:ph type="body" sz="quarter" idx="43"/>
          </p:nvPr>
        </p:nvSpPr>
        <p:spPr>
          <a:xfrm>
            <a:off x="4805463" y="3066634"/>
            <a:ext cx="6770451" cy="999383"/>
          </a:xfrm>
        </p:spPr>
        <p:txBody>
          <a:bodyPr/>
          <a:lstStyle/>
          <a:p>
            <a:r>
              <a:rPr lang="nb-NO" sz="1800" dirty="0"/>
              <a:t>Gir veiledning om planting, vanning og avlingsforvaltning</a:t>
            </a:r>
          </a:p>
          <a:p>
            <a:r>
              <a:rPr lang="nb-NO" sz="1800" dirty="0"/>
              <a:t>Forenkler komplekse agronomiske beslutninger</a:t>
            </a:r>
          </a:p>
          <a:p>
            <a:r>
              <a:rPr lang="nb-NO" sz="1800" dirty="0"/>
              <a:t>Anbefalinger i sanntid øker produktiviteten</a:t>
            </a:r>
            <a:endParaRPr lang="nb-NO" sz="1800" noProof="0" dirty="0"/>
          </a:p>
        </p:txBody>
      </p:sp>
      <p:sp>
        <p:nvSpPr>
          <p:cNvPr id="10" name="Text Placeholder 9">
            <a:extLst>
              <a:ext uri="{FF2B5EF4-FFF2-40B4-BE49-F238E27FC236}">
                <a16:creationId xmlns:a16="http://schemas.microsoft.com/office/drawing/2014/main" id="{D8854B7A-0AE8-3E32-B0B1-1EF45B1192AC}"/>
              </a:ext>
            </a:extLst>
          </p:cNvPr>
          <p:cNvSpPr>
            <a:spLocks noGrp="1"/>
          </p:cNvSpPr>
          <p:nvPr>
            <p:ph type="body" sz="quarter" idx="44"/>
          </p:nvPr>
        </p:nvSpPr>
        <p:spPr/>
        <p:txBody>
          <a:bodyPr/>
          <a:lstStyle/>
          <a:p>
            <a:r>
              <a:rPr lang="nb-NO" noProof="0" dirty="0"/>
              <a:t>02</a:t>
            </a:r>
          </a:p>
        </p:txBody>
      </p:sp>
      <p:sp>
        <p:nvSpPr>
          <p:cNvPr id="17" name="Text Placeholder 16">
            <a:extLst>
              <a:ext uri="{FF2B5EF4-FFF2-40B4-BE49-F238E27FC236}">
                <a16:creationId xmlns:a16="http://schemas.microsoft.com/office/drawing/2014/main" id="{5CD18242-2FAD-ECA9-44AE-9054260DBF11}"/>
              </a:ext>
            </a:extLst>
          </p:cNvPr>
          <p:cNvSpPr>
            <a:spLocks noGrp="1"/>
          </p:cNvSpPr>
          <p:nvPr>
            <p:ph type="body" sz="quarter" idx="45"/>
          </p:nvPr>
        </p:nvSpPr>
        <p:spPr>
          <a:xfrm>
            <a:off x="4927790" y="4465151"/>
            <a:ext cx="6562677" cy="339415"/>
          </a:xfrm>
        </p:spPr>
        <p:txBody>
          <a:bodyPr/>
          <a:lstStyle/>
          <a:p>
            <a:r>
              <a:rPr lang="nb-NO" dirty="0"/>
              <a:t>Smart opplæring og kunnskapsoverføring</a:t>
            </a:r>
            <a:endParaRPr lang="nb-NO" noProof="0" dirty="0"/>
          </a:p>
        </p:txBody>
      </p:sp>
      <p:sp>
        <p:nvSpPr>
          <p:cNvPr id="12" name="Text Placeholder 11">
            <a:extLst>
              <a:ext uri="{FF2B5EF4-FFF2-40B4-BE49-F238E27FC236}">
                <a16:creationId xmlns:a16="http://schemas.microsoft.com/office/drawing/2014/main" id="{04DE8246-9D95-FCDF-A0B0-6FB454A1474B}"/>
              </a:ext>
            </a:extLst>
          </p:cNvPr>
          <p:cNvSpPr>
            <a:spLocks noGrp="1"/>
          </p:cNvSpPr>
          <p:nvPr>
            <p:ph type="body" sz="quarter" idx="46"/>
          </p:nvPr>
        </p:nvSpPr>
        <p:spPr>
          <a:xfrm>
            <a:off x="4731435" y="4804566"/>
            <a:ext cx="6770451" cy="999383"/>
          </a:xfrm>
        </p:spPr>
        <p:txBody>
          <a:bodyPr/>
          <a:lstStyle/>
          <a:p>
            <a:r>
              <a:rPr lang="nb-NO" sz="1800" dirty="0"/>
              <a:t>KI-baserte apper gir trinnvis veiledning i gårdsarbeidet</a:t>
            </a:r>
          </a:p>
          <a:p>
            <a:r>
              <a:rPr lang="nb-NO" sz="1800" dirty="0"/>
              <a:t>Virtuelle assistenter og chatbots tilbyr øyeblikkelig agronomisk støtte</a:t>
            </a:r>
          </a:p>
          <a:p>
            <a:r>
              <a:rPr lang="nb-NO" sz="1800" dirty="0"/>
              <a:t>Digitale opplæringsverktøy bidrar til å oppgradere personalets kompetanse raskt og kostnadseffektivt</a:t>
            </a:r>
            <a:endParaRPr lang="nb-NO" sz="1800" noProof="0" dirty="0"/>
          </a:p>
        </p:txBody>
      </p:sp>
      <p:sp>
        <p:nvSpPr>
          <p:cNvPr id="13" name="Text Placeholder 12">
            <a:extLst>
              <a:ext uri="{FF2B5EF4-FFF2-40B4-BE49-F238E27FC236}">
                <a16:creationId xmlns:a16="http://schemas.microsoft.com/office/drawing/2014/main" id="{1A22C533-128A-ACD8-9F2A-3737130D9234}"/>
              </a:ext>
            </a:extLst>
          </p:cNvPr>
          <p:cNvSpPr>
            <a:spLocks noGrp="1"/>
          </p:cNvSpPr>
          <p:nvPr>
            <p:ph type="body" sz="quarter" idx="47"/>
          </p:nvPr>
        </p:nvSpPr>
        <p:spPr/>
        <p:txBody>
          <a:bodyPr/>
          <a:lstStyle/>
          <a:p>
            <a:r>
              <a:rPr lang="nb-NO" noProof="0" dirty="0"/>
              <a:t>03</a:t>
            </a:r>
          </a:p>
        </p:txBody>
      </p:sp>
      <p:sp>
        <p:nvSpPr>
          <p:cNvPr id="7" name="Freeform 6">
            <a:extLst>
              <a:ext uri="{FF2B5EF4-FFF2-40B4-BE49-F238E27FC236}">
                <a16:creationId xmlns:a16="http://schemas.microsoft.com/office/drawing/2014/main" id="{B5566266-0195-7464-031D-1E2A5C5F12EB}"/>
              </a:ext>
            </a:extLst>
          </p:cNvPr>
          <p:cNvSpPr/>
          <p:nvPr/>
        </p:nvSpPr>
        <p:spPr>
          <a:xfrm rot="9727022">
            <a:off x="-481078" y="5498436"/>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pic>
        <p:nvPicPr>
          <p:cNvPr id="1025" name="Picture 1">
            <a:extLst>
              <a:ext uri="{FF2B5EF4-FFF2-40B4-BE49-F238E27FC236}">
                <a16:creationId xmlns:a16="http://schemas.microsoft.com/office/drawing/2014/main" id="{CC86FE5C-CF13-330A-FE6A-98EC3C857B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8" name="Plassholder for bilde 7">
            <a:extLst>
              <a:ext uri="{FF2B5EF4-FFF2-40B4-BE49-F238E27FC236}">
                <a16:creationId xmlns:a16="http://schemas.microsoft.com/office/drawing/2014/main" id="{B14C05DC-E429-135E-E9EE-67A34E0CE03A}"/>
              </a:ext>
            </a:extLst>
          </p:cNvPr>
          <p:cNvPicPr>
            <a:picLocks noGrp="1" noChangeAspect="1"/>
          </p:cNvPicPr>
          <p:nvPr>
            <p:ph type="pic" sz="quarter" idx="41"/>
          </p:nvPr>
        </p:nvPicPr>
        <p:blipFill>
          <a:blip r:embed="rId4"/>
          <a:srcRect l="29931" r="29931"/>
          <a:stretch/>
        </p:blipFill>
        <p:spPr>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rgbClr val="FFFFFF">
              <a:lumMod val="85000"/>
            </a:srgbClr>
          </a:solidFill>
          <a:ln>
            <a:noFill/>
          </a:ln>
        </p:spPr>
      </p:pic>
    </p:spTree>
    <p:extLst>
      <p:ext uri="{BB962C8B-B14F-4D97-AF65-F5344CB8AC3E}">
        <p14:creationId xmlns:p14="http://schemas.microsoft.com/office/powerpoint/2010/main" val="3204600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716750" y="641469"/>
            <a:ext cx="10595237" cy="803654"/>
          </a:xfrm>
          <a:prstGeom prst="rect">
            <a:avLst/>
          </a:prstGeom>
        </p:spPr>
        <p:txBody>
          <a:bodyPr/>
          <a:lstStyle/>
          <a:p>
            <a:r>
              <a:rPr lang="nb-NO" noProof="0" dirty="0"/>
              <a:t>Case </a:t>
            </a:r>
            <a:r>
              <a:rPr lang="nb-NO" noProof="0" dirty="0" err="1"/>
              <a:t>study</a:t>
            </a:r>
            <a:r>
              <a:rPr lang="nb-NO" noProof="0" dirty="0"/>
              <a:t>: </a:t>
            </a:r>
            <a:r>
              <a:rPr lang="nb-NO" noProof="0" dirty="0" err="1"/>
              <a:t>MooMonitor</a:t>
            </a:r>
            <a:endParaRPr lang="nb-NO" noProof="0" dirty="0"/>
          </a:p>
        </p:txBody>
      </p:sp>
      <p:sp>
        <p:nvSpPr>
          <p:cNvPr id="6" name="Segnaposto testo 5">
            <a:extLst>
              <a:ext uri="{FF2B5EF4-FFF2-40B4-BE49-F238E27FC236}">
                <a16:creationId xmlns:a16="http://schemas.microsoft.com/office/drawing/2014/main" id="{E14D2EF9-A9FE-DEC7-A2BC-DCFC904597DB}"/>
              </a:ext>
            </a:extLst>
          </p:cNvPr>
          <p:cNvSpPr>
            <a:spLocks noGrp="1"/>
          </p:cNvSpPr>
          <p:nvPr>
            <p:ph type="body" sz="quarter" idx="18"/>
          </p:nvPr>
        </p:nvSpPr>
        <p:spPr>
          <a:xfrm>
            <a:off x="798382" y="1445123"/>
            <a:ext cx="6395250" cy="2749816"/>
          </a:xfrm>
        </p:spPr>
        <p:txBody>
          <a:bodyPr/>
          <a:lstStyle/>
          <a:p>
            <a:pPr marL="0" indent="0"/>
            <a:r>
              <a:rPr lang="nb-NO" dirty="0" err="1"/>
              <a:t>MooMonitor</a:t>
            </a:r>
            <a:r>
              <a:rPr lang="nb-NO" dirty="0"/>
              <a:t>+ er et system som overvåker kuenes atferd. Det tar for seg temaene fruktbarhet og dyrehelse ved å innføre banebrytende bærbar teknologi på gården. Dette forandrer landbruket ved å utnytte teknologi fra skytjenester, bærbare sensorer og </a:t>
            </a:r>
            <a:r>
              <a:rPr lang="nb-NO" dirty="0" err="1"/>
              <a:t>big</a:t>
            </a:r>
            <a:r>
              <a:rPr lang="nb-NO" dirty="0"/>
              <a:t> data for å forbedre helse- og reproduksjonsovervåkingen. Systemet muliggjør individuell oppfølging av dyrene ved å sende </a:t>
            </a:r>
            <a:r>
              <a:rPr lang="nb-NO" dirty="0" err="1"/>
              <a:t>atferdsvarsler</a:t>
            </a:r>
            <a:r>
              <a:rPr lang="nb-NO" dirty="0"/>
              <a:t> til bøndene når det oppdager mulige helseproblemer. Dette muliggjør tidlig inngripen, redusert </a:t>
            </a:r>
            <a:r>
              <a:rPr lang="nb-NO" dirty="0" err="1"/>
              <a:t>antibiotikabruk</a:t>
            </a:r>
            <a:r>
              <a:rPr lang="nb-NO" dirty="0"/>
              <a:t> og bedre restitusjonsrater på gården. </a:t>
            </a:r>
            <a:endParaRPr lang="nb-NO" noProof="0" dirty="0"/>
          </a:p>
        </p:txBody>
      </p:sp>
      <p:pic>
        <p:nvPicPr>
          <p:cNvPr id="8" name="Immagine 7" descr="Immagine che contiene testo, bestiame, mammifero, Brochure&#10;&#10;Il contenuto generato dall'IA potrebbe non essere corretto.">
            <a:hlinkClick r:id="rId2"/>
            <a:extLst>
              <a:ext uri="{FF2B5EF4-FFF2-40B4-BE49-F238E27FC236}">
                <a16:creationId xmlns:a16="http://schemas.microsoft.com/office/drawing/2014/main" id="{C2C2F89A-4471-DBCA-B11B-4956D250FD93}"/>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7708754" y="761603"/>
            <a:ext cx="3684864" cy="5262115"/>
          </a:xfrm>
          <a:prstGeom prst="rect">
            <a:avLst/>
          </a:prstGeom>
        </p:spPr>
      </p:pic>
      <p:sp>
        <p:nvSpPr>
          <p:cNvPr id="10" name="CasellaDiTesto 9">
            <a:extLst>
              <a:ext uri="{FF2B5EF4-FFF2-40B4-BE49-F238E27FC236}">
                <a16:creationId xmlns:a16="http://schemas.microsoft.com/office/drawing/2014/main" id="{DEA7F342-5ED3-6EAF-8B11-622A97B610E0}"/>
              </a:ext>
            </a:extLst>
          </p:cNvPr>
          <p:cNvSpPr txBox="1"/>
          <p:nvPr/>
        </p:nvSpPr>
        <p:spPr>
          <a:xfrm>
            <a:off x="452355" y="5961369"/>
            <a:ext cx="3753885" cy="369332"/>
          </a:xfrm>
          <a:prstGeom prst="rect">
            <a:avLst/>
          </a:prstGeom>
          <a:noFill/>
        </p:spPr>
        <p:txBody>
          <a:bodyPr wrap="square">
            <a:spAutoFit/>
          </a:bodyPr>
          <a:lstStyle/>
          <a:p>
            <a:r>
              <a:rPr lang="nb-NO" noProof="0" dirty="0" err="1">
                <a:hlinkClick r:id="rId4"/>
              </a:rPr>
              <a:t>What</a:t>
            </a:r>
            <a:r>
              <a:rPr lang="nb-NO" noProof="0" dirty="0">
                <a:hlinkClick r:id="rId4"/>
              </a:rPr>
              <a:t> is </a:t>
            </a:r>
            <a:r>
              <a:rPr lang="nb-NO" noProof="0" dirty="0" err="1">
                <a:hlinkClick r:id="rId4"/>
              </a:rPr>
              <a:t>MooMonitor</a:t>
            </a:r>
            <a:r>
              <a:rPr lang="nb-NO" noProof="0" dirty="0">
                <a:hlinkClick r:id="rId4"/>
              </a:rPr>
              <a:t>+ ? - </a:t>
            </a:r>
            <a:r>
              <a:rPr lang="nb-NO" noProof="0" dirty="0" err="1">
                <a:hlinkClick r:id="rId4"/>
              </a:rPr>
              <a:t>YouTube</a:t>
            </a:r>
            <a:endParaRPr lang="nb-NO" noProof="0" dirty="0"/>
          </a:p>
        </p:txBody>
      </p:sp>
      <p:pic>
        <p:nvPicPr>
          <p:cNvPr id="1026" name="Picture 2" descr="Witness ">
            <a:extLst>
              <a:ext uri="{FF2B5EF4-FFF2-40B4-BE49-F238E27FC236}">
                <a16:creationId xmlns:a16="http://schemas.microsoft.com/office/drawing/2014/main" id="{AAC4FB55-3C34-696C-762E-B0CD07607791}"/>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003040" y="5841235"/>
            <a:ext cx="609600" cy="6096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Gesture ">
            <a:extLst>
              <a:ext uri="{FF2B5EF4-FFF2-40B4-BE49-F238E27FC236}">
                <a16:creationId xmlns:a16="http://schemas.microsoft.com/office/drawing/2014/main" id="{1FFB9E09-BCB9-91C4-B6E3-0A61B7106027}"/>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10591078" y="5547460"/>
            <a:ext cx="802540" cy="8025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0074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DE55A-7063-07E0-A138-02EE5734FDB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D017717-0824-19D1-E580-12FDC4D86BDB}"/>
              </a:ext>
            </a:extLst>
          </p:cNvPr>
          <p:cNvSpPr>
            <a:spLocks noGrp="1"/>
          </p:cNvSpPr>
          <p:nvPr>
            <p:ph type="body" sz="quarter" idx="16"/>
          </p:nvPr>
        </p:nvSpPr>
        <p:spPr>
          <a:prstGeom prst="rect">
            <a:avLst/>
          </a:prstGeom>
        </p:spPr>
        <p:txBody>
          <a:bodyPr/>
          <a:lstStyle/>
          <a:p>
            <a:r>
              <a:rPr lang="nb-NO" dirty="0"/>
              <a:t>Øvelse i selvrefleksjon</a:t>
            </a:r>
            <a:endParaRPr lang="nb-NO" noProof="0" dirty="0"/>
          </a:p>
        </p:txBody>
      </p:sp>
      <p:sp>
        <p:nvSpPr>
          <p:cNvPr id="3" name="Segnaposto testo 2">
            <a:extLst>
              <a:ext uri="{FF2B5EF4-FFF2-40B4-BE49-F238E27FC236}">
                <a16:creationId xmlns:a16="http://schemas.microsoft.com/office/drawing/2014/main" id="{6CAB5805-88D2-4CD4-F7F8-D42D13561AC6}"/>
              </a:ext>
            </a:extLst>
          </p:cNvPr>
          <p:cNvSpPr>
            <a:spLocks noGrp="1"/>
          </p:cNvSpPr>
          <p:nvPr>
            <p:ph type="body" sz="quarter" idx="18"/>
          </p:nvPr>
        </p:nvSpPr>
        <p:spPr>
          <a:xfrm>
            <a:off x="798381" y="1354864"/>
            <a:ext cx="10595237" cy="4330365"/>
          </a:xfrm>
        </p:spPr>
        <p:txBody>
          <a:bodyPr/>
          <a:lstStyle/>
          <a:p>
            <a:pPr algn="just" fontAlgn="t">
              <a:lnSpc>
                <a:spcPct val="100000"/>
              </a:lnSpc>
              <a:spcBef>
                <a:spcPts val="0"/>
              </a:spcBef>
            </a:pPr>
            <a:r>
              <a:rPr lang="nb-NO" sz="2000" b="1" dirty="0"/>
              <a:t>Praktisk anvendelse av kunstig intelligens i din virksomhet</a:t>
            </a:r>
          </a:p>
          <a:p>
            <a:pPr algn="just" fontAlgn="t">
              <a:lnSpc>
                <a:spcPct val="100000"/>
              </a:lnSpc>
              <a:spcBef>
                <a:spcPts val="0"/>
              </a:spcBef>
            </a:pPr>
            <a:endParaRPr lang="nb-NO" sz="2000" b="1" noProof="0" dirty="0">
              <a:latin typeface="Segoe UI" panose="020B0502040204020203" pitchFamily="34" charset="0"/>
            </a:endParaRPr>
          </a:p>
          <a:p>
            <a:pPr marL="457200" indent="-457200" fontAlgn="t">
              <a:lnSpc>
                <a:spcPct val="150000"/>
              </a:lnSpc>
              <a:spcBef>
                <a:spcPts val="0"/>
              </a:spcBef>
              <a:buFont typeface="+mj-lt"/>
              <a:buAutoNum type="arabicPeriod"/>
            </a:pPr>
            <a:r>
              <a:rPr lang="nb-NO" sz="2000" b="1" dirty="0"/>
              <a:t>Hvor i ditt daglige eller sesongbaserte landbruksarbeid kan kunstig intelligens redusere arbeidsinnsatsen eller forbedre kvaliteten? </a:t>
            </a:r>
            <a:r>
              <a:rPr lang="nb-NO" sz="2000" dirty="0"/>
              <a:t>(Tenk på hele verdikjeden: planlegging → produksjon → høsting → logistikk.)</a:t>
            </a:r>
          </a:p>
          <a:p>
            <a:pPr marL="457200" indent="-457200" fontAlgn="t">
              <a:lnSpc>
                <a:spcPct val="150000"/>
              </a:lnSpc>
              <a:spcBef>
                <a:spcPts val="0"/>
              </a:spcBef>
              <a:buFont typeface="+mj-lt"/>
              <a:buAutoNum type="arabicPeriod"/>
            </a:pPr>
            <a:r>
              <a:rPr lang="nb-NO" sz="2000" b="1" dirty="0"/>
              <a:t>Hvis du kunne automatisere eller forbedre én oppgave ved hjelp av kunstig intelligens, hvilken ville det være, og hvorfor?</a:t>
            </a:r>
          </a:p>
          <a:p>
            <a:pPr marL="457200" indent="-457200" fontAlgn="t">
              <a:lnSpc>
                <a:spcPct val="150000"/>
              </a:lnSpc>
              <a:spcBef>
                <a:spcPts val="0"/>
              </a:spcBef>
              <a:buFont typeface="+mj-lt"/>
              <a:buAutoNum type="arabicPeriod"/>
            </a:pPr>
            <a:r>
              <a:rPr lang="nb-NO" sz="2000" b="1" dirty="0"/>
              <a:t>Hvilket lite KI-eksperiment med lav risiko kunne du prøve ut i neste sesong?</a:t>
            </a:r>
          </a:p>
          <a:p>
            <a:pPr marL="457200" indent="-457200" fontAlgn="t">
              <a:lnSpc>
                <a:spcPct val="150000"/>
              </a:lnSpc>
              <a:spcBef>
                <a:spcPts val="0"/>
              </a:spcBef>
              <a:buFont typeface="+mj-lt"/>
              <a:buAutoNum type="arabicPeriod"/>
            </a:pPr>
            <a:r>
              <a:rPr lang="nb-NO" sz="2000" b="1" dirty="0"/>
              <a:t>Hvilke ferdigheter, samarbeidspartnere eller hvilken teknologi ville du trenge for å få dette til?</a:t>
            </a:r>
            <a:endParaRPr lang="nb-NO" sz="2000" noProof="0" dirty="0"/>
          </a:p>
        </p:txBody>
      </p:sp>
      <p:pic>
        <p:nvPicPr>
          <p:cNvPr id="4098" name="Picture 2" descr="Writing ">
            <a:extLst>
              <a:ext uri="{FF2B5EF4-FFF2-40B4-BE49-F238E27FC236}">
                <a16:creationId xmlns:a16="http://schemas.microsoft.com/office/drawing/2014/main" id="{324D861B-CA53-7A22-C7AE-D78DD55175C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9672320" y="553830"/>
            <a:ext cx="12192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7038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0DD82-FE96-E634-FA2E-6BB006B87B3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0B9129E-4D30-B5C5-2171-FCF4426E6B93}"/>
              </a:ext>
            </a:extLst>
          </p:cNvPr>
          <p:cNvSpPr>
            <a:spLocks noGrp="1"/>
          </p:cNvSpPr>
          <p:nvPr>
            <p:ph type="body" sz="quarter" idx="16"/>
          </p:nvPr>
        </p:nvSpPr>
        <p:spPr>
          <a:xfrm>
            <a:off x="5434696" y="2622424"/>
            <a:ext cx="6010480" cy="2253043"/>
          </a:xfrm>
        </p:spPr>
        <p:txBody>
          <a:bodyPr>
            <a:normAutofit fontScale="92500" lnSpcReduction="20000"/>
          </a:bodyPr>
          <a:lstStyle/>
          <a:p>
            <a:r>
              <a:rPr lang="nb-NO" dirty="0"/>
              <a:t>Del</a:t>
            </a:r>
            <a:r>
              <a:rPr lang="nb-NO" noProof="0" dirty="0"/>
              <a:t> 4-</a:t>
            </a:r>
          </a:p>
          <a:p>
            <a:r>
              <a:rPr lang="nb-NO" dirty="0"/>
              <a:t>Hvordan kan vi holde oss i forkant? Løsninger og fremtidsutsikter</a:t>
            </a:r>
            <a:endParaRPr lang="nb-NO" noProof="0" dirty="0"/>
          </a:p>
        </p:txBody>
      </p:sp>
      <p:sp>
        <p:nvSpPr>
          <p:cNvPr id="5" name="Text Placeholder 4">
            <a:extLst>
              <a:ext uri="{FF2B5EF4-FFF2-40B4-BE49-F238E27FC236}">
                <a16:creationId xmlns:a16="http://schemas.microsoft.com/office/drawing/2014/main" id="{8A4B91C7-7084-0DB5-5A63-847C993D71C5}"/>
              </a:ext>
            </a:extLst>
          </p:cNvPr>
          <p:cNvSpPr>
            <a:spLocks noGrp="1"/>
          </p:cNvSpPr>
          <p:nvPr>
            <p:ph type="body" sz="quarter" idx="17"/>
          </p:nvPr>
        </p:nvSpPr>
        <p:spPr/>
        <p:txBody>
          <a:bodyPr/>
          <a:lstStyle/>
          <a:p>
            <a:r>
              <a:rPr lang="nb-NO" noProof="0" dirty="0"/>
              <a:t>04</a:t>
            </a:r>
          </a:p>
        </p:txBody>
      </p:sp>
    </p:spTree>
    <p:extLst>
      <p:ext uri="{BB962C8B-B14F-4D97-AF65-F5344CB8AC3E}">
        <p14:creationId xmlns:p14="http://schemas.microsoft.com/office/powerpoint/2010/main" val="27020342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CBFBC-EAD2-821B-F818-65C33739E564}"/>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4FB1E40F-0BBC-8647-EE65-B75BFFC9A92E}"/>
              </a:ext>
            </a:extLst>
          </p:cNvPr>
          <p:cNvSpPr>
            <a:spLocks noGrp="1"/>
          </p:cNvSpPr>
          <p:nvPr>
            <p:ph type="body" sz="quarter" idx="16"/>
          </p:nvPr>
        </p:nvSpPr>
        <p:spPr>
          <a:xfrm>
            <a:off x="643467" y="484501"/>
            <a:ext cx="4757375" cy="992652"/>
          </a:xfrm>
        </p:spPr>
        <p:txBody>
          <a:bodyPr/>
          <a:lstStyle/>
          <a:p>
            <a:r>
              <a:rPr lang="nb-NO" dirty="0"/>
              <a:t>Å ligge i forkant av AI-drevne utfordringer i landbruket </a:t>
            </a:r>
            <a:endParaRPr lang="nb-NO" noProof="0" dirty="0"/>
          </a:p>
        </p:txBody>
      </p:sp>
      <p:sp>
        <p:nvSpPr>
          <p:cNvPr id="17" name="Freeform 16">
            <a:extLst>
              <a:ext uri="{FF2B5EF4-FFF2-40B4-BE49-F238E27FC236}">
                <a16:creationId xmlns:a16="http://schemas.microsoft.com/office/drawing/2014/main" id="{8137D165-E494-0ED1-4C6F-BBE1B7F4CD38}"/>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sp>
        <p:nvSpPr>
          <p:cNvPr id="3" name="Plassholder for tekst 2">
            <a:extLst>
              <a:ext uri="{FF2B5EF4-FFF2-40B4-BE49-F238E27FC236}">
                <a16:creationId xmlns:a16="http://schemas.microsoft.com/office/drawing/2014/main" id="{39384485-E951-A005-FDC9-44763208231F}"/>
              </a:ext>
            </a:extLst>
          </p:cNvPr>
          <p:cNvSpPr>
            <a:spLocks noGrp="1"/>
          </p:cNvSpPr>
          <p:nvPr>
            <p:ph type="body" sz="quarter" idx="18"/>
          </p:nvPr>
        </p:nvSpPr>
        <p:spPr/>
        <p:txBody>
          <a:bodyPr/>
          <a:lstStyle/>
          <a:p>
            <a:endParaRPr lang="nb-NO" noProof="0" dirty="0"/>
          </a:p>
        </p:txBody>
      </p:sp>
      <p:pic>
        <p:nvPicPr>
          <p:cNvPr id="10" name="Plassholder for bilde 9">
            <a:extLst>
              <a:ext uri="{FF2B5EF4-FFF2-40B4-BE49-F238E27FC236}">
                <a16:creationId xmlns:a16="http://schemas.microsoft.com/office/drawing/2014/main" id="{6F5AB24D-EFE9-2BC6-0F7D-DDFD68A75625}"/>
              </a:ext>
            </a:extLst>
          </p:cNvPr>
          <p:cNvPicPr>
            <a:picLocks noGrp="1" noChangeAspect="1"/>
          </p:cNvPicPr>
          <p:nvPr>
            <p:ph type="pic" sz="quarter" idx="44"/>
          </p:nvPr>
        </p:nvPicPr>
        <p:blipFill>
          <a:blip r:embed="rId2"/>
          <a:srcRect l="18797" r="18797"/>
          <a:stretch/>
        </p:blipFill>
        <p:spPr>
          <a:prstGeom prst="rect">
            <a:avLst/>
          </a:prstGeom>
          <a:solidFill>
            <a:srgbClr val="FFFFFF">
              <a:lumMod val="95000"/>
            </a:srgbClr>
          </a:solidFill>
        </p:spPr>
      </p:pic>
    </p:spTree>
    <p:extLst>
      <p:ext uri="{BB962C8B-B14F-4D97-AF65-F5344CB8AC3E}">
        <p14:creationId xmlns:p14="http://schemas.microsoft.com/office/powerpoint/2010/main" val="13370613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195230-81F5-A5D9-AD58-1FC98DD4F37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6D9A098-4A08-80C3-CE4F-AF23BFE2B961}"/>
              </a:ext>
            </a:extLst>
          </p:cNvPr>
          <p:cNvSpPr>
            <a:spLocks noGrp="1"/>
          </p:cNvSpPr>
          <p:nvPr>
            <p:ph type="body" sz="quarter" idx="18"/>
          </p:nvPr>
        </p:nvSpPr>
        <p:spPr>
          <a:xfrm>
            <a:off x="798381" y="1504041"/>
            <a:ext cx="10595237" cy="4443832"/>
          </a:xfrm>
          <a:prstGeom prst="rect">
            <a:avLst/>
          </a:prstGeom>
        </p:spPr>
        <p:txBody>
          <a:bodyPr/>
          <a:lstStyle/>
          <a:p>
            <a:pPr marL="457200" indent="-457200">
              <a:lnSpc>
                <a:spcPct val="100000"/>
              </a:lnSpc>
              <a:buAutoNum type="arabicPeriod"/>
            </a:pPr>
            <a:r>
              <a:rPr lang="nb-NO" b="1" dirty="0"/>
              <a:t>Dataeierskap og personvern</a:t>
            </a:r>
            <a:br>
              <a:rPr lang="nb-NO" b="1" dirty="0"/>
            </a:br>
            <a:r>
              <a:rPr lang="nb-NO" dirty="0"/>
              <a:t>Hvem eier dataene som samles inn av sensorer, droner og KI-plattformer?</a:t>
            </a:r>
            <a:br>
              <a:rPr lang="nb-NO" dirty="0"/>
            </a:br>
            <a:r>
              <a:rPr lang="nb-NO" dirty="0"/>
              <a:t>- Bønder</a:t>
            </a:r>
            <a:br>
              <a:rPr lang="nb-NO" dirty="0"/>
            </a:br>
            <a:r>
              <a:rPr lang="nb-NO" dirty="0"/>
              <a:t>- Teknologiselskaper</a:t>
            </a:r>
            <a:br>
              <a:rPr lang="nb-NO" dirty="0"/>
            </a:br>
            <a:r>
              <a:rPr lang="nb-NO" dirty="0"/>
              <a:t>- Myndigheter</a:t>
            </a:r>
            <a:br>
              <a:rPr lang="nb-NO" dirty="0"/>
            </a:br>
            <a:r>
              <a:rPr lang="nb-NO" dirty="0"/>
              <a:t>Dette er fortsatt et gråområde, og det kan føre til </a:t>
            </a:r>
            <a:r>
              <a:rPr lang="nb-NO" dirty="0" err="1"/>
              <a:t>maktubalanse</a:t>
            </a:r>
            <a:endParaRPr lang="nb-NO" dirty="0"/>
          </a:p>
          <a:p>
            <a:pPr marL="457200" indent="-457200">
              <a:lnSpc>
                <a:spcPct val="100000"/>
              </a:lnSpc>
              <a:buAutoNum type="arabicPeriod"/>
            </a:pPr>
            <a:r>
              <a:rPr lang="nb-NO" b="1" dirty="0"/>
              <a:t>Avhengighet av store teknologiselskaper</a:t>
            </a:r>
            <a:br>
              <a:rPr lang="nb-NO" b="1" dirty="0"/>
            </a:br>
            <a:r>
              <a:rPr lang="nb-NO" dirty="0"/>
              <a:t>Hvis AI-verktøy blir uunnværlige, er det fare for at småbønder kan bli avhengige av dyre, proprietære systemer. Dette kan øke gapet mellom store industribedrifter og småbrukere.</a:t>
            </a:r>
            <a:endParaRPr lang="nb-NO" noProof="0" dirty="0"/>
          </a:p>
          <a:p>
            <a:pPr marL="342900" indent="-342900">
              <a:lnSpc>
                <a:spcPct val="100000"/>
              </a:lnSpc>
              <a:buFontTx/>
              <a:buChar char="-"/>
            </a:pPr>
            <a:endParaRPr lang="nb-NO" noProof="0" dirty="0"/>
          </a:p>
        </p:txBody>
      </p:sp>
      <p:sp>
        <p:nvSpPr>
          <p:cNvPr id="5" name="Text Placeholder 4">
            <a:extLst>
              <a:ext uri="{FF2B5EF4-FFF2-40B4-BE49-F238E27FC236}">
                <a16:creationId xmlns:a16="http://schemas.microsoft.com/office/drawing/2014/main" id="{AD10FD29-7727-04C2-593E-91DFBAF88AE0}"/>
              </a:ext>
            </a:extLst>
          </p:cNvPr>
          <p:cNvSpPr>
            <a:spLocks noGrp="1"/>
          </p:cNvSpPr>
          <p:nvPr>
            <p:ph type="body" sz="quarter" idx="16"/>
          </p:nvPr>
        </p:nvSpPr>
        <p:spPr>
          <a:xfrm>
            <a:off x="798381" y="700387"/>
            <a:ext cx="10595237" cy="803654"/>
          </a:xfrm>
          <a:prstGeom prst="rect">
            <a:avLst/>
          </a:prstGeom>
        </p:spPr>
        <p:txBody>
          <a:bodyPr/>
          <a:lstStyle/>
          <a:p>
            <a:r>
              <a:rPr lang="nb-NO" dirty="0"/>
              <a:t>Viktige risikoer og utfordringer</a:t>
            </a:r>
            <a:endParaRPr lang="nb-NO" noProof="0" dirty="0"/>
          </a:p>
        </p:txBody>
      </p:sp>
    </p:spTree>
    <p:extLst>
      <p:ext uri="{BB962C8B-B14F-4D97-AF65-F5344CB8AC3E}">
        <p14:creationId xmlns:p14="http://schemas.microsoft.com/office/powerpoint/2010/main" val="27739276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5225A4-1AE8-F098-7927-253978BBFA2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A418C84-A3DB-648B-5FC1-14AAAA3BFBC4}"/>
              </a:ext>
            </a:extLst>
          </p:cNvPr>
          <p:cNvSpPr>
            <a:spLocks noGrp="1"/>
          </p:cNvSpPr>
          <p:nvPr>
            <p:ph type="body" sz="quarter" idx="18"/>
          </p:nvPr>
        </p:nvSpPr>
        <p:spPr>
          <a:xfrm>
            <a:off x="798381" y="1504041"/>
            <a:ext cx="10595237" cy="3849918"/>
          </a:xfrm>
          <a:prstGeom prst="rect">
            <a:avLst/>
          </a:prstGeom>
        </p:spPr>
        <p:txBody>
          <a:bodyPr/>
          <a:lstStyle/>
          <a:p>
            <a:pPr>
              <a:lnSpc>
                <a:spcPct val="100000"/>
              </a:lnSpc>
            </a:pPr>
            <a:r>
              <a:rPr lang="nb-NO" sz="2000" b="1" dirty="0"/>
              <a:t>3. Tap av arbeidsplasser</a:t>
            </a:r>
            <a:br>
              <a:rPr lang="nb-NO" sz="2000" b="1" dirty="0"/>
            </a:br>
            <a:r>
              <a:rPr lang="nb-NO" sz="2000" dirty="0"/>
              <a:t>Automatisering kan redusere behovet for:</a:t>
            </a:r>
            <a:br>
              <a:rPr lang="nb-NO" sz="2000" dirty="0"/>
            </a:br>
            <a:r>
              <a:rPr lang="nb-NO" sz="2000" dirty="0"/>
              <a:t>- Arbeidskraft i feltet</a:t>
            </a:r>
            <a:br>
              <a:rPr lang="nb-NO" sz="2000" dirty="0"/>
            </a:br>
            <a:r>
              <a:rPr lang="nb-NO" sz="2000" dirty="0"/>
              <a:t>- Maskinførere</a:t>
            </a:r>
            <a:br>
              <a:rPr lang="nb-NO" sz="2000" dirty="0"/>
            </a:br>
            <a:r>
              <a:rPr lang="nb-NO" sz="2000" dirty="0"/>
              <a:t>- Enkelte agronomiske stillinger       </a:t>
            </a:r>
            <a:br>
              <a:rPr lang="nb-NO" sz="2000" b="1" dirty="0"/>
            </a:br>
            <a:r>
              <a:rPr lang="nb-NO" sz="2000" b="1" dirty="0"/>
              <a:t>Det vil oppstå nye jobber, men ikke alle vil klare overgangen like lett, særlig ikke eldre arbeidstakere</a:t>
            </a:r>
          </a:p>
          <a:p>
            <a:pPr>
              <a:lnSpc>
                <a:spcPct val="100000"/>
              </a:lnSpc>
            </a:pPr>
            <a:r>
              <a:rPr lang="nb-NO" sz="2000" b="1" dirty="0"/>
              <a:t>4. Miljørisikoer</a:t>
            </a:r>
            <a:br>
              <a:rPr lang="nb-NO" sz="2000" b="1" dirty="0"/>
            </a:br>
            <a:r>
              <a:rPr lang="nb-NO" sz="2000" dirty="0"/>
              <a:t>Kunstig intelligens kan optimalisere landbruket, men kan også fremme:</a:t>
            </a:r>
            <a:br>
              <a:rPr lang="nb-NO" sz="2000" dirty="0"/>
            </a:br>
            <a:r>
              <a:rPr lang="nb-NO" sz="2000" dirty="0"/>
              <a:t>- Overintensivering</a:t>
            </a:r>
            <a:br>
              <a:rPr lang="nb-NO" sz="2000" dirty="0"/>
            </a:br>
            <a:r>
              <a:rPr lang="nb-NO" sz="2000" dirty="0"/>
              <a:t>- Monokulturer</a:t>
            </a:r>
            <a:br>
              <a:rPr lang="nb-NO" sz="2000" dirty="0"/>
            </a:br>
            <a:r>
              <a:rPr lang="nb-NO" sz="2000" dirty="0"/>
              <a:t>- Overdreven ressursbruk</a:t>
            </a:r>
            <a:br>
              <a:rPr lang="nb-NO" sz="2000" b="1" dirty="0"/>
            </a:br>
            <a:r>
              <a:rPr lang="nb-NO" sz="2000" b="1" dirty="0"/>
              <a:t>Hvis </a:t>
            </a:r>
            <a:r>
              <a:rPr lang="nb-NO" sz="2000" b="1" dirty="0" err="1"/>
              <a:t>profitalgoritmer</a:t>
            </a:r>
            <a:r>
              <a:rPr lang="nb-NO" sz="2000" b="1" dirty="0"/>
              <a:t> dominerer, kan bærekraften bli svekket.</a:t>
            </a:r>
            <a:endParaRPr lang="nb-NO" sz="2000" noProof="0" dirty="0"/>
          </a:p>
          <a:p>
            <a:pPr marL="342900" indent="-342900">
              <a:buFontTx/>
              <a:buChar char="-"/>
            </a:pPr>
            <a:endParaRPr lang="nb-NO" noProof="0" dirty="0"/>
          </a:p>
        </p:txBody>
      </p:sp>
      <p:sp>
        <p:nvSpPr>
          <p:cNvPr id="5" name="Text Placeholder 4">
            <a:extLst>
              <a:ext uri="{FF2B5EF4-FFF2-40B4-BE49-F238E27FC236}">
                <a16:creationId xmlns:a16="http://schemas.microsoft.com/office/drawing/2014/main" id="{5E1E653B-D768-608E-F479-85D2BBF790F4}"/>
              </a:ext>
            </a:extLst>
          </p:cNvPr>
          <p:cNvSpPr>
            <a:spLocks noGrp="1"/>
          </p:cNvSpPr>
          <p:nvPr>
            <p:ph type="body" sz="quarter" idx="16"/>
          </p:nvPr>
        </p:nvSpPr>
        <p:spPr>
          <a:prstGeom prst="rect">
            <a:avLst/>
          </a:prstGeom>
        </p:spPr>
        <p:txBody>
          <a:bodyPr/>
          <a:lstStyle/>
          <a:p>
            <a:r>
              <a:rPr lang="nb-NO" dirty="0"/>
              <a:t>Viktige risikoer og utfordringer</a:t>
            </a:r>
            <a:endParaRPr lang="nb-NO" noProof="0" dirty="0"/>
          </a:p>
        </p:txBody>
      </p:sp>
    </p:spTree>
    <p:extLst>
      <p:ext uri="{BB962C8B-B14F-4D97-AF65-F5344CB8AC3E}">
        <p14:creationId xmlns:p14="http://schemas.microsoft.com/office/powerpoint/2010/main" val="35498652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603F56-12EA-9E68-454A-D2C7EE8E096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F1534A3-B168-6764-BBA2-C443C9CBD341}"/>
              </a:ext>
            </a:extLst>
          </p:cNvPr>
          <p:cNvSpPr>
            <a:spLocks noGrp="1"/>
          </p:cNvSpPr>
          <p:nvPr>
            <p:ph type="body" sz="quarter" idx="18"/>
          </p:nvPr>
        </p:nvSpPr>
        <p:spPr>
          <a:xfrm>
            <a:off x="798381" y="1504041"/>
            <a:ext cx="10595237" cy="3849918"/>
          </a:xfrm>
          <a:prstGeom prst="rect">
            <a:avLst/>
          </a:prstGeom>
        </p:spPr>
        <p:txBody>
          <a:bodyPr/>
          <a:lstStyle/>
          <a:p>
            <a:pPr>
              <a:lnSpc>
                <a:spcPct val="100000"/>
              </a:lnSpc>
            </a:pPr>
            <a:r>
              <a:rPr lang="nb-NO" sz="2000" b="1" dirty="0"/>
              <a:t>5. Skjevheter og unøyaktige prognoser</a:t>
            </a:r>
            <a:br>
              <a:rPr lang="nb-NO" sz="2000" b="1" dirty="0"/>
            </a:br>
            <a:r>
              <a:rPr lang="nb-NO" sz="2000" dirty="0"/>
              <a:t>KI er ikke perfekt, og AI-modeller som er trent på begrensede eller skjeve data kan:</a:t>
            </a:r>
            <a:br>
              <a:rPr lang="nb-NO" sz="2000" dirty="0"/>
            </a:br>
            <a:r>
              <a:rPr lang="nb-NO" sz="2000" dirty="0"/>
              <a:t>- Feilvurdere jordforholdene</a:t>
            </a:r>
            <a:br>
              <a:rPr lang="nb-NO" sz="2000" dirty="0"/>
            </a:br>
            <a:r>
              <a:rPr lang="nb-NO" sz="2000" dirty="0"/>
              <a:t>- Anbefale skadelige praksiser</a:t>
            </a:r>
            <a:br>
              <a:rPr lang="nb-NO" sz="2000" dirty="0"/>
            </a:br>
            <a:r>
              <a:rPr lang="nb-NO" sz="2000" dirty="0"/>
              <a:t>- Svikt under uvanlige klimahendelser</a:t>
            </a:r>
            <a:br>
              <a:rPr lang="nb-NO" sz="2000" dirty="0"/>
            </a:br>
            <a:r>
              <a:rPr lang="nb-NO" sz="2000" dirty="0"/>
              <a:t>Vi må huske at landbruket er uoversiktlig og uforutsigbart. </a:t>
            </a:r>
          </a:p>
          <a:p>
            <a:pPr>
              <a:lnSpc>
                <a:spcPct val="100000"/>
              </a:lnSpc>
            </a:pPr>
            <a:r>
              <a:rPr lang="nb-NO" sz="2000" b="1" dirty="0"/>
              <a:t>6. Trusler mot cybersikkerheten.</a:t>
            </a:r>
            <a:br>
              <a:rPr lang="nb-NO" sz="2000" b="1" dirty="0"/>
            </a:br>
            <a:r>
              <a:rPr lang="nb-NO" sz="2000" dirty="0"/>
              <a:t>Nettverkstilkoblede gårder kan bli hacket. Følgende utfordringer kan oppstå:</a:t>
            </a:r>
            <a:br>
              <a:rPr lang="nb-NO" sz="2000" dirty="0"/>
            </a:br>
            <a:r>
              <a:rPr lang="nb-NO" sz="2000" dirty="0"/>
              <a:t>- Vanningssystemer slås av</a:t>
            </a:r>
            <a:br>
              <a:rPr lang="nb-NO" sz="2000" dirty="0"/>
            </a:br>
            <a:r>
              <a:rPr lang="nb-NO" sz="2000" dirty="0"/>
              <a:t>- Autonome traktorer blir feilstyrt</a:t>
            </a:r>
            <a:br>
              <a:rPr lang="nb-NO" sz="2000" dirty="0"/>
            </a:br>
            <a:r>
              <a:rPr lang="nb-NO" sz="2000" dirty="0"/>
              <a:t>- Forsyningskjeder blir forstyrret</a:t>
            </a:r>
            <a:r>
              <a:rPr lang="nb-NO" sz="2000" noProof="0" dirty="0"/>
              <a:t>.</a:t>
            </a:r>
          </a:p>
          <a:p>
            <a:pPr indent="127000">
              <a:lnSpc>
                <a:spcPct val="100000"/>
              </a:lnSpc>
              <a:spcBef>
                <a:spcPts val="0"/>
              </a:spcBef>
            </a:pPr>
            <a:endParaRPr lang="nb-NO" noProof="0" dirty="0"/>
          </a:p>
          <a:p>
            <a:pPr marL="342900" indent="-342900">
              <a:lnSpc>
                <a:spcPct val="100000"/>
              </a:lnSpc>
              <a:buFontTx/>
              <a:buChar char="-"/>
            </a:pPr>
            <a:endParaRPr lang="nb-NO" noProof="0" dirty="0"/>
          </a:p>
        </p:txBody>
      </p:sp>
      <p:sp>
        <p:nvSpPr>
          <p:cNvPr id="5" name="Text Placeholder 4">
            <a:extLst>
              <a:ext uri="{FF2B5EF4-FFF2-40B4-BE49-F238E27FC236}">
                <a16:creationId xmlns:a16="http://schemas.microsoft.com/office/drawing/2014/main" id="{F7887B37-CC32-3BA1-193E-8B54C86ED58B}"/>
              </a:ext>
            </a:extLst>
          </p:cNvPr>
          <p:cNvSpPr>
            <a:spLocks noGrp="1"/>
          </p:cNvSpPr>
          <p:nvPr>
            <p:ph type="body" sz="quarter" idx="16"/>
          </p:nvPr>
        </p:nvSpPr>
        <p:spPr>
          <a:prstGeom prst="rect">
            <a:avLst/>
          </a:prstGeom>
        </p:spPr>
        <p:txBody>
          <a:bodyPr/>
          <a:lstStyle/>
          <a:p>
            <a:r>
              <a:rPr lang="nb-NO" dirty="0"/>
              <a:t>Viktige risikoer og utfordringer</a:t>
            </a:r>
            <a:endParaRPr lang="nb-NO" noProof="0" dirty="0"/>
          </a:p>
        </p:txBody>
      </p:sp>
    </p:spTree>
    <p:extLst>
      <p:ext uri="{BB962C8B-B14F-4D97-AF65-F5344CB8AC3E}">
        <p14:creationId xmlns:p14="http://schemas.microsoft.com/office/powerpoint/2010/main" val="28285992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A66540-5571-90F3-08F4-F574B3A2B41E}"/>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DDE86F2D-0826-B6AC-9B1C-B45A469B273D}"/>
              </a:ext>
            </a:extLst>
          </p:cNvPr>
          <p:cNvSpPr>
            <a:spLocks noGrp="1"/>
          </p:cNvSpPr>
          <p:nvPr>
            <p:ph type="body" sz="quarter" idx="18"/>
          </p:nvPr>
        </p:nvSpPr>
        <p:spPr>
          <a:xfrm>
            <a:off x="6613876" y="1452064"/>
            <a:ext cx="5263164" cy="4377696"/>
          </a:xfrm>
        </p:spPr>
        <p:txBody>
          <a:bodyPr/>
          <a:lstStyle/>
          <a:p>
            <a:pPr marL="0"/>
            <a:r>
              <a:rPr lang="nb-NO" dirty="0"/>
              <a:t>Bønder, beslutningstakere og teknologileverandører må ta hensyn til og forutse disse sårbarhetene ved å innføre sikkerhetstiltak i alle faser av implementeringen. Det må sikres at menneskelig kompetanse fortsatt står i sentrum. Ved å forholde seg til kunstig intelligens med både entusiasme og forsiktighet kan landbrukssektoren dra nytte av innovasjonen samtidig som den ivaretar robustheten og bærekraften i de </a:t>
            </a:r>
            <a:r>
              <a:rPr lang="nb-NO" dirty="0" err="1"/>
              <a:t>matsystemene</a:t>
            </a:r>
            <a:r>
              <a:rPr lang="nb-NO" dirty="0"/>
              <a:t> vi alle er avhengige av.</a:t>
            </a:r>
            <a:endParaRPr lang="nb-NO" noProof="0" dirty="0"/>
          </a:p>
        </p:txBody>
      </p:sp>
      <p:sp>
        <p:nvSpPr>
          <p:cNvPr id="7" name="Text Placeholder 6">
            <a:extLst>
              <a:ext uri="{FF2B5EF4-FFF2-40B4-BE49-F238E27FC236}">
                <a16:creationId xmlns:a16="http://schemas.microsoft.com/office/drawing/2014/main" id="{5A58532E-4D56-0886-A316-DB3B0445DC34}"/>
              </a:ext>
            </a:extLst>
          </p:cNvPr>
          <p:cNvSpPr>
            <a:spLocks noGrp="1"/>
          </p:cNvSpPr>
          <p:nvPr>
            <p:ph type="body" sz="quarter" idx="16"/>
          </p:nvPr>
        </p:nvSpPr>
        <p:spPr>
          <a:xfrm>
            <a:off x="6613876" y="294931"/>
            <a:ext cx="4757375" cy="992652"/>
          </a:xfrm>
        </p:spPr>
        <p:txBody>
          <a:bodyPr/>
          <a:lstStyle/>
          <a:p>
            <a:r>
              <a:rPr lang="nb-NO" dirty="0"/>
              <a:t>Med blikket rettet mot fremtiden</a:t>
            </a:r>
            <a:endParaRPr lang="nb-NO" noProof="0" dirty="0"/>
          </a:p>
        </p:txBody>
      </p:sp>
      <p:sp>
        <p:nvSpPr>
          <p:cNvPr id="17" name="Freeform 16">
            <a:extLst>
              <a:ext uri="{FF2B5EF4-FFF2-40B4-BE49-F238E27FC236}">
                <a16:creationId xmlns:a16="http://schemas.microsoft.com/office/drawing/2014/main" id="{59C2870E-9582-B4D3-C3B5-25266EB61F7F}"/>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pic>
        <p:nvPicPr>
          <p:cNvPr id="6" name="Plassholder for bilde 5">
            <a:extLst>
              <a:ext uri="{FF2B5EF4-FFF2-40B4-BE49-F238E27FC236}">
                <a16:creationId xmlns:a16="http://schemas.microsoft.com/office/drawing/2014/main" id="{26C744F2-49A6-55D3-9014-BFBD58A7A03B}"/>
              </a:ext>
            </a:extLst>
          </p:cNvPr>
          <p:cNvPicPr>
            <a:picLocks noGrp="1" noChangeAspect="1"/>
          </p:cNvPicPr>
          <p:nvPr>
            <p:ph type="pic" sz="quarter" idx="44"/>
          </p:nvPr>
        </p:nvPicPr>
        <p:blipFill>
          <a:blip r:embed="rId2"/>
          <a:srcRect l="14883" r="14883"/>
          <a:stretch/>
        </p:blipFill>
        <p:spPr>
          <a:prstGeom prst="rect">
            <a:avLst/>
          </a:prstGeom>
          <a:solidFill>
            <a:srgbClr val="FFFFFF">
              <a:lumMod val="95000"/>
            </a:srgbClr>
          </a:solidFill>
        </p:spPr>
      </p:pic>
    </p:spTree>
    <p:extLst>
      <p:ext uri="{BB962C8B-B14F-4D97-AF65-F5344CB8AC3E}">
        <p14:creationId xmlns:p14="http://schemas.microsoft.com/office/powerpoint/2010/main" val="27272333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lstStyle/>
          <a:p>
            <a:r>
              <a:rPr lang="nb-NO" dirty="0"/>
              <a:t>Del</a:t>
            </a:r>
            <a:r>
              <a:rPr lang="nb-NO" noProof="0" dirty="0"/>
              <a:t> 1</a:t>
            </a:r>
          </a:p>
          <a:p>
            <a:r>
              <a:rPr lang="nb-NO" noProof="0" dirty="0"/>
              <a:t>Introduksjon</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nb-NO" noProof="0" dirty="0"/>
              <a:t>01</a:t>
            </a:r>
          </a:p>
        </p:txBody>
      </p:sp>
    </p:spTree>
    <p:extLst>
      <p:ext uri="{BB962C8B-B14F-4D97-AF65-F5344CB8AC3E}">
        <p14:creationId xmlns:p14="http://schemas.microsoft.com/office/powerpoint/2010/main" val="13291860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C6739B-9036-EC76-0F48-9D0D0CCA2C99}"/>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145F1620-32E2-13BF-5FDC-480186E060C7}"/>
              </a:ext>
            </a:extLst>
          </p:cNvPr>
          <p:cNvSpPr>
            <a:spLocks noGrp="1"/>
          </p:cNvSpPr>
          <p:nvPr>
            <p:ph type="body" sz="quarter" idx="18"/>
          </p:nvPr>
        </p:nvSpPr>
        <p:spPr>
          <a:xfrm>
            <a:off x="636756" y="2381883"/>
            <a:ext cx="4639192" cy="4377696"/>
          </a:xfrm>
        </p:spPr>
        <p:txBody>
          <a:bodyPr/>
          <a:lstStyle/>
          <a:p>
            <a:pPr marL="0" indent="0"/>
            <a:r>
              <a:rPr lang="nb-NO" dirty="0"/>
              <a:t>Basert på globale analyser og rangeringer er det ofte landene med sterke teknologisektorer, store landbruksnæringer og betydelige investeringer i digitalt landbruk som ligger i forkant innen KI-drevet landbruk.</a:t>
            </a:r>
            <a:endParaRPr lang="nb-NO" noProof="0" dirty="0"/>
          </a:p>
        </p:txBody>
      </p:sp>
      <p:sp>
        <p:nvSpPr>
          <p:cNvPr id="7" name="Text Placeholder 6">
            <a:extLst>
              <a:ext uri="{FF2B5EF4-FFF2-40B4-BE49-F238E27FC236}">
                <a16:creationId xmlns:a16="http://schemas.microsoft.com/office/drawing/2014/main" id="{2F0B14DC-FE4F-A5FF-DB74-1F53AA238C58}"/>
              </a:ext>
            </a:extLst>
          </p:cNvPr>
          <p:cNvSpPr>
            <a:spLocks noGrp="1"/>
          </p:cNvSpPr>
          <p:nvPr>
            <p:ph type="body" sz="quarter" idx="16"/>
          </p:nvPr>
        </p:nvSpPr>
        <p:spPr>
          <a:xfrm>
            <a:off x="643467" y="484501"/>
            <a:ext cx="4757375" cy="992652"/>
          </a:xfrm>
        </p:spPr>
        <p:txBody>
          <a:bodyPr/>
          <a:lstStyle/>
          <a:p>
            <a:r>
              <a:rPr lang="nb-NO" dirty="0"/>
              <a:t>Landene som bruker mest kunstig intelligens i landbruket</a:t>
            </a:r>
            <a:endParaRPr lang="nb-NO" noProof="0" dirty="0"/>
          </a:p>
        </p:txBody>
      </p:sp>
      <p:sp>
        <p:nvSpPr>
          <p:cNvPr id="17" name="Freeform 16">
            <a:extLst>
              <a:ext uri="{FF2B5EF4-FFF2-40B4-BE49-F238E27FC236}">
                <a16:creationId xmlns:a16="http://schemas.microsoft.com/office/drawing/2014/main" id="{EA65E272-C03A-A2C2-B5C8-F4C4579ADD3F}"/>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pic>
        <p:nvPicPr>
          <p:cNvPr id="5" name="Picture Placeholder 4" descr="A hand holding a leaf&#10;&#10;AI-generated content may be incorrect.">
            <a:extLst>
              <a:ext uri="{FF2B5EF4-FFF2-40B4-BE49-F238E27FC236}">
                <a16:creationId xmlns:a16="http://schemas.microsoft.com/office/drawing/2014/main" id="{B08C1162-56CE-48F7-0FF5-D22772246CA4}"/>
              </a:ext>
            </a:extLst>
          </p:cNvPr>
          <p:cNvPicPr>
            <a:picLocks noGrp="1" noChangeAspect="1"/>
          </p:cNvPicPr>
          <p:nvPr>
            <p:ph type="pic" sz="quarter" idx="44"/>
          </p:nvPr>
        </p:nvPicPr>
        <p:blipFill>
          <a:blip r:embed="rId2" cstate="screen">
            <a:extLst>
              <a:ext uri="{28A0092B-C50C-407E-A947-70E740481C1C}">
                <a14:useLocalDpi xmlns:a14="http://schemas.microsoft.com/office/drawing/2010/main"/>
              </a:ext>
            </a:extLst>
          </a:blip>
          <a:srcRect/>
          <a:stretch>
            <a:fillRect/>
          </a:stretch>
        </p:blipFill>
        <p:spPr>
          <a:xfrm>
            <a:off x="5522242" y="439730"/>
            <a:ext cx="5660531" cy="6045736"/>
          </a:xfrm>
        </p:spPr>
      </p:pic>
      <p:pic>
        <p:nvPicPr>
          <p:cNvPr id="6" name="Immagine 5" descr="Immagine che contiene aria aperta, erba, cibo, agricoltura&#10;&#10;Il contenuto generato dall'IA potrebbe non essere corretto.">
            <a:extLst>
              <a:ext uri="{FF2B5EF4-FFF2-40B4-BE49-F238E27FC236}">
                <a16:creationId xmlns:a16="http://schemas.microsoft.com/office/drawing/2014/main" id="{E455C56D-4A7E-6B2F-3F0B-D1086D6136B6}"/>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5522242" y="436065"/>
            <a:ext cx="5660531" cy="6053065"/>
          </a:xfrm>
          <a:prstGeom prst="rect">
            <a:avLst/>
          </a:prstGeom>
        </p:spPr>
      </p:pic>
    </p:spTree>
    <p:extLst>
      <p:ext uri="{BB962C8B-B14F-4D97-AF65-F5344CB8AC3E}">
        <p14:creationId xmlns:p14="http://schemas.microsoft.com/office/powerpoint/2010/main" val="12021574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F4FBA-3E68-C314-5CE0-358453064A1F}"/>
            </a:ext>
          </a:extLst>
        </p:cNvPr>
        <p:cNvGrpSpPr/>
        <p:nvPr/>
      </p:nvGrpSpPr>
      <p:grpSpPr>
        <a:xfrm>
          <a:off x="0" y="0"/>
          <a:ext cx="0" cy="0"/>
          <a:chOff x="0" y="0"/>
          <a:chExt cx="0" cy="0"/>
        </a:xfrm>
      </p:grpSpPr>
      <p:sp>
        <p:nvSpPr>
          <p:cNvPr id="9" name="Segnaposto testo 8">
            <a:extLst>
              <a:ext uri="{FF2B5EF4-FFF2-40B4-BE49-F238E27FC236}">
                <a16:creationId xmlns:a16="http://schemas.microsoft.com/office/drawing/2014/main" id="{077D0C9C-E6BD-BE8E-0973-BFD68D350A85}"/>
              </a:ext>
            </a:extLst>
          </p:cNvPr>
          <p:cNvSpPr>
            <a:spLocks noGrp="1"/>
          </p:cNvSpPr>
          <p:nvPr>
            <p:ph type="body" sz="quarter" idx="16"/>
          </p:nvPr>
        </p:nvSpPr>
        <p:spPr>
          <a:xfrm>
            <a:off x="736986" y="480059"/>
            <a:ext cx="10595237" cy="803654"/>
          </a:xfrm>
        </p:spPr>
        <p:txBody>
          <a:bodyPr/>
          <a:lstStyle/>
          <a:p>
            <a:r>
              <a:rPr lang="nb-NO" dirty="0"/>
              <a:t>Ledende land som bruker KI i landbruk</a:t>
            </a:r>
            <a:endParaRPr lang="nb-NO" noProof="0" dirty="0"/>
          </a:p>
        </p:txBody>
      </p:sp>
      <p:pic>
        <p:nvPicPr>
          <p:cNvPr id="6148" name="Picture 4" descr="Mappa del mondo su sfondo bianco rendering 3D mappa del ...">
            <a:extLst>
              <a:ext uri="{FF2B5EF4-FFF2-40B4-BE49-F238E27FC236}">
                <a16:creationId xmlns:a16="http://schemas.microsoft.com/office/drawing/2014/main" id="{BEDC6388-C464-0626-C5A0-6AE18F759FE7}"/>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047874" y="1436409"/>
            <a:ext cx="6954519" cy="4632643"/>
          </a:xfrm>
          <a:prstGeom prst="rect">
            <a:avLst/>
          </a:prstGeom>
          <a:noFill/>
          <a:extLst>
            <a:ext uri="{909E8E84-426E-40DD-AFC4-6F175D3DCCD1}">
              <a14:hiddenFill xmlns:a14="http://schemas.microsoft.com/office/drawing/2010/main">
                <a:solidFill>
                  <a:srgbClr val="FFFFFF"/>
                </a:solidFill>
              </a14:hiddenFill>
            </a:ext>
          </a:extLst>
        </p:spPr>
      </p:pic>
      <p:sp>
        <p:nvSpPr>
          <p:cNvPr id="12" name="CasellaDiTesto 11">
            <a:extLst>
              <a:ext uri="{FF2B5EF4-FFF2-40B4-BE49-F238E27FC236}">
                <a16:creationId xmlns:a16="http://schemas.microsoft.com/office/drawing/2014/main" id="{88C3CD0D-3B14-8B02-62E0-C2DABCF6A351}"/>
              </a:ext>
            </a:extLst>
          </p:cNvPr>
          <p:cNvSpPr txBox="1"/>
          <p:nvPr/>
        </p:nvSpPr>
        <p:spPr>
          <a:xfrm>
            <a:off x="477520" y="2113280"/>
            <a:ext cx="2032000" cy="2308324"/>
          </a:xfrm>
          <a:prstGeom prst="rect">
            <a:avLst/>
          </a:prstGeom>
          <a:noFill/>
          <a:ln>
            <a:solidFill>
              <a:schemeClr val="accent1"/>
            </a:solidFill>
          </a:ln>
        </p:spPr>
        <p:txBody>
          <a:bodyPr wrap="square" rtlCol="0">
            <a:spAutoFit/>
          </a:bodyPr>
          <a:lstStyle/>
          <a:p>
            <a:r>
              <a:rPr lang="nb-NO" sz="1200" b="1" dirty="0"/>
              <a:t>1. USA</a:t>
            </a:r>
            <a:br>
              <a:rPr lang="nb-NO" sz="1200" b="1" dirty="0"/>
            </a:br>
            <a:r>
              <a:rPr lang="nb-NO" sz="1200" dirty="0" err="1"/>
              <a:t>USA</a:t>
            </a:r>
            <a:r>
              <a:rPr lang="nb-NO" sz="1200" dirty="0"/>
              <a:t> er allment anerkjent som en global leder innen kunstig intelligens i landbruket, drevet av:</a:t>
            </a:r>
            <a:br>
              <a:rPr lang="nb-NO" sz="1200" dirty="0"/>
            </a:br>
            <a:r>
              <a:rPr lang="nb-NO" sz="1200" dirty="0"/>
              <a:t>- Avanserte teknologier for presisjonslandbruk</a:t>
            </a:r>
            <a:br>
              <a:rPr lang="nb-NO" sz="1200" dirty="0"/>
            </a:br>
            <a:r>
              <a:rPr lang="nb-NO" sz="1200" dirty="0"/>
              <a:t>- Sterke oppstartsbedrifter innen landbruksteknologi</a:t>
            </a:r>
            <a:br>
              <a:rPr lang="nb-NO" sz="1200" dirty="0"/>
            </a:br>
            <a:r>
              <a:rPr lang="nb-NO" sz="1200" dirty="0"/>
              <a:t>- Utbredt bruk av robotteknologi, droner og maskinlæring</a:t>
            </a:r>
            <a:endParaRPr lang="nb-NO" sz="1200" noProof="0" dirty="0"/>
          </a:p>
        </p:txBody>
      </p:sp>
      <p:cxnSp>
        <p:nvCxnSpPr>
          <p:cNvPr id="14" name="Connettore diritto 13">
            <a:extLst>
              <a:ext uri="{FF2B5EF4-FFF2-40B4-BE49-F238E27FC236}">
                <a16:creationId xmlns:a16="http://schemas.microsoft.com/office/drawing/2014/main" id="{5A7E7633-36F3-3CE9-03E2-DA2F3C5087AB}"/>
              </a:ext>
            </a:extLst>
          </p:cNvPr>
          <p:cNvCxnSpPr>
            <a:cxnSpLocks/>
          </p:cNvCxnSpPr>
          <p:nvPr/>
        </p:nvCxnSpPr>
        <p:spPr>
          <a:xfrm flipV="1">
            <a:off x="2509520" y="3274068"/>
            <a:ext cx="1219200" cy="525772"/>
          </a:xfrm>
          <a:prstGeom prst="line">
            <a:avLst/>
          </a:prstGeom>
        </p:spPr>
        <p:style>
          <a:lnRef idx="1">
            <a:schemeClr val="accent1"/>
          </a:lnRef>
          <a:fillRef idx="0">
            <a:schemeClr val="accent1"/>
          </a:fillRef>
          <a:effectRef idx="0">
            <a:schemeClr val="accent1"/>
          </a:effectRef>
          <a:fontRef idx="minor">
            <a:schemeClr val="tx1"/>
          </a:fontRef>
        </p:style>
      </p:cxnSp>
      <p:sp>
        <p:nvSpPr>
          <p:cNvPr id="15" name="CasellaDiTesto 14">
            <a:extLst>
              <a:ext uri="{FF2B5EF4-FFF2-40B4-BE49-F238E27FC236}">
                <a16:creationId xmlns:a16="http://schemas.microsoft.com/office/drawing/2014/main" id="{F2BF9C53-D938-8B37-EE18-A44408CD5E36}"/>
              </a:ext>
            </a:extLst>
          </p:cNvPr>
          <p:cNvSpPr txBox="1"/>
          <p:nvPr/>
        </p:nvSpPr>
        <p:spPr>
          <a:xfrm>
            <a:off x="736986" y="4636761"/>
            <a:ext cx="1889760" cy="1754326"/>
          </a:xfrm>
          <a:prstGeom prst="rect">
            <a:avLst/>
          </a:prstGeom>
          <a:noFill/>
          <a:ln>
            <a:solidFill>
              <a:schemeClr val="accent1"/>
            </a:solidFill>
          </a:ln>
        </p:spPr>
        <p:txBody>
          <a:bodyPr wrap="square" rtlCol="0">
            <a:spAutoFit/>
          </a:bodyPr>
          <a:lstStyle/>
          <a:p>
            <a:r>
              <a:rPr lang="nb-NO" sz="1200" b="1" dirty="0"/>
              <a:t>🇧🇷 7. Brasil</a:t>
            </a:r>
            <a:br>
              <a:rPr lang="nb-NO" sz="1200" b="1" dirty="0"/>
            </a:br>
            <a:r>
              <a:rPr lang="nb-NO" sz="1200" dirty="0" err="1"/>
              <a:t>Brasil</a:t>
            </a:r>
            <a:r>
              <a:rPr lang="nb-NO" sz="1200" dirty="0"/>
              <a:t> bruker kunstig intelligens til å optimalisere:</a:t>
            </a:r>
            <a:br>
              <a:rPr lang="nb-NO" sz="1200" dirty="0"/>
            </a:br>
            <a:r>
              <a:rPr lang="nb-NO" sz="1200" dirty="0"/>
              <a:t>- Storskala avlingsproduksjon</a:t>
            </a:r>
            <a:br>
              <a:rPr lang="nb-NO" sz="1200" dirty="0"/>
            </a:br>
            <a:r>
              <a:rPr lang="nb-NO" sz="1200" dirty="0"/>
              <a:t>- Satellittbasert overvåking</a:t>
            </a:r>
            <a:br>
              <a:rPr lang="nb-NO" sz="1200" dirty="0"/>
            </a:br>
            <a:r>
              <a:rPr lang="nb-NO" sz="1200" dirty="0"/>
              <a:t>- Presisjonsbasert husdyrhold</a:t>
            </a:r>
            <a:endParaRPr lang="nb-NO" sz="1200" noProof="0" dirty="0"/>
          </a:p>
        </p:txBody>
      </p:sp>
      <p:cxnSp>
        <p:nvCxnSpPr>
          <p:cNvPr id="17" name="Connettore diritto 16">
            <a:extLst>
              <a:ext uri="{FF2B5EF4-FFF2-40B4-BE49-F238E27FC236}">
                <a16:creationId xmlns:a16="http://schemas.microsoft.com/office/drawing/2014/main" id="{60CECE43-3E84-C87C-C217-58C959A2E84F}"/>
              </a:ext>
            </a:extLst>
          </p:cNvPr>
          <p:cNvCxnSpPr>
            <a:cxnSpLocks/>
          </p:cNvCxnSpPr>
          <p:nvPr/>
        </p:nvCxnSpPr>
        <p:spPr>
          <a:xfrm flipV="1">
            <a:off x="2626746" y="4277360"/>
            <a:ext cx="1965574" cy="772654"/>
          </a:xfrm>
          <a:prstGeom prst="line">
            <a:avLst/>
          </a:prstGeom>
        </p:spPr>
        <p:style>
          <a:lnRef idx="1">
            <a:schemeClr val="accent1"/>
          </a:lnRef>
          <a:fillRef idx="0">
            <a:schemeClr val="accent1"/>
          </a:fillRef>
          <a:effectRef idx="0">
            <a:schemeClr val="accent1"/>
          </a:effectRef>
          <a:fontRef idx="minor">
            <a:schemeClr val="tx1"/>
          </a:fontRef>
        </p:style>
      </p:cxnSp>
      <p:sp>
        <p:nvSpPr>
          <p:cNvPr id="19" name="CasellaDiTesto 18">
            <a:extLst>
              <a:ext uri="{FF2B5EF4-FFF2-40B4-BE49-F238E27FC236}">
                <a16:creationId xmlns:a16="http://schemas.microsoft.com/office/drawing/2014/main" id="{8338EAF7-C2F7-E50E-A8F8-3FFAC98FF068}"/>
              </a:ext>
            </a:extLst>
          </p:cNvPr>
          <p:cNvSpPr txBox="1"/>
          <p:nvPr/>
        </p:nvSpPr>
        <p:spPr>
          <a:xfrm>
            <a:off x="8540746" y="1316980"/>
            <a:ext cx="2421893" cy="1015663"/>
          </a:xfrm>
          <a:prstGeom prst="rect">
            <a:avLst/>
          </a:prstGeom>
          <a:noFill/>
          <a:ln>
            <a:solidFill>
              <a:schemeClr val="accent1"/>
            </a:solidFill>
          </a:ln>
        </p:spPr>
        <p:txBody>
          <a:bodyPr wrap="square" rtlCol="0">
            <a:spAutoFit/>
          </a:bodyPr>
          <a:lstStyle/>
          <a:p>
            <a:r>
              <a:rPr lang="nb-NO" sz="1200" b="1" dirty="0"/>
              <a:t>🇯🇵 4. Japan</a:t>
            </a:r>
            <a:br>
              <a:rPr lang="nb-NO" sz="1200" b="1" dirty="0"/>
            </a:br>
            <a:r>
              <a:rPr lang="nb-NO" sz="1200" dirty="0" err="1"/>
              <a:t>Japan</a:t>
            </a:r>
            <a:r>
              <a:rPr lang="nb-NO" sz="1200" dirty="0"/>
              <a:t> integrerer KI mye i:</a:t>
            </a:r>
            <a:br>
              <a:rPr lang="nb-NO" sz="1200" dirty="0"/>
            </a:br>
            <a:r>
              <a:rPr lang="nb-NO" sz="1200" dirty="0"/>
              <a:t>- Robotisert innhøsting</a:t>
            </a:r>
            <a:br>
              <a:rPr lang="nb-NO" sz="1200" dirty="0"/>
            </a:br>
            <a:r>
              <a:rPr lang="nb-NO" sz="1200" dirty="0"/>
              <a:t>- Smarte drivhus</a:t>
            </a:r>
            <a:br>
              <a:rPr lang="nb-NO" sz="1200" dirty="0"/>
            </a:br>
            <a:r>
              <a:rPr lang="nb-NO" sz="1200" dirty="0"/>
              <a:t>- Automatisert overvåking av husdyr</a:t>
            </a:r>
            <a:endParaRPr lang="nb-NO" sz="1200" noProof="0" dirty="0"/>
          </a:p>
        </p:txBody>
      </p:sp>
      <p:cxnSp>
        <p:nvCxnSpPr>
          <p:cNvPr id="20" name="Connettore diritto 19">
            <a:extLst>
              <a:ext uri="{FF2B5EF4-FFF2-40B4-BE49-F238E27FC236}">
                <a16:creationId xmlns:a16="http://schemas.microsoft.com/office/drawing/2014/main" id="{7794013F-C525-4715-9571-CC0C6D0B6341}"/>
              </a:ext>
            </a:extLst>
          </p:cNvPr>
          <p:cNvCxnSpPr>
            <a:cxnSpLocks/>
          </p:cNvCxnSpPr>
          <p:nvPr/>
        </p:nvCxnSpPr>
        <p:spPr>
          <a:xfrm flipV="1">
            <a:off x="7604023" y="2347844"/>
            <a:ext cx="1612381" cy="1029096"/>
          </a:xfrm>
          <a:prstGeom prst="line">
            <a:avLst/>
          </a:prstGeom>
        </p:spPr>
        <p:style>
          <a:lnRef idx="1">
            <a:schemeClr val="accent1"/>
          </a:lnRef>
          <a:fillRef idx="0">
            <a:schemeClr val="accent1"/>
          </a:fillRef>
          <a:effectRef idx="0">
            <a:schemeClr val="accent1"/>
          </a:effectRef>
          <a:fontRef idx="minor">
            <a:schemeClr val="tx1"/>
          </a:fontRef>
        </p:style>
      </p:cxnSp>
      <p:sp>
        <p:nvSpPr>
          <p:cNvPr id="22" name="CasellaDiTesto 21">
            <a:extLst>
              <a:ext uri="{FF2B5EF4-FFF2-40B4-BE49-F238E27FC236}">
                <a16:creationId xmlns:a16="http://schemas.microsoft.com/office/drawing/2014/main" id="{7504C9F6-DA4F-A350-B238-DC71DEF451BA}"/>
              </a:ext>
            </a:extLst>
          </p:cNvPr>
          <p:cNvSpPr txBox="1"/>
          <p:nvPr/>
        </p:nvSpPr>
        <p:spPr>
          <a:xfrm>
            <a:off x="8771570" y="2624903"/>
            <a:ext cx="2622048" cy="1384995"/>
          </a:xfrm>
          <a:prstGeom prst="rect">
            <a:avLst/>
          </a:prstGeom>
          <a:noFill/>
          <a:ln>
            <a:solidFill>
              <a:schemeClr val="accent1"/>
            </a:solidFill>
          </a:ln>
        </p:spPr>
        <p:txBody>
          <a:bodyPr wrap="square" rtlCol="0">
            <a:spAutoFit/>
          </a:bodyPr>
          <a:lstStyle/>
          <a:p>
            <a:r>
              <a:rPr lang="nn-NO" sz="1200" b="1" dirty="0"/>
              <a:t>🇨🇳 5. Kina</a:t>
            </a:r>
            <a:br>
              <a:rPr lang="nn-NO" sz="1200" b="1" dirty="0"/>
            </a:br>
            <a:r>
              <a:rPr lang="nn-NO" sz="1200" dirty="0" err="1"/>
              <a:t>Kina</a:t>
            </a:r>
            <a:r>
              <a:rPr lang="nn-NO" sz="1200" dirty="0"/>
              <a:t> skalerer raskt KI i landbruk gjennom:</a:t>
            </a:r>
            <a:br>
              <a:rPr lang="nn-NO" sz="1200" dirty="0"/>
            </a:br>
            <a:r>
              <a:rPr lang="nn-NO" sz="1200" dirty="0"/>
              <a:t>- </a:t>
            </a:r>
            <a:r>
              <a:rPr lang="nn-NO" sz="1200" dirty="0" err="1"/>
              <a:t>Droner</a:t>
            </a:r>
            <a:r>
              <a:rPr lang="nn-NO" sz="1200" dirty="0"/>
              <a:t> for avlingssprøyting</a:t>
            </a:r>
            <a:br>
              <a:rPr lang="nn-NO" sz="1200" dirty="0"/>
            </a:br>
            <a:r>
              <a:rPr lang="nn-NO" sz="1200" dirty="0"/>
              <a:t>- </a:t>
            </a:r>
            <a:r>
              <a:rPr lang="nn-NO" sz="1200" dirty="0" err="1"/>
              <a:t>Smartere</a:t>
            </a:r>
            <a:r>
              <a:rPr lang="nn-NO" sz="1200" dirty="0"/>
              <a:t> landbruksplattformer</a:t>
            </a:r>
            <a:br>
              <a:rPr lang="nn-NO" sz="1200" dirty="0"/>
            </a:br>
            <a:r>
              <a:rPr lang="nn-NO" sz="1200" dirty="0"/>
              <a:t>- </a:t>
            </a:r>
            <a:r>
              <a:rPr lang="nn-NO" sz="1200" dirty="0" err="1"/>
              <a:t>Regjeringsstøttede</a:t>
            </a:r>
            <a:r>
              <a:rPr lang="nn-NO" sz="1200" dirty="0"/>
              <a:t> digitale </a:t>
            </a:r>
            <a:r>
              <a:rPr lang="nn-NO" sz="1200" dirty="0" err="1"/>
              <a:t>landbruksprogrammer</a:t>
            </a:r>
            <a:endParaRPr lang="nb-NO" sz="1200" noProof="0" dirty="0"/>
          </a:p>
        </p:txBody>
      </p:sp>
      <p:cxnSp>
        <p:nvCxnSpPr>
          <p:cNvPr id="23" name="Connettore diritto 22">
            <a:extLst>
              <a:ext uri="{FF2B5EF4-FFF2-40B4-BE49-F238E27FC236}">
                <a16:creationId xmlns:a16="http://schemas.microsoft.com/office/drawing/2014/main" id="{43D334B7-2BEB-093E-1DBD-3F8F1E72E221}"/>
              </a:ext>
            </a:extLst>
          </p:cNvPr>
          <p:cNvCxnSpPr>
            <a:cxnSpLocks/>
            <a:endCxn id="40" idx="0"/>
          </p:cNvCxnSpPr>
          <p:nvPr/>
        </p:nvCxnSpPr>
        <p:spPr>
          <a:xfrm>
            <a:off x="6664747" y="3712527"/>
            <a:ext cx="3417847" cy="1154755"/>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Connettore diritto 24">
            <a:extLst>
              <a:ext uri="{FF2B5EF4-FFF2-40B4-BE49-F238E27FC236}">
                <a16:creationId xmlns:a16="http://schemas.microsoft.com/office/drawing/2014/main" id="{951720FD-D408-1E1E-B311-1C04A15C3BED}"/>
              </a:ext>
            </a:extLst>
          </p:cNvPr>
          <p:cNvCxnSpPr>
            <a:cxnSpLocks/>
          </p:cNvCxnSpPr>
          <p:nvPr/>
        </p:nvCxnSpPr>
        <p:spPr>
          <a:xfrm flipV="1">
            <a:off x="7182481" y="3317400"/>
            <a:ext cx="1589089" cy="178969"/>
          </a:xfrm>
          <a:prstGeom prst="line">
            <a:avLst/>
          </a:prstGeom>
        </p:spPr>
        <p:style>
          <a:lnRef idx="1">
            <a:schemeClr val="accent1"/>
          </a:lnRef>
          <a:fillRef idx="0">
            <a:schemeClr val="accent1"/>
          </a:fillRef>
          <a:effectRef idx="0">
            <a:schemeClr val="accent1"/>
          </a:effectRef>
          <a:fontRef idx="minor">
            <a:schemeClr val="tx1"/>
          </a:fontRef>
        </p:style>
      </p:cxnSp>
      <p:sp>
        <p:nvSpPr>
          <p:cNvPr id="26" name="CasellaDiTesto 25">
            <a:extLst>
              <a:ext uri="{FF2B5EF4-FFF2-40B4-BE49-F238E27FC236}">
                <a16:creationId xmlns:a16="http://schemas.microsoft.com/office/drawing/2014/main" id="{A7D9D601-2FA8-B7DB-1579-9083D37BE5D9}"/>
              </a:ext>
            </a:extLst>
          </p:cNvPr>
          <p:cNvSpPr txBox="1"/>
          <p:nvPr/>
        </p:nvSpPr>
        <p:spPr>
          <a:xfrm>
            <a:off x="2999329" y="4867282"/>
            <a:ext cx="2466342" cy="1754326"/>
          </a:xfrm>
          <a:prstGeom prst="rect">
            <a:avLst/>
          </a:prstGeom>
          <a:noFill/>
          <a:ln>
            <a:solidFill>
              <a:schemeClr val="accent1"/>
            </a:solidFill>
          </a:ln>
        </p:spPr>
        <p:txBody>
          <a:bodyPr wrap="square" rtlCol="0">
            <a:spAutoFit/>
          </a:bodyPr>
          <a:lstStyle/>
          <a:p>
            <a:r>
              <a:rPr lang="nb-NO" sz="1200" b="1" dirty="0"/>
              <a:t>🇳🇱 2. Nederland</a:t>
            </a:r>
            <a:br>
              <a:rPr lang="nb-NO" sz="1200" b="1" dirty="0"/>
            </a:br>
            <a:r>
              <a:rPr lang="nb-NO" sz="1200" dirty="0"/>
              <a:t>Til tross for sin lille størrelse er Nederland en drivkraft innen landbruksinnovasjon, og bruker kunstig intelligens til:</a:t>
            </a:r>
            <a:br>
              <a:rPr lang="nb-NO" sz="1200" dirty="0"/>
            </a:br>
            <a:r>
              <a:rPr lang="nb-NO" sz="1200" dirty="0"/>
              <a:t>- Automatisering av drivhus</a:t>
            </a:r>
            <a:br>
              <a:rPr lang="nb-NO" sz="1200" dirty="0"/>
            </a:br>
            <a:r>
              <a:rPr lang="nb-NO" sz="1200" dirty="0"/>
              <a:t>- Høyteknologisk overvåking av avlinger</a:t>
            </a:r>
            <a:br>
              <a:rPr lang="nb-NO" sz="1200" dirty="0"/>
            </a:br>
            <a:r>
              <a:rPr lang="nb-NO" sz="1200" dirty="0"/>
              <a:t>- Bærekraftig matproduksjon</a:t>
            </a:r>
            <a:endParaRPr lang="nb-NO" sz="1200" noProof="0" dirty="0"/>
          </a:p>
        </p:txBody>
      </p:sp>
      <p:cxnSp>
        <p:nvCxnSpPr>
          <p:cNvPr id="27" name="Connettore diritto 26">
            <a:extLst>
              <a:ext uri="{FF2B5EF4-FFF2-40B4-BE49-F238E27FC236}">
                <a16:creationId xmlns:a16="http://schemas.microsoft.com/office/drawing/2014/main" id="{3C7238F7-4646-E79B-8A9F-24F675EF4116}"/>
              </a:ext>
            </a:extLst>
          </p:cNvPr>
          <p:cNvCxnSpPr>
            <a:cxnSpLocks/>
            <a:endCxn id="26" idx="0"/>
          </p:cNvCxnSpPr>
          <p:nvPr/>
        </p:nvCxnSpPr>
        <p:spPr>
          <a:xfrm flipH="1">
            <a:off x="4232500" y="2753014"/>
            <a:ext cx="800824" cy="2114268"/>
          </a:xfrm>
          <a:prstGeom prst="line">
            <a:avLst/>
          </a:prstGeom>
        </p:spPr>
        <p:style>
          <a:lnRef idx="1">
            <a:schemeClr val="accent1"/>
          </a:lnRef>
          <a:fillRef idx="0">
            <a:schemeClr val="accent1"/>
          </a:fillRef>
          <a:effectRef idx="0">
            <a:schemeClr val="accent1"/>
          </a:effectRef>
          <a:fontRef idx="minor">
            <a:schemeClr val="tx1"/>
          </a:fontRef>
        </p:style>
      </p:cxnSp>
      <p:sp>
        <p:nvSpPr>
          <p:cNvPr id="40" name="CasellaDiTesto 39">
            <a:extLst>
              <a:ext uri="{FF2B5EF4-FFF2-40B4-BE49-F238E27FC236}">
                <a16:creationId xmlns:a16="http://schemas.microsoft.com/office/drawing/2014/main" id="{7559BA51-B1D0-95C6-1043-5E837B7DE662}"/>
              </a:ext>
            </a:extLst>
          </p:cNvPr>
          <p:cNvSpPr txBox="1"/>
          <p:nvPr/>
        </p:nvSpPr>
        <p:spPr>
          <a:xfrm>
            <a:off x="8771570" y="4867282"/>
            <a:ext cx="2622048" cy="1569660"/>
          </a:xfrm>
          <a:prstGeom prst="rect">
            <a:avLst/>
          </a:prstGeom>
          <a:noFill/>
          <a:ln>
            <a:solidFill>
              <a:schemeClr val="accent1"/>
            </a:solidFill>
          </a:ln>
        </p:spPr>
        <p:txBody>
          <a:bodyPr wrap="square" rtlCol="0">
            <a:spAutoFit/>
          </a:bodyPr>
          <a:lstStyle/>
          <a:p>
            <a:r>
              <a:rPr lang="nb-NO" sz="1200" b="1" dirty="0"/>
              <a:t>🇮🇳 6. India</a:t>
            </a:r>
            <a:br>
              <a:rPr lang="nb-NO" sz="1200" b="1" dirty="0"/>
            </a:br>
            <a:r>
              <a:rPr lang="nb-NO" sz="1200" dirty="0" err="1"/>
              <a:t>India</a:t>
            </a:r>
            <a:r>
              <a:rPr lang="nb-NO" sz="1200" dirty="0"/>
              <a:t> utvider bruken av kunstig intelligens for å støtte millioner av bønder, med fokus på:</a:t>
            </a:r>
            <a:br>
              <a:rPr lang="nb-NO" sz="1200" dirty="0"/>
            </a:br>
            <a:r>
              <a:rPr lang="nb-NO" sz="1200" dirty="0"/>
              <a:t>- Prediktiv analyse av vær og avlingsutbytte</a:t>
            </a:r>
            <a:br>
              <a:rPr lang="nb-NO" sz="1200" dirty="0"/>
            </a:br>
            <a:r>
              <a:rPr lang="nb-NO" sz="1200" dirty="0"/>
              <a:t>- Mobilbaserte KI-rådgivningsverktøy</a:t>
            </a:r>
            <a:br>
              <a:rPr lang="nb-NO" sz="1200" dirty="0"/>
            </a:br>
            <a:r>
              <a:rPr lang="nb-NO" sz="1200" dirty="0"/>
              <a:t>- Offentlig-private partnerskap</a:t>
            </a:r>
            <a:endParaRPr lang="nb-NO" sz="1200" noProof="0" dirty="0"/>
          </a:p>
        </p:txBody>
      </p:sp>
      <p:sp>
        <p:nvSpPr>
          <p:cNvPr id="41" name="CasellaDiTesto 40">
            <a:extLst>
              <a:ext uri="{FF2B5EF4-FFF2-40B4-BE49-F238E27FC236}">
                <a16:creationId xmlns:a16="http://schemas.microsoft.com/office/drawing/2014/main" id="{F98EA412-817F-1622-AA82-12CD9D3CFF4E}"/>
              </a:ext>
            </a:extLst>
          </p:cNvPr>
          <p:cNvSpPr txBox="1"/>
          <p:nvPr/>
        </p:nvSpPr>
        <p:spPr>
          <a:xfrm>
            <a:off x="6049444" y="4911017"/>
            <a:ext cx="2622048" cy="1569660"/>
          </a:xfrm>
          <a:prstGeom prst="rect">
            <a:avLst/>
          </a:prstGeom>
          <a:noFill/>
          <a:ln>
            <a:solidFill>
              <a:schemeClr val="accent1"/>
            </a:solidFill>
          </a:ln>
        </p:spPr>
        <p:txBody>
          <a:bodyPr wrap="square" rtlCol="0">
            <a:spAutoFit/>
          </a:bodyPr>
          <a:lstStyle/>
          <a:p>
            <a:r>
              <a:rPr lang="nb-NO" sz="1200" b="1" dirty="0"/>
              <a:t>🇮🇱 3. Israel</a:t>
            </a:r>
            <a:br>
              <a:rPr lang="nb-NO" sz="1200" b="1" dirty="0"/>
            </a:br>
            <a:r>
              <a:rPr lang="nb-NO" sz="1200" dirty="0" err="1"/>
              <a:t>Israel</a:t>
            </a:r>
            <a:r>
              <a:rPr lang="nb-NO" sz="1200" dirty="0"/>
              <a:t> er kjent for banebrytende landbruksteknologi, blant annet:</a:t>
            </a:r>
            <a:br>
              <a:rPr lang="nb-NO" sz="1200" dirty="0"/>
            </a:br>
            <a:r>
              <a:rPr lang="nb-NO" sz="1200" dirty="0"/>
              <a:t>- KI-drevne vanningssystemer</a:t>
            </a:r>
            <a:br>
              <a:rPr lang="nb-NO" sz="1200" dirty="0"/>
            </a:br>
            <a:r>
              <a:rPr lang="nb-NO" sz="1200" dirty="0"/>
              <a:t>- Avlingsovervåking ved hjelp av maskinsyn</a:t>
            </a:r>
            <a:br>
              <a:rPr lang="nb-NO" sz="1200" dirty="0"/>
            </a:br>
            <a:r>
              <a:rPr lang="nb-NO" sz="1200" dirty="0"/>
              <a:t>- Verktøy for tidlig påvisning av sykdommer</a:t>
            </a:r>
            <a:endParaRPr lang="nb-NO" sz="1200" noProof="0" dirty="0"/>
          </a:p>
        </p:txBody>
      </p:sp>
      <p:cxnSp>
        <p:nvCxnSpPr>
          <p:cNvPr id="42" name="Connettore diritto 41">
            <a:extLst>
              <a:ext uri="{FF2B5EF4-FFF2-40B4-BE49-F238E27FC236}">
                <a16:creationId xmlns:a16="http://schemas.microsoft.com/office/drawing/2014/main" id="{3A14F44B-6A37-EC06-66D7-88FE95797B4B}"/>
              </a:ext>
            </a:extLst>
          </p:cNvPr>
          <p:cNvCxnSpPr>
            <a:cxnSpLocks/>
            <a:endCxn id="41" idx="0"/>
          </p:cNvCxnSpPr>
          <p:nvPr/>
        </p:nvCxnSpPr>
        <p:spPr>
          <a:xfrm>
            <a:off x="5965661" y="3356280"/>
            <a:ext cx="1394807" cy="155473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40309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37D9B-4CE1-7197-7140-499B0F10EC0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A54292B-90B6-11BF-7DA5-B47374A221AD}"/>
              </a:ext>
            </a:extLst>
          </p:cNvPr>
          <p:cNvSpPr>
            <a:spLocks noGrp="1"/>
          </p:cNvSpPr>
          <p:nvPr>
            <p:ph type="body" sz="quarter" idx="18"/>
          </p:nvPr>
        </p:nvSpPr>
        <p:spPr>
          <a:xfrm>
            <a:off x="798381" y="1504041"/>
            <a:ext cx="10595237" cy="3849918"/>
          </a:xfrm>
          <a:prstGeom prst="rect">
            <a:avLst/>
          </a:prstGeom>
        </p:spPr>
        <p:txBody>
          <a:bodyPr/>
          <a:lstStyle/>
          <a:p>
            <a:pPr marL="0" indent="0"/>
            <a:r>
              <a:rPr lang="nb-NO" dirty="0"/>
              <a:t>I </a:t>
            </a:r>
            <a:r>
              <a:rPr lang="nb-NO" dirty="0" err="1"/>
              <a:t>Barmati</a:t>
            </a:r>
            <a:r>
              <a:rPr lang="nb-NO" dirty="0"/>
              <a:t>, India, har sukkerrørdyrking vært en viktig landbrukspraksis, men tradisjonelle landbruksmetoder og -verktøy fører til høye kostnader og ineffektivitet. Selskapet </a:t>
            </a:r>
            <a:r>
              <a:rPr lang="nb-NO" dirty="0" err="1"/>
              <a:t>Map</a:t>
            </a:r>
            <a:r>
              <a:rPr lang="nb-NO" dirty="0"/>
              <a:t> my Crop implementerte sin satellittbaserte avlingsovervåkingsplattform for å forbedre sukkerrørdyrking. Ved å bruke KI-drevne agronomiske råd og presisjonslandbruksteknikker, hjalp selskapet bønder med å forbedre produktivitet, redusere kostnader og fremme avlingens helse.</a:t>
            </a:r>
            <a:br>
              <a:rPr lang="nb-NO" dirty="0"/>
            </a:br>
            <a:br>
              <a:rPr lang="nb-NO" dirty="0"/>
            </a:br>
            <a:r>
              <a:rPr lang="nb-NO" b="1" dirty="0"/>
              <a:t>Mål: </a:t>
            </a:r>
            <a:r>
              <a:rPr lang="nb-NO" dirty="0"/>
              <a:t>Forbedre sukkerrøravlingens kvalitet og avkastning samtidig som ressursutnyttelsen optimaliseres.</a:t>
            </a:r>
            <a:br>
              <a:rPr lang="nb-NO" dirty="0"/>
            </a:br>
            <a:br>
              <a:rPr lang="nb-NO" dirty="0"/>
            </a:br>
            <a:r>
              <a:rPr lang="nb-NO" b="1" dirty="0"/>
              <a:t>Løsning: </a:t>
            </a:r>
            <a:r>
              <a:rPr lang="nb-NO" dirty="0"/>
              <a:t>Bruk av en satellittbasert avlingsovervåkingsplattform som tilbød</a:t>
            </a:r>
            <a:br>
              <a:rPr lang="nb-NO" dirty="0"/>
            </a:br>
            <a:r>
              <a:rPr lang="nb-NO" dirty="0"/>
              <a:t>- Sanntidsinnsikt</a:t>
            </a:r>
            <a:br>
              <a:rPr lang="nb-NO" dirty="0"/>
            </a:br>
            <a:r>
              <a:rPr lang="nb-NO" dirty="0"/>
              <a:t>- Identifisering av potensielle utfordringer</a:t>
            </a:r>
            <a:br>
              <a:rPr lang="nb-NO" dirty="0"/>
            </a:br>
            <a:r>
              <a:rPr lang="nb-NO" dirty="0"/>
              <a:t>- Anbefalinger for presisjonsdyrking</a:t>
            </a:r>
            <a:endParaRPr lang="nb-NO" noProof="0" dirty="0"/>
          </a:p>
        </p:txBody>
      </p:sp>
      <p:sp>
        <p:nvSpPr>
          <p:cNvPr id="5" name="Text Placeholder 4">
            <a:extLst>
              <a:ext uri="{FF2B5EF4-FFF2-40B4-BE49-F238E27FC236}">
                <a16:creationId xmlns:a16="http://schemas.microsoft.com/office/drawing/2014/main" id="{DB296CF1-D9DD-739F-2766-360D2B18B3C7}"/>
              </a:ext>
            </a:extLst>
          </p:cNvPr>
          <p:cNvSpPr>
            <a:spLocks noGrp="1"/>
          </p:cNvSpPr>
          <p:nvPr>
            <p:ph type="body" sz="quarter" idx="16"/>
          </p:nvPr>
        </p:nvSpPr>
        <p:spPr>
          <a:xfrm>
            <a:off x="616326" y="732882"/>
            <a:ext cx="10959346" cy="803654"/>
          </a:xfrm>
          <a:prstGeom prst="rect">
            <a:avLst/>
          </a:prstGeom>
        </p:spPr>
        <p:txBody>
          <a:bodyPr/>
          <a:lstStyle/>
          <a:p>
            <a:r>
              <a:rPr lang="nb-NO" dirty="0"/>
              <a:t>Case-studie: Transformering av sukkerrørdyrking med KI</a:t>
            </a:r>
            <a:endParaRPr lang="nb-NO" noProof="0" dirty="0"/>
          </a:p>
        </p:txBody>
      </p:sp>
      <p:sp>
        <p:nvSpPr>
          <p:cNvPr id="2" name="CasellaDiTesto 1">
            <a:extLst>
              <a:ext uri="{FF2B5EF4-FFF2-40B4-BE49-F238E27FC236}">
                <a16:creationId xmlns:a16="http://schemas.microsoft.com/office/drawing/2014/main" id="{FE8BCEBB-A50F-F111-D5DC-E7BF13FDF41E}"/>
              </a:ext>
            </a:extLst>
          </p:cNvPr>
          <p:cNvSpPr txBox="1"/>
          <p:nvPr/>
        </p:nvSpPr>
        <p:spPr>
          <a:xfrm>
            <a:off x="7832271" y="5353959"/>
            <a:ext cx="2258786" cy="369332"/>
          </a:xfrm>
          <a:prstGeom prst="rect">
            <a:avLst/>
          </a:prstGeom>
          <a:noFill/>
        </p:spPr>
        <p:txBody>
          <a:bodyPr wrap="square" rtlCol="0">
            <a:spAutoFit/>
          </a:bodyPr>
          <a:lstStyle/>
          <a:p>
            <a:r>
              <a:rPr lang="nb-NO" noProof="0" dirty="0">
                <a:hlinkClick r:id="rId2"/>
              </a:rPr>
              <a:t>For more </a:t>
            </a:r>
            <a:r>
              <a:rPr lang="nb-NO" noProof="0" dirty="0" err="1">
                <a:hlinkClick r:id="rId2"/>
              </a:rPr>
              <a:t>details</a:t>
            </a:r>
            <a:endParaRPr lang="nb-NO" noProof="0" dirty="0"/>
          </a:p>
        </p:txBody>
      </p:sp>
    </p:spTree>
    <p:extLst>
      <p:ext uri="{BB962C8B-B14F-4D97-AF65-F5344CB8AC3E}">
        <p14:creationId xmlns:p14="http://schemas.microsoft.com/office/powerpoint/2010/main" val="13721459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DDFC7-5671-C23C-2F30-B8EE81A185E5}"/>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91F3FEC1-0F13-1017-F85A-AA26762B3814}"/>
              </a:ext>
            </a:extLst>
          </p:cNvPr>
          <p:cNvSpPr>
            <a:spLocks noGrp="1"/>
          </p:cNvSpPr>
          <p:nvPr>
            <p:ph type="body" sz="quarter" idx="18"/>
          </p:nvPr>
        </p:nvSpPr>
        <p:spPr>
          <a:xfrm>
            <a:off x="6613876" y="1452064"/>
            <a:ext cx="5263164" cy="4377696"/>
          </a:xfrm>
        </p:spPr>
        <p:txBody>
          <a:bodyPr/>
          <a:lstStyle/>
          <a:p>
            <a:pPr marL="0" indent="0" fontAlgn="base"/>
            <a:r>
              <a:rPr lang="nb-NO" dirty="0"/>
              <a:t>På tvers av Europa fremmer EUs landbrukspolitikk KI-adopsjon i globalt landbruk, og står for 5 % av verdensomspennende KI-applikasjoner i jordbruket. </a:t>
            </a:r>
          </a:p>
          <a:p>
            <a:pPr marL="0" indent="0" fontAlgn="base"/>
            <a:r>
              <a:rPr lang="nb-NO" dirty="0"/>
              <a:t>KI-drevet jordanalyser optimaliserer bruk av gjødsel. </a:t>
            </a:r>
          </a:p>
          <a:p>
            <a:pPr marL="0" indent="0" fontAlgn="base"/>
            <a:r>
              <a:rPr lang="nb-NO" dirty="0"/>
              <a:t>Europeiske </a:t>
            </a:r>
            <a:r>
              <a:rPr lang="nb-NO" dirty="0" err="1"/>
              <a:t>Agrifood</a:t>
            </a:r>
            <a:r>
              <a:rPr lang="nb-NO" dirty="0"/>
              <a:t> Tech-selskaper forbedrer presisjonslandbruk. </a:t>
            </a:r>
          </a:p>
          <a:p>
            <a:pPr marL="0" indent="0" fontAlgn="base"/>
            <a:r>
              <a:rPr lang="nb-NO" dirty="0"/>
              <a:t>Smart gårder med KI-automatisering reduserer karbonavtrykk.</a:t>
            </a:r>
            <a:endParaRPr lang="nb-NO" noProof="0" dirty="0"/>
          </a:p>
        </p:txBody>
      </p:sp>
      <p:sp>
        <p:nvSpPr>
          <p:cNvPr id="7" name="Text Placeholder 6">
            <a:extLst>
              <a:ext uri="{FF2B5EF4-FFF2-40B4-BE49-F238E27FC236}">
                <a16:creationId xmlns:a16="http://schemas.microsoft.com/office/drawing/2014/main" id="{3FA7F486-2B04-77DC-1688-24B4878BBFFE}"/>
              </a:ext>
            </a:extLst>
          </p:cNvPr>
          <p:cNvSpPr>
            <a:spLocks noGrp="1"/>
          </p:cNvSpPr>
          <p:nvPr>
            <p:ph type="body" sz="quarter" idx="16"/>
          </p:nvPr>
        </p:nvSpPr>
        <p:spPr>
          <a:xfrm>
            <a:off x="6613876" y="226564"/>
            <a:ext cx="4757375" cy="992652"/>
          </a:xfrm>
        </p:spPr>
        <p:txBody>
          <a:bodyPr/>
          <a:lstStyle/>
          <a:p>
            <a:r>
              <a:rPr lang="nn-NO" dirty="0"/>
              <a:t>EU og kunstig intelligens i landbruket</a:t>
            </a:r>
            <a:endParaRPr lang="nb-NO" noProof="0" dirty="0"/>
          </a:p>
        </p:txBody>
      </p:sp>
      <p:sp>
        <p:nvSpPr>
          <p:cNvPr id="17" name="Freeform 16">
            <a:extLst>
              <a:ext uri="{FF2B5EF4-FFF2-40B4-BE49-F238E27FC236}">
                <a16:creationId xmlns:a16="http://schemas.microsoft.com/office/drawing/2014/main" id="{A0B67795-0461-2B7A-E929-037F54E698D3}"/>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pic>
        <p:nvPicPr>
          <p:cNvPr id="4" name="Segnaposto immagine 3">
            <a:extLst>
              <a:ext uri="{FF2B5EF4-FFF2-40B4-BE49-F238E27FC236}">
                <a16:creationId xmlns:a16="http://schemas.microsoft.com/office/drawing/2014/main" id="{4A85077C-B997-1F9A-B464-8AD50C34D004}"/>
              </a:ext>
            </a:extLst>
          </p:cNvPr>
          <p:cNvPicPr>
            <a:picLocks noGrp="1" noChangeAspect="1"/>
          </p:cNvPicPr>
          <p:nvPr>
            <p:ph type="pic" sz="quarter" idx="44"/>
          </p:nvPr>
        </p:nvPicPr>
        <p:blipFill>
          <a:blip r:embed="rId2" cstate="screen">
            <a:extLst>
              <a:ext uri="{28A0092B-C50C-407E-A947-70E740481C1C}">
                <a14:useLocalDpi xmlns:a14="http://schemas.microsoft.com/office/drawing/2010/main"/>
              </a:ext>
            </a:extLst>
          </a:blip>
          <a:srcRect/>
          <a:stretch>
            <a:fillRect/>
          </a:stretch>
        </p:blipFill>
        <p:spPr>
          <a:xfrm>
            <a:off x="944880" y="524738"/>
            <a:ext cx="5359118" cy="5723812"/>
          </a:xfrm>
          <a:prstGeom prst="rect">
            <a:avLst/>
          </a:prstGeom>
        </p:spPr>
      </p:pic>
      <p:sp>
        <p:nvSpPr>
          <p:cNvPr id="5" name="CasellaDiTesto 4">
            <a:extLst>
              <a:ext uri="{FF2B5EF4-FFF2-40B4-BE49-F238E27FC236}">
                <a16:creationId xmlns:a16="http://schemas.microsoft.com/office/drawing/2014/main" id="{6F0F8C56-4F4D-5CBF-082E-1B9009D39920}"/>
              </a:ext>
            </a:extLst>
          </p:cNvPr>
          <p:cNvSpPr txBox="1"/>
          <p:nvPr/>
        </p:nvSpPr>
        <p:spPr>
          <a:xfrm>
            <a:off x="121400" y="422402"/>
            <a:ext cx="2256040" cy="1200329"/>
          </a:xfrm>
          <a:prstGeom prst="rect">
            <a:avLst/>
          </a:prstGeom>
          <a:noFill/>
          <a:ln>
            <a:solidFill>
              <a:schemeClr val="accent1"/>
            </a:solidFill>
          </a:ln>
        </p:spPr>
        <p:txBody>
          <a:bodyPr wrap="square" rtlCol="0">
            <a:spAutoFit/>
          </a:bodyPr>
          <a:lstStyle/>
          <a:p>
            <a:r>
              <a:rPr lang="nb-NO" sz="1200" b="1" dirty="0"/>
              <a:t>Nederland</a:t>
            </a:r>
          </a:p>
          <a:p>
            <a:pPr marL="171450" indent="-171450">
              <a:buFont typeface="Arial" panose="020B0604020202020204" pitchFamily="34" charset="0"/>
              <a:buChar char="•"/>
            </a:pPr>
            <a:r>
              <a:rPr lang="nb-NO" sz="1200" dirty="0"/>
              <a:t>Pioner innen smarte drivhus og presisjonshagebruk</a:t>
            </a:r>
          </a:p>
          <a:p>
            <a:pPr marL="171450" indent="-171450">
              <a:buFont typeface="Arial" panose="020B0604020202020204" pitchFamily="34" charset="0"/>
              <a:buChar char="•"/>
            </a:pPr>
            <a:r>
              <a:rPr lang="nb-NO" sz="1200" dirty="0"/>
              <a:t>Omfattende bruk av sensorer, robotteknologi og kunstig intelligens for klimastyring</a:t>
            </a:r>
            <a:endParaRPr lang="nb-NO" sz="1200" noProof="0" dirty="0"/>
          </a:p>
        </p:txBody>
      </p:sp>
      <p:sp>
        <p:nvSpPr>
          <p:cNvPr id="6" name="CasellaDiTesto 5">
            <a:extLst>
              <a:ext uri="{FF2B5EF4-FFF2-40B4-BE49-F238E27FC236}">
                <a16:creationId xmlns:a16="http://schemas.microsoft.com/office/drawing/2014/main" id="{33BCE813-832D-2F8B-58B5-D8514269F49B}"/>
              </a:ext>
            </a:extLst>
          </p:cNvPr>
          <p:cNvSpPr txBox="1"/>
          <p:nvPr/>
        </p:nvSpPr>
        <p:spPr>
          <a:xfrm>
            <a:off x="4645183" y="2316643"/>
            <a:ext cx="1572737" cy="1938992"/>
          </a:xfrm>
          <a:prstGeom prst="rect">
            <a:avLst/>
          </a:prstGeom>
          <a:noFill/>
          <a:ln>
            <a:solidFill>
              <a:schemeClr val="accent1"/>
            </a:solidFill>
          </a:ln>
        </p:spPr>
        <p:txBody>
          <a:bodyPr wrap="square" rtlCol="0">
            <a:spAutoFit/>
          </a:bodyPr>
          <a:lstStyle/>
          <a:p>
            <a:r>
              <a:rPr lang="nb-NO" sz="1200" b="1" dirty="0"/>
              <a:t>Tyskland</a:t>
            </a:r>
          </a:p>
          <a:p>
            <a:pPr marL="171450" indent="-171450">
              <a:buFont typeface="Arial" panose="020B0604020202020204" pitchFamily="34" charset="0"/>
              <a:buChar char="•"/>
            </a:pPr>
            <a:r>
              <a:rPr lang="nb-NO" sz="1200" dirty="0"/>
              <a:t>En sterk ingeniørsektor</a:t>
            </a:r>
          </a:p>
          <a:p>
            <a:pPr marL="171450" indent="-171450">
              <a:buFont typeface="Arial" panose="020B0604020202020204" pitchFamily="34" charset="0"/>
              <a:buChar char="•"/>
            </a:pPr>
            <a:r>
              <a:rPr lang="nb-NO" sz="1200" dirty="0"/>
              <a:t>Kunstig intelligens brukes til automatisering av maskiner, overvåking av husdyr og jordanalyse</a:t>
            </a:r>
            <a:endParaRPr lang="nb-NO" sz="1200" noProof="0" dirty="0">
              <a:effectLst/>
            </a:endParaRPr>
          </a:p>
        </p:txBody>
      </p:sp>
      <p:sp>
        <p:nvSpPr>
          <p:cNvPr id="10" name="CasellaDiTesto 9">
            <a:extLst>
              <a:ext uri="{FF2B5EF4-FFF2-40B4-BE49-F238E27FC236}">
                <a16:creationId xmlns:a16="http://schemas.microsoft.com/office/drawing/2014/main" id="{9BFA6728-BC76-52B5-41F7-B7EC501500BA}"/>
              </a:ext>
            </a:extLst>
          </p:cNvPr>
          <p:cNvSpPr txBox="1"/>
          <p:nvPr/>
        </p:nvSpPr>
        <p:spPr>
          <a:xfrm>
            <a:off x="269425" y="1645700"/>
            <a:ext cx="2108015" cy="1384995"/>
          </a:xfrm>
          <a:prstGeom prst="rect">
            <a:avLst/>
          </a:prstGeom>
          <a:noFill/>
          <a:ln>
            <a:solidFill>
              <a:schemeClr val="accent1"/>
            </a:solidFill>
          </a:ln>
        </p:spPr>
        <p:txBody>
          <a:bodyPr wrap="square">
            <a:spAutoFit/>
          </a:bodyPr>
          <a:lstStyle/>
          <a:p>
            <a:pPr>
              <a:buNone/>
            </a:pPr>
            <a:r>
              <a:rPr lang="nb-NO" sz="1200" b="1" dirty="0"/>
              <a:t>Frankrike</a:t>
            </a:r>
          </a:p>
          <a:p>
            <a:pPr marL="171450" indent="-171450">
              <a:buFont typeface="Arial" panose="020B0604020202020204" pitchFamily="34" charset="0"/>
              <a:buChar char="•"/>
            </a:pPr>
            <a:r>
              <a:rPr lang="nb-NO" sz="1200" dirty="0"/>
              <a:t>Stor landbrukssektor</a:t>
            </a:r>
          </a:p>
          <a:p>
            <a:pPr marL="171450" indent="-171450">
              <a:buFont typeface="Arial" panose="020B0604020202020204" pitchFamily="34" charset="0"/>
              <a:buChar char="•"/>
            </a:pPr>
            <a:r>
              <a:rPr lang="nb-NO" sz="1200" dirty="0"/>
              <a:t>Bruk av kunstig intelligens i vingårder, påvisning av plantesykdommer og optimalisering av forsyningskjeden</a:t>
            </a:r>
            <a:endParaRPr lang="nb-NO" sz="1200" noProof="0" dirty="0">
              <a:effectLst/>
            </a:endParaRPr>
          </a:p>
        </p:txBody>
      </p:sp>
      <p:sp>
        <p:nvSpPr>
          <p:cNvPr id="12" name="CasellaDiTesto 11">
            <a:extLst>
              <a:ext uri="{FF2B5EF4-FFF2-40B4-BE49-F238E27FC236}">
                <a16:creationId xmlns:a16="http://schemas.microsoft.com/office/drawing/2014/main" id="{74F1D68D-1E02-F186-619B-37AD4E0D3B96}"/>
              </a:ext>
            </a:extLst>
          </p:cNvPr>
          <p:cNvSpPr txBox="1"/>
          <p:nvPr/>
        </p:nvSpPr>
        <p:spPr>
          <a:xfrm>
            <a:off x="-29955" y="4817389"/>
            <a:ext cx="1445287" cy="1754326"/>
          </a:xfrm>
          <a:prstGeom prst="rect">
            <a:avLst/>
          </a:prstGeom>
          <a:noFill/>
          <a:ln>
            <a:solidFill>
              <a:schemeClr val="accent1"/>
            </a:solidFill>
          </a:ln>
        </p:spPr>
        <p:txBody>
          <a:bodyPr wrap="square">
            <a:spAutoFit/>
          </a:bodyPr>
          <a:lstStyle/>
          <a:p>
            <a:pPr>
              <a:buNone/>
            </a:pPr>
            <a:r>
              <a:rPr lang="nb-NO" sz="1200" b="1" dirty="0"/>
              <a:t>Spania</a:t>
            </a:r>
          </a:p>
          <a:p>
            <a:pPr marL="171450" indent="-171450">
              <a:buFont typeface="Arial" panose="020B0604020202020204" pitchFamily="34" charset="0"/>
              <a:buChar char="•"/>
            </a:pPr>
            <a:r>
              <a:rPr lang="nb-NO" sz="1200" dirty="0"/>
              <a:t>Kunstig intelligens til vanning i områder med vannmangel</a:t>
            </a:r>
          </a:p>
          <a:p>
            <a:pPr marL="171450" indent="-171450">
              <a:buFont typeface="Arial" panose="020B0604020202020204" pitchFamily="34" charset="0"/>
              <a:buChar char="•"/>
            </a:pPr>
            <a:r>
              <a:rPr lang="nb-NO" sz="1200" dirty="0" err="1"/>
              <a:t>Dronovervåking</a:t>
            </a:r>
            <a:r>
              <a:rPr lang="nb-NO" sz="1200" dirty="0"/>
              <a:t> av frukt- og olivenproduksjon</a:t>
            </a:r>
            <a:endParaRPr lang="nb-NO" sz="1200" noProof="0" dirty="0">
              <a:effectLst/>
            </a:endParaRPr>
          </a:p>
        </p:txBody>
      </p:sp>
      <p:sp>
        <p:nvSpPr>
          <p:cNvPr id="14" name="CasellaDiTesto 13">
            <a:extLst>
              <a:ext uri="{FF2B5EF4-FFF2-40B4-BE49-F238E27FC236}">
                <a16:creationId xmlns:a16="http://schemas.microsoft.com/office/drawing/2014/main" id="{5C37944E-3D6F-D39C-2B74-0F4377E6DEAD}"/>
              </a:ext>
            </a:extLst>
          </p:cNvPr>
          <p:cNvSpPr txBox="1"/>
          <p:nvPr/>
        </p:nvSpPr>
        <p:spPr>
          <a:xfrm>
            <a:off x="1913542" y="5740718"/>
            <a:ext cx="3139700" cy="1015663"/>
          </a:xfrm>
          <a:prstGeom prst="rect">
            <a:avLst/>
          </a:prstGeom>
          <a:noFill/>
          <a:ln>
            <a:solidFill>
              <a:schemeClr val="accent1"/>
            </a:solidFill>
          </a:ln>
        </p:spPr>
        <p:txBody>
          <a:bodyPr wrap="square">
            <a:spAutoFit/>
          </a:bodyPr>
          <a:lstStyle/>
          <a:p>
            <a:pPr>
              <a:buNone/>
            </a:pPr>
            <a:r>
              <a:rPr lang="nb-NO" sz="1200" b="1" dirty="0"/>
              <a:t>Italia</a:t>
            </a:r>
          </a:p>
          <a:p>
            <a:pPr marL="171450" indent="-171450">
              <a:buFont typeface="Arial" panose="020B0604020202020204" pitchFamily="34" charset="0"/>
              <a:buChar char="•"/>
            </a:pPr>
            <a:r>
              <a:rPr lang="nb-NO" sz="1200" dirty="0"/>
              <a:t>Kunstig intelligens i vingårder, olivenlunder og spesialavlinger</a:t>
            </a:r>
          </a:p>
          <a:p>
            <a:pPr marL="171450" indent="-171450">
              <a:buFont typeface="Arial" panose="020B0604020202020204" pitchFamily="34" charset="0"/>
              <a:buChar char="•"/>
            </a:pPr>
            <a:r>
              <a:rPr lang="nb-NO" sz="1200" dirty="0"/>
              <a:t>Fokus på kvalitetsforbedring og forutsigelse av klimarisiko</a:t>
            </a:r>
            <a:endParaRPr lang="nb-NO" sz="1200" noProof="0" dirty="0">
              <a:effectLst/>
            </a:endParaRPr>
          </a:p>
        </p:txBody>
      </p:sp>
    </p:spTree>
    <p:extLst>
      <p:ext uri="{BB962C8B-B14F-4D97-AF65-F5344CB8AC3E}">
        <p14:creationId xmlns:p14="http://schemas.microsoft.com/office/powerpoint/2010/main" val="37786515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3D357F-1E9A-7B19-2460-0D97D8E02E7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CFBD347-0D56-C6C7-CC63-59CDF2C0AABD}"/>
              </a:ext>
            </a:extLst>
          </p:cNvPr>
          <p:cNvSpPr>
            <a:spLocks noGrp="1"/>
          </p:cNvSpPr>
          <p:nvPr>
            <p:ph type="body" sz="quarter" idx="18"/>
          </p:nvPr>
        </p:nvSpPr>
        <p:spPr>
          <a:xfrm>
            <a:off x="432535" y="1504041"/>
            <a:ext cx="10595237" cy="3849918"/>
          </a:xfrm>
          <a:prstGeom prst="rect">
            <a:avLst/>
          </a:prstGeom>
        </p:spPr>
        <p:txBody>
          <a:bodyPr/>
          <a:lstStyle/>
          <a:p>
            <a:pPr marL="342900" indent="-342900">
              <a:buFont typeface="Arial" panose="020B0604020202020204" pitchFamily="34" charset="0"/>
              <a:buChar char="•"/>
            </a:pPr>
            <a:r>
              <a:rPr lang="nb-NO" dirty="0"/>
              <a:t>Landbruket står overfor store utfordringer – fra klimautfordringer til mangel på arbeidskraft og økende global etterspørsel – men disse utfordringene skaper også muligheter for forbedring gjennom kunstig intelligens.</a:t>
            </a:r>
          </a:p>
          <a:p>
            <a:pPr marL="342900" indent="-342900">
              <a:buFont typeface="Arial" panose="020B0604020202020204" pitchFamily="34" charset="0"/>
              <a:buChar char="•"/>
            </a:pPr>
            <a:r>
              <a:rPr lang="nb-NO" dirty="0"/>
              <a:t>AI erstatter ikke bøndene, men styrker deres kompetanse og bidrar til mer robuste og effektive </a:t>
            </a:r>
            <a:r>
              <a:rPr lang="nb-NO" dirty="0" err="1"/>
              <a:t>matsystemer</a:t>
            </a:r>
            <a:r>
              <a:rPr lang="nb-NO" dirty="0"/>
              <a:t>.</a:t>
            </a:r>
          </a:p>
          <a:p>
            <a:pPr marL="342900" indent="-342900">
              <a:buFont typeface="Arial" panose="020B0604020202020204" pitchFamily="34" charset="0"/>
              <a:buChar char="•"/>
            </a:pPr>
            <a:r>
              <a:rPr lang="nb-NO" dirty="0"/>
              <a:t>K</a:t>
            </a:r>
            <a:r>
              <a:rPr lang="nb-NO"/>
              <a:t>I </a:t>
            </a:r>
            <a:r>
              <a:rPr lang="nb-NO" dirty="0"/>
              <a:t>endrer måten vi dyrker, forvalter og beskytter </a:t>
            </a:r>
            <a:r>
              <a:rPr lang="nb-NO" dirty="0" err="1"/>
              <a:t>matsystemene</a:t>
            </a:r>
            <a:r>
              <a:rPr lang="nb-NO" dirty="0"/>
              <a:t> våre på. Fra prediktiv analyse som hjelper bønder med å forutse tørke, til autonome maskiner som reduserer arbeidspresset, til presisjonsverktøy som minimerer avfall og miljøpåvirkning. </a:t>
            </a:r>
          </a:p>
          <a:p>
            <a:pPr marL="342900" indent="-342900">
              <a:buFont typeface="Arial" panose="020B0604020202020204" pitchFamily="34" charset="0"/>
              <a:buChar char="•"/>
            </a:pPr>
            <a:r>
              <a:rPr lang="nb-NO" dirty="0"/>
              <a:t>Å ta i bruk AI innebærer også å erkjenne risikoene, som personvern, algoritmisk skjevhet, overdreven avhengighet av automatisering og det økende gapet mellom teknologisk avanserte regioner og de som henger etter – dette er reelle utfordringer. </a:t>
            </a:r>
            <a:endParaRPr lang="nb-NO" noProof="0" dirty="0"/>
          </a:p>
        </p:txBody>
      </p:sp>
      <p:sp>
        <p:nvSpPr>
          <p:cNvPr id="5" name="Text Placeholder 4">
            <a:extLst>
              <a:ext uri="{FF2B5EF4-FFF2-40B4-BE49-F238E27FC236}">
                <a16:creationId xmlns:a16="http://schemas.microsoft.com/office/drawing/2014/main" id="{3289040C-40B6-9AF0-F44D-32AD9B3B17B5}"/>
              </a:ext>
            </a:extLst>
          </p:cNvPr>
          <p:cNvSpPr>
            <a:spLocks noGrp="1"/>
          </p:cNvSpPr>
          <p:nvPr>
            <p:ph type="body" sz="quarter" idx="16"/>
          </p:nvPr>
        </p:nvSpPr>
        <p:spPr>
          <a:prstGeom prst="rect">
            <a:avLst/>
          </a:prstGeom>
        </p:spPr>
        <p:txBody>
          <a:bodyPr/>
          <a:lstStyle/>
          <a:p>
            <a:r>
              <a:rPr lang="nb-NO" dirty="0"/>
              <a:t>Hovedpunkter</a:t>
            </a:r>
            <a:endParaRPr lang="nb-NO" noProof="0" dirty="0"/>
          </a:p>
        </p:txBody>
      </p:sp>
    </p:spTree>
    <p:extLst>
      <p:ext uri="{BB962C8B-B14F-4D97-AF65-F5344CB8AC3E}">
        <p14:creationId xmlns:p14="http://schemas.microsoft.com/office/powerpoint/2010/main" val="16932400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79EE6-2EAE-B12D-01DE-3EB1CE8BFDD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D5C8952-70E5-1C27-C500-76A35029C957}"/>
              </a:ext>
            </a:extLst>
          </p:cNvPr>
          <p:cNvSpPr>
            <a:spLocks noGrp="1"/>
          </p:cNvSpPr>
          <p:nvPr>
            <p:ph type="body" sz="quarter" idx="18"/>
          </p:nvPr>
        </p:nvSpPr>
        <p:spPr>
          <a:xfrm>
            <a:off x="432535" y="1504041"/>
            <a:ext cx="10595237" cy="2392841"/>
          </a:xfrm>
          <a:prstGeom prst="rect">
            <a:avLst/>
          </a:prstGeom>
        </p:spPr>
        <p:txBody>
          <a:bodyPr/>
          <a:lstStyle/>
          <a:p>
            <a:pPr marL="342900" indent="-342900">
              <a:buFont typeface="Arial" panose="020B0604020202020204" pitchFamily="34" charset="0"/>
              <a:buChar char="•"/>
            </a:pPr>
            <a:r>
              <a:rPr lang="nb-NO" dirty="0"/>
              <a:t>Landbrukets fremtid vil avhenge av hvor ansvarlig vi bruker kunstig intelligens. Kunstig intelligens er ikke magi; det er et kraftig verktøy. Og som med alle verktøy, avhenger virkningen av verdier, styring og ansvarlig bruk.</a:t>
            </a:r>
          </a:p>
          <a:p>
            <a:pPr marL="342900" indent="-342900">
              <a:buFont typeface="Arial" panose="020B0604020202020204" pitchFamily="34" charset="0"/>
              <a:buChar char="•"/>
            </a:pPr>
            <a:r>
              <a:rPr lang="nb-NO" dirty="0"/>
              <a:t>Derfor må vi sørge for å styrke bøndene i stedet for å erstatte dem, beskytte økosystemene i stedet for å utnytte dem, og sikre at den teknologiske utviklingen styrker matsikkerheten for alle.</a:t>
            </a:r>
            <a:endParaRPr lang="nb-NO" noProof="0" dirty="0"/>
          </a:p>
        </p:txBody>
      </p:sp>
      <p:sp>
        <p:nvSpPr>
          <p:cNvPr id="5" name="Text Placeholder 4">
            <a:extLst>
              <a:ext uri="{FF2B5EF4-FFF2-40B4-BE49-F238E27FC236}">
                <a16:creationId xmlns:a16="http://schemas.microsoft.com/office/drawing/2014/main" id="{CF6115A2-8646-BF3F-5030-28C9A32F3B02}"/>
              </a:ext>
            </a:extLst>
          </p:cNvPr>
          <p:cNvSpPr>
            <a:spLocks noGrp="1"/>
          </p:cNvSpPr>
          <p:nvPr>
            <p:ph type="body" sz="quarter" idx="16"/>
          </p:nvPr>
        </p:nvSpPr>
        <p:spPr>
          <a:prstGeom prst="rect">
            <a:avLst/>
          </a:prstGeom>
        </p:spPr>
        <p:txBody>
          <a:bodyPr/>
          <a:lstStyle/>
          <a:p>
            <a:r>
              <a:rPr lang="nb-NO" noProof="0" dirty="0"/>
              <a:t>Hovedpunkter</a:t>
            </a:r>
          </a:p>
        </p:txBody>
      </p:sp>
      <p:sp>
        <p:nvSpPr>
          <p:cNvPr id="3" name="TekstSylinder 2">
            <a:extLst>
              <a:ext uri="{FF2B5EF4-FFF2-40B4-BE49-F238E27FC236}">
                <a16:creationId xmlns:a16="http://schemas.microsoft.com/office/drawing/2014/main" id="{7CB63CF2-A0B5-D452-C96E-94603F42E677}"/>
              </a:ext>
            </a:extLst>
          </p:cNvPr>
          <p:cNvSpPr txBox="1"/>
          <p:nvPr/>
        </p:nvSpPr>
        <p:spPr>
          <a:xfrm>
            <a:off x="2608603" y="4885496"/>
            <a:ext cx="6687084" cy="923330"/>
          </a:xfrm>
          <a:prstGeom prst="rect">
            <a:avLst/>
          </a:prstGeom>
          <a:noFill/>
        </p:spPr>
        <p:txBody>
          <a:bodyPr wrap="square">
            <a:spAutoFit/>
          </a:bodyPr>
          <a:lstStyle/>
          <a:p>
            <a:pPr algn="ctr"/>
            <a:r>
              <a:rPr lang="nb-NO" b="1" i="1" dirty="0"/>
              <a:t>Ansvarlig bruk av kunstig intelligens kan bidra til å utvikle et landbruk som er mer robust, mer bærekraftig og mer menneskelig enn noensinne.</a:t>
            </a:r>
            <a:endParaRPr lang="nb-NO" b="1" i="1" noProof="0" dirty="0"/>
          </a:p>
        </p:txBody>
      </p:sp>
    </p:spTree>
    <p:extLst>
      <p:ext uri="{BB962C8B-B14F-4D97-AF65-F5344CB8AC3E}">
        <p14:creationId xmlns:p14="http://schemas.microsoft.com/office/powerpoint/2010/main" val="384078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5328264C-32A9-A14B-88CE-E920BC4BEE14}"/>
              </a:ext>
            </a:extLst>
          </p:cNvPr>
          <p:cNvSpPr>
            <a:spLocks noGrp="1"/>
          </p:cNvSpPr>
          <p:nvPr>
            <p:ph type="body" sz="quarter" idx="20"/>
          </p:nvPr>
        </p:nvSpPr>
        <p:spPr/>
        <p:txBody>
          <a:bodyPr/>
          <a:lstStyle/>
          <a:p>
            <a:r>
              <a:rPr lang="nb-NO" noProof="0" dirty="0"/>
              <a:t>Takk</a:t>
            </a:r>
          </a:p>
        </p:txBody>
      </p:sp>
      <p:sp>
        <p:nvSpPr>
          <p:cNvPr id="4" name="Text Placeholder 5">
            <a:extLst>
              <a:ext uri="{FF2B5EF4-FFF2-40B4-BE49-F238E27FC236}">
                <a16:creationId xmlns:a16="http://schemas.microsoft.com/office/drawing/2014/main" id="{5BCD1BC8-1927-5964-A39E-854B770D143A}"/>
              </a:ext>
            </a:extLst>
          </p:cNvPr>
          <p:cNvSpPr txBox="1">
            <a:spLocks/>
          </p:cNvSpPr>
          <p:nvPr/>
        </p:nvSpPr>
        <p:spPr>
          <a:xfrm>
            <a:off x="8440627" y="931769"/>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nb-NO" sz="2800" b="1" noProof="0" dirty="0" err="1">
                <a:solidFill>
                  <a:srgbClr val="ADD037"/>
                </a:solidFill>
                <a:latin typeface="Calibri" panose="020F0502020204030204" pitchFamily="34" charset="0"/>
                <a:cs typeface="Calibri" panose="020F0502020204030204" pitchFamily="34" charset="0"/>
              </a:rPr>
              <a:t>follow</a:t>
            </a:r>
            <a:r>
              <a:rPr lang="nb-NO" sz="2800" b="1" noProof="0" dirty="0">
                <a:solidFill>
                  <a:srgbClr val="ADD037"/>
                </a:solidFill>
                <a:latin typeface="Calibri" panose="020F0502020204030204" pitchFamily="34" charset="0"/>
                <a:cs typeface="Calibri" panose="020F0502020204030204" pitchFamily="34" charset="0"/>
              </a:rPr>
              <a:t> </a:t>
            </a:r>
            <a:r>
              <a:rPr lang="nb-NO" sz="2800" b="1" noProof="0" dirty="0" err="1">
                <a:solidFill>
                  <a:srgbClr val="ADD037"/>
                </a:solidFill>
                <a:latin typeface="Calibri" panose="020F0502020204030204" pitchFamily="34" charset="0"/>
                <a:cs typeface="Calibri" panose="020F0502020204030204" pitchFamily="34" charset="0"/>
              </a:rPr>
              <a:t>our</a:t>
            </a:r>
            <a:r>
              <a:rPr lang="nb-NO" sz="2800" b="1" noProof="0" dirty="0">
                <a:solidFill>
                  <a:srgbClr val="ADD037"/>
                </a:solidFill>
                <a:latin typeface="Calibri" panose="020F0502020204030204" pitchFamily="34" charset="0"/>
                <a:cs typeface="Calibri" panose="020F0502020204030204" pitchFamily="34" charset="0"/>
              </a:rPr>
              <a:t> </a:t>
            </a:r>
            <a:r>
              <a:rPr lang="nb-NO" sz="2800" b="1" noProof="0" dirty="0" err="1">
                <a:solidFill>
                  <a:srgbClr val="ADD037"/>
                </a:solidFill>
                <a:latin typeface="Calibri" panose="020F0502020204030204" pitchFamily="34" charset="0"/>
                <a:cs typeface="Calibri" panose="020F0502020204030204" pitchFamily="34" charset="0"/>
              </a:rPr>
              <a:t>journey</a:t>
            </a:r>
            <a:endParaRPr lang="nb-NO" sz="2800" b="1" noProof="0" dirty="0">
              <a:solidFill>
                <a:srgbClr val="ADD037"/>
              </a:solidFill>
              <a:latin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9278A985-5285-9BE5-FF1C-26B03EC8131C}"/>
              </a:ext>
            </a:extLst>
          </p:cNvPr>
          <p:cNvGrpSpPr/>
          <p:nvPr/>
        </p:nvGrpSpPr>
        <p:grpSpPr>
          <a:xfrm>
            <a:off x="7902471" y="1464084"/>
            <a:ext cx="3762674" cy="528310"/>
            <a:chOff x="4467403" y="9581995"/>
            <a:chExt cx="2608104" cy="366199"/>
          </a:xfrm>
        </p:grpSpPr>
        <p:grpSp>
          <p:nvGrpSpPr>
            <p:cNvPr id="6" name="Group 5">
              <a:extLst>
                <a:ext uri="{FF2B5EF4-FFF2-40B4-BE49-F238E27FC236}">
                  <a16:creationId xmlns:a16="http://schemas.microsoft.com/office/drawing/2014/main" id="{2FF774A9-F40B-3B3D-154A-AB13EAE43AA1}"/>
                </a:ext>
              </a:extLst>
            </p:cNvPr>
            <p:cNvGrpSpPr/>
            <p:nvPr/>
          </p:nvGrpSpPr>
          <p:grpSpPr>
            <a:xfrm>
              <a:off x="4467403" y="9581995"/>
              <a:ext cx="2608104" cy="366199"/>
              <a:chOff x="4799009" y="8410612"/>
              <a:chExt cx="2608104" cy="366199"/>
            </a:xfrm>
          </p:grpSpPr>
          <p:grpSp>
            <p:nvGrpSpPr>
              <p:cNvPr id="8" name="Group 7">
                <a:extLst>
                  <a:ext uri="{FF2B5EF4-FFF2-40B4-BE49-F238E27FC236}">
                    <a16:creationId xmlns:a16="http://schemas.microsoft.com/office/drawing/2014/main" id="{A8E4C14C-A815-FB9C-E167-5CE1D00A67C1}"/>
                  </a:ext>
                </a:extLst>
              </p:cNvPr>
              <p:cNvGrpSpPr/>
              <p:nvPr/>
            </p:nvGrpSpPr>
            <p:grpSpPr>
              <a:xfrm>
                <a:off x="4799009" y="8410612"/>
                <a:ext cx="2170624" cy="366199"/>
                <a:chOff x="929373" y="7811372"/>
                <a:chExt cx="1664680" cy="280843"/>
              </a:xfrm>
            </p:grpSpPr>
            <p:grpSp>
              <p:nvGrpSpPr>
                <p:cNvPr id="12" name="Graphic 3">
                  <a:extLst>
                    <a:ext uri="{FF2B5EF4-FFF2-40B4-BE49-F238E27FC236}">
                      <a16:creationId xmlns:a16="http://schemas.microsoft.com/office/drawing/2014/main" id="{F2FD77A9-29E8-DDAA-FC72-646DC1AD43F3}"/>
                    </a:ext>
                  </a:extLst>
                </p:cNvPr>
                <p:cNvGrpSpPr/>
                <p:nvPr/>
              </p:nvGrpSpPr>
              <p:grpSpPr>
                <a:xfrm>
                  <a:off x="1967511" y="7811373"/>
                  <a:ext cx="280634" cy="280634"/>
                  <a:chOff x="1950027" y="2499889"/>
                  <a:chExt cx="850463" cy="850463"/>
                </a:xfrm>
              </p:grpSpPr>
              <p:sp>
                <p:nvSpPr>
                  <p:cNvPr id="24" name="Freeform 23">
                    <a:extLst>
                      <a:ext uri="{FF2B5EF4-FFF2-40B4-BE49-F238E27FC236}">
                        <a16:creationId xmlns:a16="http://schemas.microsoft.com/office/drawing/2014/main" id="{43CF83D4-453C-2EBF-C00F-ABA0515F49E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w="6294" cap="flat">
                    <a:noFill/>
                    <a:prstDash val="solid"/>
                    <a:miter/>
                  </a:ln>
                </p:spPr>
                <p:txBody>
                  <a:bodyPr rtlCol="0" anchor="ctr"/>
                  <a:lstStyle/>
                  <a:p>
                    <a:endParaRPr lang="nb-NO" noProof="0" dirty="0">
                      <a:latin typeface="Calibri" panose="020F0502020204030204" pitchFamily="34" charset="0"/>
                      <a:cs typeface="Calibri" panose="020F0502020204030204" pitchFamily="34" charset="0"/>
                    </a:endParaRPr>
                  </a:p>
                </p:txBody>
              </p:sp>
              <p:grpSp>
                <p:nvGrpSpPr>
                  <p:cNvPr id="25" name="Graphic 3">
                    <a:extLst>
                      <a:ext uri="{FF2B5EF4-FFF2-40B4-BE49-F238E27FC236}">
                        <a16:creationId xmlns:a16="http://schemas.microsoft.com/office/drawing/2014/main" id="{72E18C4A-0488-2F76-2E75-4E0EC5C30704}"/>
                      </a:ext>
                    </a:extLst>
                  </p:cNvPr>
                  <p:cNvGrpSpPr/>
                  <p:nvPr/>
                </p:nvGrpSpPr>
                <p:grpSpPr>
                  <a:xfrm>
                    <a:off x="2107521" y="2657382"/>
                    <a:ext cx="535476" cy="535477"/>
                    <a:chOff x="2107521" y="2657382"/>
                    <a:chExt cx="535476" cy="535477"/>
                  </a:xfrm>
                  <a:solidFill>
                    <a:srgbClr val="FFFFFF"/>
                  </a:solidFill>
                </p:grpSpPr>
                <p:sp>
                  <p:nvSpPr>
                    <p:cNvPr id="26" name="Freeform 25">
                      <a:extLst>
                        <a:ext uri="{FF2B5EF4-FFF2-40B4-BE49-F238E27FC236}">
                          <a16:creationId xmlns:a16="http://schemas.microsoft.com/office/drawing/2014/main" id="{C5EAE385-AB74-3A87-243B-E51708679986}"/>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nb-NO" noProof="0" dirty="0">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016F5C8F-83BF-5414-8D01-5BE9CE33FC44}"/>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nb-NO" noProof="0" dirty="0">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5CE76F05-4824-411D-E35E-372A02E2144B}"/>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nb-NO" noProof="0" dirty="0">
                        <a:latin typeface="Calibri" panose="020F0502020204030204" pitchFamily="34" charset="0"/>
                        <a:cs typeface="Calibri" panose="020F0502020204030204" pitchFamily="34" charset="0"/>
                      </a:endParaRPr>
                    </a:p>
                  </p:txBody>
                </p:sp>
              </p:grpSp>
            </p:grpSp>
            <p:sp>
              <p:nvSpPr>
                <p:cNvPr id="13" name="Freeform 12">
                  <a:extLst>
                    <a:ext uri="{FF2B5EF4-FFF2-40B4-BE49-F238E27FC236}">
                      <a16:creationId xmlns:a16="http://schemas.microsoft.com/office/drawing/2014/main" id="{94A23549-8424-01D5-058A-B2611A3C8BA3}"/>
                    </a:ext>
                  </a:extLst>
                </p:cNvPr>
                <p:cNvSpPr/>
                <p:nvPr/>
              </p:nvSpPr>
              <p:spPr>
                <a:xfrm>
                  <a:off x="1275280" y="7811372"/>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w="6294" cap="flat">
                  <a:noFill/>
                  <a:prstDash val="solid"/>
                  <a:miter/>
                </a:ln>
              </p:spPr>
              <p:txBody>
                <a:bodyPr rtlCol="0" anchor="ctr"/>
                <a:lstStyle/>
                <a:p>
                  <a:endParaRPr lang="nb-NO" noProof="0" dirty="0">
                    <a:latin typeface="Calibri" panose="020F0502020204030204" pitchFamily="34" charset="0"/>
                    <a:cs typeface="Calibri" panose="020F0502020204030204" pitchFamily="34" charset="0"/>
                  </a:endParaRPr>
                </a:p>
              </p:txBody>
            </p:sp>
            <p:grpSp>
              <p:nvGrpSpPr>
                <p:cNvPr id="14" name="Graphic 3">
                  <a:extLst>
                    <a:ext uri="{FF2B5EF4-FFF2-40B4-BE49-F238E27FC236}">
                      <a16:creationId xmlns:a16="http://schemas.microsoft.com/office/drawing/2014/main" id="{FD3DB357-7B6B-3AD7-F597-2384B7BA651C}"/>
                    </a:ext>
                  </a:extLst>
                </p:cNvPr>
                <p:cNvGrpSpPr/>
                <p:nvPr/>
              </p:nvGrpSpPr>
              <p:grpSpPr>
                <a:xfrm>
                  <a:off x="2313419" y="7811373"/>
                  <a:ext cx="280634" cy="280634"/>
                  <a:chOff x="2998302" y="2499889"/>
                  <a:chExt cx="850463" cy="850463"/>
                </a:xfrm>
              </p:grpSpPr>
              <p:sp>
                <p:nvSpPr>
                  <p:cNvPr id="22" name="Freeform 21">
                    <a:extLst>
                      <a:ext uri="{FF2B5EF4-FFF2-40B4-BE49-F238E27FC236}">
                        <a16:creationId xmlns:a16="http://schemas.microsoft.com/office/drawing/2014/main" id="{57019319-F610-D0C4-6DB8-EA09B84293E1}"/>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51C4C6"/>
                  </a:solidFill>
                  <a:ln w="6294" cap="flat">
                    <a:noFill/>
                    <a:prstDash val="solid"/>
                    <a:miter/>
                  </a:ln>
                </p:spPr>
                <p:txBody>
                  <a:bodyPr rtlCol="0" anchor="ctr"/>
                  <a:lstStyle/>
                  <a:p>
                    <a:endParaRPr lang="nb-NO" noProof="0" dirty="0">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F86B2767-0A87-E296-1839-374DD6C1A8C1}"/>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nb-NO" noProof="0" dirty="0">
                      <a:latin typeface="Calibri" panose="020F0502020204030204" pitchFamily="34" charset="0"/>
                      <a:cs typeface="Calibri" panose="020F0502020204030204" pitchFamily="34" charset="0"/>
                    </a:endParaRPr>
                  </a:p>
                </p:txBody>
              </p:sp>
            </p:grpSp>
            <p:grpSp>
              <p:nvGrpSpPr>
                <p:cNvPr id="15" name="Graphic 3">
                  <a:extLst>
                    <a:ext uri="{FF2B5EF4-FFF2-40B4-BE49-F238E27FC236}">
                      <a16:creationId xmlns:a16="http://schemas.microsoft.com/office/drawing/2014/main" id="{BB306D1E-7B4C-0290-CCF6-71B8DE430DD1}"/>
                    </a:ext>
                  </a:extLst>
                </p:cNvPr>
                <p:cNvGrpSpPr/>
                <p:nvPr/>
              </p:nvGrpSpPr>
              <p:grpSpPr>
                <a:xfrm>
                  <a:off x="929373" y="7811373"/>
                  <a:ext cx="280634" cy="280842"/>
                  <a:chOff x="-1196056" y="2499889"/>
                  <a:chExt cx="850463" cy="851093"/>
                </a:xfrm>
              </p:grpSpPr>
              <p:sp>
                <p:nvSpPr>
                  <p:cNvPr id="18" name="Freeform 17">
                    <a:extLst>
                      <a:ext uri="{FF2B5EF4-FFF2-40B4-BE49-F238E27FC236}">
                        <a16:creationId xmlns:a16="http://schemas.microsoft.com/office/drawing/2014/main" id="{49C44091-F555-3C6F-91E3-69A3B4289579}"/>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51C4C6"/>
                  </a:solidFill>
                  <a:ln w="6294" cap="flat">
                    <a:noFill/>
                    <a:prstDash val="solid"/>
                    <a:miter/>
                  </a:ln>
                </p:spPr>
                <p:txBody>
                  <a:bodyPr rtlCol="0" anchor="ctr"/>
                  <a:lstStyle/>
                  <a:p>
                    <a:endParaRPr lang="nb-NO" noProof="0" dirty="0">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CCDBF8F5-35A3-7FCE-1961-397028D4A202}"/>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nb-NO" noProof="0" dirty="0">
                      <a:latin typeface="Calibri" panose="020F0502020204030204" pitchFamily="34" charset="0"/>
                      <a:cs typeface="Calibri" panose="020F0502020204030204" pitchFamily="34" charset="0"/>
                    </a:endParaRPr>
                  </a:p>
                </p:txBody>
              </p:sp>
            </p:grpSp>
            <p:sp>
              <p:nvSpPr>
                <p:cNvPr id="16" name="Freeform 15">
                  <a:extLst>
                    <a:ext uri="{FF2B5EF4-FFF2-40B4-BE49-F238E27FC236}">
                      <a16:creationId xmlns:a16="http://schemas.microsoft.com/office/drawing/2014/main" id="{0C74260C-0ABD-6374-33B3-92F4151D110C}"/>
                    </a:ext>
                  </a:extLst>
                </p:cNvPr>
                <p:cNvSpPr/>
                <p:nvPr/>
              </p:nvSpPr>
              <p:spPr>
                <a:xfrm>
                  <a:off x="1621396" y="7811373"/>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w="6294" cap="flat">
                  <a:noFill/>
                  <a:prstDash val="solid"/>
                  <a:miter/>
                </a:ln>
              </p:spPr>
              <p:txBody>
                <a:bodyPr rtlCol="0" anchor="ctr"/>
                <a:lstStyle/>
                <a:p>
                  <a:endParaRPr lang="nb-NO" noProof="0" dirty="0">
                    <a:latin typeface="Calibri" panose="020F0502020204030204" pitchFamily="34" charset="0"/>
                    <a:cs typeface="Calibri" panose="020F0502020204030204" pitchFamily="34" charset="0"/>
                  </a:endParaRPr>
                </a:p>
              </p:txBody>
            </p:sp>
            <p:pic>
              <p:nvPicPr>
                <p:cNvPr id="17" name="Graphic 16" descr="World with solid fill">
                  <a:extLst>
                    <a:ext uri="{FF2B5EF4-FFF2-40B4-BE49-F238E27FC236}">
                      <a16:creationId xmlns:a16="http://schemas.microsoft.com/office/drawing/2014/main" id="{26F7C531-2FDE-6C1A-326E-F277EAA62710}"/>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638675" y="7828652"/>
                  <a:ext cx="246077" cy="246077"/>
                </a:xfrm>
                <a:prstGeom prst="rect">
                  <a:avLst/>
                </a:prstGeom>
              </p:spPr>
            </p:pic>
          </p:grpSp>
          <p:grpSp>
            <p:nvGrpSpPr>
              <p:cNvPr id="9" name="Group 8">
                <a:extLst>
                  <a:ext uri="{FF2B5EF4-FFF2-40B4-BE49-F238E27FC236}">
                    <a16:creationId xmlns:a16="http://schemas.microsoft.com/office/drawing/2014/main" id="{06F1E608-7343-923B-868D-BDA18898395C}"/>
                  </a:ext>
                </a:extLst>
              </p:cNvPr>
              <p:cNvGrpSpPr/>
              <p:nvPr/>
            </p:nvGrpSpPr>
            <p:grpSpPr>
              <a:xfrm>
                <a:off x="7041186" y="8410621"/>
                <a:ext cx="365927" cy="365927"/>
                <a:chOff x="7041186" y="8410621"/>
                <a:chExt cx="365927" cy="365927"/>
              </a:xfrm>
            </p:grpSpPr>
            <p:sp>
              <p:nvSpPr>
                <p:cNvPr id="10" name="Freeform 9">
                  <a:extLst>
                    <a:ext uri="{FF2B5EF4-FFF2-40B4-BE49-F238E27FC236}">
                      <a16:creationId xmlns:a16="http://schemas.microsoft.com/office/drawing/2014/main" id="{93BB833A-6B01-109D-203E-E16C6C938513}"/>
                    </a:ext>
                  </a:extLst>
                </p:cNvPr>
                <p:cNvSpPr/>
                <p:nvPr/>
              </p:nvSpPr>
              <p:spPr>
                <a:xfrm>
                  <a:off x="7041186" y="8410621"/>
                  <a:ext cx="365927" cy="365927"/>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51C4C6"/>
                </a:solidFill>
                <a:ln w="6294" cap="flat">
                  <a:noFill/>
                  <a:prstDash val="solid"/>
                  <a:miter/>
                </a:ln>
              </p:spPr>
              <p:txBody>
                <a:bodyPr rtlCol="0" anchor="ctr"/>
                <a:lstStyle/>
                <a:p>
                  <a:endParaRPr lang="nb-NO" noProof="0"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384DEE06-1318-50E3-231D-7D20892448D6}"/>
                    </a:ext>
                  </a:extLst>
                </p:cNvPr>
                <p:cNvSpPr/>
                <p:nvPr/>
              </p:nvSpPr>
              <p:spPr>
                <a:xfrm>
                  <a:off x="7125919" y="8481335"/>
                  <a:ext cx="196461" cy="224498"/>
                </a:xfrm>
                <a:custGeom>
                  <a:avLst/>
                  <a:gdLst>
                    <a:gd name="connsiteX0" fmla="*/ 432429 w 434715"/>
                    <a:gd name="connsiteY0" fmla="*/ 121749 h 496754"/>
                    <a:gd name="connsiteX1" fmla="*/ 430143 w 434715"/>
                    <a:gd name="connsiteY1" fmla="*/ 119462 h 496754"/>
                    <a:gd name="connsiteX2" fmla="*/ 413570 w 434715"/>
                    <a:gd name="connsiteY2" fmla="*/ 117748 h 496754"/>
                    <a:gd name="connsiteX3" fmla="*/ 316986 w 434715"/>
                    <a:gd name="connsiteY3" fmla="*/ 24022 h 496754"/>
                    <a:gd name="connsiteX4" fmla="*/ 314129 w 434715"/>
                    <a:gd name="connsiteY4" fmla="*/ 2876 h 496754"/>
                    <a:gd name="connsiteX5" fmla="*/ 311271 w 434715"/>
                    <a:gd name="connsiteY5" fmla="*/ 19 h 496754"/>
                    <a:gd name="connsiteX6" fmla="*/ 309557 w 434715"/>
                    <a:gd name="connsiteY6" fmla="*/ 19 h 496754"/>
                    <a:gd name="connsiteX7" fmla="*/ 232976 w 434715"/>
                    <a:gd name="connsiteY7" fmla="*/ 19 h 496754"/>
                    <a:gd name="connsiteX8" fmla="*/ 228404 w 434715"/>
                    <a:gd name="connsiteY8" fmla="*/ 4591 h 496754"/>
                    <a:gd name="connsiteX9" fmla="*/ 228404 w 434715"/>
                    <a:gd name="connsiteY9" fmla="*/ 337775 h 496754"/>
                    <a:gd name="connsiteX10" fmla="*/ 227833 w 434715"/>
                    <a:gd name="connsiteY10" fmla="*/ 350349 h 496754"/>
                    <a:gd name="connsiteX11" fmla="*/ 194114 w 434715"/>
                    <a:gd name="connsiteY11" fmla="*/ 400069 h 496754"/>
                    <a:gd name="connsiteX12" fmla="*/ 142108 w 434715"/>
                    <a:gd name="connsiteY12" fmla="*/ 409213 h 496754"/>
                    <a:gd name="connsiteX13" fmla="*/ 124963 w 434715"/>
                    <a:gd name="connsiteY13" fmla="*/ 403498 h 496754"/>
                    <a:gd name="connsiteX14" fmla="*/ 123819 w 434715"/>
                    <a:gd name="connsiteY14" fmla="*/ 402355 h 496754"/>
                    <a:gd name="connsiteX15" fmla="*/ 118104 w 434715"/>
                    <a:gd name="connsiteY15" fmla="*/ 398354 h 496754"/>
                    <a:gd name="connsiteX16" fmla="*/ 86672 w 434715"/>
                    <a:gd name="connsiteY16" fmla="*/ 330346 h 496754"/>
                    <a:gd name="connsiteX17" fmla="*/ 134106 w 434715"/>
                    <a:gd name="connsiteY17" fmla="*/ 271482 h 496754"/>
                    <a:gd name="connsiteX18" fmla="*/ 159824 w 434715"/>
                    <a:gd name="connsiteY18" fmla="*/ 267481 h 496754"/>
                    <a:gd name="connsiteX19" fmla="*/ 176398 w 434715"/>
                    <a:gd name="connsiteY19" fmla="*/ 269767 h 496754"/>
                    <a:gd name="connsiteX20" fmla="*/ 179255 w 434715"/>
                    <a:gd name="connsiteY20" fmla="*/ 267481 h 496754"/>
                    <a:gd name="connsiteX21" fmla="*/ 179255 w 434715"/>
                    <a:gd name="connsiteY21" fmla="*/ 265195 h 496754"/>
                    <a:gd name="connsiteX22" fmla="*/ 178683 w 434715"/>
                    <a:gd name="connsiteY22" fmla="*/ 201759 h 496754"/>
                    <a:gd name="connsiteX23" fmla="*/ 178683 w 434715"/>
                    <a:gd name="connsiteY23" fmla="*/ 184614 h 496754"/>
                    <a:gd name="connsiteX24" fmla="*/ 176398 w 434715"/>
                    <a:gd name="connsiteY24" fmla="*/ 182327 h 496754"/>
                    <a:gd name="connsiteX25" fmla="*/ 145536 w 434715"/>
                    <a:gd name="connsiteY25" fmla="*/ 181756 h 496754"/>
                    <a:gd name="connsiteX26" fmla="*/ 103817 w 434715"/>
                    <a:gd name="connsiteY26" fmla="*/ 190900 h 496754"/>
                    <a:gd name="connsiteX27" fmla="*/ 46667 w 434715"/>
                    <a:gd name="connsiteY27" fmla="*/ 226904 h 496754"/>
                    <a:gd name="connsiteX28" fmla="*/ 13520 w 434715"/>
                    <a:gd name="connsiteY28" fmla="*/ 274339 h 496754"/>
                    <a:gd name="connsiteX29" fmla="*/ 375 w 434715"/>
                    <a:gd name="connsiteY29" fmla="*/ 328060 h 496754"/>
                    <a:gd name="connsiteX30" fmla="*/ 947 w 434715"/>
                    <a:gd name="connsiteY30" fmla="*/ 352634 h 496754"/>
                    <a:gd name="connsiteX31" fmla="*/ 7805 w 434715"/>
                    <a:gd name="connsiteY31" fmla="*/ 385782 h 496754"/>
                    <a:gd name="connsiteX32" fmla="*/ 60954 w 434715"/>
                    <a:gd name="connsiteY32" fmla="*/ 462362 h 496754"/>
                    <a:gd name="connsiteX33" fmla="*/ 68955 w 434715"/>
                    <a:gd name="connsiteY33" fmla="*/ 468077 h 496754"/>
                    <a:gd name="connsiteX34" fmla="*/ 68955 w 434715"/>
                    <a:gd name="connsiteY34" fmla="*/ 468077 h 496754"/>
                    <a:gd name="connsiteX35" fmla="*/ 72956 w 434715"/>
                    <a:gd name="connsiteY35" fmla="*/ 471507 h 496754"/>
                    <a:gd name="connsiteX36" fmla="*/ 86100 w 434715"/>
                    <a:gd name="connsiteY36" fmla="*/ 479507 h 496754"/>
                    <a:gd name="connsiteX37" fmla="*/ 176398 w 434715"/>
                    <a:gd name="connsiteY37" fmla="*/ 495509 h 496754"/>
                    <a:gd name="connsiteX38" fmla="*/ 278696 w 434715"/>
                    <a:gd name="connsiteY38" fmla="*/ 441217 h 496754"/>
                    <a:gd name="connsiteX39" fmla="*/ 316415 w 434715"/>
                    <a:gd name="connsiteY39" fmla="*/ 338347 h 496754"/>
                    <a:gd name="connsiteX40" fmla="*/ 316415 w 434715"/>
                    <a:gd name="connsiteY40" fmla="*/ 172612 h 496754"/>
                    <a:gd name="connsiteX41" fmla="*/ 316986 w 434715"/>
                    <a:gd name="connsiteY41" fmla="*/ 168611 h 496754"/>
                    <a:gd name="connsiteX42" fmla="*/ 320415 w 434715"/>
                    <a:gd name="connsiteY42" fmla="*/ 170326 h 496754"/>
                    <a:gd name="connsiteX43" fmla="*/ 387281 w 434715"/>
                    <a:gd name="connsiteY43" fmla="*/ 198901 h 496754"/>
                    <a:gd name="connsiteX44" fmla="*/ 429572 w 434715"/>
                    <a:gd name="connsiteY44" fmla="*/ 204044 h 496754"/>
                    <a:gd name="connsiteX45" fmla="*/ 434716 w 434715"/>
                    <a:gd name="connsiteY45" fmla="*/ 199472 h 496754"/>
                    <a:gd name="connsiteX46" fmla="*/ 432429 w 434715"/>
                    <a:gd name="connsiteY46" fmla="*/ 121749 h 496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4715" h="496754">
                      <a:moveTo>
                        <a:pt x="432429" y="121749"/>
                      </a:moveTo>
                      <a:cubicBezTo>
                        <a:pt x="432429" y="119462"/>
                        <a:pt x="432429" y="119462"/>
                        <a:pt x="430143" y="119462"/>
                      </a:cubicBezTo>
                      <a:cubicBezTo>
                        <a:pt x="424429" y="119462"/>
                        <a:pt x="418714" y="118891"/>
                        <a:pt x="413570" y="117748"/>
                      </a:cubicBezTo>
                      <a:cubicBezTo>
                        <a:pt x="393568" y="114890"/>
                        <a:pt x="327845" y="80600"/>
                        <a:pt x="316986" y="24022"/>
                      </a:cubicBezTo>
                      <a:cubicBezTo>
                        <a:pt x="316986" y="22879"/>
                        <a:pt x="314129" y="9163"/>
                        <a:pt x="314129" y="2876"/>
                      </a:cubicBezTo>
                      <a:cubicBezTo>
                        <a:pt x="314129" y="19"/>
                        <a:pt x="314129" y="19"/>
                        <a:pt x="311271" y="19"/>
                      </a:cubicBezTo>
                      <a:cubicBezTo>
                        <a:pt x="310700" y="19"/>
                        <a:pt x="310129" y="19"/>
                        <a:pt x="309557" y="19"/>
                      </a:cubicBezTo>
                      <a:cubicBezTo>
                        <a:pt x="283839" y="19"/>
                        <a:pt x="258122" y="19"/>
                        <a:pt x="232976" y="19"/>
                      </a:cubicBezTo>
                      <a:cubicBezTo>
                        <a:pt x="227833" y="19"/>
                        <a:pt x="228404" y="-553"/>
                        <a:pt x="228404" y="4591"/>
                      </a:cubicBezTo>
                      <a:cubicBezTo>
                        <a:pt x="228404" y="115462"/>
                        <a:pt x="228404" y="226904"/>
                        <a:pt x="228404" y="337775"/>
                      </a:cubicBezTo>
                      <a:cubicBezTo>
                        <a:pt x="228404" y="341776"/>
                        <a:pt x="228404" y="345777"/>
                        <a:pt x="227833" y="350349"/>
                      </a:cubicBezTo>
                      <a:cubicBezTo>
                        <a:pt x="223832" y="372065"/>
                        <a:pt x="212973" y="388639"/>
                        <a:pt x="194114" y="400069"/>
                      </a:cubicBezTo>
                      <a:cubicBezTo>
                        <a:pt x="178112" y="409784"/>
                        <a:pt x="160395" y="412642"/>
                        <a:pt x="142108" y="409213"/>
                      </a:cubicBezTo>
                      <a:cubicBezTo>
                        <a:pt x="136393" y="408070"/>
                        <a:pt x="130678" y="405784"/>
                        <a:pt x="124963" y="403498"/>
                      </a:cubicBezTo>
                      <a:cubicBezTo>
                        <a:pt x="124391" y="402927"/>
                        <a:pt x="123819" y="402927"/>
                        <a:pt x="123819" y="402355"/>
                      </a:cubicBezTo>
                      <a:cubicBezTo>
                        <a:pt x="122105" y="400640"/>
                        <a:pt x="119819" y="399497"/>
                        <a:pt x="118104" y="398354"/>
                      </a:cubicBezTo>
                      <a:cubicBezTo>
                        <a:pt x="94673" y="381781"/>
                        <a:pt x="83243" y="358921"/>
                        <a:pt x="86672" y="330346"/>
                      </a:cubicBezTo>
                      <a:cubicBezTo>
                        <a:pt x="90101" y="301199"/>
                        <a:pt x="106674" y="281769"/>
                        <a:pt x="134106" y="271482"/>
                      </a:cubicBezTo>
                      <a:cubicBezTo>
                        <a:pt x="142108" y="268624"/>
                        <a:pt x="150680" y="267481"/>
                        <a:pt x="159824" y="267481"/>
                      </a:cubicBezTo>
                      <a:cubicBezTo>
                        <a:pt x="165539" y="268052"/>
                        <a:pt x="171254" y="268624"/>
                        <a:pt x="176398" y="269767"/>
                      </a:cubicBezTo>
                      <a:cubicBezTo>
                        <a:pt x="178112" y="270339"/>
                        <a:pt x="179255" y="269767"/>
                        <a:pt x="179255" y="267481"/>
                      </a:cubicBezTo>
                      <a:cubicBezTo>
                        <a:pt x="179255" y="266909"/>
                        <a:pt x="179255" y="266338"/>
                        <a:pt x="179255" y="265195"/>
                      </a:cubicBezTo>
                      <a:cubicBezTo>
                        <a:pt x="179255" y="245192"/>
                        <a:pt x="178683" y="201759"/>
                        <a:pt x="178683" y="201759"/>
                      </a:cubicBezTo>
                      <a:cubicBezTo>
                        <a:pt x="178683" y="196044"/>
                        <a:pt x="178683" y="190329"/>
                        <a:pt x="178683" y="184614"/>
                      </a:cubicBezTo>
                      <a:cubicBezTo>
                        <a:pt x="178683" y="182899"/>
                        <a:pt x="178112" y="182899"/>
                        <a:pt x="176398" y="182327"/>
                      </a:cubicBezTo>
                      <a:cubicBezTo>
                        <a:pt x="166110" y="181184"/>
                        <a:pt x="155823" y="180613"/>
                        <a:pt x="145536" y="181756"/>
                      </a:cubicBezTo>
                      <a:cubicBezTo>
                        <a:pt x="131249" y="182899"/>
                        <a:pt x="117533" y="185756"/>
                        <a:pt x="103817" y="190900"/>
                      </a:cubicBezTo>
                      <a:cubicBezTo>
                        <a:pt x="82100" y="198901"/>
                        <a:pt x="63240" y="210902"/>
                        <a:pt x="46667" y="226904"/>
                      </a:cubicBezTo>
                      <a:cubicBezTo>
                        <a:pt x="32379" y="240620"/>
                        <a:pt x="21521" y="256622"/>
                        <a:pt x="13520" y="274339"/>
                      </a:cubicBezTo>
                      <a:cubicBezTo>
                        <a:pt x="5519" y="291484"/>
                        <a:pt x="1518" y="309772"/>
                        <a:pt x="375" y="328060"/>
                      </a:cubicBezTo>
                      <a:cubicBezTo>
                        <a:pt x="-196" y="336061"/>
                        <a:pt x="-196" y="344634"/>
                        <a:pt x="947" y="352634"/>
                      </a:cubicBezTo>
                      <a:cubicBezTo>
                        <a:pt x="2090" y="364064"/>
                        <a:pt x="4376" y="374923"/>
                        <a:pt x="7805" y="385782"/>
                      </a:cubicBezTo>
                      <a:cubicBezTo>
                        <a:pt x="17520" y="416642"/>
                        <a:pt x="35808" y="442360"/>
                        <a:pt x="60954" y="462362"/>
                      </a:cubicBezTo>
                      <a:cubicBezTo>
                        <a:pt x="63812" y="464649"/>
                        <a:pt x="66098" y="466934"/>
                        <a:pt x="68955" y="468077"/>
                      </a:cubicBezTo>
                      <a:cubicBezTo>
                        <a:pt x="68955" y="468077"/>
                        <a:pt x="68955" y="468077"/>
                        <a:pt x="68955" y="468077"/>
                      </a:cubicBezTo>
                      <a:cubicBezTo>
                        <a:pt x="70098" y="469220"/>
                        <a:pt x="71813" y="470364"/>
                        <a:pt x="72956" y="471507"/>
                      </a:cubicBezTo>
                      <a:cubicBezTo>
                        <a:pt x="76956" y="474364"/>
                        <a:pt x="81528" y="477222"/>
                        <a:pt x="86100" y="479507"/>
                      </a:cubicBezTo>
                      <a:cubicBezTo>
                        <a:pt x="114675" y="493795"/>
                        <a:pt x="144393" y="499510"/>
                        <a:pt x="176398" y="495509"/>
                      </a:cubicBezTo>
                      <a:cubicBezTo>
                        <a:pt x="217545" y="490366"/>
                        <a:pt x="251835" y="472078"/>
                        <a:pt x="278696" y="441217"/>
                      </a:cubicBezTo>
                      <a:cubicBezTo>
                        <a:pt x="303842" y="411499"/>
                        <a:pt x="316415" y="377209"/>
                        <a:pt x="316415" y="338347"/>
                      </a:cubicBezTo>
                      <a:cubicBezTo>
                        <a:pt x="316986" y="282912"/>
                        <a:pt x="316415" y="227476"/>
                        <a:pt x="316415" y="172612"/>
                      </a:cubicBezTo>
                      <a:cubicBezTo>
                        <a:pt x="316415" y="171469"/>
                        <a:pt x="315844" y="169183"/>
                        <a:pt x="316986" y="168611"/>
                      </a:cubicBezTo>
                      <a:cubicBezTo>
                        <a:pt x="318129" y="168040"/>
                        <a:pt x="319273" y="169754"/>
                        <a:pt x="320415" y="170326"/>
                      </a:cubicBezTo>
                      <a:cubicBezTo>
                        <a:pt x="340989" y="184042"/>
                        <a:pt x="363278" y="193757"/>
                        <a:pt x="387281" y="198901"/>
                      </a:cubicBezTo>
                      <a:cubicBezTo>
                        <a:pt x="400997" y="202330"/>
                        <a:pt x="415284" y="204044"/>
                        <a:pt x="429572" y="204044"/>
                      </a:cubicBezTo>
                      <a:cubicBezTo>
                        <a:pt x="434144" y="204044"/>
                        <a:pt x="434716" y="204044"/>
                        <a:pt x="434716" y="199472"/>
                      </a:cubicBezTo>
                      <a:cubicBezTo>
                        <a:pt x="433001" y="180613"/>
                        <a:pt x="432429" y="126892"/>
                        <a:pt x="432429" y="121749"/>
                      </a:cubicBezTo>
                      <a:close/>
                    </a:path>
                  </a:pathLst>
                </a:custGeom>
                <a:solidFill>
                  <a:srgbClr val="FFFFFF"/>
                </a:solidFill>
                <a:ln w="5715" cap="flat">
                  <a:noFill/>
                  <a:prstDash val="solid"/>
                  <a:miter/>
                </a:ln>
              </p:spPr>
              <p:txBody>
                <a:bodyPr rtlCol="0" anchor="ctr"/>
                <a:lstStyle/>
                <a:p>
                  <a:endParaRPr lang="nb-NO" noProof="0" dirty="0"/>
                </a:p>
              </p:txBody>
            </p:sp>
          </p:grpSp>
        </p:grpSp>
        <p:sp>
          <p:nvSpPr>
            <p:cNvPr id="7" name="Graphic 3">
              <a:extLst>
                <a:ext uri="{FF2B5EF4-FFF2-40B4-BE49-F238E27FC236}">
                  <a16:creationId xmlns:a16="http://schemas.microsoft.com/office/drawing/2014/main" id="{A4F13EED-B8AE-0FBC-FDC1-34EB860675C0}"/>
                </a:ext>
              </a:extLst>
            </p:cNvPr>
            <p:cNvSpPr/>
            <p:nvPr/>
          </p:nvSpPr>
          <p:spPr>
            <a:xfrm>
              <a:off x="4990606" y="9663014"/>
              <a:ext cx="204986" cy="193310"/>
            </a:xfrm>
            <a:custGeom>
              <a:avLst/>
              <a:gdLst>
                <a:gd name="connsiteX0" fmla="*/ 40005 w 300989"/>
                <a:gd name="connsiteY0" fmla="*/ 18097 h 283844"/>
                <a:gd name="connsiteX1" fmla="*/ 220980 w 300989"/>
                <a:gd name="connsiteY1" fmla="*/ 260985 h 283844"/>
                <a:gd name="connsiteX2" fmla="*/ 258127 w 300989"/>
                <a:gd name="connsiteY2" fmla="*/ 260985 h 283844"/>
                <a:gd name="connsiteX3" fmla="*/ 76200 w 300989"/>
                <a:gd name="connsiteY3" fmla="*/ 18097 h 283844"/>
                <a:gd name="connsiteX4" fmla="*/ 40005 w 300989"/>
                <a:gd name="connsiteY4" fmla="*/ 18097 h 283844"/>
                <a:gd name="connsiteX5" fmla="*/ 0 w 300989"/>
                <a:gd name="connsiteY5" fmla="*/ 0 h 283844"/>
                <a:gd name="connsiteX6" fmla="*/ 85725 w 300989"/>
                <a:gd name="connsiteY6" fmla="*/ 0 h 283844"/>
                <a:gd name="connsiteX7" fmla="*/ 164782 w 300989"/>
                <a:gd name="connsiteY7" fmla="*/ 102870 h 283844"/>
                <a:gd name="connsiteX8" fmla="*/ 263842 w 300989"/>
                <a:gd name="connsiteY8" fmla="*/ 0 h 283844"/>
                <a:gd name="connsiteX9" fmla="*/ 290513 w 300989"/>
                <a:gd name="connsiteY9" fmla="*/ 0 h 283844"/>
                <a:gd name="connsiteX10" fmla="*/ 178117 w 300989"/>
                <a:gd name="connsiteY10" fmla="*/ 121920 h 283844"/>
                <a:gd name="connsiteX11" fmla="*/ 164782 w 300989"/>
                <a:gd name="connsiteY11" fmla="*/ 104775 h 283844"/>
                <a:gd name="connsiteX12" fmla="*/ 300990 w 300989"/>
                <a:gd name="connsiteY12" fmla="*/ 283845 h 283844"/>
                <a:gd name="connsiteX13" fmla="*/ 208597 w 300989"/>
                <a:gd name="connsiteY13" fmla="*/ 283845 h 283844"/>
                <a:gd name="connsiteX14" fmla="*/ 126682 w 300989"/>
                <a:gd name="connsiteY14" fmla="*/ 173355 h 283844"/>
                <a:gd name="connsiteX15" fmla="*/ 31432 w 300989"/>
                <a:gd name="connsiteY15" fmla="*/ 276225 h 283844"/>
                <a:gd name="connsiteX16" fmla="*/ 3810 w 300989"/>
                <a:gd name="connsiteY16" fmla="*/ 276225 h 283844"/>
                <a:gd name="connsiteX17" fmla="*/ 116205 w 300989"/>
                <a:gd name="connsiteY17" fmla="*/ 157163 h 283844"/>
                <a:gd name="connsiteX18" fmla="*/ 0 w 300989"/>
                <a:gd name="connsiteY18" fmla="*/ 0 h 283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0989" h="283844">
                  <a:moveTo>
                    <a:pt x="40005" y="18097"/>
                  </a:moveTo>
                  <a:lnTo>
                    <a:pt x="220980" y="260985"/>
                  </a:lnTo>
                  <a:lnTo>
                    <a:pt x="258127" y="260985"/>
                  </a:lnTo>
                  <a:lnTo>
                    <a:pt x="76200" y="18097"/>
                  </a:lnTo>
                  <a:lnTo>
                    <a:pt x="40005" y="18097"/>
                  </a:lnTo>
                  <a:close/>
                  <a:moveTo>
                    <a:pt x="0" y="0"/>
                  </a:moveTo>
                  <a:lnTo>
                    <a:pt x="85725" y="0"/>
                  </a:lnTo>
                  <a:lnTo>
                    <a:pt x="164782" y="102870"/>
                  </a:lnTo>
                  <a:lnTo>
                    <a:pt x="263842" y="0"/>
                  </a:lnTo>
                  <a:lnTo>
                    <a:pt x="290513" y="0"/>
                  </a:lnTo>
                  <a:lnTo>
                    <a:pt x="178117" y="121920"/>
                  </a:lnTo>
                  <a:lnTo>
                    <a:pt x="164782" y="104775"/>
                  </a:lnTo>
                  <a:lnTo>
                    <a:pt x="300990" y="283845"/>
                  </a:lnTo>
                  <a:lnTo>
                    <a:pt x="208597" y="283845"/>
                  </a:lnTo>
                  <a:lnTo>
                    <a:pt x="126682" y="173355"/>
                  </a:lnTo>
                  <a:lnTo>
                    <a:pt x="31432" y="276225"/>
                  </a:lnTo>
                  <a:lnTo>
                    <a:pt x="3810" y="276225"/>
                  </a:lnTo>
                  <a:lnTo>
                    <a:pt x="116205" y="157163"/>
                  </a:lnTo>
                  <a:lnTo>
                    <a:pt x="0" y="0"/>
                  </a:lnTo>
                  <a:close/>
                </a:path>
              </a:pathLst>
            </a:custGeom>
            <a:solidFill>
              <a:srgbClr val="FFFFFF"/>
            </a:solidFill>
            <a:ln w="9525" cap="flat">
              <a:noFill/>
              <a:prstDash val="solid"/>
              <a:miter/>
            </a:ln>
          </p:spPr>
          <p:txBody>
            <a:bodyPr rtlCol="0" anchor="ctr"/>
            <a:lstStyle/>
            <a:p>
              <a:endParaRPr lang="nb-NO" noProof="0" dirty="0"/>
            </a:p>
          </p:txBody>
        </p:sp>
      </p:grpSp>
      <p:sp>
        <p:nvSpPr>
          <p:cNvPr id="30" name="Text Placeholder 2">
            <a:extLst>
              <a:ext uri="{FF2B5EF4-FFF2-40B4-BE49-F238E27FC236}">
                <a16:creationId xmlns:a16="http://schemas.microsoft.com/office/drawing/2014/main" id="{45DDFC29-F750-E766-4CFD-419760736AAB}"/>
              </a:ext>
            </a:extLst>
          </p:cNvPr>
          <p:cNvSpPr txBox="1">
            <a:spLocks/>
          </p:cNvSpPr>
          <p:nvPr/>
        </p:nvSpPr>
        <p:spPr>
          <a:xfrm>
            <a:off x="8630302" y="5560661"/>
            <a:ext cx="3195486"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nb-NO" noProof="0" dirty="0"/>
              <a:t>www.sustainvet.eu</a:t>
            </a:r>
          </a:p>
        </p:txBody>
      </p:sp>
    </p:spTree>
    <p:extLst>
      <p:ext uri="{BB962C8B-B14F-4D97-AF65-F5344CB8AC3E}">
        <p14:creationId xmlns:p14="http://schemas.microsoft.com/office/powerpoint/2010/main" val="4169825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B0E6245-30EF-F42E-EAC7-811C919972DE}"/>
              </a:ext>
            </a:extLst>
          </p:cNvPr>
          <p:cNvSpPr>
            <a:spLocks noGrp="1"/>
          </p:cNvSpPr>
          <p:nvPr>
            <p:ph type="body" sz="quarter" idx="13"/>
          </p:nvPr>
        </p:nvSpPr>
        <p:spPr>
          <a:xfrm>
            <a:off x="406405" y="1895981"/>
            <a:ext cx="5126463" cy="3565651"/>
          </a:xfrm>
        </p:spPr>
        <p:txBody>
          <a:bodyPr/>
          <a:lstStyle/>
          <a:p>
            <a:r>
              <a:rPr lang="nb-NO" sz="2000" b="1" dirty="0"/>
              <a:t>«Den ultimate testen på et moralsk samfunn er hvilken type verden det etterlater til sine barn.»</a:t>
            </a:r>
          </a:p>
          <a:p>
            <a:endParaRPr lang="nb-NO" noProof="0" dirty="0"/>
          </a:p>
          <a:p>
            <a:r>
              <a:rPr lang="nb-NO" sz="3200" b="1" noProof="0" dirty="0"/>
              <a:t>Dietrich </a:t>
            </a:r>
            <a:r>
              <a:rPr lang="nb-NO" sz="3200" b="1" noProof="0" dirty="0" err="1"/>
              <a:t>Bonhoeffer</a:t>
            </a:r>
            <a:endParaRPr lang="nb-NO" sz="3200" b="1" noProof="0" dirty="0"/>
          </a:p>
        </p:txBody>
      </p:sp>
      <p:grpSp>
        <p:nvGrpSpPr>
          <p:cNvPr id="4" name="Group 3">
            <a:extLst>
              <a:ext uri="{FF2B5EF4-FFF2-40B4-BE49-F238E27FC236}">
                <a16:creationId xmlns:a16="http://schemas.microsoft.com/office/drawing/2014/main" id="{3A16E5AB-C242-EC52-3006-1AF44CFA050E}"/>
              </a:ext>
            </a:extLst>
          </p:cNvPr>
          <p:cNvGrpSpPr/>
          <p:nvPr/>
        </p:nvGrpSpPr>
        <p:grpSpPr>
          <a:xfrm>
            <a:off x="2362670" y="4874368"/>
            <a:ext cx="1656436" cy="1205913"/>
            <a:chOff x="3400450" y="986392"/>
            <a:chExt cx="1487826" cy="1083162"/>
          </a:xfrm>
          <a:solidFill>
            <a:srgbClr val="51C4C6"/>
          </a:solidFill>
        </p:grpSpPr>
        <p:sp>
          <p:nvSpPr>
            <p:cNvPr id="6" name="Freeform 5">
              <a:extLst>
                <a:ext uri="{FF2B5EF4-FFF2-40B4-BE49-F238E27FC236}">
                  <a16:creationId xmlns:a16="http://schemas.microsoft.com/office/drawing/2014/main" id="{A8CB7F73-7CAF-DB3D-E072-16F2600F9BEA}"/>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ADD037"/>
            </a:solidFill>
            <a:ln w="8971" cap="flat">
              <a:noFill/>
              <a:prstDash val="solid"/>
              <a:miter/>
            </a:ln>
          </p:spPr>
          <p:txBody>
            <a:bodyPr rtlCol="0" anchor="ctr"/>
            <a:lstStyle/>
            <a:p>
              <a:endParaRPr lang="nb-NO" noProof="0" dirty="0"/>
            </a:p>
          </p:txBody>
        </p:sp>
        <p:sp>
          <p:nvSpPr>
            <p:cNvPr id="7" name="Freeform 6">
              <a:extLst>
                <a:ext uri="{FF2B5EF4-FFF2-40B4-BE49-F238E27FC236}">
                  <a16:creationId xmlns:a16="http://schemas.microsoft.com/office/drawing/2014/main" id="{41418E73-9DC7-D729-1821-9D037F2E4DE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0898B"/>
            </a:solidFill>
            <a:ln w="8971" cap="flat">
              <a:noFill/>
              <a:prstDash val="solid"/>
              <a:miter/>
            </a:ln>
          </p:spPr>
          <p:txBody>
            <a:bodyPr rtlCol="0" anchor="ctr"/>
            <a:lstStyle/>
            <a:p>
              <a:endParaRPr lang="nb-NO" noProof="0" dirty="0"/>
            </a:p>
          </p:txBody>
        </p:sp>
      </p:grpSp>
      <p:sp>
        <p:nvSpPr>
          <p:cNvPr id="9" name="Freeform 8">
            <a:extLst>
              <a:ext uri="{FF2B5EF4-FFF2-40B4-BE49-F238E27FC236}">
                <a16:creationId xmlns:a16="http://schemas.microsoft.com/office/drawing/2014/main" id="{3C42CEEE-71C1-D69E-92F5-96DBEAA37DFB}"/>
              </a:ext>
            </a:extLst>
          </p:cNvPr>
          <p:cNvSpPr/>
          <p:nvPr/>
        </p:nvSpPr>
        <p:spPr>
          <a:xfrm rot="16857139">
            <a:off x="-714994" y="1287943"/>
            <a:ext cx="2016581" cy="1623549"/>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sp>
        <p:nvSpPr>
          <p:cNvPr id="10" name="Freeform 9">
            <a:extLst>
              <a:ext uri="{FF2B5EF4-FFF2-40B4-BE49-F238E27FC236}">
                <a16:creationId xmlns:a16="http://schemas.microsoft.com/office/drawing/2014/main" id="{CD7050BF-AC3F-38A7-A83E-E7FA869A0193}"/>
              </a:ext>
            </a:extLst>
          </p:cNvPr>
          <p:cNvSpPr/>
          <p:nvPr/>
        </p:nvSpPr>
        <p:spPr>
          <a:xfrm rot="9866845">
            <a:off x="9662957" y="-659342"/>
            <a:ext cx="3315886" cy="2908633"/>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nb-NO" noProof="0" dirty="0"/>
          </a:p>
        </p:txBody>
      </p:sp>
      <p:pic>
        <p:nvPicPr>
          <p:cNvPr id="14" name="Plassholder for bilde 13">
            <a:extLst>
              <a:ext uri="{FF2B5EF4-FFF2-40B4-BE49-F238E27FC236}">
                <a16:creationId xmlns:a16="http://schemas.microsoft.com/office/drawing/2014/main" id="{4B892EEF-163D-80D8-E8F2-13F9138A779A}"/>
              </a:ext>
            </a:extLst>
          </p:cNvPr>
          <p:cNvPicPr>
            <a:picLocks noGrp="1" noChangeAspect="1"/>
          </p:cNvPicPr>
          <p:nvPr>
            <p:ph type="pic" sz="quarter" idx="44"/>
          </p:nvPr>
        </p:nvPicPr>
        <p:blipFill>
          <a:blip r:embed="rId2"/>
          <a:srcRect t="7796" b="7796"/>
          <a:stretch/>
        </p:blipFill>
        <p:spPr>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740405 h 6858000"/>
              <a:gd name="connsiteX5" fmla="*/ 6096007 w 12192000"/>
              <a:gd name="connsiteY5" fmla="*/ 5740405 h 6858000"/>
              <a:gd name="connsiteX6" fmla="*/ 6096007 w 12192000"/>
              <a:gd name="connsiteY6" fmla="*/ 1352385 h 6858000"/>
              <a:gd name="connsiteX7" fmla="*/ 0 w 12192000"/>
              <a:gd name="connsiteY7" fmla="*/ 135238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2192000" y="0"/>
                </a:lnTo>
                <a:lnTo>
                  <a:pt x="12192000" y="6858000"/>
                </a:lnTo>
                <a:lnTo>
                  <a:pt x="0" y="6858000"/>
                </a:lnTo>
                <a:lnTo>
                  <a:pt x="0" y="5740405"/>
                </a:lnTo>
                <a:lnTo>
                  <a:pt x="6096007" y="5740405"/>
                </a:lnTo>
                <a:lnTo>
                  <a:pt x="6096007" y="1352385"/>
                </a:lnTo>
                <a:lnTo>
                  <a:pt x="0" y="1352385"/>
                </a:lnTo>
                <a:close/>
              </a:path>
            </a:pathLst>
          </a:custGeom>
          <a:solidFill>
            <a:srgbClr val="FFFFFF">
              <a:lumMod val="95000"/>
            </a:srgbClr>
          </a:solidFill>
        </p:spPr>
      </p:pic>
    </p:spTree>
    <p:extLst>
      <p:ext uri="{BB962C8B-B14F-4D97-AF65-F5344CB8AC3E}">
        <p14:creationId xmlns:p14="http://schemas.microsoft.com/office/powerpoint/2010/main" val="21805900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BAAB3-57DF-A8EE-026A-B01885CB426F}"/>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B06EE696-A4DD-16D5-92F1-5A56ED0DC5A0}"/>
              </a:ext>
            </a:extLst>
          </p:cNvPr>
          <p:cNvSpPr>
            <a:spLocks noGrp="1"/>
          </p:cNvSpPr>
          <p:nvPr>
            <p:ph type="body" sz="quarter" idx="18"/>
          </p:nvPr>
        </p:nvSpPr>
        <p:spPr>
          <a:xfrm>
            <a:off x="6613875" y="1358758"/>
            <a:ext cx="5347969" cy="4377696"/>
          </a:xfrm>
        </p:spPr>
        <p:txBody>
          <a:bodyPr/>
          <a:lstStyle/>
          <a:p>
            <a:pPr>
              <a:buNone/>
            </a:pPr>
            <a:r>
              <a:rPr lang="nb-NO" b="1" dirty="0"/>
              <a:t>Landbruket gjennomgår en rask omstilling.</a:t>
            </a:r>
            <a:r>
              <a:rPr lang="nb-NO" dirty="0"/>
              <a:t> Klimapress, økende innsatskostnader, mangel på arbeidskraft og stadig høyere krav til bærekraft tvinger bønder og aktører i landbruks- og matsektoren til å tenke nytt om hvordan mat produseres, overvåkes og forvaltes.</a:t>
            </a:r>
          </a:p>
          <a:p>
            <a:pPr>
              <a:buNone/>
            </a:pPr>
            <a:r>
              <a:rPr lang="nb-NO" b="1" dirty="0"/>
              <a:t>Kunstig intelligens (KI)</a:t>
            </a:r>
            <a:r>
              <a:rPr lang="nb-NO" dirty="0"/>
              <a:t> er i ferd med å bli et praktisk støtteverktøy i denne overgangen, og bidrar til å gjøre landbruket mer robust, effektivt og miljøvennlig.</a:t>
            </a:r>
          </a:p>
          <a:p>
            <a:pPr marL="0"/>
            <a:endParaRPr lang="nb-NO" noProof="0" dirty="0"/>
          </a:p>
        </p:txBody>
      </p:sp>
      <p:sp>
        <p:nvSpPr>
          <p:cNvPr id="7" name="Text Placeholder 6">
            <a:extLst>
              <a:ext uri="{FF2B5EF4-FFF2-40B4-BE49-F238E27FC236}">
                <a16:creationId xmlns:a16="http://schemas.microsoft.com/office/drawing/2014/main" id="{43BB5A1D-BC30-F3B3-36FF-C097BE8728EB}"/>
              </a:ext>
            </a:extLst>
          </p:cNvPr>
          <p:cNvSpPr>
            <a:spLocks noGrp="1"/>
          </p:cNvSpPr>
          <p:nvPr>
            <p:ph type="body" sz="quarter" idx="16"/>
          </p:nvPr>
        </p:nvSpPr>
        <p:spPr>
          <a:xfrm>
            <a:off x="6680060" y="475351"/>
            <a:ext cx="4757375" cy="992652"/>
          </a:xfrm>
        </p:spPr>
        <p:txBody>
          <a:bodyPr/>
          <a:lstStyle/>
          <a:p>
            <a:r>
              <a:rPr lang="nb-NO" dirty="0"/>
              <a:t>Hvorfor KI i landbruk</a:t>
            </a:r>
            <a:r>
              <a:rPr lang="nb-NO" noProof="0" dirty="0"/>
              <a:t>?</a:t>
            </a:r>
          </a:p>
        </p:txBody>
      </p:sp>
      <p:sp>
        <p:nvSpPr>
          <p:cNvPr id="17" name="Freeform 16">
            <a:extLst>
              <a:ext uri="{FF2B5EF4-FFF2-40B4-BE49-F238E27FC236}">
                <a16:creationId xmlns:a16="http://schemas.microsoft.com/office/drawing/2014/main" id="{40FC3DF2-BAF1-F579-7F32-ED22A03B8B9C}"/>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pic>
        <p:nvPicPr>
          <p:cNvPr id="9" name="Picture Placeholder 8" descr="Close-up of a green tomato plant&#10;&#10;AI-generated content may be incorrect.">
            <a:extLst>
              <a:ext uri="{FF2B5EF4-FFF2-40B4-BE49-F238E27FC236}">
                <a16:creationId xmlns:a16="http://schemas.microsoft.com/office/drawing/2014/main" id="{3E44BFF7-F395-DDEA-42F4-3A75CB7A09B0}"/>
              </a:ext>
            </a:extLst>
          </p:cNvPr>
          <p:cNvPicPr>
            <a:picLocks noGrp="1" noChangeAspect="1"/>
          </p:cNvPicPr>
          <p:nvPr>
            <p:ph type="pic" sz="quarter" idx="44"/>
          </p:nvPr>
        </p:nvPicPr>
        <p:blipFill>
          <a:blip r:embed="rId2" cstate="screen">
            <a:extLst>
              <a:ext uri="{28A0092B-C50C-407E-A947-70E740481C1C}">
                <a14:useLocalDpi xmlns:a14="http://schemas.microsoft.com/office/drawing/2010/main"/>
              </a:ext>
            </a:extLst>
          </a:blip>
          <a:srcRect/>
          <a:stretch/>
        </p:blipFill>
        <p:spPr>
          <a:prstGeom prst="rect">
            <a:avLst/>
          </a:prstGeom>
          <a:solidFill>
            <a:srgbClr val="FFFFFF">
              <a:lumMod val="95000"/>
            </a:srgbClr>
          </a:solidFill>
        </p:spPr>
      </p:pic>
    </p:spTree>
    <p:extLst>
      <p:ext uri="{BB962C8B-B14F-4D97-AF65-F5344CB8AC3E}">
        <p14:creationId xmlns:p14="http://schemas.microsoft.com/office/powerpoint/2010/main" val="5695412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FA7C2-1CBA-8CC3-74A6-75E3ED435072}"/>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89DE284A-D4CB-FB82-45EB-99A7836F1918}"/>
              </a:ext>
            </a:extLst>
          </p:cNvPr>
          <p:cNvSpPr>
            <a:spLocks noGrp="1"/>
          </p:cNvSpPr>
          <p:nvPr>
            <p:ph type="body" sz="quarter" idx="18"/>
          </p:nvPr>
        </p:nvSpPr>
        <p:spPr>
          <a:xfrm>
            <a:off x="636756" y="1726635"/>
            <a:ext cx="4639192" cy="4377696"/>
          </a:xfrm>
        </p:spPr>
        <p:txBody>
          <a:bodyPr/>
          <a:lstStyle/>
          <a:p>
            <a:r>
              <a:rPr lang="nb-NO" b="1" dirty="0"/>
              <a:t>KI i landbruk handler om å styrke beslutningstaking ved å kombinere menneskelig erfaring med datadrevne innsikter – ikke om å erstatte bønder eller tradisjonell kunnskap.</a:t>
            </a:r>
            <a:endParaRPr lang="nb-NO" dirty="0"/>
          </a:p>
          <a:p>
            <a:r>
              <a:rPr lang="nb-NO" dirty="0"/>
              <a:t>Fra overvåking av dyrehelse til optimalisering av vannbruk og reduksjon av kjemikaliebruk, brukes KI allerede på måter som støtter bærekraftige driftsmetoder og forbedrer langsiktig levedyktighet for gårder i alle størrelser.</a:t>
            </a:r>
          </a:p>
        </p:txBody>
      </p:sp>
      <p:sp>
        <p:nvSpPr>
          <p:cNvPr id="7" name="Text Placeholder 6">
            <a:extLst>
              <a:ext uri="{FF2B5EF4-FFF2-40B4-BE49-F238E27FC236}">
                <a16:creationId xmlns:a16="http://schemas.microsoft.com/office/drawing/2014/main" id="{A686E94A-FCCC-AD36-6639-E48A866AFD34}"/>
              </a:ext>
            </a:extLst>
          </p:cNvPr>
          <p:cNvSpPr>
            <a:spLocks noGrp="1"/>
          </p:cNvSpPr>
          <p:nvPr>
            <p:ph type="body" sz="quarter" idx="16"/>
          </p:nvPr>
        </p:nvSpPr>
        <p:spPr>
          <a:xfrm>
            <a:off x="636756" y="907334"/>
            <a:ext cx="4757375" cy="992652"/>
          </a:xfrm>
        </p:spPr>
        <p:txBody>
          <a:bodyPr/>
          <a:lstStyle/>
          <a:p>
            <a:r>
              <a:rPr lang="nb-NO" noProof="0" dirty="0"/>
              <a:t>Hvorfor KI i landbruk?</a:t>
            </a:r>
          </a:p>
        </p:txBody>
      </p:sp>
      <p:sp>
        <p:nvSpPr>
          <p:cNvPr id="17" name="Freeform 16">
            <a:extLst>
              <a:ext uri="{FF2B5EF4-FFF2-40B4-BE49-F238E27FC236}">
                <a16:creationId xmlns:a16="http://schemas.microsoft.com/office/drawing/2014/main" id="{B72B255D-7442-E7A5-5D64-30555179BA75}"/>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pic>
        <p:nvPicPr>
          <p:cNvPr id="12" name="Plassholder for bilde 11">
            <a:extLst>
              <a:ext uri="{FF2B5EF4-FFF2-40B4-BE49-F238E27FC236}">
                <a16:creationId xmlns:a16="http://schemas.microsoft.com/office/drawing/2014/main" id="{AF2ACA4E-C9EC-6143-1D6F-478AFEDA5A0C}"/>
              </a:ext>
            </a:extLst>
          </p:cNvPr>
          <p:cNvPicPr>
            <a:picLocks noGrp="1" noChangeAspect="1"/>
          </p:cNvPicPr>
          <p:nvPr>
            <p:ph type="pic" sz="quarter" idx="44"/>
          </p:nvPr>
        </p:nvPicPr>
        <p:blipFill>
          <a:blip r:embed="rId2"/>
          <a:srcRect l="14883" r="14883"/>
          <a:stretch/>
        </p:blipFill>
        <p:spPr>
          <a:prstGeom prst="rect">
            <a:avLst/>
          </a:prstGeom>
          <a:solidFill>
            <a:srgbClr val="FFFFFF">
              <a:lumMod val="95000"/>
            </a:srgbClr>
          </a:solidFill>
        </p:spPr>
      </p:pic>
    </p:spTree>
    <p:extLst>
      <p:ext uri="{BB962C8B-B14F-4D97-AF65-F5344CB8AC3E}">
        <p14:creationId xmlns:p14="http://schemas.microsoft.com/office/powerpoint/2010/main" val="20153838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8"/>
          </p:nvPr>
        </p:nvSpPr>
        <p:spPr>
          <a:xfrm>
            <a:off x="598386" y="1383231"/>
            <a:ext cx="10595237" cy="3849918"/>
          </a:xfrm>
          <a:prstGeom prst="rect">
            <a:avLst/>
          </a:prstGeom>
        </p:spPr>
        <p:txBody>
          <a:bodyPr/>
          <a:lstStyle/>
          <a:p>
            <a:r>
              <a:rPr lang="nb-NO" sz="2000" b="1" dirty="0"/>
              <a:t>Moderne landbruk genererer store mengder praktiske data gjennom daglige gårdsoperasjoner</a:t>
            </a:r>
            <a:r>
              <a:rPr lang="nb-NO" sz="2000" dirty="0"/>
              <a:t>, inkludert værmønstre, jordforhold, indikatorer på dyrehelse og maskinytelse.</a:t>
            </a:r>
          </a:p>
          <a:p>
            <a:r>
              <a:rPr lang="nb-NO" sz="2000" b="1" dirty="0"/>
              <a:t>KI-verktøy hjelper bønder og landbruksarbeidere med å analysere denne informasjonen effektivt</a:t>
            </a:r>
            <a:r>
              <a:rPr lang="nb-NO" sz="2000" dirty="0"/>
              <a:t>, og identifisere mønstre som er vanskelige å oppdage gjennom manuell observasjon alene.</a:t>
            </a:r>
          </a:p>
          <a:p>
            <a:r>
              <a:rPr lang="nb-NO" sz="2000" b="1" dirty="0"/>
              <a:t>Innen </a:t>
            </a:r>
            <a:r>
              <a:rPr lang="nb-NO" sz="2000" b="1" dirty="0" err="1"/>
              <a:t>SUSTaiN</a:t>
            </a:r>
            <a:r>
              <a:rPr lang="nb-NO" sz="2000" b="1" dirty="0"/>
              <a:t>-prosjektet blir KI sett på som en muliggjørende og arbeidslivsrelevant teknologi</a:t>
            </a:r>
            <a:r>
              <a:rPr lang="nb-NO" sz="2000" dirty="0"/>
              <a:t> som støtter tre sammenhengende prioriteringer i landbruksfaglig yrkesopplæring (VET):</a:t>
            </a:r>
          </a:p>
          <a:p>
            <a:pPr marL="342900" indent="-342900">
              <a:buFont typeface="Arial" panose="020B0604020202020204" pitchFamily="34" charset="0"/>
              <a:buChar char="•"/>
            </a:pPr>
            <a:r>
              <a:rPr lang="nb-NO" sz="2000" dirty="0"/>
              <a:t>pålitelig matproduksjon </a:t>
            </a:r>
          </a:p>
          <a:p>
            <a:pPr marL="342900" indent="-342900">
              <a:buFont typeface="Arial" panose="020B0604020202020204" pitchFamily="34" charset="0"/>
              <a:buChar char="•"/>
            </a:pPr>
            <a:r>
              <a:rPr lang="nb-NO" sz="2000" dirty="0"/>
              <a:t>redusert miljøpåvirkning </a:t>
            </a:r>
          </a:p>
          <a:p>
            <a:pPr marL="342900" indent="-342900">
              <a:buFont typeface="Arial" panose="020B0604020202020204" pitchFamily="34" charset="0"/>
              <a:buChar char="•"/>
            </a:pPr>
            <a:r>
              <a:rPr lang="nb-NO" sz="2000" dirty="0"/>
              <a:t>økonomisk bærekraft for gårder og lokalsamfunn </a:t>
            </a:r>
          </a:p>
          <a:p>
            <a:r>
              <a:rPr lang="nb-NO" sz="2000" b="1" dirty="0"/>
              <a:t>KI støtter disse prioriteringene ved å forbedre presisjonen i daglige oppgaver, redusere svinn og gjøre det mulig å ta tidligere og mer forebyggende beslutninger, i stedet for å reagere i etterkant.</a:t>
            </a:r>
            <a:endParaRPr lang="nb-NO" sz="2000" dirty="0"/>
          </a:p>
          <a:p>
            <a:endParaRPr lang="nb-NO" noProof="0" dirty="0"/>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6"/>
          </p:nvPr>
        </p:nvSpPr>
        <p:spPr>
          <a:xfrm>
            <a:off x="670192" y="579577"/>
            <a:ext cx="10595237" cy="803654"/>
          </a:xfrm>
          <a:prstGeom prst="rect">
            <a:avLst/>
          </a:prstGeom>
        </p:spPr>
        <p:txBody>
          <a:bodyPr/>
          <a:lstStyle/>
          <a:p>
            <a:r>
              <a:rPr lang="nb-NO" noProof="0" dirty="0"/>
              <a:t>Hvorfor KI er betydelig nå</a:t>
            </a:r>
          </a:p>
        </p:txBody>
      </p:sp>
    </p:spTree>
    <p:extLst>
      <p:ext uri="{BB962C8B-B14F-4D97-AF65-F5344CB8AC3E}">
        <p14:creationId xmlns:p14="http://schemas.microsoft.com/office/powerpoint/2010/main" val="39335636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ECDE32-61A9-37C2-26C3-E22CCEFC7FA6}"/>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79A591C3-A288-69E7-429C-45D9403A5CD7}"/>
              </a:ext>
            </a:extLst>
          </p:cNvPr>
          <p:cNvSpPr>
            <a:spLocks noGrp="1"/>
          </p:cNvSpPr>
          <p:nvPr>
            <p:ph type="body" sz="quarter" idx="18"/>
          </p:nvPr>
        </p:nvSpPr>
        <p:spPr>
          <a:xfrm>
            <a:off x="6613875" y="1358758"/>
            <a:ext cx="5347969" cy="4377696"/>
          </a:xfrm>
        </p:spPr>
        <p:txBody>
          <a:bodyPr/>
          <a:lstStyle/>
          <a:p>
            <a:r>
              <a:rPr lang="nb-NO" b="1" dirty="0"/>
              <a:t>KI gjør allerede konkrete forskjeller i landbruket i dag, fra sykdomsdeteksjon til autonome maskiner:</a:t>
            </a:r>
            <a:endParaRPr lang="nb-NO" dirty="0"/>
          </a:p>
          <a:p>
            <a:r>
              <a:rPr lang="nb-NO" dirty="0"/>
              <a:t>I Nederland bruker gårder KI-drevne </a:t>
            </a:r>
            <a:r>
              <a:rPr lang="nb-NO" dirty="0" err="1"/>
              <a:t>roboter</a:t>
            </a:r>
            <a:r>
              <a:rPr lang="nb-NO" dirty="0"/>
              <a:t> til å inspisere </a:t>
            </a:r>
            <a:r>
              <a:rPr lang="nb-NO" dirty="0" err="1"/>
              <a:t>tulipanåkre</a:t>
            </a:r>
            <a:r>
              <a:rPr lang="nb-NO" dirty="0"/>
              <a:t> og automatisk identifisere og fjerne syke løk.</a:t>
            </a:r>
          </a:p>
          <a:p>
            <a:r>
              <a:rPr lang="nb-NO" dirty="0"/>
              <a:t>Disse </a:t>
            </a:r>
            <a:r>
              <a:rPr lang="nb-NO" dirty="0" err="1"/>
              <a:t>robotene</a:t>
            </a:r>
            <a:r>
              <a:rPr lang="nb-NO" dirty="0"/>
              <a:t> behandler tusenvis av bilder med GPS-nøyaktighet for å beskytte plantehelsen og forhindre spredning av sykdom.</a:t>
            </a:r>
          </a:p>
          <a:p>
            <a:pPr marL="0"/>
            <a:endParaRPr lang="nb-NO" noProof="0" dirty="0"/>
          </a:p>
        </p:txBody>
      </p:sp>
      <p:sp>
        <p:nvSpPr>
          <p:cNvPr id="7" name="Text Placeholder 6">
            <a:extLst>
              <a:ext uri="{FF2B5EF4-FFF2-40B4-BE49-F238E27FC236}">
                <a16:creationId xmlns:a16="http://schemas.microsoft.com/office/drawing/2014/main" id="{CCD38DEA-8C9C-43EE-5AD2-9923DF046780}"/>
              </a:ext>
            </a:extLst>
          </p:cNvPr>
          <p:cNvSpPr>
            <a:spLocks noGrp="1"/>
          </p:cNvSpPr>
          <p:nvPr>
            <p:ph type="body" sz="quarter" idx="16"/>
          </p:nvPr>
        </p:nvSpPr>
        <p:spPr>
          <a:xfrm>
            <a:off x="6671514" y="475351"/>
            <a:ext cx="4757375" cy="992652"/>
          </a:xfrm>
        </p:spPr>
        <p:txBody>
          <a:bodyPr/>
          <a:lstStyle/>
          <a:p>
            <a:r>
              <a:rPr lang="nb-NO" noProof="0" dirty="0"/>
              <a:t>Hvordan blir KI brukt?</a:t>
            </a:r>
          </a:p>
        </p:txBody>
      </p:sp>
      <p:sp>
        <p:nvSpPr>
          <p:cNvPr id="17" name="Freeform 16">
            <a:extLst>
              <a:ext uri="{FF2B5EF4-FFF2-40B4-BE49-F238E27FC236}">
                <a16:creationId xmlns:a16="http://schemas.microsoft.com/office/drawing/2014/main" id="{2D868DCE-EBB4-07AB-34B3-37A85668D524}"/>
              </a:ext>
            </a:extLst>
          </p:cNvPr>
          <p:cNvSpPr/>
          <p:nvPr/>
        </p:nvSpPr>
        <p:spPr>
          <a:xfrm rot="5551673">
            <a:off x="9464822" y="5119088"/>
            <a:ext cx="2447505" cy="1970486"/>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nb-NO" noProof="0" dirty="0"/>
          </a:p>
        </p:txBody>
      </p:sp>
      <p:pic>
        <p:nvPicPr>
          <p:cNvPr id="14" name="Plassholder for bilde 13">
            <a:extLst>
              <a:ext uri="{FF2B5EF4-FFF2-40B4-BE49-F238E27FC236}">
                <a16:creationId xmlns:a16="http://schemas.microsoft.com/office/drawing/2014/main" id="{7A412FE9-E361-282C-617D-6BBB9FFAF477}"/>
              </a:ext>
            </a:extLst>
          </p:cNvPr>
          <p:cNvPicPr>
            <a:picLocks noGrp="1" noChangeAspect="1"/>
          </p:cNvPicPr>
          <p:nvPr>
            <p:ph type="pic" sz="quarter" idx="44"/>
          </p:nvPr>
        </p:nvPicPr>
        <p:blipFill>
          <a:blip r:embed="rId2"/>
          <a:srcRect l="18797" r="18797"/>
          <a:stretch/>
        </p:blipFill>
        <p:spPr>
          <a:prstGeom prst="rect">
            <a:avLst/>
          </a:prstGeom>
          <a:solidFill>
            <a:srgbClr val="FFFFFF">
              <a:lumMod val="95000"/>
            </a:srgbClr>
          </a:solidFill>
        </p:spPr>
      </p:pic>
    </p:spTree>
    <p:extLst>
      <p:ext uri="{BB962C8B-B14F-4D97-AF65-F5344CB8AC3E}">
        <p14:creationId xmlns:p14="http://schemas.microsoft.com/office/powerpoint/2010/main" val="1489344679"/>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urviving digital -  landscape powerpoint.potx" id="{1D4B4119-D1A6-FE49-944E-44D0450B8D70}" vid="{BE5704CA-28D9-BF4E-9D78-EE5BB38933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58b41f4-9262-4964-9013-127d98c85303" xsi:nil="true"/>
    <lcf76f155ced4ddcb4097134ff3c332f xmlns="92a36596-4c27-4ea1-9f04-71a23c4554a9">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202075A42567844860B0528BA6E2D9A" ma:contentTypeVersion="12" ma:contentTypeDescription="Create a new document." ma:contentTypeScope="" ma:versionID="2694f9c5156d155576ceaa30373d4527">
  <xsd:schema xmlns:xsd="http://www.w3.org/2001/XMLSchema" xmlns:xs="http://www.w3.org/2001/XMLSchema" xmlns:p="http://schemas.microsoft.com/office/2006/metadata/properties" xmlns:ns2="92a36596-4c27-4ea1-9f04-71a23c4554a9" xmlns:ns3="558b41f4-9262-4964-9013-127d98c85303" targetNamespace="http://schemas.microsoft.com/office/2006/metadata/properties" ma:root="true" ma:fieldsID="6a69e07572b3f3bca6df0441b2cdcc15" ns2:_="" ns3:_="">
    <xsd:import namespace="92a36596-4c27-4ea1-9f04-71a23c4554a9"/>
    <xsd:import namespace="558b41f4-9262-4964-9013-127d98c8530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a36596-4c27-4ea1-9f04-71a23c4554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75f1a9de-88f8-493e-beca-db2515e1193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58b41f4-9262-4964-9013-127d98c8530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88594747-aaa1-4ddf-847f-3e17b26a7ddb}" ma:internalName="TaxCatchAll" ma:showField="CatchAllData" ma:web="558b41f4-9262-4964-9013-127d98c8530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6FF10C3-B154-4549-A29E-786BF5B429BA}">
  <ds:schemaRefs>
    <ds:schemaRef ds:uri="http://schemas.microsoft.com/office/infopath/2007/PartnerControls"/>
    <ds:schemaRef ds:uri="0841824c-2506-42d0-be9c-4868bb3335b3"/>
    <ds:schemaRef ds:uri="http://schemas.microsoft.com/office/2006/documentManagement/types"/>
    <ds:schemaRef ds:uri="http://schemas.microsoft.com/office/2006/metadata/properties"/>
    <ds:schemaRef ds:uri="http://www.w3.org/XML/1998/namespace"/>
    <ds:schemaRef ds:uri="http://purl.org/dc/dcmitype/"/>
    <ds:schemaRef ds:uri="1038cb2c-066a-4c04-b129-97ae2bc98e52"/>
    <ds:schemaRef ds:uri="http://schemas.openxmlformats.org/package/2006/metadata/core-properties"/>
    <ds:schemaRef ds:uri="http://purl.org/dc/terms/"/>
    <ds:schemaRef ds:uri="http://purl.org/dc/elements/1.1/"/>
  </ds:schemaRefs>
</ds:datastoreItem>
</file>

<file path=customXml/itemProps2.xml><?xml version="1.0" encoding="utf-8"?>
<ds:datastoreItem xmlns:ds="http://schemas.openxmlformats.org/officeDocument/2006/customXml" ds:itemID="{E7CB1AE9-557E-4B4D-976C-6A7C9C29BCA1}"/>
</file>

<file path=customXml/itemProps3.xml><?xml version="1.0" encoding="utf-8"?>
<ds:datastoreItem xmlns:ds="http://schemas.openxmlformats.org/officeDocument/2006/customXml" ds:itemID="{E532FC97-9191-457B-926A-9532FC33D5A5}">
  <ds:schemaRefs>
    <ds:schemaRef ds:uri="http://schemas.microsoft.com/sharepoint/v3/contenttype/forms"/>
  </ds:schemaRefs>
</ds:datastoreItem>
</file>

<file path=docMetadata/LabelInfo.xml><?xml version="1.0" encoding="utf-8"?>
<clbl:labelList xmlns:clbl="http://schemas.microsoft.com/office/2020/mipLabelMetadata">
  <clbl:label id="{02af9dbb-aed9-4c75-94d9-8c097730bf57}" enabled="1" method="Standard" siteId="{026cbe1f-01c4-4698-a566-2fc43ebec731}" removed="0"/>
</clbl:labelList>
</file>

<file path=docProps/app.xml><?xml version="1.0" encoding="utf-8"?>
<Properties xmlns="http://schemas.openxmlformats.org/officeDocument/2006/extended-properties" xmlns:vt="http://schemas.openxmlformats.org/officeDocument/2006/docPropsVTypes">
  <Template>Office Theme</Template>
  <TotalTime>375</TotalTime>
  <Words>3428</Words>
  <Application>Microsoft Office PowerPoint</Application>
  <PresentationFormat>Widescreen</PresentationFormat>
  <Paragraphs>255</Paragraphs>
  <Slides>46</Slides>
  <Notes>14</Notes>
  <HiddenSlides>0</HiddenSlides>
  <MMClips>1</MMClips>
  <ScaleCrop>false</ScaleCrop>
  <HeadingPairs>
    <vt:vector size="6" baseType="variant">
      <vt:variant>
        <vt:lpstr>Brukte skrifter</vt:lpstr>
      </vt:variant>
      <vt:variant>
        <vt:i4>5</vt:i4>
      </vt:variant>
      <vt:variant>
        <vt:lpstr>Tema</vt:lpstr>
      </vt:variant>
      <vt:variant>
        <vt:i4>1</vt:i4>
      </vt:variant>
      <vt:variant>
        <vt:lpstr>Lysbildetitler</vt:lpstr>
      </vt:variant>
      <vt:variant>
        <vt:i4>46</vt:i4>
      </vt:variant>
    </vt:vector>
  </HeadingPairs>
  <TitlesOfParts>
    <vt:vector size="52" baseType="lpstr">
      <vt:lpstr>Arial</vt:lpstr>
      <vt:lpstr>Calibri</vt:lpstr>
      <vt:lpstr>Montserrat</vt:lpstr>
      <vt:lpstr>Montserrat Light</vt:lpstr>
      <vt:lpstr>Segoe UI</vt:lpstr>
      <vt:lpstr>Office Theme</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Vilde Svantesvoll</cp:lastModifiedBy>
  <cp:revision>4</cp:revision>
  <dcterms:created xsi:type="dcterms:W3CDTF">2022-05-09T10:29:33Z</dcterms:created>
  <dcterms:modified xsi:type="dcterms:W3CDTF">2026-04-15T12:33:37Z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0x0101001202075A42567844860B0528BA6E2D9A</vt:lpwstr>
  </property>
  <property fmtid="{D5CDD505-2E9C-101B-9397-08002B2CF9AE}" pid="3" name="MediaServiceImageTags">
    <vt:lpwstr/>
  </property>
</Properties>
</file>