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Lst>
  <p:sldSz cy="6858000" cx="12192000"/>
  <p:notesSz cx="6858000" cy="9144000"/>
  <p:embeddedFontLst>
    <p:embeddedFont>
      <p:font typeface="Montserrat"/>
      <p:regular r:id="rId58"/>
      <p:bold r:id="rId59"/>
      <p:italic r:id="rId60"/>
      <p:boldItalic r:id="rId61"/>
    </p:embeddedFont>
    <p:embeddedFont>
      <p:font typeface="Montserrat Light"/>
      <p:regular r:id="rId62"/>
      <p:bold r:id="rId63"/>
      <p:italic r:id="rId64"/>
      <p:boldItalic r:id="rId65"/>
    </p:embeddedFont>
    <p:embeddedFont>
      <p:font typeface="Quattrocento Sans"/>
      <p:regular r:id="rId66"/>
      <p:bold r:id="rId67"/>
      <p:italic r:id="rId68"/>
      <p:boldItalic r:id="rId6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70" roundtripDataSignature="AMtx7mga/aiHY8Zbwwa/bXuhnWS0X61KL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70" Type="http://customschemas.google.com/relationships/presentationmetadata" Target="metadata"/><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62" Type="http://schemas.openxmlformats.org/officeDocument/2006/relationships/font" Target="fonts/MontserratLight-regular.fntdata"/><Relationship Id="rId61" Type="http://schemas.openxmlformats.org/officeDocument/2006/relationships/font" Target="fonts/Montserrat-boldItalic.fntdata"/><Relationship Id="rId20" Type="http://schemas.openxmlformats.org/officeDocument/2006/relationships/slide" Target="slides/slide16.xml"/><Relationship Id="rId64" Type="http://schemas.openxmlformats.org/officeDocument/2006/relationships/font" Target="fonts/MontserratLight-italic.fntdata"/><Relationship Id="rId63" Type="http://schemas.openxmlformats.org/officeDocument/2006/relationships/font" Target="fonts/MontserratLight-bold.fntdata"/><Relationship Id="rId22" Type="http://schemas.openxmlformats.org/officeDocument/2006/relationships/slide" Target="slides/slide18.xml"/><Relationship Id="rId66" Type="http://schemas.openxmlformats.org/officeDocument/2006/relationships/font" Target="fonts/QuattrocentoSans-regular.fntdata"/><Relationship Id="rId21" Type="http://schemas.openxmlformats.org/officeDocument/2006/relationships/slide" Target="slides/slide17.xml"/><Relationship Id="rId65" Type="http://schemas.openxmlformats.org/officeDocument/2006/relationships/font" Target="fonts/MontserratLight-boldItalic.fntdata"/><Relationship Id="rId24" Type="http://schemas.openxmlformats.org/officeDocument/2006/relationships/slide" Target="slides/slide20.xml"/><Relationship Id="rId68" Type="http://schemas.openxmlformats.org/officeDocument/2006/relationships/font" Target="fonts/QuattrocentoSans-italic.fntdata"/><Relationship Id="rId23" Type="http://schemas.openxmlformats.org/officeDocument/2006/relationships/slide" Target="slides/slide19.xml"/><Relationship Id="rId67" Type="http://schemas.openxmlformats.org/officeDocument/2006/relationships/font" Target="fonts/QuattrocentoSans-bold.fntdata"/><Relationship Id="rId60" Type="http://schemas.openxmlformats.org/officeDocument/2006/relationships/font" Target="fonts/Montserrat-italic.fntdata"/><Relationship Id="rId26" Type="http://schemas.openxmlformats.org/officeDocument/2006/relationships/slide" Target="slides/slide22.xml"/><Relationship Id="rId25" Type="http://schemas.openxmlformats.org/officeDocument/2006/relationships/slide" Target="slides/slide21.xml"/><Relationship Id="rId69" Type="http://schemas.openxmlformats.org/officeDocument/2006/relationships/font" Target="fonts/QuattrocentoSans-boldItalic.fntdata"/><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11" Type="http://schemas.openxmlformats.org/officeDocument/2006/relationships/slide" Target="slides/slide7.xml"/><Relationship Id="rId55" Type="http://schemas.openxmlformats.org/officeDocument/2006/relationships/slide" Target="slides/slide51.xml"/><Relationship Id="rId10" Type="http://schemas.openxmlformats.org/officeDocument/2006/relationships/slide" Target="slides/slide6.xml"/><Relationship Id="rId54" Type="http://schemas.openxmlformats.org/officeDocument/2006/relationships/slide" Target="slides/slide50.xml"/><Relationship Id="rId13" Type="http://schemas.openxmlformats.org/officeDocument/2006/relationships/slide" Target="slides/slide9.xml"/><Relationship Id="rId57" Type="http://schemas.openxmlformats.org/officeDocument/2006/relationships/slide" Target="slides/slide53.xml"/><Relationship Id="rId12" Type="http://schemas.openxmlformats.org/officeDocument/2006/relationships/slide" Target="slides/slide8.xml"/><Relationship Id="rId56" Type="http://schemas.openxmlformats.org/officeDocument/2006/relationships/slide" Target="slides/slide52.xml"/><Relationship Id="rId15" Type="http://schemas.openxmlformats.org/officeDocument/2006/relationships/slide" Target="slides/slide11.xml"/><Relationship Id="rId59" Type="http://schemas.openxmlformats.org/officeDocument/2006/relationships/font" Target="fonts/Montserrat-bold.fntdata"/><Relationship Id="rId14" Type="http://schemas.openxmlformats.org/officeDocument/2006/relationships/slide" Target="slides/slide10.xml"/><Relationship Id="rId58" Type="http://schemas.openxmlformats.org/officeDocument/2006/relationships/font" Target="fonts/Montserrat-regular.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 name="Google Shape;235;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2" name="Google Shape;242;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9" name="Google Shape;249;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6" name="Google Shape;256;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7" name="Google Shape;257;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4" name="Google Shape;264;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5" name="Google Shape;265;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 name="Google Shape;27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 name="Google Shape;273;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1" name="Google Shape;281;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2" name="Google Shape;282;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8" name="Google Shape;288;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9" name="Google Shape;289;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2" name="Google Shape;312;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3" name="Google Shape;313;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1" name="Google Shape;321;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2" name="Google Shape;322;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0" name="Google Shape;33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1" name="Google Shape;331;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6" name="Google Shape;346;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7" name="Google Shape;347;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3" name="Google Shape;353;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4" name="Google Shape;354;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0" name="Google Shape;370;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 name="Google Shape;371;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9" name="Google Shape;379;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7" name="Google Shape;387;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5" name="Google Shape;395;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3" name="Google Shape;403;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4" name="Google Shape;404;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2" name="Google Shape;412;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3" name="Google Shape;413;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 name="Google Shape;17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9" name="Google Shape;419;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5" name="Google Shape;425;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5" name="Google Shape;435;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6" name="Google Shape;436;p3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4" name="Google Shape;444;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4" name="Google Shape;454;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4" name="Google Shape;464;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1" name="Google Shape;471;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2" name="Google Shape;472;p3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1" name="Google Shape;481;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1" name="Google Shape;491;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7" name="Google Shape;497;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This module equips learners with both conceptual understanding and practical insight, enabling them to engage confidently with AI-supported energy management in vocational and professional contexts.</a:t>
            </a:r>
            <a:endParaRPr/>
          </a:p>
        </p:txBody>
      </p:sp>
      <p:sp>
        <p:nvSpPr>
          <p:cNvPr id="182" name="Google Shape;18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4" name="Google Shape;504;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0" name="Google Shape;510;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1" name="Google Shape;511;p4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7" name="Google Shape;517;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5" name="Google Shape;525;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3" name="Google Shape;533;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0" name="Google Shape;540;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p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7" name="Google Shape;547;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5" name="Google Shape;555;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6" name="Google Shape;556;p4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2" name="Google Shape;562;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p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9" name="Google Shape;569;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p5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6" name="Google Shape;576;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p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5" name="Google Shape;585;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3" name="Google Shape;593;p5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4" name="Google Shape;594;p5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1" name="Google Shape;601;p5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2" name="Google Shape;602;p5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 name="Google Shape;20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 name="Google Shape;20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a:t>Why AI in Energy Management? </a:t>
            </a:r>
            <a:endParaRPr/>
          </a:p>
          <a:p>
            <a:pPr indent="0" lvl="0" marL="0" rtl="0" algn="l">
              <a:spcBef>
                <a:spcPts val="0"/>
              </a:spcBef>
              <a:spcAft>
                <a:spcPts val="0"/>
              </a:spcAft>
              <a:buNone/>
            </a:pPr>
            <a:r>
              <a:rPr b="1" lang="en-GB"/>
              <a:t>Key Topics</a:t>
            </a:r>
            <a:endParaRPr/>
          </a:p>
          <a:p>
            <a:pPr indent="0" lvl="0" marL="0" rtl="0" algn="l">
              <a:spcBef>
                <a:spcPts val="0"/>
              </a:spcBef>
              <a:spcAft>
                <a:spcPts val="0"/>
              </a:spcAft>
              <a:buNone/>
            </a:pPr>
            <a:r>
              <a:rPr lang="en-GB"/>
              <a:t>Modern energy systems are becoming more complex, with growing use of renewable energy and rapidly changing demand patterns. Traditional tools are no longer sufficient to manage this effectively.</a:t>
            </a:r>
            <a:endParaRPr/>
          </a:p>
          <a:p>
            <a:pPr indent="0" lvl="0" marL="0" rtl="0" algn="l">
              <a:spcBef>
                <a:spcPts val="0"/>
              </a:spcBef>
              <a:spcAft>
                <a:spcPts val="0"/>
              </a:spcAft>
              <a:buNone/>
            </a:pPr>
            <a:r>
              <a:rPr lang="en-GB"/>
              <a:t>In the following sections, we explore how AI helps to handle this complexity, improves forecasting and planning, and enables smart grids to operate efficiently and reliably.</a:t>
            </a:r>
            <a:endParaRPr/>
          </a:p>
          <a:p>
            <a:pPr indent="0" lvl="0" marL="0" rtl="0" algn="l">
              <a:spcBef>
                <a:spcPts val="0"/>
              </a:spcBef>
              <a:spcAft>
                <a:spcPts val="0"/>
              </a:spcAft>
              <a:buNone/>
            </a:pPr>
            <a:r>
              <a:rPr lang="en-GB"/>
              <a:t>These three topics show why AI is becoming a key technology for sustainable and secure energy systems.</a:t>
            </a:r>
            <a:endParaRPr/>
          </a:p>
          <a:p>
            <a:pPr indent="0" lvl="0" marL="0" rtl="0" algn="l">
              <a:spcBef>
                <a:spcPts val="0"/>
              </a:spcBef>
              <a:spcAft>
                <a:spcPts val="0"/>
              </a:spcAft>
              <a:buNone/>
            </a:pPr>
            <a:r>
              <a:t/>
            </a:r>
            <a:endParaRPr/>
          </a:p>
        </p:txBody>
      </p:sp>
      <p:sp>
        <p:nvSpPr>
          <p:cNvPr id="218" name="Google Shape;218;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7" name="Google Shape;22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8" name="Google Shape;22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55"/>
          <p:cNvSpPr/>
          <p:nvPr/>
        </p:nvSpPr>
        <p:spPr>
          <a:xfrm>
            <a:off x="0" y="2584174"/>
            <a:ext cx="12192000" cy="3021537"/>
          </a:xfrm>
          <a:custGeom>
            <a:rect b="b" l="l" r="r" t="t"/>
            <a:pathLst>
              <a:path extrusionOk="0" h="6806308" w="7600392">
                <a:moveTo>
                  <a:pt x="0" y="0"/>
                </a:moveTo>
                <a:lnTo>
                  <a:pt x="7600393" y="0"/>
                </a:lnTo>
                <a:lnTo>
                  <a:pt x="7600393" y="6806308"/>
                </a:lnTo>
                <a:lnTo>
                  <a:pt x="0" y="6806308"/>
                </a:lnTo>
                <a:close/>
              </a:path>
            </a:pathLst>
          </a:custGeom>
          <a:gradFill>
            <a:gsLst>
              <a:gs pos="0">
                <a:srgbClr val="00403F"/>
              </a:gs>
              <a:gs pos="83000">
                <a:srgbClr val="51C4C6"/>
              </a:gs>
              <a:gs pos="100000">
                <a:srgbClr val="51C4C6"/>
              </a:gs>
            </a:gsLst>
            <a:lin ang="0"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alibri"/>
              <a:ea typeface="Calibri"/>
              <a:cs typeface="Calibri"/>
              <a:sym typeface="Calibri"/>
            </a:endParaRPr>
          </a:p>
        </p:txBody>
      </p:sp>
      <p:sp>
        <p:nvSpPr>
          <p:cNvPr id="14" name="Google Shape;14;p55"/>
          <p:cNvSpPr txBox="1"/>
          <p:nvPr>
            <p:ph idx="1" type="body"/>
          </p:nvPr>
        </p:nvSpPr>
        <p:spPr>
          <a:xfrm>
            <a:off x="699281" y="4050410"/>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55"/>
          <p:cNvSpPr txBox="1"/>
          <p:nvPr>
            <p:ph idx="2" type="body"/>
          </p:nvPr>
        </p:nvSpPr>
        <p:spPr>
          <a:xfrm>
            <a:off x="741406" y="3170166"/>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 name="Google Shape;16;p55"/>
          <p:cNvSpPr/>
          <p:nvPr>
            <p:ph idx="3" type="pic"/>
          </p:nvPr>
        </p:nvSpPr>
        <p:spPr>
          <a:xfrm>
            <a:off x="5736127" y="561497"/>
            <a:ext cx="5982506" cy="4129773"/>
          </a:xfrm>
          <a:prstGeom prst="rect">
            <a:avLst/>
          </a:prstGeom>
          <a:solidFill>
            <a:srgbClr val="F2F2F2"/>
          </a:solidFill>
          <a:ln>
            <a:noFill/>
          </a:ln>
        </p:spPr>
      </p:sp>
      <p:sp>
        <p:nvSpPr>
          <p:cNvPr id="17" name="Google Shape;17;p55"/>
          <p:cNvSpPr txBox="1"/>
          <p:nvPr/>
        </p:nvSpPr>
        <p:spPr>
          <a:xfrm>
            <a:off x="2612157" y="5952371"/>
            <a:ext cx="4528232" cy="46166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GB" sz="800">
                <a:solidFill>
                  <a:srgbClr val="26262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800">
              <a:solidFill>
                <a:srgbClr val="262626"/>
              </a:solidFill>
              <a:latin typeface="Calibri"/>
              <a:ea typeface="Calibri"/>
              <a:cs typeface="Calibri"/>
              <a:sym typeface="Calibri"/>
            </a:endParaRPr>
          </a:p>
        </p:txBody>
      </p:sp>
      <p:pic>
        <p:nvPicPr>
          <p:cNvPr descr="Co-funded by the European Union logo in png for web usage" id="18" name="Google Shape;18;p55"/>
          <p:cNvPicPr preferRelativeResize="0"/>
          <p:nvPr/>
        </p:nvPicPr>
        <p:blipFill rotWithShape="1">
          <a:blip r:embed="rId2">
            <a:alphaModFix/>
          </a:blip>
          <a:srcRect b="0" l="0" r="0" t="0"/>
          <a:stretch/>
        </p:blipFill>
        <p:spPr>
          <a:xfrm>
            <a:off x="698614" y="5965816"/>
            <a:ext cx="1959683" cy="410131"/>
          </a:xfrm>
          <a:prstGeom prst="rect">
            <a:avLst/>
          </a:prstGeom>
          <a:noFill/>
          <a:ln>
            <a:noFill/>
          </a:ln>
        </p:spPr>
      </p:pic>
      <p:pic>
        <p:nvPicPr>
          <p:cNvPr id="19" name="Google Shape;19;p55"/>
          <p:cNvPicPr preferRelativeResize="0"/>
          <p:nvPr/>
        </p:nvPicPr>
        <p:blipFill rotWithShape="1">
          <a:blip r:embed="rId3">
            <a:alphaModFix/>
          </a:blip>
          <a:srcRect b="0" l="0" r="0" t="0"/>
          <a:stretch/>
        </p:blipFill>
        <p:spPr>
          <a:xfrm>
            <a:off x="579069" y="376291"/>
            <a:ext cx="4010625" cy="1899769"/>
          </a:xfrm>
          <a:prstGeom prst="rect">
            <a:avLst/>
          </a:prstGeom>
          <a:noFill/>
          <a:ln>
            <a:noFill/>
          </a:ln>
        </p:spPr>
      </p:pic>
      <p:sp>
        <p:nvSpPr>
          <p:cNvPr id="20" name="Google Shape;20;p55"/>
          <p:cNvSpPr/>
          <p:nvPr/>
        </p:nvSpPr>
        <p:spPr>
          <a:xfrm rot="-4500000">
            <a:off x="9684991" y="3328031"/>
            <a:ext cx="3239534" cy="2841658"/>
          </a:xfrm>
          <a:custGeom>
            <a:rect b="b" l="l" r="r" t="t"/>
            <a:pathLst>
              <a:path extrusionOk="0" h="2282313" w="2601872">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 name="Google Shape;21;p55"/>
          <p:cNvSpPr/>
          <p:nvPr/>
        </p:nvSpPr>
        <p:spPr>
          <a:xfrm>
            <a:off x="8053470" y="5377413"/>
            <a:ext cx="4138530" cy="756631"/>
          </a:xfrm>
          <a:custGeom>
            <a:rect b="b" l="l" r="r" t="t"/>
            <a:pathLst>
              <a:path extrusionOk="0" h="6806308" w="7600392">
                <a:moveTo>
                  <a:pt x="0" y="0"/>
                </a:moveTo>
                <a:lnTo>
                  <a:pt x="7600393" y="0"/>
                </a:lnTo>
                <a:lnTo>
                  <a:pt x="7600393" y="6806308"/>
                </a:lnTo>
                <a:lnTo>
                  <a:pt x="0" y="6806308"/>
                </a:lnTo>
                <a:close/>
              </a:path>
            </a:pathLst>
          </a:custGeom>
          <a:solidFill>
            <a:srgbClr val="ADD03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alibri"/>
              <a:ea typeface="Calibri"/>
              <a:cs typeface="Calibri"/>
              <a:sym typeface="Calibri"/>
            </a:endParaRPr>
          </a:p>
        </p:txBody>
      </p:sp>
      <p:sp>
        <p:nvSpPr>
          <p:cNvPr id="22" name="Google Shape;22;p55"/>
          <p:cNvSpPr txBox="1"/>
          <p:nvPr>
            <p:ph idx="4" type="body"/>
          </p:nvPr>
        </p:nvSpPr>
        <p:spPr>
          <a:xfrm>
            <a:off x="8376237" y="5402904"/>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3000"/>
              <a:buFont typeface="Arial"/>
              <a:buNone/>
              <a:defRPr b="1" i="0"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106" name="Shape 106"/>
        <p:cNvGrpSpPr/>
        <p:nvPr/>
      </p:nvGrpSpPr>
      <p:grpSpPr>
        <a:xfrm>
          <a:off x="0" y="0"/>
          <a:ext cx="0" cy="0"/>
          <a:chOff x="0" y="0"/>
          <a:chExt cx="0" cy="0"/>
        </a:xfrm>
      </p:grpSpPr>
      <p:sp>
        <p:nvSpPr>
          <p:cNvPr id="107" name="Google Shape;107;p64"/>
          <p:cNvSpPr/>
          <p:nvPr/>
        </p:nvSpPr>
        <p:spPr>
          <a:xfrm>
            <a:off x="3058634" y="1"/>
            <a:ext cx="8439100" cy="6858000"/>
          </a:xfrm>
          <a:custGeom>
            <a:rect b="b" l="l" r="r" t="t"/>
            <a:pathLst>
              <a:path extrusionOk="0" h="961650" w="852645">
                <a:moveTo>
                  <a:pt x="0" y="0"/>
                </a:moveTo>
                <a:lnTo>
                  <a:pt x="852646" y="0"/>
                </a:lnTo>
                <a:lnTo>
                  <a:pt x="852646" y="961651"/>
                </a:lnTo>
                <a:lnTo>
                  <a:pt x="0" y="961651"/>
                </a:lnTo>
                <a:close/>
              </a:path>
            </a:pathLst>
          </a:custGeom>
          <a:solidFill>
            <a:srgbClr val="00898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8" name="Google Shape;108;p64"/>
          <p:cNvSpPr/>
          <p:nvPr/>
        </p:nvSpPr>
        <p:spPr>
          <a:xfrm>
            <a:off x="1821024" y="-526600"/>
            <a:ext cx="3899291" cy="3420385"/>
          </a:xfrm>
          <a:custGeom>
            <a:rect b="b" l="l" r="r" t="t"/>
            <a:pathLst>
              <a:path extrusionOk="0" h="2282313" w="2601872">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9" name="Google Shape;109;p64"/>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0" name="Google Shape;110;p64"/>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11" name="Google Shape;111;p64"/>
          <p:cNvPicPr preferRelativeResize="0"/>
          <p:nvPr/>
        </p:nvPicPr>
        <p:blipFill rotWithShape="1">
          <a:blip r:embed="rId2">
            <a:alphaModFix/>
          </a:blip>
          <a:srcRect b="0" l="-25867" r="0" t="0"/>
          <a:stretch/>
        </p:blipFill>
        <p:spPr>
          <a:xfrm flipH="1">
            <a:off x="0" y="1333922"/>
            <a:ext cx="8439100" cy="5375657"/>
          </a:xfrm>
          <a:prstGeom prst="rect">
            <a:avLst/>
          </a:prstGeom>
          <a:noFill/>
          <a:ln>
            <a:noFill/>
          </a:ln>
        </p:spPr>
      </p:pic>
      <p:sp>
        <p:nvSpPr>
          <p:cNvPr id="112" name="Google Shape;112;p64"/>
          <p:cNvSpPr/>
          <p:nvPr>
            <p:ph idx="3" type="pic"/>
          </p:nvPr>
        </p:nvSpPr>
        <p:spPr>
          <a:xfrm>
            <a:off x="0" y="1561018"/>
            <a:ext cx="5130800" cy="3913188"/>
          </a:xfrm>
          <a:prstGeom prst="rect">
            <a:avLst/>
          </a:prstGeom>
          <a:solidFill>
            <a:srgbClr val="D8D8D8"/>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13" name="Shape 113"/>
        <p:cNvGrpSpPr/>
        <p:nvPr/>
      </p:nvGrpSpPr>
      <p:grpSpPr>
        <a:xfrm>
          <a:off x="0" y="0"/>
          <a:ext cx="0" cy="0"/>
          <a:chOff x="0" y="0"/>
          <a:chExt cx="0" cy="0"/>
        </a:xfrm>
      </p:grpSpPr>
      <p:sp>
        <p:nvSpPr>
          <p:cNvPr id="114" name="Google Shape;114;p65"/>
          <p:cNvSpPr/>
          <p:nvPr/>
        </p:nvSpPr>
        <p:spPr>
          <a:xfrm>
            <a:off x="0" y="2544417"/>
            <a:ext cx="12192000" cy="3218028"/>
          </a:xfrm>
          <a:custGeom>
            <a:rect b="b" l="l" r="r" t="t"/>
            <a:pathLst>
              <a:path extrusionOk="0" h="6806308" w="7600392">
                <a:moveTo>
                  <a:pt x="0" y="0"/>
                </a:moveTo>
                <a:lnTo>
                  <a:pt x="7600393" y="0"/>
                </a:lnTo>
                <a:lnTo>
                  <a:pt x="7600393" y="6806308"/>
                </a:lnTo>
                <a:lnTo>
                  <a:pt x="0" y="6806308"/>
                </a:lnTo>
                <a:close/>
              </a:path>
            </a:pathLst>
          </a:custGeom>
          <a:gradFill>
            <a:gsLst>
              <a:gs pos="0">
                <a:srgbClr val="00403F"/>
              </a:gs>
              <a:gs pos="83000">
                <a:srgbClr val="51C4C6"/>
              </a:gs>
              <a:gs pos="100000">
                <a:srgbClr val="51C4C6"/>
              </a:gs>
            </a:gsLst>
            <a:lin ang="0"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alibri"/>
              <a:ea typeface="Calibri"/>
              <a:cs typeface="Calibri"/>
              <a:sym typeface="Calibri"/>
            </a:endParaRPr>
          </a:p>
        </p:txBody>
      </p:sp>
      <p:sp>
        <p:nvSpPr>
          <p:cNvPr id="115" name="Google Shape;115;p65"/>
          <p:cNvSpPr txBox="1"/>
          <p:nvPr>
            <p:ph idx="1" type="body"/>
          </p:nvPr>
        </p:nvSpPr>
        <p:spPr>
          <a:xfrm>
            <a:off x="709073" y="4411104"/>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6" name="Google Shape;116;p65"/>
          <p:cNvSpPr txBox="1"/>
          <p:nvPr>
            <p:ph idx="2" type="body"/>
          </p:nvPr>
        </p:nvSpPr>
        <p:spPr>
          <a:xfrm>
            <a:off x="709073" y="3601528"/>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5000"/>
              <a:buFont typeface="Arial"/>
              <a:buNone/>
              <a:defRPr b="1" i="0" sz="5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7" name="Google Shape;117;p65"/>
          <p:cNvSpPr txBox="1"/>
          <p:nvPr/>
        </p:nvSpPr>
        <p:spPr>
          <a:xfrm>
            <a:off x="2612156" y="6091519"/>
            <a:ext cx="4528232" cy="46166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GB" sz="800">
                <a:solidFill>
                  <a:srgbClr val="26262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800">
              <a:solidFill>
                <a:srgbClr val="262626"/>
              </a:solidFill>
              <a:latin typeface="Calibri"/>
              <a:ea typeface="Calibri"/>
              <a:cs typeface="Calibri"/>
              <a:sym typeface="Calibri"/>
            </a:endParaRPr>
          </a:p>
        </p:txBody>
      </p:sp>
      <p:pic>
        <p:nvPicPr>
          <p:cNvPr descr="Co-funded by the European Union logo in png for web usage" id="118" name="Google Shape;118;p65"/>
          <p:cNvPicPr preferRelativeResize="0"/>
          <p:nvPr/>
        </p:nvPicPr>
        <p:blipFill rotWithShape="1">
          <a:blip r:embed="rId2">
            <a:alphaModFix/>
          </a:blip>
          <a:srcRect b="0" l="0" r="0" t="0"/>
          <a:stretch/>
        </p:blipFill>
        <p:spPr>
          <a:xfrm>
            <a:off x="698613" y="6104964"/>
            <a:ext cx="1959683" cy="410131"/>
          </a:xfrm>
          <a:prstGeom prst="rect">
            <a:avLst/>
          </a:prstGeom>
          <a:noFill/>
          <a:ln>
            <a:noFill/>
          </a:ln>
        </p:spPr>
      </p:pic>
      <p:pic>
        <p:nvPicPr>
          <p:cNvPr id="119" name="Google Shape;119;p65"/>
          <p:cNvPicPr preferRelativeResize="0"/>
          <p:nvPr/>
        </p:nvPicPr>
        <p:blipFill rotWithShape="1">
          <a:blip r:embed="rId3">
            <a:alphaModFix/>
          </a:blip>
          <a:srcRect b="0" l="0" r="0" t="0"/>
          <a:stretch/>
        </p:blipFill>
        <p:spPr>
          <a:xfrm>
            <a:off x="579069" y="376291"/>
            <a:ext cx="4010625" cy="1899769"/>
          </a:xfrm>
          <a:prstGeom prst="rect">
            <a:avLst/>
          </a:prstGeom>
          <a:noFill/>
          <a:ln>
            <a:noFill/>
          </a:ln>
        </p:spPr>
      </p:pic>
      <p:sp>
        <p:nvSpPr>
          <p:cNvPr id="120" name="Google Shape;120;p65"/>
          <p:cNvSpPr/>
          <p:nvPr/>
        </p:nvSpPr>
        <p:spPr>
          <a:xfrm rot="-3719127">
            <a:off x="-746400" y="2370718"/>
            <a:ext cx="2004280" cy="161364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1" name="Google Shape;121;p65"/>
          <p:cNvSpPr/>
          <p:nvPr/>
        </p:nvSpPr>
        <p:spPr>
          <a:xfrm rot="-4500000">
            <a:off x="9795443" y="3546549"/>
            <a:ext cx="2916466" cy="2558269"/>
          </a:xfrm>
          <a:custGeom>
            <a:rect b="b" l="l" r="r" t="t"/>
            <a:pathLst>
              <a:path extrusionOk="0" h="2282313" w="2601872">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2" name="Google Shape;122;p65"/>
          <p:cNvSpPr/>
          <p:nvPr/>
        </p:nvSpPr>
        <p:spPr>
          <a:xfrm>
            <a:off x="8053470" y="5367242"/>
            <a:ext cx="4138530" cy="756631"/>
          </a:xfrm>
          <a:custGeom>
            <a:rect b="b" l="l" r="r" t="t"/>
            <a:pathLst>
              <a:path extrusionOk="0" h="6806308" w="7600392">
                <a:moveTo>
                  <a:pt x="0" y="0"/>
                </a:moveTo>
                <a:lnTo>
                  <a:pt x="7600393" y="0"/>
                </a:lnTo>
                <a:lnTo>
                  <a:pt x="7600393" y="6806308"/>
                </a:lnTo>
                <a:lnTo>
                  <a:pt x="0" y="6806308"/>
                </a:lnTo>
                <a:close/>
              </a:path>
            </a:pathLst>
          </a:custGeom>
          <a:solidFill>
            <a:srgbClr val="ADD03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alibri"/>
              <a:ea typeface="Calibri"/>
              <a:cs typeface="Calibri"/>
              <a:sym typeface="Calibri"/>
            </a:endParaRPr>
          </a:p>
        </p:txBody>
      </p:sp>
      <p:sp>
        <p:nvSpPr>
          <p:cNvPr id="123" name="Google Shape;123;p65"/>
          <p:cNvSpPr txBox="1"/>
          <p:nvPr>
            <p:ph idx="3" type="body"/>
          </p:nvPr>
        </p:nvSpPr>
        <p:spPr>
          <a:xfrm>
            <a:off x="8376237" y="5392733"/>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3000"/>
              <a:buFont typeface="Arial"/>
              <a:buNone/>
              <a:defRPr b="1" i="0"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24" name="Shape 124"/>
        <p:cNvGrpSpPr/>
        <p:nvPr/>
      </p:nvGrpSpPr>
      <p:grpSpPr>
        <a:xfrm>
          <a:off x="0" y="0"/>
          <a:ext cx="0" cy="0"/>
          <a:chOff x="0" y="0"/>
          <a:chExt cx="0" cy="0"/>
        </a:xfrm>
      </p:grpSpPr>
      <p:sp>
        <p:nvSpPr>
          <p:cNvPr id="125" name="Google Shape;125;p66"/>
          <p:cNvSpPr/>
          <p:nvPr/>
        </p:nvSpPr>
        <p:spPr>
          <a:xfrm>
            <a:off x="0" y="0"/>
            <a:ext cx="12192000" cy="6858001"/>
          </a:xfrm>
          <a:prstGeom prst="rect">
            <a:avLst/>
          </a:prstGeom>
          <a:gradFill>
            <a:gsLst>
              <a:gs pos="0">
                <a:srgbClr val="00403F"/>
              </a:gs>
              <a:gs pos="83000">
                <a:srgbClr val="51C4C6"/>
              </a:gs>
              <a:gs pos="100000">
                <a:srgbClr val="51C4C6"/>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6" name="Google Shape;126;p66"/>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440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127" name="Google Shape;127;p66"/>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3000" u="none" strike="noStrike">
                <a:solidFill>
                  <a:schemeClr val="lt1"/>
                </a:solidFill>
                <a:latin typeface="Calibri"/>
                <a:ea typeface="Calibri"/>
                <a:cs typeface="Calibri"/>
                <a:sym typeface="Calibri"/>
              </a:rPr>
              <a:t>PLEASE</a:t>
            </a:r>
            <a:r>
              <a:rPr b="0" i="0" lang="en-GB" sz="3000" u="none" strike="noStrike">
                <a:solidFill>
                  <a:schemeClr val="lt1"/>
                </a:solidFill>
                <a:latin typeface="Calibri"/>
                <a:ea typeface="Calibri"/>
                <a:cs typeface="Calibri"/>
                <a:sym typeface="Calibri"/>
              </a:rPr>
              <a:t> ENSURE TO KEEP FONTS AS PER THE LAYOUT</a:t>
            </a:r>
            <a:endParaRPr b="0" i="0" sz="3000" u="none" strike="noStrike">
              <a:solidFill>
                <a:schemeClr val="lt1"/>
              </a:solidFill>
              <a:latin typeface="Calibri"/>
              <a:ea typeface="Calibri"/>
              <a:cs typeface="Calibri"/>
              <a:sym typeface="Calibri"/>
            </a:endParaRPr>
          </a:p>
          <a:p>
            <a:pPr indent="0" lvl="0" marL="0" marR="0" rtl="0" algn="l">
              <a:spcBef>
                <a:spcPts val="0"/>
              </a:spcBef>
              <a:spcAft>
                <a:spcPts val="0"/>
              </a:spcAft>
              <a:buNone/>
            </a:pPr>
            <a:r>
              <a:t/>
            </a:r>
            <a:endParaRPr b="0" i="0" sz="3000" u="none" strike="noStrike">
              <a:solidFill>
                <a:schemeClr val="lt1"/>
              </a:solidFill>
              <a:latin typeface="Calibri"/>
              <a:ea typeface="Calibri"/>
              <a:cs typeface="Calibri"/>
              <a:sym typeface="Calibri"/>
            </a:endParaRPr>
          </a:p>
          <a:p>
            <a:pPr indent="0" lvl="0" marL="0" marR="0" rtl="0" algn="l">
              <a:spcBef>
                <a:spcPts val="0"/>
              </a:spcBef>
              <a:spcAft>
                <a:spcPts val="0"/>
              </a:spcAft>
              <a:buClr>
                <a:schemeClr val="dk1"/>
              </a:buClr>
              <a:buSzPts val="1100"/>
              <a:buFont typeface="Arial"/>
              <a:buNone/>
            </a:pPr>
            <a:r>
              <a:rPr b="0" i="0" lang="en-GB" sz="3000" u="none" strike="noStrike">
                <a:solidFill>
                  <a:schemeClr val="lt1"/>
                </a:solidFill>
                <a:latin typeface="Calibri"/>
                <a:ea typeface="Calibri"/>
                <a:cs typeface="Calibri"/>
                <a:sym typeface="Calibri"/>
              </a:rPr>
              <a:t>48 point </a:t>
            </a:r>
            <a:r>
              <a:rPr b="0" i="0" lang="en-GB" sz="3000" u="none" strike="noStrike">
                <a:solidFill>
                  <a:schemeClr val="lt1"/>
                </a:solidFill>
                <a:latin typeface="Calibri"/>
                <a:ea typeface="Calibri"/>
                <a:cs typeface="Calibri"/>
                <a:sym typeface="Calibri"/>
              </a:rPr>
              <a:t> -  </a:t>
            </a:r>
            <a:r>
              <a:rPr b="0" i="0" lang="en-GB" sz="3000" u="none" strike="noStrike">
                <a:solidFill>
                  <a:schemeClr val="lt1"/>
                </a:solidFill>
                <a:latin typeface="Calibri"/>
                <a:ea typeface="Calibri"/>
                <a:cs typeface="Calibri"/>
                <a:sym typeface="Calibri"/>
              </a:rPr>
              <a:t>Divider</a:t>
            </a:r>
            <a:r>
              <a:rPr b="0" i="0" lang="en-GB" sz="3000" u="none" strike="noStrike">
                <a:solidFill>
                  <a:schemeClr val="lt1"/>
                </a:solidFill>
                <a:latin typeface="Calibri"/>
                <a:ea typeface="Calibri"/>
                <a:cs typeface="Calibri"/>
                <a:sym typeface="Calibri"/>
              </a:rPr>
              <a:t> Slides</a:t>
            </a:r>
            <a:endParaRPr/>
          </a:p>
          <a:p>
            <a:pPr indent="0" lvl="0" marL="0" marR="0" rtl="0" algn="l">
              <a:spcBef>
                <a:spcPts val="0"/>
              </a:spcBef>
              <a:spcAft>
                <a:spcPts val="0"/>
              </a:spcAft>
              <a:buClr>
                <a:schemeClr val="dk1"/>
              </a:buClr>
              <a:buSzPts val="1100"/>
              <a:buFont typeface="Arial"/>
              <a:buNone/>
            </a:pPr>
            <a:r>
              <a:t/>
            </a:r>
            <a:endParaRPr b="1" sz="1000">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strike="noStrike">
                <a:solidFill>
                  <a:schemeClr val="lt1"/>
                </a:solidFill>
                <a:latin typeface="Calibri"/>
                <a:ea typeface="Calibri"/>
                <a:cs typeface="Calibri"/>
                <a:sym typeface="Calibri"/>
              </a:rPr>
              <a:t>36 point</a:t>
            </a:r>
            <a:r>
              <a:rPr b="0" i="0" lang="en-GB" sz="3000" u="none" strike="noStrike">
                <a:solidFill>
                  <a:schemeClr val="lt1"/>
                </a:solidFill>
                <a:latin typeface="Calibri"/>
                <a:ea typeface="Calibri"/>
                <a:cs typeface="Calibri"/>
                <a:sym typeface="Calibri"/>
              </a:rPr>
              <a:t>  -  </a:t>
            </a:r>
            <a:r>
              <a:rPr b="0" i="0" lang="en-GB" sz="3000" u="none" strike="noStrike">
                <a:solidFill>
                  <a:schemeClr val="lt1"/>
                </a:solidFill>
                <a:latin typeface="Calibri"/>
                <a:ea typeface="Calibri"/>
                <a:cs typeface="Calibri"/>
                <a:sym typeface="Calibri"/>
              </a:rPr>
              <a:t>Title Heading</a:t>
            </a:r>
            <a:endParaRPr/>
          </a:p>
          <a:p>
            <a:pPr indent="0" lvl="0" marL="0" marR="0" rtl="0" algn="l">
              <a:lnSpc>
                <a:spcPct val="100000"/>
              </a:lnSpc>
              <a:spcBef>
                <a:spcPts val="0"/>
              </a:spcBef>
              <a:spcAft>
                <a:spcPts val="0"/>
              </a:spcAft>
              <a:buClr>
                <a:schemeClr val="dk1"/>
              </a:buClr>
              <a:buSzPts val="1100"/>
              <a:buFont typeface="Arial"/>
              <a:buNone/>
            </a:pPr>
            <a:r>
              <a:t/>
            </a:r>
            <a:endParaRPr b="0" i="0" sz="1000" u="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strike="noStrike">
                <a:solidFill>
                  <a:schemeClr val="lt1"/>
                </a:solidFill>
                <a:latin typeface="Calibri"/>
                <a:ea typeface="Calibri"/>
                <a:cs typeface="Calibri"/>
                <a:sym typeface="Calibri"/>
              </a:rPr>
              <a:t>30 point</a:t>
            </a:r>
            <a:r>
              <a:rPr b="0" i="0" lang="en-GB" sz="3000" u="none" strike="noStrike">
                <a:solidFill>
                  <a:schemeClr val="lt1"/>
                </a:solidFill>
                <a:latin typeface="Calibri"/>
                <a:ea typeface="Calibri"/>
                <a:cs typeface="Calibri"/>
                <a:sym typeface="Calibri"/>
              </a:rPr>
              <a:t>  -  </a:t>
            </a:r>
            <a:r>
              <a:rPr b="0" i="0" lang="en-GB" sz="3000" u="none" strike="noStrike">
                <a:solidFill>
                  <a:schemeClr val="lt1"/>
                </a:solidFill>
                <a:latin typeface="Calibri"/>
                <a:ea typeface="Calibri"/>
                <a:cs typeface="Calibri"/>
                <a:sym typeface="Calibri"/>
              </a:rPr>
              <a:t>Sub-Titles</a:t>
            </a:r>
            <a:endParaRPr/>
          </a:p>
          <a:p>
            <a:pPr indent="0" lvl="0" marL="0" marR="0" rtl="0" algn="l">
              <a:lnSpc>
                <a:spcPct val="100000"/>
              </a:lnSpc>
              <a:spcBef>
                <a:spcPts val="0"/>
              </a:spcBef>
              <a:spcAft>
                <a:spcPts val="0"/>
              </a:spcAft>
              <a:buClr>
                <a:schemeClr val="dk1"/>
              </a:buClr>
              <a:buSzPts val="1100"/>
              <a:buFont typeface="Arial"/>
              <a:buNone/>
            </a:pPr>
            <a:r>
              <a:rPr b="0" i="0" lang="en-GB" sz="3000" u="none" strike="noStrike">
                <a:solidFill>
                  <a:schemeClr val="lt1"/>
                </a:solidFill>
                <a:latin typeface="Calibri"/>
                <a:ea typeface="Calibri"/>
                <a:cs typeface="Calibri"/>
                <a:sym typeface="Calibri"/>
              </a:rPr>
              <a:t>	</a:t>
            </a:r>
            <a:r>
              <a:rPr b="0" i="0" lang="en-GB" sz="3000" u="none" strike="noStrike">
                <a:solidFill>
                  <a:schemeClr val="lt1"/>
                </a:solidFill>
                <a:latin typeface="Calibri"/>
                <a:ea typeface="Calibri"/>
                <a:cs typeface="Calibri"/>
                <a:sym typeface="Calibri"/>
              </a:rPr>
              <a:t>       </a:t>
            </a:r>
            <a:r>
              <a:rPr b="0" i="0" lang="en-GB" sz="3000" u="none" strike="noStrike">
                <a:solidFill>
                  <a:schemeClr val="lt1"/>
                </a:solidFill>
                <a:latin typeface="Calibri"/>
                <a:ea typeface="Calibri"/>
                <a:cs typeface="Calibri"/>
                <a:sym typeface="Calibri"/>
              </a:rPr>
              <a:t>- Quotes	</a:t>
            </a:r>
            <a:endParaRPr/>
          </a:p>
          <a:p>
            <a:pPr indent="0" lvl="0" marL="0" marR="0" rtl="0" algn="l">
              <a:lnSpc>
                <a:spcPct val="100000"/>
              </a:lnSpc>
              <a:spcBef>
                <a:spcPts val="0"/>
              </a:spcBef>
              <a:spcAft>
                <a:spcPts val="0"/>
              </a:spcAft>
              <a:buClr>
                <a:schemeClr val="dk1"/>
              </a:buClr>
              <a:buSzPts val="1100"/>
              <a:buFont typeface="Arial"/>
              <a:buNone/>
            </a:pPr>
            <a:r>
              <a:t/>
            </a:r>
            <a:endParaRPr b="0" i="0" sz="1000" u="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strike="noStrike">
                <a:solidFill>
                  <a:schemeClr val="lt1"/>
                </a:solidFill>
                <a:latin typeface="Calibri"/>
                <a:ea typeface="Calibri"/>
                <a:cs typeface="Calibri"/>
                <a:sym typeface="Calibri"/>
              </a:rPr>
              <a:t>24 point</a:t>
            </a:r>
            <a:r>
              <a:rPr b="0" i="0" lang="en-GB" sz="3000" u="none" strike="noStrike">
                <a:solidFill>
                  <a:schemeClr val="lt1"/>
                </a:solidFill>
                <a:latin typeface="Calibri"/>
                <a:ea typeface="Calibri"/>
                <a:cs typeface="Calibri"/>
                <a:sym typeface="Calibri"/>
              </a:rPr>
              <a:t>  -  Main </a:t>
            </a:r>
            <a:r>
              <a:rPr b="0" i="0" lang="en-GB" sz="3000" u="none" strike="noStrike">
                <a:solidFill>
                  <a:schemeClr val="lt1"/>
                </a:solidFill>
                <a:latin typeface="Calibri"/>
                <a:ea typeface="Calibri"/>
                <a:cs typeface="Calibri"/>
                <a:sym typeface="Calibri"/>
              </a:rPr>
              <a:t>Text Body </a:t>
            </a:r>
            <a:endParaRPr sz="3000">
              <a:solidFill>
                <a:schemeClr val="lt1"/>
              </a:solidFill>
              <a:latin typeface="Calibri"/>
              <a:ea typeface="Calibri"/>
              <a:cs typeface="Calibri"/>
              <a:sym typeface="Calibri"/>
            </a:endParaRPr>
          </a:p>
          <a:p>
            <a:pPr indent="0" lvl="0" marL="0" marR="0" rtl="0" algn="l">
              <a:spcBef>
                <a:spcPts val="0"/>
              </a:spcBef>
              <a:spcAft>
                <a:spcPts val="0"/>
              </a:spcAft>
              <a:buNone/>
            </a:pPr>
            <a:r>
              <a:t/>
            </a:r>
            <a:endParaRPr b="0" i="0" sz="3000" u="none" strike="noStrike">
              <a:solidFill>
                <a:schemeClr val="lt1"/>
              </a:solidFill>
              <a:latin typeface="Calibri"/>
              <a:ea typeface="Calibri"/>
              <a:cs typeface="Calibri"/>
              <a:sym typeface="Calibri"/>
            </a:endParaRPr>
          </a:p>
        </p:txBody>
      </p:sp>
      <p:sp>
        <p:nvSpPr>
          <p:cNvPr id="128" name="Google Shape;128;p66"/>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en-GB" sz="2400" u="none" strike="noStrike">
                <a:solidFill>
                  <a:schemeClr val="lt1"/>
                </a:solidFill>
                <a:latin typeface="Calibri"/>
                <a:ea typeface="Calibri"/>
                <a:cs typeface="Calibri"/>
                <a:sym typeface="Calibri"/>
              </a:rPr>
              <a:t>Please ensure to keep the font sizes set as per the slide layouts. The font used throughout the </a:t>
            </a:r>
            <a:r>
              <a:rPr b="1" i="0" lang="en-GB" sz="2400" u="none" strike="noStrike">
                <a:solidFill>
                  <a:schemeClr val="lt1"/>
                </a:solidFill>
                <a:latin typeface="Calibri"/>
                <a:ea typeface="Calibri"/>
                <a:cs typeface="Calibri"/>
                <a:sym typeface="Calibri"/>
              </a:rPr>
              <a:t>SUSTaiN </a:t>
            </a:r>
            <a:r>
              <a:rPr b="0" i="0" lang="en-GB" sz="2400" u="none" strike="noStrike">
                <a:solidFill>
                  <a:schemeClr val="lt1"/>
                </a:solidFill>
                <a:latin typeface="Calibri"/>
                <a:ea typeface="Calibri"/>
                <a:cs typeface="Calibri"/>
                <a:sym typeface="Calibri"/>
              </a:rPr>
              <a:t>PowerPoint is….</a:t>
            </a:r>
            <a:endParaRPr/>
          </a:p>
          <a:p>
            <a:pPr indent="0" lvl="0" marL="0" marR="0" rtl="0" algn="l">
              <a:lnSpc>
                <a:spcPct val="100000"/>
              </a:lnSpc>
              <a:spcBef>
                <a:spcPts val="0"/>
              </a:spcBef>
              <a:spcAft>
                <a:spcPts val="0"/>
              </a:spcAft>
              <a:buClr>
                <a:schemeClr val="dk1"/>
              </a:buClr>
              <a:buSzPts val="2400"/>
              <a:buFont typeface="Calibri"/>
              <a:buNone/>
            </a:pPr>
            <a:r>
              <a:t/>
            </a:r>
            <a:endParaRPr b="0" i="0" sz="2400" u="none" strike="noStrike">
              <a:solidFill>
                <a:schemeClr val="lt1"/>
              </a:solidFill>
              <a:latin typeface="Calibri"/>
              <a:ea typeface="Calibri"/>
              <a:cs typeface="Calibri"/>
              <a:sym typeface="Calibri"/>
            </a:endParaRPr>
          </a:p>
          <a:p>
            <a:pPr indent="0" lvl="0" marL="0" marR="0" rtl="0" algn="l">
              <a:spcBef>
                <a:spcPts val="0"/>
              </a:spcBef>
              <a:spcAft>
                <a:spcPts val="0"/>
              </a:spcAft>
              <a:buNone/>
            </a:pPr>
            <a:r>
              <a:t/>
            </a:r>
            <a:endParaRPr b="0" i="0" sz="2400" u="none" strike="noStrike">
              <a:solidFill>
                <a:schemeClr val="lt1"/>
              </a:solidFill>
              <a:latin typeface="Calibri"/>
              <a:ea typeface="Calibri"/>
              <a:cs typeface="Calibri"/>
              <a:sym typeface="Calibri"/>
            </a:endParaRPr>
          </a:p>
          <a:p>
            <a:pPr indent="0" lvl="0" marL="0" marR="0" rtl="0" algn="l">
              <a:spcBef>
                <a:spcPts val="0"/>
              </a:spcBef>
              <a:spcAft>
                <a:spcPts val="0"/>
              </a:spcAft>
              <a:buNone/>
            </a:pPr>
            <a:r>
              <a:rPr b="1" i="1" lang="en-GB" sz="3600">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129" name="Google Shape;129;p66"/>
          <p:cNvCxnSpPr/>
          <p:nvPr/>
        </p:nvCxnSpPr>
        <p:spPr>
          <a:xfrm>
            <a:off x="7098716" y="-1"/>
            <a:ext cx="0" cy="5540408"/>
          </a:xfrm>
          <a:prstGeom prst="straightConnector1">
            <a:avLst/>
          </a:prstGeom>
          <a:noFill/>
          <a:ln cap="flat" cmpd="sng" w="9525">
            <a:solidFill>
              <a:schemeClr val="lt1"/>
            </a:solidFill>
            <a:prstDash val="solid"/>
            <a:miter lim="8000"/>
            <a:headEnd len="sm" w="sm" type="none"/>
            <a:tailEnd len="sm" w="sm" type="none"/>
          </a:ln>
        </p:spPr>
      </p:cxnSp>
      <p:cxnSp>
        <p:nvCxnSpPr>
          <p:cNvPr id="130" name="Google Shape;130;p66"/>
          <p:cNvCxnSpPr/>
          <p:nvPr/>
        </p:nvCxnSpPr>
        <p:spPr>
          <a:xfrm rot="10800000">
            <a:off x="1" y="1620217"/>
            <a:ext cx="7098715" cy="0"/>
          </a:xfrm>
          <a:prstGeom prst="straightConnector1">
            <a:avLst/>
          </a:prstGeom>
          <a:noFill/>
          <a:ln cap="flat" cmpd="sng" w="9525">
            <a:solidFill>
              <a:schemeClr val="lt1"/>
            </a:solidFill>
            <a:prstDash val="solid"/>
            <a:miter lim="8000"/>
            <a:headEnd len="sm" w="sm" type="none"/>
            <a:tailEnd len="sm" w="sm" type="none"/>
          </a:ln>
        </p:spPr>
      </p:cxnSp>
      <p:sp>
        <p:nvSpPr>
          <p:cNvPr id="131" name="Google Shape;131;p66"/>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400">
                <a:solidFill>
                  <a:schemeClr val="lt1"/>
                </a:solidFill>
                <a:latin typeface="Calibri"/>
                <a:ea typeface="Calibri"/>
                <a:cs typeface="Calibri"/>
                <a:sym typeface="Calibri"/>
              </a:rPr>
              <a:t>*** </a:t>
            </a:r>
            <a:r>
              <a:rPr b="1" lang="en-GB" sz="2400">
                <a:solidFill>
                  <a:schemeClr val="lt1"/>
                </a:solidFill>
                <a:latin typeface="Calibri"/>
                <a:ea typeface="Calibri"/>
                <a:cs typeface="Calibri"/>
                <a:sym typeface="Calibri"/>
              </a:rPr>
              <a:t>PLEASE DELETE THIS INSTRUCTION SLIDE BEFORE PRESENTING FINAL PRESENTATION </a:t>
            </a:r>
            <a:r>
              <a:rPr lang="en-GB"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132" name="Google Shape;132;p66"/>
          <p:cNvCxnSpPr/>
          <p:nvPr/>
        </p:nvCxnSpPr>
        <p:spPr>
          <a:xfrm rot="10800000">
            <a:off x="2" y="5540407"/>
            <a:ext cx="12191998" cy="0"/>
          </a:xfrm>
          <a:prstGeom prst="straightConnector1">
            <a:avLst/>
          </a:prstGeom>
          <a:noFill/>
          <a:ln cap="flat" cmpd="sng" w="9525">
            <a:solidFill>
              <a:schemeClr val="lt1"/>
            </a:solidFill>
            <a:prstDash val="solid"/>
            <a:miter lim="8000"/>
            <a:headEnd len="sm" w="sm" type="none"/>
            <a:tailEnd len="sm" w="sm" type="none"/>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133" name="Shape 133"/>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134" name="Shape 134"/>
        <p:cNvGrpSpPr/>
        <p:nvPr/>
      </p:nvGrpSpPr>
      <p:grpSpPr>
        <a:xfrm>
          <a:off x="0" y="0"/>
          <a:ext cx="0" cy="0"/>
          <a:chOff x="0" y="0"/>
          <a:chExt cx="0" cy="0"/>
        </a:xfrm>
      </p:grpSpPr>
      <p:sp>
        <p:nvSpPr>
          <p:cNvPr id="135" name="Google Shape;135;p68"/>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00898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6" name="Google Shape;136;p68"/>
          <p:cNvSpPr/>
          <p:nvPr>
            <p:ph idx="2" type="pic"/>
          </p:nvPr>
        </p:nvSpPr>
        <p:spPr>
          <a:xfrm>
            <a:off x="414116" y="352414"/>
            <a:ext cx="5497412" cy="6099184"/>
          </a:xfrm>
          <a:prstGeom prst="rect">
            <a:avLst/>
          </a:prstGeom>
          <a:solidFill>
            <a:srgbClr val="F2F2F2"/>
          </a:solidFill>
          <a:ln>
            <a:noFill/>
          </a:ln>
        </p:spPr>
      </p:sp>
      <p:sp>
        <p:nvSpPr>
          <p:cNvPr id="137" name="Google Shape;137;p68"/>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138" name="Shape 138"/>
        <p:cNvGrpSpPr/>
        <p:nvPr/>
      </p:nvGrpSpPr>
      <p:grpSpPr>
        <a:xfrm>
          <a:off x="0" y="0"/>
          <a:ext cx="0" cy="0"/>
          <a:chOff x="0" y="0"/>
          <a:chExt cx="0" cy="0"/>
        </a:xfrm>
      </p:grpSpPr>
      <p:sp>
        <p:nvSpPr>
          <p:cNvPr id="139" name="Google Shape;139;p69"/>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00898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0" name="Google Shape;140;p69"/>
          <p:cNvSpPr/>
          <p:nvPr/>
        </p:nvSpPr>
        <p:spPr>
          <a:xfrm rot="357296">
            <a:off x="10545377" y="414328"/>
            <a:ext cx="2004280" cy="161364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1" name="Google Shape;141;p69"/>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2" name="Google Shape;142;p69"/>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43" name="Google Shape;143;p69"/>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144" name="Google Shape;144;p69"/>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23" name="Shape 23"/>
        <p:cNvGrpSpPr/>
        <p:nvPr/>
      </p:nvGrpSpPr>
      <p:grpSpPr>
        <a:xfrm>
          <a:off x="0" y="0"/>
          <a:ext cx="0" cy="0"/>
          <a:chOff x="0" y="0"/>
          <a:chExt cx="0" cy="0"/>
        </a:xfrm>
      </p:grpSpPr>
      <p:sp>
        <p:nvSpPr>
          <p:cNvPr id="24" name="Google Shape;24;p56"/>
          <p:cNvSpPr txBox="1"/>
          <p:nvPr>
            <p:ph idx="1" type="body"/>
          </p:nvPr>
        </p:nvSpPr>
        <p:spPr>
          <a:xfrm>
            <a:off x="772707" y="1786741"/>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ADD037"/>
              </a:buClr>
              <a:buSzPts val="3200"/>
              <a:buFont typeface="Arial"/>
              <a:buNone/>
              <a:defRPr b="1" i="0" sz="3200" u="none" cap="none" strike="noStrike">
                <a:solidFill>
                  <a:srgbClr val="ADD03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 name="Google Shape;25;p56"/>
          <p:cNvSpPr txBox="1"/>
          <p:nvPr>
            <p:ph idx="2" type="body"/>
          </p:nvPr>
        </p:nvSpPr>
        <p:spPr>
          <a:xfrm>
            <a:off x="1608004" y="1786741"/>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6" name="Google Shape;26;p56"/>
          <p:cNvSpPr txBox="1"/>
          <p:nvPr>
            <p:ph idx="3" type="body"/>
          </p:nvPr>
        </p:nvSpPr>
        <p:spPr>
          <a:xfrm>
            <a:off x="772707" y="2498531"/>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ADD037"/>
              </a:buClr>
              <a:buSzPts val="3200"/>
              <a:buFont typeface="Arial"/>
              <a:buNone/>
              <a:defRPr b="1" i="0" sz="3200" u="none" cap="none" strike="noStrike">
                <a:solidFill>
                  <a:srgbClr val="ADD03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7" name="Google Shape;27;p56"/>
          <p:cNvSpPr txBox="1"/>
          <p:nvPr>
            <p:ph idx="4" type="body"/>
          </p:nvPr>
        </p:nvSpPr>
        <p:spPr>
          <a:xfrm>
            <a:off x="1608004" y="2498531"/>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56"/>
          <p:cNvSpPr txBox="1"/>
          <p:nvPr>
            <p:ph idx="5" type="body"/>
          </p:nvPr>
        </p:nvSpPr>
        <p:spPr>
          <a:xfrm>
            <a:off x="772707" y="3210318"/>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ADD037"/>
              </a:buClr>
              <a:buSzPts val="3200"/>
              <a:buFont typeface="Arial"/>
              <a:buNone/>
              <a:defRPr b="1" i="0" sz="3200" u="none" cap="none" strike="noStrike">
                <a:solidFill>
                  <a:srgbClr val="ADD03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56"/>
          <p:cNvSpPr txBox="1"/>
          <p:nvPr>
            <p:ph idx="6" type="body"/>
          </p:nvPr>
        </p:nvSpPr>
        <p:spPr>
          <a:xfrm>
            <a:off x="1608004" y="3210318"/>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56"/>
          <p:cNvSpPr txBox="1"/>
          <p:nvPr>
            <p:ph idx="7" type="body"/>
          </p:nvPr>
        </p:nvSpPr>
        <p:spPr>
          <a:xfrm>
            <a:off x="772707" y="3922110"/>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ADD037"/>
              </a:buClr>
              <a:buSzPts val="3200"/>
              <a:buFont typeface="Arial"/>
              <a:buNone/>
              <a:defRPr b="1" i="0" sz="3200" u="none" cap="none" strike="noStrike">
                <a:solidFill>
                  <a:srgbClr val="ADD03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 name="Google Shape;31;p56"/>
          <p:cNvSpPr txBox="1"/>
          <p:nvPr>
            <p:ph idx="8" type="body"/>
          </p:nvPr>
        </p:nvSpPr>
        <p:spPr>
          <a:xfrm>
            <a:off x="1608004" y="3922110"/>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56"/>
          <p:cNvSpPr txBox="1"/>
          <p:nvPr>
            <p:ph idx="9" type="body"/>
          </p:nvPr>
        </p:nvSpPr>
        <p:spPr>
          <a:xfrm>
            <a:off x="772707" y="4616963"/>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ADD037"/>
              </a:buClr>
              <a:buSzPts val="3200"/>
              <a:buFont typeface="Arial"/>
              <a:buNone/>
              <a:defRPr b="1" i="0" sz="3200" u="none" cap="none" strike="noStrike">
                <a:solidFill>
                  <a:srgbClr val="ADD03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56"/>
          <p:cNvSpPr txBox="1"/>
          <p:nvPr>
            <p:ph idx="13" type="body"/>
          </p:nvPr>
        </p:nvSpPr>
        <p:spPr>
          <a:xfrm>
            <a:off x="1608004" y="4616963"/>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56"/>
          <p:cNvSpPr/>
          <p:nvPr/>
        </p:nvSpPr>
        <p:spPr>
          <a:xfrm rot="10800000">
            <a:off x="-4454" y="0"/>
            <a:ext cx="12189954" cy="1303382"/>
          </a:xfrm>
          <a:prstGeom prst="rect">
            <a:avLst/>
          </a:prstGeom>
          <a:gradFill>
            <a:gsLst>
              <a:gs pos="0">
                <a:srgbClr val="00403F"/>
              </a:gs>
              <a:gs pos="83000">
                <a:srgbClr val="51C4C6"/>
              </a:gs>
              <a:gs pos="100000">
                <a:srgbClr val="51C4C6"/>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a:solidFill>
                <a:schemeClr val="lt1"/>
              </a:solidFill>
              <a:latin typeface="Calibri"/>
              <a:ea typeface="Calibri"/>
              <a:cs typeface="Calibri"/>
              <a:sym typeface="Calibri"/>
            </a:endParaRPr>
          </a:p>
        </p:txBody>
      </p:sp>
      <p:sp>
        <p:nvSpPr>
          <p:cNvPr id="35" name="Google Shape;35;p56"/>
          <p:cNvSpPr txBox="1"/>
          <p:nvPr>
            <p:ph idx="14" type="body"/>
          </p:nvPr>
        </p:nvSpPr>
        <p:spPr>
          <a:xfrm>
            <a:off x="548420" y="195206"/>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56"/>
          <p:cNvSpPr/>
          <p:nvPr/>
        </p:nvSpPr>
        <p:spPr>
          <a:xfrm rot="5400000">
            <a:off x="1314218" y="462088"/>
            <a:ext cx="108000" cy="1685648"/>
          </a:xfrm>
          <a:custGeom>
            <a:rect b="b" l="l" r="r" t="t"/>
            <a:pathLst>
              <a:path extrusionOk="0" h="260044" w="30700">
                <a:moveTo>
                  <a:pt x="0" y="0"/>
                </a:moveTo>
                <a:lnTo>
                  <a:pt x="30701" y="0"/>
                </a:lnTo>
                <a:lnTo>
                  <a:pt x="30701" y="260044"/>
                </a:lnTo>
                <a:lnTo>
                  <a:pt x="0" y="260044"/>
                </a:lnTo>
                <a:close/>
              </a:path>
            </a:pathLst>
          </a:custGeom>
          <a:solidFill>
            <a:srgbClr val="ADD03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 name="Google Shape;37;p56"/>
          <p:cNvSpPr txBox="1"/>
          <p:nvPr/>
        </p:nvSpPr>
        <p:spPr>
          <a:xfrm>
            <a:off x="2612157" y="5952371"/>
            <a:ext cx="4528232" cy="46166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GB" sz="800">
                <a:solidFill>
                  <a:srgbClr val="26262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800">
              <a:solidFill>
                <a:srgbClr val="262626"/>
              </a:solidFill>
              <a:latin typeface="Calibri"/>
              <a:ea typeface="Calibri"/>
              <a:cs typeface="Calibri"/>
              <a:sym typeface="Calibri"/>
            </a:endParaRPr>
          </a:p>
        </p:txBody>
      </p:sp>
      <p:pic>
        <p:nvPicPr>
          <p:cNvPr descr="Co-funded by the European Union logo in png for web usage" id="38" name="Google Shape;38;p56"/>
          <p:cNvPicPr preferRelativeResize="0"/>
          <p:nvPr/>
        </p:nvPicPr>
        <p:blipFill rotWithShape="1">
          <a:blip r:embed="rId2">
            <a:alphaModFix/>
          </a:blip>
          <a:srcRect b="0" l="0" r="0" t="0"/>
          <a:stretch/>
        </p:blipFill>
        <p:spPr>
          <a:xfrm>
            <a:off x="698614" y="5965816"/>
            <a:ext cx="1959683" cy="41013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39" name="Shape 39"/>
        <p:cNvGrpSpPr/>
        <p:nvPr/>
      </p:nvGrpSpPr>
      <p:grpSpPr>
        <a:xfrm>
          <a:off x="0" y="0"/>
          <a:ext cx="0" cy="0"/>
          <a:chOff x="0" y="0"/>
          <a:chExt cx="0" cy="0"/>
        </a:xfrm>
      </p:grpSpPr>
      <p:sp>
        <p:nvSpPr>
          <p:cNvPr id="40" name="Google Shape;40;p57"/>
          <p:cNvSpPr/>
          <p:nvPr/>
        </p:nvSpPr>
        <p:spPr>
          <a:xfrm rot="10800000">
            <a:off x="0" y="0"/>
            <a:ext cx="12192000" cy="6858000"/>
          </a:xfrm>
          <a:prstGeom prst="rect">
            <a:avLst/>
          </a:prstGeom>
          <a:gradFill>
            <a:gsLst>
              <a:gs pos="0">
                <a:srgbClr val="00403F"/>
              </a:gs>
              <a:gs pos="83000">
                <a:srgbClr val="51C4C6"/>
              </a:gs>
              <a:gs pos="100000">
                <a:srgbClr val="51C4C6"/>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 name="Google Shape;41;p57"/>
          <p:cNvSpPr/>
          <p:nvPr/>
        </p:nvSpPr>
        <p:spPr>
          <a:xfrm>
            <a:off x="370688" y="323520"/>
            <a:ext cx="11133740"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 name="Google Shape;42;p57"/>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 name="Google Shape;43;p57"/>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51C4C6"/>
              </a:buClr>
              <a:buSzPts val="3600"/>
              <a:buFont typeface="Arial"/>
              <a:buNone/>
              <a:defRPr b="1" i="0" sz="3600" u="none" cap="none" strike="noStrike">
                <a:solidFill>
                  <a:srgbClr val="51C4C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 name="Google Shape;44;p57"/>
          <p:cNvSpPr/>
          <p:nvPr/>
        </p:nvSpPr>
        <p:spPr>
          <a:xfrm rot="8146203">
            <a:off x="10066356" y="-638751"/>
            <a:ext cx="3230562" cy="2833788"/>
          </a:xfrm>
          <a:custGeom>
            <a:rect b="b" l="l" r="r" t="t"/>
            <a:pathLst>
              <a:path extrusionOk="0" h="2282313" w="2601872">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 name="Google Shape;45;p57"/>
          <p:cNvSpPr/>
          <p:nvPr/>
        </p:nvSpPr>
        <p:spPr>
          <a:xfrm>
            <a:off x="12192000" y="-287867"/>
            <a:ext cx="1185333" cy="85174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 name="Google Shape;46;p57"/>
          <p:cNvSpPr txBox="1"/>
          <p:nvPr/>
        </p:nvSpPr>
        <p:spPr>
          <a:xfrm rot="-5400000">
            <a:off x="9996557" y="4601255"/>
            <a:ext cx="3779520"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lt1"/>
                </a:solidFill>
                <a:latin typeface="Calibri"/>
                <a:ea typeface="Calibri"/>
                <a:cs typeface="Calibri"/>
                <a:sym typeface="Calibri"/>
              </a:rPr>
              <a:t>AI-enhanced Vocational Education for a Sustainable Future</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47" name="Shape 47"/>
        <p:cNvGrpSpPr/>
        <p:nvPr/>
      </p:nvGrpSpPr>
      <p:grpSpPr>
        <a:xfrm>
          <a:off x="0" y="0"/>
          <a:ext cx="0" cy="0"/>
          <a:chOff x="0" y="0"/>
          <a:chExt cx="0" cy="0"/>
        </a:xfrm>
      </p:grpSpPr>
      <p:sp>
        <p:nvSpPr>
          <p:cNvPr id="48" name="Google Shape;48;p58"/>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gradFill>
            <a:gsLst>
              <a:gs pos="0">
                <a:srgbClr val="00403F"/>
              </a:gs>
              <a:gs pos="83000">
                <a:srgbClr val="51C4C6"/>
              </a:gs>
              <a:gs pos="100000">
                <a:srgbClr val="51C4C6"/>
              </a:gs>
            </a:gsLst>
            <a:lin ang="2700000"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9" name="Google Shape;49;p58"/>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 name="Google Shape;50;p58"/>
          <p:cNvSpPr txBox="1"/>
          <p:nvPr>
            <p:ph idx="1" type="body"/>
          </p:nvPr>
        </p:nvSpPr>
        <p:spPr>
          <a:xfrm>
            <a:off x="5297322" y="2639356"/>
            <a:ext cx="6484268"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1" name="Google Shape;51;p58"/>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ADD037"/>
              </a:buClr>
              <a:buSzPts val="13000"/>
              <a:buFont typeface="Arial"/>
              <a:buNone/>
              <a:defRPr b="0" i="0" sz="13000" u="none" cap="none" strike="noStrike">
                <a:solidFill>
                  <a:srgbClr val="ADD03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 name="Google Shape;52;p58"/>
          <p:cNvSpPr/>
          <p:nvPr/>
        </p:nvSpPr>
        <p:spPr>
          <a:xfrm>
            <a:off x="0" y="28929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51C4C6"/>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3" name="Google Shape;53;p58"/>
          <p:cNvSpPr/>
          <p:nvPr/>
        </p:nvSpPr>
        <p:spPr>
          <a:xfrm rot="-3719127">
            <a:off x="3060056" y="456857"/>
            <a:ext cx="2004280" cy="161364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4" name="Google Shape;54;p58"/>
          <p:cNvSpPr/>
          <p:nvPr/>
        </p:nvSpPr>
        <p:spPr>
          <a:xfrm rot="-4500000">
            <a:off x="9944298" y="4290829"/>
            <a:ext cx="2916466" cy="2558269"/>
          </a:xfrm>
          <a:custGeom>
            <a:rect b="b" l="l" r="r" t="t"/>
            <a:pathLst>
              <a:path extrusionOk="0" h="2282313" w="2601872">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55" name="Shape 55"/>
        <p:cNvGrpSpPr/>
        <p:nvPr/>
      </p:nvGrpSpPr>
      <p:grpSpPr>
        <a:xfrm>
          <a:off x="0" y="0"/>
          <a:ext cx="0" cy="0"/>
          <a:chOff x="0" y="0"/>
          <a:chExt cx="0" cy="0"/>
        </a:xfrm>
      </p:grpSpPr>
      <p:sp>
        <p:nvSpPr>
          <p:cNvPr id="56" name="Google Shape;56;p59"/>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00898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7" name="Google Shape;57;p59"/>
          <p:cNvSpPr/>
          <p:nvPr>
            <p:ph idx="2" type="pic"/>
          </p:nvPr>
        </p:nvSpPr>
        <p:spPr>
          <a:xfrm>
            <a:off x="0" y="0"/>
            <a:ext cx="12192000" cy="6858000"/>
          </a:xfrm>
          <a:prstGeom prst="rect">
            <a:avLst/>
          </a:prstGeom>
          <a:solidFill>
            <a:srgbClr val="F2F2F2"/>
          </a:solidFill>
          <a:ln>
            <a:noFill/>
          </a:ln>
        </p:spPr>
      </p:sp>
      <p:sp>
        <p:nvSpPr>
          <p:cNvPr id="58" name="Google Shape;58;p59"/>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p:cSld name="2_Photo Slide">
    <p:spTree>
      <p:nvGrpSpPr>
        <p:cNvPr id="59" name="Shape 59"/>
        <p:cNvGrpSpPr/>
        <p:nvPr/>
      </p:nvGrpSpPr>
      <p:grpSpPr>
        <a:xfrm>
          <a:off x="0" y="0"/>
          <a:ext cx="0" cy="0"/>
          <a:chOff x="0" y="0"/>
          <a:chExt cx="0" cy="0"/>
        </a:xfrm>
      </p:grpSpPr>
      <p:sp>
        <p:nvSpPr>
          <p:cNvPr id="60" name="Google Shape;60;p60"/>
          <p:cNvSpPr/>
          <p:nvPr/>
        </p:nvSpPr>
        <p:spPr>
          <a:xfrm>
            <a:off x="5774267" y="0"/>
            <a:ext cx="6417733" cy="6858000"/>
          </a:xfrm>
          <a:custGeom>
            <a:rect b="b" l="l" r="r" t="t"/>
            <a:pathLst>
              <a:path extrusionOk="0" h="961650" w="852645">
                <a:moveTo>
                  <a:pt x="0" y="0"/>
                </a:moveTo>
                <a:lnTo>
                  <a:pt x="852646" y="0"/>
                </a:lnTo>
                <a:lnTo>
                  <a:pt x="852646" y="961651"/>
                </a:lnTo>
                <a:lnTo>
                  <a:pt x="0" y="961651"/>
                </a:lnTo>
                <a:close/>
              </a:path>
            </a:pathLst>
          </a:custGeom>
          <a:solidFill>
            <a:srgbClr val="00898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1" name="Google Shape;61;p60"/>
          <p:cNvSpPr/>
          <p:nvPr>
            <p:ph idx="2" type="pic"/>
          </p:nvPr>
        </p:nvSpPr>
        <p:spPr>
          <a:xfrm>
            <a:off x="487160" y="524738"/>
            <a:ext cx="5660531" cy="6045736"/>
          </a:xfrm>
          <a:prstGeom prst="rect">
            <a:avLst/>
          </a:prstGeom>
          <a:solidFill>
            <a:srgbClr val="F2F2F2"/>
          </a:solidFill>
          <a:ln>
            <a:noFill/>
          </a:ln>
        </p:spPr>
      </p:sp>
      <p:sp>
        <p:nvSpPr>
          <p:cNvPr id="62" name="Google Shape;62;p60"/>
          <p:cNvSpPr txBox="1"/>
          <p:nvPr>
            <p:ph idx="1" type="body"/>
          </p:nvPr>
        </p:nvSpPr>
        <p:spPr>
          <a:xfrm>
            <a:off x="6791158" y="2218607"/>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3" name="Google Shape;63;p60"/>
          <p:cNvSpPr txBox="1"/>
          <p:nvPr>
            <p:ph idx="3" type="body"/>
          </p:nvPr>
        </p:nvSpPr>
        <p:spPr>
          <a:xfrm>
            <a:off x="6791158" y="475351"/>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64" name="Shape 64"/>
        <p:cNvGrpSpPr/>
        <p:nvPr/>
      </p:nvGrpSpPr>
      <p:grpSpPr>
        <a:xfrm>
          <a:off x="0" y="0"/>
          <a:ext cx="0" cy="0"/>
          <a:chOff x="0" y="0"/>
          <a:chExt cx="0" cy="0"/>
        </a:xfrm>
      </p:grpSpPr>
      <p:sp>
        <p:nvSpPr>
          <p:cNvPr id="65" name="Google Shape;65;p61"/>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00898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6" name="Google Shape;66;p61"/>
          <p:cNvSpPr/>
          <p:nvPr>
            <p:ph idx="2" type="pic"/>
          </p:nvPr>
        </p:nvSpPr>
        <p:spPr>
          <a:xfrm>
            <a:off x="5888002" y="439730"/>
            <a:ext cx="5660531" cy="6045736"/>
          </a:xfrm>
          <a:prstGeom prst="rect">
            <a:avLst/>
          </a:prstGeom>
          <a:solidFill>
            <a:srgbClr val="F2F2F2"/>
          </a:solidFill>
          <a:ln>
            <a:noFill/>
          </a:ln>
        </p:spPr>
      </p:sp>
      <p:sp>
        <p:nvSpPr>
          <p:cNvPr id="67" name="Google Shape;67;p61"/>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 name="Google Shape;68;p61"/>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69" name="Shape 69"/>
        <p:cNvGrpSpPr/>
        <p:nvPr/>
      </p:nvGrpSpPr>
      <p:grpSpPr>
        <a:xfrm>
          <a:off x="0" y="0"/>
          <a:ext cx="0" cy="0"/>
          <a:chOff x="0" y="0"/>
          <a:chExt cx="0" cy="0"/>
        </a:xfrm>
      </p:grpSpPr>
      <p:sp>
        <p:nvSpPr>
          <p:cNvPr id="70" name="Google Shape;70;p62"/>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1" name="Google Shape;71;p62"/>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51C4C6"/>
              </a:buClr>
              <a:buSzPts val="3600"/>
              <a:buFont typeface="Arial"/>
              <a:buNone/>
              <a:defRPr b="1" i="0" sz="3600" u="none" cap="none" strike="noStrike">
                <a:solidFill>
                  <a:srgbClr val="51C4C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2" name="Google Shape;72;p62"/>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3" name="Google Shape;73;p62"/>
          <p:cNvSpPr/>
          <p:nvPr/>
        </p:nvSpPr>
        <p:spPr>
          <a:xfrm rot="10800000">
            <a:off x="1" y="0"/>
            <a:ext cx="1242204" cy="6858000"/>
          </a:xfrm>
          <a:custGeom>
            <a:rect b="b" l="l" r="r" t="t"/>
            <a:pathLst>
              <a:path extrusionOk="0" h="961650" w="852645">
                <a:moveTo>
                  <a:pt x="0" y="0"/>
                </a:moveTo>
                <a:lnTo>
                  <a:pt x="852646" y="0"/>
                </a:lnTo>
                <a:lnTo>
                  <a:pt x="852646" y="961651"/>
                </a:lnTo>
                <a:lnTo>
                  <a:pt x="0" y="961651"/>
                </a:lnTo>
                <a:close/>
              </a:path>
            </a:pathLst>
          </a:custGeom>
          <a:gradFill>
            <a:gsLst>
              <a:gs pos="0">
                <a:srgbClr val="00403F"/>
              </a:gs>
              <a:gs pos="83000">
                <a:srgbClr val="51C4C6"/>
              </a:gs>
              <a:gs pos="100000">
                <a:srgbClr val="51C4C6"/>
              </a:gs>
            </a:gsLst>
            <a:lin ang="2700000"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4" name="Google Shape;74;p62"/>
          <p:cNvSpPr/>
          <p:nvPr/>
        </p:nvSpPr>
        <p:spPr>
          <a:xfrm rot="6762093">
            <a:off x="-257863" y="5475425"/>
            <a:ext cx="2004280" cy="161364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75" name="Shape 75"/>
        <p:cNvGrpSpPr/>
        <p:nvPr/>
      </p:nvGrpSpPr>
      <p:grpSpPr>
        <a:xfrm>
          <a:off x="0" y="0"/>
          <a:ext cx="0" cy="0"/>
          <a:chOff x="0" y="0"/>
          <a:chExt cx="0" cy="0"/>
        </a:xfrm>
      </p:grpSpPr>
      <p:sp>
        <p:nvSpPr>
          <p:cNvPr id="76" name="Google Shape;76;p63"/>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00898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7" name="Google Shape;77;p63"/>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51C4C6"/>
              </a:buClr>
              <a:buSzPts val="2400"/>
              <a:buFont typeface="Arial"/>
              <a:buNone/>
              <a:defRPr b="1" i="0" sz="2400" u="none" cap="none" strike="noStrike">
                <a:solidFill>
                  <a:srgbClr val="51C4C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 name="Google Shape;78;p63"/>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9" name="Google Shape;79;p63"/>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0" name="Google Shape;80;p63"/>
          <p:cNvSpPr/>
          <p:nvPr>
            <p:ph idx="4" type="pic"/>
          </p:nvPr>
        </p:nvSpPr>
        <p:spPr>
          <a:xfrm>
            <a:off x="-126342" y="0"/>
            <a:ext cx="3669321" cy="6858000"/>
          </a:xfrm>
          <a:prstGeom prst="rect">
            <a:avLst/>
          </a:prstGeom>
          <a:solidFill>
            <a:srgbClr val="D8D8D8"/>
          </a:solidFill>
          <a:ln>
            <a:noFill/>
          </a:ln>
        </p:spPr>
      </p:sp>
      <p:sp>
        <p:nvSpPr>
          <p:cNvPr id="81" name="Google Shape;81;p63"/>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51C4C6"/>
              </a:buClr>
              <a:buSzPts val="2400"/>
              <a:buFont typeface="Arial"/>
              <a:buNone/>
              <a:defRPr b="1" i="0" sz="2400" u="none" cap="none" strike="noStrike">
                <a:solidFill>
                  <a:srgbClr val="51C4C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2" name="Google Shape;82;p63"/>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3" name="Google Shape;83;p63"/>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4" name="Google Shape;84;p63"/>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51C4C6"/>
              </a:buClr>
              <a:buSzPts val="2400"/>
              <a:buFont typeface="Arial"/>
              <a:buNone/>
              <a:defRPr b="1" i="0" sz="2400" u="none" cap="none" strike="noStrike">
                <a:solidFill>
                  <a:srgbClr val="51C4C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 name="Google Shape;85;p63"/>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6" name="Google Shape;86;p63"/>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87" name="Google Shape;87;p63"/>
          <p:cNvGrpSpPr/>
          <p:nvPr/>
        </p:nvGrpSpPr>
        <p:grpSpPr>
          <a:xfrm>
            <a:off x="4054159" y="721803"/>
            <a:ext cx="7578908" cy="5461417"/>
            <a:chOff x="4054159" y="721803"/>
            <a:chExt cx="7578908" cy="5461417"/>
          </a:xfrm>
        </p:grpSpPr>
        <p:grpSp>
          <p:nvGrpSpPr>
            <p:cNvPr id="88" name="Google Shape;88;p63"/>
            <p:cNvGrpSpPr/>
            <p:nvPr/>
          </p:nvGrpSpPr>
          <p:grpSpPr>
            <a:xfrm>
              <a:off x="4054161" y="721803"/>
              <a:ext cx="7547911" cy="1674487"/>
              <a:chOff x="4061909" y="1565906"/>
              <a:chExt cx="7547911" cy="1882781"/>
            </a:xfrm>
          </p:grpSpPr>
          <p:cxnSp>
            <p:nvCxnSpPr>
              <p:cNvPr id="89" name="Google Shape;89;p63"/>
              <p:cNvCxnSpPr/>
              <p:nvPr/>
            </p:nvCxnSpPr>
            <p:spPr>
              <a:xfrm>
                <a:off x="11609820" y="1582845"/>
                <a:ext cx="0" cy="1865842"/>
              </a:xfrm>
              <a:prstGeom prst="straightConnector1">
                <a:avLst/>
              </a:prstGeom>
              <a:solidFill>
                <a:srgbClr val="0AA3A4"/>
              </a:solidFill>
              <a:ln cap="flat" cmpd="sng" w="28575">
                <a:solidFill>
                  <a:srgbClr val="ADD037"/>
                </a:solidFill>
                <a:prstDash val="solid"/>
                <a:miter lim="8000"/>
                <a:headEnd len="sm" w="sm" type="none"/>
                <a:tailEnd len="sm" w="sm" type="none"/>
              </a:ln>
            </p:spPr>
          </p:cxnSp>
          <p:cxnSp>
            <p:nvCxnSpPr>
              <p:cNvPr id="90" name="Google Shape;90;p63"/>
              <p:cNvCxnSpPr/>
              <p:nvPr/>
            </p:nvCxnSpPr>
            <p:spPr>
              <a:xfrm>
                <a:off x="4061909" y="1577903"/>
                <a:ext cx="7547911" cy="0"/>
              </a:xfrm>
              <a:prstGeom prst="straightConnector1">
                <a:avLst/>
              </a:prstGeom>
              <a:solidFill>
                <a:srgbClr val="0AA3A4"/>
              </a:solidFill>
              <a:ln cap="flat" cmpd="sng" w="28575">
                <a:solidFill>
                  <a:srgbClr val="ADD037"/>
                </a:solidFill>
                <a:prstDash val="solid"/>
                <a:miter lim="8000"/>
                <a:headEnd len="sm" w="sm" type="none"/>
                <a:tailEnd len="sm" w="sm" type="none"/>
              </a:ln>
            </p:spPr>
          </p:cxnSp>
          <p:cxnSp>
            <p:nvCxnSpPr>
              <p:cNvPr id="91" name="Google Shape;91;p63"/>
              <p:cNvCxnSpPr/>
              <p:nvPr/>
            </p:nvCxnSpPr>
            <p:spPr>
              <a:xfrm>
                <a:off x="4061909" y="1565906"/>
                <a:ext cx="0" cy="445260"/>
              </a:xfrm>
              <a:prstGeom prst="straightConnector1">
                <a:avLst/>
              </a:prstGeom>
              <a:solidFill>
                <a:srgbClr val="0AA3A4"/>
              </a:solidFill>
              <a:ln cap="flat" cmpd="sng" w="28575">
                <a:solidFill>
                  <a:srgbClr val="ADD037"/>
                </a:solidFill>
                <a:prstDash val="solid"/>
                <a:miter lim="8000"/>
                <a:headEnd len="sm" w="sm" type="none"/>
                <a:tailEnd len="sm" w="sm" type="none"/>
              </a:ln>
            </p:spPr>
          </p:cxnSp>
        </p:grpSp>
        <p:cxnSp>
          <p:nvCxnSpPr>
            <p:cNvPr id="92" name="Google Shape;92;p63"/>
            <p:cNvCxnSpPr/>
            <p:nvPr/>
          </p:nvCxnSpPr>
          <p:spPr>
            <a:xfrm>
              <a:off x="4054160" y="2000290"/>
              <a:ext cx="0" cy="396000"/>
            </a:xfrm>
            <a:prstGeom prst="straightConnector1">
              <a:avLst/>
            </a:prstGeom>
            <a:solidFill>
              <a:srgbClr val="0AA3A4"/>
            </a:solidFill>
            <a:ln cap="flat" cmpd="sng" w="28575">
              <a:solidFill>
                <a:srgbClr val="ADD037"/>
              </a:solidFill>
              <a:prstDash val="solid"/>
              <a:miter lim="8000"/>
              <a:headEnd len="sm" w="sm" type="none"/>
              <a:tailEnd len="sm" w="sm" type="none"/>
            </a:ln>
          </p:spPr>
        </p:cxnSp>
        <p:cxnSp>
          <p:nvCxnSpPr>
            <p:cNvPr id="93" name="Google Shape;93;p63"/>
            <p:cNvCxnSpPr/>
            <p:nvPr/>
          </p:nvCxnSpPr>
          <p:spPr>
            <a:xfrm>
              <a:off x="4069659" y="2388245"/>
              <a:ext cx="7547911" cy="0"/>
            </a:xfrm>
            <a:prstGeom prst="straightConnector1">
              <a:avLst/>
            </a:prstGeom>
            <a:solidFill>
              <a:srgbClr val="0AA3A4"/>
            </a:solidFill>
            <a:ln cap="flat" cmpd="sng" w="28575">
              <a:solidFill>
                <a:srgbClr val="ADD037"/>
              </a:solidFill>
              <a:prstDash val="solid"/>
              <a:miter lim="8000"/>
              <a:headEnd len="sm" w="sm" type="none"/>
              <a:tailEnd len="sm" w="sm" type="none"/>
            </a:ln>
          </p:spPr>
        </p:cxnSp>
        <p:grpSp>
          <p:nvGrpSpPr>
            <p:cNvPr id="94" name="Google Shape;94;p63"/>
            <p:cNvGrpSpPr/>
            <p:nvPr/>
          </p:nvGrpSpPr>
          <p:grpSpPr>
            <a:xfrm>
              <a:off x="4054160" y="2644936"/>
              <a:ext cx="7547911" cy="1674487"/>
              <a:chOff x="4061909" y="1565906"/>
              <a:chExt cx="7547911" cy="1882781"/>
            </a:xfrm>
          </p:grpSpPr>
          <p:cxnSp>
            <p:nvCxnSpPr>
              <p:cNvPr id="95" name="Google Shape;95;p63"/>
              <p:cNvCxnSpPr/>
              <p:nvPr/>
            </p:nvCxnSpPr>
            <p:spPr>
              <a:xfrm>
                <a:off x="11609820" y="1582845"/>
                <a:ext cx="0" cy="1865842"/>
              </a:xfrm>
              <a:prstGeom prst="straightConnector1">
                <a:avLst/>
              </a:prstGeom>
              <a:solidFill>
                <a:srgbClr val="0AA3A4"/>
              </a:solidFill>
              <a:ln cap="flat" cmpd="sng" w="28575">
                <a:solidFill>
                  <a:srgbClr val="ADD037"/>
                </a:solidFill>
                <a:prstDash val="solid"/>
                <a:miter lim="8000"/>
                <a:headEnd len="sm" w="sm" type="none"/>
                <a:tailEnd len="sm" w="sm" type="none"/>
              </a:ln>
            </p:spPr>
          </p:cxnSp>
          <p:cxnSp>
            <p:nvCxnSpPr>
              <p:cNvPr id="96" name="Google Shape;96;p63"/>
              <p:cNvCxnSpPr/>
              <p:nvPr/>
            </p:nvCxnSpPr>
            <p:spPr>
              <a:xfrm>
                <a:off x="4061909" y="1577903"/>
                <a:ext cx="7547911" cy="0"/>
              </a:xfrm>
              <a:prstGeom prst="straightConnector1">
                <a:avLst/>
              </a:prstGeom>
              <a:solidFill>
                <a:srgbClr val="0AA3A4"/>
              </a:solidFill>
              <a:ln cap="flat" cmpd="sng" w="28575">
                <a:solidFill>
                  <a:srgbClr val="ADD037"/>
                </a:solidFill>
                <a:prstDash val="solid"/>
                <a:miter lim="8000"/>
                <a:headEnd len="sm" w="sm" type="none"/>
                <a:tailEnd len="sm" w="sm" type="none"/>
              </a:ln>
            </p:spPr>
          </p:cxnSp>
          <p:cxnSp>
            <p:nvCxnSpPr>
              <p:cNvPr id="97" name="Google Shape;97;p63"/>
              <p:cNvCxnSpPr/>
              <p:nvPr/>
            </p:nvCxnSpPr>
            <p:spPr>
              <a:xfrm>
                <a:off x="4061909" y="1565906"/>
                <a:ext cx="0" cy="445260"/>
              </a:xfrm>
              <a:prstGeom prst="straightConnector1">
                <a:avLst/>
              </a:prstGeom>
              <a:solidFill>
                <a:srgbClr val="0AA3A4"/>
              </a:solidFill>
              <a:ln cap="flat" cmpd="sng" w="28575">
                <a:solidFill>
                  <a:srgbClr val="ADD037"/>
                </a:solidFill>
                <a:prstDash val="solid"/>
                <a:miter lim="8000"/>
                <a:headEnd len="sm" w="sm" type="none"/>
                <a:tailEnd len="sm" w="sm" type="none"/>
              </a:ln>
            </p:spPr>
          </p:cxnSp>
        </p:grpSp>
        <p:cxnSp>
          <p:nvCxnSpPr>
            <p:cNvPr id="98" name="Google Shape;98;p63"/>
            <p:cNvCxnSpPr/>
            <p:nvPr/>
          </p:nvCxnSpPr>
          <p:spPr>
            <a:xfrm>
              <a:off x="4054159" y="3923423"/>
              <a:ext cx="0" cy="396000"/>
            </a:xfrm>
            <a:prstGeom prst="straightConnector1">
              <a:avLst/>
            </a:prstGeom>
            <a:solidFill>
              <a:srgbClr val="0AA3A4"/>
            </a:solidFill>
            <a:ln cap="flat" cmpd="sng" w="28575">
              <a:solidFill>
                <a:srgbClr val="ADD037"/>
              </a:solidFill>
              <a:prstDash val="solid"/>
              <a:miter lim="8000"/>
              <a:headEnd len="sm" w="sm" type="none"/>
              <a:tailEnd len="sm" w="sm" type="none"/>
            </a:ln>
          </p:spPr>
        </p:cxnSp>
        <p:cxnSp>
          <p:nvCxnSpPr>
            <p:cNvPr id="99" name="Google Shape;99;p63"/>
            <p:cNvCxnSpPr/>
            <p:nvPr/>
          </p:nvCxnSpPr>
          <p:spPr>
            <a:xfrm>
              <a:off x="4069658" y="4311378"/>
              <a:ext cx="7547911" cy="0"/>
            </a:xfrm>
            <a:prstGeom prst="straightConnector1">
              <a:avLst/>
            </a:prstGeom>
            <a:solidFill>
              <a:srgbClr val="0AA3A4"/>
            </a:solidFill>
            <a:ln cap="flat" cmpd="sng" w="28575">
              <a:solidFill>
                <a:srgbClr val="ADD037"/>
              </a:solidFill>
              <a:prstDash val="solid"/>
              <a:miter lim="8000"/>
              <a:headEnd len="sm" w="sm" type="none"/>
              <a:tailEnd len="sm" w="sm" type="none"/>
            </a:ln>
          </p:spPr>
        </p:cxnSp>
        <p:grpSp>
          <p:nvGrpSpPr>
            <p:cNvPr id="100" name="Google Shape;100;p63"/>
            <p:cNvGrpSpPr/>
            <p:nvPr/>
          </p:nvGrpSpPr>
          <p:grpSpPr>
            <a:xfrm>
              <a:off x="4069658" y="4508733"/>
              <a:ext cx="7547911" cy="1674487"/>
              <a:chOff x="4061909" y="1565906"/>
              <a:chExt cx="7547911" cy="1882781"/>
            </a:xfrm>
          </p:grpSpPr>
          <p:cxnSp>
            <p:nvCxnSpPr>
              <p:cNvPr id="101" name="Google Shape;101;p63"/>
              <p:cNvCxnSpPr/>
              <p:nvPr/>
            </p:nvCxnSpPr>
            <p:spPr>
              <a:xfrm>
                <a:off x="11609820" y="1582845"/>
                <a:ext cx="0" cy="1865842"/>
              </a:xfrm>
              <a:prstGeom prst="straightConnector1">
                <a:avLst/>
              </a:prstGeom>
              <a:solidFill>
                <a:srgbClr val="0AA3A4"/>
              </a:solidFill>
              <a:ln cap="flat" cmpd="sng" w="28575">
                <a:solidFill>
                  <a:srgbClr val="ADD037"/>
                </a:solidFill>
                <a:prstDash val="solid"/>
                <a:miter lim="8000"/>
                <a:headEnd len="sm" w="sm" type="none"/>
                <a:tailEnd len="sm" w="sm" type="none"/>
              </a:ln>
            </p:spPr>
          </p:cxnSp>
          <p:cxnSp>
            <p:nvCxnSpPr>
              <p:cNvPr id="102" name="Google Shape;102;p63"/>
              <p:cNvCxnSpPr/>
              <p:nvPr/>
            </p:nvCxnSpPr>
            <p:spPr>
              <a:xfrm>
                <a:off x="4061909" y="1577903"/>
                <a:ext cx="7547911" cy="0"/>
              </a:xfrm>
              <a:prstGeom prst="straightConnector1">
                <a:avLst/>
              </a:prstGeom>
              <a:solidFill>
                <a:srgbClr val="0AA3A4"/>
              </a:solidFill>
              <a:ln cap="flat" cmpd="sng" w="28575">
                <a:solidFill>
                  <a:srgbClr val="ADD037"/>
                </a:solidFill>
                <a:prstDash val="solid"/>
                <a:miter lim="8000"/>
                <a:headEnd len="sm" w="sm" type="none"/>
                <a:tailEnd len="sm" w="sm" type="none"/>
              </a:ln>
            </p:spPr>
          </p:cxnSp>
          <p:cxnSp>
            <p:nvCxnSpPr>
              <p:cNvPr id="103" name="Google Shape;103;p63"/>
              <p:cNvCxnSpPr/>
              <p:nvPr/>
            </p:nvCxnSpPr>
            <p:spPr>
              <a:xfrm>
                <a:off x="4061909" y="1565906"/>
                <a:ext cx="0" cy="445260"/>
              </a:xfrm>
              <a:prstGeom prst="straightConnector1">
                <a:avLst/>
              </a:prstGeom>
              <a:solidFill>
                <a:srgbClr val="0AA3A4"/>
              </a:solidFill>
              <a:ln cap="flat" cmpd="sng" w="28575">
                <a:solidFill>
                  <a:srgbClr val="ADD037"/>
                </a:solidFill>
                <a:prstDash val="solid"/>
                <a:miter lim="8000"/>
                <a:headEnd len="sm" w="sm" type="none"/>
                <a:tailEnd len="sm" w="sm" type="none"/>
              </a:ln>
            </p:spPr>
          </p:cxnSp>
        </p:grpSp>
        <p:cxnSp>
          <p:nvCxnSpPr>
            <p:cNvPr id="104" name="Google Shape;104;p63"/>
            <p:cNvCxnSpPr/>
            <p:nvPr/>
          </p:nvCxnSpPr>
          <p:spPr>
            <a:xfrm>
              <a:off x="4069657" y="5787220"/>
              <a:ext cx="0" cy="396000"/>
            </a:xfrm>
            <a:prstGeom prst="straightConnector1">
              <a:avLst/>
            </a:prstGeom>
            <a:solidFill>
              <a:srgbClr val="0AA3A4"/>
            </a:solidFill>
            <a:ln cap="flat" cmpd="sng" w="28575">
              <a:solidFill>
                <a:srgbClr val="ADD037"/>
              </a:solidFill>
              <a:prstDash val="solid"/>
              <a:miter lim="8000"/>
              <a:headEnd len="sm" w="sm" type="none"/>
              <a:tailEnd len="sm" w="sm" type="none"/>
            </a:ln>
          </p:spPr>
        </p:cxnSp>
        <p:cxnSp>
          <p:nvCxnSpPr>
            <p:cNvPr id="105" name="Google Shape;105;p63"/>
            <p:cNvCxnSpPr/>
            <p:nvPr/>
          </p:nvCxnSpPr>
          <p:spPr>
            <a:xfrm>
              <a:off x="4085156" y="6175175"/>
              <a:ext cx="7547911" cy="0"/>
            </a:xfrm>
            <a:prstGeom prst="straightConnector1">
              <a:avLst/>
            </a:prstGeom>
            <a:solidFill>
              <a:srgbClr val="0AA3A4"/>
            </a:solidFill>
            <a:ln cap="flat" cmpd="sng" w="28575">
              <a:solidFill>
                <a:srgbClr val="ADD037"/>
              </a:solidFill>
              <a:prstDash val="solid"/>
              <a:miter lim="8000"/>
              <a:headEnd len="sm" w="sm" type="none"/>
              <a:tailEnd len="sm" w="sm" type="none"/>
            </a:ln>
          </p:spPr>
        </p:cxnSp>
      </p:gr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cxnSp>
        <p:nvCxnSpPr>
          <p:cNvPr id="10" name="Google Shape;10;p54"/>
          <p:cNvCxnSpPr/>
          <p:nvPr/>
        </p:nvCxnSpPr>
        <p:spPr>
          <a:xfrm rot="10800000">
            <a:off x="11791088" y="6608548"/>
            <a:ext cx="224149" cy="0"/>
          </a:xfrm>
          <a:prstGeom prst="straightConnector1">
            <a:avLst/>
          </a:prstGeom>
          <a:noFill/>
          <a:ln cap="flat" cmpd="sng" w="9525">
            <a:solidFill>
              <a:srgbClr val="51C4C6"/>
            </a:solidFill>
            <a:prstDash val="solid"/>
            <a:miter lim="4000"/>
            <a:headEnd len="sm" w="sm" type="none"/>
            <a:tailEnd len="sm" w="sm" type="none"/>
          </a:ln>
        </p:spPr>
      </p:cxnSp>
      <p:sp>
        <p:nvSpPr>
          <p:cNvPr id="11" name="Google Shape;11;p54"/>
          <p:cNvSpPr txBox="1"/>
          <p:nvPr/>
        </p:nvSpPr>
        <p:spPr>
          <a:xfrm rot="-5400000">
            <a:off x="9996557" y="4624338"/>
            <a:ext cx="3779520" cy="20005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700" u="none" cap="none" strike="noStrike">
                <a:solidFill>
                  <a:srgbClr val="00898B"/>
                </a:solidFill>
                <a:latin typeface="Calibri"/>
                <a:ea typeface="Calibri"/>
                <a:cs typeface="Calibri"/>
                <a:sym typeface="Calibri"/>
              </a:rPr>
              <a:t>AI-enhanced Vocational Education for a Sustainable Future</a:t>
            </a:r>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 Id="rId3" Type="http://schemas.openxmlformats.org/officeDocument/2006/relationships/image" Target="../media/image3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 Id="rId3"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8.xml"/><Relationship Id="rId3" Type="http://schemas.openxmlformats.org/officeDocument/2006/relationships/image" Target="../media/image8.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9.xml"/><Relationship Id="rId3" Type="http://schemas.openxmlformats.org/officeDocument/2006/relationships/image" Target="../media/image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0.xml"/><Relationship Id="rId3" Type="http://schemas.openxmlformats.org/officeDocument/2006/relationships/image" Target="../media/image9.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1.xml"/><Relationship Id="rId3" Type="http://schemas.openxmlformats.org/officeDocument/2006/relationships/image" Target="../media/image1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3.xml"/><Relationship Id="rId3" Type="http://schemas.openxmlformats.org/officeDocument/2006/relationships/hyperlink" Target="https://www.grid4c.com/?utm_source=chatgpt.com" TargetMode="External"/><Relationship Id="rId4" Type="http://schemas.openxmlformats.org/officeDocument/2006/relationships/hyperlink" Target="https://c3.ai/products/c3-ai-energy-management/?utm_source=chatgpt.com" TargetMode="External"/><Relationship Id="rId5" Type="http://schemas.openxmlformats.org/officeDocument/2006/relationships/hyperlink" Target="https://www.enersee.ai/insights/ai-energy-management-software?utm_source=chatgpt.com" TargetMode="External"/><Relationship Id="rId6" Type="http://schemas.openxmlformats.org/officeDocument/2006/relationships/image" Target="../media/image1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1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 Id="rId3" Type="http://schemas.openxmlformats.org/officeDocument/2006/relationships/image" Target="../media/image1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1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8.xml"/><Relationship Id="rId3" Type="http://schemas.openxmlformats.org/officeDocument/2006/relationships/image" Target="../media/image36.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 Id="rId3" Type="http://schemas.openxmlformats.org/officeDocument/2006/relationships/image" Target="../media/image22.png"/><Relationship Id="rId4" Type="http://schemas.openxmlformats.org/officeDocument/2006/relationships/image" Target="../media/image14.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 Id="rId3" Type="http://schemas.openxmlformats.org/officeDocument/2006/relationships/image" Target="../media/image33.png"/><Relationship Id="rId4" Type="http://schemas.openxmlformats.org/officeDocument/2006/relationships/image" Target="../media/image23.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 Id="rId3" Type="http://schemas.openxmlformats.org/officeDocument/2006/relationships/image" Target="../media/image26.png"/><Relationship Id="rId4" Type="http://schemas.openxmlformats.org/officeDocument/2006/relationships/image" Target="../media/image20.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6.xml"/><Relationship Id="rId3" Type="http://schemas.openxmlformats.org/officeDocument/2006/relationships/image" Target="../media/image2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7.xml"/><Relationship Id="rId3" Type="http://schemas.openxmlformats.org/officeDocument/2006/relationships/image" Target="../media/image35.png"/><Relationship Id="rId4" Type="http://schemas.openxmlformats.org/officeDocument/2006/relationships/image" Target="../media/image30.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27.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3.xml"/><Relationship Id="rId3" Type="http://schemas.openxmlformats.org/officeDocument/2006/relationships/image" Target="../media/image32.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4.xml"/><Relationship Id="rId3" Type="http://schemas.openxmlformats.org/officeDocument/2006/relationships/image" Target="../media/image24.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5.xml"/><Relationship Id="rId3" Type="http://schemas.openxmlformats.org/officeDocument/2006/relationships/image" Target="../media/image39.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6.xml"/><Relationship Id="rId3" Type="http://schemas.openxmlformats.org/officeDocument/2006/relationships/image" Target="../media/image29.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8.xml"/><Relationship Id="rId3" Type="http://schemas.openxmlformats.org/officeDocument/2006/relationships/image" Target="../media/image28.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0.xml"/><Relationship Id="rId3" Type="http://schemas.openxmlformats.org/officeDocument/2006/relationships/image" Target="../media/image31.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1.xml"/><Relationship Id="rId3" Type="http://schemas.openxmlformats.org/officeDocument/2006/relationships/image" Target="../media/image37.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2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pic>
        <p:nvPicPr>
          <p:cNvPr id="150" name="Google Shape;150;p1"/>
          <p:cNvPicPr preferRelativeResize="0"/>
          <p:nvPr>
            <p:ph idx="3" type="pic"/>
          </p:nvPr>
        </p:nvPicPr>
        <p:blipFill rotWithShape="1">
          <a:blip r:embed="rId3">
            <a:alphaModFix/>
          </a:blip>
          <a:srcRect b="0" l="0" r="0" t="0"/>
          <a:stretch/>
        </p:blipFill>
        <p:spPr>
          <a:xfrm>
            <a:off x="5736127" y="561497"/>
            <a:ext cx="5982506" cy="4129773"/>
          </a:xfrm>
          <a:prstGeom prst="rect">
            <a:avLst/>
          </a:prstGeom>
          <a:solidFill>
            <a:srgbClr val="F2F2F2"/>
          </a:solidFill>
          <a:ln>
            <a:noFill/>
          </a:ln>
        </p:spPr>
      </p:pic>
      <p:sp>
        <p:nvSpPr>
          <p:cNvPr id="151" name="Google Shape;151;p1"/>
          <p:cNvSpPr txBox="1"/>
          <p:nvPr>
            <p:ph idx="1" type="body"/>
          </p:nvPr>
        </p:nvSpPr>
        <p:spPr>
          <a:xfrm>
            <a:off x="709897" y="3919636"/>
            <a:ext cx="6172165" cy="1008397"/>
          </a:xfrm>
          <a:prstGeom prst="rect">
            <a:avLst/>
          </a:prstGeom>
          <a:noFill/>
          <a:ln>
            <a:noFill/>
          </a:ln>
        </p:spPr>
        <p:txBody>
          <a:bodyPr anchorCtr="0" anchor="t" bIns="45700" lIns="91425" spcFirstLastPara="1" rIns="91425" wrap="square" tIns="45700">
            <a:noAutofit/>
          </a:bodyPr>
          <a:lstStyle/>
          <a:p>
            <a:pPr indent="0" lvl="0" marL="0" rtl="0" algn="l">
              <a:lnSpc>
                <a:spcPct val="98850"/>
              </a:lnSpc>
              <a:spcBef>
                <a:spcPts val="0"/>
              </a:spcBef>
              <a:spcAft>
                <a:spcPts val="0"/>
              </a:spcAft>
              <a:buClr>
                <a:schemeClr val="lt1"/>
              </a:buClr>
              <a:buSzPts val="4000"/>
              <a:buNone/>
            </a:pPr>
            <a:r>
              <a:rPr b="1" lang="en-GB">
                <a:latin typeface="Calibri"/>
                <a:ea typeface="Calibri"/>
                <a:cs typeface="Calibri"/>
                <a:sym typeface="Calibri"/>
              </a:rPr>
              <a:t>Tekoäly energianhallinnassa</a:t>
            </a:r>
            <a:endParaRPr b="1" sz="4400"/>
          </a:p>
        </p:txBody>
      </p:sp>
      <p:sp>
        <p:nvSpPr>
          <p:cNvPr id="152" name="Google Shape;152;p1"/>
          <p:cNvSpPr txBox="1"/>
          <p:nvPr>
            <p:ph idx="2" type="body"/>
          </p:nvPr>
        </p:nvSpPr>
        <p:spPr>
          <a:xfrm>
            <a:off x="760697" y="2716824"/>
            <a:ext cx="3311988" cy="5331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4800"/>
              <a:buNone/>
            </a:pPr>
            <a:r>
              <a:rPr b="1" lang="en-GB" sz="4800"/>
              <a:t>Moduuli 4</a:t>
            </a:r>
            <a:endParaRPr/>
          </a:p>
        </p:txBody>
      </p:sp>
      <p:sp>
        <p:nvSpPr>
          <p:cNvPr id="153" name="Google Shape;153;p1"/>
          <p:cNvSpPr txBox="1"/>
          <p:nvPr>
            <p:ph idx="1" type="body"/>
          </p:nvPr>
        </p:nvSpPr>
        <p:spPr>
          <a:xfrm>
            <a:off x="8376237" y="5551760"/>
            <a:ext cx="3195486" cy="73114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800"/>
              <a:buFont typeface="Arial"/>
              <a:buNone/>
            </a:pPr>
            <a:r>
              <a:rPr b="0" i="0" lang="en-GB" sz="2800" u="none" cap="none" strike="noStrike">
                <a:solidFill>
                  <a:schemeClr val="dk1"/>
                </a:solidFill>
                <a:latin typeface="Calibri"/>
                <a:ea typeface="Calibri"/>
                <a:cs typeface="Calibri"/>
                <a:sym typeface="Calibri"/>
              </a:rPr>
              <a:t>www.sustainvet.eu</a:t>
            </a:r>
            <a:endParaRPr b="0" i="0" sz="2800" u="none" cap="none" strike="noStrike">
              <a:solidFill>
                <a:schemeClr val="dk1"/>
              </a:solidFill>
              <a:latin typeface="Calibri"/>
              <a:ea typeface="Calibri"/>
              <a:cs typeface="Calibri"/>
              <a:sym typeface="Calibri"/>
            </a:endParaRPr>
          </a:p>
        </p:txBody>
      </p:sp>
      <p:sp>
        <p:nvSpPr>
          <p:cNvPr id="154" name="Google Shape;154;p1"/>
          <p:cNvSpPr/>
          <p:nvPr/>
        </p:nvSpPr>
        <p:spPr>
          <a:xfrm rot="-3719127">
            <a:off x="5058977" y="456857"/>
            <a:ext cx="2004280" cy="161364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5" name="Google Shape;155;p1"/>
          <p:cNvSpPr txBox="1"/>
          <p:nvPr/>
        </p:nvSpPr>
        <p:spPr>
          <a:xfrm>
            <a:off x="764083" y="4921829"/>
            <a:ext cx="5982505" cy="389163"/>
          </a:xfrm>
          <a:prstGeom prst="rect">
            <a:avLst/>
          </a:prstGeom>
          <a:noFill/>
          <a:ln>
            <a:noFill/>
          </a:ln>
        </p:spPr>
        <p:txBody>
          <a:bodyPr anchorCtr="0" anchor="t" bIns="45700" lIns="91425" spcFirstLastPara="1" rIns="91425" wrap="square" tIns="45700">
            <a:noAutofit/>
          </a:bodyPr>
          <a:lstStyle/>
          <a:p>
            <a:pPr indent="0" lvl="0" marL="0" marR="0" rtl="0" algn="l">
              <a:lnSpc>
                <a:spcPct val="164750"/>
              </a:lnSpc>
              <a:spcBef>
                <a:spcPts val="0"/>
              </a:spcBef>
              <a:spcAft>
                <a:spcPts val="0"/>
              </a:spcAft>
              <a:buClr>
                <a:schemeClr val="lt1"/>
              </a:buClr>
              <a:buSzPts val="2400"/>
              <a:buFont typeface="Arial"/>
              <a:buNone/>
            </a:pPr>
            <a:r>
              <a:rPr b="0" i="0" lang="en-GB" sz="2400">
                <a:solidFill>
                  <a:schemeClr val="lt1"/>
                </a:solidFill>
                <a:latin typeface="Calibri"/>
                <a:ea typeface="Calibri"/>
                <a:cs typeface="Calibri"/>
                <a:sym typeface="Calibri"/>
              </a:rPr>
              <a:t>Fagskolen Rogaland, Stavanger, Norway</a:t>
            </a:r>
            <a:endParaRPr b="1" i="0" sz="2400">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10"/>
          <p:cNvSpPr txBox="1"/>
          <p:nvPr>
            <p:ph idx="1" type="body"/>
          </p:nvPr>
        </p:nvSpPr>
        <p:spPr>
          <a:xfrm>
            <a:off x="798380" y="1913357"/>
            <a:ext cx="10595237" cy="3849918"/>
          </a:xfrm>
          <a:prstGeom prst="rect">
            <a:avLst/>
          </a:prstGeom>
          <a:noFill/>
          <a:ln>
            <a:noFill/>
          </a:ln>
        </p:spPr>
        <p:txBody>
          <a:bodyPr anchorCtr="0" anchor="t" bIns="45700" lIns="91425" spcFirstLastPara="1" rIns="91425" wrap="square" tIns="45700">
            <a:noAutofit/>
          </a:bodyPr>
          <a:lstStyle/>
          <a:p>
            <a:pPr indent="-228600" lvl="0" marL="228600" rtl="0" algn="just">
              <a:lnSpc>
                <a:spcPct val="90000"/>
              </a:lnSpc>
              <a:spcBef>
                <a:spcPts val="0"/>
              </a:spcBef>
              <a:spcAft>
                <a:spcPts val="0"/>
              </a:spcAft>
              <a:buClr>
                <a:srgbClr val="262626"/>
              </a:buClr>
              <a:buSzPts val="2400"/>
              <a:buNone/>
            </a:pPr>
            <a:r>
              <a:rPr b="1" lang="en-GB"/>
              <a:t>Tämä luo kolme suurta haastetta:</a:t>
            </a:r>
            <a:endParaRPr b="1" i="1" sz="800"/>
          </a:p>
          <a:p>
            <a:pPr indent="0" lvl="0" marL="0" rtl="0" algn="just">
              <a:lnSpc>
                <a:spcPct val="90000"/>
              </a:lnSpc>
              <a:spcBef>
                <a:spcPts val="1000"/>
              </a:spcBef>
              <a:spcAft>
                <a:spcPts val="0"/>
              </a:spcAft>
              <a:buClr>
                <a:srgbClr val="262626"/>
              </a:buClr>
              <a:buSzPts val="2400"/>
              <a:buNone/>
            </a:pPr>
            <a:r>
              <a:rPr b="1" lang="en-GB"/>
              <a:t>Vaihtelevuus:</a:t>
            </a:r>
            <a:r>
              <a:rPr lang="en-GB"/>
              <a:t> Uusiutuvan energian tuotanto riippuu sääolosuhteista ja kellonajasta.</a:t>
            </a:r>
            <a:endParaRPr/>
          </a:p>
          <a:p>
            <a:pPr indent="0" lvl="0" marL="0" rtl="0" algn="just">
              <a:lnSpc>
                <a:spcPct val="90000"/>
              </a:lnSpc>
              <a:spcBef>
                <a:spcPts val="1000"/>
              </a:spcBef>
              <a:spcAft>
                <a:spcPts val="0"/>
              </a:spcAft>
              <a:buClr>
                <a:srgbClr val="262626"/>
              </a:buClr>
              <a:buSzPts val="2400"/>
              <a:buNone/>
            </a:pPr>
            <a:r>
              <a:rPr b="1" lang="en-GB"/>
              <a:t>Epävarmuus: </a:t>
            </a:r>
            <a:r>
              <a:rPr lang="en-GB"/>
              <a:t>Kulutusmallit muuttuvat nopeasti ihmisen käyttäytymisen ja uusien teknologioiden vuoksi.</a:t>
            </a:r>
            <a:endParaRPr/>
          </a:p>
          <a:p>
            <a:pPr indent="0" lvl="0" marL="0" rtl="0" algn="just">
              <a:lnSpc>
                <a:spcPct val="90000"/>
              </a:lnSpc>
              <a:spcBef>
                <a:spcPts val="1000"/>
              </a:spcBef>
              <a:spcAft>
                <a:spcPts val="0"/>
              </a:spcAft>
              <a:buClr>
                <a:srgbClr val="262626"/>
              </a:buClr>
              <a:buSzPts val="2400"/>
              <a:buNone/>
            </a:pPr>
            <a:r>
              <a:rPr b="1" lang="en-GB"/>
              <a:t>Järjestelmän tasapaino: </a:t>
            </a:r>
            <a:r>
              <a:rPr lang="en-GB"/>
              <a:t>Sähkön tarjonnan ja kysynnän on aina oltava yhtä suuret, jotta vältetään sähkökatkokset tai infrastruktuurivauriot.</a:t>
            </a:r>
            <a:endParaRPr/>
          </a:p>
          <a:p>
            <a:pPr indent="0" lvl="0" marL="0" rtl="0" algn="just">
              <a:lnSpc>
                <a:spcPct val="90000"/>
              </a:lnSpc>
              <a:spcBef>
                <a:spcPts val="1000"/>
              </a:spcBef>
              <a:spcAft>
                <a:spcPts val="0"/>
              </a:spcAft>
              <a:buClr>
                <a:srgbClr val="262626"/>
              </a:buClr>
              <a:buSzPts val="2400"/>
              <a:buNone/>
            </a:pPr>
            <a:r>
              <a:rPr lang="en-GB"/>
              <a:t>Tämän monimutkaisuuden tason hallinta perinteisillä työkaluilla ja manuaalisella suunnittelulla on yhä vaikeampaa. Energia-alan toimijoiden on käsiteltävä valtavia määriä dataa reaaliajassa, mukaan lukien sääennusteet, kulutustiedot, markkinahinnat ja verkko-olosuhteet.</a:t>
            </a:r>
            <a:endParaRPr/>
          </a:p>
        </p:txBody>
      </p:sp>
      <p:sp>
        <p:nvSpPr>
          <p:cNvPr id="238" name="Google Shape;238;p10"/>
          <p:cNvSpPr txBox="1"/>
          <p:nvPr>
            <p:ph idx="2" type="body"/>
          </p:nvPr>
        </p:nvSpPr>
        <p:spPr>
          <a:xfrm>
            <a:off x="798380" y="560551"/>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51C4C6"/>
              </a:buClr>
              <a:buSzPts val="3600"/>
              <a:buNone/>
            </a:pPr>
            <a:r>
              <a:rPr lang="en-GB"/>
              <a:t>Aihe 1: Nykyaikaisten energiajärjestelmien kasvava monimutkaisuus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11"/>
          <p:cNvSpPr txBox="1"/>
          <p:nvPr/>
        </p:nvSpPr>
        <p:spPr>
          <a:xfrm>
            <a:off x="1553583" y="442990"/>
            <a:ext cx="10595237" cy="80365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51C4C6"/>
              </a:buClr>
              <a:buSzPts val="3600"/>
              <a:buFont typeface="Arial"/>
              <a:buNone/>
            </a:pPr>
            <a:r>
              <a:rPr b="1" i="0" lang="en-GB" sz="3600">
                <a:solidFill>
                  <a:srgbClr val="51C4C6"/>
                </a:solidFill>
                <a:latin typeface="Calibri"/>
                <a:ea typeface="Calibri"/>
                <a:cs typeface="Calibri"/>
                <a:sym typeface="Calibri"/>
              </a:rPr>
              <a:t>Aihe 2: Ennusteiden ja suunnittelun parantaminen tekoälyn avulla</a:t>
            </a:r>
            <a:endParaRPr b="1" i="0" sz="3600">
              <a:solidFill>
                <a:srgbClr val="51C4C6"/>
              </a:solidFill>
              <a:latin typeface="Calibri"/>
              <a:ea typeface="Calibri"/>
              <a:cs typeface="Calibri"/>
              <a:sym typeface="Calibri"/>
            </a:endParaRPr>
          </a:p>
        </p:txBody>
      </p:sp>
      <p:sp>
        <p:nvSpPr>
          <p:cNvPr id="245" name="Google Shape;245;p11"/>
          <p:cNvSpPr txBox="1"/>
          <p:nvPr>
            <p:ph idx="1" type="body"/>
          </p:nvPr>
        </p:nvSpPr>
        <p:spPr>
          <a:xfrm>
            <a:off x="1553583" y="1382774"/>
            <a:ext cx="10502059" cy="48959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262626"/>
              </a:buClr>
              <a:buSzPts val="2400"/>
              <a:buNone/>
            </a:pPr>
            <a:r>
              <a:rPr lang="en-GB"/>
              <a:t>Yksi tekoälyn tärkeimmistä sovelluksista energianhallinnassa on ennustaminen.</a:t>
            </a:r>
            <a:endParaRPr/>
          </a:p>
          <a:p>
            <a:pPr indent="0" lvl="0" marL="0" rtl="0" algn="l">
              <a:lnSpc>
                <a:spcPct val="90000"/>
              </a:lnSpc>
              <a:spcBef>
                <a:spcPts val="1000"/>
              </a:spcBef>
              <a:spcAft>
                <a:spcPts val="0"/>
              </a:spcAft>
              <a:buClr>
                <a:srgbClr val="262626"/>
              </a:buClr>
              <a:buSzPts val="2400"/>
              <a:buNone/>
            </a:pPr>
            <a:r>
              <a:rPr lang="en-GB"/>
              <a:t>Tarkat ennusteet ovat välttämättömiä seuraavissa asioissa:</a:t>
            </a:r>
            <a:endParaRPr/>
          </a:p>
          <a:p>
            <a:pPr indent="-342900" lvl="0" marL="342900" rtl="0" algn="l">
              <a:lnSpc>
                <a:spcPct val="90000"/>
              </a:lnSpc>
              <a:spcBef>
                <a:spcPts val="1000"/>
              </a:spcBef>
              <a:spcAft>
                <a:spcPts val="0"/>
              </a:spcAft>
              <a:buClr>
                <a:srgbClr val="262626"/>
              </a:buClr>
              <a:buSzPts val="2400"/>
              <a:buFont typeface="Arial"/>
              <a:buChar char="•"/>
            </a:pPr>
            <a:r>
              <a:rPr lang="en-GB"/>
              <a:t>sähköntuotannon suunnittelu,</a:t>
            </a:r>
            <a:endParaRPr/>
          </a:p>
          <a:p>
            <a:pPr indent="-342900" lvl="0" marL="342900" rtl="0" algn="l">
              <a:lnSpc>
                <a:spcPct val="90000"/>
              </a:lnSpc>
              <a:spcBef>
                <a:spcPts val="1000"/>
              </a:spcBef>
              <a:spcAft>
                <a:spcPts val="0"/>
              </a:spcAft>
              <a:buClr>
                <a:srgbClr val="262626"/>
              </a:buClr>
              <a:buSzPts val="2400"/>
              <a:buFont typeface="Arial"/>
              <a:buChar char="•"/>
            </a:pPr>
            <a:r>
              <a:rPr lang="en-GB"/>
              <a:t>uusiutuvien ja perinteisten energialähteiden tasapainottaminen,</a:t>
            </a:r>
            <a:endParaRPr/>
          </a:p>
          <a:p>
            <a:pPr indent="-342900" lvl="0" marL="342900" rtl="0" algn="l">
              <a:lnSpc>
                <a:spcPct val="90000"/>
              </a:lnSpc>
              <a:spcBef>
                <a:spcPts val="1000"/>
              </a:spcBef>
              <a:spcAft>
                <a:spcPts val="0"/>
              </a:spcAft>
              <a:buClr>
                <a:srgbClr val="262626"/>
              </a:buClr>
              <a:buSzPts val="2400"/>
              <a:buFont typeface="Arial"/>
              <a:buChar char="•"/>
            </a:pPr>
            <a:r>
              <a:rPr lang="en-GB"/>
              <a:t>energiapulan tai ylitarjonnan välttäminen,</a:t>
            </a:r>
            <a:endParaRPr/>
          </a:p>
          <a:p>
            <a:pPr indent="-342900" lvl="0" marL="342900" rtl="0" algn="l">
              <a:lnSpc>
                <a:spcPct val="90000"/>
              </a:lnSpc>
              <a:spcBef>
                <a:spcPts val="1000"/>
              </a:spcBef>
              <a:spcAft>
                <a:spcPts val="0"/>
              </a:spcAft>
              <a:buClr>
                <a:srgbClr val="262626"/>
              </a:buClr>
              <a:buSzPts val="2400"/>
              <a:buFont typeface="Arial"/>
              <a:buChar char="•"/>
            </a:pPr>
            <a:r>
              <a:rPr lang="en-GB"/>
              <a:t>käyttökustannusten vähentäminen ja</a:t>
            </a:r>
            <a:endParaRPr/>
          </a:p>
          <a:p>
            <a:pPr indent="-342900" lvl="0" marL="342900" rtl="0" algn="l">
              <a:lnSpc>
                <a:spcPct val="90000"/>
              </a:lnSpc>
              <a:spcBef>
                <a:spcPts val="1000"/>
              </a:spcBef>
              <a:spcAft>
                <a:spcPts val="0"/>
              </a:spcAft>
              <a:buClr>
                <a:srgbClr val="262626"/>
              </a:buClr>
              <a:buSzPts val="2400"/>
              <a:buFont typeface="Arial"/>
              <a:buChar char="•"/>
            </a:pPr>
            <a:r>
              <a:rPr lang="en-GB"/>
              <a:t>CO₂-päästöjen vähentäminen.</a:t>
            </a:r>
            <a:endParaRPr/>
          </a:p>
          <a:p>
            <a:pPr indent="-228600" lvl="0" marL="228600" rtl="0" algn="l">
              <a:lnSpc>
                <a:spcPct val="90000"/>
              </a:lnSpc>
              <a:spcBef>
                <a:spcPts val="1000"/>
              </a:spcBef>
              <a:spcAft>
                <a:spcPts val="0"/>
              </a:spcAft>
              <a:buClr>
                <a:srgbClr val="262626"/>
              </a:buClr>
              <a:buSzPts val="2400"/>
              <a:buNone/>
            </a:pPr>
            <a:r>
              <a:rPr lang="en-GB"/>
              <a:t>Uusiutuvan energian ennustaminen</a:t>
            </a:r>
            <a:endParaRPr/>
          </a:p>
          <a:p>
            <a:pPr indent="-228600" lvl="0" marL="228600" rtl="0" algn="l">
              <a:lnSpc>
                <a:spcPct val="90000"/>
              </a:lnSpc>
              <a:spcBef>
                <a:spcPts val="1000"/>
              </a:spcBef>
              <a:spcAft>
                <a:spcPts val="0"/>
              </a:spcAft>
              <a:buClr>
                <a:srgbClr val="262626"/>
              </a:buClr>
              <a:buSzPts val="2400"/>
              <a:buNone/>
            </a:pPr>
            <a:r>
              <a:rPr lang="en-GB"/>
              <a:t>Aurinko- ja tuulienergia ovat erittäin riippuvaisia ​​sääolosuhteista. Jopa pienet muutokset pilvipeitteessä tai tuulen nopeudessa voivat vaikuttaa merkittävästi tuotantoon.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pic>
        <p:nvPicPr>
          <p:cNvPr descr="Et bilde som inneholder natur, skjermbilde, Fraktal kunst, bølge&#10;&#10;KI-generert innhold kan være feil." id="251" name="Google Shape;251;p12"/>
          <p:cNvPicPr preferRelativeResize="0"/>
          <p:nvPr/>
        </p:nvPicPr>
        <p:blipFill rotWithShape="1">
          <a:blip r:embed="rId3">
            <a:alphaModFix/>
          </a:blip>
          <a:srcRect b="43784" l="0" r="0" t="12973"/>
          <a:stretch/>
        </p:blipFill>
        <p:spPr>
          <a:xfrm>
            <a:off x="1215189" y="3892378"/>
            <a:ext cx="10976811" cy="2965622"/>
          </a:xfrm>
          <a:prstGeom prst="rect">
            <a:avLst/>
          </a:prstGeom>
          <a:noFill/>
          <a:ln>
            <a:noFill/>
          </a:ln>
        </p:spPr>
      </p:pic>
      <p:sp>
        <p:nvSpPr>
          <p:cNvPr id="252" name="Google Shape;252;p12"/>
          <p:cNvSpPr txBox="1"/>
          <p:nvPr/>
        </p:nvSpPr>
        <p:spPr>
          <a:xfrm>
            <a:off x="1468986" y="313602"/>
            <a:ext cx="10595237" cy="80365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51C4C6"/>
              </a:buClr>
              <a:buSzPts val="3600"/>
              <a:buFont typeface="Arial"/>
              <a:buNone/>
            </a:pPr>
            <a:r>
              <a:rPr b="1" i="0" lang="en-GB" sz="3600">
                <a:solidFill>
                  <a:srgbClr val="51C4C6"/>
                </a:solidFill>
                <a:latin typeface="Calibri"/>
                <a:ea typeface="Calibri"/>
                <a:cs typeface="Calibri"/>
                <a:sym typeface="Calibri"/>
              </a:rPr>
              <a:t>Aihe 2: Ennusteiden ja suunnittelun parantaminen tekoälyn avulla</a:t>
            </a:r>
            <a:endParaRPr b="1" i="0" sz="3600">
              <a:solidFill>
                <a:srgbClr val="51C4C6"/>
              </a:solidFill>
              <a:latin typeface="Calibri"/>
              <a:ea typeface="Calibri"/>
              <a:cs typeface="Calibri"/>
              <a:sym typeface="Calibri"/>
            </a:endParaRPr>
          </a:p>
        </p:txBody>
      </p:sp>
      <p:sp>
        <p:nvSpPr>
          <p:cNvPr id="253" name="Google Shape;253;p12"/>
          <p:cNvSpPr txBox="1"/>
          <p:nvPr>
            <p:ph idx="1" type="body"/>
          </p:nvPr>
        </p:nvSpPr>
        <p:spPr>
          <a:xfrm>
            <a:off x="1468986" y="1217617"/>
            <a:ext cx="10502100" cy="48960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262626"/>
              </a:buClr>
              <a:buSzPts val="2000"/>
              <a:buNone/>
            </a:pPr>
            <a:r>
              <a:rPr lang="en-GB" sz="2000"/>
              <a:t>Ennustaakseen, kuinka paljon energiaa tuotetaan tunteja tai päiviä eteenpäin, tekoälymallit</a:t>
            </a:r>
            <a:endParaRPr sz="2000"/>
          </a:p>
          <a:p>
            <a:pPr indent="-228600" lvl="0" marL="228600" rtl="0" algn="l">
              <a:lnSpc>
                <a:spcPct val="90000"/>
              </a:lnSpc>
              <a:spcBef>
                <a:spcPts val="1000"/>
              </a:spcBef>
              <a:spcAft>
                <a:spcPts val="0"/>
              </a:spcAft>
              <a:buClr>
                <a:srgbClr val="262626"/>
              </a:buClr>
              <a:buSzPts val="2000"/>
              <a:buNone/>
            </a:pPr>
            <a:r>
              <a:rPr lang="en-GB" sz="2000"/>
              <a:t>käyttävät:</a:t>
            </a:r>
            <a:endParaRPr/>
          </a:p>
          <a:p>
            <a:pPr indent="-228600" lvl="0" marL="228600" rtl="0" algn="l">
              <a:lnSpc>
                <a:spcPct val="90000"/>
              </a:lnSpc>
              <a:spcBef>
                <a:spcPts val="1000"/>
              </a:spcBef>
              <a:spcAft>
                <a:spcPts val="0"/>
              </a:spcAft>
              <a:buClr>
                <a:srgbClr val="262626"/>
              </a:buClr>
              <a:buSzPts val="2000"/>
              <a:buNone/>
            </a:pPr>
            <a:r>
              <a:rPr lang="en-GB" sz="2000"/>
              <a:t>historiallisia tuotantotietoja,</a:t>
            </a:r>
            <a:endParaRPr/>
          </a:p>
          <a:p>
            <a:pPr indent="-228600" lvl="0" marL="228600" rtl="0" algn="l">
              <a:lnSpc>
                <a:spcPct val="90000"/>
              </a:lnSpc>
              <a:spcBef>
                <a:spcPts val="1000"/>
              </a:spcBef>
              <a:spcAft>
                <a:spcPts val="0"/>
              </a:spcAft>
              <a:buClr>
                <a:srgbClr val="262626"/>
              </a:buClr>
              <a:buSzPts val="2000"/>
              <a:buNone/>
            </a:pPr>
            <a:r>
              <a:rPr lang="en-GB" sz="2000"/>
              <a:t>satelliittikuvia,</a:t>
            </a:r>
            <a:endParaRPr/>
          </a:p>
          <a:p>
            <a:pPr indent="-228600" lvl="0" marL="228600" rtl="0" algn="l">
              <a:lnSpc>
                <a:spcPct val="90000"/>
              </a:lnSpc>
              <a:spcBef>
                <a:spcPts val="1000"/>
              </a:spcBef>
              <a:spcAft>
                <a:spcPts val="0"/>
              </a:spcAft>
              <a:buClr>
                <a:srgbClr val="262626"/>
              </a:buClr>
              <a:buSzPts val="2000"/>
              <a:buNone/>
            </a:pPr>
            <a:r>
              <a:rPr lang="en-GB" sz="2000"/>
              <a:t>sääennusteita,</a:t>
            </a:r>
            <a:endParaRPr/>
          </a:p>
          <a:p>
            <a:pPr indent="-228600" lvl="0" marL="228600" rtl="0" algn="l">
              <a:lnSpc>
                <a:spcPct val="90000"/>
              </a:lnSpc>
              <a:spcBef>
                <a:spcPts val="1000"/>
              </a:spcBef>
              <a:spcAft>
                <a:spcPts val="0"/>
              </a:spcAft>
              <a:buClr>
                <a:srgbClr val="262626"/>
              </a:buClr>
              <a:buSzPts val="2000"/>
              <a:buNone/>
            </a:pPr>
            <a:r>
              <a:rPr lang="en-GB" sz="2000"/>
              <a:t>kausivaihteluita ja</a:t>
            </a:r>
            <a:endParaRPr sz="2000"/>
          </a:p>
          <a:p>
            <a:pPr indent="-228600" lvl="0" marL="228600" rtl="0" algn="l">
              <a:lnSpc>
                <a:spcPct val="90000"/>
              </a:lnSpc>
              <a:spcBef>
                <a:spcPts val="1000"/>
              </a:spcBef>
              <a:spcAft>
                <a:spcPts val="0"/>
              </a:spcAft>
              <a:buClr>
                <a:srgbClr val="262626"/>
              </a:buClr>
              <a:buSzPts val="2000"/>
              <a:buNone/>
            </a:pPr>
            <a:r>
              <a:rPr lang="en-GB" sz="2000"/>
              <a:t>maantieteellisiä tietoja</a:t>
            </a:r>
            <a:endParaRPr sz="2000"/>
          </a:p>
          <a:p>
            <a:pPr indent="-228600" lvl="0" marL="228600" rtl="0" algn="l">
              <a:lnSpc>
                <a:spcPct val="90000"/>
              </a:lnSpc>
              <a:spcBef>
                <a:spcPts val="1000"/>
              </a:spcBef>
              <a:spcAft>
                <a:spcPts val="0"/>
              </a:spcAft>
              <a:buClr>
                <a:schemeClr val="lt1"/>
              </a:buClr>
              <a:buSzPts val="2200"/>
              <a:buNone/>
            </a:pPr>
            <a:r>
              <a:rPr b="1" lang="en-GB" sz="2200">
                <a:solidFill>
                  <a:schemeClr val="lt1"/>
                </a:solidFill>
              </a:rPr>
              <a:t>Tämä antaa verkko-operaattoreille mahdollisuuden:</a:t>
            </a:r>
            <a:endParaRPr/>
          </a:p>
          <a:p>
            <a:pPr indent="-342900" lvl="0" marL="342900" rtl="0" algn="l">
              <a:lnSpc>
                <a:spcPct val="90000"/>
              </a:lnSpc>
              <a:spcBef>
                <a:spcPts val="1000"/>
              </a:spcBef>
              <a:spcAft>
                <a:spcPts val="0"/>
              </a:spcAft>
              <a:buClr>
                <a:schemeClr val="lt1"/>
              </a:buClr>
              <a:buSzPts val="2200"/>
              <a:buFont typeface="Arial"/>
              <a:buChar char="•"/>
            </a:pPr>
            <a:r>
              <a:rPr lang="en-GB" sz="2200">
                <a:solidFill>
                  <a:schemeClr val="lt1"/>
                </a:solidFill>
              </a:rPr>
              <a:t>valmistella varatuotantoa, kun uusiutuvan energian tuotanto on vähäistä,</a:t>
            </a:r>
            <a:endParaRPr/>
          </a:p>
          <a:p>
            <a:pPr indent="-342900" lvl="0" marL="342900" rtl="0" algn="l">
              <a:lnSpc>
                <a:spcPct val="90000"/>
              </a:lnSpc>
              <a:spcBef>
                <a:spcPts val="1000"/>
              </a:spcBef>
              <a:spcAft>
                <a:spcPts val="0"/>
              </a:spcAft>
              <a:buClr>
                <a:schemeClr val="lt1"/>
              </a:buClr>
              <a:buSzPts val="2200"/>
              <a:buFont typeface="Arial"/>
              <a:buChar char="•"/>
            </a:pPr>
            <a:r>
              <a:rPr lang="en-GB" sz="2200">
                <a:solidFill>
                  <a:schemeClr val="lt1"/>
                </a:solidFill>
              </a:rPr>
              <a:t>välttää energian tuhlausta, kun tuotanto on suurta, ja</a:t>
            </a:r>
            <a:endParaRPr sz="2200">
              <a:solidFill>
                <a:schemeClr val="lt1"/>
              </a:solidFill>
            </a:endParaRPr>
          </a:p>
          <a:p>
            <a:pPr indent="-342900" lvl="0" marL="342900" rtl="0" algn="l">
              <a:lnSpc>
                <a:spcPct val="90000"/>
              </a:lnSpc>
              <a:spcBef>
                <a:spcPts val="1000"/>
              </a:spcBef>
              <a:spcAft>
                <a:spcPts val="0"/>
              </a:spcAft>
              <a:buClr>
                <a:schemeClr val="lt1"/>
              </a:buClr>
              <a:buSzPts val="2200"/>
              <a:buFont typeface="Arial"/>
              <a:buChar char="•"/>
            </a:pPr>
            <a:r>
              <a:rPr lang="en-GB" sz="2200">
                <a:solidFill>
                  <a:schemeClr val="lt1"/>
                </a:solidFill>
              </a:rPr>
              <a:t>integroida turvallisesti järjestelmään suuremman osuuden uusiutuvista energialähteistä</a:t>
            </a:r>
            <a:r>
              <a:rPr b="1" lang="en-GB" sz="2200">
                <a:solidFill>
                  <a:schemeClr val="lt1"/>
                </a:solidFill>
              </a:rPr>
              <a:t>.</a:t>
            </a:r>
            <a:endParaRPr sz="2200">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pic>
        <p:nvPicPr>
          <p:cNvPr descr="Et bilde som inneholder himmel, tre, sky, utendørs&#10;&#10;KI-generert innhold kan være feil." id="259" name="Google Shape;259;p13"/>
          <p:cNvPicPr preferRelativeResize="0"/>
          <p:nvPr/>
        </p:nvPicPr>
        <p:blipFill rotWithShape="1">
          <a:blip r:embed="rId3">
            <a:alphaModFix/>
          </a:blip>
          <a:srcRect b="0" l="-30451" r="29509" t="0"/>
          <a:stretch/>
        </p:blipFill>
        <p:spPr>
          <a:xfrm>
            <a:off x="-853368" y="0"/>
            <a:ext cx="6949368" cy="6858000"/>
          </a:xfrm>
          <a:prstGeom prst="rect">
            <a:avLst/>
          </a:prstGeom>
          <a:noFill/>
          <a:ln>
            <a:noFill/>
          </a:ln>
        </p:spPr>
      </p:pic>
      <p:sp>
        <p:nvSpPr>
          <p:cNvPr id="260" name="Google Shape;260;p13"/>
          <p:cNvSpPr txBox="1"/>
          <p:nvPr/>
        </p:nvSpPr>
        <p:spPr>
          <a:xfrm>
            <a:off x="6187369" y="246312"/>
            <a:ext cx="5869900" cy="80365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51C4C6"/>
              </a:buClr>
              <a:buSzPts val="3600"/>
              <a:buFont typeface="Arial"/>
              <a:buNone/>
            </a:pPr>
            <a:r>
              <a:rPr b="1" i="0" lang="en-GB" sz="3600">
                <a:solidFill>
                  <a:srgbClr val="51C4C6"/>
                </a:solidFill>
                <a:latin typeface="Calibri"/>
                <a:ea typeface="Calibri"/>
                <a:cs typeface="Calibri"/>
                <a:sym typeface="Calibri"/>
              </a:rPr>
              <a:t>Aihe 2: Ennusteiden ja suunnittelun parantaminen tekoälyn avulla</a:t>
            </a:r>
            <a:endParaRPr b="1" i="0" sz="3600">
              <a:solidFill>
                <a:srgbClr val="51C4C6"/>
              </a:solidFill>
              <a:latin typeface="Calibri"/>
              <a:ea typeface="Calibri"/>
              <a:cs typeface="Calibri"/>
              <a:sym typeface="Calibri"/>
            </a:endParaRPr>
          </a:p>
        </p:txBody>
      </p:sp>
      <p:sp>
        <p:nvSpPr>
          <p:cNvPr id="261" name="Google Shape;261;p13"/>
          <p:cNvSpPr txBox="1"/>
          <p:nvPr>
            <p:ph idx="1" type="body"/>
          </p:nvPr>
        </p:nvSpPr>
        <p:spPr>
          <a:xfrm>
            <a:off x="6319716" y="1936288"/>
            <a:ext cx="5605200" cy="43461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262626"/>
              </a:buClr>
              <a:buSzPts val="2200"/>
              <a:buNone/>
            </a:pPr>
            <a:r>
              <a:rPr b="1" lang="en-GB" sz="2200"/>
              <a:t>Kysynnän ennustaminen</a:t>
            </a:r>
            <a:endParaRPr b="1" sz="2200"/>
          </a:p>
          <a:p>
            <a:pPr indent="-228600" lvl="0" marL="228600" rtl="0" algn="l">
              <a:lnSpc>
                <a:spcPct val="90000"/>
              </a:lnSpc>
              <a:spcBef>
                <a:spcPts val="1000"/>
              </a:spcBef>
              <a:spcAft>
                <a:spcPts val="0"/>
              </a:spcAft>
              <a:buClr>
                <a:srgbClr val="262626"/>
              </a:buClr>
              <a:buSzPts val="2200"/>
              <a:buNone/>
            </a:pPr>
            <a:r>
              <a:rPr lang="en-GB" sz="2200"/>
              <a:t>Tekoälyä käytetään myös ennustamaan, kuinka paljon sähköä kuluttajat tarvitsevat eri aikoina päivästä tai vuodesta. Tekoäly voi esimerkiksi oppia, että:</a:t>
            </a:r>
            <a:endParaRPr/>
          </a:p>
          <a:p>
            <a:pPr indent="-342900" lvl="0" marL="342900" rtl="0" algn="l">
              <a:lnSpc>
                <a:spcPct val="90000"/>
              </a:lnSpc>
              <a:spcBef>
                <a:spcPts val="1000"/>
              </a:spcBef>
              <a:spcAft>
                <a:spcPts val="0"/>
              </a:spcAft>
              <a:buClr>
                <a:srgbClr val="262626"/>
              </a:buClr>
              <a:buSzPts val="2200"/>
              <a:buFont typeface="Arial"/>
              <a:buChar char="•"/>
            </a:pPr>
            <a:r>
              <a:rPr lang="en-GB" sz="2200"/>
              <a:t>energiankulutus kasvaa kylminä aamuina,</a:t>
            </a:r>
            <a:endParaRPr/>
          </a:p>
          <a:p>
            <a:pPr indent="-342900" lvl="0" marL="342900" rtl="0" algn="l">
              <a:lnSpc>
                <a:spcPct val="90000"/>
              </a:lnSpc>
              <a:spcBef>
                <a:spcPts val="1000"/>
              </a:spcBef>
              <a:spcAft>
                <a:spcPts val="0"/>
              </a:spcAft>
              <a:buClr>
                <a:srgbClr val="262626"/>
              </a:buClr>
              <a:buSzPts val="2200"/>
              <a:buFont typeface="Arial"/>
              <a:buChar char="•"/>
            </a:pPr>
            <a:r>
              <a:rPr lang="en-GB" sz="2200"/>
              <a:t>kysyntä laskee lomien aikana tai</a:t>
            </a:r>
            <a:endParaRPr b="1" sz="1100">
              <a:solidFill>
                <a:srgbClr val="000000"/>
              </a:solidFill>
              <a:latin typeface="Arial"/>
              <a:ea typeface="Arial"/>
              <a:cs typeface="Arial"/>
              <a:sym typeface="Arial"/>
            </a:endParaRPr>
          </a:p>
          <a:p>
            <a:pPr indent="-342900" lvl="0" marL="342900" rtl="0" algn="l">
              <a:lnSpc>
                <a:spcPct val="90000"/>
              </a:lnSpc>
              <a:spcBef>
                <a:spcPts val="1000"/>
              </a:spcBef>
              <a:spcAft>
                <a:spcPts val="0"/>
              </a:spcAft>
              <a:buClr>
                <a:srgbClr val="262626"/>
              </a:buClr>
              <a:buSzPts val="2200"/>
              <a:buFont typeface="Arial"/>
              <a:buChar char="•"/>
            </a:pPr>
            <a:r>
              <a:rPr lang="en-GB" sz="2200"/>
              <a:t>Sähköautojen lataaminen on vilkkainta iltaisin.</a:t>
            </a:r>
            <a:endParaRPr sz="2200"/>
          </a:p>
          <a:p>
            <a:pPr indent="-228600" lvl="0" marL="228600" rtl="0" algn="l">
              <a:lnSpc>
                <a:spcPct val="90000"/>
              </a:lnSpc>
              <a:spcBef>
                <a:spcPts val="1000"/>
              </a:spcBef>
              <a:spcAft>
                <a:spcPts val="0"/>
              </a:spcAft>
              <a:buClr>
                <a:srgbClr val="262626"/>
              </a:buClr>
              <a:buSzPts val="2200"/>
              <a:buNone/>
            </a:pPr>
            <a:r>
              <a:rPr lang="en-GB" sz="2200"/>
              <a:t>Paremmat kysyntäennusteet auttavat energiantoimittajia optimoimaan tuotantoaikatauluja, vähentämään kuormitusta ja estämään verkon ruuhkautumista.</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14"/>
          <p:cNvSpPr txBox="1"/>
          <p:nvPr/>
        </p:nvSpPr>
        <p:spPr>
          <a:xfrm>
            <a:off x="1351433" y="214566"/>
            <a:ext cx="6119964" cy="80365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51C4C6"/>
              </a:buClr>
              <a:buSzPts val="3600"/>
              <a:buFont typeface="Arial"/>
              <a:buNone/>
            </a:pPr>
            <a:r>
              <a:rPr b="1" i="0" lang="en-GB" sz="3600">
                <a:solidFill>
                  <a:srgbClr val="51C4C6"/>
                </a:solidFill>
                <a:latin typeface="Calibri"/>
                <a:ea typeface="Calibri"/>
                <a:cs typeface="Calibri"/>
                <a:sym typeface="Calibri"/>
              </a:rPr>
              <a:t>Aihe 3: Älykkäät sähköverkot ja reaaliaikainen optimointi</a:t>
            </a:r>
            <a:endParaRPr b="1" i="0" sz="3600">
              <a:solidFill>
                <a:srgbClr val="51C4C6"/>
              </a:solidFill>
              <a:latin typeface="Calibri"/>
              <a:ea typeface="Calibri"/>
              <a:cs typeface="Calibri"/>
              <a:sym typeface="Calibri"/>
            </a:endParaRPr>
          </a:p>
        </p:txBody>
      </p:sp>
      <p:sp>
        <p:nvSpPr>
          <p:cNvPr id="268" name="Google Shape;268;p14"/>
          <p:cNvSpPr txBox="1"/>
          <p:nvPr>
            <p:ph idx="1" type="body"/>
          </p:nvPr>
        </p:nvSpPr>
        <p:spPr>
          <a:xfrm>
            <a:off x="1457331" y="1521192"/>
            <a:ext cx="6119963" cy="489592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262626"/>
              </a:buClr>
              <a:buSzPts val="2400"/>
              <a:buNone/>
            </a:pPr>
            <a:r>
              <a:rPr lang="en-GB"/>
              <a:t>Älyverkko on sähköverkko, </a:t>
            </a:r>
            <a:r>
              <a:rPr lang="en-GB"/>
              <a:t>jossa hyödynnetään digitaalista tekniikkaa energiavirtojen seurantaan, hallintaan ja optimointiin. Tekoälyllä on keskeinen rooli älyverkkojen toteuttamisessa.</a:t>
            </a:r>
            <a:endParaRPr/>
          </a:p>
          <a:p>
            <a:pPr indent="-228600" lvl="0" marL="228600" rtl="0" algn="l">
              <a:lnSpc>
                <a:spcPct val="90000"/>
              </a:lnSpc>
              <a:spcBef>
                <a:spcPts val="1000"/>
              </a:spcBef>
              <a:spcAft>
                <a:spcPts val="0"/>
              </a:spcAft>
              <a:buClr>
                <a:srgbClr val="262626"/>
              </a:buClr>
              <a:buSzPts val="2400"/>
              <a:buNone/>
            </a:pPr>
            <a:r>
              <a:rPr b="1" lang="en-GB"/>
              <a:t>Reaaliaikainen päätöksenteko</a:t>
            </a:r>
            <a:endParaRPr b="1"/>
          </a:p>
          <a:p>
            <a:pPr indent="-228600" lvl="0" marL="228600" rtl="0" algn="l">
              <a:lnSpc>
                <a:spcPct val="90000"/>
              </a:lnSpc>
              <a:spcBef>
                <a:spcPts val="1000"/>
              </a:spcBef>
              <a:spcAft>
                <a:spcPts val="0"/>
              </a:spcAft>
              <a:buClr>
                <a:srgbClr val="262626"/>
              </a:buClr>
              <a:buSzPts val="2400"/>
              <a:buNone/>
            </a:pPr>
            <a:r>
              <a:rPr b="1" lang="en-GB"/>
              <a:t>Tekoälyjärjestelmät voivat jatkuvasti analysoida:</a:t>
            </a:r>
            <a:endParaRPr/>
          </a:p>
          <a:p>
            <a:pPr indent="-342900" lvl="0" marL="342900" rtl="0" algn="l">
              <a:lnSpc>
                <a:spcPct val="90000"/>
              </a:lnSpc>
              <a:spcBef>
                <a:spcPts val="1000"/>
              </a:spcBef>
              <a:spcAft>
                <a:spcPts val="0"/>
              </a:spcAft>
              <a:buClr>
                <a:srgbClr val="262626"/>
              </a:buClr>
              <a:buSzPts val="2400"/>
              <a:buFont typeface="Arial"/>
              <a:buChar char="•"/>
            </a:pPr>
            <a:r>
              <a:rPr lang="en-GB"/>
              <a:t>sähköasemien anturitietoja,</a:t>
            </a:r>
            <a:endParaRPr/>
          </a:p>
          <a:p>
            <a:pPr indent="-342900" lvl="0" marL="342900" rtl="0" algn="l">
              <a:lnSpc>
                <a:spcPct val="90000"/>
              </a:lnSpc>
              <a:spcBef>
                <a:spcPts val="1000"/>
              </a:spcBef>
              <a:spcAft>
                <a:spcPts val="0"/>
              </a:spcAft>
              <a:buClr>
                <a:srgbClr val="262626"/>
              </a:buClr>
              <a:buSzPts val="2400"/>
              <a:buFont typeface="Arial"/>
              <a:buChar char="•"/>
            </a:pPr>
            <a:r>
              <a:rPr lang="en-GB"/>
              <a:t>jännite- ja taajuustasoja,</a:t>
            </a:r>
            <a:endParaRPr/>
          </a:p>
          <a:p>
            <a:pPr indent="-342900" lvl="0" marL="342900" rtl="0" algn="l">
              <a:lnSpc>
                <a:spcPct val="90000"/>
              </a:lnSpc>
              <a:spcBef>
                <a:spcPts val="1000"/>
              </a:spcBef>
              <a:spcAft>
                <a:spcPts val="0"/>
              </a:spcAft>
              <a:buClr>
                <a:srgbClr val="262626"/>
              </a:buClr>
              <a:buSzPts val="2400"/>
              <a:buFont typeface="Arial"/>
              <a:buChar char="•"/>
            </a:pPr>
            <a:r>
              <a:rPr lang="en-GB"/>
              <a:t>alueiden välisiä energiavirtoja ja</a:t>
            </a:r>
            <a:endParaRPr/>
          </a:p>
          <a:p>
            <a:pPr indent="-342900" lvl="0" marL="342900" rtl="0" algn="l">
              <a:lnSpc>
                <a:spcPct val="90000"/>
              </a:lnSpc>
              <a:spcBef>
                <a:spcPts val="1000"/>
              </a:spcBef>
              <a:spcAft>
                <a:spcPts val="0"/>
              </a:spcAft>
              <a:buClr>
                <a:srgbClr val="262626"/>
              </a:buClr>
              <a:buSzPts val="2400"/>
              <a:buFont typeface="Arial"/>
              <a:buChar char="•"/>
            </a:pPr>
            <a:r>
              <a:rPr lang="en-GB"/>
              <a:t>laitteiden suorituskykyä.</a:t>
            </a:r>
            <a:endParaRPr/>
          </a:p>
        </p:txBody>
      </p:sp>
      <p:pic>
        <p:nvPicPr>
          <p:cNvPr descr="Et bilde som inneholder tårn, høyspentmast, konstruksjon, himmel&#10;&#10;KI-generert innhold kan være feil." id="269" name="Google Shape;269;p14"/>
          <p:cNvPicPr preferRelativeResize="0"/>
          <p:nvPr/>
        </p:nvPicPr>
        <p:blipFill rotWithShape="1">
          <a:blip r:embed="rId3">
            <a:alphaModFix/>
          </a:blip>
          <a:srcRect b="0" l="28947" r="31429" t="0"/>
          <a:stretch/>
        </p:blipFill>
        <p:spPr>
          <a:xfrm>
            <a:off x="7673546" y="0"/>
            <a:ext cx="4077730" cy="6858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15"/>
          <p:cNvSpPr txBox="1"/>
          <p:nvPr>
            <p:ph idx="1" type="body"/>
          </p:nvPr>
        </p:nvSpPr>
        <p:spPr>
          <a:xfrm>
            <a:off x="569782" y="1260550"/>
            <a:ext cx="4796301" cy="4591427"/>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262626"/>
              </a:buClr>
              <a:buSzPts val="2000"/>
              <a:buNone/>
            </a:pPr>
            <a:r>
              <a:rPr b="1" lang="en-GB" sz="2000"/>
              <a:t>Tämän datan perusteella tekoäly voi:</a:t>
            </a:r>
            <a:endParaRPr/>
          </a:p>
          <a:p>
            <a:pPr indent="-342900" lvl="0" marL="342900" rtl="0" algn="l">
              <a:lnSpc>
                <a:spcPct val="100000"/>
              </a:lnSpc>
              <a:spcBef>
                <a:spcPts val="1000"/>
              </a:spcBef>
              <a:spcAft>
                <a:spcPts val="0"/>
              </a:spcAft>
              <a:buClr>
                <a:srgbClr val="262626"/>
              </a:buClr>
              <a:buSzPts val="1800"/>
              <a:buFont typeface="Arial"/>
              <a:buChar char="•"/>
            </a:pPr>
            <a:r>
              <a:rPr lang="en-GB" sz="1800"/>
              <a:t>säätää automaattisesti energianjakelua,</a:t>
            </a:r>
            <a:endParaRPr/>
          </a:p>
          <a:p>
            <a:pPr indent="-342900" lvl="0" marL="342900" rtl="0" algn="l">
              <a:lnSpc>
                <a:spcPct val="100000"/>
              </a:lnSpc>
              <a:spcBef>
                <a:spcPts val="1000"/>
              </a:spcBef>
              <a:spcAft>
                <a:spcPts val="0"/>
              </a:spcAft>
              <a:buClr>
                <a:srgbClr val="262626"/>
              </a:buClr>
              <a:buSzPts val="1800"/>
              <a:buFont typeface="Arial"/>
              <a:buChar char="•"/>
            </a:pPr>
            <a:r>
              <a:rPr lang="en-GB" sz="1800"/>
              <a:t>reitittää tehoa uudelleen vikojen aikana,</a:t>
            </a:r>
            <a:endParaRPr/>
          </a:p>
          <a:p>
            <a:pPr indent="-342900" lvl="0" marL="342900" rtl="0" algn="l">
              <a:lnSpc>
                <a:spcPct val="100000"/>
              </a:lnSpc>
              <a:spcBef>
                <a:spcPts val="1000"/>
              </a:spcBef>
              <a:spcAft>
                <a:spcPts val="0"/>
              </a:spcAft>
              <a:buClr>
                <a:srgbClr val="262626"/>
              </a:buClr>
              <a:buSzPts val="1800"/>
              <a:buFont typeface="Arial"/>
              <a:buChar char="•"/>
            </a:pPr>
            <a:r>
              <a:rPr lang="en-GB" sz="1800"/>
              <a:t>havaita poikkeavaa käyttäytymistä, joka voi viitata vikoihin tai kyberhyökkäyksiin, ja priorisoida uusiutuvia energialähteitä, kun niitä on saatavilla.</a:t>
            </a:r>
            <a:endParaRPr/>
          </a:p>
          <a:p>
            <a:pPr indent="-228600" lvl="0" marL="228600" rtl="0" algn="l">
              <a:lnSpc>
                <a:spcPct val="100000"/>
              </a:lnSpc>
              <a:spcBef>
                <a:spcPts val="1000"/>
              </a:spcBef>
              <a:spcAft>
                <a:spcPts val="0"/>
              </a:spcAft>
              <a:buClr>
                <a:srgbClr val="262626"/>
              </a:buClr>
              <a:buSzPts val="1800"/>
              <a:buNone/>
            </a:pPr>
            <a:r>
              <a:rPr lang="en-GB" sz="1800"/>
              <a:t>Tämä vähentää seisokkiaikoja, parantaa</a:t>
            </a:r>
            <a:endParaRPr sz="1800"/>
          </a:p>
          <a:p>
            <a:pPr indent="-228600" lvl="0" marL="228600" rtl="0" algn="l">
              <a:lnSpc>
                <a:spcPct val="100000"/>
              </a:lnSpc>
              <a:spcBef>
                <a:spcPts val="1000"/>
              </a:spcBef>
              <a:spcAft>
                <a:spcPts val="0"/>
              </a:spcAft>
              <a:buClr>
                <a:srgbClr val="262626"/>
              </a:buClr>
              <a:buSzPts val="1800"/>
              <a:buNone/>
            </a:pPr>
            <a:r>
              <a:rPr lang="en-GB" sz="1800"/>
              <a:t>turvallisuutta ja lisää kokonaistehokkuutta.</a:t>
            </a:r>
            <a:endParaRPr/>
          </a:p>
          <a:p>
            <a:pPr indent="-228600" lvl="0" marL="228600" rtl="0" algn="l">
              <a:lnSpc>
                <a:spcPct val="100000"/>
              </a:lnSpc>
              <a:spcBef>
                <a:spcPts val="1000"/>
              </a:spcBef>
              <a:spcAft>
                <a:spcPts val="0"/>
              </a:spcAft>
              <a:buClr>
                <a:srgbClr val="262626"/>
              </a:buClr>
              <a:buSzPts val="1800"/>
              <a:buNone/>
            </a:pPr>
            <a:r>
              <a:rPr b="1" lang="en-GB" sz="1800"/>
              <a:t>Ennakoiva huolto</a:t>
            </a:r>
            <a:endParaRPr b="1" sz="1800"/>
          </a:p>
          <a:p>
            <a:pPr indent="-228600" lvl="0" marL="228600" rtl="0" algn="l">
              <a:lnSpc>
                <a:spcPct val="100000"/>
              </a:lnSpc>
              <a:spcBef>
                <a:spcPts val="1000"/>
              </a:spcBef>
              <a:spcAft>
                <a:spcPts val="0"/>
              </a:spcAft>
              <a:buClr>
                <a:srgbClr val="262626"/>
              </a:buClr>
              <a:buSzPts val="1800"/>
              <a:buNone/>
            </a:pPr>
            <a:r>
              <a:rPr lang="en-GB" sz="1800"/>
              <a:t>Sen sijaan, että odotettaisiin laitteiden vikaantumista, tekoäly voi ennustaa, milloin komponentit, kuten muuntajat tai kaapelit, todennäköisesti rikkoutuvat.</a:t>
            </a:r>
            <a:endParaRPr/>
          </a:p>
        </p:txBody>
      </p:sp>
      <p:sp>
        <p:nvSpPr>
          <p:cNvPr id="276" name="Google Shape;276;p15"/>
          <p:cNvSpPr txBox="1"/>
          <p:nvPr>
            <p:ph idx="2" type="body"/>
          </p:nvPr>
        </p:nvSpPr>
        <p:spPr>
          <a:xfrm>
            <a:off x="545708" y="464295"/>
            <a:ext cx="11076510"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51C4C6"/>
              </a:buClr>
              <a:buSzPts val="3600"/>
              <a:buNone/>
            </a:pPr>
            <a:r>
              <a:rPr lang="en-GB"/>
              <a:t>Aihe 3: Älykkäät sähköverkot ja reaaliaikainen optimointi</a:t>
            </a:r>
            <a:endParaRPr/>
          </a:p>
        </p:txBody>
      </p:sp>
      <p:sp>
        <p:nvSpPr>
          <p:cNvPr id="277" name="Google Shape;277;p15"/>
          <p:cNvSpPr txBox="1"/>
          <p:nvPr/>
        </p:nvSpPr>
        <p:spPr>
          <a:xfrm>
            <a:off x="6252398" y="1267949"/>
            <a:ext cx="5538548" cy="4591427"/>
          </a:xfrm>
          <a:prstGeom prst="rect">
            <a:avLst/>
          </a:prstGeom>
          <a:noFill/>
          <a:ln>
            <a:noFill/>
          </a:ln>
        </p:spPr>
        <p:txBody>
          <a:bodyPr anchorCtr="0" anchor="t" bIns="45700" lIns="91425" spcFirstLastPara="1" rIns="91425" wrap="square" tIns="45700">
            <a:noAutofit/>
          </a:bodyPr>
          <a:lstStyle/>
          <a:p>
            <a:pPr indent="-228600" lvl="0" marL="228600" marR="0" rtl="0" algn="l">
              <a:lnSpc>
                <a:spcPct val="100000"/>
              </a:lnSpc>
              <a:spcBef>
                <a:spcPts val="0"/>
              </a:spcBef>
              <a:spcAft>
                <a:spcPts val="0"/>
              </a:spcAft>
              <a:buClr>
                <a:srgbClr val="262626"/>
              </a:buClr>
              <a:buSzPts val="2000"/>
              <a:buFont typeface="Arial"/>
              <a:buNone/>
            </a:pPr>
            <a:r>
              <a:rPr b="1" i="0" lang="en-GB" sz="2000">
                <a:solidFill>
                  <a:srgbClr val="262626"/>
                </a:solidFill>
                <a:latin typeface="Calibri"/>
                <a:ea typeface="Calibri"/>
                <a:cs typeface="Calibri"/>
                <a:sym typeface="Calibri"/>
              </a:rPr>
              <a:t>Analysoimalla:</a:t>
            </a:r>
            <a:endParaRPr/>
          </a:p>
          <a:p>
            <a:pPr indent="-342900" lvl="0" marL="342900" marR="0" rtl="0" algn="l">
              <a:lnSpc>
                <a:spcPct val="100000"/>
              </a:lnSpc>
              <a:spcBef>
                <a:spcPts val="1000"/>
              </a:spcBef>
              <a:spcAft>
                <a:spcPts val="0"/>
              </a:spcAft>
              <a:buClr>
                <a:srgbClr val="262626"/>
              </a:buClr>
              <a:buSzPts val="2000"/>
              <a:buFont typeface="Arial"/>
              <a:buChar char="•"/>
            </a:pPr>
            <a:r>
              <a:rPr b="0" i="0" lang="en-GB" sz="2000">
                <a:solidFill>
                  <a:srgbClr val="262626"/>
                </a:solidFill>
                <a:latin typeface="Calibri"/>
                <a:ea typeface="Calibri"/>
                <a:cs typeface="Calibri"/>
                <a:sym typeface="Calibri"/>
              </a:rPr>
              <a:t>lämpötilakäyrät,</a:t>
            </a:r>
            <a:endParaRPr/>
          </a:p>
          <a:p>
            <a:pPr indent="-342900" lvl="0" marL="342900" marR="0" rtl="0" algn="l">
              <a:lnSpc>
                <a:spcPct val="100000"/>
              </a:lnSpc>
              <a:spcBef>
                <a:spcPts val="1000"/>
              </a:spcBef>
              <a:spcAft>
                <a:spcPts val="0"/>
              </a:spcAft>
              <a:buClr>
                <a:srgbClr val="262626"/>
              </a:buClr>
              <a:buSzPts val="2000"/>
              <a:buFont typeface="Arial"/>
              <a:buChar char="•"/>
            </a:pPr>
            <a:r>
              <a:rPr b="0" i="0" lang="en-GB" sz="2000">
                <a:solidFill>
                  <a:srgbClr val="262626"/>
                </a:solidFill>
                <a:latin typeface="Calibri"/>
                <a:ea typeface="Calibri"/>
                <a:cs typeface="Calibri"/>
                <a:sym typeface="Calibri"/>
              </a:rPr>
              <a:t>tärinätiedot,</a:t>
            </a:r>
            <a:endParaRPr/>
          </a:p>
          <a:p>
            <a:pPr indent="-342900" lvl="0" marL="342900" marR="0" rtl="0" algn="l">
              <a:lnSpc>
                <a:spcPct val="100000"/>
              </a:lnSpc>
              <a:spcBef>
                <a:spcPts val="1000"/>
              </a:spcBef>
              <a:spcAft>
                <a:spcPts val="0"/>
              </a:spcAft>
              <a:buClr>
                <a:srgbClr val="262626"/>
              </a:buClr>
              <a:buSzPts val="2000"/>
              <a:buFont typeface="Arial"/>
              <a:buChar char="•"/>
            </a:pPr>
            <a:r>
              <a:rPr b="0" i="0" lang="en-GB" sz="2000">
                <a:solidFill>
                  <a:srgbClr val="262626"/>
                </a:solidFill>
                <a:latin typeface="Calibri"/>
                <a:ea typeface="Calibri"/>
                <a:cs typeface="Calibri"/>
                <a:sym typeface="Calibri"/>
              </a:rPr>
              <a:t>käyttöintensiteetti ja</a:t>
            </a:r>
            <a:endParaRPr b="0" i="0" sz="2000">
              <a:solidFill>
                <a:srgbClr val="262626"/>
              </a:solidFill>
              <a:latin typeface="Calibri"/>
              <a:ea typeface="Calibri"/>
              <a:cs typeface="Calibri"/>
              <a:sym typeface="Calibri"/>
            </a:endParaRPr>
          </a:p>
          <a:p>
            <a:pPr indent="-342900" lvl="0" marL="342900" marR="0" rtl="0" algn="l">
              <a:lnSpc>
                <a:spcPct val="100000"/>
              </a:lnSpc>
              <a:spcBef>
                <a:spcPts val="1000"/>
              </a:spcBef>
              <a:spcAft>
                <a:spcPts val="0"/>
              </a:spcAft>
              <a:buClr>
                <a:srgbClr val="262626"/>
              </a:buClr>
              <a:buSzPts val="2000"/>
              <a:buFont typeface="Arial"/>
              <a:buChar char="•"/>
            </a:pPr>
            <a:r>
              <a:rPr b="0" i="0" lang="en-GB" sz="2000">
                <a:solidFill>
                  <a:srgbClr val="262626"/>
                </a:solidFill>
                <a:latin typeface="Calibri"/>
                <a:ea typeface="Calibri"/>
                <a:cs typeface="Calibri"/>
                <a:sym typeface="Calibri"/>
              </a:rPr>
              <a:t>historialliset vikatiedot,</a:t>
            </a:r>
            <a:endParaRPr/>
          </a:p>
          <a:p>
            <a:pPr indent="-228600" lvl="0" marL="228600" marR="0" rtl="0" algn="l">
              <a:lnSpc>
                <a:spcPct val="100000"/>
              </a:lnSpc>
              <a:spcBef>
                <a:spcPts val="1000"/>
              </a:spcBef>
              <a:spcAft>
                <a:spcPts val="0"/>
              </a:spcAft>
              <a:buClr>
                <a:srgbClr val="262626"/>
              </a:buClr>
              <a:buSzPts val="2000"/>
              <a:buFont typeface="Arial"/>
              <a:buNone/>
            </a:pPr>
            <a:r>
              <a:rPr b="1" i="0" lang="en-GB" sz="2000">
                <a:solidFill>
                  <a:srgbClr val="262626"/>
                </a:solidFill>
                <a:latin typeface="Calibri"/>
                <a:ea typeface="Calibri"/>
                <a:cs typeface="Calibri"/>
                <a:sym typeface="Calibri"/>
              </a:rPr>
              <a:t>Tekoälyjärjestelmät voivat ajoittaa huollon ennen vikojen ilmenemistä. Tämä johtaa:</a:t>
            </a:r>
            <a:endParaRPr/>
          </a:p>
          <a:p>
            <a:pPr indent="-342900" lvl="0" marL="342900" marR="0" rtl="0" algn="l">
              <a:lnSpc>
                <a:spcPct val="100000"/>
              </a:lnSpc>
              <a:spcBef>
                <a:spcPts val="1000"/>
              </a:spcBef>
              <a:spcAft>
                <a:spcPts val="0"/>
              </a:spcAft>
              <a:buClr>
                <a:srgbClr val="262626"/>
              </a:buClr>
              <a:buSzPts val="2000"/>
              <a:buFont typeface="Arial"/>
              <a:buChar char="•"/>
            </a:pPr>
            <a:r>
              <a:rPr b="0" i="0" lang="en-GB" sz="2000">
                <a:solidFill>
                  <a:srgbClr val="262626"/>
                </a:solidFill>
                <a:latin typeface="Calibri"/>
                <a:ea typeface="Calibri"/>
                <a:cs typeface="Calibri"/>
                <a:sym typeface="Calibri"/>
              </a:rPr>
              <a:t>vähemmän sähkökatkoksia,</a:t>
            </a:r>
            <a:endParaRPr/>
          </a:p>
          <a:p>
            <a:pPr indent="-342900" lvl="0" marL="342900" marR="0" rtl="0" algn="l">
              <a:lnSpc>
                <a:spcPct val="100000"/>
              </a:lnSpc>
              <a:spcBef>
                <a:spcPts val="1000"/>
              </a:spcBef>
              <a:spcAft>
                <a:spcPts val="0"/>
              </a:spcAft>
              <a:buClr>
                <a:srgbClr val="262626"/>
              </a:buClr>
              <a:buSzPts val="2000"/>
              <a:buFont typeface="Arial"/>
              <a:buChar char="•"/>
            </a:pPr>
            <a:r>
              <a:rPr b="0" i="0" lang="en-GB" sz="2000">
                <a:solidFill>
                  <a:srgbClr val="262626"/>
                </a:solidFill>
                <a:latin typeface="Calibri"/>
                <a:ea typeface="Calibri"/>
                <a:cs typeface="Calibri"/>
                <a:sym typeface="Calibri"/>
              </a:rPr>
              <a:t>alhaisemmat korjauskustannukset,</a:t>
            </a:r>
            <a:endParaRPr/>
          </a:p>
          <a:p>
            <a:pPr indent="-342900" lvl="0" marL="342900" marR="0" rtl="0" algn="l">
              <a:lnSpc>
                <a:spcPct val="100000"/>
              </a:lnSpc>
              <a:spcBef>
                <a:spcPts val="1000"/>
              </a:spcBef>
              <a:spcAft>
                <a:spcPts val="0"/>
              </a:spcAft>
              <a:buClr>
                <a:srgbClr val="262626"/>
              </a:buClr>
              <a:buSzPts val="2000"/>
              <a:buFont typeface="Arial"/>
              <a:buChar char="•"/>
            </a:pPr>
            <a:r>
              <a:rPr b="0" i="0" lang="en-GB" sz="2000">
                <a:solidFill>
                  <a:srgbClr val="262626"/>
                </a:solidFill>
                <a:latin typeface="Calibri"/>
                <a:ea typeface="Calibri"/>
                <a:cs typeface="Calibri"/>
                <a:sym typeface="Calibri"/>
              </a:rPr>
              <a:t>laitteiden pidempi käyttöikä ja</a:t>
            </a:r>
            <a:endParaRPr b="0" i="0" sz="2000">
              <a:solidFill>
                <a:srgbClr val="262626"/>
              </a:solidFill>
              <a:latin typeface="Calibri"/>
              <a:ea typeface="Calibri"/>
              <a:cs typeface="Calibri"/>
              <a:sym typeface="Calibri"/>
            </a:endParaRPr>
          </a:p>
          <a:p>
            <a:pPr indent="-342900" lvl="0" marL="342900" marR="0" rtl="0" algn="l">
              <a:lnSpc>
                <a:spcPct val="100000"/>
              </a:lnSpc>
              <a:spcBef>
                <a:spcPts val="1000"/>
              </a:spcBef>
              <a:spcAft>
                <a:spcPts val="0"/>
              </a:spcAft>
              <a:buClr>
                <a:srgbClr val="262626"/>
              </a:buClr>
              <a:buSzPts val="2000"/>
              <a:buFont typeface="Arial"/>
              <a:buChar char="•"/>
            </a:pPr>
            <a:r>
              <a:rPr b="0" i="0" lang="en-GB" sz="2000">
                <a:solidFill>
                  <a:srgbClr val="262626"/>
                </a:solidFill>
                <a:latin typeface="Calibri"/>
                <a:ea typeface="Calibri"/>
                <a:cs typeface="Calibri"/>
                <a:sym typeface="Calibri"/>
              </a:rPr>
              <a:t>teknikkojen turvallisemmat työolosuhteet.</a:t>
            </a:r>
            <a:endParaRPr/>
          </a:p>
        </p:txBody>
      </p:sp>
      <p:sp>
        <p:nvSpPr>
          <p:cNvPr id="278" name="Google Shape;278;p15"/>
          <p:cNvSpPr/>
          <p:nvPr/>
        </p:nvSpPr>
        <p:spPr>
          <a:xfrm>
            <a:off x="5786381" y="1260550"/>
            <a:ext cx="45719" cy="4973979"/>
          </a:xfrm>
          <a:prstGeom prst="rect">
            <a:avLst/>
          </a:prstGeom>
          <a:solidFill>
            <a:schemeClr val="dk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16"/>
          <p:cNvSpPr txBox="1"/>
          <p:nvPr>
            <p:ph idx="1" type="body"/>
          </p:nvPr>
        </p:nvSpPr>
        <p:spPr>
          <a:xfrm>
            <a:off x="5249093" y="2301761"/>
            <a:ext cx="6813813" cy="225304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b="1" lang="en-GB"/>
              <a:t>Luku</a:t>
            </a:r>
            <a:r>
              <a:rPr b="1" lang="en-GB"/>
              <a:t> 2</a:t>
            </a:r>
            <a:endParaRPr/>
          </a:p>
          <a:p>
            <a:pPr indent="0" lvl="0" marL="0" rtl="0" algn="l">
              <a:lnSpc>
                <a:spcPct val="90000"/>
              </a:lnSpc>
              <a:spcBef>
                <a:spcPts val="1000"/>
              </a:spcBef>
              <a:spcAft>
                <a:spcPts val="0"/>
              </a:spcAft>
              <a:buClr>
                <a:schemeClr val="lt1"/>
              </a:buClr>
              <a:buSzPts val="4800"/>
              <a:buNone/>
            </a:pPr>
            <a:r>
              <a:rPr b="1" lang="en-GB"/>
              <a:t>Energianhallinnan haasteet nykyaikana</a:t>
            </a:r>
            <a:endParaRPr b="1"/>
          </a:p>
        </p:txBody>
      </p:sp>
      <p:sp>
        <p:nvSpPr>
          <p:cNvPr id="285" name="Google Shape;285;p16"/>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ADD037"/>
              </a:buClr>
              <a:buSzPts val="13000"/>
              <a:buNone/>
            </a:pPr>
            <a:r>
              <a:rPr lang="en-GB"/>
              <a:t>02</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17"/>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51C4C6"/>
              </a:buClr>
              <a:buSzPts val="2400"/>
              <a:buNone/>
            </a:pPr>
            <a:r>
              <a:rPr lang="en-GB"/>
              <a:t>Ennakoimaton uusiutuvan energian toimitus</a:t>
            </a:r>
            <a:br>
              <a:rPr b="0" lang="en-GB"/>
            </a:br>
            <a:r>
              <a:rPr b="0" lang="en-GB" sz="2000">
                <a:solidFill>
                  <a:srgbClr val="040C0C"/>
                </a:solidFill>
              </a:rPr>
              <a:t>Aurinko- ja tuulivoima on riippuvaista sääolosuhteista, mikä tekee energiantuotannosta vaihtelevaa ja vaikeuttaa suunnittelua ja tasapainottamista.</a:t>
            </a:r>
            <a:endParaRPr b="0">
              <a:solidFill>
                <a:srgbClr val="040C0C"/>
              </a:solidFill>
            </a:endParaRPr>
          </a:p>
        </p:txBody>
      </p:sp>
      <p:sp>
        <p:nvSpPr>
          <p:cNvPr id="292" name="Google Shape;292;p17"/>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p>
            <a:pPr indent="0" lvl="0" marL="0" rtl="0" algn="r">
              <a:lnSpc>
                <a:spcPct val="130000"/>
              </a:lnSpc>
              <a:spcBef>
                <a:spcPts val="0"/>
              </a:spcBef>
              <a:spcAft>
                <a:spcPts val="0"/>
              </a:spcAft>
              <a:buClr>
                <a:schemeClr val="lt1"/>
              </a:buClr>
              <a:buSzPts val="5400"/>
              <a:buNone/>
            </a:pPr>
            <a:r>
              <a:rPr lang="en-GB"/>
              <a:t>01</a:t>
            </a:r>
            <a:endParaRPr/>
          </a:p>
        </p:txBody>
      </p:sp>
      <p:sp>
        <p:nvSpPr>
          <p:cNvPr id="293" name="Google Shape;293;p17"/>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51C4C6"/>
              </a:buClr>
              <a:buSzPts val="2400"/>
              <a:buNone/>
            </a:pPr>
            <a:r>
              <a:rPr lang="en-GB"/>
              <a:t>	 Nopeasti muuttuva energiankulutus</a:t>
            </a:r>
            <a:br>
              <a:rPr b="0" lang="en-GB"/>
            </a:br>
            <a:r>
              <a:rPr b="0" lang="en-GB">
                <a:solidFill>
                  <a:srgbClr val="040C0C"/>
                </a:solidFill>
              </a:rPr>
              <a:t>Sähköajoneuvot, lämpöpumput ja älykkäät rakennukset lisäävät sähkönkulutusta ja luovat uusia huippukysyntäjaksoja.</a:t>
            </a:r>
            <a:endParaRPr b="0"/>
          </a:p>
        </p:txBody>
      </p:sp>
      <p:sp>
        <p:nvSpPr>
          <p:cNvPr id="294" name="Google Shape;294;p17"/>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p>
            <a:pPr indent="0" lvl="0" marL="0" rtl="0" algn="r">
              <a:lnSpc>
                <a:spcPct val="130000"/>
              </a:lnSpc>
              <a:spcBef>
                <a:spcPts val="0"/>
              </a:spcBef>
              <a:spcAft>
                <a:spcPts val="0"/>
              </a:spcAft>
              <a:buClr>
                <a:schemeClr val="lt1"/>
              </a:buClr>
              <a:buSzPts val="5400"/>
              <a:buNone/>
            </a:pPr>
            <a:r>
              <a:rPr lang="en-GB"/>
              <a:t>02</a:t>
            </a:r>
            <a:endParaRPr/>
          </a:p>
        </p:txBody>
      </p:sp>
      <p:sp>
        <p:nvSpPr>
          <p:cNvPr id="295" name="Google Shape;295;p17"/>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51C4C6"/>
              </a:buClr>
              <a:buSzPts val="2400"/>
              <a:buNone/>
            </a:pPr>
            <a:r>
              <a:rPr lang="en-GB"/>
              <a:t>Verkon vakauden ja luotettavuuden ylläpitäminen</a:t>
            </a:r>
            <a:br>
              <a:rPr b="0" lang="en-GB"/>
            </a:br>
            <a:r>
              <a:rPr b="0" lang="en-GB" sz="2000">
                <a:solidFill>
                  <a:srgbClr val="040C0C"/>
                </a:solidFill>
              </a:rPr>
              <a:t>Energiaverkkojen on jatkuvasti tasapainotettava tarjontaa ja kysyntää katkosten välttämiseksi, vaikka järjestelmistä tulee yhä monimutkaisempia ja hajautuneempia.</a:t>
            </a:r>
            <a:endParaRPr b="0">
              <a:solidFill>
                <a:srgbClr val="040C0C"/>
              </a:solidFill>
            </a:endParaRPr>
          </a:p>
        </p:txBody>
      </p:sp>
      <p:sp>
        <p:nvSpPr>
          <p:cNvPr id="296" name="Google Shape;296;p17"/>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p>
            <a:pPr indent="0" lvl="0" marL="0" rtl="0" algn="r">
              <a:lnSpc>
                <a:spcPct val="130000"/>
              </a:lnSpc>
              <a:spcBef>
                <a:spcPts val="0"/>
              </a:spcBef>
              <a:spcAft>
                <a:spcPts val="0"/>
              </a:spcAft>
              <a:buClr>
                <a:schemeClr val="lt1"/>
              </a:buClr>
              <a:buSzPts val="5400"/>
              <a:buNone/>
            </a:pPr>
            <a:r>
              <a:rPr lang="en-GB"/>
              <a:t>03</a:t>
            </a:r>
            <a:endParaRPr/>
          </a:p>
        </p:txBody>
      </p:sp>
      <p:sp>
        <p:nvSpPr>
          <p:cNvPr id="297" name="Google Shape;297;p17"/>
          <p:cNvSpPr/>
          <p:nvPr/>
        </p:nvSpPr>
        <p:spPr>
          <a:xfrm rot="9727022">
            <a:off x="-481078" y="5498436"/>
            <a:ext cx="2016581" cy="1623549"/>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8" name="Google Shape;298;p17"/>
          <p:cNvSpPr txBox="1"/>
          <p:nvPr/>
        </p:nvSpPr>
        <p:spPr>
          <a:xfrm>
            <a:off x="5152930" y="211691"/>
            <a:ext cx="7279708" cy="80365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600"/>
              <a:buFont typeface="Arial"/>
              <a:buNone/>
            </a:pPr>
            <a:r>
              <a:rPr lang="en-GB" sz="2600">
                <a:solidFill>
                  <a:schemeClr val="dk1"/>
                </a:solidFill>
                <a:latin typeface="Calibri"/>
                <a:ea typeface="Calibri"/>
                <a:cs typeface="Calibri"/>
                <a:sym typeface="Calibri"/>
              </a:rPr>
              <a:t>Nykyaikaisen energianhallinnan keskeiset haasteet</a:t>
            </a:r>
            <a:endParaRPr sz="2600">
              <a:solidFill>
                <a:schemeClr val="dk1"/>
              </a:solidFill>
              <a:latin typeface="Calibri"/>
              <a:ea typeface="Calibri"/>
              <a:cs typeface="Calibri"/>
              <a:sym typeface="Calibri"/>
            </a:endParaRPr>
          </a:p>
        </p:txBody>
      </p:sp>
      <p:sp>
        <p:nvSpPr>
          <p:cNvPr id="299" name="Google Shape;299;p17"/>
          <p:cNvSpPr/>
          <p:nvPr>
            <p:ph idx="4" type="pic"/>
          </p:nvPr>
        </p:nvSpPr>
        <p:spPr>
          <a:xfrm>
            <a:off x="-126342" y="0"/>
            <a:ext cx="3669321" cy="6858000"/>
          </a:xfrm>
          <a:prstGeom prst="rect">
            <a:avLst/>
          </a:prstGeom>
          <a:solidFill>
            <a:srgbClr val="D8D8D8"/>
          </a:solidFill>
          <a:ln>
            <a:noFill/>
          </a:ln>
        </p:spPr>
      </p:sp>
      <p:pic>
        <p:nvPicPr>
          <p:cNvPr id="300" name="Google Shape;300;p17"/>
          <p:cNvPicPr preferRelativeResize="0"/>
          <p:nvPr/>
        </p:nvPicPr>
        <p:blipFill rotWithShape="1">
          <a:blip r:embed="rId3">
            <a:alphaModFix/>
          </a:blip>
          <a:srcRect b="0" l="0" r="0" t="0"/>
          <a:stretch/>
        </p:blipFill>
        <p:spPr>
          <a:xfrm>
            <a:off x="-216568" y="-36093"/>
            <a:ext cx="3788505" cy="694222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18"/>
          <p:cNvSpPr txBox="1"/>
          <p:nvPr>
            <p:ph idx="1" type="body"/>
          </p:nvPr>
        </p:nvSpPr>
        <p:spPr>
          <a:xfrm>
            <a:off x="6201548" y="1440678"/>
            <a:ext cx="5208194" cy="3951770"/>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chemeClr val="lt1"/>
              </a:buClr>
              <a:buSzPts val="2000"/>
              <a:buNone/>
            </a:pPr>
            <a:r>
              <a:rPr lang="en-GB" sz="2000"/>
              <a:t>📌 </a:t>
            </a:r>
            <a:r>
              <a:rPr b="1" lang="en-GB" sz="2000"/>
              <a:t>Video: </a:t>
            </a:r>
            <a:r>
              <a:rPr i="1" lang="en-GB" sz="2000"/>
              <a:t>Nykyinen vallankumous | Uusiutuvan energian dokumentti</a:t>
            </a:r>
            <a:endParaRPr i="1" sz="2000"/>
          </a:p>
          <a:p>
            <a:pPr indent="0" lvl="0" marL="0" rtl="0" algn="l">
              <a:lnSpc>
                <a:spcPct val="100000"/>
              </a:lnSpc>
              <a:spcBef>
                <a:spcPts val="1000"/>
              </a:spcBef>
              <a:spcAft>
                <a:spcPts val="0"/>
              </a:spcAft>
              <a:buClr>
                <a:schemeClr val="lt1"/>
              </a:buClr>
              <a:buSzPts val="2000"/>
              <a:buNone/>
            </a:pPr>
            <a:r>
              <a:rPr b="1" lang="en-GB" sz="2000"/>
              <a:t>Yhteenveto: </a:t>
            </a:r>
            <a:r>
              <a:rPr lang="en-GB" sz="2000"/>
              <a:t>Tämä video selittää, miten tuuli- ja aurinkoenergia vaihtelevat sään ja kellonajan mukaan. Se korostaa energiantuotannon ja kysynnän yhteensovittamisen vaikeutta, kun uusiutuvan energian saatavuus on epäsäännöllistä, ja miksi näiden vaihteluiden hallintaan tarvitaan uusia työkaluja (kuten tekoälyennusteita).</a:t>
            </a:r>
            <a:endParaRPr b="1" sz="2000"/>
          </a:p>
          <a:p>
            <a:pPr indent="0" lvl="0" marL="0" rtl="0" algn="l">
              <a:lnSpc>
                <a:spcPct val="100000"/>
              </a:lnSpc>
              <a:spcBef>
                <a:spcPts val="1000"/>
              </a:spcBef>
              <a:spcAft>
                <a:spcPts val="0"/>
              </a:spcAft>
              <a:buClr>
                <a:schemeClr val="lt1"/>
              </a:buClr>
              <a:buSzPts val="2000"/>
              <a:buNone/>
            </a:pPr>
            <a:r>
              <a:rPr b="1" lang="en-GB" sz="2000"/>
              <a:t>Oppijoille tärkeää on ymmärtää</a:t>
            </a:r>
            <a:r>
              <a:rPr lang="en-GB" sz="2000"/>
              <a:t>, että uusiutuva energia ei tuota jatkuvaa tehoa, ja tämä vaihtelu on merkittävä haaste nykyaikaisissa energiajärjestelmissä.</a:t>
            </a:r>
            <a:endParaRPr sz="2000"/>
          </a:p>
        </p:txBody>
      </p:sp>
      <p:sp>
        <p:nvSpPr>
          <p:cNvPr id="307" name="Google Shape;307;p18"/>
          <p:cNvSpPr txBox="1"/>
          <p:nvPr>
            <p:ph idx="2" type="body"/>
          </p:nvPr>
        </p:nvSpPr>
        <p:spPr>
          <a:xfrm>
            <a:off x="6300486" y="165776"/>
            <a:ext cx="5421086"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Ennakoimaton uusiutuvan energian toimitus</a:t>
            </a:r>
            <a:endParaRPr/>
          </a:p>
        </p:txBody>
      </p:sp>
      <p:sp>
        <p:nvSpPr>
          <p:cNvPr id="308" name="Google Shape;308;p18"/>
          <p:cNvSpPr/>
          <p:nvPr>
            <p:ph idx="3" type="pic"/>
          </p:nvPr>
        </p:nvSpPr>
        <p:spPr>
          <a:xfrm>
            <a:off x="0" y="1561018"/>
            <a:ext cx="5130800" cy="3913188"/>
          </a:xfrm>
          <a:prstGeom prst="rect">
            <a:avLst/>
          </a:prstGeom>
          <a:solidFill>
            <a:srgbClr val="D8D8D8"/>
          </a:solidFill>
          <a:ln>
            <a:noFill/>
          </a:ln>
        </p:spPr>
      </p:sp>
      <p:pic>
        <p:nvPicPr>
          <p:cNvPr id="309" name="Google Shape;309;p18" title="Current Revolution | Renewable Energy Documentary | Full Movie | Sustainability"/>
          <p:cNvPicPr preferRelativeResize="0"/>
          <p:nvPr/>
        </p:nvPicPr>
        <p:blipFill rotWithShape="1">
          <a:blip r:embed="rId3">
            <a:alphaModFix/>
          </a:blip>
          <a:srcRect b="0" l="0" r="0" t="0"/>
          <a:stretch/>
        </p:blipFill>
        <p:spPr>
          <a:xfrm>
            <a:off x="-24064" y="1419890"/>
            <a:ext cx="5217222" cy="414176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9"/>
                                        </p:tgtEl>
                                        <p:attrNameLst>
                                          <p:attrName>style.visibility</p:attrName>
                                        </p:attrNameLst>
                                      </p:cBhvr>
                                      <p:to>
                                        <p:strVal val="visible"/>
                                      </p:to>
                                    </p:set>
                                    <p:animEffect filter="fade" transition="in">
                                      <p:cBhvr>
                                        <p:cTn dur="1"/>
                                        <p:tgtEl>
                                          <p:spTgt spid="3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19"/>
          <p:cNvSpPr txBox="1"/>
          <p:nvPr>
            <p:ph idx="1" type="body"/>
          </p:nvPr>
        </p:nvSpPr>
        <p:spPr>
          <a:xfrm>
            <a:off x="6095447" y="1479260"/>
            <a:ext cx="4909182" cy="389389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000"/>
              <a:buNone/>
            </a:pPr>
            <a:r>
              <a:rPr lang="en-GB" sz="2000"/>
              <a:t>📌 </a:t>
            </a:r>
            <a:r>
              <a:rPr b="1" lang="en-GB" sz="2000"/>
              <a:t>Video: </a:t>
            </a:r>
            <a:r>
              <a:rPr i="1" lang="en-GB" sz="2000"/>
              <a:t>Sähköverkon salainen neljäs pilari: kysyntä</a:t>
            </a:r>
            <a:endParaRPr i="1" sz="2000"/>
          </a:p>
          <a:p>
            <a:pPr indent="0" lvl="0" marL="0" rtl="0" algn="l">
              <a:lnSpc>
                <a:spcPct val="90000"/>
              </a:lnSpc>
              <a:spcBef>
                <a:spcPts val="1000"/>
              </a:spcBef>
              <a:spcAft>
                <a:spcPts val="0"/>
              </a:spcAft>
              <a:buClr>
                <a:schemeClr val="lt1"/>
              </a:buClr>
              <a:buSzPts val="2000"/>
              <a:buNone/>
            </a:pPr>
            <a:r>
              <a:rPr b="1" lang="en-GB" sz="2000"/>
              <a:t>Yhteenveto: </a:t>
            </a:r>
            <a:r>
              <a:rPr lang="en-GB" sz="2000"/>
              <a:t>Tämä selitys keskittyy siihen, miten energiankulutus muuttuu päivän aikana ja teknologian käytön (kuten sähköautojen ja älylaitteiden) mukaan. Se osoittaa, miksi </a:t>
            </a:r>
            <a:r>
              <a:rPr lang="en-GB" sz="2000"/>
              <a:t>miksi sähkönkulutuksen ennustaminen on haastavaa ja tärkeää sähköverkon suunnittelun kannalta.</a:t>
            </a:r>
            <a:endParaRPr sz="2000"/>
          </a:p>
          <a:p>
            <a:pPr indent="0" lvl="0" marL="0" rtl="0" algn="l">
              <a:lnSpc>
                <a:spcPct val="90000"/>
              </a:lnSpc>
              <a:spcBef>
                <a:spcPts val="1000"/>
              </a:spcBef>
              <a:spcAft>
                <a:spcPts val="0"/>
              </a:spcAft>
              <a:buClr>
                <a:schemeClr val="lt1"/>
              </a:buClr>
              <a:buSzPts val="2000"/>
              <a:buNone/>
            </a:pPr>
            <a:r>
              <a:t/>
            </a:r>
            <a:endParaRPr sz="2000"/>
          </a:p>
          <a:p>
            <a:pPr indent="0" lvl="0" marL="0" rtl="0" algn="l">
              <a:lnSpc>
                <a:spcPct val="90000"/>
              </a:lnSpc>
              <a:spcBef>
                <a:spcPts val="1000"/>
              </a:spcBef>
              <a:spcAft>
                <a:spcPts val="0"/>
              </a:spcAft>
              <a:buClr>
                <a:schemeClr val="lt1"/>
              </a:buClr>
              <a:buSzPts val="2000"/>
              <a:buNone/>
            </a:pPr>
            <a:r>
              <a:rPr b="1" lang="en-GB" sz="2000"/>
              <a:t>Tärkeimmät opit oppijoille: </a:t>
            </a:r>
            <a:r>
              <a:rPr lang="en-GB" sz="2000"/>
              <a:t>Energianhallinnan ammattilaiset tarvitsevat luotettavia kysyntäennusteita, ja tekoälytyökalut voivat auttaa tunnistamaan malleja ja parantamaan ennusteiden tarkkuutta.</a:t>
            </a:r>
            <a:endParaRPr sz="2000"/>
          </a:p>
        </p:txBody>
      </p:sp>
      <p:sp>
        <p:nvSpPr>
          <p:cNvPr id="316" name="Google Shape;316;p19"/>
          <p:cNvSpPr txBox="1"/>
          <p:nvPr>
            <p:ph idx="2" type="body"/>
          </p:nvPr>
        </p:nvSpPr>
        <p:spPr>
          <a:xfrm>
            <a:off x="6319777" y="223649"/>
            <a:ext cx="5421086"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Nopeasti muuttuva energiankulutus</a:t>
            </a:r>
            <a:endParaRPr/>
          </a:p>
        </p:txBody>
      </p:sp>
      <p:sp>
        <p:nvSpPr>
          <p:cNvPr id="317" name="Google Shape;317;p19"/>
          <p:cNvSpPr/>
          <p:nvPr>
            <p:ph idx="3" type="pic"/>
          </p:nvPr>
        </p:nvSpPr>
        <p:spPr>
          <a:xfrm>
            <a:off x="0" y="1561018"/>
            <a:ext cx="5130800" cy="3913188"/>
          </a:xfrm>
          <a:prstGeom prst="rect">
            <a:avLst/>
          </a:prstGeom>
          <a:solidFill>
            <a:srgbClr val="D8D8D8"/>
          </a:solidFill>
          <a:ln>
            <a:noFill/>
          </a:ln>
        </p:spPr>
      </p:sp>
      <p:pic>
        <p:nvPicPr>
          <p:cNvPr id="318" name="Google Shape;318;p19" title="The Grid’s Secret 4th Pillar: Demand | How Electricity Really Stays Stable"/>
          <p:cNvPicPr preferRelativeResize="0"/>
          <p:nvPr/>
        </p:nvPicPr>
        <p:blipFill rotWithShape="1">
          <a:blip r:embed="rId3">
            <a:alphaModFix/>
          </a:blip>
          <a:srcRect b="0" l="0" r="0" t="0"/>
          <a:stretch/>
        </p:blipFill>
        <p:spPr>
          <a:xfrm>
            <a:off x="26988" y="1484843"/>
            <a:ext cx="5174981" cy="39893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8"/>
                                        </p:tgtEl>
                                        <p:attrNameLst>
                                          <p:attrName>style.visibility</p:attrName>
                                        </p:attrNameLst>
                                      </p:cBhvr>
                                      <p:to>
                                        <p:strVal val="visible"/>
                                      </p:to>
                                    </p:set>
                                    <p:animEffect filter="fade" transition="in">
                                      <p:cBhvr>
                                        <p:cTn dur="1"/>
                                        <p:tgtEl>
                                          <p:spTgt spid="3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
          <p:cNvSpPr txBox="1"/>
          <p:nvPr>
            <p:ph idx="1" type="body"/>
          </p:nvPr>
        </p:nvSpPr>
        <p:spPr>
          <a:xfrm>
            <a:off x="772707" y="1786741"/>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ADD037"/>
              </a:buClr>
              <a:buSzPts val="3200"/>
              <a:buNone/>
            </a:pPr>
            <a:r>
              <a:rPr lang="en-GB"/>
              <a:t>01</a:t>
            </a:r>
            <a:endParaRPr/>
          </a:p>
        </p:txBody>
      </p:sp>
      <p:sp>
        <p:nvSpPr>
          <p:cNvPr id="162" name="Google Shape;162;p2"/>
          <p:cNvSpPr txBox="1"/>
          <p:nvPr>
            <p:ph idx="2" type="body"/>
          </p:nvPr>
        </p:nvSpPr>
        <p:spPr>
          <a:xfrm>
            <a:off x="1608004" y="1786741"/>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62626"/>
              </a:buClr>
              <a:buSzPts val="2200"/>
              <a:buNone/>
            </a:pPr>
            <a:r>
              <a:rPr lang="en-GB"/>
              <a:t>Luku 1 - Johdanto</a:t>
            </a:r>
            <a:endParaRPr/>
          </a:p>
        </p:txBody>
      </p:sp>
      <p:sp>
        <p:nvSpPr>
          <p:cNvPr id="163" name="Google Shape;163;p2"/>
          <p:cNvSpPr txBox="1"/>
          <p:nvPr>
            <p:ph idx="3" type="body"/>
          </p:nvPr>
        </p:nvSpPr>
        <p:spPr>
          <a:xfrm>
            <a:off x="772707" y="2498531"/>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ADD037"/>
              </a:buClr>
              <a:buSzPts val="3200"/>
              <a:buNone/>
            </a:pPr>
            <a:r>
              <a:rPr lang="en-GB"/>
              <a:t>02</a:t>
            </a:r>
            <a:endParaRPr/>
          </a:p>
        </p:txBody>
      </p:sp>
      <p:sp>
        <p:nvSpPr>
          <p:cNvPr id="164" name="Google Shape;164;p2"/>
          <p:cNvSpPr txBox="1"/>
          <p:nvPr>
            <p:ph idx="4" type="body"/>
          </p:nvPr>
        </p:nvSpPr>
        <p:spPr>
          <a:xfrm>
            <a:off x="1620473" y="2476259"/>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62626"/>
              </a:buClr>
              <a:buSzPts val="2200"/>
              <a:buNone/>
            </a:pPr>
            <a:r>
              <a:rPr lang="en-GB"/>
              <a:t>Luku</a:t>
            </a:r>
            <a:r>
              <a:rPr lang="en-GB"/>
              <a:t> 2 - Energian haasteet nykyaikana</a:t>
            </a:r>
            <a:endParaRPr/>
          </a:p>
        </p:txBody>
      </p:sp>
      <p:sp>
        <p:nvSpPr>
          <p:cNvPr id="165" name="Google Shape;165;p2"/>
          <p:cNvSpPr txBox="1"/>
          <p:nvPr>
            <p:ph idx="5" type="body"/>
          </p:nvPr>
        </p:nvSpPr>
        <p:spPr>
          <a:xfrm>
            <a:off x="772707" y="3210318"/>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ADD037"/>
              </a:buClr>
              <a:buSzPts val="3200"/>
              <a:buNone/>
            </a:pPr>
            <a:r>
              <a:rPr lang="en-GB"/>
              <a:t>03</a:t>
            </a:r>
            <a:endParaRPr/>
          </a:p>
        </p:txBody>
      </p:sp>
      <p:sp>
        <p:nvSpPr>
          <p:cNvPr id="166" name="Google Shape;166;p2"/>
          <p:cNvSpPr txBox="1"/>
          <p:nvPr>
            <p:ph idx="6" type="body"/>
          </p:nvPr>
        </p:nvSpPr>
        <p:spPr>
          <a:xfrm>
            <a:off x="1608004" y="3210318"/>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62626"/>
              </a:buClr>
              <a:buSzPts val="2200"/>
              <a:buNone/>
            </a:pPr>
            <a:r>
              <a:rPr lang="en-GB"/>
              <a:t>Luku</a:t>
            </a:r>
            <a:r>
              <a:rPr lang="en-GB"/>
              <a:t> 3 - Miten tekoäly voi tukea energianhallintaa?</a:t>
            </a:r>
            <a:endParaRPr/>
          </a:p>
        </p:txBody>
      </p:sp>
      <p:sp>
        <p:nvSpPr>
          <p:cNvPr id="167" name="Google Shape;167;p2"/>
          <p:cNvSpPr txBox="1"/>
          <p:nvPr>
            <p:ph idx="7" type="body"/>
          </p:nvPr>
        </p:nvSpPr>
        <p:spPr>
          <a:xfrm>
            <a:off x="772707" y="3922110"/>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ADD037"/>
              </a:buClr>
              <a:buSzPts val="3200"/>
              <a:buNone/>
            </a:pPr>
            <a:r>
              <a:rPr lang="en-GB"/>
              <a:t>04</a:t>
            </a:r>
            <a:endParaRPr/>
          </a:p>
        </p:txBody>
      </p:sp>
      <p:sp>
        <p:nvSpPr>
          <p:cNvPr id="168" name="Google Shape;168;p2"/>
          <p:cNvSpPr txBox="1"/>
          <p:nvPr>
            <p:ph idx="8" type="body"/>
          </p:nvPr>
        </p:nvSpPr>
        <p:spPr>
          <a:xfrm>
            <a:off x="1608003" y="3922110"/>
            <a:ext cx="7638633"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62626"/>
              </a:buClr>
              <a:buSzPts val="2200"/>
              <a:buNone/>
            </a:pPr>
            <a:r>
              <a:rPr lang="en-GB"/>
              <a:t>Luku</a:t>
            </a:r>
            <a:r>
              <a:rPr lang="en-GB"/>
              <a:t> 4 - Kuinka pysymme edellä? Ratkaisut ja tulevaisuuteen katsominen</a:t>
            </a:r>
            <a:endParaRPr/>
          </a:p>
        </p:txBody>
      </p:sp>
      <p:sp>
        <p:nvSpPr>
          <p:cNvPr id="169" name="Google Shape;169;p2"/>
          <p:cNvSpPr txBox="1"/>
          <p:nvPr>
            <p:ph idx="9" type="body"/>
          </p:nvPr>
        </p:nvSpPr>
        <p:spPr>
          <a:xfrm>
            <a:off x="772707" y="4616963"/>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ADD037"/>
              </a:buClr>
              <a:buSzPts val="3200"/>
              <a:buNone/>
            </a:pPr>
            <a:r>
              <a:rPr lang="en-GB"/>
              <a:t>05</a:t>
            </a:r>
            <a:endParaRPr/>
          </a:p>
        </p:txBody>
      </p:sp>
      <p:sp>
        <p:nvSpPr>
          <p:cNvPr id="170" name="Google Shape;170;p2"/>
          <p:cNvSpPr txBox="1"/>
          <p:nvPr>
            <p:ph idx="13" type="body"/>
          </p:nvPr>
        </p:nvSpPr>
        <p:spPr>
          <a:xfrm>
            <a:off x="1608004" y="4616963"/>
            <a:ext cx="8151816"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62626"/>
              </a:buClr>
              <a:buSzPts val="2200"/>
              <a:buNone/>
            </a:pPr>
            <a:r>
              <a:t/>
            </a:r>
            <a:endParaRPr/>
          </a:p>
          <a:p>
            <a:pPr indent="0" lvl="0" marL="0" rtl="0" algn="l">
              <a:lnSpc>
                <a:spcPct val="90000"/>
              </a:lnSpc>
              <a:spcBef>
                <a:spcPts val="0"/>
              </a:spcBef>
              <a:spcAft>
                <a:spcPts val="0"/>
              </a:spcAft>
              <a:buClr>
                <a:srgbClr val="262626"/>
              </a:buClr>
              <a:buSzPts val="2200"/>
              <a:buNone/>
            </a:pPr>
            <a:r>
              <a:rPr lang="en-GB"/>
              <a:t>Luku</a:t>
            </a:r>
            <a:r>
              <a:rPr lang="en-GB"/>
              <a:t> 5 - </a:t>
            </a:r>
            <a:r>
              <a:rPr lang="en-GB"/>
              <a:t> Graafinen yleiskatsaus neljän sektorin mahdolliseen risteämiseen</a:t>
            </a:r>
            <a:endParaRPr/>
          </a:p>
          <a:p>
            <a:pPr indent="0" lvl="0" marL="0" rtl="0" algn="l">
              <a:lnSpc>
                <a:spcPct val="90000"/>
              </a:lnSpc>
              <a:spcBef>
                <a:spcPts val="0"/>
              </a:spcBef>
              <a:spcAft>
                <a:spcPts val="0"/>
              </a:spcAft>
              <a:buClr>
                <a:srgbClr val="262626"/>
              </a:buClr>
              <a:buSzPts val="2200"/>
              <a:buNone/>
            </a:pPr>
            <a:r>
              <a:t/>
            </a:r>
            <a:endParaRPr/>
          </a:p>
        </p:txBody>
      </p:sp>
      <p:sp>
        <p:nvSpPr>
          <p:cNvPr id="171" name="Google Shape;171;p2"/>
          <p:cNvSpPr txBox="1"/>
          <p:nvPr>
            <p:ph idx="14" type="body"/>
          </p:nvPr>
        </p:nvSpPr>
        <p:spPr>
          <a:xfrm>
            <a:off x="548420" y="416431"/>
            <a:ext cx="5041923" cy="72075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Contents</a:t>
            </a:r>
            <a:endParaRPr/>
          </a:p>
        </p:txBody>
      </p:sp>
      <p:sp>
        <p:nvSpPr>
          <p:cNvPr id="172" name="Google Shape;172;p2"/>
          <p:cNvSpPr/>
          <p:nvPr/>
        </p:nvSpPr>
        <p:spPr>
          <a:xfrm rot="1240913">
            <a:off x="10576783" y="-413266"/>
            <a:ext cx="2016581" cy="1623549"/>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20"/>
          <p:cNvSpPr txBox="1"/>
          <p:nvPr>
            <p:ph idx="1" type="body"/>
          </p:nvPr>
        </p:nvSpPr>
        <p:spPr>
          <a:xfrm>
            <a:off x="6406587" y="1882210"/>
            <a:ext cx="5005637" cy="391318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000"/>
              <a:buNone/>
            </a:pPr>
            <a:r>
              <a:rPr lang="en-GB" sz="2000"/>
              <a:t>📌 </a:t>
            </a:r>
            <a:r>
              <a:rPr b="1" lang="en-GB" sz="2000"/>
              <a:t>Video: </a:t>
            </a:r>
            <a:r>
              <a:rPr i="1" lang="en-GB" sz="2000"/>
              <a:t>Miksi verkon vakaus vaikeutuu?</a:t>
            </a:r>
            <a:endParaRPr/>
          </a:p>
          <a:p>
            <a:pPr indent="0" lvl="0" marL="0" rtl="0" algn="l">
              <a:lnSpc>
                <a:spcPct val="90000"/>
              </a:lnSpc>
              <a:spcBef>
                <a:spcPts val="1000"/>
              </a:spcBef>
              <a:spcAft>
                <a:spcPts val="0"/>
              </a:spcAft>
              <a:buClr>
                <a:schemeClr val="lt1"/>
              </a:buClr>
              <a:buSzPts val="2000"/>
              <a:buNone/>
            </a:pPr>
            <a:r>
              <a:rPr b="1" lang="en-GB" sz="2000"/>
              <a:t>Yhteenveto: </a:t>
            </a:r>
            <a:r>
              <a:rPr lang="en-GB" sz="2000"/>
              <a:t>Tässä videossa käsitellään, miten hajautettujen energialähteiden integrointi vaikeuttaa sähköverkon vakauden ylläpitämistä. Se käsittelee muun muassa taajuuden säätöä sekä tarjonnan ja kysynnän tasapainottamista reaaliajassa – toimintoja, joissa tekoälypohjainen seuranta ja optimointi voivat tehdä eron.</a:t>
            </a:r>
            <a:endParaRPr/>
          </a:p>
          <a:p>
            <a:pPr indent="0" lvl="0" marL="0" rtl="0" algn="l">
              <a:lnSpc>
                <a:spcPct val="90000"/>
              </a:lnSpc>
              <a:spcBef>
                <a:spcPts val="1000"/>
              </a:spcBef>
              <a:spcAft>
                <a:spcPts val="0"/>
              </a:spcAft>
              <a:buClr>
                <a:schemeClr val="lt1"/>
              </a:buClr>
              <a:buSzPts val="2000"/>
              <a:buNone/>
            </a:pPr>
            <a:r>
              <a:t/>
            </a:r>
            <a:endParaRPr b="1" sz="2000"/>
          </a:p>
          <a:p>
            <a:pPr indent="0" lvl="0" marL="0" rtl="0" algn="l">
              <a:lnSpc>
                <a:spcPct val="90000"/>
              </a:lnSpc>
              <a:spcBef>
                <a:spcPts val="1000"/>
              </a:spcBef>
              <a:spcAft>
                <a:spcPts val="0"/>
              </a:spcAft>
              <a:buClr>
                <a:schemeClr val="lt1"/>
              </a:buClr>
              <a:buSzPts val="2000"/>
              <a:buNone/>
            </a:pPr>
            <a:r>
              <a:rPr b="1" lang="en-GB" sz="2000"/>
              <a:t>Oppijoille tärkeää tietoa: </a:t>
            </a:r>
            <a:r>
              <a:rPr lang="en-GB" sz="2000"/>
              <a:t>Verkko-operaattoreiden on ylläpidettävä jatkuvaa tasapainoa; tekoälyjärjestelmät tukevat reaaliaikaista päätöksentekoa ja auttavat ehkäisemään sähkökatkoksia.</a:t>
            </a:r>
            <a:endParaRPr sz="2000"/>
          </a:p>
        </p:txBody>
      </p:sp>
      <p:sp>
        <p:nvSpPr>
          <p:cNvPr id="325" name="Google Shape;325;p20"/>
          <p:cNvSpPr txBox="1"/>
          <p:nvPr>
            <p:ph idx="2" type="body"/>
          </p:nvPr>
        </p:nvSpPr>
        <p:spPr>
          <a:xfrm>
            <a:off x="6406587" y="223649"/>
            <a:ext cx="5421086"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Verkon vakauden ja luotettavuuden ylläpitäminen</a:t>
            </a:r>
            <a:endParaRPr/>
          </a:p>
        </p:txBody>
      </p:sp>
      <p:sp>
        <p:nvSpPr>
          <p:cNvPr id="326" name="Google Shape;326;p20"/>
          <p:cNvSpPr/>
          <p:nvPr>
            <p:ph idx="3" type="pic"/>
          </p:nvPr>
        </p:nvSpPr>
        <p:spPr>
          <a:xfrm>
            <a:off x="0" y="1561018"/>
            <a:ext cx="5130800" cy="3913188"/>
          </a:xfrm>
          <a:prstGeom prst="rect">
            <a:avLst/>
          </a:prstGeom>
          <a:solidFill>
            <a:srgbClr val="D8D8D8"/>
          </a:solidFill>
          <a:ln>
            <a:noFill/>
          </a:ln>
        </p:spPr>
      </p:sp>
      <p:pic>
        <p:nvPicPr>
          <p:cNvPr id="327" name="Google Shape;327;p20" title="Why Is Grid Stability Getting Harder? The Hidden Challenge of Renewable Integration"/>
          <p:cNvPicPr preferRelativeResize="0"/>
          <p:nvPr/>
        </p:nvPicPr>
        <p:blipFill rotWithShape="1">
          <a:blip r:embed="rId3">
            <a:alphaModFix/>
          </a:blip>
          <a:srcRect b="0" l="0" r="0" t="0"/>
          <a:stretch/>
        </p:blipFill>
        <p:spPr>
          <a:xfrm>
            <a:off x="0" y="1534885"/>
            <a:ext cx="5214257" cy="401682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7"/>
                                        </p:tgtEl>
                                        <p:attrNameLst>
                                          <p:attrName>style.visibility</p:attrName>
                                        </p:attrNameLst>
                                      </p:cBhvr>
                                      <p:to>
                                        <p:strVal val="visible"/>
                                      </p:to>
                                    </p:set>
                                    <p:animEffect filter="fade" transition="in">
                                      <p:cBhvr>
                                        <p:cTn dur="1"/>
                                        <p:tgtEl>
                                          <p:spTgt spid="3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21"/>
          <p:cNvSpPr txBox="1"/>
          <p:nvPr>
            <p:ph idx="2" type="body"/>
          </p:nvPr>
        </p:nvSpPr>
        <p:spPr>
          <a:xfrm>
            <a:off x="4927791" y="986640"/>
            <a:ext cx="6553234" cy="99938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262626"/>
              </a:buClr>
              <a:buSzPts val="2000"/>
              <a:buNone/>
            </a:pPr>
            <a:r>
              <a:rPr lang="en-GB" sz="2000"/>
              <a:t>K1: Miksi uusiutuvaa energiaa on vaikea hallita?</a:t>
            </a:r>
            <a:endParaRPr/>
          </a:p>
          <a:p>
            <a:pPr indent="0" lvl="0" marL="0" rtl="0" algn="l">
              <a:lnSpc>
                <a:spcPct val="100000"/>
              </a:lnSpc>
              <a:spcBef>
                <a:spcPts val="1000"/>
              </a:spcBef>
              <a:spcAft>
                <a:spcPts val="0"/>
              </a:spcAft>
              <a:buClr>
                <a:srgbClr val="262626"/>
              </a:buClr>
              <a:buSzPts val="2000"/>
              <a:buNone/>
            </a:pPr>
            <a:r>
              <a:rPr lang="en-GB" sz="2000"/>
              <a:t>K2: Miten sähköajoneuvot ja lämpöpumput vaikuttavat energiajärjestelmiin?</a:t>
            </a:r>
            <a:endParaRPr sz="2000"/>
          </a:p>
        </p:txBody>
      </p:sp>
      <p:sp>
        <p:nvSpPr>
          <p:cNvPr id="334" name="Google Shape;334;p21"/>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p>
            <a:pPr indent="0" lvl="0" marL="0" rtl="0" algn="r">
              <a:lnSpc>
                <a:spcPct val="130000"/>
              </a:lnSpc>
              <a:spcBef>
                <a:spcPts val="0"/>
              </a:spcBef>
              <a:spcAft>
                <a:spcPts val="0"/>
              </a:spcAft>
              <a:buClr>
                <a:schemeClr val="lt1"/>
              </a:buClr>
              <a:buSzPts val="5400"/>
              <a:buNone/>
            </a:pPr>
            <a:r>
              <a:rPr lang="en-GB"/>
              <a:t>01</a:t>
            </a:r>
            <a:endParaRPr/>
          </a:p>
        </p:txBody>
      </p:sp>
      <p:sp>
        <p:nvSpPr>
          <p:cNvPr id="335" name="Google Shape;335;p21"/>
          <p:cNvSpPr txBox="1"/>
          <p:nvPr>
            <p:ph idx="6" type="body"/>
          </p:nvPr>
        </p:nvSpPr>
        <p:spPr>
          <a:xfrm>
            <a:off x="4927791" y="3037821"/>
            <a:ext cx="6553234" cy="99938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262626"/>
              </a:buClr>
              <a:buSzPts val="2000"/>
              <a:buNone/>
            </a:pPr>
            <a:r>
              <a:rPr lang="en-GB" sz="2000"/>
              <a:t>K3: Mitä ”verkon vakaus” tarkoittaa?</a:t>
            </a:r>
            <a:endParaRPr/>
          </a:p>
          <a:p>
            <a:pPr indent="0" lvl="0" marL="0" rtl="0" algn="l">
              <a:lnSpc>
                <a:spcPct val="100000"/>
              </a:lnSpc>
              <a:spcBef>
                <a:spcPts val="1000"/>
              </a:spcBef>
              <a:spcAft>
                <a:spcPts val="0"/>
              </a:spcAft>
              <a:buClr>
                <a:srgbClr val="262626"/>
              </a:buClr>
              <a:buSzPts val="2000"/>
              <a:buNone/>
            </a:pPr>
            <a:r>
              <a:rPr lang="en-GB" sz="2000"/>
              <a:t>K4: Miksi energiatietojen hallinta on nykyään haaste?</a:t>
            </a:r>
            <a:endParaRPr sz="2000"/>
          </a:p>
        </p:txBody>
      </p:sp>
      <p:sp>
        <p:nvSpPr>
          <p:cNvPr id="336" name="Google Shape;336;p21"/>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p>
            <a:pPr indent="0" lvl="0" marL="0" rtl="0" algn="r">
              <a:lnSpc>
                <a:spcPct val="130000"/>
              </a:lnSpc>
              <a:spcBef>
                <a:spcPts val="0"/>
              </a:spcBef>
              <a:spcAft>
                <a:spcPts val="0"/>
              </a:spcAft>
              <a:buClr>
                <a:schemeClr val="lt1"/>
              </a:buClr>
              <a:buSzPts val="5400"/>
              <a:buNone/>
            </a:pPr>
            <a:r>
              <a:rPr lang="en-GB"/>
              <a:t>02</a:t>
            </a:r>
            <a:endParaRPr/>
          </a:p>
        </p:txBody>
      </p:sp>
      <p:sp>
        <p:nvSpPr>
          <p:cNvPr id="337" name="Google Shape;337;p21"/>
          <p:cNvSpPr txBox="1"/>
          <p:nvPr>
            <p:ph idx="9" type="body"/>
          </p:nvPr>
        </p:nvSpPr>
        <p:spPr>
          <a:xfrm>
            <a:off x="4927791" y="4589310"/>
            <a:ext cx="6632838" cy="99938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262626"/>
              </a:buClr>
              <a:buSzPts val="2000"/>
              <a:buNone/>
            </a:pPr>
            <a:r>
              <a:rPr lang="en-GB" sz="2000"/>
              <a:t>K5: Miksi perinteiset energianhallintamenetelmät eivät enää riitä?</a:t>
            </a:r>
            <a:endParaRPr/>
          </a:p>
          <a:p>
            <a:pPr indent="0" lvl="0" marL="0" rtl="0" algn="l">
              <a:lnSpc>
                <a:spcPct val="100000"/>
              </a:lnSpc>
              <a:spcBef>
                <a:spcPts val="1000"/>
              </a:spcBef>
              <a:spcAft>
                <a:spcPts val="0"/>
              </a:spcAft>
              <a:buClr>
                <a:srgbClr val="262626"/>
              </a:buClr>
              <a:buSzPts val="2000"/>
              <a:buNone/>
            </a:pPr>
            <a:r>
              <a:rPr lang="en-GB" sz="2000"/>
              <a:t>K6: Miten uusiutuvan energian integrointi lisää energianhallinnan monimutkaisuutta?</a:t>
            </a:r>
            <a:endParaRPr sz="2000"/>
          </a:p>
        </p:txBody>
      </p:sp>
      <p:sp>
        <p:nvSpPr>
          <p:cNvPr id="338" name="Google Shape;338;p21"/>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p>
            <a:pPr indent="0" lvl="0" marL="0" rtl="0" algn="r">
              <a:lnSpc>
                <a:spcPct val="130000"/>
              </a:lnSpc>
              <a:spcBef>
                <a:spcPts val="0"/>
              </a:spcBef>
              <a:spcAft>
                <a:spcPts val="0"/>
              </a:spcAft>
              <a:buClr>
                <a:schemeClr val="lt1"/>
              </a:buClr>
              <a:buSzPts val="5400"/>
              <a:buNone/>
            </a:pPr>
            <a:r>
              <a:rPr lang="en-GB"/>
              <a:t>03</a:t>
            </a:r>
            <a:endParaRPr/>
          </a:p>
        </p:txBody>
      </p:sp>
      <p:sp>
        <p:nvSpPr>
          <p:cNvPr id="339" name="Google Shape;339;p21"/>
          <p:cNvSpPr/>
          <p:nvPr/>
        </p:nvSpPr>
        <p:spPr>
          <a:xfrm rot="9727022">
            <a:off x="-481078" y="5498436"/>
            <a:ext cx="2016581" cy="1623549"/>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0" name="Google Shape;340;p21"/>
          <p:cNvSpPr/>
          <p:nvPr>
            <p:ph idx="4" type="pic"/>
          </p:nvPr>
        </p:nvSpPr>
        <p:spPr>
          <a:xfrm>
            <a:off x="-126342" y="0"/>
            <a:ext cx="3669321" cy="6858000"/>
          </a:xfrm>
          <a:prstGeom prst="rect">
            <a:avLst/>
          </a:prstGeom>
          <a:solidFill>
            <a:srgbClr val="D8D8D8"/>
          </a:solidFill>
          <a:ln>
            <a:noFill/>
          </a:ln>
        </p:spPr>
      </p:sp>
      <p:pic>
        <p:nvPicPr>
          <p:cNvPr descr="Et bilde som inneholder dam, utendørs, vann, scenebilde&#10;&#10;KI-generert innhold kan være feil." id="341" name="Google Shape;341;p21"/>
          <p:cNvPicPr preferRelativeResize="0"/>
          <p:nvPr/>
        </p:nvPicPr>
        <p:blipFill rotWithShape="1">
          <a:blip r:embed="rId3">
            <a:alphaModFix/>
          </a:blip>
          <a:srcRect b="0" l="24139" r="42455" t="0"/>
          <a:stretch/>
        </p:blipFill>
        <p:spPr>
          <a:xfrm>
            <a:off x="-148114" y="-87086"/>
            <a:ext cx="3773333" cy="6955972"/>
          </a:xfrm>
          <a:prstGeom prst="rect">
            <a:avLst/>
          </a:prstGeom>
          <a:noFill/>
          <a:ln>
            <a:noFill/>
          </a:ln>
        </p:spPr>
      </p:pic>
      <p:sp>
        <p:nvSpPr>
          <p:cNvPr id="342" name="Google Shape;342;p21"/>
          <p:cNvSpPr txBox="1"/>
          <p:nvPr/>
        </p:nvSpPr>
        <p:spPr>
          <a:xfrm>
            <a:off x="7747191" y="6310210"/>
            <a:ext cx="4000500"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i="1" lang="en-GB" sz="1400">
                <a:solidFill>
                  <a:srgbClr val="C00000"/>
                </a:solidFill>
                <a:latin typeface="Calibri"/>
                <a:ea typeface="Calibri"/>
                <a:cs typeface="Calibri"/>
                <a:sym typeface="Calibri"/>
              </a:rPr>
              <a:t>*Vastaukset ovat seuraavalla dialla.</a:t>
            </a:r>
            <a:endParaRPr b="1" i="1" sz="1400">
              <a:solidFill>
                <a:srgbClr val="C00000"/>
              </a:solidFill>
              <a:latin typeface="Calibri"/>
              <a:ea typeface="Calibri"/>
              <a:cs typeface="Calibri"/>
              <a:sym typeface="Calibri"/>
            </a:endParaRPr>
          </a:p>
        </p:txBody>
      </p:sp>
      <p:sp>
        <p:nvSpPr>
          <p:cNvPr id="343" name="Google Shape;343;p21"/>
          <p:cNvSpPr txBox="1"/>
          <p:nvPr/>
        </p:nvSpPr>
        <p:spPr>
          <a:xfrm>
            <a:off x="4839364" y="101272"/>
            <a:ext cx="4391722" cy="80365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51C4C6"/>
              </a:buClr>
              <a:buSzPts val="3400"/>
              <a:buFont typeface="Arial"/>
              <a:buNone/>
            </a:pPr>
            <a:r>
              <a:rPr b="1" i="0" lang="en-GB" sz="3400">
                <a:solidFill>
                  <a:srgbClr val="51C4C6"/>
                </a:solidFill>
                <a:latin typeface="Calibri"/>
                <a:ea typeface="Calibri"/>
                <a:cs typeface="Calibri"/>
                <a:sym typeface="Calibri"/>
              </a:rPr>
              <a:t>Testaa tietosi</a:t>
            </a:r>
            <a:endParaRPr b="1" i="0" sz="3400">
              <a:solidFill>
                <a:srgbClr val="51C4C6"/>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22"/>
          <p:cNvSpPr txBox="1"/>
          <p:nvPr/>
        </p:nvSpPr>
        <p:spPr>
          <a:xfrm>
            <a:off x="1300165" y="144815"/>
            <a:ext cx="11022464" cy="80365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51C4C6"/>
              </a:buClr>
              <a:buSzPts val="3400"/>
              <a:buFont typeface="Arial"/>
              <a:buNone/>
            </a:pPr>
            <a:r>
              <a:rPr b="1" i="1" lang="en-GB" sz="3400">
                <a:solidFill>
                  <a:srgbClr val="51C4C6"/>
                </a:solidFill>
                <a:latin typeface="Calibri"/>
                <a:ea typeface="Calibri"/>
                <a:cs typeface="Calibri"/>
                <a:sym typeface="Calibri"/>
              </a:rPr>
              <a:t>Kysymyksiä ja vastauksia nykyaikaisen energianhallinnan keskeisistä haasteista:</a:t>
            </a:r>
            <a:endParaRPr b="1" i="0" sz="3400">
              <a:solidFill>
                <a:srgbClr val="51C4C6"/>
              </a:solidFill>
              <a:latin typeface="Calibri"/>
              <a:ea typeface="Calibri"/>
              <a:cs typeface="Calibri"/>
              <a:sym typeface="Calibri"/>
            </a:endParaRPr>
          </a:p>
        </p:txBody>
      </p:sp>
      <p:sp>
        <p:nvSpPr>
          <p:cNvPr id="350" name="Google Shape;350;p22"/>
          <p:cNvSpPr txBox="1"/>
          <p:nvPr>
            <p:ph idx="1" type="body"/>
          </p:nvPr>
        </p:nvSpPr>
        <p:spPr>
          <a:xfrm>
            <a:off x="1300165" y="1051484"/>
            <a:ext cx="10630578" cy="4374645"/>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262626"/>
              </a:buClr>
              <a:buSzPts val="1700"/>
              <a:buNone/>
            </a:pPr>
            <a:r>
              <a:rPr b="1" lang="en-GB" sz="1700"/>
              <a:t>K1: Miksi uusiutuvaa energiaa on vaikea hallita?</a:t>
            </a:r>
            <a:br>
              <a:rPr lang="en-GB" sz="1700"/>
            </a:br>
            <a:r>
              <a:rPr b="1" lang="en-GB" sz="1700"/>
              <a:t>A: </a:t>
            </a:r>
            <a:r>
              <a:rPr lang="en-GB" sz="1700"/>
              <a:t>Koska aurinko- ja tuulivoima on riippuvainen säästä ja kellonajasta, tuotanto ei ole vakio. Tämä vaikeuttaa saatavilla olevan sähkön määrän ennustamista.</a:t>
            </a:r>
            <a:endParaRPr sz="800"/>
          </a:p>
          <a:p>
            <a:pPr indent="-228600" lvl="0" marL="228600" rtl="0" algn="l">
              <a:lnSpc>
                <a:spcPct val="90000"/>
              </a:lnSpc>
              <a:spcBef>
                <a:spcPts val="1000"/>
              </a:spcBef>
              <a:spcAft>
                <a:spcPts val="0"/>
              </a:spcAft>
              <a:buClr>
                <a:srgbClr val="262626"/>
              </a:buClr>
              <a:buSzPts val="1700"/>
              <a:buNone/>
            </a:pPr>
            <a:r>
              <a:rPr b="1" lang="en-GB" sz="1700"/>
              <a:t>K2: Miten sähköajoneuvot ja lämpöpumput vaikuttavat energiajärjestelmiin?</a:t>
            </a:r>
            <a:br>
              <a:rPr lang="en-GB" sz="1700"/>
            </a:br>
            <a:r>
              <a:rPr b="1" lang="en-GB" sz="1700"/>
              <a:t>A: </a:t>
            </a:r>
            <a:r>
              <a:rPr lang="en-GB" sz="1700"/>
              <a:t>Ne lisäävät sähkönkulutusta ja aiheuttavat uusia kulutushuippuja, mikä lisää sähköverkkojen kuormitusta.</a:t>
            </a:r>
            <a:endParaRPr sz="1700"/>
          </a:p>
          <a:p>
            <a:pPr indent="-228600" lvl="0" marL="228600" rtl="0" algn="l">
              <a:lnSpc>
                <a:spcPct val="90000"/>
              </a:lnSpc>
              <a:spcBef>
                <a:spcPts val="1000"/>
              </a:spcBef>
              <a:spcAft>
                <a:spcPts val="0"/>
              </a:spcAft>
              <a:buClr>
                <a:srgbClr val="262626"/>
              </a:buClr>
              <a:buSzPts val="1700"/>
              <a:buNone/>
            </a:pPr>
            <a:r>
              <a:rPr b="1" lang="en-GB" sz="1700"/>
              <a:t>K3: Mitä ”verkon vakaus” tarkoittaa?</a:t>
            </a:r>
            <a:br>
              <a:rPr lang="en-GB" sz="1700"/>
            </a:br>
            <a:r>
              <a:rPr b="1" lang="en-GB" sz="1700"/>
              <a:t>A: </a:t>
            </a:r>
            <a:r>
              <a:rPr lang="en-GB" sz="1700"/>
              <a:t>Se tarkoittaa sähkön kysynnän ja tarjonnan tasapainottamista kaikkina aikoina sähkökatkosten tai laitteiden vaurioitumisen välttämiseksi.</a:t>
            </a:r>
            <a:endParaRPr sz="800"/>
          </a:p>
          <a:p>
            <a:pPr indent="-228600" lvl="0" marL="228600" rtl="0" algn="l">
              <a:lnSpc>
                <a:spcPct val="90000"/>
              </a:lnSpc>
              <a:spcBef>
                <a:spcPts val="1000"/>
              </a:spcBef>
              <a:spcAft>
                <a:spcPts val="0"/>
              </a:spcAft>
              <a:buClr>
                <a:srgbClr val="262626"/>
              </a:buClr>
              <a:buSzPts val="1700"/>
              <a:buNone/>
            </a:pPr>
            <a:r>
              <a:rPr b="1" lang="en-GB" sz="1700"/>
              <a:t>K4: Miksi energiatietojen hallinta on nykyään haasteellista?</a:t>
            </a:r>
            <a:br>
              <a:rPr lang="en-GB" sz="1700"/>
            </a:br>
            <a:r>
              <a:rPr b="1" lang="en-GB" sz="1700"/>
              <a:t>A: </a:t>
            </a:r>
            <a:r>
              <a:rPr lang="en-GB" sz="1700"/>
              <a:t>Nykyaikaiset energiajärjestelmät tuottavat suuria määriä reaaliaikaista dataa antureista, älymittareista ja sääjärjestelmistä, joita on vaikea käsitellä manuaalisesti.</a:t>
            </a:r>
            <a:endParaRPr sz="800"/>
          </a:p>
          <a:p>
            <a:pPr indent="-228600" lvl="0" marL="228600" rtl="0" algn="l">
              <a:lnSpc>
                <a:spcPct val="90000"/>
              </a:lnSpc>
              <a:spcBef>
                <a:spcPts val="1000"/>
              </a:spcBef>
              <a:spcAft>
                <a:spcPts val="0"/>
              </a:spcAft>
              <a:buClr>
                <a:srgbClr val="262626"/>
              </a:buClr>
              <a:buSzPts val="1700"/>
              <a:buNone/>
            </a:pPr>
            <a:r>
              <a:rPr b="1" lang="en-GB" sz="1700"/>
              <a:t>K5: Miksi perinteiset energianhallintamenetelmät eivät enää riitä?</a:t>
            </a:r>
            <a:br>
              <a:rPr lang="en-GB" sz="1700"/>
            </a:br>
            <a:r>
              <a:rPr b="1" lang="en-GB" sz="1700"/>
              <a:t>A: </a:t>
            </a:r>
            <a:r>
              <a:rPr lang="en-GB" sz="1700"/>
              <a:t>Koska energiajärjestelmät ovat monimutkaisempia, hajautetumpia ja nopeasti muuttuvia, ne vaativat edistyneitä digitaalisia työkaluja, kuten tekoälyä, päätöksenteon tueksi.</a:t>
            </a:r>
            <a:endParaRPr sz="800"/>
          </a:p>
          <a:p>
            <a:pPr indent="-228600" lvl="0" marL="228600" rtl="0" algn="l">
              <a:lnSpc>
                <a:spcPct val="90000"/>
              </a:lnSpc>
              <a:spcBef>
                <a:spcPts val="1000"/>
              </a:spcBef>
              <a:spcAft>
                <a:spcPts val="0"/>
              </a:spcAft>
              <a:buClr>
                <a:srgbClr val="262626"/>
              </a:buClr>
              <a:buSzPts val="1700"/>
              <a:buNone/>
            </a:pPr>
            <a:r>
              <a:rPr b="1" lang="en-GB" sz="1700"/>
              <a:t>K6: Miten uusiutuvan energian integrointi lisää energianhallinnan monimutkaisuutta?</a:t>
            </a:r>
            <a:br>
              <a:rPr lang="en-GB" sz="1700"/>
            </a:br>
            <a:r>
              <a:rPr b="1" lang="en-GB" sz="1700"/>
              <a:t>A: </a:t>
            </a:r>
            <a:r>
              <a:rPr lang="en-GB" sz="1700"/>
              <a:t>Se tuo verkkoon monia pieniä, hajautettuja tuottajia, mikä vaikeuttaa tarjonnan koordinointia, kysynnän tasapainottamista ja vakaan järjestelmän toiminnan ylläpitämistä.</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23"/>
          <p:cNvSpPr txBox="1"/>
          <p:nvPr>
            <p:ph idx="1" type="body"/>
          </p:nvPr>
        </p:nvSpPr>
        <p:spPr>
          <a:xfrm>
            <a:off x="4912293" y="792473"/>
            <a:ext cx="6562677" cy="33941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51C4C6"/>
              </a:buClr>
              <a:buSzPts val="2400"/>
              <a:buNone/>
            </a:pPr>
            <a:r>
              <a:rPr lang="en-GB">
                <a:latin typeface="Calibri"/>
                <a:ea typeface="Calibri"/>
                <a:cs typeface="Calibri"/>
                <a:sym typeface="Calibri"/>
              </a:rPr>
              <a:t>Grid4C – tekoälyllä toimiva energia-analytiikka</a:t>
            </a:r>
            <a:endParaRPr>
              <a:latin typeface="Calibri"/>
              <a:ea typeface="Calibri"/>
              <a:cs typeface="Calibri"/>
              <a:sym typeface="Calibri"/>
            </a:endParaRPr>
          </a:p>
        </p:txBody>
      </p:sp>
      <p:sp>
        <p:nvSpPr>
          <p:cNvPr id="357" name="Google Shape;357;p23"/>
          <p:cNvSpPr txBox="1"/>
          <p:nvPr>
            <p:ph idx="2" type="body"/>
          </p:nvPr>
        </p:nvSpPr>
        <p:spPr>
          <a:xfrm>
            <a:off x="4921735" y="1191224"/>
            <a:ext cx="6553234" cy="99938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262626"/>
              </a:buClr>
              <a:buSzPts val="1600"/>
              <a:buNone/>
            </a:pPr>
            <a:r>
              <a:rPr lang="en-GB" sz="1600"/>
              <a:t>Grid4C hyödyntää koneoppimista analysoidakseen miljardeja älymittareiden lukemia ja tuottaa ennusteita energiankulutuksesta, kuormitusennusteista ja hajautettujen energiaresurssien (DER) suorituskyvystä.</a:t>
            </a:r>
            <a:endParaRPr/>
          </a:p>
          <a:p>
            <a:pPr indent="0" lvl="0" marL="0" rtl="0" algn="l">
              <a:lnSpc>
                <a:spcPct val="100000"/>
              </a:lnSpc>
              <a:spcBef>
                <a:spcPts val="1000"/>
              </a:spcBef>
              <a:spcAft>
                <a:spcPts val="0"/>
              </a:spcAft>
              <a:buClr>
                <a:srgbClr val="262626"/>
              </a:buClr>
              <a:buSzPts val="1200"/>
              <a:buNone/>
            </a:pPr>
            <a:r>
              <a:rPr b="1" lang="en-GB" sz="1200" u="sng">
                <a:solidFill>
                  <a:schemeClr val="hlink"/>
                </a:solidFill>
                <a:hlinkClick r:id="rId3"/>
              </a:rPr>
              <a:t>https://www.grid4c.com/?utm_source=chatgpt.com</a:t>
            </a:r>
            <a:r>
              <a:rPr b="1" lang="en-GB" sz="1200"/>
              <a:t> </a:t>
            </a:r>
            <a:endParaRPr/>
          </a:p>
        </p:txBody>
      </p:sp>
      <p:sp>
        <p:nvSpPr>
          <p:cNvPr id="358" name="Google Shape;358;p23"/>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p>
            <a:pPr indent="0" lvl="0" marL="0" rtl="0" algn="r">
              <a:lnSpc>
                <a:spcPct val="130000"/>
              </a:lnSpc>
              <a:spcBef>
                <a:spcPts val="0"/>
              </a:spcBef>
              <a:spcAft>
                <a:spcPts val="0"/>
              </a:spcAft>
              <a:buClr>
                <a:schemeClr val="lt1"/>
              </a:buClr>
              <a:buSzPts val="5400"/>
              <a:buNone/>
            </a:pPr>
            <a:r>
              <a:rPr lang="en-GB"/>
              <a:t>01</a:t>
            </a:r>
            <a:endParaRPr/>
          </a:p>
        </p:txBody>
      </p:sp>
      <p:sp>
        <p:nvSpPr>
          <p:cNvPr id="359" name="Google Shape;359;p23"/>
          <p:cNvSpPr txBox="1"/>
          <p:nvPr>
            <p:ph idx="5" type="body"/>
          </p:nvPr>
        </p:nvSpPr>
        <p:spPr>
          <a:xfrm>
            <a:off x="4912292" y="2726492"/>
            <a:ext cx="6562677" cy="33941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51C4C6"/>
              </a:buClr>
              <a:buSzPts val="2400"/>
              <a:buNone/>
            </a:pPr>
            <a:r>
              <a:rPr lang="en-GB">
                <a:latin typeface="Calibri"/>
                <a:ea typeface="Calibri"/>
                <a:cs typeface="Calibri"/>
                <a:sym typeface="Calibri"/>
              </a:rPr>
              <a:t>C3 Tekoälyinen energianhallinta</a:t>
            </a:r>
            <a:endParaRPr>
              <a:latin typeface="Calibri"/>
              <a:ea typeface="Calibri"/>
              <a:cs typeface="Calibri"/>
              <a:sym typeface="Calibri"/>
            </a:endParaRPr>
          </a:p>
        </p:txBody>
      </p:sp>
      <p:sp>
        <p:nvSpPr>
          <p:cNvPr id="360" name="Google Shape;360;p23"/>
          <p:cNvSpPr txBox="1"/>
          <p:nvPr>
            <p:ph idx="6" type="body"/>
          </p:nvPr>
        </p:nvSpPr>
        <p:spPr>
          <a:xfrm>
            <a:off x="4912293" y="3149003"/>
            <a:ext cx="6553234" cy="99938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262626"/>
              </a:buClr>
              <a:buSzPts val="1600"/>
              <a:buNone/>
            </a:pPr>
            <a:r>
              <a:rPr lang="en-GB" sz="1600"/>
              <a:t>C3 AI tarjoaa joukon yritystason tekoälytyökaluja energiankulutuksen ennustamiseen, suorituskyvyn vertailuun ja tehokkuusmahdollisuuksien suosittelemiseen eri laitoksissa ja järjestelmissä.</a:t>
            </a:r>
            <a:endParaRPr/>
          </a:p>
          <a:p>
            <a:pPr indent="0" lvl="0" marL="0" rtl="0" algn="l">
              <a:lnSpc>
                <a:spcPct val="100000"/>
              </a:lnSpc>
              <a:spcBef>
                <a:spcPts val="1000"/>
              </a:spcBef>
              <a:spcAft>
                <a:spcPts val="0"/>
              </a:spcAft>
              <a:buClr>
                <a:srgbClr val="262626"/>
              </a:buClr>
              <a:buSzPts val="1200"/>
              <a:buNone/>
            </a:pPr>
            <a:r>
              <a:rPr b="1" lang="en-GB" sz="1200" u="sng">
                <a:solidFill>
                  <a:schemeClr val="hlink"/>
                </a:solidFill>
                <a:hlinkClick r:id="rId4"/>
              </a:rPr>
              <a:t>https://c3.ai/products/c3-ai-energy-management/?utm_source=chatgpt.com</a:t>
            </a:r>
            <a:r>
              <a:rPr b="1" lang="en-GB" sz="1200"/>
              <a:t> </a:t>
            </a:r>
            <a:endParaRPr/>
          </a:p>
        </p:txBody>
      </p:sp>
      <p:sp>
        <p:nvSpPr>
          <p:cNvPr id="361" name="Google Shape;361;p23"/>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p>
            <a:pPr indent="0" lvl="0" marL="0" rtl="0" algn="r">
              <a:lnSpc>
                <a:spcPct val="130000"/>
              </a:lnSpc>
              <a:spcBef>
                <a:spcPts val="0"/>
              </a:spcBef>
              <a:spcAft>
                <a:spcPts val="0"/>
              </a:spcAft>
              <a:buClr>
                <a:schemeClr val="lt1"/>
              </a:buClr>
              <a:buSzPts val="5400"/>
              <a:buNone/>
            </a:pPr>
            <a:r>
              <a:rPr lang="en-GB"/>
              <a:t>02</a:t>
            </a:r>
            <a:endParaRPr/>
          </a:p>
        </p:txBody>
      </p:sp>
      <p:sp>
        <p:nvSpPr>
          <p:cNvPr id="362" name="Google Shape;362;p23"/>
          <p:cNvSpPr txBox="1"/>
          <p:nvPr>
            <p:ph idx="8" type="body"/>
          </p:nvPr>
        </p:nvSpPr>
        <p:spPr>
          <a:xfrm>
            <a:off x="3782401" y="4568525"/>
            <a:ext cx="7708200" cy="3393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51C4C6"/>
              </a:buClr>
              <a:buSzPts val="2400"/>
              <a:buNone/>
            </a:pPr>
            <a:r>
              <a:rPr lang="en-GB">
                <a:latin typeface="Calibri"/>
                <a:ea typeface="Calibri"/>
                <a:cs typeface="Calibri"/>
                <a:sym typeface="Calibri"/>
              </a:rPr>
              <a:t>Trawa – tekoälyyn perustuva energianhallinta-alusta</a:t>
            </a:r>
            <a:endParaRPr/>
          </a:p>
        </p:txBody>
      </p:sp>
      <p:sp>
        <p:nvSpPr>
          <p:cNvPr id="363" name="Google Shape;363;p23"/>
          <p:cNvSpPr txBox="1"/>
          <p:nvPr>
            <p:ph idx="9" type="body"/>
          </p:nvPr>
        </p:nvSpPr>
        <p:spPr>
          <a:xfrm>
            <a:off x="4927791" y="5012800"/>
            <a:ext cx="6553234" cy="999383"/>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600"/>
              <a:t>Trawa yhdistää tekoälyn energianhankintaan, kuormituksen siirtämisstrategioihin ja akkuvarastoinnin optimointiin, mikä auttaa organisaatioita alentamaan sähkökustannuksiaan ja saavuttamaan ilmastotavoitteensa.</a:t>
            </a:r>
            <a:endParaRPr sz="1600"/>
          </a:p>
          <a:p>
            <a:pPr indent="0" lvl="0" marL="0" rtl="0" algn="l">
              <a:spcBef>
                <a:spcPts val="0"/>
              </a:spcBef>
              <a:spcAft>
                <a:spcPts val="0"/>
              </a:spcAft>
              <a:buNone/>
            </a:pPr>
            <a:r>
              <a:rPr lang="en-GB" sz="1600"/>
              <a:t> </a:t>
            </a:r>
            <a:endParaRPr sz="1600"/>
          </a:p>
          <a:p>
            <a:pPr indent="0" lvl="0" marL="0" rtl="0" algn="l">
              <a:spcBef>
                <a:spcPts val="0"/>
              </a:spcBef>
              <a:spcAft>
                <a:spcPts val="0"/>
              </a:spcAft>
              <a:buNone/>
            </a:pPr>
            <a:r>
              <a:t/>
            </a:r>
            <a:endParaRPr sz="1600"/>
          </a:p>
          <a:p>
            <a:pPr indent="0" lvl="0" marL="0" rtl="0" algn="l">
              <a:lnSpc>
                <a:spcPct val="100000"/>
              </a:lnSpc>
              <a:spcBef>
                <a:spcPts val="0"/>
              </a:spcBef>
              <a:spcAft>
                <a:spcPts val="0"/>
              </a:spcAft>
              <a:buClr>
                <a:srgbClr val="262626"/>
              </a:buClr>
              <a:buSzPts val="1600"/>
              <a:buNone/>
            </a:pPr>
            <a:r>
              <a:t/>
            </a:r>
            <a:endParaRPr sz="1600"/>
          </a:p>
          <a:p>
            <a:pPr indent="0" lvl="0" marL="0" rtl="0" algn="l">
              <a:lnSpc>
                <a:spcPct val="100000"/>
              </a:lnSpc>
              <a:spcBef>
                <a:spcPts val="1000"/>
              </a:spcBef>
              <a:spcAft>
                <a:spcPts val="0"/>
              </a:spcAft>
              <a:buClr>
                <a:srgbClr val="262626"/>
              </a:buClr>
              <a:buSzPts val="1200"/>
              <a:buNone/>
            </a:pPr>
            <a:r>
              <a:rPr b="1" lang="en-GB" sz="1200" u="sng">
                <a:solidFill>
                  <a:schemeClr val="hlink"/>
                </a:solidFill>
                <a:hlinkClick r:id="rId5"/>
              </a:rPr>
              <a:t>https://www.enersee.ai/insights/ai-energy-management-software?utm_source=chatgpt.com</a:t>
            </a:r>
            <a:r>
              <a:rPr b="1" lang="en-GB" sz="1200"/>
              <a:t> </a:t>
            </a:r>
            <a:endParaRPr/>
          </a:p>
        </p:txBody>
      </p:sp>
      <p:sp>
        <p:nvSpPr>
          <p:cNvPr id="364" name="Google Shape;364;p23"/>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p>
            <a:pPr indent="0" lvl="0" marL="0" rtl="0" algn="r">
              <a:lnSpc>
                <a:spcPct val="130000"/>
              </a:lnSpc>
              <a:spcBef>
                <a:spcPts val="0"/>
              </a:spcBef>
              <a:spcAft>
                <a:spcPts val="0"/>
              </a:spcAft>
              <a:buClr>
                <a:schemeClr val="lt1"/>
              </a:buClr>
              <a:buSzPts val="5400"/>
              <a:buNone/>
            </a:pPr>
            <a:r>
              <a:rPr lang="en-GB"/>
              <a:t>03</a:t>
            </a:r>
            <a:endParaRPr/>
          </a:p>
        </p:txBody>
      </p:sp>
      <p:sp>
        <p:nvSpPr>
          <p:cNvPr id="365" name="Google Shape;365;p23"/>
          <p:cNvSpPr/>
          <p:nvPr/>
        </p:nvSpPr>
        <p:spPr>
          <a:xfrm rot="9727022">
            <a:off x="-481078" y="5498436"/>
            <a:ext cx="2016581" cy="1623549"/>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6" name="Google Shape;366;p23"/>
          <p:cNvSpPr txBox="1"/>
          <p:nvPr/>
        </p:nvSpPr>
        <p:spPr>
          <a:xfrm>
            <a:off x="4763162" y="-3"/>
            <a:ext cx="7352700" cy="8037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51C4C6"/>
              </a:buClr>
              <a:buSzPts val="2400"/>
              <a:buFont typeface="Arial"/>
              <a:buNone/>
            </a:pPr>
            <a:r>
              <a:rPr b="1" i="0" lang="en-GB" sz="2400">
                <a:solidFill>
                  <a:srgbClr val="51C4C6"/>
                </a:solidFill>
                <a:latin typeface="Calibri"/>
                <a:ea typeface="Calibri"/>
                <a:cs typeface="Calibri"/>
                <a:sym typeface="Calibri"/>
              </a:rPr>
              <a:t>3 todellista tekoälytyökalua/alustaa, joita käytetään energiateollisuudessa</a:t>
            </a:r>
            <a:endParaRPr b="1" i="0" sz="2400">
              <a:solidFill>
                <a:srgbClr val="51C4C6"/>
              </a:solidFill>
              <a:latin typeface="Calibri"/>
              <a:ea typeface="Calibri"/>
              <a:cs typeface="Calibri"/>
              <a:sym typeface="Calibri"/>
            </a:endParaRPr>
          </a:p>
        </p:txBody>
      </p:sp>
      <p:pic>
        <p:nvPicPr>
          <p:cNvPr descr="Et bilde som inneholder lyn, sfære&#10;&#10;KI-generert innhold kan være feil." id="367" name="Google Shape;367;p23"/>
          <p:cNvPicPr preferRelativeResize="0"/>
          <p:nvPr>
            <p:ph idx="4" type="pic"/>
          </p:nvPr>
        </p:nvPicPr>
        <p:blipFill rotWithShape="1">
          <a:blip r:embed="rId6">
            <a:alphaModFix/>
          </a:blip>
          <a:srcRect b="0" l="33359" r="33359" t="0"/>
          <a:stretch/>
        </p:blipFill>
        <p:spPr>
          <a:xfrm>
            <a:off x="-126342" y="0"/>
            <a:ext cx="3669321" cy="6858000"/>
          </a:xfrm>
          <a:prstGeom prst="rect">
            <a:avLst/>
          </a:prstGeom>
          <a:solidFill>
            <a:srgbClr val="D8D8D8"/>
          </a:solid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24"/>
          <p:cNvSpPr txBox="1"/>
          <p:nvPr>
            <p:ph idx="1" type="body"/>
          </p:nvPr>
        </p:nvSpPr>
        <p:spPr>
          <a:xfrm>
            <a:off x="537124" y="1260550"/>
            <a:ext cx="4796301" cy="459142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262626"/>
              </a:buClr>
              <a:buSzPts val="1600"/>
              <a:buNone/>
            </a:pPr>
            <a:r>
              <a:rPr b="1" lang="en-GB" sz="1600"/>
              <a:t>Grid4C – tekoälyllä toimiva energia-analytiikka</a:t>
            </a:r>
            <a:endParaRPr b="1" sz="1600"/>
          </a:p>
          <a:p>
            <a:pPr indent="0" lvl="0" marL="0" rtl="0" algn="l">
              <a:lnSpc>
                <a:spcPct val="100000"/>
              </a:lnSpc>
              <a:spcBef>
                <a:spcPts val="1000"/>
              </a:spcBef>
              <a:spcAft>
                <a:spcPts val="0"/>
              </a:spcAft>
              <a:buClr>
                <a:srgbClr val="262626"/>
              </a:buClr>
              <a:buSzPts val="1600"/>
              <a:buNone/>
            </a:pPr>
            <a:r>
              <a:rPr i="1" lang="en-GB" sz="1600"/>
              <a:t>Miten se parantaa energianhallintaa:</a:t>
            </a:r>
            <a:endParaRPr/>
          </a:p>
          <a:p>
            <a:pPr indent="-342900" lvl="0" marL="342900" rtl="0" algn="l">
              <a:lnSpc>
                <a:spcPct val="100000"/>
              </a:lnSpc>
              <a:spcBef>
                <a:spcPts val="1000"/>
              </a:spcBef>
              <a:spcAft>
                <a:spcPts val="0"/>
              </a:spcAft>
              <a:buClr>
                <a:srgbClr val="262626"/>
              </a:buClr>
              <a:buSzPts val="1600"/>
              <a:buFont typeface="Arial"/>
              <a:buChar char="•"/>
            </a:pPr>
            <a:r>
              <a:rPr lang="en-GB" sz="1600"/>
              <a:t>Auttaa sähköyhtiöitä ennustamaan kysyntää ja tarjontaa yksityiskohtaisella tasolla</a:t>
            </a:r>
            <a:endParaRPr sz="1600"/>
          </a:p>
          <a:p>
            <a:pPr indent="-342900" lvl="0" marL="342900" rtl="0" algn="l">
              <a:lnSpc>
                <a:spcPct val="100000"/>
              </a:lnSpc>
              <a:spcBef>
                <a:spcPts val="1000"/>
              </a:spcBef>
              <a:spcAft>
                <a:spcPts val="0"/>
              </a:spcAft>
              <a:buClr>
                <a:srgbClr val="262626"/>
              </a:buClr>
              <a:buSzPts val="1600"/>
              <a:buFont typeface="Arial"/>
              <a:buChar char="•"/>
            </a:pPr>
            <a:r>
              <a:rPr lang="en-GB" sz="1600"/>
              <a:t>Parantaa uusiutuvan energian integroinnin suunnittelua</a:t>
            </a:r>
            <a:endParaRPr sz="1600"/>
          </a:p>
          <a:p>
            <a:pPr indent="-342900" lvl="0" marL="342900" rtl="0" algn="l">
              <a:lnSpc>
                <a:spcPct val="100000"/>
              </a:lnSpc>
              <a:spcBef>
                <a:spcPts val="1000"/>
              </a:spcBef>
              <a:spcAft>
                <a:spcPts val="0"/>
              </a:spcAft>
              <a:buClr>
                <a:srgbClr val="262626"/>
              </a:buClr>
              <a:buSzPts val="1600"/>
              <a:buFont typeface="Arial"/>
              <a:buChar char="•"/>
            </a:pPr>
            <a:r>
              <a:rPr lang="en-GB" sz="1600"/>
              <a:t>Tukee verkon tasapainoa ja luotettavuutta koskevia päätöksiä</a:t>
            </a:r>
            <a:endParaRPr sz="1600"/>
          </a:p>
          <a:p>
            <a:pPr indent="0" lvl="0" marL="0" rtl="0" algn="l">
              <a:lnSpc>
                <a:spcPct val="100000"/>
              </a:lnSpc>
              <a:spcBef>
                <a:spcPts val="1000"/>
              </a:spcBef>
              <a:spcAft>
                <a:spcPts val="0"/>
              </a:spcAft>
              <a:buClr>
                <a:srgbClr val="262626"/>
              </a:buClr>
              <a:buSzPts val="1600"/>
              <a:buNone/>
            </a:pPr>
            <a:r>
              <a:rPr i="1" lang="en-GB" sz="1600"/>
              <a:t>Tämä työkalu näyttää, miten tekoälyä käytetään tosielämän toiminnoissa raakadatan muuttamiseksi toimiviksi ennusteiksi.</a:t>
            </a:r>
            <a:endParaRPr/>
          </a:p>
          <a:p>
            <a:pPr indent="0" lvl="0" marL="0" rtl="0" algn="l">
              <a:lnSpc>
                <a:spcPct val="100000"/>
              </a:lnSpc>
              <a:spcBef>
                <a:spcPts val="1000"/>
              </a:spcBef>
              <a:spcAft>
                <a:spcPts val="0"/>
              </a:spcAft>
              <a:buClr>
                <a:srgbClr val="262626"/>
              </a:buClr>
              <a:buSzPts val="1600"/>
              <a:buNone/>
            </a:pPr>
            <a:r>
              <a:rPr b="1" lang="en-GB" sz="1600"/>
              <a:t>C3 Tekoälyinen energianhallinta</a:t>
            </a:r>
            <a:endParaRPr b="1" sz="1600"/>
          </a:p>
          <a:p>
            <a:pPr indent="0" lvl="0" marL="0" rtl="0" algn="l">
              <a:lnSpc>
                <a:spcPct val="100000"/>
              </a:lnSpc>
              <a:spcBef>
                <a:spcPts val="1000"/>
              </a:spcBef>
              <a:spcAft>
                <a:spcPts val="0"/>
              </a:spcAft>
              <a:buClr>
                <a:srgbClr val="262626"/>
              </a:buClr>
              <a:buSzPts val="1600"/>
              <a:buNone/>
            </a:pPr>
            <a:r>
              <a:rPr i="1" lang="en-GB" sz="1600"/>
              <a:t>Miten se parantaa energianhallintaa:</a:t>
            </a:r>
            <a:endParaRPr/>
          </a:p>
          <a:p>
            <a:pPr indent="-285750" lvl="0" marL="285750" rtl="0" algn="l">
              <a:lnSpc>
                <a:spcPct val="100000"/>
              </a:lnSpc>
              <a:spcBef>
                <a:spcPts val="1000"/>
              </a:spcBef>
              <a:spcAft>
                <a:spcPts val="0"/>
              </a:spcAft>
              <a:buClr>
                <a:srgbClr val="262626"/>
              </a:buClr>
              <a:buSzPts val="1600"/>
              <a:buFont typeface="Arial"/>
              <a:buChar char="•"/>
            </a:pPr>
            <a:r>
              <a:rPr lang="en-GB" sz="1600"/>
              <a:t>Ennustaa energiankulutusta ja päästöjä</a:t>
            </a:r>
            <a:endParaRPr sz="1600"/>
          </a:p>
          <a:p>
            <a:pPr indent="-285750" lvl="0" marL="285750" rtl="0" algn="l">
              <a:lnSpc>
                <a:spcPct val="100000"/>
              </a:lnSpc>
              <a:spcBef>
                <a:spcPts val="1000"/>
              </a:spcBef>
              <a:spcAft>
                <a:spcPts val="0"/>
              </a:spcAft>
              <a:buClr>
                <a:srgbClr val="262626"/>
              </a:buClr>
              <a:buSzPts val="1600"/>
              <a:buFont typeface="Arial"/>
              <a:buChar char="•"/>
            </a:pPr>
            <a:r>
              <a:rPr lang="en-GB" sz="1600"/>
              <a:t>Tunnistaa arvokkaat energiatehokkuushankkeet</a:t>
            </a:r>
            <a:endParaRPr b="1" sz="1600"/>
          </a:p>
          <a:p>
            <a:pPr indent="-228600" lvl="0" marL="228600" rtl="0" algn="l">
              <a:lnSpc>
                <a:spcPct val="100000"/>
              </a:lnSpc>
              <a:spcBef>
                <a:spcPts val="1000"/>
              </a:spcBef>
              <a:spcAft>
                <a:spcPts val="0"/>
              </a:spcAft>
              <a:buClr>
                <a:srgbClr val="262626"/>
              </a:buClr>
              <a:buSzPts val="2000"/>
              <a:buNone/>
            </a:pPr>
            <a:r>
              <a:t/>
            </a:r>
            <a:endParaRPr sz="2000"/>
          </a:p>
        </p:txBody>
      </p:sp>
      <p:sp>
        <p:nvSpPr>
          <p:cNvPr id="374" name="Google Shape;374;p24"/>
          <p:cNvSpPr txBox="1"/>
          <p:nvPr/>
        </p:nvSpPr>
        <p:spPr>
          <a:xfrm>
            <a:off x="5954385" y="1260549"/>
            <a:ext cx="5651400" cy="45915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rgbClr val="262626"/>
              </a:buClr>
              <a:buSzPts val="2000"/>
              <a:buFont typeface="Arial"/>
              <a:buChar char="•"/>
            </a:pPr>
            <a:r>
              <a:rPr b="0" i="0" lang="en-GB" sz="2000">
                <a:solidFill>
                  <a:srgbClr val="262626"/>
                </a:solidFill>
                <a:latin typeface="Calibri"/>
                <a:ea typeface="Calibri"/>
                <a:cs typeface="Calibri"/>
                <a:sym typeface="Calibri"/>
              </a:rPr>
              <a:t>Tukee strategista energiasuunnittelua</a:t>
            </a:r>
            <a:endParaRPr b="0" i="0" sz="2000">
              <a:solidFill>
                <a:srgbClr val="262626"/>
              </a:solidFill>
              <a:latin typeface="Calibri"/>
              <a:ea typeface="Calibri"/>
              <a:cs typeface="Calibri"/>
              <a:sym typeface="Calibri"/>
            </a:endParaRPr>
          </a:p>
          <a:p>
            <a:pPr indent="0" lvl="0" marL="0" marR="0" rtl="0" algn="l">
              <a:lnSpc>
                <a:spcPct val="90000"/>
              </a:lnSpc>
              <a:spcBef>
                <a:spcPts val="1000"/>
              </a:spcBef>
              <a:spcAft>
                <a:spcPts val="0"/>
              </a:spcAft>
              <a:buClr>
                <a:srgbClr val="262626"/>
              </a:buClr>
              <a:buSzPts val="1600"/>
              <a:buFont typeface="Arial"/>
              <a:buNone/>
            </a:pPr>
            <a:r>
              <a:rPr b="0" i="1" lang="en-GB" sz="1600">
                <a:solidFill>
                  <a:srgbClr val="262626"/>
                </a:solidFill>
                <a:latin typeface="Calibri"/>
                <a:ea typeface="Calibri"/>
                <a:cs typeface="Calibri"/>
                <a:sym typeface="Calibri"/>
              </a:rPr>
              <a:t>Oppijat voivat nähdä, kuinka tekoäly auttaa organisaatioita optimoimaan energiankäyttöä skaalautuvasti, ei vain teoriassa, vaan myös käytännön liiketoimintasuunnittelussa.</a:t>
            </a:r>
            <a:endParaRPr b="1" i="0" sz="2000">
              <a:solidFill>
                <a:srgbClr val="262626"/>
              </a:solidFill>
              <a:latin typeface="Calibri"/>
              <a:ea typeface="Calibri"/>
              <a:cs typeface="Calibri"/>
              <a:sym typeface="Calibri"/>
            </a:endParaRPr>
          </a:p>
          <a:p>
            <a:pPr indent="-228600" lvl="0" marL="228600" marR="0" rtl="0" algn="l">
              <a:lnSpc>
                <a:spcPct val="100000"/>
              </a:lnSpc>
              <a:spcBef>
                <a:spcPts val="1000"/>
              </a:spcBef>
              <a:spcAft>
                <a:spcPts val="0"/>
              </a:spcAft>
              <a:buClr>
                <a:srgbClr val="262626"/>
              </a:buClr>
              <a:buSzPts val="2000"/>
              <a:buFont typeface="Arial"/>
              <a:buNone/>
            </a:pPr>
            <a:r>
              <a:rPr b="1" i="0" lang="en-GB" sz="2000">
                <a:solidFill>
                  <a:srgbClr val="262626"/>
                </a:solidFill>
                <a:latin typeface="Calibri"/>
                <a:ea typeface="Calibri"/>
                <a:cs typeface="Calibri"/>
                <a:sym typeface="Calibri"/>
              </a:rPr>
              <a:t>Trawa – tekoälyyn perustuva energianhallintaalusta</a:t>
            </a:r>
            <a:endParaRPr b="1" i="0" sz="2000">
              <a:solidFill>
                <a:srgbClr val="262626"/>
              </a:solidFill>
              <a:latin typeface="Calibri"/>
              <a:ea typeface="Calibri"/>
              <a:cs typeface="Calibri"/>
              <a:sym typeface="Calibri"/>
            </a:endParaRPr>
          </a:p>
          <a:p>
            <a:pPr indent="-228600" lvl="0" marL="228600" marR="0" rtl="0" algn="l">
              <a:lnSpc>
                <a:spcPct val="100000"/>
              </a:lnSpc>
              <a:spcBef>
                <a:spcPts val="1000"/>
              </a:spcBef>
              <a:spcAft>
                <a:spcPts val="0"/>
              </a:spcAft>
              <a:buClr>
                <a:srgbClr val="262626"/>
              </a:buClr>
              <a:buSzPts val="2000"/>
              <a:buFont typeface="Arial"/>
              <a:buNone/>
            </a:pPr>
            <a:r>
              <a:rPr b="0" i="1" lang="en-GB" sz="2000">
                <a:solidFill>
                  <a:srgbClr val="262626"/>
                </a:solidFill>
                <a:latin typeface="Calibri"/>
                <a:ea typeface="Calibri"/>
                <a:cs typeface="Calibri"/>
                <a:sym typeface="Calibri"/>
              </a:rPr>
              <a:t>Miten se parantaa energianhallintaa:</a:t>
            </a:r>
            <a:endParaRPr/>
          </a:p>
          <a:p>
            <a:pPr indent="-342900" lvl="0" marL="342900" marR="0" rtl="0" algn="l">
              <a:lnSpc>
                <a:spcPct val="100000"/>
              </a:lnSpc>
              <a:spcBef>
                <a:spcPts val="1000"/>
              </a:spcBef>
              <a:spcAft>
                <a:spcPts val="0"/>
              </a:spcAft>
              <a:buClr>
                <a:srgbClr val="262626"/>
              </a:buClr>
              <a:buSzPts val="2000"/>
              <a:buFont typeface="Arial"/>
              <a:buChar char="•"/>
            </a:pPr>
            <a:r>
              <a:rPr b="0" i="0" lang="en-GB" sz="2000">
                <a:solidFill>
                  <a:srgbClr val="262626"/>
                </a:solidFill>
                <a:latin typeface="Calibri"/>
                <a:ea typeface="Calibri"/>
                <a:cs typeface="Calibri"/>
                <a:sym typeface="Calibri"/>
              </a:rPr>
              <a:t>Tasapainottaa energian ostoa ja käyttöä</a:t>
            </a:r>
            <a:endParaRPr b="0" i="0" sz="2000">
              <a:solidFill>
                <a:srgbClr val="262626"/>
              </a:solidFill>
              <a:latin typeface="Calibri"/>
              <a:ea typeface="Calibri"/>
              <a:cs typeface="Calibri"/>
              <a:sym typeface="Calibri"/>
            </a:endParaRPr>
          </a:p>
          <a:p>
            <a:pPr indent="-342900" lvl="0" marL="342900" marR="0" rtl="0" algn="l">
              <a:lnSpc>
                <a:spcPct val="100000"/>
              </a:lnSpc>
              <a:spcBef>
                <a:spcPts val="1000"/>
              </a:spcBef>
              <a:spcAft>
                <a:spcPts val="0"/>
              </a:spcAft>
              <a:buClr>
                <a:srgbClr val="262626"/>
              </a:buClr>
              <a:buSzPts val="2000"/>
              <a:buFont typeface="Arial"/>
              <a:buChar char="•"/>
            </a:pPr>
            <a:r>
              <a:rPr b="0" i="0" lang="en-GB" sz="2000">
                <a:solidFill>
                  <a:srgbClr val="262626"/>
                </a:solidFill>
                <a:latin typeface="Calibri"/>
                <a:ea typeface="Calibri"/>
                <a:cs typeface="Calibri"/>
                <a:sym typeface="Calibri"/>
              </a:rPr>
              <a:t>Hallitsee akun varastointia älykkäästi</a:t>
            </a:r>
            <a:endParaRPr b="0" i="0" sz="2000">
              <a:solidFill>
                <a:srgbClr val="262626"/>
              </a:solidFill>
              <a:latin typeface="Calibri"/>
              <a:ea typeface="Calibri"/>
              <a:cs typeface="Calibri"/>
              <a:sym typeface="Calibri"/>
            </a:endParaRPr>
          </a:p>
          <a:p>
            <a:pPr indent="-342900" lvl="0" marL="342900" marR="0" rtl="0" algn="l">
              <a:lnSpc>
                <a:spcPct val="100000"/>
              </a:lnSpc>
              <a:spcBef>
                <a:spcPts val="1000"/>
              </a:spcBef>
              <a:spcAft>
                <a:spcPts val="0"/>
              </a:spcAft>
              <a:buClr>
                <a:srgbClr val="262626"/>
              </a:buClr>
              <a:buSzPts val="2000"/>
              <a:buFont typeface="Arial"/>
              <a:buChar char="•"/>
            </a:pPr>
            <a:r>
              <a:rPr b="0" i="0" lang="en-GB" sz="2000">
                <a:solidFill>
                  <a:srgbClr val="262626"/>
                </a:solidFill>
                <a:latin typeface="Calibri"/>
                <a:ea typeface="Calibri"/>
                <a:cs typeface="Calibri"/>
                <a:sym typeface="Calibri"/>
              </a:rPr>
              <a:t>Optimoi energiavirtoja muuttuvien olosuhteiden mukaan</a:t>
            </a:r>
            <a:endParaRPr b="0" i="0" sz="2000">
              <a:solidFill>
                <a:srgbClr val="262626"/>
              </a:solidFill>
              <a:latin typeface="Calibri"/>
              <a:ea typeface="Calibri"/>
              <a:cs typeface="Calibri"/>
              <a:sym typeface="Calibri"/>
            </a:endParaRPr>
          </a:p>
          <a:p>
            <a:pPr indent="-228600" lvl="0" marL="228600" marR="0" rtl="0" algn="l">
              <a:lnSpc>
                <a:spcPct val="100000"/>
              </a:lnSpc>
              <a:spcBef>
                <a:spcPts val="1000"/>
              </a:spcBef>
              <a:spcAft>
                <a:spcPts val="0"/>
              </a:spcAft>
              <a:buClr>
                <a:srgbClr val="262626"/>
              </a:buClr>
              <a:buSzPts val="1600"/>
              <a:buFont typeface="Arial"/>
              <a:buNone/>
            </a:pPr>
            <a:r>
              <a:rPr b="0" i="1" lang="en-GB" sz="1600">
                <a:solidFill>
                  <a:srgbClr val="262626"/>
                </a:solidFill>
                <a:latin typeface="Calibri"/>
                <a:ea typeface="Calibri"/>
                <a:cs typeface="Calibri"/>
                <a:sym typeface="Calibri"/>
              </a:rPr>
              <a:t>Tämä alusta näyttää, miten tekoälytyökaluja käytetään kaupallisissa ja teollisissa ympäristöissä kestävän kehityksen tavoitteiden saavuttamiseksi todellisilla taloudellisilla hyödyillä.</a:t>
            </a:r>
            <a:endParaRPr b="0" i="1" sz="1600">
              <a:solidFill>
                <a:srgbClr val="262626"/>
              </a:solidFill>
              <a:latin typeface="Calibri"/>
              <a:ea typeface="Calibri"/>
              <a:cs typeface="Calibri"/>
              <a:sym typeface="Calibri"/>
            </a:endParaRPr>
          </a:p>
        </p:txBody>
      </p:sp>
      <p:sp>
        <p:nvSpPr>
          <p:cNvPr id="375" name="Google Shape;375;p24"/>
          <p:cNvSpPr/>
          <p:nvPr/>
        </p:nvSpPr>
        <p:spPr>
          <a:xfrm>
            <a:off x="5786381" y="1260550"/>
            <a:ext cx="45719" cy="4973979"/>
          </a:xfrm>
          <a:prstGeom prst="rect">
            <a:avLst/>
          </a:prstGeom>
          <a:solidFill>
            <a:schemeClr val="dk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6" name="Google Shape;376;p24"/>
          <p:cNvSpPr txBox="1"/>
          <p:nvPr/>
        </p:nvSpPr>
        <p:spPr>
          <a:xfrm>
            <a:off x="356839" y="356535"/>
            <a:ext cx="11249045" cy="80365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51C4C6"/>
              </a:buClr>
              <a:buSzPts val="3600"/>
              <a:buFont typeface="Arial"/>
              <a:buNone/>
            </a:pPr>
            <a:r>
              <a:rPr b="1" i="0" lang="en-GB" sz="3600">
                <a:solidFill>
                  <a:srgbClr val="51C4C6"/>
                </a:solidFill>
                <a:latin typeface="Calibri"/>
                <a:ea typeface="Calibri"/>
                <a:cs typeface="Calibri"/>
                <a:sym typeface="Calibri"/>
              </a:rPr>
              <a:t>3 todellista tekoälytyökalua/alustaa, joita käytetään energiateollisuudessa</a:t>
            </a:r>
            <a:endParaRPr b="1" i="0" sz="3600">
              <a:solidFill>
                <a:srgbClr val="51C4C6"/>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25"/>
          <p:cNvSpPr txBox="1"/>
          <p:nvPr>
            <p:ph idx="1" type="body"/>
          </p:nvPr>
        </p:nvSpPr>
        <p:spPr>
          <a:xfrm>
            <a:off x="6273083" y="1265826"/>
            <a:ext cx="5839382" cy="4377696"/>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800"/>
              <a:buNone/>
            </a:pPr>
            <a:r>
              <a:rPr b="1" lang="en-GB" sz="1800"/>
              <a:t>Aktiviteetti 1: Tekoälyn kysyntäennusteiden tulkinta (harjoittelu)</a:t>
            </a:r>
            <a:endParaRPr/>
          </a:p>
          <a:p>
            <a:pPr indent="-228600" lvl="0" marL="228600" rtl="0" algn="l">
              <a:lnSpc>
                <a:spcPct val="90000"/>
              </a:lnSpc>
              <a:spcBef>
                <a:spcPts val="1000"/>
              </a:spcBef>
              <a:spcAft>
                <a:spcPts val="0"/>
              </a:spcAft>
              <a:buClr>
                <a:schemeClr val="lt1"/>
              </a:buClr>
              <a:buSzPts val="1800"/>
              <a:buNone/>
            </a:pPr>
            <a:r>
              <a:rPr b="1" lang="en-GB" sz="1800"/>
              <a:t>Tavoite: </a:t>
            </a:r>
            <a:r>
              <a:rPr lang="en-GB" sz="1800"/>
              <a:t>Ymmärtää, miten tekoäly tukee kuormituksen ennustamista.</a:t>
            </a:r>
            <a:endParaRPr/>
          </a:p>
          <a:p>
            <a:pPr indent="-228600" lvl="0" marL="228600" rtl="0" algn="l">
              <a:lnSpc>
                <a:spcPct val="90000"/>
              </a:lnSpc>
              <a:spcBef>
                <a:spcPts val="1000"/>
              </a:spcBef>
              <a:spcAft>
                <a:spcPts val="0"/>
              </a:spcAft>
              <a:buClr>
                <a:schemeClr val="lt1"/>
              </a:buClr>
              <a:buSzPts val="1800"/>
              <a:buNone/>
            </a:pPr>
            <a:r>
              <a:rPr b="1" lang="en-GB" sz="1800"/>
              <a:t>Ehdotettu tehtävä: </a:t>
            </a:r>
            <a:r>
              <a:rPr lang="en-GB" sz="1800"/>
              <a:t>Opiskelijoille annetaan yksinkertaistettu kysyntäennustekaavio (tunti- tai päiväkohtainen) ja peruskonteksti (sää, arkipäivä/viikonloppu, sähköauton lataus).</a:t>
            </a:r>
            <a:endParaRPr/>
          </a:p>
          <a:p>
            <a:pPr indent="-228600" lvl="0" marL="228600" rtl="0" algn="l">
              <a:lnSpc>
                <a:spcPct val="90000"/>
              </a:lnSpc>
              <a:spcBef>
                <a:spcPts val="1000"/>
              </a:spcBef>
              <a:spcAft>
                <a:spcPts val="0"/>
              </a:spcAft>
              <a:buClr>
                <a:schemeClr val="lt1"/>
              </a:buClr>
              <a:buSzPts val="1800"/>
              <a:buNone/>
            </a:pPr>
            <a:r>
              <a:rPr lang="en-GB" sz="1800"/>
              <a:t>Kysymykset:</a:t>
            </a:r>
            <a:endParaRPr/>
          </a:p>
          <a:p>
            <a:pPr indent="-228600" lvl="0" marL="228600" rtl="0" algn="l">
              <a:lnSpc>
                <a:spcPct val="90000"/>
              </a:lnSpc>
              <a:spcBef>
                <a:spcPts val="1000"/>
              </a:spcBef>
              <a:spcAft>
                <a:spcPts val="0"/>
              </a:spcAft>
              <a:buClr>
                <a:schemeClr val="lt1"/>
              </a:buClr>
              <a:buSzPts val="1800"/>
              <a:buNone/>
            </a:pPr>
            <a:r>
              <a:rPr lang="en-GB" sz="1800"/>
              <a:t>Milloin odotetaan huippukulutusta?</a:t>
            </a:r>
            <a:endParaRPr/>
          </a:p>
          <a:p>
            <a:pPr indent="-228600" lvl="0" marL="228600" rtl="0" algn="l">
              <a:lnSpc>
                <a:spcPct val="90000"/>
              </a:lnSpc>
              <a:spcBef>
                <a:spcPts val="1000"/>
              </a:spcBef>
              <a:spcAft>
                <a:spcPts val="0"/>
              </a:spcAft>
              <a:buClr>
                <a:schemeClr val="lt1"/>
              </a:buClr>
              <a:buSzPts val="1800"/>
              <a:buNone/>
            </a:pPr>
            <a:r>
              <a:rPr lang="en-GB" sz="1800"/>
              <a:t>Mitkä tekijät vaikuttavat ennusteeseen?</a:t>
            </a:r>
            <a:endParaRPr/>
          </a:p>
          <a:p>
            <a:pPr indent="-228600" lvl="0" marL="228600" rtl="0" algn="l">
              <a:lnSpc>
                <a:spcPct val="90000"/>
              </a:lnSpc>
              <a:spcBef>
                <a:spcPts val="1000"/>
              </a:spcBef>
              <a:spcAft>
                <a:spcPts val="0"/>
              </a:spcAft>
              <a:buClr>
                <a:schemeClr val="lt1"/>
              </a:buClr>
              <a:buSzPts val="1800"/>
              <a:buNone/>
            </a:pPr>
            <a:r>
              <a:rPr lang="en-GB" sz="1800"/>
              <a:t>Mitä päätöksiä verkko-operaattorin tulisi tehdä tämän perusteella?</a:t>
            </a:r>
            <a:endParaRPr/>
          </a:p>
          <a:p>
            <a:pPr indent="-228600" lvl="0" marL="228600" rtl="0" algn="l">
              <a:lnSpc>
                <a:spcPct val="90000"/>
              </a:lnSpc>
              <a:spcBef>
                <a:spcPts val="1000"/>
              </a:spcBef>
              <a:spcAft>
                <a:spcPts val="0"/>
              </a:spcAft>
              <a:buClr>
                <a:schemeClr val="lt1"/>
              </a:buClr>
              <a:buSzPts val="1800"/>
              <a:buNone/>
            </a:pPr>
            <a:r>
              <a:rPr lang="en-GB" sz="1800"/>
              <a:t>Oppimistavoite: Opiskelijat oppivat, miten tekoälyennusteet tukevat verkkosuunnittelua ja riskien vähentämistä.</a:t>
            </a:r>
            <a:endParaRPr sz="1600"/>
          </a:p>
          <a:p>
            <a:pPr indent="-228600" lvl="0" marL="228600" rtl="0" algn="l">
              <a:lnSpc>
                <a:spcPct val="90000"/>
              </a:lnSpc>
              <a:spcBef>
                <a:spcPts val="1000"/>
              </a:spcBef>
              <a:spcAft>
                <a:spcPts val="0"/>
              </a:spcAft>
              <a:buClr>
                <a:schemeClr val="lt1"/>
              </a:buClr>
              <a:buSzPts val="1400"/>
              <a:buNone/>
            </a:pPr>
            <a:r>
              <a:rPr i="1" lang="en-GB" sz="1400"/>
              <a:t>* suitable for VET (EQF 4–6)</a:t>
            </a:r>
            <a:endParaRPr/>
          </a:p>
          <a:p>
            <a:pPr indent="0" lvl="0" marL="0" rtl="0" algn="l">
              <a:lnSpc>
                <a:spcPct val="90000"/>
              </a:lnSpc>
              <a:spcBef>
                <a:spcPts val="1000"/>
              </a:spcBef>
              <a:spcAft>
                <a:spcPts val="0"/>
              </a:spcAft>
              <a:buClr>
                <a:schemeClr val="lt1"/>
              </a:buClr>
              <a:buSzPts val="1600"/>
              <a:buNone/>
            </a:pPr>
            <a:r>
              <a:t/>
            </a:r>
            <a:endParaRPr sz="1600"/>
          </a:p>
        </p:txBody>
      </p:sp>
      <p:sp>
        <p:nvSpPr>
          <p:cNvPr id="382" name="Google Shape;382;p25"/>
          <p:cNvSpPr txBox="1"/>
          <p:nvPr>
            <p:ph idx="3" type="body"/>
          </p:nvPr>
        </p:nvSpPr>
        <p:spPr>
          <a:xfrm>
            <a:off x="6273083" y="273174"/>
            <a:ext cx="5368184"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200"/>
              <a:buNone/>
            </a:pPr>
            <a:r>
              <a:rPr lang="en-GB" sz="2200"/>
              <a:t>Oppimisaktiviteetti aiheeseen: Grid4C – Tekoäly energiatietojen analytiikkaan ja ennustamiseen (energiayhtiöt)*</a:t>
            </a:r>
            <a:endParaRPr sz="2200"/>
          </a:p>
        </p:txBody>
      </p:sp>
      <p:sp>
        <p:nvSpPr>
          <p:cNvPr id="383" name="Google Shape;383;p25"/>
          <p:cNvSpPr/>
          <p:nvPr/>
        </p:nvSpPr>
        <p:spPr>
          <a:xfrm rot="5551673">
            <a:off x="9464822" y="5119088"/>
            <a:ext cx="2447505" cy="197048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Et bilde som inneholder lyn, sky, tordenvær, Torden&#10;&#10;KI-generert innhold kan være feil." id="384" name="Google Shape;384;p25"/>
          <p:cNvPicPr preferRelativeResize="0"/>
          <p:nvPr>
            <p:ph idx="2" type="pic"/>
          </p:nvPr>
        </p:nvPicPr>
        <p:blipFill rotWithShape="1">
          <a:blip r:embed="rId3">
            <a:alphaModFix/>
          </a:blip>
          <a:srcRect b="0" l="18980" r="18980" t="0"/>
          <a:stretch/>
        </p:blipFill>
        <p:spPr>
          <a:xfrm>
            <a:off x="487160" y="524738"/>
            <a:ext cx="5660531" cy="6045736"/>
          </a:xfrm>
          <a:prstGeom prst="rect">
            <a:avLst/>
          </a:prstGeom>
          <a:solidFill>
            <a:srgbClr val="F2F2F2"/>
          </a:solid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
        <p:nvSpPr>
          <p:cNvPr id="389" name="Google Shape;389;p26"/>
          <p:cNvSpPr txBox="1"/>
          <p:nvPr>
            <p:ph idx="1" type="body"/>
          </p:nvPr>
        </p:nvSpPr>
        <p:spPr>
          <a:xfrm>
            <a:off x="6147691" y="1265826"/>
            <a:ext cx="5839382" cy="4377696"/>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600"/>
              <a:buNone/>
            </a:pPr>
            <a:r>
              <a:rPr b="1" lang="en-GB" sz="1600"/>
              <a:t>Aktiviteetti 1 – Tekoälyllä tuettu energiatarkastus (käytäntö)</a:t>
            </a:r>
            <a:endParaRPr/>
          </a:p>
          <a:p>
            <a:pPr indent="-228600" lvl="0" marL="228600" rtl="0" algn="l">
              <a:lnSpc>
                <a:spcPct val="90000"/>
              </a:lnSpc>
              <a:spcBef>
                <a:spcPts val="1000"/>
              </a:spcBef>
              <a:spcAft>
                <a:spcPts val="0"/>
              </a:spcAft>
              <a:buClr>
                <a:schemeClr val="lt1"/>
              </a:buClr>
              <a:buSzPts val="1600"/>
              <a:buNone/>
            </a:pPr>
            <a:r>
              <a:rPr b="1" lang="en-GB" sz="1600"/>
              <a:t>Tavoite: </a:t>
            </a:r>
            <a:r>
              <a:rPr lang="en-GB" sz="1600"/>
              <a:t>Opi, miten tekoäly tunnistaa tehottomuuksia.</a:t>
            </a:r>
            <a:endParaRPr/>
          </a:p>
          <a:p>
            <a:pPr indent="-228600" lvl="0" marL="228600" rtl="0" algn="l">
              <a:lnSpc>
                <a:spcPct val="90000"/>
              </a:lnSpc>
              <a:spcBef>
                <a:spcPts val="1000"/>
              </a:spcBef>
              <a:spcAft>
                <a:spcPts val="0"/>
              </a:spcAft>
              <a:buClr>
                <a:schemeClr val="lt1"/>
              </a:buClr>
              <a:buSzPts val="1600"/>
              <a:buNone/>
            </a:pPr>
            <a:r>
              <a:rPr b="1" lang="en-GB" sz="1600"/>
              <a:t>Ehdotettu tehtävä: Opiskelijat saavat kuvitteellisen yritysprofiilin:</a:t>
            </a:r>
            <a:endParaRPr/>
          </a:p>
          <a:p>
            <a:pPr indent="-285750" lvl="0" marL="285750" rtl="0" algn="l">
              <a:lnSpc>
                <a:spcPct val="90000"/>
              </a:lnSpc>
              <a:spcBef>
                <a:spcPts val="1000"/>
              </a:spcBef>
              <a:spcAft>
                <a:spcPts val="0"/>
              </a:spcAft>
              <a:buClr>
                <a:schemeClr val="lt1"/>
              </a:buClr>
              <a:buSzPts val="1600"/>
              <a:buFont typeface="Arial"/>
              <a:buChar char="•"/>
            </a:pPr>
            <a:r>
              <a:rPr lang="en-GB" sz="1600"/>
              <a:t>energiankulutus rakennuksen mukaan</a:t>
            </a:r>
            <a:endParaRPr sz="1600"/>
          </a:p>
          <a:p>
            <a:pPr indent="-285750" lvl="0" marL="285750" rtl="0" algn="l">
              <a:lnSpc>
                <a:spcPct val="90000"/>
              </a:lnSpc>
              <a:spcBef>
                <a:spcPts val="1000"/>
              </a:spcBef>
              <a:spcAft>
                <a:spcPts val="0"/>
              </a:spcAft>
              <a:buClr>
                <a:schemeClr val="lt1"/>
              </a:buClr>
              <a:buSzPts val="1600"/>
              <a:buFont typeface="Arial"/>
              <a:buChar char="•"/>
            </a:pPr>
            <a:r>
              <a:rPr lang="en-GB" sz="1600"/>
              <a:t>käyttötunnit</a:t>
            </a:r>
            <a:endParaRPr sz="1600"/>
          </a:p>
          <a:p>
            <a:pPr indent="-285750" lvl="0" marL="285750" rtl="0" algn="l">
              <a:lnSpc>
                <a:spcPct val="90000"/>
              </a:lnSpc>
              <a:spcBef>
                <a:spcPts val="1000"/>
              </a:spcBef>
              <a:spcAft>
                <a:spcPts val="0"/>
              </a:spcAft>
              <a:buClr>
                <a:schemeClr val="lt1"/>
              </a:buClr>
              <a:buSzPts val="1600"/>
              <a:buFont typeface="Arial"/>
              <a:buChar char="•"/>
            </a:pPr>
            <a:r>
              <a:rPr lang="en-GB" sz="1600"/>
              <a:t>Tuotantotasot</a:t>
            </a:r>
            <a:endParaRPr sz="1600"/>
          </a:p>
          <a:p>
            <a:pPr indent="-228600" lvl="0" marL="228600" rtl="0" algn="l">
              <a:lnSpc>
                <a:spcPct val="90000"/>
              </a:lnSpc>
              <a:spcBef>
                <a:spcPts val="1000"/>
              </a:spcBef>
              <a:spcAft>
                <a:spcPts val="0"/>
              </a:spcAft>
              <a:buClr>
                <a:schemeClr val="lt1"/>
              </a:buClr>
              <a:buSzPts val="1600"/>
              <a:buNone/>
            </a:pPr>
            <a:r>
              <a:rPr lang="en-GB" sz="1600"/>
              <a:t>Simuloi, miten C3-tekoäly:</a:t>
            </a:r>
            <a:endParaRPr/>
          </a:p>
          <a:p>
            <a:pPr indent="-285750" lvl="0" marL="285750" rtl="0" algn="l">
              <a:lnSpc>
                <a:spcPct val="90000"/>
              </a:lnSpc>
              <a:spcBef>
                <a:spcPts val="1000"/>
              </a:spcBef>
              <a:spcAft>
                <a:spcPts val="0"/>
              </a:spcAft>
              <a:buClr>
                <a:schemeClr val="lt1"/>
              </a:buClr>
              <a:buSzPts val="1600"/>
              <a:buFont typeface="Arial"/>
              <a:buChar char="•"/>
            </a:pPr>
            <a:r>
              <a:rPr lang="en-GB" sz="1600"/>
              <a:t>havaita epänormaali kulutus</a:t>
            </a:r>
            <a:endParaRPr sz="1600"/>
          </a:p>
          <a:p>
            <a:pPr indent="-285750" lvl="0" marL="285750" rtl="0" algn="l">
              <a:lnSpc>
                <a:spcPct val="90000"/>
              </a:lnSpc>
              <a:spcBef>
                <a:spcPts val="1000"/>
              </a:spcBef>
              <a:spcAft>
                <a:spcPts val="0"/>
              </a:spcAft>
              <a:buClr>
                <a:schemeClr val="lt1"/>
              </a:buClr>
              <a:buSzPts val="1600"/>
              <a:buFont typeface="Arial"/>
              <a:buChar char="•"/>
            </a:pPr>
            <a:r>
              <a:rPr lang="en-GB" sz="1600"/>
              <a:t>ehdottaa tehokkuustoimenpiteitä</a:t>
            </a:r>
            <a:endParaRPr sz="1600"/>
          </a:p>
          <a:p>
            <a:pPr indent="-285750" lvl="0" marL="285750" rtl="0" algn="l">
              <a:lnSpc>
                <a:spcPct val="90000"/>
              </a:lnSpc>
              <a:spcBef>
                <a:spcPts val="1000"/>
              </a:spcBef>
              <a:spcAft>
                <a:spcPts val="0"/>
              </a:spcAft>
              <a:buClr>
                <a:schemeClr val="lt1"/>
              </a:buClr>
              <a:buSzPts val="1600"/>
              <a:buFont typeface="Arial"/>
              <a:buChar char="•"/>
            </a:pPr>
            <a:r>
              <a:rPr lang="en-GB" sz="1600"/>
              <a:t>ehdottaa 3 parannustoimenpidettä.</a:t>
            </a:r>
            <a:endParaRPr/>
          </a:p>
          <a:p>
            <a:pPr indent="-228600" lvl="0" marL="228600" rtl="0" algn="l">
              <a:lnSpc>
                <a:spcPct val="90000"/>
              </a:lnSpc>
              <a:spcBef>
                <a:spcPts val="1000"/>
              </a:spcBef>
              <a:spcAft>
                <a:spcPts val="0"/>
              </a:spcAft>
              <a:buClr>
                <a:schemeClr val="lt1"/>
              </a:buClr>
              <a:buSzPts val="1600"/>
              <a:buNone/>
            </a:pPr>
            <a:r>
              <a:rPr b="1" lang="en-GB" sz="1600"/>
              <a:t>Oppimistulos:</a:t>
            </a:r>
            <a:br>
              <a:rPr lang="en-GB" sz="1600"/>
            </a:br>
            <a:r>
              <a:rPr lang="en-GB" sz="1600"/>
              <a:t>Tekoälypohjaisen optimoinnin ja kestävän kehityksen suunnittelun ymmärtäminen.</a:t>
            </a:r>
            <a:endParaRPr/>
          </a:p>
          <a:p>
            <a:pPr indent="-228600" lvl="0" marL="228600" rtl="0" algn="l">
              <a:lnSpc>
                <a:spcPct val="90000"/>
              </a:lnSpc>
              <a:spcBef>
                <a:spcPts val="1000"/>
              </a:spcBef>
              <a:spcAft>
                <a:spcPts val="0"/>
              </a:spcAft>
              <a:buClr>
                <a:schemeClr val="lt1"/>
              </a:buClr>
              <a:buSzPts val="1600"/>
              <a:buNone/>
            </a:pPr>
            <a:r>
              <a:t/>
            </a:r>
            <a:endParaRPr sz="1600"/>
          </a:p>
          <a:p>
            <a:pPr indent="-228600" lvl="0" marL="228600" rtl="0" algn="l">
              <a:lnSpc>
                <a:spcPct val="90000"/>
              </a:lnSpc>
              <a:spcBef>
                <a:spcPts val="1000"/>
              </a:spcBef>
              <a:spcAft>
                <a:spcPts val="0"/>
              </a:spcAft>
              <a:buClr>
                <a:schemeClr val="lt1"/>
              </a:buClr>
              <a:buSzPts val="1400"/>
              <a:buNone/>
            </a:pPr>
            <a:r>
              <a:rPr i="1" lang="en-GB" sz="1400"/>
              <a:t>* sopii ammatilliseen koulutukseen (EQF 4–6)</a:t>
            </a:r>
            <a:endParaRPr/>
          </a:p>
          <a:p>
            <a:pPr indent="0" lvl="0" marL="0" rtl="0" algn="l">
              <a:lnSpc>
                <a:spcPct val="90000"/>
              </a:lnSpc>
              <a:spcBef>
                <a:spcPts val="1000"/>
              </a:spcBef>
              <a:spcAft>
                <a:spcPts val="0"/>
              </a:spcAft>
              <a:buClr>
                <a:schemeClr val="lt1"/>
              </a:buClr>
              <a:buSzPts val="1600"/>
              <a:buNone/>
            </a:pPr>
            <a:r>
              <a:t/>
            </a:r>
            <a:endParaRPr sz="1600"/>
          </a:p>
        </p:txBody>
      </p:sp>
      <p:sp>
        <p:nvSpPr>
          <p:cNvPr id="390" name="Google Shape;390;p26"/>
          <p:cNvSpPr txBox="1"/>
          <p:nvPr>
            <p:ph idx="3" type="body"/>
          </p:nvPr>
        </p:nvSpPr>
        <p:spPr>
          <a:xfrm>
            <a:off x="6147690" y="273174"/>
            <a:ext cx="5579143"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000"/>
              <a:buNone/>
            </a:pPr>
            <a:r>
              <a:rPr lang="en-GB" sz="2000"/>
              <a:t>Oppimisaktiviteetti: C3 Tekoälyenergianhallinta – Tekoäly tehokkuuden ja strategisen suunnittelun tueksi *</a:t>
            </a:r>
            <a:endParaRPr sz="1800"/>
          </a:p>
        </p:txBody>
      </p:sp>
      <p:sp>
        <p:nvSpPr>
          <p:cNvPr id="391" name="Google Shape;391;p26"/>
          <p:cNvSpPr/>
          <p:nvPr/>
        </p:nvSpPr>
        <p:spPr>
          <a:xfrm rot="5551673">
            <a:off x="9464822" y="5119088"/>
            <a:ext cx="2447505" cy="197048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Et bilde som inneholder duppeditt, Elektronisk anordning, Nettbrett, Mobiltelefon&#10;&#10;KI-generert innhold kan være feil." id="392" name="Google Shape;392;p26"/>
          <p:cNvPicPr preferRelativeResize="0"/>
          <p:nvPr>
            <p:ph idx="2" type="pic"/>
          </p:nvPr>
        </p:nvPicPr>
        <p:blipFill rotWithShape="1">
          <a:blip r:embed="rId3">
            <a:alphaModFix/>
          </a:blip>
          <a:srcRect b="0" l="13926" r="13926" t="0"/>
          <a:stretch/>
        </p:blipFill>
        <p:spPr>
          <a:xfrm>
            <a:off x="487160" y="524738"/>
            <a:ext cx="5660531" cy="6045736"/>
          </a:xfrm>
          <a:prstGeom prst="rect">
            <a:avLst/>
          </a:prstGeom>
          <a:solidFill>
            <a:srgbClr val="F2F2F2"/>
          </a:solid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27"/>
          <p:cNvSpPr txBox="1"/>
          <p:nvPr>
            <p:ph idx="1" type="body"/>
          </p:nvPr>
        </p:nvSpPr>
        <p:spPr>
          <a:xfrm>
            <a:off x="6147691" y="1265826"/>
            <a:ext cx="5839382" cy="5067436"/>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600"/>
              <a:buNone/>
            </a:pPr>
            <a:r>
              <a:rPr b="1" lang="en-GB" sz="1600"/>
              <a:t>Aktiviteetti 1 – Älykkään energian oston simulointi (päätöksenteko)</a:t>
            </a:r>
            <a:endParaRPr/>
          </a:p>
          <a:p>
            <a:pPr indent="-228600" lvl="0" marL="228600" rtl="0" algn="l">
              <a:lnSpc>
                <a:spcPct val="90000"/>
              </a:lnSpc>
              <a:spcBef>
                <a:spcPts val="1000"/>
              </a:spcBef>
              <a:spcAft>
                <a:spcPts val="0"/>
              </a:spcAft>
              <a:buClr>
                <a:schemeClr val="lt1"/>
              </a:buClr>
              <a:buSzPts val="1600"/>
              <a:buNone/>
            </a:pPr>
            <a:r>
              <a:rPr b="1" lang="en-GB" sz="1600"/>
              <a:t>Tavoite: </a:t>
            </a:r>
            <a:r>
              <a:rPr lang="en-GB" sz="1600"/>
              <a:t>Opi tekoälypohjaista optimointilogiikkaa.</a:t>
            </a:r>
            <a:endParaRPr/>
          </a:p>
          <a:p>
            <a:pPr indent="-228600" lvl="0" marL="228600" rtl="0" algn="l">
              <a:lnSpc>
                <a:spcPct val="90000"/>
              </a:lnSpc>
              <a:spcBef>
                <a:spcPts val="1000"/>
              </a:spcBef>
              <a:spcAft>
                <a:spcPts val="0"/>
              </a:spcAft>
              <a:buClr>
                <a:schemeClr val="lt1"/>
              </a:buClr>
              <a:buSzPts val="1600"/>
              <a:buNone/>
            </a:pPr>
            <a:r>
              <a:rPr b="1" lang="en-GB" sz="1600"/>
              <a:t>Ehdotettu tehtävä: </a:t>
            </a:r>
            <a:endParaRPr/>
          </a:p>
          <a:p>
            <a:pPr indent="-228600" lvl="0" marL="228600" rtl="0" algn="l">
              <a:lnSpc>
                <a:spcPct val="90000"/>
              </a:lnSpc>
              <a:spcBef>
                <a:spcPts val="1000"/>
              </a:spcBef>
              <a:spcAft>
                <a:spcPts val="0"/>
              </a:spcAft>
              <a:buClr>
                <a:schemeClr val="lt1"/>
              </a:buClr>
              <a:buSzPts val="1600"/>
              <a:buNone/>
            </a:pPr>
            <a:r>
              <a:rPr lang="en-GB" sz="1600"/>
              <a:t>Opiskelijoille annetaan:</a:t>
            </a:r>
            <a:endParaRPr/>
          </a:p>
          <a:p>
            <a:pPr indent="-285750" lvl="0" marL="285750" rtl="0" algn="l">
              <a:lnSpc>
                <a:spcPct val="90000"/>
              </a:lnSpc>
              <a:spcBef>
                <a:spcPts val="1000"/>
              </a:spcBef>
              <a:spcAft>
                <a:spcPts val="0"/>
              </a:spcAft>
              <a:buClr>
                <a:schemeClr val="lt1"/>
              </a:buClr>
              <a:buSzPts val="1600"/>
              <a:buFont typeface="Arial"/>
              <a:buChar char="•"/>
            </a:pPr>
            <a:r>
              <a:rPr lang="en-GB" sz="1600"/>
              <a:t>sähkön tuntihinnat</a:t>
            </a:r>
            <a:endParaRPr sz="1600"/>
          </a:p>
          <a:p>
            <a:pPr indent="-285750" lvl="0" marL="285750" rtl="0" algn="l">
              <a:lnSpc>
                <a:spcPct val="90000"/>
              </a:lnSpc>
              <a:spcBef>
                <a:spcPts val="1000"/>
              </a:spcBef>
              <a:spcAft>
                <a:spcPts val="0"/>
              </a:spcAft>
              <a:buClr>
                <a:schemeClr val="lt1"/>
              </a:buClr>
              <a:buSzPts val="1600"/>
              <a:buFont typeface="Arial"/>
              <a:buChar char="•"/>
            </a:pPr>
            <a:r>
              <a:rPr lang="en-GB" sz="1600"/>
              <a:t>akun kapasiteetti</a:t>
            </a:r>
            <a:endParaRPr sz="1600"/>
          </a:p>
          <a:p>
            <a:pPr indent="-285750" lvl="0" marL="285750" rtl="0" algn="l">
              <a:lnSpc>
                <a:spcPct val="90000"/>
              </a:lnSpc>
              <a:spcBef>
                <a:spcPts val="1000"/>
              </a:spcBef>
              <a:spcAft>
                <a:spcPts val="0"/>
              </a:spcAft>
              <a:buClr>
                <a:schemeClr val="lt1"/>
              </a:buClr>
              <a:buSzPts val="1600"/>
              <a:buFont typeface="Arial"/>
              <a:buChar char="•"/>
            </a:pPr>
            <a:r>
              <a:rPr lang="en-GB" sz="1600"/>
              <a:t>energiankulutusprofiili</a:t>
            </a:r>
            <a:endParaRPr b="1" sz="1600"/>
          </a:p>
          <a:p>
            <a:pPr indent="-228600" lvl="0" marL="228600" rtl="0" algn="l">
              <a:lnSpc>
                <a:spcPct val="90000"/>
              </a:lnSpc>
              <a:spcBef>
                <a:spcPts val="1000"/>
              </a:spcBef>
              <a:spcAft>
                <a:spcPts val="0"/>
              </a:spcAft>
              <a:buClr>
                <a:schemeClr val="lt1"/>
              </a:buClr>
              <a:buSzPts val="1600"/>
              <a:buNone/>
            </a:pPr>
            <a:r>
              <a:rPr b="1" lang="en-GB" sz="1600"/>
              <a:t>He päättävät:</a:t>
            </a:r>
            <a:endParaRPr/>
          </a:p>
          <a:p>
            <a:pPr indent="-285750" lvl="0" marL="285750" rtl="0" algn="l">
              <a:lnSpc>
                <a:spcPct val="90000"/>
              </a:lnSpc>
              <a:spcBef>
                <a:spcPts val="1000"/>
              </a:spcBef>
              <a:spcAft>
                <a:spcPts val="0"/>
              </a:spcAft>
              <a:buClr>
                <a:schemeClr val="lt1"/>
              </a:buClr>
              <a:buSzPts val="1600"/>
              <a:buFont typeface="Arial"/>
              <a:buChar char="•"/>
            </a:pPr>
            <a:r>
              <a:rPr lang="en-GB" sz="1600"/>
              <a:t>milloin ostaa energiaa</a:t>
            </a:r>
            <a:endParaRPr sz="1600"/>
          </a:p>
          <a:p>
            <a:pPr indent="-285750" lvl="0" marL="285750" rtl="0" algn="l">
              <a:lnSpc>
                <a:spcPct val="90000"/>
              </a:lnSpc>
              <a:spcBef>
                <a:spcPts val="1000"/>
              </a:spcBef>
              <a:spcAft>
                <a:spcPts val="0"/>
              </a:spcAft>
              <a:buClr>
                <a:schemeClr val="lt1"/>
              </a:buClr>
              <a:buSzPts val="1600"/>
              <a:buFont typeface="Arial"/>
              <a:buChar char="•"/>
            </a:pPr>
            <a:r>
              <a:rPr lang="en-GB" sz="1600"/>
              <a:t>milloin varastoida</a:t>
            </a:r>
            <a:endParaRPr sz="1600"/>
          </a:p>
          <a:p>
            <a:pPr indent="-285750" lvl="0" marL="285750" rtl="0" algn="l">
              <a:lnSpc>
                <a:spcPct val="90000"/>
              </a:lnSpc>
              <a:spcBef>
                <a:spcPts val="1000"/>
              </a:spcBef>
              <a:spcAft>
                <a:spcPts val="0"/>
              </a:spcAft>
              <a:buClr>
                <a:schemeClr val="lt1"/>
              </a:buClr>
              <a:buSzPts val="1600"/>
              <a:buFont typeface="Arial"/>
              <a:buChar char="•"/>
            </a:pPr>
            <a:r>
              <a:rPr lang="en-GB" sz="1600"/>
              <a:t>milloin käyttää varastoitua energiaa</a:t>
            </a:r>
            <a:endParaRPr b="1" sz="1600"/>
          </a:p>
          <a:p>
            <a:pPr indent="-228600" lvl="0" marL="228600" rtl="0" algn="l">
              <a:lnSpc>
                <a:spcPct val="90000"/>
              </a:lnSpc>
              <a:spcBef>
                <a:spcPts val="1000"/>
              </a:spcBef>
              <a:spcAft>
                <a:spcPts val="0"/>
              </a:spcAft>
              <a:buClr>
                <a:schemeClr val="lt1"/>
              </a:buClr>
              <a:buSzPts val="1600"/>
              <a:buNone/>
            </a:pPr>
            <a:r>
              <a:rPr lang="en-GB" sz="1600"/>
              <a:t>Sitten verrataan "tekoälyoptimoituun ratkaisuun".</a:t>
            </a:r>
            <a:endParaRPr/>
          </a:p>
          <a:p>
            <a:pPr indent="-228600" lvl="0" marL="228600" rtl="0" algn="l">
              <a:lnSpc>
                <a:spcPct val="90000"/>
              </a:lnSpc>
              <a:spcBef>
                <a:spcPts val="1000"/>
              </a:spcBef>
              <a:spcAft>
                <a:spcPts val="0"/>
              </a:spcAft>
              <a:buClr>
                <a:schemeClr val="lt1"/>
              </a:buClr>
              <a:buSzPts val="1600"/>
              <a:buNone/>
            </a:pPr>
            <a:r>
              <a:rPr b="1" lang="en-GB" sz="1600"/>
              <a:t>Oppimistavoite: </a:t>
            </a:r>
            <a:r>
              <a:rPr lang="en-GB" sz="1600"/>
              <a:t>Tekoälyoptimoinnin ymmärtäminen kustannus- ja kestävyyskompromisseissa.</a:t>
            </a:r>
            <a:r>
              <a:rPr i="1" lang="en-GB" sz="1400"/>
              <a:t>* </a:t>
            </a:r>
            <a:endParaRPr/>
          </a:p>
          <a:p>
            <a:pPr indent="-228600" lvl="0" marL="228600" rtl="0" algn="l">
              <a:lnSpc>
                <a:spcPct val="90000"/>
              </a:lnSpc>
              <a:spcBef>
                <a:spcPts val="1000"/>
              </a:spcBef>
              <a:spcAft>
                <a:spcPts val="0"/>
              </a:spcAft>
              <a:buClr>
                <a:schemeClr val="lt1"/>
              </a:buClr>
              <a:buSzPts val="1400"/>
              <a:buNone/>
            </a:pPr>
            <a:r>
              <a:rPr i="1" lang="en-GB" sz="1400"/>
              <a:t>sopii ammatilliseen koulutukseen(EQF 4–6)</a:t>
            </a:r>
            <a:endParaRPr/>
          </a:p>
          <a:p>
            <a:pPr indent="0" lvl="0" marL="0" rtl="0" algn="l">
              <a:lnSpc>
                <a:spcPct val="90000"/>
              </a:lnSpc>
              <a:spcBef>
                <a:spcPts val="1000"/>
              </a:spcBef>
              <a:spcAft>
                <a:spcPts val="0"/>
              </a:spcAft>
              <a:buClr>
                <a:schemeClr val="lt1"/>
              </a:buClr>
              <a:buSzPts val="1600"/>
              <a:buNone/>
            </a:pPr>
            <a:r>
              <a:t/>
            </a:r>
            <a:endParaRPr sz="1600"/>
          </a:p>
        </p:txBody>
      </p:sp>
      <p:sp>
        <p:nvSpPr>
          <p:cNvPr id="398" name="Google Shape;398;p27"/>
          <p:cNvSpPr txBox="1"/>
          <p:nvPr>
            <p:ph idx="3" type="body"/>
          </p:nvPr>
        </p:nvSpPr>
        <p:spPr>
          <a:xfrm>
            <a:off x="6147690" y="273174"/>
            <a:ext cx="5579143"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000"/>
              <a:buNone/>
            </a:pPr>
            <a:r>
              <a:rPr lang="en-GB" sz="2000"/>
              <a:t>Trawa – tekoäly energian hankinnan ja varastoinnin optimointiin *</a:t>
            </a:r>
            <a:endParaRPr sz="1800"/>
          </a:p>
        </p:txBody>
      </p:sp>
      <p:sp>
        <p:nvSpPr>
          <p:cNvPr id="399" name="Google Shape;399;p27"/>
          <p:cNvSpPr/>
          <p:nvPr/>
        </p:nvSpPr>
        <p:spPr>
          <a:xfrm rot="5551673">
            <a:off x="9464822" y="5119088"/>
            <a:ext cx="2447505" cy="197048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Et bilde som inneholder lyspære, stillebensfotografi, glødepære, stilleben&#10;&#10;KI-generert innhold kan være feil." id="400" name="Google Shape;400;p27"/>
          <p:cNvPicPr preferRelativeResize="0"/>
          <p:nvPr>
            <p:ph idx="2" type="pic"/>
          </p:nvPr>
        </p:nvPicPr>
        <p:blipFill rotWithShape="1">
          <a:blip r:embed="rId3">
            <a:alphaModFix/>
          </a:blip>
          <a:srcRect b="0" l="18797" r="18797" t="0"/>
          <a:stretch/>
        </p:blipFill>
        <p:spPr>
          <a:xfrm>
            <a:off x="487160" y="524738"/>
            <a:ext cx="5660531" cy="6045736"/>
          </a:xfrm>
          <a:prstGeom prst="rect">
            <a:avLst/>
          </a:prstGeom>
          <a:solidFill>
            <a:srgbClr val="F2F2F2"/>
          </a:solid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28"/>
          <p:cNvSpPr txBox="1"/>
          <p:nvPr>
            <p:ph idx="1" type="body"/>
          </p:nvPr>
        </p:nvSpPr>
        <p:spPr>
          <a:xfrm>
            <a:off x="5943600" y="1612373"/>
            <a:ext cx="5365102" cy="39131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lang="en-GB"/>
              <a:t>Katso seuraava video tekoälystä ammatillisessa koulutuksessa: mahdollisuudet, haasteet ja tulevaisuudennäkymät.</a:t>
            </a:r>
            <a:endParaRPr/>
          </a:p>
          <a:p>
            <a:pPr indent="0" lvl="0" marL="0" rtl="0" algn="l">
              <a:lnSpc>
                <a:spcPct val="90000"/>
              </a:lnSpc>
              <a:spcBef>
                <a:spcPts val="1000"/>
              </a:spcBef>
              <a:spcAft>
                <a:spcPts val="0"/>
              </a:spcAft>
              <a:buClr>
                <a:schemeClr val="lt1"/>
              </a:buClr>
              <a:buSzPts val="2400"/>
              <a:buNone/>
            </a:pPr>
            <a:r>
              <a:t/>
            </a:r>
            <a:endParaRPr/>
          </a:p>
        </p:txBody>
      </p:sp>
      <p:sp>
        <p:nvSpPr>
          <p:cNvPr id="407" name="Google Shape;407;p28"/>
          <p:cNvSpPr txBox="1"/>
          <p:nvPr>
            <p:ph idx="2" type="body"/>
          </p:nvPr>
        </p:nvSpPr>
        <p:spPr>
          <a:xfrm>
            <a:off x="5943601" y="647039"/>
            <a:ext cx="4991100" cy="992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KATSO</a:t>
            </a:r>
            <a:endParaRPr/>
          </a:p>
        </p:txBody>
      </p:sp>
      <p:sp>
        <p:nvSpPr>
          <p:cNvPr id="408" name="Google Shape;408;p28"/>
          <p:cNvSpPr/>
          <p:nvPr>
            <p:ph idx="3" type="pic"/>
          </p:nvPr>
        </p:nvSpPr>
        <p:spPr>
          <a:xfrm>
            <a:off x="0" y="1561018"/>
            <a:ext cx="5130800" cy="3913188"/>
          </a:xfrm>
          <a:prstGeom prst="rect">
            <a:avLst/>
          </a:prstGeom>
          <a:solidFill>
            <a:srgbClr val="D8D8D8"/>
          </a:solidFill>
          <a:ln>
            <a:noFill/>
          </a:ln>
        </p:spPr>
      </p:sp>
      <p:pic>
        <p:nvPicPr>
          <p:cNvPr id="409" name="Google Shape;409;p28" title="AI in Vocational Education &amp; Training: Opportunities, Challenges, and Future Perspectives"/>
          <p:cNvPicPr preferRelativeResize="0"/>
          <p:nvPr/>
        </p:nvPicPr>
        <p:blipFill rotWithShape="1">
          <a:blip r:embed="rId3">
            <a:alphaModFix/>
          </a:blip>
          <a:srcRect b="0" l="0" r="0" t="0"/>
          <a:stretch/>
        </p:blipFill>
        <p:spPr>
          <a:xfrm>
            <a:off x="0" y="1535340"/>
            <a:ext cx="5196114" cy="396454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9"/>
                                        </p:tgtEl>
                                        <p:attrNameLst>
                                          <p:attrName>style.visibility</p:attrName>
                                        </p:attrNameLst>
                                      </p:cBhvr>
                                      <p:to>
                                        <p:strVal val="visible"/>
                                      </p:to>
                                    </p:set>
                                    <p:animEffect filter="fade" transition="in">
                                      <p:cBhvr>
                                        <p:cTn dur="1"/>
                                        <p:tgtEl>
                                          <p:spTgt spid="4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29"/>
          <p:cNvSpPr txBox="1"/>
          <p:nvPr>
            <p:ph idx="1" type="body"/>
          </p:nvPr>
        </p:nvSpPr>
        <p:spPr>
          <a:xfrm>
            <a:off x="5434696" y="2313766"/>
            <a:ext cx="6010480" cy="2253043"/>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Clr>
                <a:schemeClr val="lt1"/>
              </a:buClr>
              <a:buSzPct val="100000"/>
              <a:buNone/>
            </a:pPr>
            <a:r>
              <a:rPr b="1" lang="en-GB"/>
              <a:t>Luku</a:t>
            </a:r>
            <a:r>
              <a:rPr b="1" lang="en-GB"/>
              <a:t> 3</a:t>
            </a:r>
            <a:endParaRPr/>
          </a:p>
          <a:p>
            <a:pPr indent="0" lvl="0" marL="0" rtl="0" algn="l">
              <a:lnSpc>
                <a:spcPct val="90000"/>
              </a:lnSpc>
              <a:spcBef>
                <a:spcPts val="1000"/>
              </a:spcBef>
              <a:spcAft>
                <a:spcPts val="0"/>
              </a:spcAft>
              <a:buClr>
                <a:schemeClr val="lt1"/>
              </a:buClr>
              <a:buSzPct val="100000"/>
              <a:buNone/>
            </a:pPr>
            <a:r>
              <a:rPr b="1" lang="en-GB"/>
              <a:t>Kuinka tekoäly voi tukea energianhallintaa?</a:t>
            </a:r>
            <a:endParaRPr/>
          </a:p>
        </p:txBody>
      </p:sp>
      <p:sp>
        <p:nvSpPr>
          <p:cNvPr id="416" name="Google Shape;416;p29"/>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ADD037"/>
              </a:buClr>
              <a:buSzPts val="13000"/>
              <a:buNone/>
            </a:pPr>
            <a:r>
              <a:rPr lang="en-GB"/>
              <a:t>03</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3"/>
          <p:cNvSpPr txBox="1"/>
          <p:nvPr>
            <p:ph idx="1" type="body"/>
          </p:nvPr>
        </p:nvSpPr>
        <p:spPr>
          <a:xfrm>
            <a:off x="662911" y="1378990"/>
            <a:ext cx="10595237" cy="4778623"/>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rgbClr val="262626"/>
              </a:buClr>
              <a:buSzPts val="2400"/>
              <a:buNone/>
            </a:pPr>
            <a:r>
              <a:rPr b="1" lang="en-GB"/>
              <a:t>Energianhallinta</a:t>
            </a:r>
            <a:endParaRPr/>
          </a:p>
          <a:p>
            <a:pPr indent="0" lvl="0" marL="0" rtl="0" algn="just">
              <a:lnSpc>
                <a:spcPct val="100000"/>
              </a:lnSpc>
              <a:spcBef>
                <a:spcPts val="1000"/>
              </a:spcBef>
              <a:spcAft>
                <a:spcPts val="0"/>
              </a:spcAft>
              <a:buNone/>
            </a:pPr>
            <a:r>
              <a:rPr lang="en-GB"/>
              <a:t>Tässä moduulissa oppijat tutkivat, kuinka tekoäly muuttaa nykyaikaista energianhallintaa ja tukee siirtymistä kestävämpiin ja joustavampiin energiajärjestelmiin. He saavat käsityksen energia-alan nykyisistä keskeisistä haasteista, kuten verkostovakaudesta, uusiutuvien energialähteiden integroinnista, kysynnän ennustamisesta ja energiatehokkuudesta.</a:t>
            </a:r>
            <a:endParaRPr/>
          </a:p>
          <a:p>
            <a:pPr indent="0" lvl="0" marL="0" rtl="0" algn="just">
              <a:lnSpc>
                <a:spcPct val="100000"/>
              </a:lnSpc>
              <a:spcBef>
                <a:spcPts val="1000"/>
              </a:spcBef>
              <a:spcAft>
                <a:spcPts val="0"/>
              </a:spcAft>
              <a:buNone/>
            </a:pPr>
            <a:r>
              <a:rPr lang="en-GB"/>
              <a:t>Oppijat perehdytään tekoälyn käytännön sovelluksiin, erityisesti älyverkkoihin ja uusiutuvan energian ennustamiseen, sekä siihen, miten datapohjaiset mallit voivat tukea parempaa päätöksentekoa, vähentää energian tuhlausta ja alentaa hiilidioksidipäästöjä. Todellisten esimerkkien ja alakohtaisten tapaustutkimusten avulla he oppivat, miten energiantuottajat, insinöörit ja suunnittelijat jo käyttävät tekoälytyökaluja.</a:t>
            </a:r>
            <a:endParaRPr/>
          </a:p>
          <a:p>
            <a:pPr indent="0" lvl="0" marL="0" rtl="0" algn="just">
              <a:lnSpc>
                <a:spcPct val="100000"/>
              </a:lnSpc>
              <a:spcBef>
                <a:spcPts val="1000"/>
              </a:spcBef>
              <a:spcAft>
                <a:spcPts val="0"/>
              </a:spcAft>
              <a:buNone/>
            </a:pPr>
            <a:r>
              <a:t/>
            </a:r>
            <a:endParaRPr/>
          </a:p>
          <a:p>
            <a:pPr indent="0" lvl="0" marL="0" rtl="0" algn="just">
              <a:lnSpc>
                <a:spcPct val="100000"/>
              </a:lnSpc>
              <a:spcBef>
                <a:spcPts val="1000"/>
              </a:spcBef>
              <a:spcAft>
                <a:spcPts val="0"/>
              </a:spcAft>
              <a:buClr>
                <a:srgbClr val="262626"/>
              </a:buClr>
              <a:buSzPts val="2400"/>
              <a:buNone/>
            </a:pPr>
            <a:r>
              <a:t/>
            </a:r>
            <a:endParaRPr/>
          </a:p>
        </p:txBody>
      </p:sp>
      <p:sp>
        <p:nvSpPr>
          <p:cNvPr id="178" name="Google Shape;178;p3"/>
          <p:cNvSpPr txBox="1"/>
          <p:nvPr>
            <p:ph idx="2" type="body"/>
          </p:nvPr>
        </p:nvSpPr>
        <p:spPr>
          <a:xfrm>
            <a:off x="662911" y="575336"/>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51C4C6"/>
              </a:buClr>
              <a:buSzPts val="3600"/>
              <a:buNone/>
            </a:pPr>
            <a:r>
              <a:rPr lang="en-GB"/>
              <a:t>Oppimistavoitteet</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30"/>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262626"/>
              </a:buClr>
              <a:buSzPts val="2400"/>
              <a:buNone/>
            </a:pPr>
            <a:r>
              <a:rPr lang="en-GB"/>
              <a:t>Tekoäly tukee nykyaikaisia ​​energiajärjestelmiä parantamalla:</a:t>
            </a:r>
            <a:endParaRPr/>
          </a:p>
          <a:p>
            <a:pPr indent="-342900" lvl="0" marL="342900" rtl="0" algn="l">
              <a:lnSpc>
                <a:spcPct val="100000"/>
              </a:lnSpc>
              <a:spcBef>
                <a:spcPts val="1000"/>
              </a:spcBef>
              <a:spcAft>
                <a:spcPts val="0"/>
              </a:spcAft>
              <a:buClr>
                <a:srgbClr val="262626"/>
              </a:buClr>
              <a:buSzPts val="2400"/>
              <a:buFont typeface="Arial"/>
              <a:buChar char="•"/>
            </a:pPr>
            <a:r>
              <a:rPr b="1" lang="en-GB"/>
              <a:t>uusiutuvan energian ennustamista</a:t>
            </a:r>
            <a:endParaRPr b="1"/>
          </a:p>
          <a:p>
            <a:pPr indent="-342900" lvl="0" marL="342900" rtl="0" algn="l">
              <a:lnSpc>
                <a:spcPct val="100000"/>
              </a:lnSpc>
              <a:spcBef>
                <a:spcPts val="1000"/>
              </a:spcBef>
              <a:spcAft>
                <a:spcPts val="0"/>
              </a:spcAft>
              <a:buClr>
                <a:srgbClr val="262626"/>
              </a:buClr>
              <a:buSzPts val="2400"/>
              <a:buFont typeface="Arial"/>
              <a:buChar char="•"/>
            </a:pPr>
            <a:r>
              <a:rPr lang="en-GB"/>
              <a:t>kysynnän ennustamista</a:t>
            </a:r>
            <a:endParaRPr/>
          </a:p>
          <a:p>
            <a:pPr indent="-342900" lvl="0" marL="342900" rtl="0" algn="l">
              <a:lnSpc>
                <a:spcPct val="100000"/>
              </a:lnSpc>
              <a:spcBef>
                <a:spcPts val="1000"/>
              </a:spcBef>
              <a:spcAft>
                <a:spcPts val="0"/>
              </a:spcAft>
              <a:buClr>
                <a:srgbClr val="262626"/>
              </a:buClr>
              <a:buSzPts val="2400"/>
              <a:buFont typeface="Arial"/>
              <a:buChar char="•"/>
            </a:pPr>
            <a:r>
              <a:rPr lang="en-GB"/>
              <a:t>älykkään sähköverkon toimintaa</a:t>
            </a:r>
            <a:endParaRPr/>
          </a:p>
          <a:p>
            <a:pPr indent="-342900" lvl="0" marL="342900" rtl="0" algn="l">
              <a:lnSpc>
                <a:spcPct val="100000"/>
              </a:lnSpc>
              <a:spcBef>
                <a:spcPts val="1000"/>
              </a:spcBef>
              <a:spcAft>
                <a:spcPts val="0"/>
              </a:spcAft>
              <a:buClr>
                <a:srgbClr val="262626"/>
              </a:buClr>
              <a:buSzPts val="2400"/>
              <a:buFont typeface="Arial"/>
              <a:buChar char="•"/>
            </a:pPr>
            <a:r>
              <a:rPr lang="en-GB"/>
              <a:t>ennakoivaa huoltoa</a:t>
            </a:r>
            <a:endParaRPr/>
          </a:p>
          <a:p>
            <a:pPr indent="-342900" lvl="0" marL="342900" rtl="0" algn="l">
              <a:lnSpc>
                <a:spcPct val="100000"/>
              </a:lnSpc>
              <a:spcBef>
                <a:spcPts val="1000"/>
              </a:spcBef>
              <a:spcAft>
                <a:spcPts val="0"/>
              </a:spcAft>
              <a:buClr>
                <a:srgbClr val="262626"/>
              </a:buClr>
              <a:buSzPts val="2400"/>
              <a:buFont typeface="Arial"/>
              <a:buChar char="•"/>
            </a:pPr>
            <a:r>
              <a:rPr lang="en-GB"/>
              <a:t>energiatehokkuutta</a:t>
            </a:r>
            <a:endParaRPr/>
          </a:p>
          <a:p>
            <a:pPr indent="-342900" lvl="0" marL="342900" rtl="0" algn="l">
              <a:lnSpc>
                <a:spcPct val="100000"/>
              </a:lnSpc>
              <a:spcBef>
                <a:spcPts val="1000"/>
              </a:spcBef>
              <a:spcAft>
                <a:spcPts val="0"/>
              </a:spcAft>
              <a:buClr>
                <a:srgbClr val="262626"/>
              </a:buClr>
              <a:buSzPts val="2400"/>
              <a:buFont typeface="Arial"/>
              <a:buChar char="•"/>
            </a:pPr>
            <a:r>
              <a:rPr b="1" lang="en-GB"/>
              <a:t>akkujen ja varastoinnin hallintaa</a:t>
            </a:r>
            <a:endParaRPr b="1"/>
          </a:p>
          <a:p>
            <a:pPr indent="-228600" lvl="0" marL="228600" rtl="0" algn="l">
              <a:lnSpc>
                <a:spcPct val="100000"/>
              </a:lnSpc>
              <a:spcBef>
                <a:spcPts val="1000"/>
              </a:spcBef>
              <a:spcAft>
                <a:spcPts val="0"/>
              </a:spcAft>
              <a:buClr>
                <a:srgbClr val="262626"/>
              </a:buClr>
              <a:buSzPts val="2400"/>
              <a:buNone/>
            </a:pPr>
            <a:r>
              <a:t/>
            </a:r>
            <a:endParaRPr/>
          </a:p>
          <a:p>
            <a:pPr indent="-228600" lvl="0" marL="228600" rtl="0" algn="l">
              <a:lnSpc>
                <a:spcPct val="100000"/>
              </a:lnSpc>
              <a:spcBef>
                <a:spcPts val="1000"/>
              </a:spcBef>
              <a:spcAft>
                <a:spcPts val="0"/>
              </a:spcAft>
              <a:buClr>
                <a:srgbClr val="262626"/>
              </a:buClr>
              <a:buSzPts val="2400"/>
              <a:buNone/>
            </a:pPr>
            <a:r>
              <a:rPr i="1" lang="en-GB"/>
              <a:t>Yhdessä nämä sovellukset tekevät energiajärjestelmistä luotettavampia,</a:t>
            </a:r>
            <a:endParaRPr/>
          </a:p>
          <a:p>
            <a:pPr indent="-228600" lvl="0" marL="228600" rtl="0" algn="l">
              <a:lnSpc>
                <a:spcPct val="100000"/>
              </a:lnSpc>
              <a:spcBef>
                <a:spcPts val="1000"/>
              </a:spcBef>
              <a:spcAft>
                <a:spcPts val="0"/>
              </a:spcAft>
              <a:buClr>
                <a:srgbClr val="262626"/>
              </a:buClr>
              <a:buSzPts val="2400"/>
              <a:buNone/>
            </a:pPr>
            <a:r>
              <a:rPr i="1" lang="en-GB"/>
              <a:t>kustannustehokkaampia ja kestävämpiä.</a:t>
            </a:r>
            <a:endParaRPr i="1"/>
          </a:p>
        </p:txBody>
      </p:sp>
      <p:sp>
        <p:nvSpPr>
          <p:cNvPr id="422" name="Google Shape;422;p30"/>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51C4C6"/>
              </a:buClr>
              <a:buSzPts val="3600"/>
              <a:buNone/>
            </a:pPr>
            <a:r>
              <a:rPr lang="en-GB"/>
              <a:t>Miten tekoäly voi tukea energianhallintaa?</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31"/>
          <p:cNvSpPr txBox="1"/>
          <p:nvPr>
            <p:ph idx="1" type="body"/>
          </p:nvPr>
        </p:nvSpPr>
        <p:spPr>
          <a:xfrm>
            <a:off x="289790" y="1630169"/>
            <a:ext cx="5399171" cy="437769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lang="en-GB"/>
              <a:t>Verkko-operaattorit ja energiayhtiöt käyttävät tekoälypohjaisia ​​energian ennustealustoja analysoidakseen säätietoja, historiallista tuotantoa ja kulutusmalleja sähkön tarjonnan ja kysynnän ennustamiseksi – erityisesti tuuli- ja aurinkovoimasta.</a:t>
            </a:r>
            <a:endParaRPr/>
          </a:p>
          <a:p>
            <a:pPr indent="0" lvl="0" marL="0" rtl="0" algn="l">
              <a:lnSpc>
                <a:spcPct val="90000"/>
              </a:lnSpc>
              <a:spcBef>
                <a:spcPts val="1000"/>
              </a:spcBef>
              <a:spcAft>
                <a:spcPts val="0"/>
              </a:spcAft>
              <a:buClr>
                <a:schemeClr val="lt1"/>
              </a:buClr>
              <a:buSzPts val="1400"/>
              <a:buNone/>
            </a:pPr>
            <a:r>
              <a:rPr i="1" lang="en-GB" sz="1400"/>
              <a:t>(Esimerkkejä: Grid4C, ENTSO-E:n ennustustyökalut, kansalliset sähköverkon tekoälyjärjestelmät)</a:t>
            </a:r>
            <a:endParaRPr/>
          </a:p>
        </p:txBody>
      </p:sp>
      <p:sp>
        <p:nvSpPr>
          <p:cNvPr id="428" name="Google Shape;428;p31"/>
          <p:cNvSpPr txBox="1"/>
          <p:nvPr>
            <p:ph idx="3" type="body"/>
          </p:nvPr>
        </p:nvSpPr>
        <p:spPr>
          <a:xfrm>
            <a:off x="90749" y="230236"/>
            <a:ext cx="600525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200"/>
              <a:buNone/>
            </a:pPr>
            <a:r>
              <a:rPr lang="en-GB" sz="3200"/>
              <a:t>Työkalun esittely 1: Tekoälyyn perustuva uusiutuvan energian ennustusalusta</a:t>
            </a:r>
            <a:endParaRPr sz="3200"/>
          </a:p>
        </p:txBody>
      </p:sp>
      <p:sp>
        <p:nvSpPr>
          <p:cNvPr id="429" name="Google Shape;429;p31"/>
          <p:cNvSpPr/>
          <p:nvPr/>
        </p:nvSpPr>
        <p:spPr>
          <a:xfrm rot="5551673">
            <a:off x="9464822" y="5119088"/>
            <a:ext cx="2447505" cy="197048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430" name="Google Shape;430;p31"/>
          <p:cNvPicPr preferRelativeResize="0"/>
          <p:nvPr>
            <p:ph idx="2" type="pic"/>
          </p:nvPr>
        </p:nvPicPr>
        <p:blipFill rotWithShape="1">
          <a:blip r:embed="rId3">
            <a:alphaModFix/>
          </a:blip>
          <a:srcRect b="0" l="3178" r="3178" t="0"/>
          <a:stretch/>
        </p:blipFill>
        <p:spPr>
          <a:xfrm>
            <a:off x="5888002" y="439730"/>
            <a:ext cx="5660531" cy="6045736"/>
          </a:xfrm>
          <a:prstGeom prst="rect">
            <a:avLst/>
          </a:prstGeom>
          <a:solidFill>
            <a:srgbClr val="F2F2F2"/>
          </a:solidFill>
          <a:ln>
            <a:noFill/>
          </a:ln>
        </p:spPr>
      </p:pic>
      <p:pic>
        <p:nvPicPr>
          <p:cNvPr id="431" name="Google Shape;431;p31" title="AI in Power Systems || Smart Grid and Energy Optimization with Machine Learning"/>
          <p:cNvPicPr preferRelativeResize="0"/>
          <p:nvPr/>
        </p:nvPicPr>
        <p:blipFill rotWithShape="1">
          <a:blip r:embed="rId4">
            <a:alphaModFix/>
          </a:blip>
          <a:srcRect b="0" l="0" r="0" t="0"/>
          <a:stretch/>
        </p:blipFill>
        <p:spPr>
          <a:xfrm>
            <a:off x="465166" y="4821835"/>
            <a:ext cx="2269899" cy="1282496"/>
          </a:xfrm>
          <a:prstGeom prst="rect">
            <a:avLst/>
          </a:prstGeom>
          <a:noFill/>
          <a:ln>
            <a:noFill/>
          </a:ln>
        </p:spPr>
      </p:pic>
      <p:sp>
        <p:nvSpPr>
          <p:cNvPr id="432" name="Google Shape;432;p31"/>
          <p:cNvSpPr txBox="1"/>
          <p:nvPr/>
        </p:nvSpPr>
        <p:spPr>
          <a:xfrm>
            <a:off x="2863320" y="4838314"/>
            <a:ext cx="2825641" cy="138499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400">
                <a:solidFill>
                  <a:schemeClr val="lt1"/>
                </a:solidFill>
                <a:latin typeface="Calibri"/>
                <a:ea typeface="Calibri"/>
                <a:cs typeface="Calibri"/>
                <a:sym typeface="Calibri"/>
              </a:rPr>
              <a:t>Tämä video näyttää, miten tekoälyä käytetään sähköjärjestelmissä ja älykkäissä sähköverkoissa kysynnän ennustamiseen, verkon toiminnan optimointiin ja uusiutuvan energian integroinnin tukemiseen.</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1"/>
                                        </p:tgtEl>
                                        <p:attrNameLst>
                                          <p:attrName>style.visibility</p:attrName>
                                        </p:attrNameLst>
                                      </p:cBhvr>
                                      <p:to>
                                        <p:strVal val="visible"/>
                                      </p:to>
                                    </p:set>
                                    <p:animEffect filter="fade" transition="in">
                                      <p:cBhvr>
                                        <p:cTn dur="1"/>
                                        <p:tgtEl>
                                          <p:spTgt spid="4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p32"/>
          <p:cNvSpPr txBox="1"/>
          <p:nvPr>
            <p:ph idx="1" type="body"/>
          </p:nvPr>
        </p:nvSpPr>
        <p:spPr>
          <a:xfrm>
            <a:off x="6559447" y="1240152"/>
            <a:ext cx="5293926" cy="4377696"/>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000"/>
              <a:buNone/>
            </a:pPr>
            <a:r>
              <a:rPr lang="en-GB" sz="2000"/>
              <a:t>Se yhdistää:</a:t>
            </a:r>
            <a:endParaRPr/>
          </a:p>
          <a:p>
            <a:pPr indent="-342900" lvl="0" marL="342900" rtl="0" algn="l">
              <a:lnSpc>
                <a:spcPct val="90000"/>
              </a:lnSpc>
              <a:spcBef>
                <a:spcPts val="1000"/>
              </a:spcBef>
              <a:spcAft>
                <a:spcPts val="0"/>
              </a:spcAft>
              <a:buClr>
                <a:schemeClr val="lt1"/>
              </a:buClr>
              <a:buSzPts val="2000"/>
              <a:buFont typeface="Arial"/>
              <a:buChar char="•"/>
            </a:pPr>
            <a:r>
              <a:rPr lang="en-GB" sz="2000"/>
              <a:t>sääennusteet (tuulen nopeus, auringonsäteily, lämpötila)</a:t>
            </a:r>
            <a:endParaRPr/>
          </a:p>
          <a:p>
            <a:pPr indent="-342900" lvl="0" marL="342900" rtl="0" algn="l">
              <a:lnSpc>
                <a:spcPct val="90000"/>
              </a:lnSpc>
              <a:spcBef>
                <a:spcPts val="1000"/>
              </a:spcBef>
              <a:spcAft>
                <a:spcPts val="0"/>
              </a:spcAft>
              <a:buClr>
                <a:schemeClr val="lt1"/>
              </a:buClr>
              <a:buSzPts val="2000"/>
              <a:buFont typeface="Arial"/>
              <a:buChar char="•"/>
            </a:pPr>
            <a:r>
              <a:rPr lang="en-GB" sz="2000"/>
              <a:t>historialliset energiantuotantotiedot</a:t>
            </a:r>
            <a:endParaRPr sz="2000"/>
          </a:p>
          <a:p>
            <a:pPr indent="-342900" lvl="0" marL="342900" rtl="0" algn="l">
              <a:lnSpc>
                <a:spcPct val="90000"/>
              </a:lnSpc>
              <a:spcBef>
                <a:spcPts val="1000"/>
              </a:spcBef>
              <a:spcAft>
                <a:spcPts val="0"/>
              </a:spcAft>
              <a:buClr>
                <a:schemeClr val="lt1"/>
              </a:buClr>
              <a:buSzPts val="2000"/>
              <a:buFont typeface="Arial"/>
              <a:buChar char="•"/>
            </a:pPr>
            <a:r>
              <a:rPr lang="en-GB" sz="2000"/>
              <a:t>reaaliaikaiset verkko- ja kulutustiedot</a:t>
            </a:r>
            <a:endParaRPr sz="2000"/>
          </a:p>
          <a:p>
            <a:pPr indent="-228600" lvl="0" marL="228600" rtl="0" algn="l">
              <a:lnSpc>
                <a:spcPct val="90000"/>
              </a:lnSpc>
              <a:spcBef>
                <a:spcPts val="1000"/>
              </a:spcBef>
              <a:spcAft>
                <a:spcPts val="0"/>
              </a:spcAft>
              <a:buClr>
                <a:schemeClr val="lt1"/>
              </a:buClr>
              <a:buSzPts val="2000"/>
              <a:buNone/>
            </a:pPr>
            <a:r>
              <a:rPr lang="en-GB" sz="2000"/>
              <a:t>Tekoälymallit käsittelevät näitä tietoja luodakseen lyhyen ja pitkän aikavälin ennusteita seuraavista:</a:t>
            </a:r>
            <a:endParaRPr/>
          </a:p>
          <a:p>
            <a:pPr indent="-342900" lvl="0" marL="342900" rtl="0" algn="l">
              <a:lnSpc>
                <a:spcPct val="90000"/>
              </a:lnSpc>
              <a:spcBef>
                <a:spcPts val="1000"/>
              </a:spcBef>
              <a:spcAft>
                <a:spcPts val="0"/>
              </a:spcAft>
              <a:buClr>
                <a:schemeClr val="lt1"/>
              </a:buClr>
              <a:buSzPts val="2000"/>
              <a:buFont typeface="Arial"/>
              <a:buChar char="•"/>
            </a:pPr>
            <a:r>
              <a:rPr lang="en-GB" sz="2000"/>
              <a:t>uusiutuvan energian tuotanto</a:t>
            </a:r>
            <a:endParaRPr sz="2000"/>
          </a:p>
          <a:p>
            <a:pPr indent="-342900" lvl="0" marL="342900" rtl="0" algn="l">
              <a:lnSpc>
                <a:spcPct val="90000"/>
              </a:lnSpc>
              <a:spcBef>
                <a:spcPts val="1000"/>
              </a:spcBef>
              <a:spcAft>
                <a:spcPts val="0"/>
              </a:spcAft>
              <a:buClr>
                <a:schemeClr val="lt1"/>
              </a:buClr>
              <a:buSzPts val="2000"/>
              <a:buFont typeface="Arial"/>
              <a:buChar char="•"/>
            </a:pPr>
            <a:r>
              <a:rPr lang="en-GB" sz="2000"/>
              <a:t>sähkön kysyntä</a:t>
            </a:r>
            <a:endParaRPr sz="2000"/>
          </a:p>
          <a:p>
            <a:pPr indent="-342900" lvl="0" marL="342900" rtl="0" algn="l">
              <a:lnSpc>
                <a:spcPct val="90000"/>
              </a:lnSpc>
              <a:spcBef>
                <a:spcPts val="1000"/>
              </a:spcBef>
              <a:spcAft>
                <a:spcPts val="0"/>
              </a:spcAft>
              <a:buClr>
                <a:schemeClr val="lt1"/>
              </a:buClr>
              <a:buSzPts val="2000"/>
              <a:buFont typeface="Arial"/>
              <a:buChar char="•"/>
            </a:pPr>
            <a:r>
              <a:rPr lang="en-GB" sz="2000"/>
              <a:t>mahdollinen verkkokuormitus tai pula</a:t>
            </a:r>
            <a:endParaRPr/>
          </a:p>
          <a:p>
            <a:pPr indent="-228600" lvl="0" marL="228600" rtl="0" algn="l">
              <a:lnSpc>
                <a:spcPct val="90000"/>
              </a:lnSpc>
              <a:spcBef>
                <a:spcPts val="1000"/>
              </a:spcBef>
              <a:spcAft>
                <a:spcPts val="0"/>
              </a:spcAft>
              <a:buClr>
                <a:schemeClr val="lt1"/>
              </a:buClr>
              <a:buSzPts val="2000"/>
              <a:buNone/>
            </a:pPr>
            <a:r>
              <a:rPr lang="en-GB" sz="2000"/>
              <a:t>Nämä ennusteet auttavat operaattoreita </a:t>
            </a:r>
            <a:endParaRPr/>
          </a:p>
          <a:p>
            <a:pPr indent="-228600" lvl="0" marL="228600" rtl="0" algn="l">
              <a:lnSpc>
                <a:spcPct val="90000"/>
              </a:lnSpc>
              <a:spcBef>
                <a:spcPts val="1000"/>
              </a:spcBef>
              <a:spcAft>
                <a:spcPts val="0"/>
              </a:spcAft>
              <a:buClr>
                <a:schemeClr val="lt1"/>
              </a:buClr>
              <a:buSzPts val="2000"/>
              <a:buNone/>
            </a:pPr>
            <a:r>
              <a:rPr lang="en-GB" sz="2000"/>
              <a:t>tasapainottamaan verkkoa ja integroimaan </a:t>
            </a:r>
            <a:endParaRPr/>
          </a:p>
          <a:p>
            <a:pPr indent="-228600" lvl="0" marL="228600" rtl="0" algn="l">
              <a:lnSpc>
                <a:spcPct val="90000"/>
              </a:lnSpc>
              <a:spcBef>
                <a:spcPts val="1000"/>
              </a:spcBef>
              <a:spcAft>
                <a:spcPts val="0"/>
              </a:spcAft>
              <a:buClr>
                <a:schemeClr val="lt1"/>
              </a:buClr>
              <a:buSzPts val="2000"/>
              <a:buNone/>
            </a:pPr>
            <a:r>
              <a:rPr lang="en-GB" sz="2000"/>
              <a:t>enemmän uusiutuvaa energiaa turvallisesti.</a:t>
            </a:r>
            <a:endParaRPr sz="2000"/>
          </a:p>
        </p:txBody>
      </p:sp>
      <p:sp>
        <p:nvSpPr>
          <p:cNvPr id="439" name="Google Shape;439;p32"/>
          <p:cNvSpPr/>
          <p:nvPr/>
        </p:nvSpPr>
        <p:spPr>
          <a:xfrm rot="5551673">
            <a:off x="9464822" y="5119088"/>
            <a:ext cx="2447505" cy="197048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0" name="Google Shape;440;p32"/>
          <p:cNvSpPr txBox="1"/>
          <p:nvPr/>
        </p:nvSpPr>
        <p:spPr>
          <a:xfrm>
            <a:off x="6275901" y="128894"/>
            <a:ext cx="5577472" cy="99265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3200"/>
              <a:buFont typeface="Arial"/>
              <a:buNone/>
            </a:pPr>
            <a:r>
              <a:rPr b="1" i="0" lang="en-GB" sz="3200">
                <a:solidFill>
                  <a:schemeClr val="lt1"/>
                </a:solidFill>
                <a:latin typeface="Calibri"/>
                <a:ea typeface="Calibri"/>
                <a:cs typeface="Calibri"/>
                <a:sym typeface="Calibri"/>
              </a:rPr>
              <a:t>Työkalun esittely 1: Työkalun toimintaperiaate</a:t>
            </a:r>
            <a:endParaRPr b="1" i="0" sz="3200">
              <a:solidFill>
                <a:schemeClr val="lt1"/>
              </a:solidFill>
              <a:latin typeface="Calibri"/>
              <a:ea typeface="Calibri"/>
              <a:cs typeface="Calibri"/>
              <a:sym typeface="Calibri"/>
            </a:endParaRPr>
          </a:p>
        </p:txBody>
      </p:sp>
      <p:pic>
        <p:nvPicPr>
          <p:cNvPr descr="Et bilde som inneholder tekst, grafisk design, skjermbilde, Grafikk&#10;&#10;KI-generert innhold kan være feil." id="441" name="Google Shape;441;p32"/>
          <p:cNvPicPr preferRelativeResize="0"/>
          <p:nvPr>
            <p:ph idx="2" type="pic"/>
          </p:nvPr>
        </p:nvPicPr>
        <p:blipFill rotWithShape="1">
          <a:blip r:embed="rId3">
            <a:alphaModFix/>
          </a:blip>
          <a:srcRect b="0" l="13603" r="13603" t="0"/>
          <a:stretch/>
        </p:blipFill>
        <p:spPr>
          <a:xfrm>
            <a:off x="487160" y="524738"/>
            <a:ext cx="5660531" cy="6045736"/>
          </a:xfrm>
          <a:prstGeom prst="rect">
            <a:avLst/>
          </a:prstGeom>
          <a:solidFill>
            <a:srgbClr val="F2F2F2"/>
          </a:solid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33"/>
          <p:cNvSpPr txBox="1"/>
          <p:nvPr>
            <p:ph idx="1" type="body"/>
          </p:nvPr>
        </p:nvSpPr>
        <p:spPr>
          <a:xfrm>
            <a:off x="282341" y="1085508"/>
            <a:ext cx="5425852" cy="375280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000"/>
              <a:buNone/>
            </a:pPr>
            <a:r>
              <a:rPr lang="en-GB" sz="2000"/>
              <a:t>Valitse uusiutuva energialähde (tuuli- tai aurinkoenergia) tai alue.</a:t>
            </a:r>
            <a:endParaRPr/>
          </a:p>
          <a:p>
            <a:pPr indent="0" lvl="0" marL="0" rtl="0" algn="l">
              <a:lnSpc>
                <a:spcPct val="90000"/>
              </a:lnSpc>
              <a:spcBef>
                <a:spcPts val="1000"/>
              </a:spcBef>
              <a:spcAft>
                <a:spcPts val="0"/>
              </a:spcAft>
              <a:buClr>
                <a:schemeClr val="lt1"/>
              </a:buClr>
              <a:buSzPts val="2000"/>
              <a:buNone/>
            </a:pPr>
            <a:r>
              <a:rPr lang="en-GB" sz="2000"/>
              <a:t>Vertaa kahta eri päivää (esim. aurinkoinen vs. pilvinen, tuulinen vs. tyyni):</a:t>
            </a:r>
            <a:endParaRPr/>
          </a:p>
          <a:p>
            <a:pPr indent="-342900" lvl="0" marL="342900" rtl="0" algn="l">
              <a:lnSpc>
                <a:spcPct val="90000"/>
              </a:lnSpc>
              <a:spcBef>
                <a:spcPts val="1000"/>
              </a:spcBef>
              <a:spcAft>
                <a:spcPts val="0"/>
              </a:spcAft>
              <a:buClr>
                <a:schemeClr val="lt1"/>
              </a:buClr>
              <a:buSzPts val="2000"/>
              <a:buFont typeface="Arial"/>
              <a:buChar char="•"/>
            </a:pPr>
            <a:r>
              <a:rPr lang="en-GB" sz="2000"/>
              <a:t>arvioi odotettu energiantuotanto</a:t>
            </a:r>
            <a:endParaRPr sz="2000"/>
          </a:p>
          <a:p>
            <a:pPr indent="-342900" lvl="0" marL="342900" rtl="0" algn="l">
              <a:lnSpc>
                <a:spcPct val="90000"/>
              </a:lnSpc>
              <a:spcBef>
                <a:spcPts val="1000"/>
              </a:spcBef>
              <a:spcAft>
                <a:spcPts val="0"/>
              </a:spcAft>
              <a:buClr>
                <a:schemeClr val="lt1"/>
              </a:buClr>
              <a:buSzPts val="2000"/>
              <a:buFont typeface="Arial"/>
              <a:buChar char="•"/>
            </a:pPr>
            <a:r>
              <a:rPr lang="en-GB" sz="2000"/>
              <a:t>keskustele siitä, miten kysyntä voi vaihdella</a:t>
            </a:r>
            <a:endParaRPr sz="2000"/>
          </a:p>
          <a:p>
            <a:pPr indent="-342900" lvl="0" marL="342900" rtl="0" algn="l">
              <a:lnSpc>
                <a:spcPct val="90000"/>
              </a:lnSpc>
              <a:spcBef>
                <a:spcPts val="1000"/>
              </a:spcBef>
              <a:spcAft>
                <a:spcPts val="0"/>
              </a:spcAft>
              <a:buClr>
                <a:schemeClr val="lt1"/>
              </a:buClr>
              <a:buSzPts val="2000"/>
              <a:buFont typeface="Arial"/>
              <a:buChar char="•"/>
            </a:pPr>
            <a:r>
              <a:rPr lang="en-GB" sz="2000"/>
              <a:t>tunnista mahdolliset riskit (pula, ylikuormitus, hinnanmuutokset)</a:t>
            </a:r>
            <a:endParaRPr/>
          </a:p>
          <a:p>
            <a:pPr indent="-342900" lvl="0" marL="342900" rtl="0" algn="l">
              <a:lnSpc>
                <a:spcPct val="90000"/>
              </a:lnSpc>
              <a:spcBef>
                <a:spcPts val="1000"/>
              </a:spcBef>
              <a:spcAft>
                <a:spcPts val="0"/>
              </a:spcAft>
              <a:buClr>
                <a:schemeClr val="lt1"/>
              </a:buClr>
              <a:buSzPts val="2000"/>
              <a:buFont typeface="Arial"/>
              <a:buChar char="•"/>
            </a:pPr>
            <a:r>
              <a:rPr lang="en-GB" sz="2000"/>
              <a:t>keskustele siitä, miten tekoälyennusteet voisivat auttaa energiapäälliköitä tekemään parempia päätöksiä.</a:t>
            </a:r>
            <a:endParaRPr sz="2000"/>
          </a:p>
        </p:txBody>
      </p:sp>
      <p:sp>
        <p:nvSpPr>
          <p:cNvPr id="447" name="Google Shape;447;p33"/>
          <p:cNvSpPr/>
          <p:nvPr/>
        </p:nvSpPr>
        <p:spPr>
          <a:xfrm rot="5551673">
            <a:off x="9464822" y="5119088"/>
            <a:ext cx="2447505" cy="197048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Et bilde som inneholder mat, holde, person&#10;&#10;KI-generert innhold kan være feil." id="448" name="Google Shape;448;p33"/>
          <p:cNvPicPr preferRelativeResize="0"/>
          <p:nvPr>
            <p:ph idx="2" type="pic"/>
          </p:nvPr>
        </p:nvPicPr>
        <p:blipFill rotWithShape="1">
          <a:blip r:embed="rId3">
            <a:alphaModFix/>
          </a:blip>
          <a:srcRect b="0" l="12030" r="12030" t="0"/>
          <a:stretch/>
        </p:blipFill>
        <p:spPr>
          <a:xfrm>
            <a:off x="5888002" y="439730"/>
            <a:ext cx="5660531" cy="6045736"/>
          </a:xfrm>
          <a:prstGeom prst="rect">
            <a:avLst/>
          </a:prstGeom>
          <a:solidFill>
            <a:srgbClr val="F2F2F2"/>
          </a:solidFill>
          <a:ln>
            <a:noFill/>
          </a:ln>
        </p:spPr>
      </p:pic>
      <p:sp>
        <p:nvSpPr>
          <p:cNvPr id="449" name="Google Shape;449;p33"/>
          <p:cNvSpPr txBox="1"/>
          <p:nvPr/>
        </p:nvSpPr>
        <p:spPr>
          <a:xfrm>
            <a:off x="102525" y="144575"/>
            <a:ext cx="6261300" cy="7362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3200"/>
              <a:buFont typeface="Arial"/>
              <a:buNone/>
            </a:pPr>
            <a:r>
              <a:rPr b="1" i="0" lang="en-GB" sz="3200">
                <a:solidFill>
                  <a:schemeClr val="lt1"/>
                </a:solidFill>
                <a:latin typeface="Calibri"/>
                <a:ea typeface="Calibri"/>
                <a:cs typeface="Calibri"/>
                <a:sym typeface="Calibri"/>
              </a:rPr>
              <a:t>Työkalun </a:t>
            </a:r>
            <a:r>
              <a:rPr b="1" lang="en-GB" sz="3200">
                <a:solidFill>
                  <a:schemeClr val="lt1"/>
                </a:solidFill>
                <a:latin typeface="Calibri"/>
                <a:ea typeface="Calibri"/>
                <a:cs typeface="Calibri"/>
                <a:sym typeface="Calibri"/>
              </a:rPr>
              <a:t>esittely</a:t>
            </a:r>
            <a:r>
              <a:rPr b="1" i="0" lang="en-GB" sz="3200">
                <a:solidFill>
                  <a:schemeClr val="lt1"/>
                </a:solidFill>
                <a:latin typeface="Calibri"/>
                <a:ea typeface="Calibri"/>
                <a:cs typeface="Calibri"/>
                <a:sym typeface="Calibri"/>
              </a:rPr>
              <a:t> 1: Luokkahuoneessa</a:t>
            </a:r>
            <a:endParaRPr b="1" i="0" sz="3200">
              <a:solidFill>
                <a:schemeClr val="lt1"/>
              </a:solidFill>
              <a:latin typeface="Calibri"/>
              <a:ea typeface="Calibri"/>
              <a:cs typeface="Calibri"/>
              <a:sym typeface="Calibri"/>
            </a:endParaRPr>
          </a:p>
        </p:txBody>
      </p:sp>
      <p:pic>
        <p:nvPicPr>
          <p:cNvPr id="450" name="Google Shape;450;p33" title="Artificial Intelligence in energy forecasting"/>
          <p:cNvPicPr preferRelativeResize="0"/>
          <p:nvPr/>
        </p:nvPicPr>
        <p:blipFill rotWithShape="1">
          <a:blip r:embed="rId4">
            <a:alphaModFix/>
          </a:blip>
          <a:srcRect b="0" l="0" r="0" t="0"/>
          <a:stretch/>
        </p:blipFill>
        <p:spPr>
          <a:xfrm>
            <a:off x="465166" y="4842490"/>
            <a:ext cx="2157871" cy="1219200"/>
          </a:xfrm>
          <a:prstGeom prst="rect">
            <a:avLst/>
          </a:prstGeom>
          <a:noFill/>
          <a:ln>
            <a:noFill/>
          </a:ln>
        </p:spPr>
      </p:pic>
      <p:sp>
        <p:nvSpPr>
          <p:cNvPr id="451" name="Google Shape;451;p33"/>
          <p:cNvSpPr txBox="1"/>
          <p:nvPr/>
        </p:nvSpPr>
        <p:spPr>
          <a:xfrm>
            <a:off x="2719496" y="4719336"/>
            <a:ext cx="2837805" cy="20313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400">
                <a:solidFill>
                  <a:schemeClr val="lt1"/>
                </a:solidFill>
                <a:latin typeface="Calibri"/>
                <a:ea typeface="Calibri"/>
                <a:cs typeface="Calibri"/>
                <a:sym typeface="Calibri"/>
              </a:rPr>
              <a:t>Tässä videossa käsitellään, miten tekoälytyökalut kilpailevat perinteisten ennustusmenetelmien kanssa ja miten niitä käytetään uusiutuvan energian tuotannon ja markkinamuuttujien ennustamiseen. Videossa esitellään todellisia energiaennusteiden sovelluksia..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0"/>
                                        </p:tgtEl>
                                        <p:attrNameLst>
                                          <p:attrName>style.visibility</p:attrName>
                                        </p:attrNameLst>
                                      </p:cBhvr>
                                      <p:to>
                                        <p:strVal val="visible"/>
                                      </p:to>
                                    </p:set>
                                    <p:animEffect filter="fade" transition="in">
                                      <p:cBhvr>
                                        <p:cTn dur="1"/>
                                        <p:tgtEl>
                                          <p:spTgt spid="4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 name="Shape 455"/>
        <p:cNvGrpSpPr/>
        <p:nvPr/>
      </p:nvGrpSpPr>
      <p:grpSpPr>
        <a:xfrm>
          <a:off x="0" y="0"/>
          <a:ext cx="0" cy="0"/>
          <a:chOff x="0" y="0"/>
          <a:chExt cx="0" cy="0"/>
        </a:xfrm>
      </p:grpSpPr>
      <p:sp>
        <p:nvSpPr>
          <p:cNvPr id="456" name="Google Shape;456;p34"/>
          <p:cNvSpPr txBox="1"/>
          <p:nvPr>
            <p:ph idx="1" type="body"/>
          </p:nvPr>
        </p:nvSpPr>
        <p:spPr>
          <a:xfrm>
            <a:off x="289790" y="1665329"/>
            <a:ext cx="5399171" cy="437769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lang="en-GB"/>
              <a:t>Energiayhtiöt ja verkko-operaattorit käyttävät tekoälyllä toimivia akunhallintajärjestelmiä suurten akkujen ja varastointilaitosten hallintaan. Ne auttavat päättämään, milloin energiaa varastoidaan, milloin se vapautetaan ja miten akun kuntoa suojellaan.</a:t>
            </a:r>
            <a:endParaRPr/>
          </a:p>
          <a:p>
            <a:pPr indent="0" lvl="0" marL="0" rtl="0" algn="l">
              <a:lnSpc>
                <a:spcPct val="90000"/>
              </a:lnSpc>
              <a:spcBef>
                <a:spcPts val="1000"/>
              </a:spcBef>
              <a:spcAft>
                <a:spcPts val="0"/>
              </a:spcAft>
              <a:buClr>
                <a:schemeClr val="lt1"/>
              </a:buClr>
              <a:buSzPts val="1400"/>
              <a:buNone/>
            </a:pPr>
            <a:r>
              <a:rPr i="1" lang="en-GB" sz="1400"/>
              <a:t>(Esimerkkejä: Tesla Autobidder, Fluence IQ, Siemens AI Energy Storage, kansalliset sähköverkkovarastointijärjestelmät)</a:t>
            </a:r>
            <a:endParaRPr sz="1400"/>
          </a:p>
        </p:txBody>
      </p:sp>
      <p:sp>
        <p:nvSpPr>
          <p:cNvPr id="457" name="Google Shape;457;p34"/>
          <p:cNvSpPr txBox="1"/>
          <p:nvPr>
            <p:ph idx="3" type="body"/>
          </p:nvPr>
        </p:nvSpPr>
        <p:spPr>
          <a:xfrm>
            <a:off x="90749" y="230236"/>
            <a:ext cx="600525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200"/>
              <a:buNone/>
            </a:pPr>
            <a:r>
              <a:rPr lang="en-GB" sz="3200"/>
              <a:t>Työkalun esittely 2: Tekoälyllä toimivat akku- ja hallintajärjestelmät (BMS)</a:t>
            </a:r>
            <a:endParaRPr/>
          </a:p>
        </p:txBody>
      </p:sp>
      <p:sp>
        <p:nvSpPr>
          <p:cNvPr id="458" name="Google Shape;458;p34"/>
          <p:cNvSpPr/>
          <p:nvPr/>
        </p:nvSpPr>
        <p:spPr>
          <a:xfrm rot="5551673">
            <a:off x="9464822" y="5119088"/>
            <a:ext cx="2447505" cy="197048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9" name="Google Shape;459;p34"/>
          <p:cNvSpPr txBox="1"/>
          <p:nvPr/>
        </p:nvSpPr>
        <p:spPr>
          <a:xfrm>
            <a:off x="2863320" y="4767311"/>
            <a:ext cx="2825641" cy="160043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400">
                <a:solidFill>
                  <a:schemeClr val="lt1"/>
                </a:solidFill>
                <a:latin typeface="Calibri"/>
                <a:ea typeface="Calibri"/>
                <a:cs typeface="Calibri"/>
                <a:sym typeface="Calibri"/>
              </a:rPr>
              <a:t>Tämä video näyttää, kuinka tekoäly auttaa optimoimaan kotitalouksien ja sähköverkkotason energiankulutusta, mukaan lukien akkujärjestelmiin ja älykkääseen energianhallintaan sovellettavat ennuste- ja ohjausstrategiat.</a:t>
            </a:r>
            <a:endParaRPr/>
          </a:p>
        </p:txBody>
      </p:sp>
      <p:pic>
        <p:nvPicPr>
          <p:cNvPr descr="Et bilde som inneholder krets, elektronikk, Elektronteknikk, Elektronisk komponent&#10;&#10;KI-generert innhold kan være feil." id="460" name="Google Shape;460;p34"/>
          <p:cNvPicPr preferRelativeResize="0"/>
          <p:nvPr>
            <p:ph idx="2" type="pic"/>
          </p:nvPr>
        </p:nvPicPr>
        <p:blipFill rotWithShape="1">
          <a:blip r:embed="rId3">
            <a:alphaModFix/>
          </a:blip>
          <a:srcRect b="0" l="23772" r="23772" t="0"/>
          <a:stretch/>
        </p:blipFill>
        <p:spPr>
          <a:xfrm>
            <a:off x="5888002" y="439730"/>
            <a:ext cx="5660531" cy="6045736"/>
          </a:xfrm>
          <a:prstGeom prst="rect">
            <a:avLst/>
          </a:prstGeom>
          <a:solidFill>
            <a:srgbClr val="F2F2F2"/>
          </a:solidFill>
          <a:ln>
            <a:noFill/>
          </a:ln>
        </p:spPr>
      </p:pic>
      <p:pic>
        <p:nvPicPr>
          <p:cNvPr id="461" name="Google Shape;461;p34" title="Outsmarting the energy grid with AI by Peter Defreyne"/>
          <p:cNvPicPr preferRelativeResize="0"/>
          <p:nvPr/>
        </p:nvPicPr>
        <p:blipFill rotWithShape="1">
          <a:blip r:embed="rId4">
            <a:alphaModFix/>
          </a:blip>
          <a:srcRect b="0" l="0" r="0" t="0"/>
          <a:stretch/>
        </p:blipFill>
        <p:spPr>
          <a:xfrm>
            <a:off x="439820" y="4817552"/>
            <a:ext cx="2273471" cy="128451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1"/>
                                        </p:tgtEl>
                                        <p:attrNameLst>
                                          <p:attrName>style.visibility</p:attrName>
                                        </p:attrNameLst>
                                      </p:cBhvr>
                                      <p:to>
                                        <p:strVal val="visible"/>
                                      </p:to>
                                    </p:set>
                                    <p:animEffect filter="fade" transition="in">
                                      <p:cBhvr>
                                        <p:cTn dur="1"/>
                                        <p:tgtEl>
                                          <p:spTgt spid="4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p35"/>
          <p:cNvSpPr txBox="1"/>
          <p:nvPr>
            <p:ph idx="1" type="body"/>
          </p:nvPr>
        </p:nvSpPr>
        <p:spPr>
          <a:xfrm>
            <a:off x="366043" y="1328131"/>
            <a:ext cx="5785470" cy="4877460"/>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chemeClr val="lt1"/>
              </a:buClr>
              <a:buSzPts val="2400"/>
              <a:buNone/>
            </a:pPr>
            <a:r>
              <a:rPr b="1" lang="en-GB"/>
              <a:t>Ajoneuvosta verkkoon (V2G) </a:t>
            </a:r>
            <a:r>
              <a:rPr lang="en-GB"/>
              <a:t>-tekniikka mahdollistaa sähköajoneuvojen (EV) sekä sähkön käytön että toimittamisen. Verkkoon kytkettyinä sähköautojen akut voivat syöttää virtaa takaisin verkkoon huippukulutuksen aikana ja latautua, kun uusiutuvaa energiaa on runsaasti saatavilla.</a:t>
            </a:r>
            <a:endParaRPr/>
          </a:p>
          <a:p>
            <a:pPr indent="-228600" lvl="0" marL="228600" rtl="0" algn="l">
              <a:lnSpc>
                <a:spcPct val="100000"/>
              </a:lnSpc>
              <a:spcBef>
                <a:spcPts val="1000"/>
              </a:spcBef>
              <a:spcAft>
                <a:spcPts val="0"/>
              </a:spcAft>
              <a:buClr>
                <a:schemeClr val="lt1"/>
              </a:buClr>
              <a:buSzPts val="2400"/>
              <a:buNone/>
            </a:pPr>
            <a:r>
              <a:rPr b="1" lang="en-GB"/>
              <a:t>Miten tekoäly mahdollistaa V2G:n</a:t>
            </a:r>
            <a:r>
              <a:rPr lang="en-GB"/>
              <a:t> Tekoäly analysoi sähkön kysyntää, uusiutuvien energialähteiden ennusteita, ajoneuvojen saatavuutta ja akun kuntoa ja päättää, milloin sähköautojen tulisi latautua, purkautua tai pysyä käyttämättöminä vaikuttamatta kuljettajien liikkuvuuteen.</a:t>
            </a:r>
            <a:endParaRPr sz="2000"/>
          </a:p>
        </p:txBody>
      </p:sp>
      <p:sp>
        <p:nvSpPr>
          <p:cNvPr id="467" name="Google Shape;467;p35"/>
          <p:cNvSpPr txBox="1"/>
          <p:nvPr/>
        </p:nvSpPr>
        <p:spPr>
          <a:xfrm>
            <a:off x="102532" y="227397"/>
            <a:ext cx="5785470" cy="73607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3200"/>
              <a:buFont typeface="Arial"/>
              <a:buNone/>
            </a:pPr>
            <a:r>
              <a:rPr b="1" i="0" lang="en-GB" sz="3200">
                <a:solidFill>
                  <a:schemeClr val="lt1"/>
                </a:solidFill>
                <a:latin typeface="Calibri"/>
                <a:ea typeface="Calibri"/>
                <a:cs typeface="Calibri"/>
                <a:sym typeface="Calibri"/>
              </a:rPr>
              <a:t>Mitä on </a:t>
            </a:r>
            <a:r>
              <a:rPr b="1" i="0" lang="en-GB" sz="3200">
                <a:solidFill>
                  <a:schemeClr val="lt1"/>
                </a:solidFill>
                <a:latin typeface="Calibri"/>
                <a:ea typeface="Calibri"/>
                <a:cs typeface="Calibri"/>
                <a:sym typeface="Calibri"/>
              </a:rPr>
              <a:t>ajoneuvosta sähköverkkoon</a:t>
            </a:r>
            <a:r>
              <a:rPr b="1" i="0" lang="en-GB" sz="3200">
                <a:solidFill>
                  <a:schemeClr val="lt1"/>
                </a:solidFill>
                <a:latin typeface="Calibri"/>
                <a:ea typeface="Calibri"/>
                <a:cs typeface="Calibri"/>
                <a:sym typeface="Calibri"/>
              </a:rPr>
              <a:t> (V2G)?</a:t>
            </a:r>
            <a:endParaRPr/>
          </a:p>
        </p:txBody>
      </p:sp>
      <p:sp>
        <p:nvSpPr>
          <p:cNvPr id="468" name="Google Shape;468;p35"/>
          <p:cNvSpPr txBox="1"/>
          <p:nvPr/>
        </p:nvSpPr>
        <p:spPr>
          <a:xfrm>
            <a:off x="6636298" y="590770"/>
            <a:ext cx="4679100" cy="6090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Miksi</a:t>
            </a:r>
            <a:r>
              <a:rPr b="1" lang="en-GB" sz="2400">
                <a:solidFill>
                  <a:schemeClr val="dk1"/>
                </a:solidFill>
                <a:latin typeface="Calibri"/>
                <a:ea typeface="Calibri"/>
                <a:cs typeface="Calibri"/>
                <a:sym typeface="Calibri"/>
              </a:rPr>
              <a:t> V2G on tärkeää</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2400">
              <a:solidFill>
                <a:schemeClr val="dk1"/>
              </a:solidFill>
              <a:latin typeface="Calibri"/>
              <a:ea typeface="Calibri"/>
              <a:cs typeface="Calibri"/>
              <a:sym typeface="Calibri"/>
            </a:endParaRPr>
          </a:p>
          <a:p>
            <a:pPr indent="-381000" lvl="0" marL="457200" rtl="0" algn="l">
              <a:lnSpc>
                <a:spcPct val="115000"/>
              </a:lnSpc>
              <a:spcBef>
                <a:spcPts val="1200"/>
              </a:spcBef>
              <a:spcAft>
                <a:spcPts val="0"/>
              </a:spcAft>
              <a:buClr>
                <a:schemeClr val="dk1"/>
              </a:buClr>
              <a:buSzPts val="2400"/>
              <a:buFont typeface="Calibri"/>
              <a:buChar char="●"/>
            </a:pPr>
            <a:r>
              <a:rPr lang="en-GB" sz="2400">
                <a:solidFill>
                  <a:schemeClr val="dk1"/>
                </a:solidFill>
                <a:latin typeface="Calibri"/>
                <a:ea typeface="Calibri"/>
                <a:cs typeface="Calibri"/>
                <a:sym typeface="Calibri"/>
              </a:rPr>
              <a:t>tasapainottaa tarjontaa ja kysyntää reaaliajassa,</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GB" sz="2400">
                <a:solidFill>
                  <a:schemeClr val="dk1"/>
                </a:solidFill>
                <a:latin typeface="Calibri"/>
                <a:ea typeface="Calibri"/>
                <a:cs typeface="Calibri"/>
                <a:sym typeface="Calibri"/>
              </a:rPr>
              <a:t>vähentää huippukuormitusta ja verkon ruuhkautumista,</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GB" sz="2400">
                <a:solidFill>
                  <a:schemeClr val="dk1"/>
                </a:solidFill>
                <a:latin typeface="Calibri"/>
                <a:ea typeface="Calibri"/>
                <a:cs typeface="Calibri"/>
                <a:sym typeface="Calibri"/>
              </a:rPr>
              <a:t>tukee tuuli- ja aurinkovoiman laajempaa integrointia,</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GB" sz="2400">
                <a:solidFill>
                  <a:schemeClr val="dk1"/>
                </a:solidFill>
                <a:latin typeface="Calibri"/>
                <a:ea typeface="Calibri"/>
                <a:cs typeface="Calibri"/>
                <a:sym typeface="Calibri"/>
              </a:rPr>
              <a:t>muuttaa sähköautot joustaviksi, hajautetuiksi energianvarastoiksi.</a:t>
            </a:r>
            <a:endParaRPr i="1" sz="24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i="1" lang="en-GB" sz="1100">
                <a:solidFill>
                  <a:schemeClr val="dk1"/>
                </a:solidFill>
              </a:rPr>
              <a:t>V2G muuttaa sähköautot passiivisista kuluttajista aktiivisiksi toimijoiksi, jotka edistävät älykkäämpää ja kestävämpää energiajärjestelmää.</a:t>
            </a:r>
            <a:endParaRPr i="1" sz="1100">
              <a:solidFill>
                <a:schemeClr val="dk1"/>
              </a:solidFill>
            </a:endParaRPr>
          </a:p>
          <a:p>
            <a:pPr indent="0" lvl="0" marL="0" marR="0" rtl="0" algn="l">
              <a:spcBef>
                <a:spcPts val="1200"/>
              </a:spcBef>
              <a:spcAft>
                <a:spcPts val="0"/>
              </a:spcAft>
              <a:buNone/>
            </a:pPr>
            <a:r>
              <a:t/>
            </a:r>
            <a:endParaRPr i="1">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sp>
        <p:nvSpPr>
          <p:cNvPr id="474" name="Google Shape;474;p36"/>
          <p:cNvSpPr txBox="1"/>
          <p:nvPr>
            <p:ph idx="1" type="body"/>
          </p:nvPr>
        </p:nvSpPr>
        <p:spPr>
          <a:xfrm>
            <a:off x="6559447" y="1240152"/>
            <a:ext cx="5293926" cy="4377696"/>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000"/>
              <a:buNone/>
            </a:pPr>
            <a:r>
              <a:rPr lang="en-GB" sz="2000"/>
              <a:t>Järjestelmä analysoi:</a:t>
            </a:r>
            <a:endParaRPr/>
          </a:p>
          <a:p>
            <a:pPr indent="-342900" lvl="0" marL="342900" rtl="0" algn="l">
              <a:lnSpc>
                <a:spcPct val="90000"/>
              </a:lnSpc>
              <a:spcBef>
                <a:spcPts val="1000"/>
              </a:spcBef>
              <a:spcAft>
                <a:spcPts val="0"/>
              </a:spcAft>
              <a:buClr>
                <a:schemeClr val="lt1"/>
              </a:buClr>
              <a:buSzPts val="2000"/>
              <a:buFont typeface="Arial"/>
              <a:buChar char="•"/>
            </a:pPr>
            <a:r>
              <a:rPr lang="en-GB" sz="2000"/>
              <a:t>sähkön hintoja</a:t>
            </a:r>
            <a:endParaRPr sz="2000"/>
          </a:p>
          <a:p>
            <a:pPr indent="-342900" lvl="0" marL="342900" rtl="0" algn="l">
              <a:lnSpc>
                <a:spcPct val="90000"/>
              </a:lnSpc>
              <a:spcBef>
                <a:spcPts val="1000"/>
              </a:spcBef>
              <a:spcAft>
                <a:spcPts val="0"/>
              </a:spcAft>
              <a:buClr>
                <a:schemeClr val="lt1"/>
              </a:buClr>
              <a:buSzPts val="2000"/>
              <a:buFont typeface="Arial"/>
              <a:buChar char="•"/>
            </a:pPr>
            <a:r>
              <a:rPr lang="en-GB" sz="2000"/>
              <a:t>uusiutuvan energian tuotantoennusteita</a:t>
            </a:r>
            <a:endParaRPr sz="2000"/>
          </a:p>
          <a:p>
            <a:pPr indent="-342900" lvl="0" marL="342900" rtl="0" algn="l">
              <a:lnSpc>
                <a:spcPct val="90000"/>
              </a:lnSpc>
              <a:spcBef>
                <a:spcPts val="1000"/>
              </a:spcBef>
              <a:spcAft>
                <a:spcPts val="0"/>
              </a:spcAft>
              <a:buClr>
                <a:schemeClr val="lt1"/>
              </a:buClr>
              <a:buSzPts val="2000"/>
              <a:buFont typeface="Arial"/>
              <a:buChar char="•"/>
            </a:pPr>
            <a:r>
              <a:rPr lang="en-GB" sz="2000"/>
              <a:t>nykyistä kysyntää</a:t>
            </a:r>
            <a:endParaRPr sz="2000"/>
          </a:p>
          <a:p>
            <a:pPr indent="-342900" lvl="0" marL="342900" rtl="0" algn="l">
              <a:lnSpc>
                <a:spcPct val="90000"/>
              </a:lnSpc>
              <a:spcBef>
                <a:spcPts val="1000"/>
              </a:spcBef>
              <a:spcAft>
                <a:spcPts val="0"/>
              </a:spcAft>
              <a:buClr>
                <a:schemeClr val="lt1"/>
              </a:buClr>
              <a:buSzPts val="2000"/>
              <a:buFont typeface="Arial"/>
              <a:buChar char="•"/>
            </a:pPr>
            <a:r>
              <a:rPr lang="en-GB" sz="2000"/>
              <a:t>akun kuntoa (lämpötila, latausjaksot, kapasiteetti)</a:t>
            </a:r>
            <a:endParaRPr/>
          </a:p>
          <a:p>
            <a:pPr indent="-228600" lvl="0" marL="228600" rtl="0" algn="l">
              <a:lnSpc>
                <a:spcPct val="90000"/>
              </a:lnSpc>
              <a:spcBef>
                <a:spcPts val="1000"/>
              </a:spcBef>
              <a:spcAft>
                <a:spcPts val="0"/>
              </a:spcAft>
              <a:buClr>
                <a:schemeClr val="lt1"/>
              </a:buClr>
              <a:buSzPts val="2000"/>
              <a:buNone/>
            </a:pPr>
            <a:r>
              <a:rPr lang="en-GB" sz="2000"/>
              <a:t>Tekoälymallit päättävät sitten:</a:t>
            </a:r>
            <a:endParaRPr/>
          </a:p>
          <a:p>
            <a:pPr indent="-342900" lvl="0" marL="342900" rtl="0" algn="l">
              <a:lnSpc>
                <a:spcPct val="90000"/>
              </a:lnSpc>
              <a:spcBef>
                <a:spcPts val="1000"/>
              </a:spcBef>
              <a:spcAft>
                <a:spcPts val="0"/>
              </a:spcAft>
              <a:buClr>
                <a:schemeClr val="lt1"/>
              </a:buClr>
              <a:buSzPts val="2000"/>
              <a:buFont typeface="Arial"/>
              <a:buChar char="•"/>
            </a:pPr>
            <a:r>
              <a:rPr lang="en-GB" sz="2000"/>
              <a:t>milloin akkuja ladataan (esim. suuren tuuli-/aurinkoenergian tuotannon aikana)</a:t>
            </a:r>
            <a:endParaRPr/>
          </a:p>
          <a:p>
            <a:pPr indent="-342900" lvl="0" marL="342900" rtl="0" algn="l">
              <a:lnSpc>
                <a:spcPct val="90000"/>
              </a:lnSpc>
              <a:spcBef>
                <a:spcPts val="1000"/>
              </a:spcBef>
              <a:spcAft>
                <a:spcPts val="0"/>
              </a:spcAft>
              <a:buClr>
                <a:schemeClr val="lt1"/>
              </a:buClr>
              <a:buSzPts val="2000"/>
              <a:buFont typeface="Arial"/>
              <a:buChar char="•"/>
            </a:pPr>
            <a:r>
              <a:rPr lang="en-GB" sz="2000"/>
              <a:t>milloin ne puretaan (huippukysynnän aikana)</a:t>
            </a:r>
            <a:endParaRPr/>
          </a:p>
          <a:p>
            <a:pPr indent="-342900" lvl="0" marL="342900" rtl="0" algn="l">
              <a:lnSpc>
                <a:spcPct val="90000"/>
              </a:lnSpc>
              <a:spcBef>
                <a:spcPts val="1000"/>
              </a:spcBef>
              <a:spcAft>
                <a:spcPts val="0"/>
              </a:spcAft>
              <a:buClr>
                <a:schemeClr val="lt1"/>
              </a:buClr>
              <a:buSzPts val="2000"/>
              <a:buFont typeface="Arial"/>
              <a:buChar char="•"/>
            </a:pPr>
            <a:r>
              <a:rPr lang="en-GB" sz="2000"/>
              <a:t>kuinka välttää akkujen vaurioituminen ja pidentää niiden käyttöikää</a:t>
            </a:r>
            <a:endParaRPr sz="2000"/>
          </a:p>
          <a:p>
            <a:pPr indent="-228600" lvl="0" marL="228600" rtl="0" algn="l">
              <a:lnSpc>
                <a:spcPct val="90000"/>
              </a:lnSpc>
              <a:spcBef>
                <a:spcPts val="1000"/>
              </a:spcBef>
              <a:spcAft>
                <a:spcPts val="0"/>
              </a:spcAft>
              <a:buClr>
                <a:schemeClr val="lt1"/>
              </a:buClr>
              <a:buSzPts val="2000"/>
              <a:buNone/>
            </a:pPr>
            <a:r>
              <a:rPr lang="en-GB" sz="2000"/>
              <a:t>Tämä parantaa sähköverkon vakautta ja vähentää energian hukkaa.</a:t>
            </a:r>
            <a:endParaRPr sz="2000"/>
          </a:p>
        </p:txBody>
      </p:sp>
      <p:sp>
        <p:nvSpPr>
          <p:cNvPr id="475" name="Google Shape;475;p36"/>
          <p:cNvSpPr/>
          <p:nvPr/>
        </p:nvSpPr>
        <p:spPr>
          <a:xfrm rot="5551673">
            <a:off x="9464822" y="5119088"/>
            <a:ext cx="2447505" cy="197048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6" name="Google Shape;476;p36"/>
          <p:cNvSpPr/>
          <p:nvPr>
            <p:ph idx="2" type="pic"/>
          </p:nvPr>
        </p:nvSpPr>
        <p:spPr>
          <a:xfrm>
            <a:off x="487160" y="524738"/>
            <a:ext cx="5660531" cy="6045736"/>
          </a:xfrm>
          <a:prstGeom prst="rect">
            <a:avLst/>
          </a:prstGeom>
          <a:solidFill>
            <a:srgbClr val="F2F2F2"/>
          </a:solidFill>
          <a:ln>
            <a:noFill/>
          </a:ln>
        </p:spPr>
      </p:sp>
      <p:sp>
        <p:nvSpPr>
          <p:cNvPr id="477" name="Google Shape;477;p36"/>
          <p:cNvSpPr txBox="1"/>
          <p:nvPr>
            <p:ph idx="3" type="body"/>
          </p:nvPr>
        </p:nvSpPr>
        <p:spPr>
          <a:xfrm>
            <a:off x="6339149" y="164922"/>
            <a:ext cx="600525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200"/>
              <a:buNone/>
            </a:pPr>
            <a:r>
              <a:rPr lang="en-GB" sz="3200"/>
              <a:t>Työkalun esittely 2: Näin työkalu toimii</a:t>
            </a:r>
            <a:endParaRPr sz="3200"/>
          </a:p>
        </p:txBody>
      </p:sp>
      <p:pic>
        <p:nvPicPr>
          <p:cNvPr id="478" name="Google Shape;478;p36"/>
          <p:cNvPicPr preferRelativeResize="0"/>
          <p:nvPr/>
        </p:nvPicPr>
        <p:blipFill rotWithShape="1">
          <a:blip r:embed="rId3">
            <a:alphaModFix/>
          </a:blip>
          <a:srcRect b="0" l="0" r="0" t="0"/>
          <a:stretch/>
        </p:blipFill>
        <p:spPr>
          <a:xfrm>
            <a:off x="465166" y="416463"/>
            <a:ext cx="5747444" cy="6175783"/>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sp>
        <p:nvSpPr>
          <p:cNvPr id="483" name="Google Shape;483;p37"/>
          <p:cNvSpPr txBox="1"/>
          <p:nvPr>
            <p:ph idx="1" type="body"/>
          </p:nvPr>
        </p:nvSpPr>
        <p:spPr>
          <a:xfrm>
            <a:off x="165962" y="1085508"/>
            <a:ext cx="5658609" cy="3752806"/>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900"/>
              <a:buNone/>
            </a:pPr>
            <a:r>
              <a:rPr lang="en-GB" sz="1900"/>
              <a:t>Valitse yksinkertainen skenaario:</a:t>
            </a:r>
            <a:endParaRPr/>
          </a:p>
          <a:p>
            <a:pPr indent="-342900" lvl="0" marL="342900" rtl="0" algn="l">
              <a:lnSpc>
                <a:spcPct val="90000"/>
              </a:lnSpc>
              <a:spcBef>
                <a:spcPts val="1000"/>
              </a:spcBef>
              <a:spcAft>
                <a:spcPts val="0"/>
              </a:spcAft>
              <a:buClr>
                <a:schemeClr val="lt1"/>
              </a:buClr>
              <a:buSzPts val="1900"/>
              <a:buFont typeface="Arial"/>
              <a:buChar char="•"/>
            </a:pPr>
            <a:r>
              <a:rPr lang="en-GB" sz="1900"/>
              <a:t>Kaupungissa on:</a:t>
            </a:r>
            <a:endParaRPr/>
          </a:p>
          <a:p>
            <a:pPr indent="-342900" lvl="0" marL="342900" rtl="0" algn="l">
              <a:lnSpc>
                <a:spcPct val="90000"/>
              </a:lnSpc>
              <a:spcBef>
                <a:spcPts val="1000"/>
              </a:spcBef>
              <a:spcAft>
                <a:spcPts val="0"/>
              </a:spcAft>
              <a:buClr>
                <a:schemeClr val="lt1"/>
              </a:buClr>
              <a:buSzPts val="1900"/>
              <a:buFont typeface="Arial"/>
              <a:buChar char="•"/>
            </a:pPr>
            <a:r>
              <a:rPr lang="en-GB" sz="1900"/>
              <a:t>aurinkopaneelit</a:t>
            </a:r>
            <a:endParaRPr sz="1900"/>
          </a:p>
          <a:p>
            <a:pPr indent="-342900" lvl="0" marL="342900" rtl="0" algn="l">
              <a:lnSpc>
                <a:spcPct val="90000"/>
              </a:lnSpc>
              <a:spcBef>
                <a:spcPts val="1000"/>
              </a:spcBef>
              <a:spcAft>
                <a:spcPts val="0"/>
              </a:spcAft>
              <a:buClr>
                <a:schemeClr val="lt1"/>
              </a:buClr>
              <a:buSzPts val="1900"/>
              <a:buFont typeface="Arial"/>
              <a:buChar char="•"/>
            </a:pPr>
            <a:r>
              <a:rPr lang="en-GB" sz="1900"/>
              <a:t>suuri akku</a:t>
            </a:r>
            <a:endParaRPr sz="1900"/>
          </a:p>
          <a:p>
            <a:pPr indent="-342900" lvl="0" marL="342900" rtl="0" algn="l">
              <a:lnSpc>
                <a:spcPct val="90000"/>
              </a:lnSpc>
              <a:spcBef>
                <a:spcPts val="1000"/>
              </a:spcBef>
              <a:spcAft>
                <a:spcPts val="0"/>
              </a:spcAft>
              <a:buClr>
                <a:schemeClr val="lt1"/>
              </a:buClr>
              <a:buSzPts val="1900"/>
              <a:buFont typeface="Arial"/>
              <a:buChar char="•"/>
            </a:pPr>
            <a:r>
              <a:rPr lang="en-GB" sz="1900"/>
              <a:t>suurempi kulutus illalla</a:t>
            </a:r>
            <a:endParaRPr sz="1900"/>
          </a:p>
          <a:p>
            <a:pPr indent="-228600" lvl="0" marL="228600" rtl="0" algn="l">
              <a:lnSpc>
                <a:spcPct val="90000"/>
              </a:lnSpc>
              <a:spcBef>
                <a:spcPts val="1000"/>
              </a:spcBef>
              <a:spcAft>
                <a:spcPts val="0"/>
              </a:spcAft>
              <a:buClr>
                <a:schemeClr val="lt1"/>
              </a:buClr>
              <a:buSzPts val="1900"/>
              <a:buNone/>
            </a:pPr>
            <a:r>
              <a:rPr lang="en-GB" sz="1900"/>
              <a:t>Oppijoiden tehtävä:</a:t>
            </a:r>
            <a:endParaRPr/>
          </a:p>
          <a:p>
            <a:pPr indent="-342900" lvl="0" marL="342900" rtl="0" algn="l">
              <a:lnSpc>
                <a:spcPct val="90000"/>
              </a:lnSpc>
              <a:spcBef>
                <a:spcPts val="1000"/>
              </a:spcBef>
              <a:spcAft>
                <a:spcPts val="0"/>
              </a:spcAft>
              <a:buClr>
                <a:schemeClr val="lt1"/>
              </a:buClr>
              <a:buSzPts val="1900"/>
              <a:buFont typeface="Arial"/>
              <a:buChar char="•"/>
            </a:pPr>
            <a:r>
              <a:rPr lang="en-GB" sz="1900"/>
              <a:t>päättää, milloin akun tulisi latautua ja purkautua</a:t>
            </a:r>
            <a:endParaRPr sz="1900"/>
          </a:p>
          <a:p>
            <a:pPr indent="-342900" lvl="0" marL="342900" rtl="0" algn="l">
              <a:lnSpc>
                <a:spcPct val="90000"/>
              </a:lnSpc>
              <a:spcBef>
                <a:spcPts val="1000"/>
              </a:spcBef>
              <a:spcAft>
                <a:spcPts val="0"/>
              </a:spcAft>
              <a:buClr>
                <a:schemeClr val="lt1"/>
              </a:buClr>
              <a:buSzPts val="1900"/>
              <a:buFont typeface="Arial"/>
              <a:buChar char="•"/>
            </a:pPr>
            <a:r>
              <a:rPr lang="en-GB" sz="1900"/>
              <a:t>verrata suunnitelmaansa "tekoälyoptimoituun strategiaan"</a:t>
            </a:r>
            <a:endParaRPr/>
          </a:p>
          <a:p>
            <a:pPr indent="-342900" lvl="0" marL="342900" rtl="0" algn="l">
              <a:lnSpc>
                <a:spcPct val="90000"/>
              </a:lnSpc>
              <a:spcBef>
                <a:spcPts val="1000"/>
              </a:spcBef>
              <a:spcAft>
                <a:spcPts val="0"/>
              </a:spcAft>
              <a:buClr>
                <a:schemeClr val="lt1"/>
              </a:buClr>
              <a:buSzPts val="1900"/>
              <a:buFont typeface="Arial"/>
              <a:buChar char="•"/>
            </a:pPr>
            <a:r>
              <a:rPr lang="en-GB" sz="1900"/>
              <a:t>keskustella eduista (kustannussäästöt, vähemmän päästöjä, verkon vakaus)</a:t>
            </a:r>
            <a:endParaRPr sz="1900"/>
          </a:p>
        </p:txBody>
      </p:sp>
      <p:sp>
        <p:nvSpPr>
          <p:cNvPr id="484" name="Google Shape;484;p37"/>
          <p:cNvSpPr/>
          <p:nvPr/>
        </p:nvSpPr>
        <p:spPr>
          <a:xfrm rot="5551673">
            <a:off x="9464822" y="5119088"/>
            <a:ext cx="2447505" cy="197048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5" name="Google Shape;485;p37"/>
          <p:cNvSpPr txBox="1"/>
          <p:nvPr/>
        </p:nvSpPr>
        <p:spPr>
          <a:xfrm>
            <a:off x="102532" y="194739"/>
            <a:ext cx="5785470" cy="73607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3200"/>
              <a:buFont typeface="Arial"/>
              <a:buNone/>
            </a:pPr>
            <a:r>
              <a:rPr b="1" i="0" lang="en-GB" sz="3200">
                <a:solidFill>
                  <a:schemeClr val="lt1"/>
                </a:solidFill>
                <a:latin typeface="Calibri"/>
                <a:ea typeface="Calibri"/>
                <a:cs typeface="Calibri"/>
                <a:sym typeface="Calibri"/>
              </a:rPr>
              <a:t>Työkalun </a:t>
            </a:r>
            <a:r>
              <a:rPr b="1" lang="en-GB" sz="3200">
                <a:solidFill>
                  <a:schemeClr val="lt1"/>
                </a:solidFill>
                <a:latin typeface="Calibri"/>
                <a:ea typeface="Calibri"/>
                <a:cs typeface="Calibri"/>
                <a:sym typeface="Calibri"/>
              </a:rPr>
              <a:t>esittely</a:t>
            </a:r>
            <a:r>
              <a:rPr b="1" i="0" lang="en-GB" sz="3200">
                <a:solidFill>
                  <a:schemeClr val="lt1"/>
                </a:solidFill>
                <a:latin typeface="Calibri"/>
                <a:ea typeface="Calibri"/>
                <a:cs typeface="Calibri"/>
                <a:sym typeface="Calibri"/>
              </a:rPr>
              <a:t> 2: Luokkahuoneessa</a:t>
            </a:r>
            <a:endParaRPr b="1" i="0" sz="3200">
              <a:solidFill>
                <a:schemeClr val="lt1"/>
              </a:solidFill>
              <a:latin typeface="Calibri"/>
              <a:ea typeface="Calibri"/>
              <a:cs typeface="Calibri"/>
              <a:sym typeface="Calibri"/>
            </a:endParaRPr>
          </a:p>
        </p:txBody>
      </p:sp>
      <p:pic>
        <p:nvPicPr>
          <p:cNvPr descr="Et bilde som inneholder Elektrisk blå, verktøy, blå, koboltblå&#10;&#10;KI-generert innhold kan være feil." id="486" name="Google Shape;486;p37"/>
          <p:cNvPicPr preferRelativeResize="0"/>
          <p:nvPr>
            <p:ph idx="2" type="pic"/>
          </p:nvPr>
        </p:nvPicPr>
        <p:blipFill rotWithShape="1">
          <a:blip r:embed="rId3">
            <a:alphaModFix/>
          </a:blip>
          <a:srcRect b="14460" l="0" r="0" t="14460"/>
          <a:stretch/>
        </p:blipFill>
        <p:spPr>
          <a:xfrm>
            <a:off x="5888002" y="439730"/>
            <a:ext cx="5660531" cy="6045736"/>
          </a:xfrm>
          <a:prstGeom prst="rect">
            <a:avLst/>
          </a:prstGeom>
          <a:solidFill>
            <a:srgbClr val="F2F2F2"/>
          </a:solidFill>
          <a:ln>
            <a:noFill/>
          </a:ln>
        </p:spPr>
      </p:pic>
      <p:pic>
        <p:nvPicPr>
          <p:cNvPr id="487" name="Google Shape;487;p37" title="What happens when AI makes energy storage circular and the grid starts thinking?"/>
          <p:cNvPicPr preferRelativeResize="0"/>
          <p:nvPr/>
        </p:nvPicPr>
        <p:blipFill rotWithShape="1">
          <a:blip r:embed="rId4">
            <a:alphaModFix/>
          </a:blip>
          <a:srcRect b="0" l="0" r="0" t="0"/>
          <a:stretch/>
        </p:blipFill>
        <p:spPr>
          <a:xfrm>
            <a:off x="310016" y="5179551"/>
            <a:ext cx="2119338" cy="1197429"/>
          </a:xfrm>
          <a:prstGeom prst="rect">
            <a:avLst/>
          </a:prstGeom>
          <a:noFill/>
          <a:ln>
            <a:noFill/>
          </a:ln>
        </p:spPr>
      </p:pic>
      <p:sp>
        <p:nvSpPr>
          <p:cNvPr id="488" name="Google Shape;488;p37"/>
          <p:cNvSpPr txBox="1"/>
          <p:nvPr/>
        </p:nvSpPr>
        <p:spPr>
          <a:xfrm>
            <a:off x="2429354" y="5179551"/>
            <a:ext cx="3200018" cy="160043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400">
                <a:solidFill>
                  <a:schemeClr val="lt1"/>
                </a:solidFill>
                <a:latin typeface="Calibri"/>
                <a:ea typeface="Calibri"/>
                <a:cs typeface="Calibri"/>
                <a:sym typeface="Calibri"/>
              </a:rPr>
              <a:t>Tämä webinaarityylinen video tarkastelee, miten tekoäly mullistaa energian varastoinnin hallintaa – ennakoivasta analytiikasta ja optimoinnista älykkäämpien ja kestävämpien energian varastointitoimintojen edistämiseen.</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7"/>
                                        </p:tgtEl>
                                        <p:attrNameLst>
                                          <p:attrName>style.visibility</p:attrName>
                                        </p:attrNameLst>
                                      </p:cBhvr>
                                      <p:to>
                                        <p:strVal val="visible"/>
                                      </p:to>
                                    </p:set>
                                    <p:animEffect filter="fade" transition="in">
                                      <p:cBhvr>
                                        <p:cTn dur="1"/>
                                        <p:tgtEl>
                                          <p:spTgt spid="4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p38"/>
          <p:cNvSpPr txBox="1"/>
          <p:nvPr>
            <p:ph idx="1" type="body"/>
          </p:nvPr>
        </p:nvSpPr>
        <p:spPr>
          <a:xfrm>
            <a:off x="1505356" y="1613760"/>
            <a:ext cx="10299001" cy="4905572"/>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262626"/>
              </a:buClr>
              <a:buSzPts val="2400"/>
              <a:buNone/>
            </a:pPr>
            <a:r>
              <a:rPr lang="en-GB"/>
              <a:t>Tekoäly tukee nykyaikaisia ​​energiajärjestelmiä parantamalla:</a:t>
            </a:r>
            <a:endParaRPr/>
          </a:p>
          <a:p>
            <a:pPr indent="-342900" lvl="0" marL="342900" rtl="0" algn="l">
              <a:lnSpc>
                <a:spcPct val="100000"/>
              </a:lnSpc>
              <a:spcBef>
                <a:spcPts val="1000"/>
              </a:spcBef>
              <a:spcAft>
                <a:spcPts val="0"/>
              </a:spcAft>
              <a:buClr>
                <a:srgbClr val="262626"/>
              </a:buClr>
              <a:buSzPts val="2400"/>
              <a:buFont typeface="Arial"/>
              <a:buChar char="•"/>
            </a:pPr>
            <a:r>
              <a:rPr lang="en-GB"/>
              <a:t>uusiutuvan energian ennustamista</a:t>
            </a:r>
            <a:endParaRPr/>
          </a:p>
          <a:p>
            <a:pPr indent="-342900" lvl="0" marL="342900" rtl="0" algn="l">
              <a:lnSpc>
                <a:spcPct val="100000"/>
              </a:lnSpc>
              <a:spcBef>
                <a:spcPts val="1000"/>
              </a:spcBef>
              <a:spcAft>
                <a:spcPts val="0"/>
              </a:spcAft>
              <a:buClr>
                <a:srgbClr val="262626"/>
              </a:buClr>
              <a:buSzPts val="2400"/>
              <a:buFont typeface="Arial"/>
              <a:buChar char="•"/>
            </a:pPr>
            <a:r>
              <a:rPr lang="en-GB"/>
              <a:t>kysynnän ennustamista</a:t>
            </a:r>
            <a:endParaRPr/>
          </a:p>
          <a:p>
            <a:pPr indent="-342900" lvl="0" marL="342900" rtl="0" algn="l">
              <a:lnSpc>
                <a:spcPct val="100000"/>
              </a:lnSpc>
              <a:spcBef>
                <a:spcPts val="1000"/>
              </a:spcBef>
              <a:spcAft>
                <a:spcPts val="0"/>
              </a:spcAft>
              <a:buClr>
                <a:srgbClr val="262626"/>
              </a:buClr>
              <a:buSzPts val="2400"/>
              <a:buFont typeface="Arial"/>
              <a:buChar char="•"/>
            </a:pPr>
            <a:r>
              <a:rPr lang="en-GB"/>
              <a:t>älykkään sähköverkon toimintaa</a:t>
            </a:r>
            <a:endParaRPr/>
          </a:p>
          <a:p>
            <a:pPr indent="-342900" lvl="0" marL="342900" rtl="0" algn="l">
              <a:lnSpc>
                <a:spcPct val="100000"/>
              </a:lnSpc>
              <a:spcBef>
                <a:spcPts val="1000"/>
              </a:spcBef>
              <a:spcAft>
                <a:spcPts val="0"/>
              </a:spcAft>
              <a:buClr>
                <a:srgbClr val="262626"/>
              </a:buClr>
              <a:buSzPts val="2400"/>
              <a:buFont typeface="Arial"/>
              <a:buChar char="•"/>
            </a:pPr>
            <a:r>
              <a:rPr lang="en-GB"/>
              <a:t>ennakoivaa huoltoa</a:t>
            </a:r>
            <a:endParaRPr/>
          </a:p>
          <a:p>
            <a:pPr indent="-342900" lvl="0" marL="342900" rtl="0" algn="l">
              <a:lnSpc>
                <a:spcPct val="100000"/>
              </a:lnSpc>
              <a:spcBef>
                <a:spcPts val="1000"/>
              </a:spcBef>
              <a:spcAft>
                <a:spcPts val="0"/>
              </a:spcAft>
              <a:buClr>
                <a:srgbClr val="262626"/>
              </a:buClr>
              <a:buSzPts val="2400"/>
              <a:buFont typeface="Arial"/>
              <a:buChar char="•"/>
            </a:pPr>
            <a:r>
              <a:rPr lang="en-GB"/>
              <a:t>energiatehokkuutta</a:t>
            </a:r>
            <a:endParaRPr/>
          </a:p>
          <a:p>
            <a:pPr indent="-342900" lvl="0" marL="342900" rtl="0" algn="l">
              <a:lnSpc>
                <a:spcPct val="100000"/>
              </a:lnSpc>
              <a:spcBef>
                <a:spcPts val="1000"/>
              </a:spcBef>
              <a:spcAft>
                <a:spcPts val="0"/>
              </a:spcAft>
              <a:buClr>
                <a:srgbClr val="262626"/>
              </a:buClr>
              <a:buSzPts val="2400"/>
              <a:buFont typeface="Arial"/>
              <a:buChar char="•"/>
            </a:pPr>
            <a:r>
              <a:rPr lang="en-GB"/>
              <a:t>akkujen ja varastoinnin hallintaa</a:t>
            </a:r>
            <a:endParaRPr/>
          </a:p>
          <a:p>
            <a:pPr indent="0" lvl="0" marL="0" rtl="0" algn="l">
              <a:lnSpc>
                <a:spcPct val="100000"/>
              </a:lnSpc>
              <a:spcBef>
                <a:spcPts val="1000"/>
              </a:spcBef>
              <a:spcAft>
                <a:spcPts val="0"/>
              </a:spcAft>
              <a:buClr>
                <a:srgbClr val="262626"/>
              </a:buClr>
              <a:buSzPts val="2400"/>
              <a:buNone/>
            </a:pPr>
            <a:r>
              <a:rPr lang="en-GB"/>
              <a:t>Yhdessä nämä sovellukset tekevät energiajärjestelmistä luotettavampia, edullisempia ja kestävämpiä.</a:t>
            </a:r>
            <a:endParaRPr/>
          </a:p>
        </p:txBody>
      </p:sp>
      <p:sp>
        <p:nvSpPr>
          <p:cNvPr id="494" name="Google Shape;494;p38"/>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51C4C6"/>
              </a:buClr>
              <a:buSzPts val="3600"/>
              <a:buNone/>
            </a:pPr>
            <a:r>
              <a:rPr lang="en-GB"/>
              <a:t>Miten tekoäly voi tukea energianhallintaa?</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pic>
        <p:nvPicPr>
          <p:cNvPr descr="Looking up at a power line tower&#10;&#10;AI-generated content may be incorrect." id="499" name="Google Shape;499;p39"/>
          <p:cNvPicPr preferRelativeResize="0"/>
          <p:nvPr/>
        </p:nvPicPr>
        <p:blipFill rotWithShape="1">
          <a:blip r:embed="rId3">
            <a:alphaModFix/>
          </a:blip>
          <a:srcRect b="-1" l="20819" r="16683" t="0"/>
          <a:stretch/>
        </p:blipFill>
        <p:spPr>
          <a:xfrm>
            <a:off x="487160" y="524738"/>
            <a:ext cx="5660531" cy="6045736"/>
          </a:xfrm>
          <a:prstGeom prst="rect">
            <a:avLst/>
          </a:prstGeom>
          <a:noFill/>
          <a:ln>
            <a:noFill/>
          </a:ln>
        </p:spPr>
      </p:pic>
      <p:sp>
        <p:nvSpPr>
          <p:cNvPr id="500" name="Google Shape;500;p39"/>
          <p:cNvSpPr txBox="1"/>
          <p:nvPr>
            <p:ph idx="1" type="body"/>
          </p:nvPr>
        </p:nvSpPr>
        <p:spPr>
          <a:xfrm>
            <a:off x="6410158" y="956545"/>
            <a:ext cx="5543203" cy="5349521"/>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000"/>
              <a:buNone/>
            </a:pPr>
            <a:r>
              <a:rPr b="1" lang="en-GB" sz="2000"/>
              <a:t>Tekoäly ennustamisessa ja akun hallinnassa</a:t>
            </a:r>
            <a:endParaRPr b="1" sz="2000"/>
          </a:p>
          <a:p>
            <a:pPr indent="0" lvl="0" marL="0" rtl="0" algn="l">
              <a:lnSpc>
                <a:spcPct val="90000"/>
              </a:lnSpc>
              <a:spcBef>
                <a:spcPts val="1000"/>
              </a:spcBef>
              <a:spcAft>
                <a:spcPts val="0"/>
              </a:spcAft>
              <a:buClr>
                <a:schemeClr val="lt1"/>
              </a:buClr>
              <a:buSzPts val="1600"/>
              <a:buNone/>
            </a:pPr>
            <a:r>
              <a:rPr b="1" lang="en-GB" sz="1600"/>
              <a:t>Skenaario: Aurinkopaneeleilla ja suurella akulla varustettu kaupunki kohtaa suurta iltakulutusta. Sää vaihtelee päivittäin, mikä johtaa arvaamattomaan aurinkoenergian tuotantoon.</a:t>
            </a:r>
            <a:endParaRPr/>
          </a:p>
          <a:p>
            <a:pPr indent="0" lvl="0" marL="0" rtl="0" algn="l">
              <a:lnSpc>
                <a:spcPct val="90000"/>
              </a:lnSpc>
              <a:spcBef>
                <a:spcPts val="1000"/>
              </a:spcBef>
              <a:spcAft>
                <a:spcPts val="0"/>
              </a:spcAft>
              <a:buClr>
                <a:schemeClr val="lt1"/>
              </a:buClr>
              <a:buSzPts val="1600"/>
              <a:buNone/>
            </a:pPr>
            <a:r>
              <a:rPr b="1" lang="en-GB" sz="1600"/>
              <a:t>Tehtävä: </a:t>
            </a:r>
            <a:r>
              <a:rPr lang="en-GB" sz="1600"/>
              <a:t>Käytä tekoälytyökaluja uusiutuvan energian ennustamiseen ja akkujen hallintaan ja vastaa seuraaviin kysymyksiin:</a:t>
            </a:r>
            <a:endParaRPr/>
          </a:p>
          <a:p>
            <a:pPr indent="0" lvl="0" marL="0" rtl="0" algn="l">
              <a:lnSpc>
                <a:spcPct val="90000"/>
              </a:lnSpc>
              <a:spcBef>
                <a:spcPts val="1000"/>
              </a:spcBef>
              <a:spcAft>
                <a:spcPts val="0"/>
              </a:spcAft>
              <a:buClr>
                <a:schemeClr val="lt1"/>
              </a:buClr>
              <a:buSzPts val="1600"/>
              <a:buNone/>
            </a:pPr>
            <a:r>
              <a:rPr b="1" lang="en-GB" sz="1600"/>
              <a:t>Tuotantoennuste: </a:t>
            </a:r>
            <a:r>
              <a:rPr lang="en-GB" sz="1600"/>
              <a:t>Vertaa aurinkoista päivää pilviseen päivään. Miten aurinkoenergian tuotanto eroaa toisistaan ​​ja mitä riskejä syntyy (esim. pulaa sähköstä, ylikuormitusta)?</a:t>
            </a:r>
            <a:endParaRPr/>
          </a:p>
          <a:p>
            <a:pPr indent="0" lvl="0" marL="0" rtl="0" algn="l">
              <a:lnSpc>
                <a:spcPct val="90000"/>
              </a:lnSpc>
              <a:spcBef>
                <a:spcPts val="1000"/>
              </a:spcBef>
              <a:spcAft>
                <a:spcPts val="0"/>
              </a:spcAft>
              <a:buClr>
                <a:schemeClr val="lt1"/>
              </a:buClr>
              <a:buSzPts val="1600"/>
              <a:buNone/>
            </a:pPr>
            <a:r>
              <a:rPr b="1" lang="en-GB" sz="1600"/>
              <a:t>Kysynnän ja verkon vaikutus: </a:t>
            </a:r>
            <a:r>
              <a:rPr lang="en-GB" sz="1600"/>
              <a:t>Miten tekoälyn avulla tapahtuva kysynnän ennustaminen voi auttaa hallitsemaan klo 17.00–20.00 huippua?</a:t>
            </a:r>
            <a:endParaRPr/>
          </a:p>
          <a:p>
            <a:pPr indent="0" lvl="0" marL="0" rtl="0" algn="l">
              <a:lnSpc>
                <a:spcPct val="90000"/>
              </a:lnSpc>
              <a:spcBef>
                <a:spcPts val="1000"/>
              </a:spcBef>
              <a:spcAft>
                <a:spcPts val="0"/>
              </a:spcAft>
              <a:buClr>
                <a:schemeClr val="lt1"/>
              </a:buClr>
              <a:buSzPts val="1600"/>
              <a:buNone/>
            </a:pPr>
            <a:r>
              <a:rPr b="1" lang="en-GB" sz="1600"/>
              <a:t>Akkustrategia: </a:t>
            </a:r>
            <a:r>
              <a:rPr lang="en-GB" sz="1600"/>
              <a:t>Milloin akun tulisi latautua ja purkautua? Miten tekoälyllä optimoitu suunnitelma voisi parantaa kustannuksia, päästöjä ja verkon vakautta?</a:t>
            </a:r>
            <a:endParaRPr b="1" sz="1600"/>
          </a:p>
          <a:p>
            <a:pPr indent="0" lvl="0" marL="0" rtl="0" algn="l">
              <a:lnSpc>
                <a:spcPct val="90000"/>
              </a:lnSpc>
              <a:spcBef>
                <a:spcPts val="1000"/>
              </a:spcBef>
              <a:spcAft>
                <a:spcPts val="0"/>
              </a:spcAft>
              <a:buClr>
                <a:schemeClr val="lt1"/>
              </a:buClr>
              <a:buSzPts val="1600"/>
              <a:buNone/>
            </a:pPr>
            <a:r>
              <a:rPr b="1" lang="en-GB" sz="1600"/>
              <a:t>Järjestelmäintegraatio: </a:t>
            </a:r>
            <a:r>
              <a:rPr lang="en-GB" sz="1600"/>
              <a:t>Anna kaksi tapaa, joilla tekoälyllä tehty ennustaminen ja tekoälyllä toimiva akunhallintajärjestelmä (BMS) voivat toimia yhdessä parantaakseen yleistä energian luotettavuutta.</a:t>
            </a:r>
            <a:endParaRPr sz="1400"/>
          </a:p>
        </p:txBody>
      </p:sp>
      <p:sp>
        <p:nvSpPr>
          <p:cNvPr id="501" name="Google Shape;501;p39"/>
          <p:cNvSpPr txBox="1"/>
          <p:nvPr>
            <p:ph idx="3" type="body"/>
          </p:nvPr>
        </p:nvSpPr>
        <p:spPr>
          <a:xfrm>
            <a:off x="6517314" y="201507"/>
            <a:ext cx="4757375" cy="65927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GB"/>
              <a:t>Tapaustutkimus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4"/>
          <p:cNvSpPr txBox="1"/>
          <p:nvPr>
            <p:ph idx="1" type="body"/>
          </p:nvPr>
        </p:nvSpPr>
        <p:spPr>
          <a:xfrm>
            <a:off x="662911" y="1378990"/>
            <a:ext cx="10595237" cy="4778623"/>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262626"/>
              </a:buClr>
              <a:buSzPts val="2400"/>
              <a:buNone/>
            </a:pPr>
            <a:r>
              <a:rPr b="1" lang="en-GB"/>
              <a:t>Moduulin loppuun mennessä oppijat osaavat:</a:t>
            </a:r>
            <a:endParaRPr/>
          </a:p>
          <a:p>
            <a:pPr indent="-342900" lvl="0" marL="342900" rtl="0" algn="l">
              <a:lnSpc>
                <a:spcPct val="100000"/>
              </a:lnSpc>
              <a:spcBef>
                <a:spcPts val="1000"/>
              </a:spcBef>
              <a:spcAft>
                <a:spcPts val="0"/>
              </a:spcAft>
              <a:buClr>
                <a:srgbClr val="262626"/>
              </a:buClr>
              <a:buSzPts val="2400"/>
              <a:buFont typeface="Arial"/>
              <a:buChar char="•"/>
            </a:pPr>
            <a:r>
              <a:rPr lang="en-GB"/>
              <a:t>selittää nykyaikaisen energianhallinnan tärkeimmät haasteet ja digitalisaation ja tekoälyn roolin niiden ratkaisemisessa,</a:t>
            </a:r>
            <a:endParaRPr/>
          </a:p>
          <a:p>
            <a:pPr indent="-342900" lvl="0" marL="342900" rtl="0" algn="l">
              <a:lnSpc>
                <a:spcPct val="100000"/>
              </a:lnSpc>
              <a:spcBef>
                <a:spcPts val="1000"/>
              </a:spcBef>
              <a:spcAft>
                <a:spcPts val="0"/>
              </a:spcAft>
              <a:buClr>
                <a:srgbClr val="262626"/>
              </a:buClr>
              <a:buSzPts val="2400"/>
              <a:buFont typeface="Arial"/>
              <a:buChar char="•"/>
            </a:pPr>
            <a:r>
              <a:rPr lang="en-GB"/>
              <a:t>kuvailla, miten tekoälytekniikoita, kuten koneoppimista ja ennakoivaa analytiikkaa, käytetään älykkäissä sähköverkoissa ja uusiutuvan energian ennustamisessa,</a:t>
            </a:r>
            <a:endParaRPr/>
          </a:p>
          <a:p>
            <a:pPr indent="-342900" lvl="0" marL="342900" rtl="0" algn="l">
              <a:lnSpc>
                <a:spcPct val="100000"/>
              </a:lnSpc>
              <a:spcBef>
                <a:spcPts val="1000"/>
              </a:spcBef>
              <a:spcAft>
                <a:spcPts val="0"/>
              </a:spcAft>
              <a:buClr>
                <a:srgbClr val="262626"/>
              </a:buClr>
              <a:buSzPts val="2400"/>
              <a:buFont typeface="Arial"/>
              <a:buChar char="•"/>
            </a:pPr>
            <a:r>
              <a:rPr lang="en-GB"/>
              <a:t>tunnistaa tekoälyn soveltamismahdollisuuksia energiajärjestelmien tehokkuuden, luotettavuuden ja kestävyyden parantamiseksi,</a:t>
            </a:r>
            <a:endParaRPr/>
          </a:p>
          <a:p>
            <a:pPr indent="-342900" lvl="0" marL="342900" rtl="0" algn="l">
              <a:lnSpc>
                <a:spcPct val="100000"/>
              </a:lnSpc>
              <a:spcBef>
                <a:spcPts val="1000"/>
              </a:spcBef>
              <a:spcAft>
                <a:spcPts val="0"/>
              </a:spcAft>
              <a:buClr>
                <a:srgbClr val="262626"/>
              </a:buClr>
              <a:buSzPts val="2400"/>
              <a:buFont typeface="Arial"/>
              <a:buChar char="•"/>
            </a:pPr>
            <a:r>
              <a:rPr lang="en-GB"/>
              <a:t>pohtia eettisiä, ympäristöön ja dataan liittyviä näkökohtia tekoälyn käyttöönotossa energia-alalla, ja</a:t>
            </a:r>
            <a:endParaRPr/>
          </a:p>
          <a:p>
            <a:pPr indent="-342900" lvl="0" marL="342900" rtl="0" algn="l">
              <a:lnSpc>
                <a:spcPct val="100000"/>
              </a:lnSpc>
              <a:spcBef>
                <a:spcPts val="1000"/>
              </a:spcBef>
              <a:spcAft>
                <a:spcPts val="0"/>
              </a:spcAft>
              <a:buClr>
                <a:srgbClr val="262626"/>
              </a:buClr>
              <a:buSzPts val="2400"/>
              <a:buFont typeface="Arial"/>
              <a:buChar char="•"/>
            </a:pPr>
            <a:r>
              <a:rPr lang="en-GB"/>
              <a:t>tunnistaa jatkuvan oppimisen, yhteistyön ja verkostoitumisen merkitys ajan tasalla pysymiseksi nopeasti kehittyvällä teknologia-alalla.</a:t>
            </a:r>
            <a:endParaRPr/>
          </a:p>
        </p:txBody>
      </p:sp>
      <p:sp>
        <p:nvSpPr>
          <p:cNvPr id="185" name="Google Shape;185;p4"/>
          <p:cNvSpPr txBox="1"/>
          <p:nvPr>
            <p:ph idx="2" type="body"/>
          </p:nvPr>
        </p:nvSpPr>
        <p:spPr>
          <a:xfrm>
            <a:off x="662911" y="575336"/>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51C4C6"/>
              </a:buClr>
              <a:buSzPts val="3600"/>
              <a:buNone/>
            </a:pPr>
            <a:r>
              <a:rPr lang="en-GB"/>
              <a:t>Oppimistavoitteet</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p40"/>
          <p:cNvSpPr txBox="1"/>
          <p:nvPr>
            <p:ph idx="1" type="body"/>
          </p:nvPr>
        </p:nvSpPr>
        <p:spPr>
          <a:xfrm>
            <a:off x="1505356" y="1222715"/>
            <a:ext cx="10299001" cy="5419280"/>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262626"/>
              </a:buClr>
              <a:buSzPts val="2000"/>
              <a:buNone/>
            </a:pPr>
            <a:r>
              <a:rPr b="1" lang="en-GB" sz="2000"/>
              <a:t>Tekoäly kuluttaa myös energiaa</a:t>
            </a:r>
            <a:endParaRPr b="1" sz="2000"/>
          </a:p>
          <a:p>
            <a:pPr indent="-228600" lvl="0" marL="228600" rtl="0" algn="l">
              <a:lnSpc>
                <a:spcPct val="100000"/>
              </a:lnSpc>
              <a:spcBef>
                <a:spcPts val="1000"/>
              </a:spcBef>
              <a:spcAft>
                <a:spcPts val="0"/>
              </a:spcAft>
              <a:buClr>
                <a:srgbClr val="262626"/>
              </a:buClr>
              <a:buSzPts val="2000"/>
              <a:buNone/>
            </a:pPr>
            <a:r>
              <a:rPr lang="en-GB" sz="2000"/>
              <a:t>Tekoälymallien kouluttaminen ja ajaminen vaatii laskentatehoa, mikä lisää </a:t>
            </a:r>
            <a:r>
              <a:rPr lang="en-GB" sz="2000"/>
              <a:t>sähkönkulutusta</a:t>
            </a:r>
            <a:r>
              <a:rPr lang="en-GB" sz="2000"/>
              <a:t> ja hiilidioksidipäästöjä, erityisesti suurissa datakeskuksissa.</a:t>
            </a:r>
            <a:endParaRPr/>
          </a:p>
          <a:p>
            <a:pPr indent="-228600" lvl="0" marL="228600" rtl="0" algn="l">
              <a:lnSpc>
                <a:spcPct val="100000"/>
              </a:lnSpc>
              <a:spcBef>
                <a:spcPts val="1000"/>
              </a:spcBef>
              <a:spcAft>
                <a:spcPts val="0"/>
              </a:spcAft>
              <a:buClr>
                <a:srgbClr val="262626"/>
              </a:buClr>
              <a:buSzPts val="2000"/>
              <a:buNone/>
            </a:pPr>
            <a:r>
              <a:rPr b="1" lang="en-GB" sz="2000"/>
              <a:t>Mitä on vihreä tekoäly? </a:t>
            </a:r>
            <a:endParaRPr/>
          </a:p>
          <a:p>
            <a:pPr indent="-228600" lvl="0" marL="228600" rtl="0" algn="l">
              <a:lnSpc>
                <a:spcPct val="100000"/>
              </a:lnSpc>
              <a:spcBef>
                <a:spcPts val="1000"/>
              </a:spcBef>
              <a:spcAft>
                <a:spcPts val="0"/>
              </a:spcAft>
              <a:buClr>
                <a:srgbClr val="262626"/>
              </a:buClr>
              <a:buSzPts val="2000"/>
              <a:buNone/>
            </a:pPr>
            <a:r>
              <a:rPr lang="en-GB" sz="2000"/>
              <a:t>Vihreä tekoäly keskittyy sellaisten tekoälyjärjestelmien kehittämiseen ja käyttöönottoon, jotka minimoivat energiankulutuksen ja maksimoivat ympäristöhyödyt.</a:t>
            </a:r>
            <a:endParaRPr/>
          </a:p>
          <a:p>
            <a:pPr indent="-228600" lvl="0" marL="228600" rtl="0" algn="l">
              <a:lnSpc>
                <a:spcPct val="100000"/>
              </a:lnSpc>
              <a:spcBef>
                <a:spcPts val="1000"/>
              </a:spcBef>
              <a:spcAft>
                <a:spcPts val="0"/>
              </a:spcAft>
              <a:buClr>
                <a:srgbClr val="262626"/>
              </a:buClr>
              <a:buSzPts val="2000"/>
              <a:buNone/>
            </a:pPr>
            <a:r>
              <a:rPr b="1" lang="en-GB" sz="2000"/>
              <a:t>Energianhallinnassa tämä tarkoittaa:</a:t>
            </a:r>
            <a:endParaRPr/>
          </a:p>
          <a:p>
            <a:pPr indent="-342900" lvl="0" marL="342900" rtl="0" algn="l">
              <a:lnSpc>
                <a:spcPct val="100000"/>
              </a:lnSpc>
              <a:spcBef>
                <a:spcPts val="1000"/>
              </a:spcBef>
              <a:spcAft>
                <a:spcPts val="0"/>
              </a:spcAft>
              <a:buClr>
                <a:srgbClr val="262626"/>
              </a:buClr>
              <a:buSzPts val="2000"/>
              <a:buFont typeface="Arial"/>
              <a:buChar char="•"/>
            </a:pPr>
            <a:r>
              <a:rPr lang="en-GB" sz="2000"/>
              <a:t>tehokkaiden tekoälymallien ja -algoritmien käyttöä,</a:t>
            </a:r>
            <a:endParaRPr/>
          </a:p>
          <a:p>
            <a:pPr indent="-342900" lvl="0" marL="342900" rtl="0" algn="l">
              <a:lnSpc>
                <a:spcPct val="100000"/>
              </a:lnSpc>
              <a:spcBef>
                <a:spcPts val="1000"/>
              </a:spcBef>
              <a:spcAft>
                <a:spcPts val="0"/>
              </a:spcAft>
              <a:buClr>
                <a:srgbClr val="262626"/>
              </a:buClr>
              <a:buSzPts val="2000"/>
              <a:buFont typeface="Arial"/>
              <a:buChar char="•"/>
            </a:pPr>
            <a:r>
              <a:rPr lang="en-GB" sz="2000"/>
              <a:t>tekoälyjärjestelmien suoritusajan ja -paikan optimointia,</a:t>
            </a:r>
            <a:endParaRPr/>
          </a:p>
          <a:p>
            <a:pPr indent="-342900" lvl="0" marL="342900" rtl="0" algn="l">
              <a:lnSpc>
                <a:spcPct val="100000"/>
              </a:lnSpc>
              <a:spcBef>
                <a:spcPts val="1000"/>
              </a:spcBef>
              <a:spcAft>
                <a:spcPts val="0"/>
              </a:spcAft>
              <a:buClr>
                <a:srgbClr val="262626"/>
              </a:buClr>
              <a:buSzPts val="2000"/>
              <a:buFont typeface="Arial"/>
              <a:buChar char="•"/>
            </a:pPr>
            <a:r>
              <a:rPr lang="en-GB" sz="2000"/>
              <a:t>tiedonkäsittely- ja tallennustarpeiden vähentämistä sekä</a:t>
            </a:r>
            <a:endParaRPr sz="2000"/>
          </a:p>
          <a:p>
            <a:pPr indent="-342900" lvl="0" marL="342900" rtl="0" algn="l">
              <a:lnSpc>
                <a:spcPct val="100000"/>
              </a:lnSpc>
              <a:spcBef>
                <a:spcPts val="1000"/>
              </a:spcBef>
              <a:spcAft>
                <a:spcPts val="0"/>
              </a:spcAft>
              <a:buClr>
                <a:srgbClr val="262626"/>
              </a:buClr>
              <a:buSzPts val="2000"/>
              <a:buFont typeface="Arial"/>
              <a:buChar char="•"/>
            </a:pPr>
            <a:r>
              <a:rPr lang="en-GB" sz="2000"/>
              <a:t>sen varmistamista, että tekoäly säästää enemmän energiaa kuin kuluttaa.</a:t>
            </a:r>
            <a:endParaRPr b="1" sz="2000"/>
          </a:p>
          <a:p>
            <a:pPr indent="-228600" lvl="0" marL="228600" rtl="0" algn="l">
              <a:lnSpc>
                <a:spcPct val="100000"/>
              </a:lnSpc>
              <a:spcBef>
                <a:spcPts val="1000"/>
              </a:spcBef>
              <a:spcAft>
                <a:spcPts val="0"/>
              </a:spcAft>
              <a:buClr>
                <a:srgbClr val="262626"/>
              </a:buClr>
              <a:buSzPts val="2000"/>
              <a:buNone/>
            </a:pPr>
            <a:r>
              <a:rPr b="1" lang="en-GB" sz="2000"/>
              <a:t>Keskeinen ajatus: </a:t>
            </a:r>
            <a:r>
              <a:rPr lang="en-GB" sz="2000"/>
              <a:t>Tekoälyn ei tulisi ainoastaan ​​optimoida energiajärjestelmiä. Sen tulisi myös olla itse energiatehokas.</a:t>
            </a:r>
            <a:endParaRPr/>
          </a:p>
          <a:p>
            <a:pPr indent="0" lvl="0" marL="0" rtl="0" algn="l">
              <a:lnSpc>
                <a:spcPct val="100000"/>
              </a:lnSpc>
              <a:spcBef>
                <a:spcPts val="1000"/>
              </a:spcBef>
              <a:spcAft>
                <a:spcPts val="0"/>
              </a:spcAft>
              <a:buClr>
                <a:srgbClr val="262626"/>
              </a:buClr>
              <a:buSzPts val="2000"/>
              <a:buNone/>
            </a:pPr>
            <a:r>
              <a:t/>
            </a:r>
            <a:endParaRPr sz="2000"/>
          </a:p>
        </p:txBody>
      </p:sp>
      <p:sp>
        <p:nvSpPr>
          <p:cNvPr id="507" name="Google Shape;507;p40"/>
          <p:cNvSpPr txBox="1"/>
          <p:nvPr>
            <p:ph idx="2" type="body"/>
          </p:nvPr>
        </p:nvSpPr>
        <p:spPr>
          <a:xfrm>
            <a:off x="1505356" y="338668"/>
            <a:ext cx="10299001" cy="10189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51C4C6"/>
              </a:buClr>
              <a:buSzPts val="3000"/>
              <a:buNone/>
            </a:pPr>
            <a:r>
              <a:rPr lang="en-GB" sz="3000"/>
              <a:t>Vihreä tekoäly: Tekoälyn energiankulutuksen ja kestävän kehityksen hyötyjen tasapainottaminen</a:t>
            </a:r>
            <a:endParaRPr sz="3000"/>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
        <p:nvSpPr>
          <p:cNvPr id="513" name="Google Shape;513;p41"/>
          <p:cNvSpPr txBox="1"/>
          <p:nvPr>
            <p:ph idx="1" type="body"/>
          </p:nvPr>
        </p:nvSpPr>
        <p:spPr>
          <a:xfrm>
            <a:off x="5145329" y="2448804"/>
            <a:ext cx="6540566" cy="2253043"/>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Clr>
                <a:schemeClr val="lt1"/>
              </a:buClr>
              <a:buSzPct val="100000"/>
              <a:buNone/>
            </a:pPr>
            <a:r>
              <a:rPr b="1" lang="en-GB"/>
              <a:t>Luku </a:t>
            </a:r>
            <a:r>
              <a:rPr b="1" lang="en-GB"/>
              <a:t>4</a:t>
            </a:r>
            <a:endParaRPr/>
          </a:p>
          <a:p>
            <a:pPr indent="0" lvl="0" marL="0" rtl="0" algn="l">
              <a:lnSpc>
                <a:spcPct val="90000"/>
              </a:lnSpc>
              <a:spcBef>
                <a:spcPts val="1000"/>
              </a:spcBef>
              <a:spcAft>
                <a:spcPts val="0"/>
              </a:spcAft>
              <a:buClr>
                <a:schemeClr val="lt1"/>
              </a:buClr>
              <a:buSzPct val="100000"/>
              <a:buNone/>
            </a:pPr>
            <a:r>
              <a:rPr b="1" lang="en-GB"/>
              <a:t>Miten pysymme edellä? Ratkaisut ja tulevaisuuteen katsominen</a:t>
            </a:r>
            <a:endParaRPr b="1"/>
          </a:p>
        </p:txBody>
      </p:sp>
      <p:sp>
        <p:nvSpPr>
          <p:cNvPr id="514" name="Google Shape;514;p41"/>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ADD037"/>
              </a:buClr>
              <a:buSzPts val="13000"/>
              <a:buNone/>
            </a:pPr>
            <a:r>
              <a:rPr lang="en-GB"/>
              <a:t>04</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sp>
        <p:nvSpPr>
          <p:cNvPr id="519" name="Google Shape;519;p42"/>
          <p:cNvSpPr txBox="1"/>
          <p:nvPr>
            <p:ph idx="1" type="body"/>
          </p:nvPr>
        </p:nvSpPr>
        <p:spPr>
          <a:xfrm>
            <a:off x="6503441" y="2302412"/>
            <a:ext cx="5301800" cy="263282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FFFFFF"/>
              </a:buClr>
              <a:buSzPts val="2400"/>
              <a:buNone/>
            </a:pPr>
            <a:r>
              <a:rPr lang="en-GB">
                <a:solidFill>
                  <a:srgbClr val="FFFFFF"/>
                </a:solidFill>
              </a:rPr>
              <a:t>Käytä tekoälymalleja kysynnän, laitevikojen ja sähköverkon vaihteluiden ennustamiseen.</a:t>
            </a:r>
            <a:endParaRPr/>
          </a:p>
          <a:p>
            <a:pPr indent="0" lvl="0" marL="0" rtl="0" algn="l">
              <a:lnSpc>
                <a:spcPct val="90000"/>
              </a:lnSpc>
              <a:spcBef>
                <a:spcPts val="1000"/>
              </a:spcBef>
              <a:spcAft>
                <a:spcPts val="0"/>
              </a:spcAft>
              <a:buClr>
                <a:srgbClr val="FFFFFF"/>
              </a:buClr>
              <a:buSzPts val="2400"/>
              <a:buNone/>
            </a:pPr>
            <a:r>
              <a:rPr lang="en-GB">
                <a:solidFill>
                  <a:srgbClr val="FFFFFF"/>
                </a:solidFill>
              </a:rPr>
              <a:t>Tämä mahdollistaa aikaisemman huollon, lyhyemmät seisokkiajat ja optimoidun energiankulutuksen – vähentäen kustannuksia ja päästöjä.</a:t>
            </a:r>
            <a:endParaRPr>
              <a:solidFill>
                <a:srgbClr val="FFFFFF"/>
              </a:solidFill>
              <a:latin typeface="Calibri"/>
              <a:ea typeface="Calibri"/>
              <a:cs typeface="Calibri"/>
              <a:sym typeface="Calibri"/>
            </a:endParaRPr>
          </a:p>
          <a:p>
            <a:pPr indent="0" lvl="0" marL="0" rtl="0" algn="l">
              <a:lnSpc>
                <a:spcPct val="90000"/>
              </a:lnSpc>
              <a:spcBef>
                <a:spcPts val="1000"/>
              </a:spcBef>
              <a:spcAft>
                <a:spcPts val="0"/>
              </a:spcAft>
              <a:buClr>
                <a:schemeClr val="lt1"/>
              </a:buClr>
              <a:buSzPts val="2400"/>
              <a:buNone/>
            </a:pPr>
            <a:r>
              <a:t/>
            </a:r>
            <a:endParaRPr/>
          </a:p>
          <a:p>
            <a:pPr indent="0" lvl="0" marL="0" rtl="0" algn="l">
              <a:lnSpc>
                <a:spcPct val="90000"/>
              </a:lnSpc>
              <a:spcBef>
                <a:spcPts val="1000"/>
              </a:spcBef>
              <a:spcAft>
                <a:spcPts val="0"/>
              </a:spcAft>
              <a:buClr>
                <a:schemeClr val="lt1"/>
              </a:buClr>
              <a:buSzPts val="2400"/>
              <a:buNone/>
            </a:pPr>
            <a:r>
              <a:t/>
            </a:r>
            <a:endParaRPr/>
          </a:p>
        </p:txBody>
      </p:sp>
      <p:sp>
        <p:nvSpPr>
          <p:cNvPr id="520" name="Google Shape;520;p42"/>
          <p:cNvSpPr txBox="1"/>
          <p:nvPr>
            <p:ph idx="3" type="body"/>
          </p:nvPr>
        </p:nvSpPr>
        <p:spPr>
          <a:xfrm>
            <a:off x="6506264" y="320018"/>
            <a:ext cx="5662940"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Tulevaisuuteen katsominen</a:t>
            </a:r>
            <a:endParaRPr/>
          </a:p>
          <a:p>
            <a:pPr indent="0" lvl="0" marL="0" rtl="0" algn="l">
              <a:lnSpc>
                <a:spcPct val="90000"/>
              </a:lnSpc>
              <a:spcBef>
                <a:spcPts val="1000"/>
              </a:spcBef>
              <a:spcAft>
                <a:spcPts val="0"/>
              </a:spcAft>
              <a:buClr>
                <a:schemeClr val="lt1"/>
              </a:buClr>
              <a:buSzPts val="2800"/>
              <a:buNone/>
            </a:pPr>
            <a:r>
              <a:rPr lang="en-GB" sz="2800"/>
              <a:t>1. Hyödynnä ennakoivaa analytiikkaa älykkäämpään toimintaan</a:t>
            </a:r>
            <a:endParaRPr/>
          </a:p>
        </p:txBody>
      </p:sp>
      <p:sp>
        <p:nvSpPr>
          <p:cNvPr id="521" name="Google Shape;521;p42"/>
          <p:cNvSpPr/>
          <p:nvPr/>
        </p:nvSpPr>
        <p:spPr>
          <a:xfrm rot="5551673">
            <a:off x="9464822" y="5119088"/>
            <a:ext cx="2447505" cy="197048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522" name="Google Shape;522;p42"/>
          <p:cNvPicPr preferRelativeResize="0"/>
          <p:nvPr>
            <p:ph idx="2" type="pic"/>
          </p:nvPr>
        </p:nvPicPr>
        <p:blipFill rotWithShape="1">
          <a:blip r:embed="rId3">
            <a:alphaModFix/>
          </a:blip>
          <a:srcRect b="0" l="23662" r="23662" t="0"/>
          <a:stretch/>
        </p:blipFill>
        <p:spPr>
          <a:xfrm>
            <a:off x="487160" y="524738"/>
            <a:ext cx="5660531" cy="6045736"/>
          </a:xfrm>
          <a:prstGeom prst="rect">
            <a:avLst/>
          </a:prstGeom>
          <a:solidFill>
            <a:srgbClr val="F2F2F2"/>
          </a:solid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sp>
        <p:nvSpPr>
          <p:cNvPr id="527" name="Google Shape;527;p43"/>
          <p:cNvSpPr txBox="1"/>
          <p:nvPr>
            <p:ph idx="1" type="body"/>
          </p:nvPr>
        </p:nvSpPr>
        <p:spPr>
          <a:xfrm>
            <a:off x="316495" y="1719716"/>
            <a:ext cx="5467452" cy="438873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lang="en-GB"/>
              <a:t>Keskustele siitä, miten reaaliaikaista dataa voidaan integroida autonomiseen päätöksentekoon.</a:t>
            </a:r>
            <a:endParaRPr/>
          </a:p>
          <a:p>
            <a:pPr indent="0" lvl="0" marL="0" rtl="0" algn="l">
              <a:lnSpc>
                <a:spcPct val="90000"/>
              </a:lnSpc>
              <a:spcBef>
                <a:spcPts val="1000"/>
              </a:spcBef>
              <a:spcAft>
                <a:spcPts val="0"/>
              </a:spcAft>
              <a:buClr>
                <a:schemeClr val="lt1"/>
              </a:buClr>
              <a:buSzPts val="2400"/>
              <a:buNone/>
            </a:pPr>
            <a:r>
              <a:rPr lang="en-GB"/>
              <a:t>Yhdistä IoT-anturit, älymittarit, SCADA-tiedot ja säätiedot, jotta tekoälyjärjestelmät voivat suorittaa jatkuvia optimointeja.</a:t>
            </a:r>
            <a:endParaRPr/>
          </a:p>
          <a:p>
            <a:pPr indent="0" lvl="0" marL="0" rtl="0" algn="l">
              <a:lnSpc>
                <a:spcPct val="90000"/>
              </a:lnSpc>
              <a:spcBef>
                <a:spcPts val="1000"/>
              </a:spcBef>
              <a:spcAft>
                <a:spcPts val="0"/>
              </a:spcAft>
              <a:buClr>
                <a:schemeClr val="lt1"/>
              </a:buClr>
              <a:buSzPts val="2400"/>
              <a:buNone/>
            </a:pPr>
            <a:r>
              <a:rPr lang="en-GB"/>
              <a:t>Reaaliaikainen tekoälyohjaus voi tasapainottaa kuormitusta, hallita varastointia ja reagoida välittömästi uusiutuvien energialähteiden vaihteluun.</a:t>
            </a:r>
            <a:endParaRPr/>
          </a:p>
        </p:txBody>
      </p:sp>
      <p:sp>
        <p:nvSpPr>
          <p:cNvPr id="528" name="Google Shape;528;p43"/>
          <p:cNvSpPr txBox="1"/>
          <p:nvPr>
            <p:ph idx="3" type="body"/>
          </p:nvPr>
        </p:nvSpPr>
        <p:spPr>
          <a:xfrm>
            <a:off x="313053" y="205546"/>
            <a:ext cx="5106440"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Tulevaisuuteen katsoen</a:t>
            </a:r>
            <a:endParaRPr/>
          </a:p>
          <a:p>
            <a:pPr indent="0" lvl="0" marL="0" rtl="0" algn="l">
              <a:lnSpc>
                <a:spcPct val="90000"/>
              </a:lnSpc>
              <a:spcBef>
                <a:spcPts val="1000"/>
              </a:spcBef>
              <a:spcAft>
                <a:spcPts val="0"/>
              </a:spcAft>
              <a:buClr>
                <a:schemeClr val="lt1"/>
              </a:buClr>
              <a:buSzPts val="3600"/>
              <a:buNone/>
            </a:pPr>
            <a:r>
              <a:rPr lang="en-GB"/>
              <a:t>2. Integroi reaaliaikaisuus</a:t>
            </a:r>
            <a:endParaRPr/>
          </a:p>
          <a:p>
            <a:pPr indent="0" lvl="0" marL="0" rtl="0" algn="l">
              <a:lnSpc>
                <a:spcPct val="90000"/>
              </a:lnSpc>
              <a:spcBef>
                <a:spcPts val="1000"/>
              </a:spcBef>
              <a:spcAft>
                <a:spcPts val="0"/>
              </a:spcAft>
              <a:buClr>
                <a:schemeClr val="lt1"/>
              </a:buClr>
              <a:buSzPts val="2800"/>
              <a:buNone/>
            </a:pPr>
            <a:r>
              <a:t/>
            </a:r>
            <a:endParaRPr sz="2800"/>
          </a:p>
        </p:txBody>
      </p:sp>
      <p:sp>
        <p:nvSpPr>
          <p:cNvPr id="529" name="Google Shape;529;p43"/>
          <p:cNvSpPr/>
          <p:nvPr/>
        </p:nvSpPr>
        <p:spPr>
          <a:xfrm rot="5551673">
            <a:off x="9464822" y="5119088"/>
            <a:ext cx="2447505" cy="197048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530" name="Google Shape;530;p43"/>
          <p:cNvPicPr preferRelativeResize="0"/>
          <p:nvPr>
            <p:ph idx="2" type="pic"/>
          </p:nvPr>
        </p:nvPicPr>
        <p:blipFill rotWithShape="1">
          <a:blip r:embed="rId3">
            <a:alphaModFix/>
          </a:blip>
          <a:srcRect b="0" l="18793" r="18793" t="0"/>
          <a:stretch/>
        </p:blipFill>
        <p:spPr>
          <a:xfrm>
            <a:off x="5888002" y="439730"/>
            <a:ext cx="5660531" cy="6045736"/>
          </a:xfrm>
          <a:prstGeom prst="rect">
            <a:avLst/>
          </a:prstGeom>
          <a:solidFill>
            <a:srgbClr val="F2F2F2"/>
          </a:solid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pic>
        <p:nvPicPr>
          <p:cNvPr descr="Et bilde som inneholder person, sjømat, virvelløse dyr, hånd&#10;&#10;KI-generert innhold kan være feil." id="535" name="Google Shape;535;p44"/>
          <p:cNvPicPr preferRelativeResize="0"/>
          <p:nvPr>
            <p:ph idx="2" type="pic"/>
          </p:nvPr>
        </p:nvPicPr>
        <p:blipFill rotWithShape="1">
          <a:blip r:embed="rId3">
            <a:alphaModFix/>
          </a:blip>
          <a:srcRect b="0" l="25430" r="25430" t="0"/>
          <a:stretch/>
        </p:blipFill>
        <p:spPr>
          <a:xfrm>
            <a:off x="6109747" y="402007"/>
            <a:ext cx="5683164" cy="6075913"/>
          </a:xfrm>
          <a:prstGeom prst="rect">
            <a:avLst/>
          </a:prstGeom>
          <a:solidFill>
            <a:srgbClr val="F2F2F2"/>
          </a:solidFill>
          <a:ln>
            <a:noFill/>
          </a:ln>
        </p:spPr>
      </p:pic>
      <p:sp>
        <p:nvSpPr>
          <p:cNvPr id="536" name="Google Shape;536;p44"/>
          <p:cNvSpPr txBox="1"/>
          <p:nvPr>
            <p:ph idx="3" type="body"/>
          </p:nvPr>
        </p:nvSpPr>
        <p:spPr>
          <a:xfrm>
            <a:off x="324097" y="404330"/>
            <a:ext cx="6336591" cy="171047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200"/>
              <a:buNone/>
            </a:pPr>
            <a:r>
              <a:rPr lang="en-GB" sz="3200"/>
              <a:t>Tulevaisuuteen katsoen</a:t>
            </a:r>
            <a:endParaRPr sz="3200"/>
          </a:p>
          <a:p>
            <a:pPr indent="0" lvl="0" marL="0" rtl="0" algn="l">
              <a:lnSpc>
                <a:spcPct val="90000"/>
              </a:lnSpc>
              <a:spcBef>
                <a:spcPts val="1000"/>
              </a:spcBef>
              <a:spcAft>
                <a:spcPts val="0"/>
              </a:spcAft>
              <a:buClr>
                <a:schemeClr val="lt1"/>
              </a:buClr>
              <a:buSzPts val="3200"/>
              <a:buNone/>
            </a:pPr>
            <a:r>
              <a:rPr lang="en-GB" sz="3200"/>
              <a:t>3. </a:t>
            </a:r>
            <a:r>
              <a:rPr lang="en-GB" sz="3200"/>
              <a:t>Rakenna hybridi­johtamistiimejä, joissa ihmiset ja tekoäly toimivat yhdessä</a:t>
            </a:r>
            <a:endParaRPr/>
          </a:p>
        </p:txBody>
      </p:sp>
      <p:sp>
        <p:nvSpPr>
          <p:cNvPr id="537" name="Google Shape;537;p44"/>
          <p:cNvSpPr txBox="1"/>
          <p:nvPr/>
        </p:nvSpPr>
        <p:spPr>
          <a:xfrm>
            <a:off x="322940" y="2367124"/>
            <a:ext cx="5223514" cy="26776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chemeClr val="lt1"/>
                </a:solidFill>
                <a:latin typeface="Calibri"/>
                <a:ea typeface="Calibri"/>
                <a:cs typeface="Calibri"/>
                <a:sym typeface="Calibri"/>
              </a:rPr>
              <a:t>Pidä ihmiset ajan tasalla. Kouluta operaattoreita työskentelemään tekoälyn avulla sen sijaan, että vastustaisi niitä. Voittavat organisaatiot yhdistävät ihmisen kokemuksen koneelliseen tarkkuuteen – erityisesti kriittisissä infrastruktuureissa.</a:t>
            </a:r>
            <a:endParaRPr sz="2400">
              <a:solidFill>
                <a:schemeClr val="lt1"/>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 name="Shape 541"/>
        <p:cNvGrpSpPr/>
        <p:nvPr/>
      </p:nvGrpSpPr>
      <p:grpSpPr>
        <a:xfrm>
          <a:off x="0" y="0"/>
          <a:ext cx="0" cy="0"/>
          <a:chOff x="0" y="0"/>
          <a:chExt cx="0" cy="0"/>
        </a:xfrm>
      </p:grpSpPr>
      <p:pic>
        <p:nvPicPr>
          <p:cNvPr id="542" name="Google Shape;542;p45"/>
          <p:cNvPicPr preferRelativeResize="0"/>
          <p:nvPr>
            <p:ph idx="2" type="pic"/>
          </p:nvPr>
        </p:nvPicPr>
        <p:blipFill rotWithShape="1">
          <a:blip r:embed="rId3">
            <a:alphaModFix/>
          </a:blip>
          <a:srcRect b="0" l="22468" r="22468" t="0"/>
          <a:stretch/>
        </p:blipFill>
        <p:spPr>
          <a:xfrm>
            <a:off x="487160" y="524738"/>
            <a:ext cx="5660531" cy="6045736"/>
          </a:xfrm>
          <a:prstGeom prst="rect">
            <a:avLst/>
          </a:prstGeom>
          <a:solidFill>
            <a:srgbClr val="F2F2F2"/>
          </a:solidFill>
          <a:ln>
            <a:noFill/>
          </a:ln>
        </p:spPr>
      </p:pic>
      <p:sp>
        <p:nvSpPr>
          <p:cNvPr id="543" name="Google Shape;543;p45"/>
          <p:cNvSpPr txBox="1"/>
          <p:nvPr>
            <p:ph idx="1" type="body"/>
          </p:nvPr>
        </p:nvSpPr>
        <p:spPr>
          <a:xfrm>
            <a:off x="6504028" y="1898346"/>
            <a:ext cx="5334931" cy="437769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lang="en-GB"/>
              <a:t>Energiajärjestelmien älykkyyden kasvaessa ne ovat myös alttiimpia hyökkäyksille.</a:t>
            </a:r>
            <a:endParaRPr/>
          </a:p>
          <a:p>
            <a:pPr indent="0" lvl="0" marL="0" rtl="0" algn="l">
              <a:lnSpc>
                <a:spcPct val="90000"/>
              </a:lnSpc>
              <a:spcBef>
                <a:spcPts val="1000"/>
              </a:spcBef>
              <a:spcAft>
                <a:spcPts val="0"/>
              </a:spcAft>
              <a:buClr>
                <a:schemeClr val="lt1"/>
              </a:buClr>
              <a:buSzPts val="2400"/>
              <a:buNone/>
            </a:pPr>
            <a:r>
              <a:rPr lang="en-GB"/>
              <a:t>Tekoälyn käyttö poikkeamien havaitsemisessa, tunkeutumisen estämisessä ja vikasietoisuuden suunnittelussa varmistaa, että digitaalinen sähköverkko on yhtä kestävä kuin fyysinen sähköverkko.</a:t>
            </a:r>
            <a:endParaRPr/>
          </a:p>
          <a:p>
            <a:pPr indent="0" lvl="0" marL="0" rtl="0" algn="l">
              <a:lnSpc>
                <a:spcPct val="90000"/>
              </a:lnSpc>
              <a:spcBef>
                <a:spcPts val="1000"/>
              </a:spcBef>
              <a:spcAft>
                <a:spcPts val="0"/>
              </a:spcAft>
              <a:buClr>
                <a:schemeClr val="lt1"/>
              </a:buClr>
              <a:buSzPts val="2400"/>
              <a:buNone/>
            </a:pPr>
            <a:r>
              <a:rPr lang="en-GB"/>
              <a:t>Listaa viisi toimenpidettä tekoälypohjaisen autonomisen teknologian vaarantumisen estämiseksi.</a:t>
            </a:r>
            <a:endParaRPr/>
          </a:p>
        </p:txBody>
      </p:sp>
      <p:sp>
        <p:nvSpPr>
          <p:cNvPr id="544" name="Google Shape;544;p45"/>
          <p:cNvSpPr txBox="1"/>
          <p:nvPr>
            <p:ph idx="3" type="body"/>
          </p:nvPr>
        </p:nvSpPr>
        <p:spPr>
          <a:xfrm>
            <a:off x="6504028" y="199264"/>
            <a:ext cx="4757375"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Tulevaisuuteen katsoen</a:t>
            </a:r>
            <a:endParaRPr/>
          </a:p>
          <a:p>
            <a:pPr indent="0" lvl="0" marL="0" rtl="0" algn="l">
              <a:lnSpc>
                <a:spcPct val="90000"/>
              </a:lnSpc>
              <a:spcBef>
                <a:spcPts val="1000"/>
              </a:spcBef>
              <a:spcAft>
                <a:spcPts val="0"/>
              </a:spcAft>
              <a:buClr>
                <a:schemeClr val="lt1"/>
              </a:buClr>
              <a:buSzPts val="2800"/>
              <a:buNone/>
            </a:pPr>
            <a:r>
              <a:rPr lang="en-GB" sz="2800"/>
              <a:t>4. Priorisoi tekoälypohjaisten järjestelmien kyberturvallisuus</a:t>
            </a:r>
            <a:endParaRPr sz="2800"/>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8" name="Shape 548"/>
        <p:cNvGrpSpPr/>
        <p:nvPr/>
      </p:nvGrpSpPr>
      <p:grpSpPr>
        <a:xfrm>
          <a:off x="0" y="0"/>
          <a:ext cx="0" cy="0"/>
          <a:chOff x="0" y="0"/>
          <a:chExt cx="0" cy="0"/>
        </a:xfrm>
      </p:grpSpPr>
      <p:pic>
        <p:nvPicPr>
          <p:cNvPr id="549" name="Google Shape;549;p46"/>
          <p:cNvPicPr preferRelativeResize="0"/>
          <p:nvPr>
            <p:ph idx="2" type="pic"/>
          </p:nvPr>
        </p:nvPicPr>
        <p:blipFill rotWithShape="1">
          <a:blip r:embed="rId3">
            <a:alphaModFix/>
          </a:blip>
          <a:srcRect b="0" l="16621" r="16621" t="0"/>
          <a:stretch/>
        </p:blipFill>
        <p:spPr>
          <a:xfrm>
            <a:off x="5888002" y="439730"/>
            <a:ext cx="5660531" cy="6045736"/>
          </a:xfrm>
          <a:prstGeom prst="rect">
            <a:avLst/>
          </a:prstGeom>
          <a:solidFill>
            <a:srgbClr val="F2F2F2"/>
          </a:solidFill>
          <a:ln>
            <a:noFill/>
          </a:ln>
        </p:spPr>
      </p:pic>
      <p:sp>
        <p:nvSpPr>
          <p:cNvPr id="550" name="Google Shape;550;p46"/>
          <p:cNvSpPr txBox="1"/>
          <p:nvPr>
            <p:ph idx="1" type="body"/>
          </p:nvPr>
        </p:nvSpPr>
        <p:spPr>
          <a:xfrm>
            <a:off x="202619" y="2107770"/>
            <a:ext cx="5390148" cy="276534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lang="en-GB"/>
              <a:t>Vältä erillisiä työkaluja. Valitse tekoälyalustoja, jotka integroituvat helposti olemassa oleviin energiaresursseihin ja skaalautuvat laitostason optimoinnista usean toimipisteen ja maan laajuisiin toimintoihin. Joustavuus tänään tarkoittaa tulevaisuuden turvaamista huomenna.</a:t>
            </a:r>
            <a:endParaRPr/>
          </a:p>
        </p:txBody>
      </p:sp>
      <p:sp>
        <p:nvSpPr>
          <p:cNvPr id="551" name="Google Shape;551;p46"/>
          <p:cNvSpPr txBox="1"/>
          <p:nvPr>
            <p:ph idx="3" type="body"/>
          </p:nvPr>
        </p:nvSpPr>
        <p:spPr>
          <a:xfrm>
            <a:off x="313054" y="327025"/>
            <a:ext cx="5574592"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a:t>Tulevaisuuteen katsoen</a:t>
            </a:r>
            <a:endParaRPr/>
          </a:p>
          <a:p>
            <a:pPr indent="0" lvl="0" marL="0" rtl="0" algn="l">
              <a:lnSpc>
                <a:spcPct val="90000"/>
              </a:lnSpc>
              <a:spcBef>
                <a:spcPts val="1000"/>
              </a:spcBef>
              <a:spcAft>
                <a:spcPts val="0"/>
              </a:spcAft>
              <a:buClr>
                <a:schemeClr val="lt1"/>
              </a:buClr>
              <a:buSzPts val="2800"/>
              <a:buNone/>
            </a:pPr>
            <a:r>
              <a:rPr lang="en-GB" sz="2800"/>
              <a:t>5. Investoi skaalautuviin ja yhteentoimiviin alustoihin</a:t>
            </a:r>
            <a:endParaRPr sz="2800"/>
          </a:p>
        </p:txBody>
      </p:sp>
      <p:sp>
        <p:nvSpPr>
          <p:cNvPr id="552" name="Google Shape;552;p46"/>
          <p:cNvSpPr/>
          <p:nvPr/>
        </p:nvSpPr>
        <p:spPr>
          <a:xfrm rot="10140000">
            <a:off x="-136098" y="4863769"/>
            <a:ext cx="2557939" cy="2169268"/>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7" name="Shape 557"/>
        <p:cNvGrpSpPr/>
        <p:nvPr/>
      </p:nvGrpSpPr>
      <p:grpSpPr>
        <a:xfrm>
          <a:off x="0" y="0"/>
          <a:ext cx="0" cy="0"/>
          <a:chOff x="0" y="0"/>
          <a:chExt cx="0" cy="0"/>
        </a:xfrm>
      </p:grpSpPr>
      <p:sp>
        <p:nvSpPr>
          <p:cNvPr id="558" name="Google Shape;558;p47"/>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ADD037"/>
              </a:buClr>
              <a:buSzPts val="13000"/>
              <a:buNone/>
            </a:pPr>
            <a:r>
              <a:rPr lang="en-GB"/>
              <a:t>05</a:t>
            </a:r>
            <a:endParaRPr/>
          </a:p>
        </p:txBody>
      </p:sp>
      <p:sp>
        <p:nvSpPr>
          <p:cNvPr id="559" name="Google Shape;559;p47"/>
          <p:cNvSpPr txBox="1"/>
          <p:nvPr/>
        </p:nvSpPr>
        <p:spPr>
          <a:xfrm>
            <a:off x="5158610" y="2302724"/>
            <a:ext cx="6010480" cy="2253043"/>
          </a:xfrm>
          <a:prstGeom prst="rect">
            <a:avLst/>
          </a:prstGeom>
          <a:noFill/>
          <a:ln>
            <a:noFill/>
          </a:ln>
        </p:spPr>
        <p:txBody>
          <a:bodyPr anchorCtr="0" anchor="t" bIns="45700" lIns="91425" spcFirstLastPara="1" rIns="91425" wrap="square" tIns="45700">
            <a:normAutofit fontScale="85000" lnSpcReduction="10000"/>
          </a:bodyPr>
          <a:lstStyle/>
          <a:p>
            <a:pPr indent="0" lvl="0" marL="0" marR="0" rtl="0" algn="l">
              <a:lnSpc>
                <a:spcPct val="90000"/>
              </a:lnSpc>
              <a:spcBef>
                <a:spcPts val="0"/>
              </a:spcBef>
              <a:spcAft>
                <a:spcPts val="0"/>
              </a:spcAft>
              <a:buClr>
                <a:schemeClr val="lt1"/>
              </a:buClr>
              <a:buSzPct val="100000"/>
              <a:buFont typeface="Arial"/>
              <a:buNone/>
            </a:pPr>
            <a:r>
              <a:rPr b="1" lang="en-GB" sz="4800">
                <a:solidFill>
                  <a:schemeClr val="lt1"/>
                </a:solidFill>
                <a:latin typeface="Calibri"/>
                <a:ea typeface="Calibri"/>
                <a:cs typeface="Calibri"/>
                <a:sym typeface="Calibri"/>
              </a:rPr>
              <a:t>Luku</a:t>
            </a:r>
            <a:r>
              <a:rPr b="1" i="0" lang="en-GB" sz="4800">
                <a:solidFill>
                  <a:schemeClr val="lt1"/>
                </a:solidFill>
                <a:latin typeface="Calibri"/>
                <a:ea typeface="Calibri"/>
                <a:cs typeface="Calibri"/>
                <a:sym typeface="Calibri"/>
              </a:rPr>
              <a:t> 5</a:t>
            </a:r>
            <a:endParaRPr/>
          </a:p>
          <a:p>
            <a:pPr indent="0" lvl="0" marL="0" marR="0" rtl="0" algn="l">
              <a:lnSpc>
                <a:spcPct val="90000"/>
              </a:lnSpc>
              <a:spcBef>
                <a:spcPts val="1000"/>
              </a:spcBef>
              <a:spcAft>
                <a:spcPts val="0"/>
              </a:spcAft>
              <a:buClr>
                <a:schemeClr val="lt1"/>
              </a:buClr>
              <a:buSzPct val="100000"/>
              <a:buFont typeface="Arial"/>
              <a:buNone/>
            </a:pPr>
            <a:r>
              <a:rPr b="1" i="0" lang="en-GB" sz="4800">
                <a:solidFill>
                  <a:schemeClr val="lt1"/>
                </a:solidFill>
                <a:latin typeface="Calibri"/>
                <a:ea typeface="Calibri"/>
                <a:cs typeface="Calibri"/>
                <a:sym typeface="Calibri"/>
              </a:rPr>
              <a:t>Graafinen yleiskatsaus neljän sektorin mahdollise</a:t>
            </a:r>
            <a:r>
              <a:rPr b="1" lang="en-GB" sz="4800">
                <a:solidFill>
                  <a:schemeClr val="lt1"/>
                </a:solidFill>
                <a:latin typeface="Calibri"/>
                <a:ea typeface="Calibri"/>
                <a:cs typeface="Calibri"/>
                <a:sym typeface="Calibri"/>
              </a:rPr>
              <a:t>en risteämiseen</a:t>
            </a:r>
            <a:endParaRPr b="0" i="0" sz="4800">
              <a:solidFill>
                <a:schemeClr val="lt1"/>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p48"/>
          <p:cNvSpPr txBox="1"/>
          <p:nvPr>
            <p:ph idx="1" type="body"/>
          </p:nvPr>
        </p:nvSpPr>
        <p:spPr>
          <a:xfrm>
            <a:off x="6850249" y="2660396"/>
            <a:ext cx="4639192" cy="3175326"/>
          </a:xfrm>
          <a:prstGeom prst="rect">
            <a:avLst/>
          </a:prstGeom>
          <a:noFill/>
          <a:ln>
            <a:noFill/>
          </a:ln>
        </p:spPr>
        <p:txBody>
          <a:bodyPr anchorCtr="0" anchor="t" bIns="45700" lIns="91425" spcFirstLastPara="1" rIns="91425" wrap="square" tIns="45700">
            <a:noAutofit/>
          </a:bodyPr>
          <a:lstStyle/>
          <a:p>
            <a:pPr indent="-285750" lvl="0" marL="285750" rtl="0" algn="l">
              <a:lnSpc>
                <a:spcPct val="90000"/>
              </a:lnSpc>
              <a:spcBef>
                <a:spcPts val="0"/>
              </a:spcBef>
              <a:spcAft>
                <a:spcPts val="0"/>
              </a:spcAft>
              <a:buClr>
                <a:schemeClr val="lt1"/>
              </a:buClr>
              <a:buSzPts val="2400"/>
              <a:buFont typeface="Arial"/>
              <a:buChar char="•"/>
            </a:pPr>
            <a:r>
              <a:rPr lang="en-GB"/>
              <a:t>Energia (FR)</a:t>
            </a:r>
            <a:endParaRPr/>
          </a:p>
          <a:p>
            <a:pPr indent="-285750" lvl="0" marL="285750" rtl="0" algn="l">
              <a:lnSpc>
                <a:spcPct val="90000"/>
              </a:lnSpc>
              <a:spcBef>
                <a:spcPts val="1000"/>
              </a:spcBef>
              <a:spcAft>
                <a:spcPts val="0"/>
              </a:spcAft>
              <a:buClr>
                <a:schemeClr val="lt1"/>
              </a:buClr>
              <a:buSzPts val="2400"/>
              <a:buFont typeface="Arial"/>
              <a:buChar char="•"/>
            </a:pPr>
            <a:r>
              <a:rPr lang="en-GB"/>
              <a:t>Maatalous (TFH &amp; FLC)</a:t>
            </a:r>
            <a:endParaRPr/>
          </a:p>
          <a:p>
            <a:pPr indent="-285750" lvl="0" marL="285750" rtl="0" algn="l">
              <a:lnSpc>
                <a:spcPct val="90000"/>
              </a:lnSpc>
              <a:spcBef>
                <a:spcPts val="1000"/>
              </a:spcBef>
              <a:spcAft>
                <a:spcPts val="0"/>
              </a:spcAft>
              <a:buClr>
                <a:schemeClr val="lt1"/>
              </a:buClr>
              <a:buSzPts val="2400"/>
              <a:buFont typeface="Arial"/>
              <a:buChar char="•"/>
            </a:pPr>
            <a:r>
              <a:rPr lang="en-GB"/>
              <a:t>Liikenne (HST)</a:t>
            </a:r>
            <a:endParaRPr/>
          </a:p>
          <a:p>
            <a:pPr indent="-285750" lvl="0" marL="285750" rtl="0" algn="l">
              <a:lnSpc>
                <a:spcPct val="90000"/>
              </a:lnSpc>
              <a:spcBef>
                <a:spcPts val="1000"/>
              </a:spcBef>
              <a:spcAft>
                <a:spcPts val="0"/>
              </a:spcAft>
              <a:buClr>
                <a:schemeClr val="lt1"/>
              </a:buClr>
              <a:buSzPts val="2400"/>
              <a:buFont typeface="Arial"/>
              <a:buChar char="•"/>
            </a:pPr>
            <a:r>
              <a:rPr lang="en-GB"/>
              <a:t>Vesihuolto (Proxy Lab)</a:t>
            </a:r>
            <a:endParaRPr/>
          </a:p>
        </p:txBody>
      </p:sp>
      <p:sp>
        <p:nvSpPr>
          <p:cNvPr id="565" name="Google Shape;565;p48"/>
          <p:cNvSpPr txBox="1"/>
          <p:nvPr>
            <p:ph idx="3" type="body"/>
          </p:nvPr>
        </p:nvSpPr>
        <p:spPr>
          <a:xfrm>
            <a:off x="6791149" y="475350"/>
            <a:ext cx="5123400" cy="992700"/>
          </a:xfrm>
          <a:prstGeom prst="rect">
            <a:avLst/>
          </a:prstGeom>
          <a:noFill/>
          <a:ln>
            <a:noFill/>
          </a:ln>
        </p:spPr>
        <p:txBody>
          <a:bodyPr anchorCtr="0" anchor="t" bIns="45700" lIns="91425" spcFirstLastPara="1" rIns="91425" wrap="square" tIns="45700">
            <a:noAutofit/>
          </a:bodyPr>
          <a:lstStyle/>
          <a:p>
            <a:pPr indent="0" lvl="0" marL="0" rtl="0" algn="l">
              <a:spcBef>
                <a:spcPts val="1000"/>
              </a:spcBef>
              <a:spcAft>
                <a:spcPts val="0"/>
              </a:spcAft>
              <a:buClr>
                <a:schemeClr val="lt1"/>
              </a:buClr>
              <a:buSzPts val="4800"/>
              <a:buFont typeface="Arial"/>
              <a:buNone/>
            </a:pPr>
            <a:r>
              <a:rPr lang="en-GB" sz="3200"/>
              <a:t>Graafinen yleiskatsaus neljän sektorin mahdolliseen risteämiseen</a:t>
            </a:r>
            <a:endParaRPr sz="2800"/>
          </a:p>
        </p:txBody>
      </p:sp>
      <p:pic>
        <p:nvPicPr>
          <p:cNvPr descr="Et bilde som inneholder tekst, sirkel, Font, Grafikk" id="566" name="Google Shape;566;p48"/>
          <p:cNvPicPr preferRelativeResize="0"/>
          <p:nvPr>
            <p:ph idx="2" type="pic"/>
          </p:nvPr>
        </p:nvPicPr>
        <p:blipFill rotWithShape="1">
          <a:blip r:embed="rId3">
            <a:alphaModFix/>
          </a:blip>
          <a:srcRect b="0" l="3178" r="3178" t="0"/>
          <a:stretch/>
        </p:blipFill>
        <p:spPr>
          <a:xfrm>
            <a:off x="487160" y="524738"/>
            <a:ext cx="5660531" cy="6045736"/>
          </a:xfrm>
          <a:prstGeom prst="rect">
            <a:avLst/>
          </a:prstGeom>
          <a:solidFill>
            <a:srgbClr val="F2F2F2"/>
          </a:solid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sp>
        <p:nvSpPr>
          <p:cNvPr id="571" name="Google Shape;571;p49"/>
          <p:cNvSpPr txBox="1"/>
          <p:nvPr>
            <p:ph idx="3" type="body"/>
          </p:nvPr>
        </p:nvSpPr>
        <p:spPr>
          <a:xfrm>
            <a:off x="285108" y="227721"/>
            <a:ext cx="11612366" cy="865099"/>
          </a:xfrm>
          <a:prstGeom prst="rect">
            <a:avLst/>
          </a:prstGeom>
          <a:solidFill>
            <a:schemeClr val="lt1"/>
          </a:solid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00898B"/>
              </a:buClr>
              <a:buSzPts val="2800"/>
              <a:buNone/>
            </a:pPr>
            <a:r>
              <a:rPr lang="en-GB" sz="2800">
                <a:solidFill>
                  <a:srgbClr val="00898B"/>
                </a:solidFill>
              </a:rPr>
              <a:t>Esimerkki monialaisesta tekoälyn integroinnista: Energia, vesi, liikenne ja maatalous</a:t>
            </a:r>
            <a:endParaRPr sz="2800">
              <a:solidFill>
                <a:srgbClr val="00898B"/>
              </a:solidFill>
            </a:endParaRPr>
          </a:p>
        </p:txBody>
      </p:sp>
      <p:sp>
        <p:nvSpPr>
          <p:cNvPr id="572" name="Google Shape;572;p49"/>
          <p:cNvSpPr txBox="1"/>
          <p:nvPr/>
        </p:nvSpPr>
        <p:spPr>
          <a:xfrm>
            <a:off x="285108" y="1320858"/>
            <a:ext cx="5625000" cy="51651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chemeClr val="dk1"/>
              </a:buClr>
              <a:buSzPts val="2200"/>
              <a:buFont typeface="Calibri"/>
              <a:buNone/>
            </a:pPr>
            <a:r>
              <a:rPr b="1" lang="en-GB" sz="2200">
                <a:solidFill>
                  <a:schemeClr val="dk1"/>
                </a:solidFill>
                <a:latin typeface="Calibri"/>
                <a:ea typeface="Calibri"/>
                <a:cs typeface="Calibri"/>
                <a:sym typeface="Calibri"/>
              </a:rPr>
              <a:t>Skenaario: Tekoälyllä toimiva aurinkoenergiaan perustuva kastelujärjestelmä </a:t>
            </a:r>
            <a:endParaRPr b="1" sz="2200">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2200"/>
              <a:buFont typeface="Calibri"/>
              <a:buNone/>
            </a:pPr>
            <a:r>
              <a:rPr lang="en-GB" sz="2000">
                <a:solidFill>
                  <a:schemeClr val="dk1"/>
                </a:solidFill>
                <a:latin typeface="Calibri"/>
                <a:ea typeface="Calibri"/>
                <a:cs typeface="Calibri"/>
                <a:sym typeface="Calibri"/>
              </a:rPr>
              <a:t>Maatalousalueella aurinkopaneelit tuottavat suuria määriä sähköä aurinkoisina ajanjaksoina. Tekoälyjärjestelmät seuraavat energiantuotantoa, sähköverkon kysyntää ja veden tarvetta.</a:t>
            </a:r>
            <a:endParaRPr/>
          </a:p>
          <a:p>
            <a:pPr indent="0" lvl="0" marL="0" marR="0" rtl="0" algn="l">
              <a:lnSpc>
                <a:spcPct val="115000"/>
              </a:lnSpc>
              <a:spcBef>
                <a:spcPts val="800"/>
              </a:spcBef>
              <a:spcAft>
                <a:spcPts val="0"/>
              </a:spcAft>
              <a:buClr>
                <a:schemeClr val="dk1"/>
              </a:buClr>
              <a:buSzPts val="2000"/>
              <a:buFont typeface="Calibri"/>
              <a:buNone/>
            </a:pPr>
            <a:r>
              <a:rPr lang="en-GB" sz="2000">
                <a:solidFill>
                  <a:schemeClr val="dk1"/>
                </a:solidFill>
                <a:latin typeface="Calibri"/>
                <a:ea typeface="Calibri"/>
                <a:cs typeface="Calibri"/>
                <a:sym typeface="Calibri"/>
              </a:rPr>
              <a:t>Kun aurinkoenergiaa on liikaa, tekoäly automaattisesti:</a:t>
            </a:r>
            <a:endParaRPr/>
          </a:p>
          <a:p>
            <a:pPr indent="-342900" lvl="0" marL="342900" marR="0" rtl="0" algn="l">
              <a:lnSpc>
                <a:spcPct val="115000"/>
              </a:lnSpc>
              <a:spcBef>
                <a:spcPts val="800"/>
              </a:spcBef>
              <a:spcAft>
                <a:spcPts val="0"/>
              </a:spcAft>
              <a:buClr>
                <a:schemeClr val="dk1"/>
              </a:buClr>
              <a:buSzPts val="1000"/>
              <a:buFont typeface="Noto Sans Symbols"/>
              <a:buChar char="∙"/>
            </a:pPr>
            <a:r>
              <a:rPr lang="en-GB" sz="2000">
                <a:solidFill>
                  <a:schemeClr val="dk1"/>
                </a:solidFill>
                <a:latin typeface="Calibri"/>
                <a:ea typeface="Calibri"/>
                <a:cs typeface="Calibri"/>
                <a:sym typeface="Calibri"/>
              </a:rPr>
              <a:t>ohjaa sähkön vesipumppujen käyttövoimaksi,</a:t>
            </a:r>
            <a:endParaRPr/>
          </a:p>
          <a:p>
            <a:pPr indent="-342900" lvl="0" marL="342900" marR="0" rtl="0" algn="l">
              <a:lnSpc>
                <a:spcPct val="115000"/>
              </a:lnSpc>
              <a:spcBef>
                <a:spcPts val="800"/>
              </a:spcBef>
              <a:spcAft>
                <a:spcPts val="0"/>
              </a:spcAft>
              <a:buClr>
                <a:schemeClr val="dk1"/>
              </a:buClr>
              <a:buSzPts val="1000"/>
              <a:buFont typeface="Noto Sans Symbols"/>
              <a:buChar char="∙"/>
            </a:pPr>
            <a:r>
              <a:rPr lang="en-GB" sz="2000">
                <a:solidFill>
                  <a:schemeClr val="dk1"/>
                </a:solidFill>
                <a:latin typeface="Calibri"/>
                <a:ea typeface="Calibri"/>
                <a:cs typeface="Calibri"/>
                <a:sym typeface="Calibri"/>
              </a:rPr>
              <a:t>täyttää kastelu- tai veden varastointijärjestelmät,</a:t>
            </a:r>
            <a:endParaRPr/>
          </a:p>
          <a:p>
            <a:pPr indent="-342900" lvl="0" marL="342900" marR="0" rtl="0" algn="l">
              <a:lnSpc>
                <a:spcPct val="115000"/>
              </a:lnSpc>
              <a:spcBef>
                <a:spcPts val="800"/>
              </a:spcBef>
              <a:spcAft>
                <a:spcPts val="0"/>
              </a:spcAft>
              <a:buClr>
                <a:schemeClr val="dk1"/>
              </a:buClr>
              <a:buSzPts val="1000"/>
              <a:buFont typeface="Noto Sans Symbols"/>
              <a:buChar char="∙"/>
            </a:pPr>
            <a:r>
              <a:rPr lang="en-GB" sz="2000">
                <a:solidFill>
                  <a:schemeClr val="dk1"/>
                </a:solidFill>
                <a:latin typeface="Calibri"/>
                <a:ea typeface="Calibri"/>
                <a:cs typeface="Calibri"/>
                <a:sym typeface="Calibri"/>
              </a:rPr>
              <a:t>vähentää energianhukkaa ja sähköverkon kuormitusta.</a:t>
            </a:r>
            <a:endParaRPr sz="2000">
              <a:solidFill>
                <a:schemeClr val="dk1"/>
              </a:solidFill>
              <a:latin typeface="Calibri"/>
              <a:ea typeface="Calibri"/>
              <a:cs typeface="Calibri"/>
              <a:sym typeface="Calibri"/>
            </a:endParaRPr>
          </a:p>
        </p:txBody>
      </p:sp>
      <p:sp>
        <p:nvSpPr>
          <p:cNvPr id="573" name="Google Shape;573;p49"/>
          <p:cNvSpPr txBox="1"/>
          <p:nvPr/>
        </p:nvSpPr>
        <p:spPr>
          <a:xfrm>
            <a:off x="6094288" y="1347172"/>
            <a:ext cx="6097712" cy="4164986"/>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chemeClr val="lt1"/>
              </a:buClr>
              <a:buSzPts val="2200"/>
              <a:buFont typeface="Calibri"/>
              <a:buNone/>
            </a:pPr>
            <a:r>
              <a:rPr b="1" lang="en-GB" sz="2200">
                <a:solidFill>
                  <a:schemeClr val="lt1"/>
                </a:solidFill>
                <a:latin typeface="Calibri"/>
                <a:ea typeface="Calibri"/>
                <a:cs typeface="Calibri"/>
                <a:sym typeface="Calibri"/>
              </a:rPr>
              <a:t>Sektorienväliset hyödyt</a:t>
            </a:r>
            <a:endParaRPr b="1" sz="2200">
              <a:solidFill>
                <a:schemeClr val="lt1"/>
              </a:solidFill>
              <a:latin typeface="Calibri"/>
              <a:ea typeface="Calibri"/>
              <a:cs typeface="Calibri"/>
              <a:sym typeface="Calibri"/>
            </a:endParaRPr>
          </a:p>
          <a:p>
            <a:pPr indent="-342900" lvl="0" marL="342900" marR="0" rtl="0" algn="l">
              <a:lnSpc>
                <a:spcPct val="115000"/>
              </a:lnSpc>
              <a:spcBef>
                <a:spcPts val="800"/>
              </a:spcBef>
              <a:spcAft>
                <a:spcPts val="0"/>
              </a:spcAft>
              <a:buClr>
                <a:schemeClr val="lt1"/>
              </a:buClr>
              <a:buSzPts val="2200"/>
              <a:buFont typeface="Arial"/>
              <a:buChar char="•"/>
            </a:pPr>
            <a:r>
              <a:rPr b="1" lang="en-GB" sz="2200">
                <a:solidFill>
                  <a:schemeClr val="lt1"/>
                </a:solidFill>
                <a:latin typeface="Calibri"/>
                <a:ea typeface="Calibri"/>
                <a:cs typeface="Calibri"/>
                <a:sym typeface="Calibri"/>
              </a:rPr>
              <a:t>Energia: </a:t>
            </a:r>
            <a:r>
              <a:rPr lang="en-GB" sz="2200">
                <a:solidFill>
                  <a:schemeClr val="lt1"/>
                </a:solidFill>
                <a:latin typeface="Calibri"/>
                <a:ea typeface="Calibri"/>
                <a:cs typeface="Calibri"/>
                <a:sym typeface="Calibri"/>
              </a:rPr>
              <a:t>uusiutuvan sähkön ylijäämän parempi käyttö</a:t>
            </a:r>
            <a:endParaRPr sz="2200">
              <a:solidFill>
                <a:schemeClr val="lt1"/>
              </a:solidFill>
              <a:latin typeface="Calibri"/>
              <a:ea typeface="Calibri"/>
              <a:cs typeface="Calibri"/>
              <a:sym typeface="Calibri"/>
            </a:endParaRPr>
          </a:p>
          <a:p>
            <a:pPr indent="-342900" lvl="0" marL="342900" marR="0" rtl="0" algn="l">
              <a:lnSpc>
                <a:spcPct val="115000"/>
              </a:lnSpc>
              <a:spcBef>
                <a:spcPts val="800"/>
              </a:spcBef>
              <a:spcAft>
                <a:spcPts val="0"/>
              </a:spcAft>
              <a:buClr>
                <a:schemeClr val="lt1"/>
              </a:buClr>
              <a:buSzPts val="2200"/>
              <a:buFont typeface="Arial"/>
              <a:buChar char="•"/>
            </a:pPr>
            <a:r>
              <a:rPr b="1" lang="en-GB" sz="2200">
                <a:solidFill>
                  <a:schemeClr val="lt1"/>
                </a:solidFill>
                <a:latin typeface="Calibri"/>
                <a:ea typeface="Calibri"/>
                <a:cs typeface="Calibri"/>
                <a:sym typeface="Calibri"/>
              </a:rPr>
              <a:t>Vesi: </a:t>
            </a:r>
            <a:r>
              <a:rPr lang="en-GB" sz="2200">
                <a:solidFill>
                  <a:schemeClr val="lt1"/>
                </a:solidFill>
                <a:latin typeface="Calibri"/>
                <a:ea typeface="Calibri"/>
                <a:cs typeface="Calibri"/>
                <a:sym typeface="Calibri"/>
              </a:rPr>
              <a:t>tehokas pumppaus ja varastointi silloin, kun energia on halvinta</a:t>
            </a:r>
            <a:endParaRPr sz="2200">
              <a:solidFill>
                <a:schemeClr val="lt1"/>
              </a:solidFill>
              <a:latin typeface="Calibri"/>
              <a:ea typeface="Calibri"/>
              <a:cs typeface="Calibri"/>
              <a:sym typeface="Calibri"/>
            </a:endParaRPr>
          </a:p>
          <a:p>
            <a:pPr indent="-342900" lvl="0" marL="342900" marR="0" rtl="0" algn="l">
              <a:lnSpc>
                <a:spcPct val="115000"/>
              </a:lnSpc>
              <a:spcBef>
                <a:spcPts val="800"/>
              </a:spcBef>
              <a:spcAft>
                <a:spcPts val="0"/>
              </a:spcAft>
              <a:buClr>
                <a:schemeClr val="lt1"/>
              </a:buClr>
              <a:buSzPts val="2200"/>
              <a:buFont typeface="Arial"/>
              <a:buChar char="•"/>
            </a:pPr>
            <a:r>
              <a:rPr b="1" lang="en-GB" sz="2200">
                <a:solidFill>
                  <a:schemeClr val="lt1"/>
                </a:solidFill>
                <a:latin typeface="Calibri"/>
                <a:ea typeface="Calibri"/>
                <a:cs typeface="Calibri"/>
                <a:sym typeface="Calibri"/>
              </a:rPr>
              <a:t>Maatalous: </a:t>
            </a:r>
            <a:r>
              <a:rPr lang="en-GB" sz="2200">
                <a:solidFill>
                  <a:schemeClr val="lt1"/>
                </a:solidFill>
                <a:latin typeface="Calibri"/>
                <a:ea typeface="Calibri"/>
                <a:cs typeface="Calibri"/>
                <a:sym typeface="Calibri"/>
              </a:rPr>
              <a:t>luotettava kastelu pienemmillä kustannuksilla ja päästöillä</a:t>
            </a:r>
            <a:endParaRPr sz="2200">
              <a:solidFill>
                <a:schemeClr val="lt1"/>
              </a:solidFill>
              <a:latin typeface="Calibri"/>
              <a:ea typeface="Calibri"/>
              <a:cs typeface="Calibri"/>
              <a:sym typeface="Calibri"/>
            </a:endParaRPr>
          </a:p>
          <a:p>
            <a:pPr indent="0" lvl="0" marL="0" marR="0" rtl="0" algn="l">
              <a:lnSpc>
                <a:spcPct val="115000"/>
              </a:lnSpc>
              <a:spcBef>
                <a:spcPts val="800"/>
              </a:spcBef>
              <a:spcAft>
                <a:spcPts val="0"/>
              </a:spcAft>
              <a:buClr>
                <a:schemeClr val="lt1"/>
              </a:buClr>
              <a:buSzPts val="1800"/>
              <a:buFont typeface="Calibri"/>
              <a:buNone/>
            </a:pPr>
            <a:r>
              <a:rPr i="1" lang="en-GB" sz="1800">
                <a:solidFill>
                  <a:schemeClr val="lt1"/>
                </a:solidFill>
                <a:latin typeface="Calibri"/>
                <a:ea typeface="Calibri"/>
                <a:cs typeface="Calibri"/>
                <a:sym typeface="Calibri"/>
              </a:rPr>
              <a:t>Tämä esimerkki osoittaa, kuinka tekoäly yhdistää useita sektoreita parantaakseen tehokkuutta, kestävyyttä ja joustavuutta.</a:t>
            </a:r>
            <a:endParaRPr sz="1800">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5"/>
          <p:cNvSpPr txBox="1"/>
          <p:nvPr>
            <p:ph idx="1" type="body"/>
          </p:nvPr>
        </p:nvSpPr>
        <p:spPr>
          <a:xfrm>
            <a:off x="5229803" y="2195660"/>
            <a:ext cx="6484268" cy="225304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b="1" lang="en-GB"/>
              <a:t>Luku</a:t>
            </a:r>
            <a:r>
              <a:rPr b="1" lang="en-GB"/>
              <a:t> 1</a:t>
            </a:r>
            <a:endParaRPr/>
          </a:p>
          <a:p>
            <a:pPr indent="0" lvl="0" marL="0" rtl="0" algn="l">
              <a:lnSpc>
                <a:spcPct val="90000"/>
              </a:lnSpc>
              <a:spcBef>
                <a:spcPts val="1000"/>
              </a:spcBef>
              <a:spcAft>
                <a:spcPts val="0"/>
              </a:spcAft>
              <a:buClr>
                <a:schemeClr val="lt1"/>
              </a:buClr>
              <a:buSzPts val="4800"/>
              <a:buNone/>
            </a:pPr>
            <a:r>
              <a:rPr b="1" lang="en-GB"/>
              <a:t>Johdanto</a:t>
            </a:r>
            <a:endParaRPr b="1"/>
          </a:p>
        </p:txBody>
      </p:sp>
      <p:sp>
        <p:nvSpPr>
          <p:cNvPr id="192" name="Google Shape;192;p5"/>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ADD037"/>
              </a:buClr>
              <a:buSzPts val="13000"/>
              <a:buNone/>
            </a:pPr>
            <a:r>
              <a:rPr lang="en-GB"/>
              <a:t>01</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7" name="Shape 577"/>
        <p:cNvGrpSpPr/>
        <p:nvPr/>
      </p:nvGrpSpPr>
      <p:grpSpPr>
        <a:xfrm>
          <a:off x="0" y="0"/>
          <a:ext cx="0" cy="0"/>
          <a:chOff x="0" y="0"/>
          <a:chExt cx="0" cy="0"/>
        </a:xfrm>
      </p:grpSpPr>
      <p:sp>
        <p:nvSpPr>
          <p:cNvPr id="578" name="Google Shape;578;p50"/>
          <p:cNvSpPr txBox="1"/>
          <p:nvPr>
            <p:ph idx="1" type="body"/>
          </p:nvPr>
        </p:nvSpPr>
        <p:spPr>
          <a:xfrm>
            <a:off x="6613876" y="1452064"/>
            <a:ext cx="4639192" cy="4377696"/>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800"/>
              <a:buNone/>
            </a:pPr>
            <a:r>
              <a:t/>
            </a:r>
            <a:endParaRPr b="1" sz="1800">
              <a:latin typeface="Arial"/>
              <a:ea typeface="Arial"/>
              <a:cs typeface="Arial"/>
              <a:sym typeface="Arial"/>
            </a:endParaRPr>
          </a:p>
          <a:p>
            <a:pPr indent="-228600" lvl="0" marL="228600" rtl="0" algn="l">
              <a:lnSpc>
                <a:spcPct val="90000"/>
              </a:lnSpc>
              <a:spcBef>
                <a:spcPts val="1000"/>
              </a:spcBef>
              <a:spcAft>
                <a:spcPts val="0"/>
              </a:spcAft>
              <a:buClr>
                <a:schemeClr val="lt1"/>
              </a:buClr>
              <a:buSzPts val="1800"/>
              <a:buNone/>
            </a:pPr>
            <a:r>
              <a:t/>
            </a:r>
            <a:endParaRPr sz="1800">
              <a:latin typeface="Arial"/>
              <a:ea typeface="Arial"/>
              <a:cs typeface="Arial"/>
              <a:sym typeface="Arial"/>
            </a:endParaRPr>
          </a:p>
          <a:p>
            <a:pPr indent="0" lvl="0" marL="0" rtl="0" algn="l">
              <a:lnSpc>
                <a:spcPct val="90000"/>
              </a:lnSpc>
              <a:spcBef>
                <a:spcPts val="1000"/>
              </a:spcBef>
              <a:spcAft>
                <a:spcPts val="0"/>
              </a:spcAft>
              <a:buClr>
                <a:schemeClr val="lt1"/>
              </a:buClr>
              <a:buSzPts val="3600"/>
              <a:buNone/>
            </a:pPr>
            <a:r>
              <a:t/>
            </a:r>
            <a:endParaRPr sz="3600"/>
          </a:p>
        </p:txBody>
      </p:sp>
      <p:sp>
        <p:nvSpPr>
          <p:cNvPr id="579" name="Google Shape;579;p50"/>
          <p:cNvSpPr txBox="1"/>
          <p:nvPr>
            <p:ph idx="3" type="body"/>
          </p:nvPr>
        </p:nvSpPr>
        <p:spPr>
          <a:xfrm>
            <a:off x="6492984" y="172399"/>
            <a:ext cx="5408940" cy="52882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200"/>
              <a:buNone/>
            </a:pPr>
            <a:r>
              <a:rPr lang="en-GB" sz="3200"/>
              <a:t>Tekoäly nykyaikaisissa energiajärjestelmissä</a:t>
            </a:r>
            <a:endParaRPr sz="3200"/>
          </a:p>
          <a:p>
            <a:pPr indent="0" lvl="0" marL="0" rtl="0" algn="l">
              <a:lnSpc>
                <a:spcPct val="90000"/>
              </a:lnSpc>
              <a:spcBef>
                <a:spcPts val="1000"/>
              </a:spcBef>
              <a:spcAft>
                <a:spcPts val="0"/>
              </a:spcAft>
              <a:buClr>
                <a:schemeClr val="lt1"/>
              </a:buClr>
              <a:buSzPts val="3200"/>
              <a:buNone/>
            </a:pPr>
            <a:r>
              <a:t/>
            </a:r>
            <a:endParaRPr sz="3200"/>
          </a:p>
        </p:txBody>
      </p:sp>
      <p:sp>
        <p:nvSpPr>
          <p:cNvPr id="580" name="Google Shape;580;p50"/>
          <p:cNvSpPr/>
          <p:nvPr/>
        </p:nvSpPr>
        <p:spPr>
          <a:xfrm rot="5551673">
            <a:off x="10105344" y="4843001"/>
            <a:ext cx="2447505" cy="197048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81" name="Google Shape;581;p50"/>
          <p:cNvSpPr txBox="1"/>
          <p:nvPr/>
        </p:nvSpPr>
        <p:spPr>
          <a:xfrm>
            <a:off x="6492984" y="1033704"/>
            <a:ext cx="5608500" cy="5079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800">
                <a:solidFill>
                  <a:schemeClr val="lt1"/>
                </a:solidFill>
                <a:latin typeface="Calibri"/>
                <a:ea typeface="Calibri"/>
                <a:cs typeface="Calibri"/>
                <a:sym typeface="Calibri"/>
              </a:rPr>
              <a:t>Päätelmät</a:t>
            </a:r>
            <a:br>
              <a:rPr lang="en-GB" sz="1800">
                <a:solidFill>
                  <a:schemeClr val="dk1"/>
                </a:solidFill>
                <a:latin typeface="Calibri"/>
                <a:ea typeface="Calibri"/>
                <a:cs typeface="Calibri"/>
                <a:sym typeface="Calibri"/>
              </a:rPr>
            </a:br>
            <a:r>
              <a:rPr lang="en-GB" sz="1800">
                <a:solidFill>
                  <a:schemeClr val="lt1"/>
                </a:solidFill>
                <a:latin typeface="Calibri"/>
                <a:ea typeface="Calibri"/>
                <a:cs typeface="Calibri"/>
                <a:sym typeface="Calibri"/>
              </a:rPr>
              <a:t>Tekoäly mahdollistaa älykkäämmän, kestävämmän ja luotettavamman energianhallinnan yhä monimutkaisemmissa ja hajautetuissa sähköverkoissa. Se tukee operaattoreita uusiutuvien energialähteiden vaihtelun, nopeasti muuttuvan kysynnän ja reaaliaikaisen järjestelmätasapainon tarpeen käsittelyssä.</a:t>
            </a:r>
            <a:endParaRPr/>
          </a:p>
          <a:p>
            <a:pPr indent="0" lvl="0" marL="0" marR="0" rtl="0" algn="l">
              <a:spcBef>
                <a:spcPts val="0"/>
              </a:spcBef>
              <a:spcAft>
                <a:spcPts val="0"/>
              </a:spcAft>
              <a:buNone/>
            </a:pPr>
            <a:r>
              <a:t/>
            </a:r>
            <a:endParaRPr sz="2400">
              <a:solidFill>
                <a:schemeClr val="lt1"/>
              </a:solidFill>
              <a:latin typeface="Calibri"/>
              <a:ea typeface="Calibri"/>
              <a:cs typeface="Calibri"/>
              <a:sym typeface="Calibri"/>
            </a:endParaRPr>
          </a:p>
          <a:p>
            <a:pPr indent="0" lvl="0" marL="0" marR="0" rtl="0" algn="l">
              <a:spcBef>
                <a:spcPts val="0"/>
              </a:spcBef>
              <a:spcAft>
                <a:spcPts val="0"/>
              </a:spcAft>
              <a:buNone/>
            </a:pPr>
            <a:r>
              <a:rPr b="1" lang="en-GB" sz="2400">
                <a:solidFill>
                  <a:schemeClr val="lt1"/>
                </a:solidFill>
                <a:latin typeface="Calibri"/>
                <a:ea typeface="Calibri"/>
                <a:cs typeface="Calibri"/>
                <a:sym typeface="Calibri"/>
              </a:rPr>
              <a:t>Tekoälyn ratkaisemat keskeiset haasteet</a:t>
            </a:r>
            <a:endParaRPr b="1" sz="2400">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2000"/>
              <a:buFont typeface="Arial"/>
              <a:buChar char="•"/>
            </a:pPr>
            <a:r>
              <a:rPr lang="en-GB" sz="2000">
                <a:solidFill>
                  <a:schemeClr val="lt1"/>
                </a:solidFill>
                <a:latin typeface="Calibri"/>
                <a:ea typeface="Calibri"/>
                <a:cs typeface="Calibri"/>
                <a:sym typeface="Calibri"/>
              </a:rPr>
              <a:t>Vaihteleva uusiutuva energian tuotanto (aurinko/tuuli)</a:t>
            </a:r>
            <a:endParaRPr/>
          </a:p>
          <a:p>
            <a:pPr indent="-342900" lvl="0" marL="342900" marR="0" rtl="0" algn="l">
              <a:spcBef>
                <a:spcPts val="0"/>
              </a:spcBef>
              <a:spcAft>
                <a:spcPts val="0"/>
              </a:spcAft>
              <a:buClr>
                <a:schemeClr val="lt1"/>
              </a:buClr>
              <a:buSzPts val="2000"/>
              <a:buFont typeface="Arial"/>
              <a:buChar char="•"/>
            </a:pPr>
            <a:r>
              <a:rPr lang="en-GB" sz="2000">
                <a:solidFill>
                  <a:schemeClr val="lt1"/>
                </a:solidFill>
                <a:latin typeface="Calibri"/>
                <a:ea typeface="Calibri"/>
                <a:cs typeface="Calibri"/>
                <a:sym typeface="Calibri"/>
              </a:rPr>
              <a:t>Muuttuvat kulutustottumukset (sähköautot, älykkäät rakennukset, lämpöpumput)</a:t>
            </a:r>
            <a:endParaRPr/>
          </a:p>
          <a:p>
            <a:pPr indent="-342900" lvl="0" marL="342900" marR="0" rtl="0" algn="l">
              <a:spcBef>
                <a:spcPts val="0"/>
              </a:spcBef>
              <a:spcAft>
                <a:spcPts val="0"/>
              </a:spcAft>
              <a:buClr>
                <a:schemeClr val="lt1"/>
              </a:buClr>
              <a:buSzPts val="2000"/>
              <a:buFont typeface="Arial"/>
              <a:buChar char="•"/>
            </a:pPr>
            <a:r>
              <a:rPr lang="en-GB" sz="2000">
                <a:solidFill>
                  <a:schemeClr val="lt1"/>
                </a:solidFill>
                <a:latin typeface="Calibri"/>
                <a:ea typeface="Calibri"/>
                <a:cs typeface="Calibri"/>
                <a:sym typeface="Calibri"/>
              </a:rPr>
              <a:t>Verkon luotettavuuden ja vakauden ylläpitäminen</a:t>
            </a:r>
            <a:endParaRPr sz="2000">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2000"/>
              <a:buFont typeface="Arial"/>
              <a:buChar char="•"/>
            </a:pPr>
            <a:r>
              <a:rPr lang="en-GB" sz="2000">
                <a:solidFill>
                  <a:schemeClr val="lt1"/>
                </a:solidFill>
                <a:latin typeface="Calibri"/>
                <a:ea typeface="Calibri"/>
                <a:cs typeface="Calibri"/>
                <a:sym typeface="Calibri"/>
              </a:rPr>
              <a:t>Suurten reaaliaikaisten tietomäärien käsittely</a:t>
            </a:r>
            <a:endParaRPr sz="1600">
              <a:solidFill>
                <a:schemeClr val="dk1"/>
              </a:solidFill>
              <a:latin typeface="Calibri"/>
              <a:ea typeface="Calibri"/>
              <a:cs typeface="Calibri"/>
              <a:sym typeface="Calibri"/>
            </a:endParaRPr>
          </a:p>
        </p:txBody>
      </p:sp>
      <p:pic>
        <p:nvPicPr>
          <p:cNvPr id="582" name="Google Shape;582;p50"/>
          <p:cNvPicPr preferRelativeResize="0"/>
          <p:nvPr>
            <p:ph idx="2" type="pic"/>
          </p:nvPr>
        </p:nvPicPr>
        <p:blipFill rotWithShape="1">
          <a:blip r:embed="rId3">
            <a:alphaModFix/>
          </a:blip>
          <a:srcRect b="27422" l="25360" r="25851" t="0"/>
          <a:stretch/>
        </p:blipFill>
        <p:spPr>
          <a:xfrm>
            <a:off x="487160" y="524738"/>
            <a:ext cx="5613188" cy="5779335"/>
          </a:xfrm>
          <a:prstGeom prst="rect">
            <a:avLst/>
          </a:prstGeom>
          <a:solidFill>
            <a:srgbClr val="F2F2F2"/>
          </a:solid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sp>
        <p:nvSpPr>
          <p:cNvPr id="587" name="Google Shape;587;p51"/>
          <p:cNvSpPr txBox="1"/>
          <p:nvPr>
            <p:ph idx="1" type="body"/>
          </p:nvPr>
        </p:nvSpPr>
        <p:spPr>
          <a:xfrm>
            <a:off x="128756" y="2006847"/>
            <a:ext cx="5666235" cy="4333523"/>
          </a:xfrm>
          <a:prstGeom prst="rect">
            <a:avLst/>
          </a:prstGeom>
          <a:noFill/>
          <a:ln>
            <a:noFill/>
          </a:ln>
        </p:spPr>
        <p:txBody>
          <a:bodyPr anchorCtr="0" anchor="t" bIns="45700" lIns="91425" spcFirstLastPara="1" rIns="91425" wrap="square" tIns="45700">
            <a:noAutofit/>
          </a:bodyPr>
          <a:lstStyle/>
          <a:p>
            <a:pPr indent="-285750" lvl="0" marL="285750" rtl="0" algn="l">
              <a:lnSpc>
                <a:spcPct val="90000"/>
              </a:lnSpc>
              <a:spcBef>
                <a:spcPts val="0"/>
              </a:spcBef>
              <a:spcAft>
                <a:spcPts val="0"/>
              </a:spcAft>
              <a:buClr>
                <a:schemeClr val="lt1"/>
              </a:buClr>
              <a:buSzPts val="1800"/>
              <a:buFont typeface="Arial"/>
              <a:buChar char="•"/>
            </a:pPr>
            <a:r>
              <a:rPr b="1" lang="en-GB" sz="1800">
                <a:latin typeface="Quattrocento Sans"/>
                <a:ea typeface="Quattrocento Sans"/>
                <a:cs typeface="Quattrocento Sans"/>
                <a:sym typeface="Quattrocento Sans"/>
              </a:rPr>
              <a:t>Uusiutuvan energian ennustaminen: </a:t>
            </a:r>
            <a:r>
              <a:rPr lang="en-GB" sz="1800">
                <a:latin typeface="Quattrocento Sans"/>
                <a:ea typeface="Quattrocento Sans"/>
                <a:cs typeface="Quattrocento Sans"/>
                <a:sym typeface="Quattrocento Sans"/>
              </a:rPr>
              <a:t>Ennustaa tuuli-/aurinkoenergian tuotantoa sään, historiallisen tuotannon ja satelliittitietojen avulla.</a:t>
            </a:r>
            <a:endParaRPr b="1" sz="1800">
              <a:latin typeface="Quattrocento Sans"/>
              <a:ea typeface="Quattrocento Sans"/>
              <a:cs typeface="Quattrocento Sans"/>
              <a:sym typeface="Quattrocento Sans"/>
            </a:endParaRPr>
          </a:p>
          <a:p>
            <a:pPr indent="-285750" lvl="0" marL="285750" rtl="0" algn="l">
              <a:lnSpc>
                <a:spcPct val="90000"/>
              </a:lnSpc>
              <a:spcBef>
                <a:spcPts val="1000"/>
              </a:spcBef>
              <a:spcAft>
                <a:spcPts val="0"/>
              </a:spcAft>
              <a:buClr>
                <a:schemeClr val="lt1"/>
              </a:buClr>
              <a:buSzPts val="1800"/>
              <a:buFont typeface="Arial"/>
              <a:buChar char="•"/>
            </a:pPr>
            <a:r>
              <a:rPr b="1" lang="en-GB" sz="1800">
                <a:latin typeface="Quattrocento Sans"/>
                <a:ea typeface="Quattrocento Sans"/>
                <a:cs typeface="Quattrocento Sans"/>
                <a:sym typeface="Quattrocento Sans"/>
              </a:rPr>
              <a:t>Kysynnän ennustaminen: </a:t>
            </a:r>
            <a:r>
              <a:rPr lang="en-GB" sz="1800">
                <a:latin typeface="Quattrocento Sans"/>
                <a:ea typeface="Quattrocento Sans"/>
                <a:cs typeface="Quattrocento Sans"/>
                <a:sym typeface="Quattrocento Sans"/>
              </a:rPr>
              <a:t>Tunnistaa kulutusmallit huippukuormien vähentämiseksi ja tuotannon optimoimiseksi.</a:t>
            </a:r>
            <a:endParaRPr b="1" sz="1800">
              <a:latin typeface="Quattrocento Sans"/>
              <a:ea typeface="Quattrocento Sans"/>
              <a:cs typeface="Quattrocento Sans"/>
              <a:sym typeface="Quattrocento Sans"/>
            </a:endParaRPr>
          </a:p>
          <a:p>
            <a:pPr indent="-285750" lvl="0" marL="285750" rtl="0" algn="l">
              <a:lnSpc>
                <a:spcPct val="90000"/>
              </a:lnSpc>
              <a:spcBef>
                <a:spcPts val="1000"/>
              </a:spcBef>
              <a:spcAft>
                <a:spcPts val="0"/>
              </a:spcAft>
              <a:buClr>
                <a:schemeClr val="lt1"/>
              </a:buClr>
              <a:buSzPts val="1800"/>
              <a:buFont typeface="Arial"/>
              <a:buChar char="•"/>
            </a:pPr>
            <a:r>
              <a:rPr b="1" lang="en-GB" sz="1800">
                <a:latin typeface="Quattrocento Sans"/>
                <a:ea typeface="Quattrocento Sans"/>
                <a:cs typeface="Quattrocento Sans"/>
                <a:sym typeface="Quattrocento Sans"/>
              </a:rPr>
              <a:t>Älykkään verkon optimointi: </a:t>
            </a:r>
            <a:r>
              <a:rPr lang="en-GB" sz="1800">
                <a:latin typeface="Quattrocento Sans"/>
                <a:ea typeface="Quattrocento Sans"/>
                <a:cs typeface="Quattrocento Sans"/>
                <a:sym typeface="Quattrocento Sans"/>
              </a:rPr>
              <a:t>Reaaliaikainen verkon ohjaus, vianmääritys, automaattinen tasapainotus ja kyberturvallisuus.</a:t>
            </a:r>
            <a:endParaRPr b="1" sz="1800">
              <a:latin typeface="Quattrocento Sans"/>
              <a:ea typeface="Quattrocento Sans"/>
              <a:cs typeface="Quattrocento Sans"/>
              <a:sym typeface="Quattrocento Sans"/>
            </a:endParaRPr>
          </a:p>
          <a:p>
            <a:pPr indent="-285750" lvl="0" marL="285750" rtl="0" algn="l">
              <a:lnSpc>
                <a:spcPct val="90000"/>
              </a:lnSpc>
              <a:spcBef>
                <a:spcPts val="1000"/>
              </a:spcBef>
              <a:spcAft>
                <a:spcPts val="0"/>
              </a:spcAft>
              <a:buClr>
                <a:schemeClr val="lt1"/>
              </a:buClr>
              <a:buSzPts val="1800"/>
              <a:buFont typeface="Arial"/>
              <a:buChar char="•"/>
            </a:pPr>
            <a:r>
              <a:rPr b="1" lang="en-GB" sz="1800">
                <a:latin typeface="Quattrocento Sans"/>
                <a:ea typeface="Quattrocento Sans"/>
                <a:cs typeface="Quattrocento Sans"/>
                <a:sym typeface="Quattrocento Sans"/>
              </a:rPr>
              <a:t>Ennakoiva huolto: </a:t>
            </a:r>
            <a:r>
              <a:rPr lang="en-GB" sz="1800">
                <a:latin typeface="Quattrocento Sans"/>
                <a:ea typeface="Quattrocento Sans"/>
                <a:cs typeface="Quattrocento Sans"/>
                <a:sym typeface="Quattrocento Sans"/>
              </a:rPr>
              <a:t>Ennakoi laitteiden vikoja seisokkiaikojen vähentämiseksi ja omaisuuden käyttöiän pidentämiseksi.</a:t>
            </a:r>
            <a:endParaRPr/>
          </a:p>
          <a:p>
            <a:pPr indent="0" lvl="0" marL="0" rtl="0" algn="l">
              <a:lnSpc>
                <a:spcPct val="90000"/>
              </a:lnSpc>
              <a:spcBef>
                <a:spcPts val="1000"/>
              </a:spcBef>
              <a:spcAft>
                <a:spcPts val="0"/>
              </a:spcAft>
              <a:buClr>
                <a:schemeClr val="lt1"/>
              </a:buClr>
              <a:buSzPts val="2400"/>
              <a:buNone/>
            </a:pPr>
            <a:r>
              <a:t/>
            </a:r>
            <a:endParaRPr/>
          </a:p>
        </p:txBody>
      </p:sp>
      <p:sp>
        <p:nvSpPr>
          <p:cNvPr id="588" name="Google Shape;588;p51"/>
          <p:cNvSpPr txBox="1"/>
          <p:nvPr>
            <p:ph idx="3" type="body"/>
          </p:nvPr>
        </p:nvSpPr>
        <p:spPr>
          <a:xfrm>
            <a:off x="253591" y="338068"/>
            <a:ext cx="5989509" cy="48186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200"/>
              <a:buNone/>
            </a:pPr>
            <a:r>
              <a:rPr lang="en-GB" sz="3200"/>
              <a:t>Miten tekoäly tukee energianhallintaa</a:t>
            </a:r>
            <a:endParaRPr sz="3200"/>
          </a:p>
          <a:p>
            <a:pPr indent="0" lvl="0" marL="0" rtl="0" algn="l">
              <a:lnSpc>
                <a:spcPct val="90000"/>
              </a:lnSpc>
              <a:spcBef>
                <a:spcPts val="1000"/>
              </a:spcBef>
              <a:spcAft>
                <a:spcPts val="0"/>
              </a:spcAft>
              <a:buClr>
                <a:schemeClr val="lt1"/>
              </a:buClr>
              <a:buSzPts val="2800"/>
              <a:buNone/>
            </a:pPr>
            <a:r>
              <a:rPr lang="en-GB" sz="2800"/>
              <a:t>Johtopäätökset</a:t>
            </a:r>
            <a:endParaRPr sz="2800">
              <a:latin typeface="Calibri"/>
              <a:ea typeface="Calibri"/>
              <a:cs typeface="Calibri"/>
              <a:sym typeface="Calibri"/>
            </a:endParaRPr>
          </a:p>
        </p:txBody>
      </p:sp>
      <p:sp>
        <p:nvSpPr>
          <p:cNvPr id="589" name="Google Shape;589;p51"/>
          <p:cNvSpPr/>
          <p:nvPr/>
        </p:nvSpPr>
        <p:spPr>
          <a:xfrm rot="5551673">
            <a:off x="9464822" y="5119088"/>
            <a:ext cx="2447505" cy="197048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590" name="Google Shape;590;p51"/>
          <p:cNvPicPr preferRelativeResize="0"/>
          <p:nvPr>
            <p:ph idx="2" type="pic"/>
          </p:nvPr>
        </p:nvPicPr>
        <p:blipFill rotWithShape="1">
          <a:blip r:embed="rId3">
            <a:alphaModFix/>
          </a:blip>
          <a:srcRect b="0" l="14956" r="14956" t="0"/>
          <a:stretch/>
        </p:blipFill>
        <p:spPr>
          <a:xfrm>
            <a:off x="5888002" y="439730"/>
            <a:ext cx="5660531" cy="6045736"/>
          </a:xfrm>
          <a:prstGeom prst="rect">
            <a:avLst/>
          </a:prstGeom>
          <a:solidFill>
            <a:srgbClr val="F2F2F2"/>
          </a:solid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5" name="Shape 595"/>
        <p:cNvGrpSpPr/>
        <p:nvPr/>
      </p:nvGrpSpPr>
      <p:grpSpPr>
        <a:xfrm>
          <a:off x="0" y="0"/>
          <a:ext cx="0" cy="0"/>
          <a:chOff x="0" y="0"/>
          <a:chExt cx="0" cy="0"/>
        </a:xfrm>
      </p:grpSpPr>
      <p:sp>
        <p:nvSpPr>
          <p:cNvPr id="596" name="Google Shape;596;p52"/>
          <p:cNvSpPr txBox="1"/>
          <p:nvPr>
            <p:ph idx="3" type="body"/>
          </p:nvPr>
        </p:nvSpPr>
        <p:spPr>
          <a:xfrm>
            <a:off x="285107" y="227721"/>
            <a:ext cx="4275741" cy="696955"/>
          </a:xfrm>
          <a:prstGeom prst="rect">
            <a:avLst/>
          </a:prstGeom>
          <a:solidFill>
            <a:schemeClr val="lt1"/>
          </a:solid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898B"/>
              </a:buClr>
              <a:buSzPts val="2800"/>
              <a:buNone/>
            </a:pPr>
            <a:r>
              <a:rPr lang="en-GB" sz="2800">
                <a:solidFill>
                  <a:srgbClr val="00898B"/>
                </a:solidFill>
              </a:rPr>
              <a:t>Keskeisten termien sanasto</a:t>
            </a:r>
            <a:endParaRPr sz="2800">
              <a:solidFill>
                <a:srgbClr val="00898B"/>
              </a:solidFill>
            </a:endParaRPr>
          </a:p>
        </p:txBody>
      </p:sp>
      <p:sp>
        <p:nvSpPr>
          <p:cNvPr id="597" name="Google Shape;597;p52"/>
          <p:cNvSpPr txBox="1"/>
          <p:nvPr/>
        </p:nvSpPr>
        <p:spPr>
          <a:xfrm>
            <a:off x="285108" y="924676"/>
            <a:ext cx="5437500" cy="5818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200">
                <a:solidFill>
                  <a:schemeClr val="dk1"/>
                </a:solidFill>
                <a:latin typeface="Calibri"/>
                <a:ea typeface="Calibri"/>
                <a:cs typeface="Calibri"/>
                <a:sym typeface="Calibri"/>
              </a:rPr>
              <a:t>Tekoäly (AI)</a:t>
            </a:r>
            <a:endParaRPr/>
          </a:p>
          <a:p>
            <a:pPr indent="0" lvl="0" marL="0" marR="0" rtl="0" algn="l">
              <a:spcBef>
                <a:spcPts val="0"/>
              </a:spcBef>
              <a:spcAft>
                <a:spcPts val="0"/>
              </a:spcAft>
              <a:buNone/>
            </a:pPr>
            <a:r>
              <a:rPr lang="en-GB" sz="1200">
                <a:solidFill>
                  <a:schemeClr val="dk1"/>
                </a:solidFill>
                <a:latin typeface="Calibri"/>
                <a:ea typeface="Calibri"/>
                <a:cs typeface="Calibri"/>
                <a:sym typeface="Calibri"/>
              </a:rPr>
              <a:t>Tietokonejärjestelmät, jotka voivat analysoida dataa, oppia kaavoista ja tukea tai automatisoida päätöksentekoa.</a:t>
            </a:r>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en-GB" sz="1200">
                <a:solidFill>
                  <a:schemeClr val="dk1"/>
                </a:solidFill>
                <a:latin typeface="Calibri"/>
                <a:ea typeface="Calibri"/>
                <a:cs typeface="Calibri"/>
                <a:sym typeface="Calibri"/>
              </a:rPr>
              <a:t>Energianhallinta</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rPr lang="en-GB" sz="1200">
                <a:solidFill>
                  <a:schemeClr val="dk1"/>
                </a:solidFill>
                <a:latin typeface="Calibri"/>
                <a:ea typeface="Calibri"/>
                <a:cs typeface="Calibri"/>
                <a:sym typeface="Calibri"/>
              </a:rPr>
              <a:t>Energiantuotannon, -jakelun ja -kulutuksen suunnittelu, seuranta ja optimointi tehokkuuden, luotettavuuden ja kestävyyden parantamiseksi.</a:t>
            </a:r>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en-GB" sz="1200">
                <a:solidFill>
                  <a:schemeClr val="dk1"/>
                </a:solidFill>
                <a:latin typeface="Calibri"/>
                <a:ea typeface="Calibri"/>
                <a:cs typeface="Calibri"/>
                <a:sym typeface="Calibri"/>
              </a:rPr>
              <a:t>Uusiutuva energia</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rPr lang="en-GB" sz="1200">
                <a:solidFill>
                  <a:schemeClr val="dk1"/>
                </a:solidFill>
                <a:latin typeface="Calibri"/>
                <a:ea typeface="Calibri"/>
                <a:cs typeface="Calibri"/>
                <a:sym typeface="Calibri"/>
              </a:rPr>
              <a:t>Luonnonlähteistä, kuten aurinko-, tuuli- ja vesivoimasta, peräisin olevaa energiaa, jota uusitaan jatkuvasti.</a:t>
            </a:r>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b="1" lang="en-GB" sz="1200">
                <a:solidFill>
                  <a:schemeClr val="dk1"/>
                </a:solidFill>
                <a:latin typeface="Calibri"/>
                <a:ea typeface="Calibri"/>
                <a:cs typeface="Calibri"/>
                <a:sym typeface="Calibri"/>
              </a:rPr>
              <a:t>Kysynnän ennustaminen</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rPr lang="en-GB" sz="1200">
                <a:solidFill>
                  <a:schemeClr val="dk1"/>
                </a:solidFill>
                <a:latin typeface="Calibri"/>
                <a:ea typeface="Calibri"/>
                <a:cs typeface="Calibri"/>
                <a:sym typeface="Calibri"/>
              </a:rPr>
              <a:t>Datan ja tekoälymallien käyttö ennustamaan, kuinka paljon sähköä tarvitaan eri aikoina.</a:t>
            </a:r>
            <a:endParaRPr/>
          </a:p>
          <a:p>
            <a:pPr indent="0" lvl="0" marL="0" marR="0" rtl="0" algn="l">
              <a:spcBef>
                <a:spcPts val="0"/>
              </a:spcBef>
              <a:spcAft>
                <a:spcPts val="0"/>
              </a:spcAft>
              <a:buNone/>
            </a:pPr>
            <a:r>
              <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rPr b="1" lang="en-GB" sz="1200">
                <a:solidFill>
                  <a:schemeClr val="dk1"/>
                </a:solidFill>
                <a:latin typeface="Calibri"/>
                <a:ea typeface="Calibri"/>
                <a:cs typeface="Calibri"/>
                <a:sym typeface="Calibri"/>
              </a:rPr>
              <a:t>Uusiutuvan energian ennustaminen</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rPr lang="en-GB" sz="1200">
                <a:solidFill>
                  <a:schemeClr val="dk1"/>
                </a:solidFill>
                <a:latin typeface="Calibri"/>
                <a:ea typeface="Calibri"/>
                <a:cs typeface="Calibri"/>
                <a:sym typeface="Calibri"/>
              </a:rPr>
              <a:t>Aurinko- tai tuulivoiman tuotannon ennustaminen säätietojen, historiallisten mallien ja tekoälymallien perusteella.</a:t>
            </a:r>
            <a:endParaRPr/>
          </a:p>
          <a:p>
            <a:pPr indent="0" lvl="0" marL="0" marR="0" rtl="0" algn="l">
              <a:spcBef>
                <a:spcPts val="0"/>
              </a:spcBef>
              <a:spcAft>
                <a:spcPts val="0"/>
              </a:spcAft>
              <a:buNone/>
            </a:pPr>
            <a:r>
              <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rPr b="1" lang="en-GB" sz="1200">
                <a:solidFill>
                  <a:schemeClr val="dk1"/>
                </a:solidFill>
                <a:latin typeface="Calibri"/>
                <a:ea typeface="Calibri"/>
                <a:cs typeface="Calibri"/>
                <a:sym typeface="Calibri"/>
              </a:rPr>
              <a:t>Älyverkko</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rPr lang="en-GB" sz="1200">
                <a:solidFill>
                  <a:schemeClr val="dk1"/>
                </a:solidFill>
                <a:latin typeface="Calibri"/>
                <a:ea typeface="Calibri"/>
                <a:cs typeface="Calibri"/>
                <a:sym typeface="Calibri"/>
              </a:rPr>
              <a:t>Digitaalinen sähköverkko, joka käyttää antureita, dataa ja tekoälyä energiavirtojen seurantaan, ohjaamiseen ja optimointiin reaaliajassa.</a:t>
            </a:r>
            <a:endParaRPr/>
          </a:p>
          <a:p>
            <a:pPr indent="0" lvl="0" marL="0" marR="0" rtl="0" algn="l">
              <a:spcBef>
                <a:spcPts val="0"/>
              </a:spcBef>
              <a:spcAft>
                <a:spcPts val="0"/>
              </a:spcAft>
              <a:buNone/>
            </a:pPr>
            <a:r>
              <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rPr b="1" lang="en-GB" sz="1200">
                <a:solidFill>
                  <a:schemeClr val="dk1"/>
                </a:solidFill>
                <a:latin typeface="Calibri"/>
                <a:ea typeface="Calibri"/>
                <a:cs typeface="Calibri"/>
                <a:sym typeface="Calibri"/>
              </a:rPr>
              <a:t>Verkon vakaus</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rPr lang="en-GB" sz="1200">
                <a:solidFill>
                  <a:schemeClr val="dk1"/>
                </a:solidFill>
                <a:latin typeface="Calibri"/>
                <a:ea typeface="Calibri"/>
                <a:cs typeface="Calibri"/>
                <a:sym typeface="Calibri"/>
              </a:rPr>
              <a:t>Sähköverkon kyky pitää tarjonta ja kysyntä tasapainossa kaikkina aikoina, jotta vältetään sähkökatkokset tai laitevauriot.</a:t>
            </a:r>
            <a:endParaRPr/>
          </a:p>
          <a:p>
            <a:pPr indent="0" lvl="0" marL="0" marR="0" rtl="0" algn="l">
              <a:spcBef>
                <a:spcPts val="0"/>
              </a:spcBef>
              <a:spcAft>
                <a:spcPts val="0"/>
              </a:spcAft>
              <a:buNone/>
            </a:pPr>
            <a:r>
              <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rPr b="1" lang="en-GB" sz="1200">
                <a:solidFill>
                  <a:schemeClr val="dk1"/>
                </a:solidFill>
                <a:latin typeface="Calibri"/>
                <a:ea typeface="Calibri"/>
                <a:cs typeface="Calibri"/>
                <a:sym typeface="Calibri"/>
              </a:rPr>
              <a:t>Hajautetut energiaresurssit (DER)</a:t>
            </a:r>
            <a:endParaRPr/>
          </a:p>
          <a:p>
            <a:pPr indent="0" lvl="0" marL="0" marR="0" rtl="0" algn="l">
              <a:spcBef>
                <a:spcPts val="0"/>
              </a:spcBef>
              <a:spcAft>
                <a:spcPts val="0"/>
              </a:spcAft>
              <a:buNone/>
            </a:pPr>
            <a:r>
              <a:rPr lang="en-GB" sz="1200">
                <a:solidFill>
                  <a:schemeClr val="dk1"/>
                </a:solidFill>
                <a:latin typeface="Calibri"/>
                <a:ea typeface="Calibri"/>
                <a:cs typeface="Calibri"/>
                <a:sym typeface="Calibri"/>
              </a:rPr>
              <a:t>Pienet, hajautetut energialähteet, kuten aurinkopaneelit, tuuliturbiinit, akut ja verkkoon kytketyt sähköajoneuvot.</a:t>
            </a:r>
            <a:endParaRPr sz="1200">
              <a:solidFill>
                <a:schemeClr val="dk1"/>
              </a:solidFill>
              <a:latin typeface="Calibri"/>
              <a:ea typeface="Calibri"/>
              <a:cs typeface="Calibri"/>
              <a:sym typeface="Calibri"/>
            </a:endParaRPr>
          </a:p>
        </p:txBody>
      </p:sp>
      <p:sp>
        <p:nvSpPr>
          <p:cNvPr id="598" name="Google Shape;598;p52"/>
          <p:cNvSpPr txBox="1"/>
          <p:nvPr/>
        </p:nvSpPr>
        <p:spPr>
          <a:xfrm>
            <a:off x="5981272" y="896351"/>
            <a:ext cx="6097712" cy="50935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200">
                <a:solidFill>
                  <a:schemeClr val="lt1"/>
                </a:solidFill>
                <a:latin typeface="Calibri"/>
                <a:ea typeface="Calibri"/>
                <a:cs typeface="Calibri"/>
                <a:sym typeface="Calibri"/>
              </a:rPr>
              <a:t>Akkuhallintajärjestelmä (BMS)</a:t>
            </a:r>
            <a:endParaRPr/>
          </a:p>
          <a:p>
            <a:pPr indent="0" lvl="0" marL="0" marR="0" rtl="0" algn="l">
              <a:spcBef>
                <a:spcPts val="0"/>
              </a:spcBef>
              <a:spcAft>
                <a:spcPts val="0"/>
              </a:spcAft>
              <a:buNone/>
            </a:pPr>
            <a:r>
              <a:rPr lang="en-GB" sz="1200">
                <a:solidFill>
                  <a:schemeClr val="lt1"/>
                </a:solidFill>
                <a:latin typeface="Calibri"/>
                <a:ea typeface="Calibri"/>
                <a:cs typeface="Calibri"/>
                <a:sym typeface="Calibri"/>
              </a:rPr>
              <a:t>Järjestelmä, joka valvoo ja ohjaa akun latausta, purkamista ja kuntoa varmistaakseen turvallisen ja tehokkaan toiminnan.</a:t>
            </a:r>
            <a:endParaRPr/>
          </a:p>
          <a:p>
            <a:pPr indent="0" lvl="0" marL="0" marR="0" rtl="0" algn="l">
              <a:spcBef>
                <a:spcPts val="0"/>
              </a:spcBef>
              <a:spcAft>
                <a:spcPts val="0"/>
              </a:spcAft>
              <a:buNone/>
            </a:pPr>
            <a:r>
              <a:t/>
            </a:r>
            <a:endParaRPr b="1" sz="1200">
              <a:solidFill>
                <a:schemeClr val="lt1"/>
              </a:solidFill>
              <a:latin typeface="Calibri"/>
              <a:ea typeface="Calibri"/>
              <a:cs typeface="Calibri"/>
              <a:sym typeface="Calibri"/>
            </a:endParaRPr>
          </a:p>
          <a:p>
            <a:pPr indent="0" lvl="0" marL="0" marR="0" rtl="0" algn="l">
              <a:spcBef>
                <a:spcPts val="0"/>
              </a:spcBef>
              <a:spcAft>
                <a:spcPts val="0"/>
              </a:spcAft>
              <a:buNone/>
            </a:pPr>
            <a:r>
              <a:rPr b="1" lang="en-GB" sz="1200">
                <a:solidFill>
                  <a:schemeClr val="lt1"/>
                </a:solidFill>
                <a:latin typeface="Calibri"/>
                <a:ea typeface="Calibri"/>
                <a:cs typeface="Calibri"/>
                <a:sym typeface="Calibri"/>
              </a:rPr>
              <a:t>Energian varastointi</a:t>
            </a:r>
            <a:endParaRPr b="1" sz="1200">
              <a:solidFill>
                <a:schemeClr val="lt1"/>
              </a:solidFill>
              <a:latin typeface="Calibri"/>
              <a:ea typeface="Calibri"/>
              <a:cs typeface="Calibri"/>
              <a:sym typeface="Calibri"/>
            </a:endParaRPr>
          </a:p>
          <a:p>
            <a:pPr indent="0" lvl="0" marL="0" marR="0" rtl="0" algn="l">
              <a:spcBef>
                <a:spcPts val="0"/>
              </a:spcBef>
              <a:spcAft>
                <a:spcPts val="0"/>
              </a:spcAft>
              <a:buNone/>
            </a:pPr>
            <a:r>
              <a:rPr lang="en-GB" sz="1200">
                <a:solidFill>
                  <a:schemeClr val="lt1"/>
                </a:solidFill>
                <a:latin typeface="Calibri"/>
                <a:ea typeface="Calibri"/>
                <a:cs typeface="Calibri"/>
                <a:sym typeface="Calibri"/>
              </a:rPr>
              <a:t>Sähkön varastointiprosessi (esimerkiksi akkuihin) myöhempää käyttöä varten, kun kysyntä on suurempaa tai tuotanto pienempi.</a:t>
            </a:r>
            <a:endParaRPr/>
          </a:p>
          <a:p>
            <a:pPr indent="0" lvl="0" marL="0" marR="0" rtl="0" algn="l">
              <a:spcBef>
                <a:spcPts val="0"/>
              </a:spcBef>
              <a:spcAft>
                <a:spcPts val="0"/>
              </a:spcAft>
              <a:buNone/>
            </a:pPr>
            <a:r>
              <a:t/>
            </a:r>
            <a:endParaRPr b="1" sz="1200">
              <a:solidFill>
                <a:schemeClr val="lt1"/>
              </a:solidFill>
              <a:latin typeface="Calibri"/>
              <a:ea typeface="Calibri"/>
              <a:cs typeface="Calibri"/>
              <a:sym typeface="Calibri"/>
            </a:endParaRPr>
          </a:p>
          <a:p>
            <a:pPr indent="0" lvl="0" marL="0" marR="0" rtl="0" algn="l">
              <a:spcBef>
                <a:spcPts val="0"/>
              </a:spcBef>
              <a:spcAft>
                <a:spcPts val="0"/>
              </a:spcAft>
              <a:buNone/>
            </a:pPr>
            <a:r>
              <a:rPr b="1" lang="en-GB" sz="1200">
                <a:solidFill>
                  <a:schemeClr val="lt1"/>
                </a:solidFill>
                <a:latin typeface="Calibri"/>
                <a:ea typeface="Calibri"/>
                <a:cs typeface="Calibri"/>
                <a:sym typeface="Calibri"/>
              </a:rPr>
              <a:t>Ajoneuvosta verkkoon (V2G)</a:t>
            </a:r>
            <a:endParaRPr/>
          </a:p>
          <a:p>
            <a:pPr indent="0" lvl="0" marL="0" marR="0" rtl="0" algn="l">
              <a:spcBef>
                <a:spcPts val="0"/>
              </a:spcBef>
              <a:spcAft>
                <a:spcPts val="0"/>
              </a:spcAft>
              <a:buNone/>
            </a:pPr>
            <a:r>
              <a:rPr lang="en-GB" sz="1200">
                <a:solidFill>
                  <a:schemeClr val="lt1"/>
                </a:solidFill>
                <a:latin typeface="Calibri"/>
                <a:ea typeface="Calibri"/>
                <a:cs typeface="Calibri"/>
                <a:sym typeface="Calibri"/>
              </a:rPr>
              <a:t>Teknologia, jonka avulla sähköajoneuvot voivat palauttaa varastoidun energian verkkoon, mikä auttaa tasapainottamaan tarjontaa ja kysyntää.</a:t>
            </a:r>
            <a:endParaRPr/>
          </a:p>
          <a:p>
            <a:pPr indent="0" lvl="0" marL="0" marR="0" rtl="0" algn="l">
              <a:spcBef>
                <a:spcPts val="0"/>
              </a:spcBef>
              <a:spcAft>
                <a:spcPts val="0"/>
              </a:spcAft>
              <a:buNone/>
            </a:pPr>
            <a:r>
              <a:t/>
            </a:r>
            <a:endParaRPr b="1" sz="1200">
              <a:solidFill>
                <a:schemeClr val="lt1"/>
              </a:solidFill>
              <a:latin typeface="Calibri"/>
              <a:ea typeface="Calibri"/>
              <a:cs typeface="Calibri"/>
              <a:sym typeface="Calibri"/>
            </a:endParaRPr>
          </a:p>
          <a:p>
            <a:pPr indent="0" lvl="0" marL="0" marR="0" rtl="0" algn="l">
              <a:spcBef>
                <a:spcPts val="0"/>
              </a:spcBef>
              <a:spcAft>
                <a:spcPts val="0"/>
              </a:spcAft>
              <a:buNone/>
            </a:pPr>
            <a:r>
              <a:rPr b="1" lang="en-GB" sz="1200">
                <a:solidFill>
                  <a:schemeClr val="lt1"/>
                </a:solidFill>
                <a:latin typeface="Calibri"/>
                <a:ea typeface="Calibri"/>
                <a:cs typeface="Calibri"/>
                <a:sym typeface="Calibri"/>
              </a:rPr>
              <a:t>Ennakoiva huolto</a:t>
            </a:r>
            <a:endParaRPr b="1" sz="1200">
              <a:solidFill>
                <a:schemeClr val="lt1"/>
              </a:solidFill>
              <a:latin typeface="Calibri"/>
              <a:ea typeface="Calibri"/>
              <a:cs typeface="Calibri"/>
              <a:sym typeface="Calibri"/>
            </a:endParaRPr>
          </a:p>
          <a:p>
            <a:pPr indent="0" lvl="0" marL="0" marR="0" rtl="0" algn="l">
              <a:spcBef>
                <a:spcPts val="0"/>
              </a:spcBef>
              <a:spcAft>
                <a:spcPts val="0"/>
              </a:spcAft>
              <a:buNone/>
            </a:pPr>
            <a:r>
              <a:rPr lang="en-GB" sz="1200">
                <a:solidFill>
                  <a:schemeClr val="lt1"/>
                </a:solidFill>
                <a:latin typeface="Calibri"/>
                <a:ea typeface="Calibri"/>
                <a:cs typeface="Calibri"/>
                <a:sym typeface="Calibri"/>
              </a:rPr>
              <a:t>Datan ja tekoälyn käyttö laitteiden vikojen ennustamiseen ennen niiden tapahtumista, mikä vähentää seisokkiaikoja ja korjauskustannuksia.</a:t>
            </a:r>
            <a:endParaRPr/>
          </a:p>
          <a:p>
            <a:pPr indent="0" lvl="0" marL="0" marR="0" rtl="0" algn="l">
              <a:spcBef>
                <a:spcPts val="0"/>
              </a:spcBef>
              <a:spcAft>
                <a:spcPts val="0"/>
              </a:spcAft>
              <a:buNone/>
            </a:pPr>
            <a:r>
              <a:t/>
            </a:r>
            <a:endParaRPr b="1" sz="1200">
              <a:solidFill>
                <a:schemeClr val="lt1"/>
              </a:solidFill>
              <a:latin typeface="Calibri"/>
              <a:ea typeface="Calibri"/>
              <a:cs typeface="Calibri"/>
              <a:sym typeface="Calibri"/>
            </a:endParaRPr>
          </a:p>
          <a:p>
            <a:pPr indent="0" lvl="0" marL="0" marR="0" rtl="0" algn="l">
              <a:spcBef>
                <a:spcPts val="0"/>
              </a:spcBef>
              <a:spcAft>
                <a:spcPts val="0"/>
              </a:spcAft>
              <a:buNone/>
            </a:pPr>
            <a:r>
              <a:rPr b="1" lang="en-GB" sz="1200">
                <a:solidFill>
                  <a:schemeClr val="lt1"/>
                </a:solidFill>
                <a:latin typeface="Calibri"/>
                <a:ea typeface="Calibri"/>
                <a:cs typeface="Calibri"/>
                <a:sym typeface="Calibri"/>
              </a:rPr>
              <a:t>SCADA (Supervisory Control and Data Acquisition)</a:t>
            </a:r>
            <a:endParaRPr/>
          </a:p>
          <a:p>
            <a:pPr indent="0" lvl="0" marL="0" marR="0" rtl="0" algn="l">
              <a:spcBef>
                <a:spcPts val="0"/>
              </a:spcBef>
              <a:spcAft>
                <a:spcPts val="0"/>
              </a:spcAft>
              <a:buNone/>
            </a:pPr>
            <a:r>
              <a:rPr lang="en-GB" sz="1200">
                <a:solidFill>
                  <a:schemeClr val="lt1"/>
                </a:solidFill>
                <a:latin typeface="Calibri"/>
                <a:ea typeface="Calibri"/>
                <a:cs typeface="Calibri"/>
                <a:sym typeface="Calibri"/>
              </a:rPr>
              <a:t>Järjestelmät, joita käytetään kriittisen infrastruktuurin, kuten sähköverkkojen, vesijärjestelmien ja teollisuusprosessien, valvontaan ja hallintaan.</a:t>
            </a:r>
            <a:endParaRPr/>
          </a:p>
          <a:p>
            <a:pPr indent="0" lvl="0" marL="0" marR="0" rtl="0" algn="l">
              <a:spcBef>
                <a:spcPts val="0"/>
              </a:spcBef>
              <a:spcAft>
                <a:spcPts val="0"/>
              </a:spcAft>
              <a:buNone/>
            </a:pPr>
            <a:r>
              <a:t/>
            </a:r>
            <a:endParaRPr b="1" sz="1200">
              <a:solidFill>
                <a:schemeClr val="lt1"/>
              </a:solidFill>
              <a:latin typeface="Calibri"/>
              <a:ea typeface="Calibri"/>
              <a:cs typeface="Calibri"/>
              <a:sym typeface="Calibri"/>
            </a:endParaRPr>
          </a:p>
          <a:p>
            <a:pPr indent="0" lvl="0" marL="0" marR="0" rtl="0" algn="l">
              <a:spcBef>
                <a:spcPts val="0"/>
              </a:spcBef>
              <a:spcAft>
                <a:spcPts val="0"/>
              </a:spcAft>
              <a:buNone/>
            </a:pPr>
            <a:r>
              <a:rPr b="1" lang="en-GB" sz="1200">
                <a:solidFill>
                  <a:schemeClr val="lt1"/>
                </a:solidFill>
                <a:latin typeface="Calibri"/>
                <a:ea typeface="Calibri"/>
                <a:cs typeface="Calibri"/>
                <a:sym typeface="Calibri"/>
              </a:rPr>
              <a:t>Yhteentoimivuus</a:t>
            </a:r>
            <a:endParaRPr b="1" sz="1200">
              <a:solidFill>
                <a:schemeClr val="lt1"/>
              </a:solidFill>
              <a:latin typeface="Calibri"/>
              <a:ea typeface="Calibri"/>
              <a:cs typeface="Calibri"/>
              <a:sym typeface="Calibri"/>
            </a:endParaRPr>
          </a:p>
          <a:p>
            <a:pPr indent="0" lvl="0" marL="0" marR="0" rtl="0" algn="l">
              <a:spcBef>
                <a:spcPts val="0"/>
              </a:spcBef>
              <a:spcAft>
                <a:spcPts val="0"/>
              </a:spcAft>
              <a:buNone/>
            </a:pPr>
            <a:r>
              <a:rPr lang="en-GB" sz="1200">
                <a:solidFill>
                  <a:schemeClr val="lt1"/>
                </a:solidFill>
                <a:latin typeface="Calibri"/>
                <a:ea typeface="Calibri"/>
                <a:cs typeface="Calibri"/>
                <a:sym typeface="Calibri"/>
              </a:rPr>
              <a:t>Eri järjestelmien, laitteiden tai alustojen kyky toimia yhdessä ja vaihtaa tietoja tehokkaasti.</a:t>
            </a:r>
            <a:endParaRPr/>
          </a:p>
          <a:p>
            <a:pPr indent="0" lvl="0" marL="0" marR="0" rtl="0" algn="l">
              <a:spcBef>
                <a:spcPts val="0"/>
              </a:spcBef>
              <a:spcAft>
                <a:spcPts val="0"/>
              </a:spcAft>
              <a:buNone/>
            </a:pPr>
            <a:r>
              <a:t/>
            </a:r>
            <a:endParaRPr b="1" sz="1200">
              <a:solidFill>
                <a:schemeClr val="lt1"/>
              </a:solidFill>
              <a:latin typeface="Calibri"/>
              <a:ea typeface="Calibri"/>
              <a:cs typeface="Calibri"/>
              <a:sym typeface="Calibri"/>
            </a:endParaRPr>
          </a:p>
          <a:p>
            <a:pPr indent="0" lvl="0" marL="0" marR="0" rtl="0" algn="l">
              <a:spcBef>
                <a:spcPts val="0"/>
              </a:spcBef>
              <a:spcAft>
                <a:spcPts val="0"/>
              </a:spcAft>
              <a:buNone/>
            </a:pPr>
            <a:r>
              <a:rPr b="1" lang="en-GB" sz="1200">
                <a:solidFill>
                  <a:schemeClr val="lt1"/>
                </a:solidFill>
                <a:latin typeface="Calibri"/>
                <a:ea typeface="Calibri"/>
                <a:cs typeface="Calibri"/>
                <a:sym typeface="Calibri"/>
              </a:rPr>
              <a:t>Vihreä tekoäly</a:t>
            </a:r>
            <a:endParaRPr b="1" sz="1200">
              <a:solidFill>
                <a:schemeClr val="lt1"/>
              </a:solidFill>
              <a:latin typeface="Calibri"/>
              <a:ea typeface="Calibri"/>
              <a:cs typeface="Calibri"/>
              <a:sym typeface="Calibri"/>
            </a:endParaRPr>
          </a:p>
          <a:p>
            <a:pPr indent="0" lvl="0" marL="0" marR="0" rtl="0" algn="l">
              <a:spcBef>
                <a:spcPts val="0"/>
              </a:spcBef>
              <a:spcAft>
                <a:spcPts val="0"/>
              </a:spcAft>
              <a:buNone/>
            </a:pPr>
            <a:r>
              <a:rPr lang="en-GB" sz="1200">
                <a:solidFill>
                  <a:schemeClr val="lt1"/>
                </a:solidFill>
                <a:latin typeface="Calibri"/>
                <a:ea typeface="Calibri"/>
                <a:cs typeface="Calibri"/>
                <a:sym typeface="Calibri"/>
              </a:rPr>
              <a:t>Tekoälyn lähestymistapa, jonka tavoitteena on minimoida energiankulutus ja ympäristövaikutukset varmistaen, että tekoäly säästää enemmän energiaa kuin kuluttaa.</a:t>
            </a:r>
            <a:endParaRPr/>
          </a:p>
          <a:p>
            <a:pPr indent="0" lvl="0" marL="0" marR="0" rtl="0" algn="l">
              <a:lnSpc>
                <a:spcPct val="115000"/>
              </a:lnSpc>
              <a:spcBef>
                <a:spcPts val="0"/>
              </a:spcBef>
              <a:spcAft>
                <a:spcPts val="0"/>
              </a:spcAft>
              <a:buClr>
                <a:schemeClr val="dk1"/>
              </a:buClr>
              <a:buSzPts val="1200"/>
              <a:buFont typeface="Calibri"/>
              <a:buNone/>
            </a:pPr>
            <a:r>
              <a:t/>
            </a:r>
            <a:endParaRPr sz="1200">
              <a:solidFill>
                <a:schemeClr val="lt1"/>
              </a:solidFill>
              <a:latin typeface="Calibri"/>
              <a:ea typeface="Calibri"/>
              <a:cs typeface="Calibri"/>
              <a:sym typeface="Calibri"/>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3" name="Shape 603"/>
        <p:cNvGrpSpPr/>
        <p:nvPr/>
      </p:nvGrpSpPr>
      <p:grpSpPr>
        <a:xfrm>
          <a:off x="0" y="0"/>
          <a:ext cx="0" cy="0"/>
          <a:chOff x="0" y="0"/>
          <a:chExt cx="0" cy="0"/>
        </a:xfrm>
      </p:grpSpPr>
      <p:sp>
        <p:nvSpPr>
          <p:cNvPr id="604" name="Google Shape;604;p53"/>
          <p:cNvSpPr txBox="1"/>
          <p:nvPr>
            <p:ph idx="2" type="body"/>
          </p:nvPr>
        </p:nvSpPr>
        <p:spPr>
          <a:xfrm>
            <a:off x="709073" y="3601528"/>
            <a:ext cx="3195485" cy="83725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5000"/>
              <a:buNone/>
            </a:pPr>
            <a:r>
              <a:rPr lang="en-GB"/>
              <a:t>Kiitos.</a:t>
            </a:r>
            <a:endParaRPr/>
          </a:p>
        </p:txBody>
      </p:sp>
      <p:sp>
        <p:nvSpPr>
          <p:cNvPr id="605" name="Google Shape;605;p53"/>
          <p:cNvSpPr txBox="1"/>
          <p:nvPr/>
        </p:nvSpPr>
        <p:spPr>
          <a:xfrm>
            <a:off x="8440627" y="931769"/>
            <a:ext cx="3256950" cy="690592"/>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ADD037"/>
              </a:buClr>
              <a:buSzPts val="2800"/>
              <a:buFont typeface="Arial"/>
              <a:buNone/>
            </a:pPr>
            <a:r>
              <a:rPr b="1" lang="en-GB" sz="2800">
                <a:solidFill>
                  <a:srgbClr val="ADD037"/>
                </a:solidFill>
                <a:latin typeface="Calibri"/>
                <a:ea typeface="Calibri"/>
                <a:cs typeface="Calibri"/>
                <a:sym typeface="Calibri"/>
              </a:rPr>
              <a:t>follow our journey</a:t>
            </a:r>
            <a:endParaRPr/>
          </a:p>
        </p:txBody>
      </p:sp>
      <p:grpSp>
        <p:nvGrpSpPr>
          <p:cNvPr id="606" name="Google Shape;606;p53"/>
          <p:cNvGrpSpPr/>
          <p:nvPr/>
        </p:nvGrpSpPr>
        <p:grpSpPr>
          <a:xfrm>
            <a:off x="7902471" y="1464084"/>
            <a:ext cx="3762674" cy="528309"/>
            <a:chOff x="4467403" y="9581995"/>
            <a:chExt cx="2608104" cy="366199"/>
          </a:xfrm>
        </p:grpSpPr>
        <p:grpSp>
          <p:nvGrpSpPr>
            <p:cNvPr id="607" name="Google Shape;607;p53"/>
            <p:cNvGrpSpPr/>
            <p:nvPr/>
          </p:nvGrpSpPr>
          <p:grpSpPr>
            <a:xfrm>
              <a:off x="4467403" y="9581995"/>
              <a:ext cx="2608104" cy="366199"/>
              <a:chOff x="4799009" y="8410612"/>
              <a:chExt cx="2608104" cy="366199"/>
            </a:xfrm>
          </p:grpSpPr>
          <p:grpSp>
            <p:nvGrpSpPr>
              <p:cNvPr id="608" name="Google Shape;608;p53"/>
              <p:cNvGrpSpPr/>
              <p:nvPr/>
            </p:nvGrpSpPr>
            <p:grpSpPr>
              <a:xfrm>
                <a:off x="4799009" y="8410612"/>
                <a:ext cx="2170624" cy="366199"/>
                <a:chOff x="929373" y="7811372"/>
                <a:chExt cx="1664680" cy="280843"/>
              </a:xfrm>
            </p:grpSpPr>
            <p:grpSp>
              <p:nvGrpSpPr>
                <p:cNvPr id="609" name="Google Shape;609;p53"/>
                <p:cNvGrpSpPr/>
                <p:nvPr/>
              </p:nvGrpSpPr>
              <p:grpSpPr>
                <a:xfrm>
                  <a:off x="1967511" y="7811373"/>
                  <a:ext cx="280634" cy="280634"/>
                  <a:chOff x="1950027" y="2499889"/>
                  <a:chExt cx="850463" cy="850463"/>
                </a:xfrm>
              </p:grpSpPr>
              <p:sp>
                <p:nvSpPr>
                  <p:cNvPr id="610" name="Google Shape;610;p53"/>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611" name="Google Shape;611;p53"/>
                  <p:cNvGrpSpPr/>
                  <p:nvPr/>
                </p:nvGrpSpPr>
                <p:grpSpPr>
                  <a:xfrm>
                    <a:off x="2107521" y="2657382"/>
                    <a:ext cx="535476" cy="535477"/>
                    <a:chOff x="2107521" y="2657382"/>
                    <a:chExt cx="535476" cy="535477"/>
                  </a:xfrm>
                </p:grpSpPr>
                <p:sp>
                  <p:nvSpPr>
                    <p:cNvPr id="612" name="Google Shape;612;p53"/>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13" name="Google Shape;613;p53"/>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14" name="Google Shape;614;p53"/>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sp>
              <p:nvSpPr>
                <p:cNvPr id="615" name="Google Shape;615;p53"/>
                <p:cNvSpPr/>
                <p:nvPr/>
              </p:nvSpPr>
              <p:spPr>
                <a:xfrm>
                  <a:off x="1275280" y="7811372"/>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616" name="Google Shape;616;p53"/>
                <p:cNvGrpSpPr/>
                <p:nvPr/>
              </p:nvGrpSpPr>
              <p:grpSpPr>
                <a:xfrm>
                  <a:off x="2313419" y="7811373"/>
                  <a:ext cx="280634" cy="280634"/>
                  <a:chOff x="2998302" y="2499889"/>
                  <a:chExt cx="850463" cy="850463"/>
                </a:xfrm>
              </p:grpSpPr>
              <p:sp>
                <p:nvSpPr>
                  <p:cNvPr id="617" name="Google Shape;617;p53"/>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18" name="Google Shape;618;p53"/>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619" name="Google Shape;619;p53"/>
                <p:cNvGrpSpPr/>
                <p:nvPr/>
              </p:nvGrpSpPr>
              <p:grpSpPr>
                <a:xfrm>
                  <a:off x="929373" y="7811373"/>
                  <a:ext cx="280634" cy="280842"/>
                  <a:chOff x="-1196056" y="2499889"/>
                  <a:chExt cx="850463" cy="851092"/>
                </a:xfrm>
              </p:grpSpPr>
              <p:sp>
                <p:nvSpPr>
                  <p:cNvPr id="620" name="Google Shape;620;p53"/>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1C4C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21" name="Google Shape;621;p53"/>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622" name="Google Shape;622;p53"/>
                <p:cNvSpPr/>
                <p:nvPr/>
              </p:nvSpPr>
              <p:spPr>
                <a:xfrm>
                  <a:off x="1621396" y="7811373"/>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descr="World with solid fill" id="623" name="Google Shape;623;p53"/>
                <p:cNvSpPr/>
                <p:nvPr/>
              </p:nvSpPr>
              <p:spPr>
                <a:xfrm>
                  <a:off x="1638675" y="7828652"/>
                  <a:ext cx="246077" cy="246077"/>
                </a:xfrm>
                <a:prstGeom prst="rect">
                  <a:avLst/>
                </a:prstGeom>
                <a:noFill/>
                <a:ln>
                  <a:noFill/>
                </a:ln>
              </p:spPr>
            </p:sp>
          </p:grpSp>
          <p:grpSp>
            <p:nvGrpSpPr>
              <p:cNvPr id="624" name="Google Shape;624;p53"/>
              <p:cNvGrpSpPr/>
              <p:nvPr/>
            </p:nvGrpSpPr>
            <p:grpSpPr>
              <a:xfrm>
                <a:off x="7041186" y="8410621"/>
                <a:ext cx="365927" cy="365927"/>
                <a:chOff x="7041186" y="8410621"/>
                <a:chExt cx="365927" cy="365927"/>
              </a:xfrm>
            </p:grpSpPr>
            <p:sp>
              <p:nvSpPr>
                <p:cNvPr id="625" name="Google Shape;625;p53"/>
                <p:cNvSpPr/>
                <p:nvPr/>
              </p:nvSpPr>
              <p:spPr>
                <a:xfrm>
                  <a:off x="7041186" y="8410621"/>
                  <a:ext cx="365927" cy="365927"/>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26" name="Google Shape;626;p53"/>
                <p:cNvSpPr/>
                <p:nvPr/>
              </p:nvSpPr>
              <p:spPr>
                <a:xfrm>
                  <a:off x="7125919" y="8481335"/>
                  <a:ext cx="196461" cy="224498"/>
                </a:xfrm>
                <a:custGeom>
                  <a:rect b="b" l="l" r="r" t="t"/>
                  <a:pathLst>
                    <a:path extrusionOk="0" h="496754" w="434715">
                      <a:moveTo>
                        <a:pt x="432429" y="121749"/>
                      </a:moveTo>
                      <a:cubicBezTo>
                        <a:pt x="432429" y="119462"/>
                        <a:pt x="432429" y="119462"/>
                        <a:pt x="430143" y="119462"/>
                      </a:cubicBezTo>
                      <a:cubicBezTo>
                        <a:pt x="424429" y="119462"/>
                        <a:pt x="418714" y="118891"/>
                        <a:pt x="413570" y="117748"/>
                      </a:cubicBezTo>
                      <a:cubicBezTo>
                        <a:pt x="393568" y="114890"/>
                        <a:pt x="327845" y="80600"/>
                        <a:pt x="316986" y="24022"/>
                      </a:cubicBezTo>
                      <a:cubicBezTo>
                        <a:pt x="316986" y="22879"/>
                        <a:pt x="314129" y="9163"/>
                        <a:pt x="314129" y="2876"/>
                      </a:cubicBezTo>
                      <a:cubicBezTo>
                        <a:pt x="314129" y="19"/>
                        <a:pt x="314129" y="19"/>
                        <a:pt x="311271" y="19"/>
                      </a:cubicBezTo>
                      <a:cubicBezTo>
                        <a:pt x="310700" y="19"/>
                        <a:pt x="310129" y="19"/>
                        <a:pt x="309557" y="19"/>
                      </a:cubicBezTo>
                      <a:cubicBezTo>
                        <a:pt x="283839" y="19"/>
                        <a:pt x="258122" y="19"/>
                        <a:pt x="232976" y="19"/>
                      </a:cubicBezTo>
                      <a:cubicBezTo>
                        <a:pt x="227833" y="19"/>
                        <a:pt x="228404" y="-553"/>
                        <a:pt x="228404" y="4591"/>
                      </a:cubicBezTo>
                      <a:cubicBezTo>
                        <a:pt x="228404" y="115462"/>
                        <a:pt x="228404" y="226904"/>
                        <a:pt x="228404" y="337775"/>
                      </a:cubicBezTo>
                      <a:cubicBezTo>
                        <a:pt x="228404" y="341776"/>
                        <a:pt x="228404" y="345777"/>
                        <a:pt x="227833" y="350349"/>
                      </a:cubicBezTo>
                      <a:cubicBezTo>
                        <a:pt x="223832" y="372065"/>
                        <a:pt x="212973" y="388639"/>
                        <a:pt x="194114" y="400069"/>
                      </a:cubicBezTo>
                      <a:cubicBezTo>
                        <a:pt x="178112" y="409784"/>
                        <a:pt x="160395" y="412642"/>
                        <a:pt x="142108" y="409213"/>
                      </a:cubicBezTo>
                      <a:cubicBezTo>
                        <a:pt x="136393" y="408070"/>
                        <a:pt x="130678" y="405784"/>
                        <a:pt x="124963" y="403498"/>
                      </a:cubicBezTo>
                      <a:cubicBezTo>
                        <a:pt x="124391" y="402927"/>
                        <a:pt x="123819" y="402927"/>
                        <a:pt x="123819" y="402355"/>
                      </a:cubicBezTo>
                      <a:cubicBezTo>
                        <a:pt x="122105" y="400640"/>
                        <a:pt x="119819" y="399497"/>
                        <a:pt x="118104" y="398354"/>
                      </a:cubicBezTo>
                      <a:cubicBezTo>
                        <a:pt x="94673" y="381781"/>
                        <a:pt x="83243" y="358921"/>
                        <a:pt x="86672" y="330346"/>
                      </a:cubicBezTo>
                      <a:cubicBezTo>
                        <a:pt x="90101" y="301199"/>
                        <a:pt x="106674" y="281769"/>
                        <a:pt x="134106" y="271482"/>
                      </a:cubicBezTo>
                      <a:cubicBezTo>
                        <a:pt x="142108" y="268624"/>
                        <a:pt x="150680" y="267481"/>
                        <a:pt x="159824" y="267481"/>
                      </a:cubicBezTo>
                      <a:cubicBezTo>
                        <a:pt x="165539" y="268052"/>
                        <a:pt x="171254" y="268624"/>
                        <a:pt x="176398" y="269767"/>
                      </a:cubicBezTo>
                      <a:cubicBezTo>
                        <a:pt x="178112" y="270339"/>
                        <a:pt x="179255" y="269767"/>
                        <a:pt x="179255" y="267481"/>
                      </a:cubicBezTo>
                      <a:cubicBezTo>
                        <a:pt x="179255" y="266909"/>
                        <a:pt x="179255" y="266338"/>
                        <a:pt x="179255" y="265195"/>
                      </a:cubicBezTo>
                      <a:cubicBezTo>
                        <a:pt x="179255" y="245192"/>
                        <a:pt x="178683" y="201759"/>
                        <a:pt x="178683" y="201759"/>
                      </a:cubicBezTo>
                      <a:cubicBezTo>
                        <a:pt x="178683" y="196044"/>
                        <a:pt x="178683" y="190329"/>
                        <a:pt x="178683" y="184614"/>
                      </a:cubicBezTo>
                      <a:cubicBezTo>
                        <a:pt x="178683" y="182899"/>
                        <a:pt x="178112" y="182899"/>
                        <a:pt x="176398" y="182327"/>
                      </a:cubicBezTo>
                      <a:cubicBezTo>
                        <a:pt x="166110" y="181184"/>
                        <a:pt x="155823" y="180613"/>
                        <a:pt x="145536" y="181756"/>
                      </a:cubicBezTo>
                      <a:cubicBezTo>
                        <a:pt x="131249" y="182899"/>
                        <a:pt x="117533" y="185756"/>
                        <a:pt x="103817" y="190900"/>
                      </a:cubicBezTo>
                      <a:cubicBezTo>
                        <a:pt x="82100" y="198901"/>
                        <a:pt x="63240" y="210902"/>
                        <a:pt x="46667" y="226904"/>
                      </a:cubicBezTo>
                      <a:cubicBezTo>
                        <a:pt x="32379" y="240620"/>
                        <a:pt x="21521" y="256622"/>
                        <a:pt x="13520" y="274339"/>
                      </a:cubicBezTo>
                      <a:cubicBezTo>
                        <a:pt x="5519" y="291484"/>
                        <a:pt x="1518" y="309772"/>
                        <a:pt x="375" y="328060"/>
                      </a:cubicBezTo>
                      <a:cubicBezTo>
                        <a:pt x="-196" y="336061"/>
                        <a:pt x="-196" y="344634"/>
                        <a:pt x="947" y="352634"/>
                      </a:cubicBezTo>
                      <a:cubicBezTo>
                        <a:pt x="2090" y="364064"/>
                        <a:pt x="4376" y="374923"/>
                        <a:pt x="7805" y="385782"/>
                      </a:cubicBezTo>
                      <a:cubicBezTo>
                        <a:pt x="17520" y="416642"/>
                        <a:pt x="35808" y="442360"/>
                        <a:pt x="60954" y="462362"/>
                      </a:cubicBezTo>
                      <a:cubicBezTo>
                        <a:pt x="63812" y="464649"/>
                        <a:pt x="66098" y="466934"/>
                        <a:pt x="68955" y="468077"/>
                      </a:cubicBezTo>
                      <a:cubicBezTo>
                        <a:pt x="68955" y="468077"/>
                        <a:pt x="68955" y="468077"/>
                        <a:pt x="68955" y="468077"/>
                      </a:cubicBezTo>
                      <a:cubicBezTo>
                        <a:pt x="70098" y="469220"/>
                        <a:pt x="71813" y="470364"/>
                        <a:pt x="72956" y="471507"/>
                      </a:cubicBezTo>
                      <a:cubicBezTo>
                        <a:pt x="76956" y="474364"/>
                        <a:pt x="81528" y="477222"/>
                        <a:pt x="86100" y="479507"/>
                      </a:cubicBezTo>
                      <a:cubicBezTo>
                        <a:pt x="114675" y="493795"/>
                        <a:pt x="144393" y="499510"/>
                        <a:pt x="176398" y="495509"/>
                      </a:cubicBezTo>
                      <a:cubicBezTo>
                        <a:pt x="217545" y="490366"/>
                        <a:pt x="251835" y="472078"/>
                        <a:pt x="278696" y="441217"/>
                      </a:cubicBezTo>
                      <a:cubicBezTo>
                        <a:pt x="303842" y="411499"/>
                        <a:pt x="316415" y="377209"/>
                        <a:pt x="316415" y="338347"/>
                      </a:cubicBezTo>
                      <a:cubicBezTo>
                        <a:pt x="316986" y="282912"/>
                        <a:pt x="316415" y="227476"/>
                        <a:pt x="316415" y="172612"/>
                      </a:cubicBezTo>
                      <a:cubicBezTo>
                        <a:pt x="316415" y="171469"/>
                        <a:pt x="315844" y="169183"/>
                        <a:pt x="316986" y="168611"/>
                      </a:cubicBezTo>
                      <a:cubicBezTo>
                        <a:pt x="318129" y="168040"/>
                        <a:pt x="319273" y="169754"/>
                        <a:pt x="320415" y="170326"/>
                      </a:cubicBezTo>
                      <a:cubicBezTo>
                        <a:pt x="340989" y="184042"/>
                        <a:pt x="363278" y="193757"/>
                        <a:pt x="387281" y="198901"/>
                      </a:cubicBezTo>
                      <a:cubicBezTo>
                        <a:pt x="400997" y="202330"/>
                        <a:pt x="415284" y="204044"/>
                        <a:pt x="429572" y="204044"/>
                      </a:cubicBezTo>
                      <a:cubicBezTo>
                        <a:pt x="434144" y="204044"/>
                        <a:pt x="434716" y="204044"/>
                        <a:pt x="434716" y="199472"/>
                      </a:cubicBezTo>
                      <a:cubicBezTo>
                        <a:pt x="433001" y="180613"/>
                        <a:pt x="432429" y="126892"/>
                        <a:pt x="432429" y="12174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sp>
          <p:nvSpPr>
            <p:cNvPr id="627" name="Google Shape;627;p53"/>
            <p:cNvSpPr/>
            <p:nvPr/>
          </p:nvSpPr>
          <p:spPr>
            <a:xfrm>
              <a:off x="4990606" y="9663014"/>
              <a:ext cx="204986" cy="193310"/>
            </a:xfrm>
            <a:custGeom>
              <a:rect b="b" l="l" r="r" t="t"/>
              <a:pathLst>
                <a:path extrusionOk="0" h="283844" w="300989">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628" name="Google Shape;628;p53"/>
          <p:cNvSpPr txBox="1"/>
          <p:nvPr/>
        </p:nvSpPr>
        <p:spPr>
          <a:xfrm>
            <a:off x="8624956" y="5461000"/>
            <a:ext cx="3489740" cy="80021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800">
                <a:solidFill>
                  <a:srgbClr val="086D6E"/>
                </a:solidFill>
                <a:latin typeface="Calibri"/>
                <a:ea typeface="Calibri"/>
                <a:cs typeface="Calibri"/>
                <a:sym typeface="Calibri"/>
              </a:rPr>
              <a:t>www.sustainvet.eu</a:t>
            </a:r>
            <a:r>
              <a:rPr lang="en-GB" sz="2800">
                <a:solidFill>
                  <a:schemeClr val="dk1"/>
                </a:solidFill>
                <a:latin typeface="Calibri"/>
                <a:ea typeface="Calibri"/>
                <a:cs typeface="Calibri"/>
                <a:sym typeface="Calibri"/>
              </a:rPr>
              <a:t>​</a:t>
            </a:r>
            <a:endParaRPr sz="18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pic>
        <p:nvPicPr>
          <p:cNvPr id="198" name="Google Shape;198;p6"/>
          <p:cNvPicPr preferRelativeResize="0"/>
          <p:nvPr/>
        </p:nvPicPr>
        <p:blipFill rotWithShape="1">
          <a:blip r:embed="rId3">
            <a:alphaModFix/>
          </a:blip>
          <a:srcRect b="0" l="0" r="0" t="0"/>
          <a:stretch/>
        </p:blipFill>
        <p:spPr>
          <a:xfrm>
            <a:off x="-31518" y="1"/>
            <a:ext cx="12200860" cy="6858000"/>
          </a:xfrm>
          <a:prstGeom prst="rect">
            <a:avLst/>
          </a:prstGeom>
          <a:noFill/>
          <a:ln>
            <a:noFill/>
          </a:ln>
        </p:spPr>
      </p:pic>
      <p:sp>
        <p:nvSpPr>
          <p:cNvPr id="199" name="Google Shape;199;p6"/>
          <p:cNvSpPr/>
          <p:nvPr/>
        </p:nvSpPr>
        <p:spPr>
          <a:xfrm rot="9866845">
            <a:off x="9662957" y="-659342"/>
            <a:ext cx="3315886" cy="2908633"/>
          </a:xfrm>
          <a:custGeom>
            <a:rect b="b" l="l" r="r" t="t"/>
            <a:pathLst>
              <a:path extrusionOk="0" h="2282313" w="2601872">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0" name="Google Shape;200;p6"/>
          <p:cNvSpPr/>
          <p:nvPr/>
        </p:nvSpPr>
        <p:spPr>
          <a:xfrm>
            <a:off x="6755012" y="2553035"/>
            <a:ext cx="5466945" cy="4338536"/>
          </a:xfrm>
          <a:prstGeom prst="rect">
            <a:avLst/>
          </a:prstGeom>
          <a:solidFill>
            <a:schemeClr val="dk1"/>
          </a:solidFill>
          <a:ln cap="flat" cmpd="sng" w="12700">
            <a:solidFill>
              <a:srgbClr val="032E2E"/>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1" name="Google Shape;201;p6"/>
          <p:cNvSpPr txBox="1"/>
          <p:nvPr>
            <p:ph idx="1" type="body"/>
          </p:nvPr>
        </p:nvSpPr>
        <p:spPr>
          <a:xfrm>
            <a:off x="6978764" y="3052833"/>
            <a:ext cx="5126463" cy="356565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lang="en-GB" sz="2400"/>
              <a:t>Energiatehokkuus on nopein, halvin ja puhtain tapa vähentää päästöjä ja vahvistaa energiaturvallisuutta.</a:t>
            </a:r>
            <a:endParaRPr/>
          </a:p>
          <a:p>
            <a:pPr indent="0" lvl="0" marL="0" rtl="0" algn="ctr">
              <a:lnSpc>
                <a:spcPct val="90000"/>
              </a:lnSpc>
              <a:spcBef>
                <a:spcPts val="1000"/>
              </a:spcBef>
              <a:spcAft>
                <a:spcPts val="0"/>
              </a:spcAft>
              <a:buClr>
                <a:schemeClr val="lt1"/>
              </a:buClr>
              <a:buSzPts val="2400"/>
              <a:buNone/>
            </a:pPr>
            <a:br>
              <a:rPr lang="en-GB" sz="2400"/>
            </a:br>
            <a:r>
              <a:rPr i="0" lang="en-GB" sz="2400"/>
              <a:t>International Energy Agency (IEA)</a:t>
            </a:r>
            <a:endParaRPr b="1" i="0" sz="2400"/>
          </a:p>
        </p:txBody>
      </p:sp>
      <p:sp>
        <p:nvSpPr>
          <p:cNvPr id="202" name="Google Shape;202;p6"/>
          <p:cNvSpPr/>
          <p:nvPr/>
        </p:nvSpPr>
        <p:spPr>
          <a:xfrm rot="-9297929">
            <a:off x="-70115" y="5047405"/>
            <a:ext cx="2307665" cy="2230891"/>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800">
              <a:solidFill>
                <a:schemeClr val="lt1"/>
              </a:solidFill>
              <a:latin typeface="Calibri"/>
              <a:ea typeface="Calibri"/>
              <a:cs typeface="Calibri"/>
              <a:sym typeface="Calibri"/>
            </a:endParaRPr>
          </a:p>
        </p:txBody>
      </p:sp>
      <p:grpSp>
        <p:nvGrpSpPr>
          <p:cNvPr id="203" name="Google Shape;203;p6"/>
          <p:cNvGrpSpPr/>
          <p:nvPr/>
        </p:nvGrpSpPr>
        <p:grpSpPr>
          <a:xfrm rot="1905014">
            <a:off x="6749423" y="2743606"/>
            <a:ext cx="1160089" cy="752334"/>
            <a:chOff x="3400450" y="986392"/>
            <a:chExt cx="1487826" cy="1083162"/>
          </a:xfrm>
        </p:grpSpPr>
        <p:sp>
          <p:nvSpPr>
            <p:cNvPr id="204" name="Google Shape;204;p6"/>
            <p:cNvSpPr/>
            <p:nvPr/>
          </p:nvSpPr>
          <p:spPr>
            <a:xfrm>
              <a:off x="3400450" y="986392"/>
              <a:ext cx="1367826" cy="997498"/>
            </a:xfrm>
            <a:custGeom>
              <a:rect b="b" l="l" r="r" t="t"/>
              <a:pathLst>
                <a:path extrusionOk="0" h="671727" w="92111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ADD03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5" name="Google Shape;205;p6"/>
            <p:cNvSpPr/>
            <p:nvPr/>
          </p:nvSpPr>
          <p:spPr>
            <a:xfrm>
              <a:off x="3400450" y="986392"/>
              <a:ext cx="1487826" cy="1083162"/>
            </a:xfrm>
            <a:custGeom>
              <a:rect b="b" l="l" r="r" t="t"/>
              <a:pathLst>
                <a:path extrusionOk="0" h="669931" w="920214">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898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7"/>
          <p:cNvSpPr txBox="1"/>
          <p:nvPr>
            <p:ph idx="1" type="body"/>
          </p:nvPr>
        </p:nvSpPr>
        <p:spPr>
          <a:xfrm>
            <a:off x="6363598" y="1360104"/>
            <a:ext cx="5660531" cy="437769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lang="en-GB"/>
              <a:t>Nykyaikaiset energiajärjestelmät ovat monimutkaisia. Uusiutuva energia on vaihtelevaa, kysyntä muuttuu jatkuvasti, ja sähköverkkojen on pysyttävä vakaina ja tehokkaina.</a:t>
            </a:r>
            <a:endParaRPr/>
          </a:p>
          <a:p>
            <a:pPr indent="0" lvl="0" marL="0" rtl="0" algn="l">
              <a:lnSpc>
                <a:spcPct val="90000"/>
              </a:lnSpc>
              <a:spcBef>
                <a:spcPts val="1000"/>
              </a:spcBef>
              <a:spcAft>
                <a:spcPts val="0"/>
              </a:spcAft>
              <a:buClr>
                <a:schemeClr val="lt1"/>
              </a:buClr>
              <a:buSzPts val="2400"/>
              <a:buNone/>
            </a:pPr>
            <a:r>
              <a:rPr lang="en-GB"/>
              <a:t>Tekoäly auttaa analysoimalla suuria määriä dataa ennustamaan kysyntää ja tuotantoa, optimoimaan verkon toimintaa ja havaitsemaan ongelmia varhaisessa vaiheessa.</a:t>
            </a:r>
            <a:endParaRPr/>
          </a:p>
          <a:p>
            <a:pPr indent="0" lvl="0" marL="0" rtl="0" algn="l">
              <a:lnSpc>
                <a:spcPct val="90000"/>
              </a:lnSpc>
              <a:spcBef>
                <a:spcPts val="1000"/>
              </a:spcBef>
              <a:spcAft>
                <a:spcPts val="0"/>
              </a:spcAft>
              <a:buClr>
                <a:schemeClr val="lt1"/>
              </a:buClr>
              <a:buSzPts val="2400"/>
              <a:buNone/>
            </a:pPr>
            <a:r>
              <a:rPr lang="en-GB"/>
              <a:t>Tämä tukee luotettavampia, edullisempiaja kestävämpiä energiajärjestelmiä.</a:t>
            </a:r>
            <a:endParaRPr/>
          </a:p>
        </p:txBody>
      </p:sp>
      <p:sp>
        <p:nvSpPr>
          <p:cNvPr id="212" name="Google Shape;212;p7"/>
          <p:cNvSpPr txBox="1"/>
          <p:nvPr>
            <p:ph idx="3" type="body"/>
          </p:nvPr>
        </p:nvSpPr>
        <p:spPr>
          <a:xfrm>
            <a:off x="6244908" y="255252"/>
            <a:ext cx="6436836"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200"/>
              <a:buNone/>
            </a:pPr>
            <a:r>
              <a:rPr lang="en-GB" sz="3200"/>
              <a:t>Miksi tekoäly energianhallinnassa?</a:t>
            </a:r>
            <a:endParaRPr sz="3200"/>
          </a:p>
        </p:txBody>
      </p:sp>
      <p:sp>
        <p:nvSpPr>
          <p:cNvPr id="213" name="Google Shape;213;p7"/>
          <p:cNvSpPr/>
          <p:nvPr/>
        </p:nvSpPr>
        <p:spPr>
          <a:xfrm rot="5551673">
            <a:off x="10126558" y="5263468"/>
            <a:ext cx="2447505" cy="197048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Et bilde som inneholder person, holde, utendørs, hånd&#10;&#10;KI-generert innhold kan være feil." id="214" name="Google Shape;214;p7"/>
          <p:cNvPicPr preferRelativeResize="0"/>
          <p:nvPr>
            <p:ph idx="2" type="pic"/>
          </p:nvPr>
        </p:nvPicPr>
        <p:blipFill rotWithShape="1">
          <a:blip r:embed="rId3">
            <a:alphaModFix/>
          </a:blip>
          <a:srcRect b="0" l="19821" r="19821" t="0"/>
          <a:stretch/>
        </p:blipFill>
        <p:spPr>
          <a:xfrm>
            <a:off x="487160" y="524738"/>
            <a:ext cx="5660531" cy="6045736"/>
          </a:xfrm>
          <a:prstGeom prst="rect">
            <a:avLst/>
          </a:prstGeom>
          <a:solidFill>
            <a:srgbClr val="F2F2F2"/>
          </a:solid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8"/>
          <p:cNvSpPr txBox="1"/>
          <p:nvPr>
            <p:ph idx="1" type="body"/>
          </p:nvPr>
        </p:nvSpPr>
        <p:spPr>
          <a:xfrm>
            <a:off x="297446" y="1459507"/>
            <a:ext cx="5200032" cy="437769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200"/>
              <a:buNone/>
            </a:pPr>
            <a:r>
              <a:rPr lang="en-GB" sz="2200"/>
              <a:t>Tässä osiossa tutkimme kolmea pääasiallista syytä, miksi tekoälystä on tulossa olennainen energia-alalla:</a:t>
            </a:r>
            <a:endParaRPr/>
          </a:p>
          <a:p>
            <a:pPr indent="0" lvl="0" marL="0" rtl="0" algn="l">
              <a:lnSpc>
                <a:spcPct val="90000"/>
              </a:lnSpc>
              <a:spcBef>
                <a:spcPts val="1000"/>
              </a:spcBef>
              <a:spcAft>
                <a:spcPts val="0"/>
              </a:spcAft>
              <a:buClr>
                <a:schemeClr val="lt1"/>
              </a:buClr>
              <a:buSzPts val="2200"/>
              <a:buNone/>
            </a:pPr>
            <a:r>
              <a:rPr lang="en-GB" sz="2200"/>
              <a:t>1. Nykyaikaisten energiajärjestelmien kasvava monimutkaisuus</a:t>
            </a:r>
            <a:endParaRPr sz="2200"/>
          </a:p>
          <a:p>
            <a:pPr indent="0" lvl="0" marL="0" rtl="0" algn="l">
              <a:lnSpc>
                <a:spcPct val="90000"/>
              </a:lnSpc>
              <a:spcBef>
                <a:spcPts val="1000"/>
              </a:spcBef>
              <a:spcAft>
                <a:spcPts val="0"/>
              </a:spcAft>
              <a:buClr>
                <a:schemeClr val="lt1"/>
              </a:buClr>
              <a:buSzPts val="2200"/>
              <a:buNone/>
            </a:pPr>
            <a:r>
              <a:rPr lang="en-GB" sz="2200"/>
              <a:t>2. Energian tarjonnan ja kysynnän ennustamisen ja suunnittelun parantaminen</a:t>
            </a:r>
            <a:endParaRPr sz="2200"/>
          </a:p>
          <a:p>
            <a:pPr indent="0" lvl="0" marL="0" rtl="0" algn="l">
              <a:lnSpc>
                <a:spcPct val="90000"/>
              </a:lnSpc>
              <a:spcBef>
                <a:spcPts val="1000"/>
              </a:spcBef>
              <a:spcAft>
                <a:spcPts val="0"/>
              </a:spcAft>
              <a:buClr>
                <a:schemeClr val="lt1"/>
              </a:buClr>
              <a:buSzPts val="2200"/>
              <a:buNone/>
            </a:pPr>
            <a:r>
              <a:rPr lang="en-GB" sz="2200"/>
              <a:t>3. Älykkäät verkot ja energiaverkkojen reaaliaikainen optimointi</a:t>
            </a:r>
            <a:endParaRPr sz="2200"/>
          </a:p>
          <a:p>
            <a:pPr indent="0" lvl="0" marL="0" rtl="0" algn="l">
              <a:lnSpc>
                <a:spcPct val="90000"/>
              </a:lnSpc>
              <a:spcBef>
                <a:spcPts val="1000"/>
              </a:spcBef>
              <a:spcAft>
                <a:spcPts val="0"/>
              </a:spcAft>
              <a:buClr>
                <a:schemeClr val="lt1"/>
              </a:buClr>
              <a:buSzPts val="2200"/>
              <a:buNone/>
            </a:pPr>
            <a:r>
              <a:t/>
            </a:r>
            <a:endParaRPr sz="2200"/>
          </a:p>
          <a:p>
            <a:pPr indent="0" lvl="0" marL="0" rtl="0" algn="l">
              <a:lnSpc>
                <a:spcPct val="90000"/>
              </a:lnSpc>
              <a:spcBef>
                <a:spcPts val="1000"/>
              </a:spcBef>
              <a:spcAft>
                <a:spcPts val="0"/>
              </a:spcAft>
              <a:buClr>
                <a:schemeClr val="lt1"/>
              </a:buClr>
              <a:buSzPts val="2200"/>
              <a:buNone/>
            </a:pPr>
            <a:r>
              <a:rPr lang="en-GB" sz="2200"/>
              <a:t>Nämä aiheet osoittavat, kuinka tekoäly tukee tehokkaampaa, luotettavampaa ja kestävämpää energianhallintaa.</a:t>
            </a:r>
            <a:endParaRPr sz="2200"/>
          </a:p>
        </p:txBody>
      </p:sp>
      <p:sp>
        <p:nvSpPr>
          <p:cNvPr id="221" name="Google Shape;221;p8"/>
          <p:cNvSpPr/>
          <p:nvPr/>
        </p:nvSpPr>
        <p:spPr>
          <a:xfrm rot="5551673">
            <a:off x="9464822" y="5119088"/>
            <a:ext cx="2447505" cy="197048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2" name="Google Shape;222;p8"/>
          <p:cNvSpPr/>
          <p:nvPr>
            <p:ph idx="2" type="pic"/>
          </p:nvPr>
        </p:nvSpPr>
        <p:spPr>
          <a:xfrm>
            <a:off x="5888002" y="439730"/>
            <a:ext cx="5660531" cy="6045736"/>
          </a:xfrm>
          <a:prstGeom prst="rect">
            <a:avLst/>
          </a:prstGeom>
          <a:solidFill>
            <a:srgbClr val="F2F2F2"/>
          </a:solidFill>
          <a:ln>
            <a:noFill/>
          </a:ln>
        </p:spPr>
      </p:sp>
      <p:pic>
        <p:nvPicPr>
          <p:cNvPr descr="Et bilde som inneholder utendørs, himmel, solenergi, sky&#10;&#10;KI-generert innhold kan være feil." id="223" name="Google Shape;223;p8"/>
          <p:cNvPicPr preferRelativeResize="0"/>
          <p:nvPr/>
        </p:nvPicPr>
        <p:blipFill rotWithShape="1">
          <a:blip r:embed="rId3">
            <a:alphaModFix/>
          </a:blip>
          <a:srcRect b="0" l="14672" r="21845" t="0"/>
          <a:stretch/>
        </p:blipFill>
        <p:spPr>
          <a:xfrm>
            <a:off x="5883958" y="141040"/>
            <a:ext cx="5849679" cy="6592656"/>
          </a:xfrm>
          <a:prstGeom prst="rect">
            <a:avLst/>
          </a:prstGeom>
          <a:noFill/>
          <a:ln>
            <a:noFill/>
          </a:ln>
        </p:spPr>
      </p:pic>
      <p:sp>
        <p:nvSpPr>
          <p:cNvPr id="224" name="Google Shape;224;p8"/>
          <p:cNvSpPr txBox="1"/>
          <p:nvPr>
            <p:ph idx="3" type="body"/>
          </p:nvPr>
        </p:nvSpPr>
        <p:spPr>
          <a:xfrm>
            <a:off x="223427" y="439730"/>
            <a:ext cx="5600779" cy="60678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200"/>
              <a:buNone/>
            </a:pPr>
            <a:r>
              <a:rPr lang="en-GB" sz="3200"/>
              <a:t>Miksi tekoäly energianhallinnassa?</a:t>
            </a:r>
            <a:endParaRPr sz="32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9"/>
          <p:cNvSpPr txBox="1"/>
          <p:nvPr>
            <p:ph idx="1" type="body"/>
          </p:nvPr>
        </p:nvSpPr>
        <p:spPr>
          <a:xfrm>
            <a:off x="798380" y="2310399"/>
            <a:ext cx="10595237" cy="3531615"/>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rgbClr val="262626"/>
              </a:buClr>
              <a:buSzPts val="2400"/>
              <a:buNone/>
            </a:pPr>
            <a:r>
              <a:rPr lang="en-GB"/>
              <a:t>Nykypäivän energiajärjestelmät ovat hyvin erilaisia ​​kuin menneisyydessä. Perinteisesti sähköä tuotettiin suurissa, keskitetyissä voimalaitoksissa ja jaettiin kuluttajille yksisuuntaisena virtauksena. Tämä teki suunnittelusta ja ohjauksesta suhteellisen ennustettavaa.</a:t>
            </a:r>
            <a:endParaRPr/>
          </a:p>
          <a:p>
            <a:pPr indent="0" lvl="0" marL="0" rtl="0" algn="just">
              <a:lnSpc>
                <a:spcPct val="90000"/>
              </a:lnSpc>
              <a:spcBef>
                <a:spcPts val="1000"/>
              </a:spcBef>
              <a:spcAft>
                <a:spcPts val="0"/>
              </a:spcAft>
              <a:buClr>
                <a:srgbClr val="262626"/>
              </a:buClr>
              <a:buSzPts val="2400"/>
              <a:buNone/>
            </a:pPr>
            <a:r>
              <a:t/>
            </a:r>
            <a:endParaRPr/>
          </a:p>
          <a:p>
            <a:pPr indent="0" lvl="0" marL="0" rtl="0" algn="just">
              <a:lnSpc>
                <a:spcPct val="90000"/>
              </a:lnSpc>
              <a:spcBef>
                <a:spcPts val="1000"/>
              </a:spcBef>
              <a:spcAft>
                <a:spcPts val="0"/>
              </a:spcAft>
              <a:buClr>
                <a:srgbClr val="262626"/>
              </a:buClr>
              <a:buSzPts val="2400"/>
              <a:buNone/>
            </a:pPr>
            <a:r>
              <a:rPr lang="en-GB"/>
              <a:t>Nykyään energiajärjestelmät ovat hajautettuja ja dynaamisia. Tuhannet pienet uusiutuvat energialähteet, kuten tuuliturbiinit, aurinkopaneelit ja paikalliset energiayhteisöt, syöttävät sähköä verkkoon. Samaan aikaan sähköajoneuvot, lämpöpumput ja älykkäät rakennukset lisääntyvät ja muuttavat sähkönkulutuksen malleja.</a:t>
            </a:r>
            <a:endParaRPr/>
          </a:p>
        </p:txBody>
      </p:sp>
      <p:sp>
        <p:nvSpPr>
          <p:cNvPr id="231" name="Google Shape;231;p9"/>
          <p:cNvSpPr txBox="1"/>
          <p:nvPr>
            <p:ph idx="2" type="body"/>
          </p:nvPr>
        </p:nvSpPr>
        <p:spPr>
          <a:xfrm>
            <a:off x="798380" y="560551"/>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51C4C6"/>
              </a:buClr>
              <a:buSzPts val="3600"/>
              <a:buNone/>
            </a:pPr>
            <a:r>
              <a:rPr lang="en-GB"/>
              <a:t>Aihe 1: Nykyaikaisten energiajärjestelmien kasvava monimutkaisuus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2022-05-09T10:29:33Z</dcterms:created>
  <dc:creator>Gillian Keane</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0x0101001202075A42567844860B0528BA6E2D9A</vt:lpwstr>
  </property>
  <property fmtid="{D5CDD505-2E9C-101B-9397-08002B2CF9AE}" pid="3" name="MediaServiceImageTags">
    <vt:lpwstr/>
  </property>
</Properties>
</file>