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y="6858000" cx="12192000"/>
  <p:notesSz cx="6858000" cy="9144000"/>
  <p:embeddedFontLst>
    <p:embeddedFont>
      <p:font typeface="Montserrat"/>
      <p:regular r:id="rId44"/>
      <p:bold r:id="rId45"/>
      <p:italic r:id="rId46"/>
      <p:boldItalic r:id="rId47"/>
    </p:embeddedFont>
    <p:embeddedFont>
      <p:font typeface="Montserrat Light"/>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gb2mifvvfz73S9gnBPqRuHKCdI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font" Target="fonts/Montserrat-regular.fntdata"/><Relationship Id="rId43" Type="http://schemas.openxmlformats.org/officeDocument/2006/relationships/slide" Target="slides/slide39.xml"/><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Light-regular.fntdata"/><Relationship Id="rId47" Type="http://schemas.openxmlformats.org/officeDocument/2006/relationships/font" Target="fonts/Montserrat-boldItalic.fntdata"/><Relationship Id="rId49" Type="http://schemas.openxmlformats.org/officeDocument/2006/relationships/font" Target="fonts/MontserratLight-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Light-boldItalic.fntdata"/><Relationship Id="rId50" Type="http://schemas.openxmlformats.org/officeDocument/2006/relationships/font" Target="fonts/MontserratLight-italic.fntdata"/><Relationship Id="rId52"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41"/>
          <p:cNvSpPr/>
          <p:nvPr/>
        </p:nvSpPr>
        <p:spPr>
          <a:xfrm>
            <a:off x="0" y="2584174"/>
            <a:ext cx="12192000" cy="3021537"/>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41"/>
          <p:cNvSpPr txBox="1"/>
          <p:nvPr>
            <p:ph idx="1" type="body"/>
          </p:nvPr>
        </p:nvSpPr>
        <p:spPr>
          <a:xfrm>
            <a:off x="699281" y="4050410"/>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41"/>
          <p:cNvSpPr txBox="1"/>
          <p:nvPr>
            <p:ph idx="2" type="body"/>
          </p:nvPr>
        </p:nvSpPr>
        <p:spPr>
          <a:xfrm>
            <a:off x="741406" y="3170166"/>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41"/>
          <p:cNvSpPr/>
          <p:nvPr>
            <p:ph idx="3" type="pic"/>
          </p:nvPr>
        </p:nvSpPr>
        <p:spPr>
          <a:xfrm>
            <a:off x="5736127" y="561497"/>
            <a:ext cx="5982506" cy="4129773"/>
          </a:xfrm>
          <a:prstGeom prst="rect">
            <a:avLst/>
          </a:prstGeom>
          <a:solidFill>
            <a:srgbClr val="F2F2F2"/>
          </a:solidFill>
          <a:ln>
            <a:noFill/>
          </a:ln>
        </p:spPr>
      </p:sp>
      <p:sp>
        <p:nvSpPr>
          <p:cNvPr id="17" name="Google Shape;17;p41"/>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8" name="Google Shape;18;p41"/>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pic>
        <p:nvPicPr>
          <p:cNvPr id="19" name="Google Shape;19;p41"/>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20" name="Google Shape;20;p41"/>
          <p:cNvSpPr/>
          <p:nvPr/>
        </p:nvSpPr>
        <p:spPr>
          <a:xfrm rot="-4500000">
            <a:off x="9684991" y="3328031"/>
            <a:ext cx="3239534" cy="284165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 name="Google Shape;21;p41"/>
          <p:cNvSpPr/>
          <p:nvPr/>
        </p:nvSpPr>
        <p:spPr>
          <a:xfrm>
            <a:off x="8053470" y="5377413"/>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2" name="Google Shape;22;p41"/>
          <p:cNvSpPr txBox="1"/>
          <p:nvPr>
            <p:ph idx="4" type="body"/>
          </p:nvPr>
        </p:nvSpPr>
        <p:spPr>
          <a:xfrm>
            <a:off x="8376237" y="54029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07" name="Shape 107"/>
        <p:cNvGrpSpPr/>
        <p:nvPr/>
      </p:nvGrpSpPr>
      <p:grpSpPr>
        <a:xfrm>
          <a:off x="0" y="0"/>
          <a:ext cx="0" cy="0"/>
          <a:chOff x="0" y="0"/>
          <a:chExt cx="0" cy="0"/>
        </a:xfrm>
      </p:grpSpPr>
      <p:sp>
        <p:nvSpPr>
          <p:cNvPr id="108" name="Google Shape;108;p50"/>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5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5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 name="Google Shape;111;p50"/>
          <p:cNvSpPr/>
          <p:nvPr/>
        </p:nvSpPr>
        <p:spPr>
          <a:xfrm rot="10800000">
            <a:off x="1" y="0"/>
            <a:ext cx="1242204" cy="6858000"/>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2" name="Google Shape;112;p50"/>
          <p:cNvSpPr/>
          <p:nvPr/>
        </p:nvSpPr>
        <p:spPr>
          <a:xfrm rot="6762093">
            <a:off x="-257863" y="5475425"/>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13" name="Shape 113"/>
        <p:cNvGrpSpPr/>
        <p:nvPr/>
      </p:nvGrpSpPr>
      <p:grpSpPr>
        <a:xfrm>
          <a:off x="0" y="0"/>
          <a:ext cx="0" cy="0"/>
          <a:chOff x="0" y="0"/>
          <a:chExt cx="0" cy="0"/>
        </a:xfrm>
      </p:grpSpPr>
      <p:sp>
        <p:nvSpPr>
          <p:cNvPr id="114" name="Google Shape;114;p5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51"/>
          <p:cNvSpPr/>
          <p:nvPr/>
        </p:nvSpPr>
        <p:spPr>
          <a:xfrm rot="357296">
            <a:off x="10545377" y="41432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5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5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18" name="Google Shape;118;p5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19" name="Google Shape;119;p5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0" name="Shape 120"/>
        <p:cNvGrpSpPr/>
        <p:nvPr/>
      </p:nvGrpSpPr>
      <p:grpSpPr>
        <a:xfrm>
          <a:off x="0" y="0"/>
          <a:ext cx="0" cy="0"/>
          <a:chOff x="0" y="0"/>
          <a:chExt cx="0" cy="0"/>
        </a:xfrm>
      </p:grpSpPr>
      <p:sp>
        <p:nvSpPr>
          <p:cNvPr id="121" name="Google Shape;121;p52"/>
          <p:cNvSpPr/>
          <p:nvPr/>
        </p:nvSpPr>
        <p:spPr>
          <a:xfrm>
            <a:off x="0" y="2544417"/>
            <a:ext cx="12192000" cy="3218028"/>
          </a:xfrm>
          <a:custGeom>
            <a:rect b="b" l="l" r="r" t="t"/>
            <a:pathLst>
              <a:path extrusionOk="0" h="6806308" w="7600392">
                <a:moveTo>
                  <a:pt x="0" y="0"/>
                </a:moveTo>
                <a:lnTo>
                  <a:pt x="7600393" y="0"/>
                </a:lnTo>
                <a:lnTo>
                  <a:pt x="7600393" y="6806308"/>
                </a:lnTo>
                <a:lnTo>
                  <a:pt x="0" y="6806308"/>
                </a:lnTo>
                <a:close/>
              </a:path>
            </a:pathLst>
          </a:cu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22" name="Google Shape;122;p52"/>
          <p:cNvSpPr txBox="1"/>
          <p:nvPr>
            <p:ph idx="1" type="body"/>
          </p:nvPr>
        </p:nvSpPr>
        <p:spPr>
          <a:xfrm>
            <a:off x="709073" y="441110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52"/>
          <p:cNvSpPr txBox="1"/>
          <p:nvPr>
            <p:ph idx="2" type="body"/>
          </p:nvPr>
        </p:nvSpPr>
        <p:spPr>
          <a:xfrm>
            <a:off x="709073" y="3601528"/>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5000"/>
              <a:buFont typeface="Arial"/>
              <a:buNone/>
              <a:defRPr b="1" i="0" sz="5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4" name="Google Shape;124;p52"/>
          <p:cNvSpPr txBox="1"/>
          <p:nvPr/>
        </p:nvSpPr>
        <p:spPr>
          <a:xfrm>
            <a:off x="2612156" y="6091519"/>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125" name="Google Shape;125;p52"/>
          <p:cNvPicPr preferRelativeResize="0"/>
          <p:nvPr/>
        </p:nvPicPr>
        <p:blipFill rotWithShape="1">
          <a:blip r:embed="rId2">
            <a:alphaModFix/>
          </a:blip>
          <a:srcRect b="0" l="0" r="0" t="0"/>
          <a:stretch/>
        </p:blipFill>
        <p:spPr>
          <a:xfrm>
            <a:off x="698613" y="6104964"/>
            <a:ext cx="1959683" cy="410131"/>
          </a:xfrm>
          <a:prstGeom prst="rect">
            <a:avLst/>
          </a:prstGeom>
          <a:noFill/>
          <a:ln>
            <a:noFill/>
          </a:ln>
        </p:spPr>
      </p:pic>
      <p:pic>
        <p:nvPicPr>
          <p:cNvPr id="126" name="Google Shape;126;p52"/>
          <p:cNvPicPr preferRelativeResize="0"/>
          <p:nvPr/>
        </p:nvPicPr>
        <p:blipFill rotWithShape="1">
          <a:blip r:embed="rId3">
            <a:alphaModFix/>
          </a:blip>
          <a:srcRect b="0" l="0" r="0" t="0"/>
          <a:stretch/>
        </p:blipFill>
        <p:spPr>
          <a:xfrm>
            <a:off x="579069" y="376291"/>
            <a:ext cx="4010625" cy="1899769"/>
          </a:xfrm>
          <a:prstGeom prst="rect">
            <a:avLst/>
          </a:prstGeom>
          <a:noFill/>
          <a:ln>
            <a:noFill/>
          </a:ln>
        </p:spPr>
      </p:pic>
      <p:sp>
        <p:nvSpPr>
          <p:cNvPr id="127" name="Google Shape;127;p52"/>
          <p:cNvSpPr/>
          <p:nvPr/>
        </p:nvSpPr>
        <p:spPr>
          <a:xfrm rot="-3719127">
            <a:off x="-746400" y="2370718"/>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52"/>
          <p:cNvSpPr/>
          <p:nvPr/>
        </p:nvSpPr>
        <p:spPr>
          <a:xfrm rot="-4500000">
            <a:off x="9795443" y="354654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52"/>
          <p:cNvSpPr/>
          <p:nvPr/>
        </p:nvSpPr>
        <p:spPr>
          <a:xfrm>
            <a:off x="8053470" y="5367242"/>
            <a:ext cx="4138530" cy="756631"/>
          </a:xfrm>
          <a:custGeom>
            <a:rect b="b" l="l" r="r" t="t"/>
            <a:pathLst>
              <a:path extrusionOk="0" h="6806308" w="7600392">
                <a:moveTo>
                  <a:pt x="0" y="0"/>
                </a:moveTo>
                <a:lnTo>
                  <a:pt x="7600393" y="0"/>
                </a:lnTo>
                <a:lnTo>
                  <a:pt x="7600393" y="6806308"/>
                </a:lnTo>
                <a:lnTo>
                  <a:pt x="0" y="6806308"/>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30" name="Google Shape;130;p52"/>
          <p:cNvSpPr txBox="1"/>
          <p:nvPr>
            <p:ph idx="3" type="body"/>
          </p:nvPr>
        </p:nvSpPr>
        <p:spPr>
          <a:xfrm>
            <a:off x="8376237" y="5392733"/>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3000"/>
              <a:buFont typeface="Arial"/>
              <a:buNone/>
              <a:defRPr b="1" i="0"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1" name="Shape 131"/>
        <p:cNvGrpSpPr/>
        <p:nvPr/>
      </p:nvGrpSpPr>
      <p:grpSpPr>
        <a:xfrm>
          <a:off x="0" y="0"/>
          <a:ext cx="0" cy="0"/>
          <a:chOff x="0" y="0"/>
          <a:chExt cx="0" cy="0"/>
        </a:xfrm>
      </p:grpSpPr>
      <p:sp>
        <p:nvSpPr>
          <p:cNvPr id="132" name="Google Shape;132;p53"/>
          <p:cNvSpPr/>
          <p:nvPr/>
        </p:nvSpPr>
        <p:spPr>
          <a:xfrm>
            <a:off x="0" y="0"/>
            <a:ext cx="12192000" cy="6858001"/>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 name="Google Shape;133;p5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34" name="Google Shape;134;p5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0" u="none" strike="noStrike">
                <a:solidFill>
                  <a:schemeClr val="lt1"/>
                </a:solidFill>
                <a:latin typeface="Calibri"/>
                <a:ea typeface="Calibri"/>
                <a:cs typeface="Calibri"/>
                <a:sym typeface="Calibri"/>
              </a:rPr>
              <a:t>PLEASE</a:t>
            </a:r>
            <a:r>
              <a:rPr b="0" i="0" lang="en-US"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48 point </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Divider</a:t>
            </a:r>
            <a:r>
              <a:rPr b="0" i="0" lang="en-US"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36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30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24 point</a:t>
            </a:r>
            <a:r>
              <a:rPr b="0" i="0" lang="en-US" sz="3000" u="none" strike="noStrike">
                <a:solidFill>
                  <a:schemeClr val="lt1"/>
                </a:solidFill>
                <a:latin typeface="Calibri"/>
                <a:ea typeface="Calibri"/>
                <a:cs typeface="Calibri"/>
                <a:sym typeface="Calibri"/>
              </a:rPr>
              <a:t>  -  Main </a:t>
            </a:r>
            <a:r>
              <a:rPr b="0" i="0" lang="en-US"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135" name="Google Shape;135;p5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strike="noStrike">
                <a:solidFill>
                  <a:schemeClr val="lt1"/>
                </a:solidFill>
                <a:latin typeface="Calibri"/>
                <a:ea typeface="Calibri"/>
                <a:cs typeface="Calibri"/>
                <a:sym typeface="Calibri"/>
              </a:rPr>
              <a:t>SUSTaiN </a:t>
            </a:r>
            <a:r>
              <a:rPr b="0" i="0" lang="en-US"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US"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36" name="Google Shape;136;p53"/>
          <p:cNvCxnSpPr/>
          <p:nvPr/>
        </p:nvCxnSpPr>
        <p:spPr>
          <a:xfrm>
            <a:off x="7098716" y="-1"/>
            <a:ext cx="0" cy="5540408"/>
          </a:xfrm>
          <a:prstGeom prst="straightConnector1">
            <a:avLst/>
          </a:prstGeom>
          <a:noFill/>
          <a:ln cap="flat" cmpd="sng" w="9525">
            <a:solidFill>
              <a:schemeClr val="lt1"/>
            </a:solidFill>
            <a:prstDash val="solid"/>
            <a:miter lim="8000"/>
            <a:headEnd len="sm" w="sm" type="none"/>
            <a:tailEnd len="sm" w="sm" type="none"/>
          </a:ln>
        </p:spPr>
      </p:cxnSp>
      <p:cxnSp>
        <p:nvCxnSpPr>
          <p:cNvPr id="137" name="Google Shape;137;p53"/>
          <p:cNvCxnSpPr/>
          <p:nvPr/>
        </p:nvCxnSpPr>
        <p:spPr>
          <a:xfrm rot="10800000">
            <a:off x="1" y="1620217"/>
            <a:ext cx="7098715" cy="0"/>
          </a:xfrm>
          <a:prstGeom prst="straightConnector1">
            <a:avLst/>
          </a:prstGeom>
          <a:noFill/>
          <a:ln cap="flat" cmpd="sng" w="9525">
            <a:solidFill>
              <a:schemeClr val="lt1"/>
            </a:solidFill>
            <a:prstDash val="solid"/>
            <a:miter lim="8000"/>
            <a:headEnd len="sm" w="sm" type="none"/>
            <a:tailEnd len="sm" w="sm" type="none"/>
          </a:ln>
        </p:spPr>
      </p:cxnSp>
      <p:sp>
        <p:nvSpPr>
          <p:cNvPr id="138" name="Google Shape;138;p5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 </a:t>
            </a:r>
            <a:r>
              <a:rPr b="1" lang="en-US" sz="2400">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39" name="Google Shape;139;p53"/>
          <p:cNvCxnSpPr/>
          <p:nvPr/>
        </p:nvCxnSpPr>
        <p:spPr>
          <a:xfrm rot="10800000">
            <a:off x="2" y="5540407"/>
            <a:ext cx="12191998" cy="0"/>
          </a:xfrm>
          <a:prstGeom prst="straightConnector1">
            <a:avLst/>
          </a:prstGeom>
          <a:noFill/>
          <a:ln cap="flat" cmpd="sng" w="9525">
            <a:solidFill>
              <a:schemeClr val="lt1"/>
            </a:solidFill>
            <a:prstDash val="solid"/>
            <a:miter lim="8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40" name="Shape 14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1" name="Shape 141"/>
        <p:cNvGrpSpPr/>
        <p:nvPr/>
      </p:nvGrpSpPr>
      <p:grpSpPr>
        <a:xfrm>
          <a:off x="0" y="0"/>
          <a:ext cx="0" cy="0"/>
          <a:chOff x="0" y="0"/>
          <a:chExt cx="0" cy="0"/>
        </a:xfrm>
      </p:grpSpPr>
      <p:sp>
        <p:nvSpPr>
          <p:cNvPr id="142" name="Google Shape;142;p5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55"/>
          <p:cNvSpPr/>
          <p:nvPr>
            <p:ph idx="2" type="pic"/>
          </p:nvPr>
        </p:nvSpPr>
        <p:spPr>
          <a:xfrm>
            <a:off x="414116" y="352414"/>
            <a:ext cx="5497412" cy="6099184"/>
          </a:xfrm>
          <a:prstGeom prst="rect">
            <a:avLst/>
          </a:prstGeom>
          <a:solidFill>
            <a:srgbClr val="F2F2F2"/>
          </a:solidFill>
          <a:ln>
            <a:noFill/>
          </a:ln>
        </p:spPr>
      </p:sp>
      <p:sp>
        <p:nvSpPr>
          <p:cNvPr id="144" name="Google Shape;144;p5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3" name="Shape 23"/>
        <p:cNvGrpSpPr/>
        <p:nvPr/>
      </p:nvGrpSpPr>
      <p:grpSpPr>
        <a:xfrm>
          <a:off x="0" y="0"/>
          <a:ext cx="0" cy="0"/>
          <a:chOff x="0" y="0"/>
          <a:chExt cx="0" cy="0"/>
        </a:xfrm>
      </p:grpSpPr>
      <p:sp>
        <p:nvSpPr>
          <p:cNvPr id="24" name="Google Shape;24;p42"/>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42"/>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42"/>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42"/>
          <p:cNvSpPr txBox="1"/>
          <p:nvPr>
            <p:ph idx="4" type="body"/>
          </p:nvPr>
        </p:nvSpPr>
        <p:spPr>
          <a:xfrm>
            <a:off x="1608004" y="2498531"/>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42"/>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42"/>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2"/>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42"/>
          <p:cNvSpPr txBox="1"/>
          <p:nvPr>
            <p:ph idx="8" type="body"/>
          </p:nvPr>
        </p:nvSpPr>
        <p:spPr>
          <a:xfrm>
            <a:off x="1608004" y="3922110"/>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42"/>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ADD037"/>
              </a:buClr>
              <a:buSzPts val="3200"/>
              <a:buFont typeface="Arial"/>
              <a:buNone/>
              <a:defRPr b="1" i="0" sz="3200" u="none" cap="none" strike="noStrike">
                <a:solidFill>
                  <a:srgbClr val="ADD03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42"/>
          <p:cNvSpPr txBox="1"/>
          <p:nvPr>
            <p:ph idx="13" type="body"/>
          </p:nvPr>
        </p:nvSpPr>
        <p:spPr>
          <a:xfrm>
            <a:off x="1608004" y="4616963"/>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42"/>
          <p:cNvSpPr/>
          <p:nvPr/>
        </p:nvSpPr>
        <p:spPr>
          <a:xfrm rot="10800000">
            <a:off x="-4454" y="0"/>
            <a:ext cx="12189954" cy="1303382"/>
          </a:xfrm>
          <a:prstGeom prst="rect">
            <a:avLst/>
          </a:prstGeom>
          <a:gradFill>
            <a:gsLst>
              <a:gs pos="0">
                <a:srgbClr val="00403F"/>
              </a:gs>
              <a:gs pos="83000">
                <a:srgbClr val="51C4C6"/>
              </a:gs>
              <a:gs pos="100000">
                <a:srgbClr val="51C4C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35" name="Google Shape;35;p42"/>
          <p:cNvSpPr txBox="1"/>
          <p:nvPr>
            <p:ph idx="14" type="body"/>
          </p:nvPr>
        </p:nvSpPr>
        <p:spPr>
          <a:xfrm>
            <a:off x="548420" y="195206"/>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42"/>
          <p:cNvSpPr/>
          <p:nvPr/>
        </p:nvSpPr>
        <p:spPr>
          <a:xfrm rot="5400000">
            <a:off x="1314218" y="462088"/>
            <a:ext cx="108000" cy="1685648"/>
          </a:xfrm>
          <a:custGeom>
            <a:rect b="b" l="l" r="r" t="t"/>
            <a:pathLst>
              <a:path extrusionOk="0" h="260044" w="30700">
                <a:moveTo>
                  <a:pt x="0" y="0"/>
                </a:moveTo>
                <a:lnTo>
                  <a:pt x="30701" y="0"/>
                </a:lnTo>
                <a:lnTo>
                  <a:pt x="30701" y="260044"/>
                </a:lnTo>
                <a:lnTo>
                  <a:pt x="0" y="260044"/>
                </a:ln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42"/>
          <p:cNvSpPr txBox="1"/>
          <p:nvPr/>
        </p:nvSpPr>
        <p:spPr>
          <a:xfrm>
            <a:off x="2612157" y="5952371"/>
            <a:ext cx="452823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800">
                <a:solidFill>
                  <a:srgbClr val="26262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a:solidFill>
                <a:srgbClr val="262626"/>
              </a:solidFill>
              <a:latin typeface="Calibri"/>
              <a:ea typeface="Calibri"/>
              <a:cs typeface="Calibri"/>
              <a:sym typeface="Calibri"/>
            </a:endParaRPr>
          </a:p>
        </p:txBody>
      </p:sp>
      <p:pic>
        <p:nvPicPr>
          <p:cNvPr descr="Co-funded by the European Union logo in png for web usage" id="38" name="Google Shape;38;p42"/>
          <p:cNvPicPr preferRelativeResize="0"/>
          <p:nvPr/>
        </p:nvPicPr>
        <p:blipFill rotWithShape="1">
          <a:blip r:embed="rId2">
            <a:alphaModFix/>
          </a:blip>
          <a:srcRect b="0" l="0" r="0" t="0"/>
          <a:stretch/>
        </p:blipFill>
        <p:spPr>
          <a:xfrm>
            <a:off x="698614" y="5965816"/>
            <a:ext cx="1959683" cy="41013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39" name="Shape 39"/>
        <p:cNvGrpSpPr/>
        <p:nvPr/>
      </p:nvGrpSpPr>
      <p:grpSpPr>
        <a:xfrm>
          <a:off x="0" y="0"/>
          <a:ext cx="0" cy="0"/>
          <a:chOff x="0" y="0"/>
          <a:chExt cx="0" cy="0"/>
        </a:xfrm>
      </p:grpSpPr>
      <p:sp>
        <p:nvSpPr>
          <p:cNvPr id="40" name="Google Shape;40;p43"/>
          <p:cNvSpPr/>
          <p:nvPr/>
        </p:nvSpPr>
        <p:spPr>
          <a:xfrm rot="10800000">
            <a:off x="0" y="0"/>
            <a:ext cx="12192000" cy="6858000"/>
          </a:xfrm>
          <a:prstGeom prst="rect">
            <a:avLst/>
          </a:pr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43"/>
          <p:cNvSpPr/>
          <p:nvPr/>
        </p:nvSpPr>
        <p:spPr>
          <a:xfrm>
            <a:off x="370688" y="323520"/>
            <a:ext cx="11133740"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 name="Google Shape;42;p4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4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51C4C6"/>
              </a:buClr>
              <a:buSzPts val="3600"/>
              <a:buFont typeface="Arial"/>
              <a:buNone/>
              <a:defRPr b="1" i="0" sz="36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43"/>
          <p:cNvSpPr/>
          <p:nvPr/>
        </p:nvSpPr>
        <p:spPr>
          <a:xfrm rot="8146203">
            <a:off x="10066356" y="-638751"/>
            <a:ext cx="3230562" cy="2833788"/>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43"/>
          <p:cNvSpPr/>
          <p:nvPr/>
        </p:nvSpPr>
        <p:spPr>
          <a:xfrm>
            <a:off x="12192000" y="-287867"/>
            <a:ext cx="1185333" cy="85174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43"/>
          <p:cNvSpPr txBox="1"/>
          <p:nvPr/>
        </p:nvSpPr>
        <p:spPr>
          <a:xfrm rot="-5400000">
            <a:off x="9996557" y="4601255"/>
            <a:ext cx="37795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lt1"/>
                </a:solidFill>
                <a:latin typeface="Calibri"/>
                <a:ea typeface="Calibri"/>
                <a:cs typeface="Calibri"/>
                <a:sym typeface="Calibri"/>
              </a:rPr>
              <a:t>AI-enhanced Vocational Education for a Sustainable Future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7" name="Shape 47"/>
        <p:cNvGrpSpPr/>
        <p:nvPr/>
      </p:nvGrpSpPr>
      <p:grpSpPr>
        <a:xfrm>
          <a:off x="0" y="0"/>
          <a:ext cx="0" cy="0"/>
          <a:chOff x="0" y="0"/>
          <a:chExt cx="0" cy="0"/>
        </a:xfrm>
      </p:grpSpPr>
      <p:sp>
        <p:nvSpPr>
          <p:cNvPr id="48" name="Google Shape;48;p4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gradFill>
            <a:gsLst>
              <a:gs pos="0">
                <a:srgbClr val="00403F"/>
              </a:gs>
              <a:gs pos="83000">
                <a:srgbClr val="51C4C6"/>
              </a:gs>
              <a:gs pos="100000">
                <a:srgbClr val="51C4C6"/>
              </a:gs>
            </a:gsLst>
            <a:lin ang="27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4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 name="Google Shape;50;p4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4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DD037"/>
              </a:buClr>
              <a:buSzPts val="13000"/>
              <a:buFont typeface="Arial"/>
              <a:buNone/>
              <a:defRPr b="0" i="0" sz="13000" u="none" cap="none" strike="noStrike">
                <a:solidFill>
                  <a:srgbClr val="ADD03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p4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51C4C6"/>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 name="Google Shape;53;p44"/>
          <p:cNvSpPr/>
          <p:nvPr/>
        </p:nvSpPr>
        <p:spPr>
          <a:xfrm rot="-3719127">
            <a:off x="3060056"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 name="Google Shape;54;p44"/>
          <p:cNvSpPr/>
          <p:nvPr/>
        </p:nvSpPr>
        <p:spPr>
          <a:xfrm rot="-4500000">
            <a:off x="9944298" y="4290829"/>
            <a:ext cx="2916466" cy="2558269"/>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55" name="Shape 55"/>
        <p:cNvGrpSpPr/>
        <p:nvPr/>
      </p:nvGrpSpPr>
      <p:grpSpPr>
        <a:xfrm>
          <a:off x="0" y="0"/>
          <a:ext cx="0" cy="0"/>
          <a:chOff x="0" y="0"/>
          <a:chExt cx="0" cy="0"/>
        </a:xfrm>
      </p:grpSpPr>
      <p:sp>
        <p:nvSpPr>
          <p:cNvPr id="56" name="Google Shape;56;p45"/>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45"/>
          <p:cNvSpPr/>
          <p:nvPr>
            <p:ph idx="2" type="pic"/>
          </p:nvPr>
        </p:nvSpPr>
        <p:spPr>
          <a:xfrm>
            <a:off x="0" y="0"/>
            <a:ext cx="12192000" cy="6858000"/>
          </a:xfrm>
          <a:prstGeom prst="rect">
            <a:avLst/>
          </a:prstGeom>
          <a:solidFill>
            <a:srgbClr val="F2F2F2"/>
          </a:solidFill>
          <a:ln>
            <a:noFill/>
          </a:ln>
        </p:spPr>
      </p:sp>
      <p:sp>
        <p:nvSpPr>
          <p:cNvPr id="58" name="Google Shape;58;p45"/>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59" name="Shape 59"/>
        <p:cNvGrpSpPr/>
        <p:nvPr/>
      </p:nvGrpSpPr>
      <p:grpSpPr>
        <a:xfrm>
          <a:off x="0" y="0"/>
          <a:ext cx="0" cy="0"/>
          <a:chOff x="0" y="0"/>
          <a:chExt cx="0" cy="0"/>
        </a:xfrm>
      </p:grpSpPr>
      <p:sp>
        <p:nvSpPr>
          <p:cNvPr id="60" name="Google Shape;60;p46"/>
          <p:cNvSpPr/>
          <p:nvPr/>
        </p:nvSpPr>
        <p:spPr>
          <a:xfrm>
            <a:off x="5774267"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46"/>
          <p:cNvSpPr/>
          <p:nvPr>
            <p:ph idx="2" type="pic"/>
          </p:nvPr>
        </p:nvSpPr>
        <p:spPr>
          <a:xfrm>
            <a:off x="487160" y="524738"/>
            <a:ext cx="5660531" cy="6045736"/>
          </a:xfrm>
          <a:prstGeom prst="rect">
            <a:avLst/>
          </a:prstGeom>
          <a:solidFill>
            <a:srgbClr val="F2F2F2"/>
          </a:solidFill>
          <a:ln>
            <a:noFill/>
          </a:ln>
        </p:spPr>
      </p:sp>
      <p:sp>
        <p:nvSpPr>
          <p:cNvPr id="62" name="Google Shape;62;p46"/>
          <p:cNvSpPr txBox="1"/>
          <p:nvPr>
            <p:ph idx="1" type="body"/>
          </p:nvPr>
        </p:nvSpPr>
        <p:spPr>
          <a:xfrm>
            <a:off x="6791158" y="2218607"/>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46"/>
          <p:cNvSpPr txBox="1"/>
          <p:nvPr>
            <p:ph idx="3" type="body"/>
          </p:nvPr>
        </p:nvSpPr>
        <p:spPr>
          <a:xfrm>
            <a:off x="6791158" y="475351"/>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64" name="Shape 64"/>
        <p:cNvGrpSpPr/>
        <p:nvPr/>
      </p:nvGrpSpPr>
      <p:grpSpPr>
        <a:xfrm>
          <a:off x="0" y="0"/>
          <a:ext cx="0" cy="0"/>
          <a:chOff x="0" y="0"/>
          <a:chExt cx="0" cy="0"/>
        </a:xfrm>
      </p:grpSpPr>
      <p:sp>
        <p:nvSpPr>
          <p:cNvPr id="65" name="Google Shape;65;p4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47"/>
          <p:cNvSpPr/>
          <p:nvPr>
            <p:ph idx="2" type="pic"/>
          </p:nvPr>
        </p:nvSpPr>
        <p:spPr>
          <a:xfrm>
            <a:off x="5888002" y="439730"/>
            <a:ext cx="5660531" cy="6045736"/>
          </a:xfrm>
          <a:prstGeom prst="rect">
            <a:avLst/>
          </a:prstGeom>
          <a:solidFill>
            <a:srgbClr val="F2F2F2"/>
          </a:solidFill>
          <a:ln>
            <a:noFill/>
          </a:ln>
        </p:spPr>
      </p:sp>
      <p:sp>
        <p:nvSpPr>
          <p:cNvPr id="67" name="Google Shape;67;p4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4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69" name="Shape 69"/>
        <p:cNvGrpSpPr/>
        <p:nvPr/>
      </p:nvGrpSpPr>
      <p:grpSpPr>
        <a:xfrm>
          <a:off x="0" y="0"/>
          <a:ext cx="0" cy="0"/>
          <a:chOff x="0" y="0"/>
          <a:chExt cx="0" cy="0"/>
        </a:xfrm>
      </p:grpSpPr>
      <p:sp>
        <p:nvSpPr>
          <p:cNvPr id="70" name="Google Shape;70;p48"/>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 name="Google Shape;71;p48"/>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48"/>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48"/>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48"/>
          <p:cNvSpPr/>
          <p:nvPr>
            <p:ph idx="4" type="pic"/>
          </p:nvPr>
        </p:nvSpPr>
        <p:spPr>
          <a:xfrm>
            <a:off x="-126342" y="0"/>
            <a:ext cx="3669321" cy="6858000"/>
          </a:xfrm>
          <a:prstGeom prst="rect">
            <a:avLst/>
          </a:prstGeom>
          <a:solidFill>
            <a:srgbClr val="D8D8D8"/>
          </a:solidFill>
          <a:ln>
            <a:noFill/>
          </a:ln>
        </p:spPr>
      </p:sp>
      <p:sp>
        <p:nvSpPr>
          <p:cNvPr id="75" name="Google Shape;75;p48"/>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48"/>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48"/>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48"/>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51C4C6"/>
              </a:buClr>
              <a:buSzPts val="2400"/>
              <a:buFont typeface="Arial"/>
              <a:buNone/>
              <a:defRPr b="1" i="0" sz="2400" u="none" cap="none" strike="noStrike">
                <a:solidFill>
                  <a:srgbClr val="51C4C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48"/>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48"/>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1" name="Google Shape;81;p48"/>
          <p:cNvGrpSpPr/>
          <p:nvPr/>
        </p:nvGrpSpPr>
        <p:grpSpPr>
          <a:xfrm>
            <a:off x="4054159" y="721803"/>
            <a:ext cx="7578908" cy="5461417"/>
            <a:chOff x="4054159" y="721803"/>
            <a:chExt cx="7578908" cy="5461417"/>
          </a:xfrm>
        </p:grpSpPr>
        <p:grpSp>
          <p:nvGrpSpPr>
            <p:cNvPr id="82" name="Google Shape;82;p48"/>
            <p:cNvGrpSpPr/>
            <p:nvPr/>
          </p:nvGrpSpPr>
          <p:grpSpPr>
            <a:xfrm>
              <a:off x="4054161" y="721803"/>
              <a:ext cx="7547911" cy="1674487"/>
              <a:chOff x="4061909" y="1565906"/>
              <a:chExt cx="7547911" cy="1882781"/>
            </a:xfrm>
          </p:grpSpPr>
          <p:cxnSp>
            <p:nvCxnSpPr>
              <p:cNvPr id="83" name="Google Shape;83;p48"/>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84" name="Google Shape;84;p48"/>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85" name="Google Shape;85;p48"/>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86" name="Google Shape;86;p48"/>
            <p:cNvCxnSpPr/>
            <p:nvPr/>
          </p:nvCxnSpPr>
          <p:spPr>
            <a:xfrm>
              <a:off x="4054160" y="200029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87" name="Google Shape;87;p48"/>
            <p:cNvCxnSpPr/>
            <p:nvPr/>
          </p:nvCxnSpPr>
          <p:spPr>
            <a:xfrm>
              <a:off x="4069659" y="238824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88" name="Google Shape;88;p48"/>
            <p:cNvGrpSpPr/>
            <p:nvPr/>
          </p:nvGrpSpPr>
          <p:grpSpPr>
            <a:xfrm>
              <a:off x="4054160" y="2644936"/>
              <a:ext cx="7547911" cy="1674487"/>
              <a:chOff x="4061909" y="1565906"/>
              <a:chExt cx="7547911" cy="1882781"/>
            </a:xfrm>
          </p:grpSpPr>
          <p:cxnSp>
            <p:nvCxnSpPr>
              <p:cNvPr id="89" name="Google Shape;89;p48"/>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0" name="Google Shape;90;p48"/>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1" name="Google Shape;91;p48"/>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92" name="Google Shape;92;p48"/>
            <p:cNvCxnSpPr/>
            <p:nvPr/>
          </p:nvCxnSpPr>
          <p:spPr>
            <a:xfrm>
              <a:off x="4054159" y="3923423"/>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3" name="Google Shape;93;p48"/>
            <p:cNvCxnSpPr/>
            <p:nvPr/>
          </p:nvCxnSpPr>
          <p:spPr>
            <a:xfrm>
              <a:off x="4069658" y="4311378"/>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nvGrpSpPr>
            <p:cNvPr id="94" name="Google Shape;94;p48"/>
            <p:cNvGrpSpPr/>
            <p:nvPr/>
          </p:nvGrpSpPr>
          <p:grpSpPr>
            <a:xfrm>
              <a:off x="4069658" y="4508733"/>
              <a:ext cx="7547911" cy="1674487"/>
              <a:chOff x="4061909" y="1565906"/>
              <a:chExt cx="7547911" cy="1882781"/>
            </a:xfrm>
          </p:grpSpPr>
          <p:cxnSp>
            <p:nvCxnSpPr>
              <p:cNvPr id="95" name="Google Shape;95;p48"/>
              <p:cNvCxnSpPr/>
              <p:nvPr/>
            </p:nvCxnSpPr>
            <p:spPr>
              <a:xfrm>
                <a:off x="11609820" y="1582845"/>
                <a:ext cx="0" cy="1865842"/>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6" name="Google Shape;96;p48"/>
              <p:cNvCxnSpPr/>
              <p:nvPr/>
            </p:nvCxnSpPr>
            <p:spPr>
              <a:xfrm>
                <a:off x="4061909" y="1577903"/>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7" name="Google Shape;97;p48"/>
              <p:cNvCxnSpPr/>
              <p:nvPr/>
            </p:nvCxnSpPr>
            <p:spPr>
              <a:xfrm>
                <a:off x="4061909" y="1565906"/>
                <a:ext cx="0" cy="44526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cxnSp>
          <p:nvCxnSpPr>
            <p:cNvPr id="98" name="Google Shape;98;p48"/>
            <p:cNvCxnSpPr/>
            <p:nvPr/>
          </p:nvCxnSpPr>
          <p:spPr>
            <a:xfrm>
              <a:off x="4069657" y="5787220"/>
              <a:ext cx="0" cy="396000"/>
            </a:xfrm>
            <a:prstGeom prst="straightConnector1">
              <a:avLst/>
            </a:prstGeom>
            <a:solidFill>
              <a:srgbClr val="0AA3A4"/>
            </a:solidFill>
            <a:ln cap="flat" cmpd="sng" w="28575">
              <a:solidFill>
                <a:srgbClr val="ADD037"/>
              </a:solidFill>
              <a:prstDash val="solid"/>
              <a:miter lim="8000"/>
              <a:headEnd len="sm" w="sm" type="none"/>
              <a:tailEnd len="sm" w="sm" type="none"/>
            </a:ln>
          </p:spPr>
        </p:cxnSp>
        <p:cxnSp>
          <p:nvCxnSpPr>
            <p:cNvPr id="99" name="Google Shape;99;p48"/>
            <p:cNvCxnSpPr/>
            <p:nvPr/>
          </p:nvCxnSpPr>
          <p:spPr>
            <a:xfrm>
              <a:off x="4085156" y="6175175"/>
              <a:ext cx="7547911" cy="0"/>
            </a:xfrm>
            <a:prstGeom prst="straightConnector1">
              <a:avLst/>
            </a:prstGeom>
            <a:solidFill>
              <a:srgbClr val="0AA3A4"/>
            </a:solidFill>
            <a:ln cap="flat" cmpd="sng" w="28575">
              <a:solidFill>
                <a:srgbClr val="ADD037"/>
              </a:solidFill>
              <a:prstDash val="solid"/>
              <a:miter lim="8000"/>
              <a:headEnd len="sm" w="sm" type="none"/>
              <a:tailEnd len="sm" w="sm"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0" name="Shape 100"/>
        <p:cNvGrpSpPr/>
        <p:nvPr/>
      </p:nvGrpSpPr>
      <p:grpSpPr>
        <a:xfrm>
          <a:off x="0" y="0"/>
          <a:ext cx="0" cy="0"/>
          <a:chOff x="0" y="0"/>
          <a:chExt cx="0" cy="0"/>
        </a:xfrm>
      </p:grpSpPr>
      <p:sp>
        <p:nvSpPr>
          <p:cNvPr id="101" name="Google Shape;101;p4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49"/>
          <p:cNvSpPr/>
          <p:nvPr/>
        </p:nvSpPr>
        <p:spPr>
          <a:xfrm>
            <a:off x="1821024" y="-526600"/>
            <a:ext cx="3899291" cy="3420385"/>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4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4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05" name="Google Shape;105;p49"/>
          <p:cNvPicPr preferRelativeResize="0"/>
          <p:nvPr/>
        </p:nvPicPr>
        <p:blipFill rotWithShape="1">
          <a:blip r:embed="rId2">
            <a:alphaModFix/>
          </a:blip>
          <a:srcRect b="0" l="-25867" r="0" t="0"/>
          <a:stretch/>
        </p:blipFill>
        <p:spPr>
          <a:xfrm flipH="1">
            <a:off x="0" y="1333922"/>
            <a:ext cx="8439100" cy="5375657"/>
          </a:xfrm>
          <a:prstGeom prst="rect">
            <a:avLst/>
          </a:prstGeom>
          <a:noFill/>
          <a:ln>
            <a:noFill/>
          </a:ln>
        </p:spPr>
      </p:pic>
      <p:sp>
        <p:nvSpPr>
          <p:cNvPr id="106" name="Google Shape;106;p4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40"/>
          <p:cNvCxnSpPr/>
          <p:nvPr/>
        </p:nvCxnSpPr>
        <p:spPr>
          <a:xfrm rot="10800000">
            <a:off x="11791088" y="6608548"/>
            <a:ext cx="224149" cy="0"/>
          </a:xfrm>
          <a:prstGeom prst="straightConnector1">
            <a:avLst/>
          </a:prstGeom>
          <a:noFill/>
          <a:ln cap="flat" cmpd="sng" w="9525">
            <a:solidFill>
              <a:srgbClr val="51C4C6"/>
            </a:solidFill>
            <a:prstDash val="solid"/>
            <a:miter lim="4000"/>
            <a:headEnd len="sm" w="sm" type="none"/>
            <a:tailEnd len="sm" w="sm" type="none"/>
          </a:ln>
        </p:spPr>
      </p:cxnSp>
      <p:sp>
        <p:nvSpPr>
          <p:cNvPr id="11" name="Google Shape;11;p40"/>
          <p:cNvSpPr txBox="1"/>
          <p:nvPr/>
        </p:nvSpPr>
        <p:spPr>
          <a:xfrm rot="-5400000">
            <a:off x="9996557" y="4624338"/>
            <a:ext cx="3779520" cy="2000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700" u="none" cap="none" strike="noStrike">
                <a:solidFill>
                  <a:srgbClr val="00898B"/>
                </a:solidFill>
                <a:latin typeface="Calibri"/>
                <a:ea typeface="Calibri"/>
                <a:cs typeface="Calibri"/>
                <a:sym typeface="Calibri"/>
              </a:rPr>
              <a:t>AI-enhanced Vocational Education for a Sustainable Future</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0.jp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1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9.png"/><Relationship Id="rId4" Type="http://schemas.openxmlformats.org/officeDocument/2006/relationships/image" Target="../media/image2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21.png"/><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2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
          <p:cNvSpPr txBox="1"/>
          <p:nvPr>
            <p:ph idx="1" type="body"/>
          </p:nvPr>
        </p:nvSpPr>
        <p:spPr>
          <a:xfrm>
            <a:off x="709898" y="4287696"/>
            <a:ext cx="4048714" cy="719039"/>
          </a:xfrm>
          <a:prstGeom prst="rect">
            <a:avLst/>
          </a:prstGeom>
          <a:noFill/>
          <a:ln>
            <a:noFill/>
          </a:ln>
        </p:spPr>
        <p:txBody>
          <a:bodyPr anchorCtr="0" anchor="t" bIns="45700" lIns="91425" spcFirstLastPara="1" rIns="91425" wrap="square" tIns="45700">
            <a:noAutofit/>
          </a:bodyPr>
          <a:lstStyle/>
          <a:p>
            <a:pPr indent="0" lvl="0" marL="0" rtl="0" algn="l">
              <a:lnSpc>
                <a:spcPct val="82375"/>
              </a:lnSpc>
              <a:spcBef>
                <a:spcPts val="0"/>
              </a:spcBef>
              <a:spcAft>
                <a:spcPts val="0"/>
              </a:spcAft>
              <a:buClr>
                <a:schemeClr val="lt1"/>
              </a:buClr>
              <a:buSzPts val="4800"/>
              <a:buNone/>
            </a:pPr>
            <a:r>
              <a:rPr b="1" lang="en-US" sz="4800"/>
              <a:t>Tekoäly Liikenteessä</a:t>
            </a:r>
            <a:endParaRPr b="1" sz="4800"/>
          </a:p>
        </p:txBody>
      </p:sp>
      <p:sp>
        <p:nvSpPr>
          <p:cNvPr id="151" name="Google Shape;151;p1"/>
          <p:cNvSpPr txBox="1"/>
          <p:nvPr>
            <p:ph idx="2" type="body"/>
          </p:nvPr>
        </p:nvSpPr>
        <p:spPr>
          <a:xfrm>
            <a:off x="608056" y="2998716"/>
            <a:ext cx="3311988" cy="5331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None/>
            </a:pPr>
            <a:r>
              <a:rPr b="1" lang="en-US" sz="4800"/>
              <a:t>Moduuli 3</a:t>
            </a:r>
            <a:endParaRPr/>
          </a:p>
        </p:txBody>
      </p:sp>
      <p:sp>
        <p:nvSpPr>
          <p:cNvPr id="152" name="Google Shape;152;p1"/>
          <p:cNvSpPr txBox="1"/>
          <p:nvPr>
            <p:ph idx="1" type="body"/>
          </p:nvPr>
        </p:nvSpPr>
        <p:spPr>
          <a:xfrm>
            <a:off x="8376237" y="5551760"/>
            <a:ext cx="3195486" cy="73114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rPr b="0" i="0" lang="en-US" sz="2800" u="none" cap="none" strike="noStrike">
                <a:solidFill>
                  <a:schemeClr val="dk1"/>
                </a:solidFill>
                <a:latin typeface="Calibri"/>
                <a:ea typeface="Calibri"/>
                <a:cs typeface="Calibri"/>
                <a:sym typeface="Calibri"/>
              </a:rPr>
              <a:t>www.sustainvet.eu</a:t>
            </a:r>
            <a:endParaRPr b="0" i="0" sz="2800" u="none" cap="none" strike="noStrike">
              <a:solidFill>
                <a:schemeClr val="dk1"/>
              </a:solidFill>
              <a:latin typeface="Calibri"/>
              <a:ea typeface="Calibri"/>
              <a:cs typeface="Calibri"/>
              <a:sym typeface="Calibri"/>
            </a:endParaRPr>
          </a:p>
        </p:txBody>
      </p:sp>
      <p:sp>
        <p:nvSpPr>
          <p:cNvPr id="153" name="Google Shape;153;p1"/>
          <p:cNvSpPr/>
          <p:nvPr/>
        </p:nvSpPr>
        <p:spPr>
          <a:xfrm rot="-3719127">
            <a:off x="5058977" y="456857"/>
            <a:ext cx="2004280" cy="161364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54" name="Google Shape;154;p1"/>
          <p:cNvPicPr preferRelativeResize="0"/>
          <p:nvPr>
            <p:ph idx="3" type="pic"/>
          </p:nvPr>
        </p:nvPicPr>
        <p:blipFill rotWithShape="1">
          <a:blip r:embed="rId3">
            <a:alphaModFix/>
          </a:blip>
          <a:srcRect b="0" l="1717" r="1717" t="0"/>
          <a:stretch/>
        </p:blipFill>
        <p:spPr>
          <a:xfrm>
            <a:off x="5279136" y="561497"/>
            <a:ext cx="6439497" cy="4445238"/>
          </a:xfrm>
          <a:prstGeom prst="rect">
            <a:avLst/>
          </a:prstGeom>
          <a:solidFill>
            <a:srgbClr val="F2F2F2"/>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F:\snimki\IMG_4454-21s.jpg" id="233" name="Google Shape;233;p10"/>
          <p:cNvPicPr preferRelativeResize="0"/>
          <p:nvPr/>
        </p:nvPicPr>
        <p:blipFill rotWithShape="1">
          <a:blip r:embed="rId3">
            <a:alphaModFix/>
          </a:blip>
          <a:srcRect b="0" l="0" r="0" t="0"/>
          <a:stretch/>
        </p:blipFill>
        <p:spPr>
          <a:xfrm>
            <a:off x="5695169" y="3013962"/>
            <a:ext cx="5773479" cy="3492734"/>
          </a:xfrm>
          <a:prstGeom prst="rect">
            <a:avLst/>
          </a:prstGeom>
          <a:noFill/>
          <a:ln>
            <a:noFill/>
          </a:ln>
        </p:spPr>
      </p:pic>
      <p:sp>
        <p:nvSpPr>
          <p:cNvPr id="234" name="Google Shape;234;p10"/>
          <p:cNvSpPr txBox="1"/>
          <p:nvPr>
            <p:ph idx="1" type="body"/>
          </p:nvPr>
        </p:nvSpPr>
        <p:spPr>
          <a:xfrm>
            <a:off x="959887" y="1195673"/>
            <a:ext cx="7412170" cy="1818289"/>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rgbClr val="262626"/>
              </a:buClr>
              <a:buSzPts val="1900"/>
              <a:buNone/>
            </a:pPr>
            <a:r>
              <a:rPr lang="en-US" sz="1900"/>
              <a:t>Olemme liikenteen historian käännekohdassa. Tänään tekemämme päätökset tekoälyn integroinnista muokkaavat tulevien sukupolvien liikkuvuutta. HST Todor Kableshkov valmistaa opiskelijoita ei vain käyttämään näitä teknologioita, myös johtamaan niiden vastuullista kehittämistä ja käyttöönottoa.</a:t>
            </a:r>
            <a:endParaRPr sz="1900"/>
          </a:p>
        </p:txBody>
      </p:sp>
      <p:sp>
        <p:nvSpPr>
          <p:cNvPr id="235" name="Google Shape;235;p10"/>
          <p:cNvSpPr txBox="1"/>
          <p:nvPr>
            <p:ph idx="2" type="body"/>
          </p:nvPr>
        </p:nvSpPr>
        <p:spPr>
          <a:xfrm>
            <a:off x="798382" y="550152"/>
            <a:ext cx="723119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US"/>
              <a:t>Liikenneala käännekohdassa</a:t>
            </a:r>
            <a:endParaRPr/>
          </a:p>
        </p:txBody>
      </p:sp>
      <p:pic>
        <p:nvPicPr>
          <p:cNvPr id="236" name="Google Shape;236;p10"/>
          <p:cNvPicPr preferRelativeResize="0"/>
          <p:nvPr/>
        </p:nvPicPr>
        <p:blipFill rotWithShape="1">
          <a:blip r:embed="rId4">
            <a:alphaModFix/>
          </a:blip>
          <a:srcRect b="19521" l="0" r="15224" t="0"/>
          <a:stretch/>
        </p:blipFill>
        <p:spPr>
          <a:xfrm>
            <a:off x="8237773" y="402667"/>
            <a:ext cx="3212995" cy="2287939"/>
          </a:xfrm>
          <a:prstGeom prst="rect">
            <a:avLst/>
          </a:prstGeom>
          <a:noFill/>
          <a:ln>
            <a:noFill/>
          </a:ln>
        </p:spPr>
      </p:pic>
      <p:sp>
        <p:nvSpPr>
          <p:cNvPr id="237" name="Google Shape;237;p10"/>
          <p:cNvSpPr txBox="1"/>
          <p:nvPr/>
        </p:nvSpPr>
        <p:spPr>
          <a:xfrm>
            <a:off x="959887" y="3405250"/>
            <a:ext cx="4668968" cy="311707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900">
                <a:solidFill>
                  <a:srgbClr val="262626"/>
                </a:solidFill>
                <a:latin typeface="Calibri"/>
                <a:ea typeface="Calibri"/>
                <a:cs typeface="Calibri"/>
                <a:sym typeface="Calibri"/>
              </a:rPr>
              <a:t>Liikennealan ammattilaisten on ymmärrettävä sekä tekoälyn ominaisuudet että rajoitukset ja varmistettava, että teknologinen kehitys palvelee ihmisten tarpeita, turvallisuutta ja ympäristön kestävyyttä. Tämä moduuli antaa sinulle nämä tärkeät tiedot.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1"/>
          <p:cNvSpPr txBox="1"/>
          <p:nvPr>
            <p:ph idx="1" type="body"/>
          </p:nvPr>
        </p:nvSpPr>
        <p:spPr>
          <a:xfrm>
            <a:off x="5173496" y="2210731"/>
            <a:ext cx="6813813" cy="225304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4800"/>
              <a:buNone/>
            </a:pPr>
            <a:r>
              <a:rPr b="1" lang="en-US"/>
              <a:t>Luku</a:t>
            </a:r>
            <a:r>
              <a:rPr b="1" lang="en-US"/>
              <a:t> 2</a:t>
            </a:r>
            <a:endParaRPr/>
          </a:p>
          <a:p>
            <a:pPr indent="0" lvl="0" marL="0" rtl="0" algn="l">
              <a:lnSpc>
                <a:spcPct val="100000"/>
              </a:lnSpc>
              <a:spcBef>
                <a:spcPts val="1000"/>
              </a:spcBef>
              <a:spcAft>
                <a:spcPts val="0"/>
              </a:spcAft>
              <a:buClr>
                <a:schemeClr val="lt1"/>
              </a:buClr>
              <a:buSzPts val="4800"/>
              <a:buNone/>
            </a:pPr>
            <a:r>
              <a:rPr b="1" lang="en-US"/>
              <a:t>Liikenteen haasteet nykyaikana</a:t>
            </a:r>
            <a:endParaRPr b="1"/>
          </a:p>
        </p:txBody>
      </p:sp>
      <p:sp>
        <p:nvSpPr>
          <p:cNvPr id="244" name="Google Shape;244;p11"/>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US"/>
              <a:t>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2"/>
          <p:cNvSpPr txBox="1"/>
          <p:nvPr>
            <p:ph idx="1" type="body"/>
          </p:nvPr>
        </p:nvSpPr>
        <p:spPr>
          <a:xfrm>
            <a:off x="4840941" y="726071"/>
            <a:ext cx="6562677" cy="46024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a:t>Nykyaikaisen liikenteen suurimmat haasteet:</a:t>
            </a:r>
            <a:endParaRPr/>
          </a:p>
          <a:p>
            <a:pPr indent="0" lvl="0" marL="0" rtl="0" algn="r">
              <a:lnSpc>
                <a:spcPct val="100000"/>
              </a:lnSpc>
              <a:spcBef>
                <a:spcPts val="1000"/>
              </a:spcBef>
              <a:spcAft>
                <a:spcPts val="0"/>
              </a:spcAft>
              <a:buClr>
                <a:srgbClr val="51C4C6"/>
              </a:buClr>
              <a:buSzPts val="1600"/>
              <a:buNone/>
            </a:pPr>
            <a:r>
              <a:rPr lang="en-US"/>
              <a:t>Ympäristö/Kaupunkiliikenne (ruuhkat, päästöt)</a:t>
            </a:r>
            <a:endParaRPr/>
          </a:p>
        </p:txBody>
      </p:sp>
      <p:sp>
        <p:nvSpPr>
          <p:cNvPr id="251" name="Google Shape;251;p12"/>
          <p:cNvSpPr txBox="1"/>
          <p:nvPr>
            <p:ph idx="2" type="body"/>
          </p:nvPr>
        </p:nvSpPr>
        <p:spPr>
          <a:xfrm>
            <a:off x="4927790" y="1186319"/>
            <a:ext cx="6547179" cy="115346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2000"/>
              <a:buNone/>
            </a:pPr>
            <a:r>
              <a:t/>
            </a:r>
            <a:endParaRPr sz="2000"/>
          </a:p>
          <a:p>
            <a:pPr indent="0" lvl="0" marL="0" rtl="0" algn="r">
              <a:lnSpc>
                <a:spcPct val="100000"/>
              </a:lnSpc>
              <a:spcBef>
                <a:spcPts val="1000"/>
              </a:spcBef>
              <a:spcAft>
                <a:spcPts val="0"/>
              </a:spcAft>
              <a:buClr>
                <a:srgbClr val="262626"/>
              </a:buClr>
              <a:buSzPts val="1600"/>
              <a:buNone/>
            </a:pPr>
            <a:r>
              <a:rPr lang="en-US" sz="1600"/>
              <a:t>Liikenneruuhkat kaupungeissa, hiilidioksidipäästöt ja ilmansaasteet, ilmastonmuutoksen vaikutukset, liikenteen energiankulutus ja melusaaste</a:t>
            </a:r>
            <a:endParaRPr/>
          </a:p>
          <a:p>
            <a:pPr indent="0" lvl="0" marL="0" rtl="0" algn="r">
              <a:lnSpc>
                <a:spcPct val="100000"/>
              </a:lnSpc>
              <a:spcBef>
                <a:spcPts val="1000"/>
              </a:spcBef>
              <a:spcAft>
                <a:spcPts val="0"/>
              </a:spcAft>
              <a:buClr>
                <a:srgbClr val="262626"/>
              </a:buClr>
              <a:buSzPts val="2200"/>
              <a:buNone/>
            </a:pPr>
            <a:r>
              <a:t/>
            </a:r>
            <a:endParaRPr/>
          </a:p>
          <a:p>
            <a:pPr indent="0" lvl="0" marL="0" rtl="0" algn="r">
              <a:lnSpc>
                <a:spcPct val="100000"/>
              </a:lnSpc>
              <a:spcBef>
                <a:spcPts val="1000"/>
              </a:spcBef>
              <a:spcAft>
                <a:spcPts val="0"/>
              </a:spcAft>
              <a:buClr>
                <a:srgbClr val="262626"/>
              </a:buClr>
              <a:buSzPts val="2200"/>
              <a:buNone/>
            </a:pPr>
            <a:r>
              <a:t/>
            </a:r>
            <a:endParaRPr/>
          </a:p>
        </p:txBody>
      </p:sp>
      <p:sp>
        <p:nvSpPr>
          <p:cNvPr id="252" name="Google Shape;252;p1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01</a:t>
            </a:r>
            <a:endParaRPr/>
          </a:p>
        </p:txBody>
      </p:sp>
      <p:sp>
        <p:nvSpPr>
          <p:cNvPr id="253" name="Google Shape;253;p1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sz="1600"/>
              <a:t>Turvallisuus (onnettomuudet, uhat)</a:t>
            </a:r>
            <a:endParaRPr/>
          </a:p>
          <a:p>
            <a:pPr indent="0" lvl="0" marL="0" rtl="0" algn="r">
              <a:lnSpc>
                <a:spcPct val="100000"/>
              </a:lnSpc>
              <a:spcBef>
                <a:spcPts val="1000"/>
              </a:spcBef>
              <a:spcAft>
                <a:spcPts val="0"/>
              </a:spcAft>
              <a:buClr>
                <a:srgbClr val="51C4C6"/>
              </a:buClr>
              <a:buSzPts val="2400"/>
              <a:buNone/>
            </a:pPr>
            <a:r>
              <a:t/>
            </a:r>
            <a:endParaRPr/>
          </a:p>
        </p:txBody>
      </p:sp>
      <p:sp>
        <p:nvSpPr>
          <p:cNvPr id="254" name="Google Shape;254;p12"/>
          <p:cNvSpPr txBox="1"/>
          <p:nvPr>
            <p:ph idx="6" type="body"/>
          </p:nvPr>
        </p:nvSpPr>
        <p:spPr>
          <a:xfrm>
            <a:off x="4698149" y="3066538"/>
            <a:ext cx="6775031" cy="1044726"/>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sz="1600"/>
              <a:t>Liikenneonnettomuudet ja kuolemantapaukset (1,35 miljoonaa kuolemantapausta vuosittain – WHO), inhimilliset virheet ensisijaisena syynä (94 % onnettomuuksista), ajoneuvovarkaudet ja kuljetusturvallisuus, verkkoon kytkettyjen ajoneuvojen kyberturvallisuusuhkat, infrastruktuurin haavoittuvuus ja viivästykset hätätilanteiden hoidossa</a:t>
            </a:r>
            <a:endParaRPr sz="1600"/>
          </a:p>
          <a:p>
            <a:pPr indent="0" lvl="0" marL="0" rtl="0" algn="r">
              <a:spcBef>
                <a:spcPts val="0"/>
              </a:spcBef>
              <a:spcAft>
                <a:spcPts val="0"/>
              </a:spcAft>
              <a:buNone/>
            </a:pPr>
            <a:r>
              <a:t/>
            </a:r>
            <a:endParaRPr sz="1600"/>
          </a:p>
          <a:p>
            <a:pPr indent="0" lvl="0" marL="0" rtl="0" algn="r">
              <a:lnSpc>
                <a:spcPct val="100000"/>
              </a:lnSpc>
              <a:spcBef>
                <a:spcPts val="0"/>
              </a:spcBef>
              <a:spcAft>
                <a:spcPts val="0"/>
              </a:spcAft>
              <a:buClr>
                <a:srgbClr val="262626"/>
              </a:buClr>
              <a:buSzPts val="1600"/>
              <a:buNone/>
            </a:pPr>
            <a:r>
              <a:t/>
            </a:r>
            <a:endParaRPr sz="1600"/>
          </a:p>
        </p:txBody>
      </p:sp>
      <p:sp>
        <p:nvSpPr>
          <p:cNvPr id="255" name="Google Shape;255;p1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02</a:t>
            </a:r>
            <a:endParaRPr/>
          </a:p>
        </p:txBody>
      </p:sp>
      <p:sp>
        <p:nvSpPr>
          <p:cNvPr id="256" name="Google Shape;256;p12"/>
          <p:cNvSpPr txBox="1"/>
          <p:nvPr>
            <p:ph idx="8" type="body"/>
          </p:nvPr>
        </p:nvSpPr>
        <p:spPr>
          <a:xfrm>
            <a:off x="4927790" y="4538583"/>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sz="1600"/>
              <a:t>Infrastruktuuri/toiminta (tehokkuus, kapasiteetti)</a:t>
            </a:r>
            <a:endParaRPr/>
          </a:p>
        </p:txBody>
      </p:sp>
      <p:sp>
        <p:nvSpPr>
          <p:cNvPr id="257" name="Google Shape;257;p12"/>
          <p:cNvSpPr txBox="1"/>
          <p:nvPr>
            <p:ph idx="9" type="body"/>
          </p:nvPr>
        </p:nvSpPr>
        <p:spPr>
          <a:xfrm>
            <a:off x="4834774" y="4989671"/>
            <a:ext cx="6775031" cy="802089"/>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550"/>
              <a:buNone/>
            </a:pPr>
            <a:r>
              <a:rPr lang="en-US" sz="1550"/>
              <a:t>Ikääntyvä liikenneinfrastruktuuri ja kunnossapitoruuhkat, riittämättömät julkisen liikenteen järjestelmät, huonot intermodaaliset yhteydet, tehoton reittisuunnittelu ja resurssien kohdentaminen, kuljettajapula rahti- ja julkisessa liikenteessä, viimeisen mailin toimitushaasteet, toimitusketjun häiriöt ja viivästykset sekä korkeat toimintakustannukset</a:t>
            </a:r>
            <a:endParaRPr sz="1550"/>
          </a:p>
        </p:txBody>
      </p:sp>
      <p:sp>
        <p:nvSpPr>
          <p:cNvPr id="258" name="Google Shape;258;p1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03</a:t>
            </a:r>
            <a:endParaRPr/>
          </a:p>
        </p:txBody>
      </p:sp>
      <p:pic>
        <p:nvPicPr>
          <p:cNvPr id="259" name="Google Shape;259;p12"/>
          <p:cNvPicPr preferRelativeResize="0"/>
          <p:nvPr>
            <p:ph idx="4" type="pic"/>
          </p:nvPr>
        </p:nvPicPr>
        <p:blipFill rotWithShape="1">
          <a:blip r:embed="rId3">
            <a:alphaModFix/>
          </a:blip>
          <a:srcRect b="0" l="0" r="0" t="0"/>
          <a:stretch/>
        </p:blipFill>
        <p:spPr>
          <a:xfrm>
            <a:off x="-126342" y="0"/>
            <a:ext cx="3669321" cy="6858000"/>
          </a:xfrm>
          <a:prstGeom prst="rect">
            <a:avLst/>
          </a:prstGeom>
          <a:solidFill>
            <a:srgbClr val="D8D8D8"/>
          </a:solidFill>
          <a:ln>
            <a:noFill/>
          </a:ln>
        </p:spPr>
      </p:pic>
      <p:sp>
        <p:nvSpPr>
          <p:cNvPr id="260" name="Google Shape;260;p12"/>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1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sz="1600"/>
              <a:t>Aloita pienesti ja määrätietoisesti</a:t>
            </a:r>
            <a:endParaRPr sz="1600"/>
          </a:p>
        </p:txBody>
      </p:sp>
      <p:sp>
        <p:nvSpPr>
          <p:cNvPr id="267" name="Google Shape;267;p13"/>
          <p:cNvSpPr txBox="1"/>
          <p:nvPr>
            <p:ph idx="2" type="body"/>
          </p:nvPr>
        </p:nvSpPr>
        <p:spPr>
          <a:xfrm>
            <a:off x="4912292" y="1345615"/>
            <a:ext cx="6562677" cy="689373"/>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600"/>
              <a:buNone/>
            </a:pPr>
            <a:r>
              <a:rPr lang="en-US" sz="1600"/>
              <a:t>Keskity kiireellisimpiin haasteisiin: ruuhka-alueisiin, onnettomuusalttiisiin alueisiin tai infrastruktuurin ongelmakohtiin, joissa tekoälyllä voi olla välitön vaikutus.</a:t>
            </a:r>
            <a:r>
              <a:rPr lang="en-US"/>
              <a:t> </a:t>
            </a:r>
            <a:endParaRPr/>
          </a:p>
        </p:txBody>
      </p:sp>
      <p:sp>
        <p:nvSpPr>
          <p:cNvPr id="268" name="Google Shape;268;p1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01</a:t>
            </a:r>
            <a:endParaRPr/>
          </a:p>
        </p:txBody>
      </p:sp>
      <p:sp>
        <p:nvSpPr>
          <p:cNvPr id="269" name="Google Shape;269;p1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sz="1600"/>
              <a:t>Hyödynnä datalähtöisiä oivalluksia</a:t>
            </a:r>
            <a:endParaRPr sz="1600"/>
          </a:p>
        </p:txBody>
      </p:sp>
      <p:sp>
        <p:nvSpPr>
          <p:cNvPr id="270" name="Google Shape;270;p13"/>
          <p:cNvSpPr txBox="1"/>
          <p:nvPr>
            <p:ph idx="6" type="body"/>
          </p:nvPr>
        </p:nvSpPr>
        <p:spPr>
          <a:xfrm>
            <a:off x="4902850" y="3268749"/>
            <a:ext cx="6562677" cy="689373"/>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600"/>
              <a:buNone/>
            </a:pPr>
            <a:r>
              <a:rPr lang="en-US" sz="1600"/>
              <a:t>Käytä tekoälytyökaluja, jotka analysoivat reaaliaikaista liikennedataa, onnettomuusmalleja ja päästöjä näyttöön perustuvien liikenneratkaisujen tukemiseksi.</a:t>
            </a:r>
            <a:endParaRPr/>
          </a:p>
        </p:txBody>
      </p:sp>
      <p:sp>
        <p:nvSpPr>
          <p:cNvPr id="271" name="Google Shape;271;p1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02</a:t>
            </a:r>
            <a:endParaRPr/>
          </a:p>
        </p:txBody>
      </p:sp>
      <p:sp>
        <p:nvSpPr>
          <p:cNvPr id="272" name="Google Shape;272;p1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51C4C6"/>
              </a:buClr>
              <a:buSzPts val="1600"/>
              <a:buNone/>
            </a:pPr>
            <a:r>
              <a:rPr lang="en-US" sz="1600"/>
              <a:t>Priorisoi skaalautuvia ratkaisuja</a:t>
            </a:r>
            <a:endParaRPr sz="1600"/>
          </a:p>
        </p:txBody>
      </p:sp>
      <p:sp>
        <p:nvSpPr>
          <p:cNvPr id="273" name="Google Shape;273;p13"/>
          <p:cNvSpPr txBox="1"/>
          <p:nvPr>
            <p:ph idx="9" type="body"/>
          </p:nvPr>
        </p:nvSpPr>
        <p:spPr>
          <a:xfrm>
            <a:off x="4805082" y="5132547"/>
            <a:ext cx="6675943" cy="68937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62626"/>
              </a:buClr>
              <a:buSzPts val="1600"/>
              <a:buNone/>
            </a:pPr>
            <a:r>
              <a:rPr lang="en-US" sz="1600"/>
              <a:t>Valitse tekoälysovelluksia, jotka voidaan aloittaa pieninä projekteina (pilottiprojektit), mutta skaalata verkostojen, kaupunkien tai alueiden yli maksimaalisen tehokkuuden saavuttamiseksi.</a:t>
            </a:r>
            <a:endParaRPr/>
          </a:p>
        </p:txBody>
      </p:sp>
      <p:sp>
        <p:nvSpPr>
          <p:cNvPr id="274" name="Google Shape;274;p1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p>
            <a:pPr indent="0" lvl="0" marL="0" rtl="0" algn="r">
              <a:lnSpc>
                <a:spcPct val="130000"/>
              </a:lnSpc>
              <a:spcBef>
                <a:spcPts val="0"/>
              </a:spcBef>
              <a:spcAft>
                <a:spcPts val="0"/>
              </a:spcAft>
              <a:buClr>
                <a:schemeClr val="lt1"/>
              </a:buClr>
              <a:buSzPts val="5400"/>
              <a:buNone/>
            </a:pPr>
            <a:r>
              <a:rPr lang="en-US"/>
              <a:t>03</a:t>
            </a:r>
            <a:endParaRPr/>
          </a:p>
        </p:txBody>
      </p:sp>
      <p:sp>
        <p:nvSpPr>
          <p:cNvPr id="275" name="Google Shape;275;p13"/>
          <p:cNvSpPr/>
          <p:nvPr/>
        </p:nvSpPr>
        <p:spPr>
          <a:xfrm rot="9727022">
            <a:off x="-481078" y="549843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76" name="Google Shape;276;p13"/>
          <p:cNvPicPr preferRelativeResize="0"/>
          <p:nvPr>
            <p:ph idx="4" type="pic"/>
          </p:nvPr>
        </p:nvPicPr>
        <p:blipFill rotWithShape="1">
          <a:blip r:embed="rId3">
            <a:alphaModFix/>
          </a:blip>
          <a:srcRect b="0" l="2253" r="2253" t="0"/>
          <a:stretch/>
        </p:blipFill>
        <p:spPr>
          <a:xfrm>
            <a:off x="-126342" y="0"/>
            <a:ext cx="3669321" cy="68580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4"/>
          <p:cNvSpPr txBox="1"/>
          <p:nvPr>
            <p:ph idx="1" type="body"/>
          </p:nvPr>
        </p:nvSpPr>
        <p:spPr>
          <a:xfrm>
            <a:off x="6096000" y="1543050"/>
            <a:ext cx="5630834" cy="39076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US" sz="2000"/>
              <a:t>Liikenteen datahaaste</a:t>
            </a:r>
            <a:endParaRPr b="1" sz="2000"/>
          </a:p>
          <a:p>
            <a:pPr indent="0" lvl="0" marL="0" rtl="0" algn="l">
              <a:lnSpc>
                <a:spcPct val="100000"/>
              </a:lnSpc>
              <a:spcBef>
                <a:spcPts val="1000"/>
              </a:spcBef>
              <a:spcAft>
                <a:spcPts val="0"/>
              </a:spcAft>
              <a:buClr>
                <a:schemeClr val="lt1"/>
              </a:buClr>
              <a:buSzPts val="2000"/>
              <a:buNone/>
            </a:pPr>
            <a:r>
              <a:rPr lang="en-US" sz="2000"/>
              <a:t>Nykyaikainen liikenne tuottaa valtavia määriä dataa – GPS-paikantimista liikenneantureihin, ajoneuvojen diagnostiikasta matkustajavirtoihin. Suurin osa tästä datasta on kuitenkin edelleen vajaakäytössä.</a:t>
            </a:r>
            <a:endParaRPr/>
          </a:p>
          <a:p>
            <a:pPr indent="0" lvl="0" marL="0" rtl="0" algn="l">
              <a:lnSpc>
                <a:spcPct val="100000"/>
              </a:lnSpc>
              <a:spcBef>
                <a:spcPts val="1000"/>
              </a:spcBef>
              <a:spcAft>
                <a:spcPts val="0"/>
              </a:spcAft>
              <a:buClr>
                <a:schemeClr val="lt1"/>
              </a:buClr>
              <a:buSzPts val="2000"/>
              <a:buNone/>
            </a:pPr>
            <a:r>
              <a:rPr lang="en-US" sz="2000"/>
              <a:t>Ongelma: Liikenteenharjoittajat keräävät päivittäin teratavuittain tietoa, mutta heiltä puuttuu työkaluja, joilla he voisivat saada toimivia näkemyksiä riittävän nopeasti, jotta niillä olisi merkitystä. Siihen mennessä, kun perinteisen analyysin avulla on tunnistettu kaavamaiset mallit, puuttumisen aika on jo ohi.</a:t>
            </a:r>
            <a:endParaRPr/>
          </a:p>
        </p:txBody>
      </p:sp>
      <p:sp>
        <p:nvSpPr>
          <p:cNvPr id="282" name="Google Shape;282;p14"/>
          <p:cNvSpPr txBox="1"/>
          <p:nvPr>
            <p:ph idx="3" type="body"/>
          </p:nvPr>
        </p:nvSpPr>
        <p:spPr>
          <a:xfrm>
            <a:off x="6256159" y="248812"/>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Liikenteen haasteet nykyaikana</a:t>
            </a:r>
            <a:endParaRPr/>
          </a:p>
        </p:txBody>
      </p:sp>
      <p:sp>
        <p:nvSpPr>
          <p:cNvPr id="283" name="Google Shape;283;p14"/>
          <p:cNvSpPr/>
          <p:nvPr/>
        </p:nvSpPr>
        <p:spPr>
          <a:xfrm rot="5551673">
            <a:off x="10122047" y="4919064"/>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84" name="Google Shape;284;p14"/>
          <p:cNvPicPr preferRelativeResize="0"/>
          <p:nvPr>
            <p:ph idx="2" type="pic"/>
          </p:nvPr>
        </p:nvPicPr>
        <p:blipFill rotWithShape="1">
          <a:blip r:embed="rId3">
            <a:alphaModFix/>
          </a:blip>
          <a:srcRect b="0" l="18761" r="18761" t="0"/>
          <a:stretch/>
        </p:blipFill>
        <p:spPr>
          <a:xfrm>
            <a:off x="228601" y="248812"/>
            <a:ext cx="5776216" cy="6399638"/>
          </a:xfrm>
          <a:prstGeom prst="rect">
            <a:avLst/>
          </a:prstGeom>
          <a:solidFill>
            <a:srgbClr val="F2F2F2"/>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5"/>
          <p:cNvSpPr txBox="1"/>
          <p:nvPr>
            <p:ph idx="1" type="body"/>
          </p:nvPr>
        </p:nvSpPr>
        <p:spPr>
          <a:xfrm>
            <a:off x="6096000" y="1515935"/>
            <a:ext cx="5857875" cy="506726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900"/>
              <a:buNone/>
            </a:pPr>
            <a:r>
              <a:rPr lang="en-US" sz="1900"/>
              <a:t>Miksi tämä on tärkeää:</a:t>
            </a:r>
            <a:endParaRPr/>
          </a:p>
          <a:p>
            <a:pPr indent="-342900" lvl="0" marL="342900" rtl="0" algn="l">
              <a:lnSpc>
                <a:spcPct val="100000"/>
              </a:lnSpc>
              <a:spcBef>
                <a:spcPts val="1000"/>
              </a:spcBef>
              <a:spcAft>
                <a:spcPts val="0"/>
              </a:spcAft>
              <a:buClr>
                <a:schemeClr val="lt1"/>
              </a:buClr>
              <a:buSzPts val="1900"/>
              <a:buFont typeface="Arial"/>
              <a:buChar char="•"/>
            </a:pPr>
            <a:r>
              <a:rPr lang="en-US" sz="1900"/>
              <a:t>Viivästyneet reagoinnit liikenneongelmiin johtavat tuntikausien ruuhkiin.</a:t>
            </a:r>
            <a:endParaRPr/>
          </a:p>
          <a:p>
            <a:pPr indent="-342900" lvl="0" marL="342900" rtl="0" algn="l">
              <a:lnSpc>
                <a:spcPct val="100000"/>
              </a:lnSpc>
              <a:spcBef>
                <a:spcPts val="1000"/>
              </a:spcBef>
              <a:spcAft>
                <a:spcPts val="0"/>
              </a:spcAft>
              <a:buClr>
                <a:schemeClr val="lt1"/>
              </a:buClr>
              <a:buSzPts val="1900"/>
              <a:buFont typeface="Arial"/>
              <a:buChar char="•"/>
            </a:pPr>
            <a:r>
              <a:rPr lang="en-US" sz="1900"/>
              <a:t>Kunnossapito-ongelmat jäävät huomaamatta, kunnes tapahtuu katastrofaalinen vika.</a:t>
            </a:r>
            <a:endParaRPr/>
          </a:p>
          <a:p>
            <a:pPr indent="-342900" lvl="0" marL="342900" rtl="0" algn="l">
              <a:lnSpc>
                <a:spcPct val="100000"/>
              </a:lnSpc>
              <a:spcBef>
                <a:spcPts val="1000"/>
              </a:spcBef>
              <a:spcAft>
                <a:spcPts val="0"/>
              </a:spcAft>
              <a:buClr>
                <a:schemeClr val="lt1"/>
              </a:buClr>
              <a:buSzPts val="1900"/>
              <a:buFont typeface="Arial"/>
              <a:buChar char="•"/>
            </a:pPr>
            <a:r>
              <a:rPr lang="en-US" sz="1900"/>
              <a:t>Tehottomat reitit tuhlaavat polttoainetta ja lisäävät päästöjä.</a:t>
            </a:r>
            <a:endParaRPr/>
          </a:p>
          <a:p>
            <a:pPr indent="-342900" lvl="0" marL="342900" rtl="0" algn="l">
              <a:lnSpc>
                <a:spcPct val="100000"/>
              </a:lnSpc>
              <a:spcBef>
                <a:spcPts val="1000"/>
              </a:spcBef>
              <a:spcAft>
                <a:spcPts val="0"/>
              </a:spcAft>
              <a:buClr>
                <a:schemeClr val="lt1"/>
              </a:buClr>
              <a:buSzPts val="1900"/>
              <a:buFont typeface="Arial"/>
              <a:buChar char="•"/>
            </a:pPr>
            <a:r>
              <a:rPr lang="en-US" sz="1900"/>
              <a:t>Vanhentuneeseen dataan perustuva kapasiteetin suunnittelu johtaa palveluiden epätasapainoon.</a:t>
            </a:r>
            <a:endParaRPr/>
          </a:p>
          <a:p>
            <a:pPr indent="-228600" lvl="0" marL="228600" rtl="0" algn="l">
              <a:lnSpc>
                <a:spcPct val="100000"/>
              </a:lnSpc>
              <a:spcBef>
                <a:spcPts val="1000"/>
              </a:spcBef>
              <a:spcAft>
                <a:spcPts val="0"/>
              </a:spcAft>
              <a:buClr>
                <a:schemeClr val="lt1"/>
              </a:buClr>
              <a:buSzPts val="1900"/>
              <a:buNone/>
            </a:pPr>
            <a:r>
              <a:rPr lang="en-US" sz="1900"/>
              <a:t>Mahdollisuus: Juuri tässä tekoäly loistaa – se käsittelee monimutkaista, dynaamista dataa reaaliajassa mahdollistaakseen välittömät ja älykkäät reagointikeinot. Liikennealalla on data; tekoäly tarjoaa älykkyyttä sen tehokkaaseen käyttöön.</a:t>
            </a:r>
            <a:endParaRPr/>
          </a:p>
        </p:txBody>
      </p:sp>
      <p:sp>
        <p:nvSpPr>
          <p:cNvPr id="290" name="Google Shape;290;p15"/>
          <p:cNvSpPr txBox="1"/>
          <p:nvPr>
            <p:ph idx="3" type="body"/>
          </p:nvPr>
        </p:nvSpPr>
        <p:spPr>
          <a:xfrm>
            <a:off x="6096000" y="270323"/>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Liikenteen haasteet nykyaikana</a:t>
            </a:r>
            <a:endParaRPr/>
          </a:p>
        </p:txBody>
      </p:sp>
      <p:pic>
        <p:nvPicPr>
          <p:cNvPr id="291" name="Google Shape;291;p15"/>
          <p:cNvPicPr preferRelativeResize="0"/>
          <p:nvPr>
            <p:ph idx="2" type="pic"/>
          </p:nvPr>
        </p:nvPicPr>
        <p:blipFill rotWithShape="1">
          <a:blip r:embed="rId3">
            <a:alphaModFix/>
          </a:blip>
          <a:srcRect b="0" l="14883" r="14883" t="0"/>
          <a:stretch/>
        </p:blipFill>
        <p:spPr>
          <a:xfrm>
            <a:off x="89277" y="180975"/>
            <a:ext cx="5809380" cy="6486525"/>
          </a:xfrm>
          <a:prstGeom prst="rect">
            <a:avLst/>
          </a:prstGeom>
          <a:solidFill>
            <a:srgbClr val="F2F2F2"/>
          </a:solidFill>
          <a:ln>
            <a:noFill/>
          </a:ln>
        </p:spPr>
      </p:pic>
      <p:sp>
        <p:nvSpPr>
          <p:cNvPr id="292" name="Google Shape;292;p15"/>
          <p:cNvSpPr/>
          <p:nvPr/>
        </p:nvSpPr>
        <p:spPr>
          <a:xfrm rot="-573951">
            <a:off x="10144054" y="-1277"/>
            <a:ext cx="2205167" cy="1535852"/>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6"/>
          <p:cNvSpPr/>
          <p:nvPr/>
        </p:nvSpPr>
        <p:spPr>
          <a:xfrm rot="6155238">
            <a:off x="4873776" y="5303040"/>
            <a:ext cx="1567723" cy="1526087"/>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6"/>
          <p:cNvSpPr txBox="1"/>
          <p:nvPr>
            <p:ph idx="1" type="body"/>
          </p:nvPr>
        </p:nvSpPr>
        <p:spPr>
          <a:xfrm>
            <a:off x="189888" y="1009650"/>
            <a:ext cx="6010006" cy="51389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b="1" lang="en-US" sz="1800"/>
              <a:t>Osaamisvaje ja työvoiman muutos</a:t>
            </a:r>
            <a:endParaRPr b="1" sz="1800"/>
          </a:p>
          <a:p>
            <a:pPr indent="0" lvl="0" marL="0" rtl="0" algn="l">
              <a:lnSpc>
                <a:spcPct val="90000"/>
              </a:lnSpc>
              <a:spcBef>
                <a:spcPts val="1000"/>
              </a:spcBef>
              <a:spcAft>
                <a:spcPts val="0"/>
              </a:spcAft>
              <a:buClr>
                <a:schemeClr val="lt1"/>
              </a:buClr>
              <a:buSzPts val="1800"/>
              <a:buNone/>
            </a:pPr>
            <a:r>
              <a:rPr b="1" lang="en-US" sz="1800"/>
              <a:t>Liikennealalla on edessään kriittinen haaste:</a:t>
            </a:r>
            <a:endParaRPr/>
          </a:p>
          <a:p>
            <a:pPr indent="-285750" lvl="0" marL="285750" rtl="0" algn="l">
              <a:lnSpc>
                <a:spcPct val="90000"/>
              </a:lnSpc>
              <a:spcBef>
                <a:spcPts val="1000"/>
              </a:spcBef>
              <a:spcAft>
                <a:spcPts val="0"/>
              </a:spcAft>
              <a:buClr>
                <a:schemeClr val="lt1"/>
              </a:buClr>
              <a:buSzPts val="1800"/>
              <a:buFont typeface="Arial"/>
              <a:buChar char="•"/>
            </a:pPr>
            <a:r>
              <a:rPr b="1" lang="en-US" sz="1800"/>
              <a:t>H</a:t>
            </a:r>
            <a:r>
              <a:rPr b="1" lang="en-US" sz="1800"/>
              <a:t>uomisen liikennejärjestelmissä tarvittavat taidot poikkeavat merkittävästi niistä, joilla eilen rakennettiin infrastruktuuria.</a:t>
            </a:r>
            <a:endParaRPr/>
          </a:p>
          <a:p>
            <a:pPr indent="-285750" lvl="0" marL="285750" rtl="0" algn="l">
              <a:lnSpc>
                <a:spcPct val="90000"/>
              </a:lnSpc>
              <a:spcBef>
                <a:spcPts val="1000"/>
              </a:spcBef>
              <a:spcAft>
                <a:spcPts val="0"/>
              </a:spcAft>
              <a:buClr>
                <a:schemeClr val="lt1"/>
              </a:buClr>
              <a:buSzPts val="1800"/>
              <a:buFont typeface="Arial"/>
              <a:buChar char="•"/>
            </a:pPr>
            <a:r>
              <a:rPr b="1" lang="en-US" sz="1800"/>
              <a:t>Nykyiset työvoimahaasteet:</a:t>
            </a:r>
            <a:endParaRPr/>
          </a:p>
          <a:p>
            <a:pPr indent="-285750" lvl="0" marL="285750" rtl="0" algn="l">
              <a:lnSpc>
                <a:spcPct val="90000"/>
              </a:lnSpc>
              <a:spcBef>
                <a:spcPts val="1000"/>
              </a:spcBef>
              <a:spcAft>
                <a:spcPts val="0"/>
              </a:spcAft>
              <a:buClr>
                <a:schemeClr val="lt1"/>
              </a:buClr>
              <a:buSzPts val="1800"/>
              <a:buFont typeface="Arial"/>
              <a:buChar char="•"/>
            </a:pPr>
            <a:r>
              <a:rPr b="1" lang="en-US" sz="1800"/>
              <a:t>Perinteinen liikennealan koulutus keskittyy mekaaniseen ja operatiiviseen tietoon.</a:t>
            </a:r>
            <a:endParaRPr/>
          </a:p>
          <a:p>
            <a:pPr indent="-285750" lvl="0" marL="285750" rtl="0" algn="l">
              <a:lnSpc>
                <a:spcPct val="90000"/>
              </a:lnSpc>
              <a:spcBef>
                <a:spcPts val="1000"/>
              </a:spcBef>
              <a:spcAft>
                <a:spcPts val="0"/>
              </a:spcAft>
              <a:buClr>
                <a:schemeClr val="lt1"/>
              </a:buClr>
              <a:buSzPts val="1800"/>
              <a:buFont typeface="Arial"/>
              <a:buChar char="•"/>
            </a:pPr>
            <a:r>
              <a:rPr b="1" lang="en-US" sz="1800"/>
              <a:t>Nykyisten ammattilaisten rajallinen ymmärrys datatieteestä, tekoälystä ja digitaalisista järjestelmistä.</a:t>
            </a:r>
            <a:endParaRPr/>
          </a:p>
          <a:p>
            <a:pPr indent="-285750" lvl="0" marL="285750" rtl="0" algn="l">
              <a:lnSpc>
                <a:spcPct val="90000"/>
              </a:lnSpc>
              <a:spcBef>
                <a:spcPts val="1000"/>
              </a:spcBef>
              <a:spcAft>
                <a:spcPts val="0"/>
              </a:spcAft>
              <a:buClr>
                <a:schemeClr val="lt1"/>
              </a:buClr>
              <a:buSzPts val="1800"/>
              <a:buFont typeface="Arial"/>
              <a:buChar char="•"/>
            </a:pPr>
            <a:r>
              <a:rPr b="1" lang="en-US" sz="1800"/>
              <a:t>Nopea teknologinen muutos ylittää koulutusohjelmien kehityksen.</a:t>
            </a:r>
            <a:endParaRPr/>
          </a:p>
          <a:p>
            <a:pPr indent="-285750" lvl="0" marL="285750" rtl="0" algn="l">
              <a:lnSpc>
                <a:spcPct val="90000"/>
              </a:lnSpc>
              <a:spcBef>
                <a:spcPts val="1000"/>
              </a:spcBef>
              <a:spcAft>
                <a:spcPts val="0"/>
              </a:spcAft>
              <a:buClr>
                <a:schemeClr val="lt1"/>
              </a:buClr>
              <a:buSzPts val="1800"/>
              <a:buFont typeface="Arial"/>
              <a:buChar char="•"/>
            </a:pPr>
            <a:r>
              <a:rPr b="1" lang="en-US" sz="1800"/>
              <a:t>Pula ammattilaisista, jotka yhdistävät liikennealan asiantuntemuksen tekoälyosaamiseen.</a:t>
            </a:r>
            <a:br>
              <a:rPr lang="en-US" sz="1800"/>
            </a:br>
            <a:br>
              <a:rPr lang="en-US" sz="1800"/>
            </a:br>
            <a:endParaRPr sz="1800"/>
          </a:p>
        </p:txBody>
      </p:sp>
      <p:sp>
        <p:nvSpPr>
          <p:cNvPr id="299" name="Google Shape;299;p16"/>
          <p:cNvSpPr txBox="1"/>
          <p:nvPr>
            <p:ph idx="3" type="body"/>
          </p:nvPr>
        </p:nvSpPr>
        <p:spPr>
          <a:xfrm>
            <a:off x="431633" y="262003"/>
            <a:ext cx="4757375" cy="74764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2 jatko</a:t>
            </a:r>
            <a:endParaRPr/>
          </a:p>
        </p:txBody>
      </p:sp>
      <p:sp>
        <p:nvSpPr>
          <p:cNvPr id="300" name="Google Shape;300;p16"/>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16"/>
          <p:cNvSpPr/>
          <p:nvPr>
            <p:ph idx="2" type="pic"/>
          </p:nvPr>
        </p:nvSpPr>
        <p:spPr>
          <a:xfrm>
            <a:off x="6191250" y="133349"/>
            <a:ext cx="5819507" cy="6638925"/>
          </a:xfrm>
          <a:prstGeom prst="rect">
            <a:avLst/>
          </a:prstGeom>
          <a:solidFill>
            <a:srgbClr val="F2F2F2"/>
          </a:solid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7"/>
          <p:cNvSpPr txBox="1"/>
          <p:nvPr>
            <p:ph idx="1" type="body"/>
          </p:nvPr>
        </p:nvSpPr>
        <p:spPr>
          <a:xfrm>
            <a:off x="299337" y="1144073"/>
            <a:ext cx="5930100" cy="4764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US" sz="1800"/>
              <a:t>Koulutuksellinen välttämättömyys: Liikennealan oppilaitosten, kuten HST Todor Kableshkovin, on kehitettävä opetussuunnitelmia valmistaakseen opiskelijoita tekoälyyn integroituihin liikennejärjestelmiin. Tämä ei tarkoita, että kaikista tulisi datatieteilijöitä, mutta kaikki liikennealan ammattilaiset tarvitsevat tekoälyosaamista työskennelläkseen tehokkaasti nykyaikaisissa ympäristöissä.</a:t>
            </a:r>
            <a:br>
              <a:rPr lang="en-US" sz="1800"/>
            </a:br>
            <a:br>
              <a:rPr lang="en-US" sz="1800"/>
            </a:br>
            <a:r>
              <a:rPr b="1" lang="en-US" sz="1800"/>
              <a:t>Kouluttajien haaste:</a:t>
            </a:r>
            <a:endParaRPr/>
          </a:p>
          <a:p>
            <a:pPr indent="-285750" lvl="0" marL="285750" rtl="0" algn="l">
              <a:lnSpc>
                <a:spcPct val="100000"/>
              </a:lnSpc>
              <a:spcBef>
                <a:spcPts val="1000"/>
              </a:spcBef>
              <a:spcAft>
                <a:spcPts val="0"/>
              </a:spcAft>
              <a:buClr>
                <a:schemeClr val="lt1"/>
              </a:buClr>
              <a:buSzPts val="1800"/>
              <a:buFont typeface="Arial"/>
              <a:buChar char="•"/>
            </a:pPr>
            <a:r>
              <a:rPr lang="en-US" sz="1800"/>
              <a:t>Kuinka opetamme oppilaille tekoälyn vastuullista käyttöä?</a:t>
            </a:r>
            <a:endParaRPr/>
          </a:p>
          <a:p>
            <a:pPr indent="-285750" lvl="0" marL="285750" rtl="0" algn="l">
              <a:lnSpc>
                <a:spcPct val="100000"/>
              </a:lnSpc>
              <a:spcBef>
                <a:spcPts val="1000"/>
              </a:spcBef>
              <a:spcAft>
                <a:spcPts val="0"/>
              </a:spcAft>
              <a:buClr>
                <a:schemeClr val="lt1"/>
              </a:buClr>
              <a:buSzPts val="1800"/>
              <a:buFont typeface="Arial"/>
              <a:buChar char="•"/>
            </a:pPr>
            <a:r>
              <a:rPr lang="en-US" sz="1800"/>
              <a:t>Kuinka voimme ymmärtää sen kyvyt ja rajoitukset?</a:t>
            </a:r>
            <a:endParaRPr/>
          </a:p>
          <a:p>
            <a:pPr indent="-285750" lvl="0" marL="285750" rtl="0" algn="l">
              <a:lnSpc>
                <a:spcPct val="100000"/>
              </a:lnSpc>
              <a:spcBef>
                <a:spcPts val="1000"/>
              </a:spcBef>
              <a:spcAft>
                <a:spcPts val="0"/>
              </a:spcAft>
              <a:buClr>
                <a:schemeClr val="lt1"/>
              </a:buClr>
              <a:buSzPts val="1800"/>
              <a:buFont typeface="Arial"/>
              <a:buChar char="•"/>
            </a:pPr>
            <a:r>
              <a:rPr lang="en-US" sz="1800"/>
              <a:t>Kuinka voimme tehdä kriittisiä päätöksiä, kun tekoäly antaa suosituksia?</a:t>
            </a:r>
            <a:endParaRPr/>
          </a:p>
          <a:p>
            <a:pPr indent="0" lvl="0" marL="0" rtl="0" algn="l">
              <a:lnSpc>
                <a:spcPct val="100000"/>
              </a:lnSpc>
              <a:spcBef>
                <a:spcPts val="1000"/>
              </a:spcBef>
              <a:spcAft>
                <a:spcPts val="0"/>
              </a:spcAft>
              <a:buClr>
                <a:schemeClr val="lt1"/>
              </a:buClr>
              <a:buSzPts val="1800"/>
              <a:buNone/>
            </a:pPr>
            <a:r>
              <a:rPr lang="en-US" sz="1800"/>
              <a:t>Nämä kysymykset ohjaavat tämän moduulin kehitystä.</a:t>
            </a:r>
            <a:endParaRPr/>
          </a:p>
        </p:txBody>
      </p:sp>
      <p:sp>
        <p:nvSpPr>
          <p:cNvPr id="307" name="Google Shape;307;p17"/>
          <p:cNvSpPr txBox="1"/>
          <p:nvPr>
            <p:ph idx="3" type="body"/>
          </p:nvPr>
        </p:nvSpPr>
        <p:spPr>
          <a:xfrm>
            <a:off x="437275" y="251975"/>
            <a:ext cx="4757375" cy="75546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2 jatko</a:t>
            </a:r>
            <a:endParaRPr/>
          </a:p>
        </p:txBody>
      </p:sp>
      <p:pic>
        <p:nvPicPr>
          <p:cNvPr id="308" name="Google Shape;308;p17"/>
          <p:cNvPicPr preferRelativeResize="0"/>
          <p:nvPr>
            <p:ph idx="2" type="pic"/>
          </p:nvPr>
        </p:nvPicPr>
        <p:blipFill rotWithShape="1">
          <a:blip r:embed="rId3">
            <a:alphaModFix/>
          </a:blip>
          <a:srcRect b="0" l="12542" r="12542" t="0"/>
          <a:stretch/>
        </p:blipFill>
        <p:spPr>
          <a:xfrm>
            <a:off x="6288163" y="85725"/>
            <a:ext cx="5799062" cy="6696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8"/>
          <p:cNvSpPr txBox="1"/>
          <p:nvPr>
            <p:ph idx="1" type="body"/>
          </p:nvPr>
        </p:nvSpPr>
        <p:spPr>
          <a:xfrm>
            <a:off x="6065520" y="1218318"/>
            <a:ext cx="5448300" cy="45985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600"/>
              <a:buNone/>
            </a:pPr>
            <a:r>
              <a:rPr b="1" lang="en-US" sz="1600"/>
              <a:t>Luku</a:t>
            </a:r>
            <a:r>
              <a:rPr b="1" lang="en-US" sz="1600"/>
              <a:t> 2 (Haasteet) - Älykaupungit ja tekoälyllä toimiva liikenteenhallinta</a:t>
            </a:r>
            <a:endParaRPr b="1" sz="1600"/>
          </a:p>
          <a:p>
            <a:pPr indent="-228600" lvl="0" marL="228600" rtl="0" algn="l">
              <a:lnSpc>
                <a:spcPct val="90000"/>
              </a:lnSpc>
              <a:spcBef>
                <a:spcPts val="1000"/>
              </a:spcBef>
              <a:spcAft>
                <a:spcPts val="0"/>
              </a:spcAft>
              <a:buClr>
                <a:schemeClr val="lt1"/>
              </a:buClr>
              <a:buSzPts val="1600"/>
              <a:buNone/>
            </a:pPr>
            <a:r>
              <a:rPr b="1" lang="en-US" sz="1600"/>
              <a:t>Video 1: ”Miltä kuljettajaton maailma voisi näyttää” (TED-puhe)</a:t>
            </a:r>
            <a:endParaRPr/>
          </a:p>
          <a:p>
            <a:pPr indent="-228600" lvl="0" marL="228600" rtl="0" algn="l">
              <a:lnSpc>
                <a:spcPct val="90000"/>
              </a:lnSpc>
              <a:spcBef>
                <a:spcPts val="1000"/>
              </a:spcBef>
              <a:spcAft>
                <a:spcPts val="0"/>
              </a:spcAft>
              <a:buClr>
                <a:schemeClr val="lt1"/>
              </a:buClr>
              <a:buSzPts val="1600"/>
              <a:buNone/>
            </a:pPr>
            <a:r>
              <a:rPr b="1" lang="en-US" sz="1600"/>
              <a:t>Link:</a:t>
            </a:r>
            <a:r>
              <a:rPr lang="en-US" sz="1600"/>
              <a:t> </a:t>
            </a:r>
            <a:r>
              <a:rPr b="1" lang="en-US" sz="1000"/>
              <a:t>https://www.ted.com/talks/wanis_kabbaj_what_a_driverless_world_could_look_like</a:t>
            </a:r>
            <a:endParaRPr/>
          </a:p>
          <a:p>
            <a:pPr indent="-228600" lvl="0" marL="228600" rtl="0" algn="l">
              <a:lnSpc>
                <a:spcPct val="90000"/>
              </a:lnSpc>
              <a:spcBef>
                <a:spcPts val="1000"/>
              </a:spcBef>
              <a:spcAft>
                <a:spcPts val="0"/>
              </a:spcAft>
              <a:buClr>
                <a:schemeClr val="lt1"/>
              </a:buClr>
              <a:buSzPts val="1600"/>
              <a:buNone/>
            </a:pPr>
            <a:r>
              <a:rPr lang="en-US" sz="1600"/>
              <a:t>Kesto: 11:31 minuuttia</a:t>
            </a:r>
            <a:endParaRPr sz="1600"/>
          </a:p>
          <a:p>
            <a:pPr indent="-228600" lvl="0" marL="228600" rtl="0" algn="l">
              <a:lnSpc>
                <a:spcPct val="90000"/>
              </a:lnSpc>
              <a:spcBef>
                <a:spcPts val="1000"/>
              </a:spcBef>
              <a:spcAft>
                <a:spcPts val="0"/>
              </a:spcAft>
              <a:buClr>
                <a:schemeClr val="lt1"/>
              </a:buClr>
              <a:buSzPts val="1600"/>
              <a:buNone/>
            </a:pPr>
            <a:r>
              <a:rPr lang="en-US" sz="1600"/>
              <a:t>Sisältö: </a:t>
            </a:r>
            <a:r>
              <a:rPr lang="en-US" sz="1600"/>
              <a:t>Liikenneasiantuntija Wanis Kabbaj selittää liikenteen haasteita ja esittelee tekoälypohjaisia ratkaisuja, kuten modulaariset bussit, lentävät taksit ja magneettijunat. Erinomainen tapa tuoda esiin ongelma ja esitellä tulevaisuuden ratkaisuja.</a:t>
            </a:r>
            <a:endParaRPr sz="1600"/>
          </a:p>
          <a:p>
            <a:pPr indent="-228600" lvl="0" marL="228600" rtl="0" algn="l">
              <a:lnSpc>
                <a:spcPct val="90000"/>
              </a:lnSpc>
              <a:spcBef>
                <a:spcPts val="1000"/>
              </a:spcBef>
              <a:spcAft>
                <a:spcPts val="0"/>
              </a:spcAft>
              <a:buClr>
                <a:schemeClr val="lt1"/>
              </a:buClr>
              <a:buSzPts val="1600"/>
              <a:buNone/>
            </a:pPr>
            <a:r>
              <a:rPr lang="en-US" sz="1600"/>
              <a:t>Keskeiset kohokohdat: Käsittelee liikenneruuhkahaasteita, innovatiivista ajattelua kaupunkiliikenteestä</a:t>
            </a:r>
            <a:endParaRPr i="1" sz="1600"/>
          </a:p>
          <a:p>
            <a:pPr indent="-228600" lvl="0" marL="228600" rtl="0" algn="l">
              <a:lnSpc>
                <a:spcPct val="90000"/>
              </a:lnSpc>
              <a:spcBef>
                <a:spcPts val="1000"/>
              </a:spcBef>
              <a:spcAft>
                <a:spcPts val="0"/>
              </a:spcAft>
              <a:buClr>
                <a:schemeClr val="lt1"/>
              </a:buClr>
              <a:buSzPts val="1600"/>
              <a:buNone/>
            </a:pPr>
            <a:r>
              <a:rPr b="1" i="1" lang="en-US" sz="1600"/>
              <a:t>Video 2: "IoT:n roolin ymmärtäminen älykaupungeissa" – TechNation</a:t>
            </a:r>
            <a:endParaRPr b="1" i="1" sz="1600"/>
          </a:p>
          <a:p>
            <a:pPr indent="-228600" lvl="0" marL="228600" rtl="0" algn="l">
              <a:lnSpc>
                <a:spcPct val="90000"/>
              </a:lnSpc>
              <a:spcBef>
                <a:spcPts val="1000"/>
              </a:spcBef>
              <a:spcAft>
                <a:spcPts val="0"/>
              </a:spcAft>
              <a:buClr>
                <a:schemeClr val="lt1"/>
              </a:buClr>
              <a:buSzPts val="1600"/>
              <a:buNone/>
            </a:pPr>
            <a:r>
              <a:rPr b="1" lang="en-US" sz="1600"/>
              <a:t>Linkki:</a:t>
            </a:r>
            <a:r>
              <a:rPr lang="en-US" sz="1600"/>
              <a:t> </a:t>
            </a:r>
            <a:r>
              <a:rPr b="1" lang="en-US" sz="1000"/>
              <a:t>https://www.youtube.com/watch?v=cEGjB7NaPCw</a:t>
            </a:r>
            <a:endParaRPr/>
          </a:p>
          <a:p>
            <a:pPr indent="-228600" lvl="0" marL="228600" rtl="0" algn="l">
              <a:lnSpc>
                <a:spcPct val="90000"/>
              </a:lnSpc>
              <a:spcBef>
                <a:spcPts val="1000"/>
              </a:spcBef>
              <a:spcAft>
                <a:spcPts val="0"/>
              </a:spcAft>
              <a:buClr>
                <a:schemeClr val="lt1"/>
              </a:buClr>
              <a:buSzPts val="1600"/>
              <a:buNone/>
            </a:pPr>
            <a:r>
              <a:rPr b="1" lang="en-US" sz="1600"/>
              <a:t>Kesto: 10:02 minuuttia</a:t>
            </a:r>
            <a:endParaRPr b="1" sz="1600"/>
          </a:p>
          <a:p>
            <a:pPr indent="-228600" lvl="0" marL="228600" rtl="0" algn="l">
              <a:lnSpc>
                <a:spcPct val="90000"/>
              </a:lnSpc>
              <a:spcBef>
                <a:spcPts val="1000"/>
              </a:spcBef>
              <a:spcAft>
                <a:spcPts val="0"/>
              </a:spcAft>
              <a:buClr>
                <a:schemeClr val="lt1"/>
              </a:buClr>
              <a:buSzPts val="1600"/>
              <a:buNone/>
            </a:pPr>
            <a:r>
              <a:rPr b="1" lang="en-US" sz="1600"/>
              <a:t>Sisältö: Keskittyy älykaupunkien infrastruktuuriin ja IoT:n integrointiin liikennejärjestelmiin.</a:t>
            </a:r>
            <a:endParaRPr sz="1600"/>
          </a:p>
        </p:txBody>
      </p:sp>
      <p:sp>
        <p:nvSpPr>
          <p:cNvPr id="315" name="Google Shape;315;p18"/>
          <p:cNvSpPr txBox="1"/>
          <p:nvPr>
            <p:ph idx="2" type="body"/>
          </p:nvPr>
        </p:nvSpPr>
        <p:spPr>
          <a:xfrm>
            <a:off x="5943600" y="304139"/>
            <a:ext cx="4990998" cy="70551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Videot 1 ja 2</a:t>
            </a:r>
            <a:endParaRPr/>
          </a:p>
        </p:txBody>
      </p:sp>
      <p:sp>
        <p:nvSpPr>
          <p:cNvPr id="316" name="Google Shape;316;p18"/>
          <p:cNvSpPr/>
          <p:nvPr>
            <p:ph idx="3" type="pic"/>
          </p:nvPr>
        </p:nvSpPr>
        <p:spPr>
          <a:xfrm>
            <a:off x="0" y="1561018"/>
            <a:ext cx="5130800" cy="2803718"/>
          </a:xfrm>
          <a:prstGeom prst="rect">
            <a:avLst/>
          </a:prstGeom>
          <a:solidFill>
            <a:srgbClr val="D8D8D8"/>
          </a:solidFill>
          <a:ln>
            <a:noFill/>
          </a:ln>
        </p:spPr>
      </p:sp>
      <p:pic>
        <p:nvPicPr>
          <p:cNvPr id="317" name="Google Shape;317;p18" title="What a driverless world could look like | Wanis Kabbaj"/>
          <p:cNvPicPr preferRelativeResize="0"/>
          <p:nvPr/>
        </p:nvPicPr>
        <p:blipFill rotWithShape="1">
          <a:blip r:embed="rId3">
            <a:alphaModFix/>
          </a:blip>
          <a:srcRect b="0" l="0" r="0" t="0"/>
          <a:stretch/>
        </p:blipFill>
        <p:spPr>
          <a:xfrm>
            <a:off x="-25731" y="1561018"/>
            <a:ext cx="2597150" cy="2887157"/>
          </a:xfrm>
          <a:prstGeom prst="rect">
            <a:avLst/>
          </a:prstGeom>
          <a:noFill/>
          <a:ln>
            <a:noFill/>
          </a:ln>
        </p:spPr>
      </p:pic>
      <p:pic>
        <p:nvPicPr>
          <p:cNvPr id="318" name="Google Shape;318;p18" title="Understanding the Role of IOT in Smart Cities"/>
          <p:cNvPicPr preferRelativeResize="0"/>
          <p:nvPr/>
        </p:nvPicPr>
        <p:blipFill rotWithShape="1">
          <a:blip r:embed="rId4">
            <a:alphaModFix/>
          </a:blip>
          <a:srcRect b="0" l="0" r="0" t="0"/>
          <a:stretch/>
        </p:blipFill>
        <p:spPr>
          <a:xfrm>
            <a:off x="2571419" y="1561018"/>
            <a:ext cx="2559381" cy="288715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9"/>
          <p:cNvSpPr txBox="1"/>
          <p:nvPr>
            <p:ph idx="1" type="body"/>
          </p:nvPr>
        </p:nvSpPr>
        <p:spPr>
          <a:xfrm>
            <a:off x="6119532" y="905435"/>
            <a:ext cx="5436820" cy="56388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400"/>
              <a:buNone/>
            </a:pPr>
            <a:r>
              <a:rPr b="1" lang="en-US" sz="1400"/>
              <a:t>Luku</a:t>
            </a:r>
            <a:r>
              <a:rPr b="1" lang="en-US" sz="1400"/>
              <a:t> 3 (tekoälyratkaisut) - Itseohjautuvat ajoneuvot ja tekoäly</a:t>
            </a:r>
            <a:endParaRPr b="1" sz="1400"/>
          </a:p>
          <a:p>
            <a:pPr indent="-228600" lvl="0" marL="228600" rtl="0" algn="l">
              <a:lnSpc>
                <a:spcPct val="90000"/>
              </a:lnSpc>
              <a:spcBef>
                <a:spcPts val="1000"/>
              </a:spcBef>
              <a:spcAft>
                <a:spcPts val="0"/>
              </a:spcAft>
              <a:buClr>
                <a:schemeClr val="lt1"/>
              </a:buClr>
              <a:buSzPts val="1400"/>
              <a:buNone/>
            </a:pPr>
            <a:r>
              <a:rPr b="1" i="1" lang="en-US" sz="1400"/>
              <a:t>Video 3: "Waymo 360° Experience: Maailman kokenein kuljettaja”</a:t>
            </a:r>
            <a:endParaRPr/>
          </a:p>
          <a:p>
            <a:pPr indent="-228600" lvl="0" marL="228600" rtl="0" algn="l">
              <a:lnSpc>
                <a:spcPct val="90000"/>
              </a:lnSpc>
              <a:spcBef>
                <a:spcPts val="1000"/>
              </a:spcBef>
              <a:spcAft>
                <a:spcPts val="0"/>
              </a:spcAft>
              <a:buClr>
                <a:schemeClr val="lt1"/>
              </a:buClr>
              <a:buSzPts val="1400"/>
              <a:buNone/>
            </a:pPr>
            <a:r>
              <a:rPr b="1" lang="en-US" sz="1400"/>
              <a:t>Linkki:</a:t>
            </a:r>
            <a:r>
              <a:rPr lang="en-US" sz="1400"/>
              <a:t> </a:t>
            </a:r>
            <a:r>
              <a:rPr b="1" lang="en-US" sz="1000"/>
              <a:t>https://www.youtube.com/watch?v=B8R148hFxPw</a:t>
            </a:r>
            <a:endParaRPr/>
          </a:p>
          <a:p>
            <a:pPr indent="-228600" lvl="0" marL="228600" rtl="0" algn="l">
              <a:lnSpc>
                <a:spcPct val="90000"/>
              </a:lnSpc>
              <a:spcBef>
                <a:spcPts val="1000"/>
              </a:spcBef>
              <a:spcAft>
                <a:spcPts val="0"/>
              </a:spcAft>
              <a:buClr>
                <a:schemeClr val="lt1"/>
              </a:buClr>
              <a:buSzPts val="1400"/>
              <a:buNone/>
            </a:pPr>
            <a:r>
              <a:rPr b="1" lang="en-US" sz="1400"/>
              <a:t>Kesto: 3:36 minuuttia</a:t>
            </a:r>
            <a:endParaRPr b="1" sz="1400"/>
          </a:p>
          <a:p>
            <a:pPr indent="-228600" lvl="0" marL="228600" rtl="0" algn="l">
              <a:lnSpc>
                <a:spcPct val="90000"/>
              </a:lnSpc>
              <a:spcBef>
                <a:spcPts val="1000"/>
              </a:spcBef>
              <a:spcAft>
                <a:spcPts val="0"/>
              </a:spcAft>
              <a:buClr>
                <a:schemeClr val="lt1"/>
              </a:buClr>
              <a:buSzPts val="1400"/>
              <a:buNone/>
            </a:pPr>
            <a:r>
              <a:rPr b="1" lang="en-US" sz="1400"/>
              <a:t>Sisältö: Immersiivinen 360° näkymä, joka näyttää, kuinka Waymon tekoäly näkee tien LIDARin, tutkan, kameroiden ja konenäön avulla ennustaakseen liikettä ja tehdäkseen päätöksiä</a:t>
            </a:r>
            <a:endParaRPr b="1" sz="1400"/>
          </a:p>
          <a:p>
            <a:pPr indent="-228600" lvl="0" marL="228600" rtl="0" algn="l">
              <a:lnSpc>
                <a:spcPct val="90000"/>
              </a:lnSpc>
              <a:spcBef>
                <a:spcPts val="1000"/>
              </a:spcBef>
              <a:spcAft>
                <a:spcPts val="0"/>
              </a:spcAft>
              <a:buClr>
                <a:schemeClr val="lt1"/>
              </a:buClr>
              <a:buSzPts val="1400"/>
              <a:buNone/>
            </a:pPr>
            <a:r>
              <a:rPr b="1" lang="en-US" sz="1400"/>
              <a:t>Tärkeimmät kohokohdat:</a:t>
            </a:r>
            <a:endParaRPr/>
          </a:p>
          <a:p>
            <a:pPr indent="-228600" lvl="0" marL="228600" rtl="0" algn="l">
              <a:lnSpc>
                <a:spcPct val="90000"/>
              </a:lnSpc>
              <a:spcBef>
                <a:spcPts val="1000"/>
              </a:spcBef>
              <a:spcAft>
                <a:spcPts val="0"/>
              </a:spcAft>
              <a:buClr>
                <a:schemeClr val="lt1"/>
              </a:buClr>
              <a:buSzPts val="1400"/>
              <a:buNone/>
            </a:pPr>
            <a:r>
              <a:rPr b="1" lang="en-US" sz="1400"/>
              <a:t>Näyttää tekoälyn toiminnassa tosielämässä.</a:t>
            </a:r>
            <a:endParaRPr/>
          </a:p>
          <a:p>
            <a:pPr indent="-228600" lvl="0" marL="228600" rtl="0" algn="l">
              <a:lnSpc>
                <a:spcPct val="90000"/>
              </a:lnSpc>
              <a:spcBef>
                <a:spcPts val="1000"/>
              </a:spcBef>
              <a:spcAft>
                <a:spcPts val="0"/>
              </a:spcAft>
              <a:buClr>
                <a:schemeClr val="lt1"/>
              </a:buClr>
              <a:buSzPts val="1400"/>
              <a:buNone/>
            </a:pPr>
            <a:r>
              <a:rPr b="1" lang="en-US" sz="1400"/>
              <a:t>Havainnollistaa, kuinka autonomiset ajoneuvot havaitsevat jopa 300 jaardin päässä olevia esineitä.</a:t>
            </a:r>
            <a:endParaRPr/>
          </a:p>
          <a:p>
            <a:pPr indent="-228600" lvl="0" marL="228600" rtl="0" algn="l">
              <a:lnSpc>
                <a:spcPct val="90000"/>
              </a:lnSpc>
              <a:spcBef>
                <a:spcPts val="1000"/>
              </a:spcBef>
              <a:spcAft>
                <a:spcPts val="0"/>
              </a:spcAft>
              <a:buClr>
                <a:schemeClr val="lt1"/>
              </a:buClr>
              <a:buSzPts val="1400"/>
              <a:buNone/>
            </a:pPr>
            <a:r>
              <a:rPr b="1" lang="en-US" sz="1400"/>
              <a:t>Kuvattu Phoenixissa, Arizonassa, ja näyttää todellisen toteutuksen. Visualisointi siitä, miten tekoäly ratkaisee liikennehaasteita.</a:t>
            </a:r>
            <a:endParaRPr/>
          </a:p>
          <a:p>
            <a:pPr indent="-228600" lvl="0" marL="228600" rtl="0" algn="l">
              <a:lnSpc>
                <a:spcPct val="90000"/>
              </a:lnSpc>
              <a:spcBef>
                <a:spcPts val="1000"/>
              </a:spcBef>
              <a:spcAft>
                <a:spcPts val="0"/>
              </a:spcAft>
              <a:buClr>
                <a:schemeClr val="lt1"/>
              </a:buClr>
              <a:buSzPts val="1400"/>
              <a:buNone/>
            </a:pPr>
            <a:r>
              <a:rPr b="1" i="1" lang="en-US" sz="1400"/>
              <a:t>Video 4: "Miten itseohjautuva auto näkee tien" - Chris Urmson (TED-puhe)</a:t>
            </a:r>
            <a:endParaRPr/>
          </a:p>
          <a:p>
            <a:pPr indent="-228600" lvl="0" marL="228600" rtl="0" algn="l">
              <a:lnSpc>
                <a:spcPct val="90000"/>
              </a:lnSpc>
              <a:spcBef>
                <a:spcPts val="1000"/>
              </a:spcBef>
              <a:spcAft>
                <a:spcPts val="0"/>
              </a:spcAft>
              <a:buClr>
                <a:schemeClr val="lt1"/>
              </a:buClr>
              <a:buSzPts val="1400"/>
              <a:buNone/>
            </a:pPr>
            <a:r>
              <a:rPr b="1" lang="en-US" sz="1400"/>
              <a:t>Linkki:</a:t>
            </a:r>
            <a:r>
              <a:rPr lang="en-US" sz="1400"/>
              <a:t> </a:t>
            </a:r>
            <a:r>
              <a:rPr b="1" lang="en-US" sz="1000"/>
              <a:t>https://www.ted.com/talks/chris_urmson_how_a_driverless_car_sees_the_road</a:t>
            </a:r>
            <a:endParaRPr/>
          </a:p>
          <a:p>
            <a:pPr indent="-228600" lvl="0" marL="228600" rtl="0" algn="l">
              <a:lnSpc>
                <a:spcPct val="90000"/>
              </a:lnSpc>
              <a:spcBef>
                <a:spcPts val="1000"/>
              </a:spcBef>
              <a:spcAft>
                <a:spcPts val="0"/>
              </a:spcAft>
              <a:buClr>
                <a:schemeClr val="lt1"/>
              </a:buClr>
              <a:buSzPts val="1400"/>
              <a:buNone/>
            </a:pPr>
            <a:r>
              <a:rPr b="1" lang="en-US" sz="1400"/>
              <a:t>Kesto: 15:29 minuuttia</a:t>
            </a:r>
            <a:endParaRPr b="1" sz="1400"/>
          </a:p>
          <a:p>
            <a:pPr indent="-228600" lvl="0" marL="228600" rtl="0" algn="l">
              <a:lnSpc>
                <a:spcPct val="90000"/>
              </a:lnSpc>
              <a:spcBef>
                <a:spcPts val="1000"/>
              </a:spcBef>
              <a:spcAft>
                <a:spcPts val="0"/>
              </a:spcAft>
              <a:buClr>
                <a:schemeClr val="lt1"/>
              </a:buClr>
              <a:buSzPts val="1400"/>
              <a:buNone/>
            </a:pPr>
            <a:r>
              <a:rPr b="1" lang="en-US" sz="1400"/>
              <a:t>Sisältö: Googlen itseohjautuvien autojen ohjelman (nykyisin Waymo) entinen johtaja näyttää kiehtovaa materiaalia siitä, miten autot tekevät itsenäisiä päätöksiä.</a:t>
            </a:r>
            <a:endParaRPr sz="1400"/>
          </a:p>
        </p:txBody>
      </p:sp>
      <p:sp>
        <p:nvSpPr>
          <p:cNvPr id="325" name="Google Shape;325;p19"/>
          <p:cNvSpPr txBox="1"/>
          <p:nvPr>
            <p:ph idx="2" type="body"/>
          </p:nvPr>
        </p:nvSpPr>
        <p:spPr>
          <a:xfrm>
            <a:off x="6096000" y="247090"/>
            <a:ext cx="4937211" cy="59167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Videot 3 ja 4</a:t>
            </a:r>
            <a:endParaRPr/>
          </a:p>
        </p:txBody>
      </p:sp>
      <p:sp>
        <p:nvSpPr>
          <p:cNvPr id="326" name="Google Shape;326;p19"/>
          <p:cNvSpPr/>
          <p:nvPr>
            <p:ph idx="3" type="pic"/>
          </p:nvPr>
        </p:nvSpPr>
        <p:spPr>
          <a:xfrm>
            <a:off x="0" y="1561018"/>
            <a:ext cx="5130800" cy="3913188"/>
          </a:xfrm>
          <a:prstGeom prst="rect">
            <a:avLst/>
          </a:prstGeom>
          <a:solidFill>
            <a:srgbClr val="D8D8D8"/>
          </a:solidFill>
          <a:ln>
            <a:noFill/>
          </a:ln>
        </p:spPr>
      </p:sp>
      <p:pic>
        <p:nvPicPr>
          <p:cNvPr id="327" name="Google Shape;327;p19" title="Waymo 360° Experience: A Fully Autonomous Driving Journey"/>
          <p:cNvPicPr preferRelativeResize="0"/>
          <p:nvPr/>
        </p:nvPicPr>
        <p:blipFill rotWithShape="1">
          <a:blip r:embed="rId3">
            <a:alphaModFix/>
          </a:blip>
          <a:srcRect b="0" l="0" r="0" t="0"/>
          <a:stretch/>
        </p:blipFill>
        <p:spPr>
          <a:xfrm>
            <a:off x="0" y="1561018"/>
            <a:ext cx="2790825" cy="3913188"/>
          </a:xfrm>
          <a:prstGeom prst="rect">
            <a:avLst/>
          </a:prstGeom>
          <a:noFill/>
          <a:ln>
            <a:noFill/>
          </a:ln>
        </p:spPr>
      </p:pic>
      <p:pic>
        <p:nvPicPr>
          <p:cNvPr id="328" name="Google Shape;328;p19" title="Chris Urmson: How a driverless car sees the road"/>
          <p:cNvPicPr preferRelativeResize="0"/>
          <p:nvPr/>
        </p:nvPicPr>
        <p:blipFill rotWithShape="1">
          <a:blip r:embed="rId4">
            <a:alphaModFix/>
          </a:blip>
          <a:srcRect b="0" l="0" r="0" t="0"/>
          <a:stretch/>
        </p:blipFill>
        <p:spPr>
          <a:xfrm>
            <a:off x="2790825" y="1561018"/>
            <a:ext cx="2339975" cy="39131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
                                        <p:tgtEl>
                                          <p:spTgt spid="3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
                                        <p:tgtEl>
                                          <p:spTgt spid="3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
          <p:cNvSpPr txBox="1"/>
          <p:nvPr>
            <p:ph idx="1" type="body"/>
          </p:nvPr>
        </p:nvSpPr>
        <p:spPr>
          <a:xfrm>
            <a:off x="772707" y="178674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US"/>
              <a:t>01</a:t>
            </a:r>
            <a:endParaRPr/>
          </a:p>
        </p:txBody>
      </p:sp>
      <p:sp>
        <p:nvSpPr>
          <p:cNvPr id="161" name="Google Shape;161;p2"/>
          <p:cNvSpPr txBox="1"/>
          <p:nvPr>
            <p:ph idx="2" type="body"/>
          </p:nvPr>
        </p:nvSpPr>
        <p:spPr>
          <a:xfrm>
            <a:off x="1608004" y="1786741"/>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US"/>
              <a:t>Luku 1 - Johdanto</a:t>
            </a:r>
            <a:endParaRPr/>
          </a:p>
        </p:txBody>
      </p:sp>
      <p:sp>
        <p:nvSpPr>
          <p:cNvPr id="162" name="Google Shape;162;p2"/>
          <p:cNvSpPr txBox="1"/>
          <p:nvPr>
            <p:ph idx="3" type="body"/>
          </p:nvPr>
        </p:nvSpPr>
        <p:spPr>
          <a:xfrm>
            <a:off x="772707" y="2498531"/>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US"/>
              <a:t>02</a:t>
            </a:r>
            <a:endParaRPr/>
          </a:p>
        </p:txBody>
      </p:sp>
      <p:sp>
        <p:nvSpPr>
          <p:cNvPr id="163" name="Google Shape;163;p2"/>
          <p:cNvSpPr txBox="1"/>
          <p:nvPr>
            <p:ph idx="4" type="body"/>
          </p:nvPr>
        </p:nvSpPr>
        <p:spPr>
          <a:xfrm>
            <a:off x="1620473" y="2476259"/>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US"/>
              <a:t>Luku</a:t>
            </a:r>
            <a:r>
              <a:rPr lang="en-US"/>
              <a:t> 2 - Liikenteen haasteet nykyaikana</a:t>
            </a:r>
            <a:endParaRPr/>
          </a:p>
        </p:txBody>
      </p:sp>
      <p:sp>
        <p:nvSpPr>
          <p:cNvPr id="164" name="Google Shape;164;p2"/>
          <p:cNvSpPr txBox="1"/>
          <p:nvPr>
            <p:ph idx="5" type="body"/>
          </p:nvPr>
        </p:nvSpPr>
        <p:spPr>
          <a:xfrm>
            <a:off x="772707" y="3210318"/>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US"/>
              <a:t>03</a:t>
            </a:r>
            <a:endParaRPr/>
          </a:p>
        </p:txBody>
      </p:sp>
      <p:sp>
        <p:nvSpPr>
          <p:cNvPr id="165" name="Google Shape;165;p2"/>
          <p:cNvSpPr txBox="1"/>
          <p:nvPr>
            <p:ph idx="6" type="body"/>
          </p:nvPr>
        </p:nvSpPr>
        <p:spPr>
          <a:xfrm>
            <a:off x="1608004" y="3210318"/>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US"/>
              <a:t>Luku</a:t>
            </a:r>
            <a:r>
              <a:rPr lang="en-US"/>
              <a:t> 3 - Miten tekoäly voi tukea liikennettä?</a:t>
            </a:r>
            <a:endParaRPr/>
          </a:p>
        </p:txBody>
      </p:sp>
      <p:sp>
        <p:nvSpPr>
          <p:cNvPr id="166" name="Google Shape;166;p2"/>
          <p:cNvSpPr txBox="1"/>
          <p:nvPr>
            <p:ph idx="7" type="body"/>
          </p:nvPr>
        </p:nvSpPr>
        <p:spPr>
          <a:xfrm>
            <a:off x="772707" y="3922110"/>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US"/>
              <a:t>04</a:t>
            </a:r>
            <a:endParaRPr/>
          </a:p>
        </p:txBody>
      </p:sp>
      <p:sp>
        <p:nvSpPr>
          <p:cNvPr id="167" name="Google Shape;167;p2"/>
          <p:cNvSpPr txBox="1"/>
          <p:nvPr>
            <p:ph idx="8" type="body"/>
          </p:nvPr>
        </p:nvSpPr>
        <p:spPr>
          <a:xfrm>
            <a:off x="1608003" y="3922110"/>
            <a:ext cx="7638633"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US"/>
              <a:t>Luku</a:t>
            </a:r>
            <a:r>
              <a:rPr lang="en-US"/>
              <a:t> 4 - Edessä pysyminen</a:t>
            </a:r>
            <a:endParaRPr/>
          </a:p>
        </p:txBody>
      </p:sp>
      <p:sp>
        <p:nvSpPr>
          <p:cNvPr id="168" name="Google Shape;168;p2"/>
          <p:cNvSpPr txBox="1"/>
          <p:nvPr>
            <p:ph idx="9" type="body"/>
          </p:nvPr>
        </p:nvSpPr>
        <p:spPr>
          <a:xfrm>
            <a:off x="772707" y="4616963"/>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ADD037"/>
              </a:buClr>
              <a:buSzPts val="3200"/>
              <a:buNone/>
            </a:pPr>
            <a:r>
              <a:rPr lang="en-US"/>
              <a:t>05</a:t>
            </a:r>
            <a:endParaRPr/>
          </a:p>
        </p:txBody>
      </p:sp>
      <p:sp>
        <p:nvSpPr>
          <p:cNvPr id="169" name="Google Shape;169;p2"/>
          <p:cNvSpPr txBox="1"/>
          <p:nvPr>
            <p:ph idx="13" type="body"/>
          </p:nvPr>
        </p:nvSpPr>
        <p:spPr>
          <a:xfrm>
            <a:off x="1608004" y="4616963"/>
            <a:ext cx="8151816"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62626"/>
              </a:buClr>
              <a:buSzPts val="2200"/>
              <a:buNone/>
            </a:pPr>
            <a:r>
              <a:rPr lang="en-US"/>
              <a:t>Luku</a:t>
            </a:r>
            <a:r>
              <a:rPr lang="en-US"/>
              <a:t> 5 - </a:t>
            </a:r>
            <a:r>
              <a:rPr lang="en-US"/>
              <a:t>Graafinen yleiskatsaus neljän sektorin mahdolliseen risteämiseen</a:t>
            </a:r>
            <a:endParaRPr/>
          </a:p>
        </p:txBody>
      </p:sp>
      <p:sp>
        <p:nvSpPr>
          <p:cNvPr id="170" name="Google Shape;170;p2"/>
          <p:cNvSpPr txBox="1"/>
          <p:nvPr>
            <p:ph idx="14" type="body"/>
          </p:nvPr>
        </p:nvSpPr>
        <p:spPr>
          <a:xfrm>
            <a:off x="548420" y="416431"/>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Contents</a:t>
            </a:r>
            <a:endParaRPr/>
          </a:p>
        </p:txBody>
      </p:sp>
      <p:sp>
        <p:nvSpPr>
          <p:cNvPr id="171" name="Google Shape;171;p2"/>
          <p:cNvSpPr/>
          <p:nvPr/>
        </p:nvSpPr>
        <p:spPr>
          <a:xfrm rot="1240913">
            <a:off x="10576783" y="-413266"/>
            <a:ext cx="2016581" cy="1623549"/>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20"/>
          <p:cNvSpPr txBox="1"/>
          <p:nvPr>
            <p:ph idx="1" type="body"/>
          </p:nvPr>
        </p:nvSpPr>
        <p:spPr>
          <a:xfrm>
            <a:off x="5368021" y="2302478"/>
            <a:ext cx="6010480" cy="225304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Clr>
                <a:schemeClr val="lt1"/>
              </a:buClr>
              <a:buSzPts val="4800"/>
              <a:buNone/>
            </a:pPr>
            <a:r>
              <a:rPr b="1" lang="en-US"/>
              <a:t>Luku</a:t>
            </a:r>
            <a:r>
              <a:rPr b="1" lang="en-US"/>
              <a:t> 3</a:t>
            </a:r>
            <a:endParaRPr/>
          </a:p>
          <a:p>
            <a:pPr indent="0" lvl="0" marL="0" rtl="0" algn="l">
              <a:lnSpc>
                <a:spcPct val="100000"/>
              </a:lnSpc>
              <a:spcBef>
                <a:spcPts val="1000"/>
              </a:spcBef>
              <a:spcAft>
                <a:spcPts val="0"/>
              </a:spcAft>
              <a:buClr>
                <a:schemeClr val="lt1"/>
              </a:buClr>
              <a:buSzPts val="4800"/>
              <a:buNone/>
            </a:pPr>
            <a:r>
              <a:rPr b="1" lang="en-US"/>
              <a:t>Kuinka tekoäly voi tukea liikennettä?</a:t>
            </a:r>
            <a:endParaRPr/>
          </a:p>
        </p:txBody>
      </p:sp>
      <p:sp>
        <p:nvSpPr>
          <p:cNvPr id="335" name="Google Shape;335;p20"/>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US"/>
              <a:t>03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21"/>
          <p:cNvSpPr/>
          <p:nvPr/>
        </p:nvSpPr>
        <p:spPr>
          <a:xfrm>
            <a:off x="1226516" y="21771"/>
            <a:ext cx="9738968" cy="6858000"/>
          </a:xfrm>
          <a:prstGeom prst="rect">
            <a:avLst/>
          </a:prstGeom>
          <a:noFill/>
          <a:ln>
            <a:noFill/>
          </a:ln>
        </p:spPr>
      </p:sp>
      <p:sp>
        <p:nvSpPr>
          <p:cNvPr id="341" name="Google Shape;341;p21"/>
          <p:cNvSpPr txBox="1"/>
          <p:nvPr>
            <p:ph idx="1" type="body"/>
          </p:nvPr>
        </p:nvSpPr>
        <p:spPr>
          <a:xfrm>
            <a:off x="6781800" y="900101"/>
            <a:ext cx="5410200" cy="5957898"/>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1800"/>
              <a:t>Tekoäly ei ole yksittäinen teknologia, vaan joukko työkaluja ja menetelmiä, joita voidaan soveltaa koko liikenneekosysteemissä. Tässä osiossa tarkastellaan konkreettisia sovelluksia eri liikennealoilla.</a:t>
            </a:r>
            <a:endParaRPr sz="1800"/>
          </a:p>
          <a:p>
            <a:pPr indent="0" lvl="0" marL="0" rtl="0" algn="l">
              <a:lnSpc>
                <a:spcPct val="100000"/>
              </a:lnSpc>
              <a:spcBef>
                <a:spcPts val="1000"/>
              </a:spcBef>
              <a:spcAft>
                <a:spcPts val="0"/>
              </a:spcAft>
              <a:buClr>
                <a:srgbClr val="262626"/>
              </a:buClr>
              <a:buSzPts val="1800"/>
              <a:buNone/>
            </a:pPr>
            <a:r>
              <a:rPr lang="en-US" sz="1800"/>
              <a:t>Keskeiset sovellusalueet:</a:t>
            </a:r>
            <a:endParaRPr/>
          </a:p>
          <a:p>
            <a:pPr indent="0" lvl="0" marL="0" rtl="0" algn="l">
              <a:lnSpc>
                <a:spcPct val="100000"/>
              </a:lnSpc>
              <a:spcBef>
                <a:spcPts val="1000"/>
              </a:spcBef>
              <a:spcAft>
                <a:spcPts val="0"/>
              </a:spcAft>
              <a:buClr>
                <a:srgbClr val="262626"/>
              </a:buClr>
              <a:buSzPts val="1800"/>
              <a:buNone/>
            </a:pPr>
            <a:r>
              <a:rPr lang="en-US" sz="1800"/>
              <a:t>• Autonomiset ja verkottuneet ajoneuvot</a:t>
            </a:r>
            <a:endParaRPr sz="1800"/>
          </a:p>
          <a:p>
            <a:pPr indent="0" lvl="0" marL="0" rtl="0" algn="l">
              <a:lnSpc>
                <a:spcPct val="100000"/>
              </a:lnSpc>
              <a:spcBef>
                <a:spcPts val="1000"/>
              </a:spcBef>
              <a:spcAft>
                <a:spcPts val="0"/>
              </a:spcAft>
              <a:buClr>
                <a:srgbClr val="262626"/>
              </a:buClr>
              <a:buSzPts val="1800"/>
              <a:buNone/>
            </a:pPr>
            <a:r>
              <a:rPr lang="en-US" sz="1800"/>
              <a:t>• Älykkäät liikenteenhallintajärjestelmät</a:t>
            </a:r>
            <a:endParaRPr sz="1800"/>
          </a:p>
          <a:p>
            <a:pPr indent="0" lvl="0" marL="0" rtl="0" algn="l">
              <a:lnSpc>
                <a:spcPct val="100000"/>
              </a:lnSpc>
              <a:spcBef>
                <a:spcPts val="1000"/>
              </a:spcBef>
              <a:spcAft>
                <a:spcPts val="0"/>
              </a:spcAft>
              <a:buClr>
                <a:srgbClr val="262626"/>
              </a:buClr>
              <a:buSzPts val="1800"/>
              <a:buNone/>
            </a:pPr>
            <a:r>
              <a:rPr lang="en-US" sz="1800"/>
              <a:t>• Ennakoiva kunnossapito ja omaisuudenhallinta</a:t>
            </a:r>
            <a:endParaRPr sz="1800"/>
          </a:p>
          <a:p>
            <a:pPr indent="0" lvl="0" marL="0" rtl="0" algn="l">
              <a:lnSpc>
                <a:spcPct val="100000"/>
              </a:lnSpc>
              <a:spcBef>
                <a:spcPts val="1000"/>
              </a:spcBef>
              <a:spcAft>
                <a:spcPts val="0"/>
              </a:spcAft>
              <a:buClr>
                <a:srgbClr val="262626"/>
              </a:buClr>
              <a:buSzPts val="1800"/>
              <a:buNone/>
            </a:pPr>
            <a:r>
              <a:rPr lang="en-US" sz="1800"/>
              <a:t>• Logistiikka ja reittien optimointi</a:t>
            </a:r>
            <a:endParaRPr sz="1800"/>
          </a:p>
          <a:p>
            <a:pPr indent="0" lvl="0" marL="0" rtl="0" algn="l">
              <a:lnSpc>
                <a:spcPct val="100000"/>
              </a:lnSpc>
              <a:spcBef>
                <a:spcPts val="1000"/>
              </a:spcBef>
              <a:spcAft>
                <a:spcPts val="0"/>
              </a:spcAft>
              <a:buClr>
                <a:srgbClr val="262626"/>
              </a:buClr>
              <a:buSzPts val="1800"/>
              <a:buNone/>
            </a:pPr>
            <a:r>
              <a:rPr lang="en-US" sz="1800"/>
              <a:t>• Turvallisuusanalyysi ja onnettomuuksien ennustaminen</a:t>
            </a:r>
            <a:endParaRPr sz="1800"/>
          </a:p>
          <a:p>
            <a:pPr indent="0" lvl="0" marL="0" rtl="0" algn="l">
              <a:lnSpc>
                <a:spcPct val="100000"/>
              </a:lnSpc>
              <a:spcBef>
                <a:spcPts val="1000"/>
              </a:spcBef>
              <a:spcAft>
                <a:spcPts val="0"/>
              </a:spcAft>
              <a:buClr>
                <a:srgbClr val="262626"/>
              </a:buClr>
              <a:buSzPts val="1800"/>
              <a:buNone/>
            </a:pPr>
            <a:r>
              <a:rPr lang="en-US" sz="1800"/>
              <a:t>• Kysynnän ennustaminen ja kapasiteetin suunnittelu</a:t>
            </a:r>
            <a:endParaRPr sz="1800"/>
          </a:p>
          <a:p>
            <a:pPr indent="0" lvl="0" marL="0" rtl="0" algn="l">
              <a:lnSpc>
                <a:spcPct val="100000"/>
              </a:lnSpc>
              <a:spcBef>
                <a:spcPts val="1000"/>
              </a:spcBef>
              <a:spcAft>
                <a:spcPts val="0"/>
              </a:spcAft>
              <a:buClr>
                <a:srgbClr val="262626"/>
              </a:buClr>
              <a:buSzPts val="1800"/>
              <a:buNone/>
            </a:pPr>
            <a:r>
              <a:rPr lang="en-US" sz="1800"/>
              <a:t>Jokainen sovellus osoittaa, kuinka tekoäly muuntaa datan päätöksiksi, mallit ennusteiksi ja reaktiiviset järjestelmät ennakoivaksi älykkyydeksi.</a:t>
            </a:r>
            <a:endParaRPr sz="1800"/>
          </a:p>
        </p:txBody>
      </p:sp>
      <p:sp>
        <p:nvSpPr>
          <p:cNvPr id="342" name="Google Shape;342;p21"/>
          <p:cNvSpPr txBox="1"/>
          <p:nvPr>
            <p:ph idx="2" type="body"/>
          </p:nvPr>
        </p:nvSpPr>
        <p:spPr>
          <a:xfrm>
            <a:off x="1315685" y="97970"/>
            <a:ext cx="7382266" cy="687831"/>
          </a:xfrm>
          <a:prstGeom prst="rect">
            <a:avLst/>
          </a:prstGeom>
          <a:solidFill>
            <a:schemeClr val="accent2"/>
          </a:solid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n-US" sz="3200">
                <a:solidFill>
                  <a:schemeClr val="lt1"/>
                </a:solidFill>
              </a:rPr>
              <a:t>Tekoälysovellukset eri liikennemuodoissa</a:t>
            </a:r>
            <a:endParaRPr sz="32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22"/>
          <p:cNvSpPr txBox="1"/>
          <p:nvPr>
            <p:ph idx="1" type="body"/>
          </p:nvPr>
        </p:nvSpPr>
        <p:spPr>
          <a:xfrm>
            <a:off x="6323506" y="1772037"/>
            <a:ext cx="5481672" cy="45220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b="1" lang="en-US" sz="1900"/>
              <a:t>Edistykselliset kuljettajan avustusjärjestelmät (ADAS):</a:t>
            </a:r>
            <a:endParaRPr/>
          </a:p>
          <a:p>
            <a:pPr indent="0" lvl="0" marL="0" rtl="0" algn="l">
              <a:lnSpc>
                <a:spcPct val="100000"/>
              </a:lnSpc>
              <a:spcBef>
                <a:spcPts val="1000"/>
              </a:spcBef>
              <a:spcAft>
                <a:spcPts val="0"/>
              </a:spcAft>
              <a:buClr>
                <a:schemeClr val="lt1"/>
              </a:buClr>
              <a:buSzPts val="1900"/>
              <a:buNone/>
            </a:pPr>
            <a:r>
              <a:rPr lang="en-US" sz="1900"/>
              <a:t>Tekoälyllä toimivat järjestelmät, kuten mukautuva vakionopeudensäädin, kaistanpitoavustin ja automaattinen hätäjarrutus, ovat jo vakiona monissa ajoneuvoissa. Nämä järjestelmät käyttävät konenäköä ja anturifuusiota ymmärtääkseen ajo-olosuhteita ja puuttuakseen tarvittaessa tilanteeseen.</a:t>
            </a:r>
            <a:endParaRPr b="1" sz="1900"/>
          </a:p>
          <a:p>
            <a:pPr indent="0" lvl="0" marL="0" rtl="0" algn="l">
              <a:lnSpc>
                <a:spcPct val="100000"/>
              </a:lnSpc>
              <a:spcBef>
                <a:spcPts val="1000"/>
              </a:spcBef>
              <a:spcAft>
                <a:spcPts val="0"/>
              </a:spcAft>
              <a:buClr>
                <a:schemeClr val="lt1"/>
              </a:buClr>
              <a:buSzPts val="1900"/>
              <a:buNone/>
            </a:pPr>
            <a:r>
              <a:rPr b="1" lang="en-US" sz="1900"/>
              <a:t>Reittien optimointi ja navigointi:</a:t>
            </a:r>
            <a:endParaRPr/>
          </a:p>
          <a:p>
            <a:pPr indent="0" lvl="0" marL="0" rtl="0" algn="l">
              <a:lnSpc>
                <a:spcPct val="100000"/>
              </a:lnSpc>
              <a:spcBef>
                <a:spcPts val="1000"/>
              </a:spcBef>
              <a:spcAft>
                <a:spcPts val="0"/>
              </a:spcAft>
              <a:buClr>
                <a:schemeClr val="lt1"/>
              </a:buClr>
              <a:buSzPts val="1900"/>
              <a:buNone/>
            </a:pPr>
            <a:r>
              <a:rPr lang="en-US" sz="1900"/>
              <a:t>Tekoälyalgoritmit käsittelevät reaaliaikaisia ​​liikennetietoja, historiallisia malleja, sääolosuhteita ja tapahtumia ehdottaakseen optimaalisia reittejä. Kaupallisille ajoneuvokalustoille tämä tarkoittaa merkittäviä polttoainesäästöjä ja parantunutta toimitusvarmuutta.</a:t>
            </a:r>
            <a:br>
              <a:rPr lang="en-US" sz="1400"/>
            </a:br>
            <a:endParaRPr sz="1400"/>
          </a:p>
        </p:txBody>
      </p:sp>
      <p:sp>
        <p:nvSpPr>
          <p:cNvPr id="348" name="Google Shape;348;p22"/>
          <p:cNvSpPr txBox="1"/>
          <p:nvPr>
            <p:ph idx="3" type="body"/>
          </p:nvPr>
        </p:nvSpPr>
        <p:spPr>
          <a:xfrm>
            <a:off x="6234078" y="175022"/>
            <a:ext cx="5660529"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400"/>
              <a:buNone/>
            </a:pPr>
            <a:r>
              <a:rPr lang="en-US" sz="3400"/>
              <a:t>Tekoälyn sovellukset eri liikennemuodoissa: Avustuksesta autonomiaan</a:t>
            </a:r>
            <a:endParaRPr sz="3400"/>
          </a:p>
        </p:txBody>
      </p:sp>
      <p:sp>
        <p:nvSpPr>
          <p:cNvPr id="349" name="Google Shape;349;p22"/>
          <p:cNvSpPr/>
          <p:nvPr/>
        </p:nvSpPr>
        <p:spPr>
          <a:xfrm rot="5551673">
            <a:off x="10264922" y="4995262"/>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A large container cargo ship can be seen traveling across the ocean in ..." id="350" name="Google Shape;350;p22"/>
          <p:cNvPicPr preferRelativeResize="0"/>
          <p:nvPr>
            <p:ph idx="2" type="pic"/>
          </p:nvPr>
        </p:nvPicPr>
        <p:blipFill rotWithShape="1">
          <a:blip r:embed="rId3">
            <a:alphaModFix/>
          </a:blip>
          <a:srcRect b="0" l="18779" r="18779" t="0"/>
          <a:stretch/>
        </p:blipFill>
        <p:spPr>
          <a:xfrm>
            <a:off x="297393" y="260747"/>
            <a:ext cx="5660531" cy="649026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3"/>
          <p:cNvSpPr/>
          <p:nvPr>
            <p:ph idx="2" type="pic"/>
          </p:nvPr>
        </p:nvSpPr>
        <p:spPr>
          <a:xfrm>
            <a:off x="0" y="475351"/>
            <a:ext cx="5660531" cy="6045736"/>
          </a:xfrm>
          <a:prstGeom prst="rect">
            <a:avLst/>
          </a:prstGeom>
          <a:solidFill>
            <a:srgbClr val="F2F2F2"/>
          </a:solidFill>
          <a:ln>
            <a:noFill/>
          </a:ln>
        </p:spPr>
      </p:sp>
      <p:sp>
        <p:nvSpPr>
          <p:cNvPr id="356" name="Google Shape;356;p23"/>
          <p:cNvSpPr txBox="1"/>
          <p:nvPr>
            <p:ph idx="1" type="body"/>
          </p:nvPr>
        </p:nvSpPr>
        <p:spPr>
          <a:xfrm>
            <a:off x="6250174" y="1471524"/>
            <a:ext cx="5580000" cy="4722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100"/>
              <a:buNone/>
            </a:pPr>
            <a:r>
              <a:rPr b="1" lang="en-US" sz="2100"/>
              <a:t>Liikennevirtojen hallinta:</a:t>
            </a:r>
            <a:endParaRPr/>
          </a:p>
          <a:p>
            <a:pPr indent="0" lvl="0" marL="0" rtl="0" algn="l">
              <a:lnSpc>
                <a:spcPct val="100000"/>
              </a:lnSpc>
              <a:spcBef>
                <a:spcPts val="1000"/>
              </a:spcBef>
              <a:spcAft>
                <a:spcPts val="0"/>
              </a:spcAft>
              <a:buClr>
                <a:schemeClr val="lt1"/>
              </a:buClr>
              <a:buSzPts val="2100"/>
              <a:buNone/>
            </a:pPr>
            <a:r>
              <a:rPr lang="en-US" sz="2100"/>
              <a:t>Kaupungit käyttävät tekoälyä liikennemallien analysointiin ja valojen ajoituksen, kaistakonfiguraatioiden ja nopeusrajoitusten dynaamiseen säätämiseen. Koneoppimismallit ennustavat ruuhkia ennen niiden syntymistä, mikä mahdollistaa ennakoivat interventiot.</a:t>
            </a:r>
            <a:endParaRPr/>
          </a:p>
          <a:p>
            <a:pPr indent="0" lvl="0" marL="0" rtl="0" algn="l">
              <a:lnSpc>
                <a:spcPct val="100000"/>
              </a:lnSpc>
              <a:spcBef>
                <a:spcPts val="1000"/>
              </a:spcBef>
              <a:spcAft>
                <a:spcPts val="0"/>
              </a:spcAft>
              <a:buClr>
                <a:schemeClr val="lt1"/>
              </a:buClr>
              <a:buSzPts val="2100"/>
              <a:buNone/>
            </a:pPr>
            <a:r>
              <a:rPr b="1" lang="en-US" sz="2100"/>
              <a:t>Autonomisten ajoneuvojen kehityksen eturintama:</a:t>
            </a:r>
            <a:endParaRPr/>
          </a:p>
          <a:p>
            <a:pPr indent="0" lvl="0" marL="0" rtl="0" algn="l">
              <a:lnSpc>
                <a:spcPct val="100000"/>
              </a:lnSpc>
              <a:spcBef>
                <a:spcPts val="1000"/>
              </a:spcBef>
              <a:spcAft>
                <a:spcPts val="0"/>
              </a:spcAft>
              <a:buNone/>
            </a:pPr>
            <a:r>
              <a:rPr lang="en-US" sz="2100"/>
              <a:t>Autonomiset ajoneuvot ovat liikennealan suurin tekoälyn sovellushanke. Vaikka täysin itsenäisesti ajavat autot ovat vielä kehitysvaiheessa, tekoäly hoitaa jo nyt tiettyjä tilanteita, kuten moottoritieajoa, pysäköintiä ja ajamista valvotuissa ympäristöissä.</a:t>
            </a:r>
            <a:endParaRPr sz="2100"/>
          </a:p>
          <a:p>
            <a:pPr indent="0" lvl="0" marL="0" rtl="0" algn="l">
              <a:lnSpc>
                <a:spcPct val="100000"/>
              </a:lnSpc>
              <a:spcBef>
                <a:spcPts val="1000"/>
              </a:spcBef>
              <a:spcAft>
                <a:spcPts val="0"/>
              </a:spcAft>
              <a:buNone/>
            </a:pPr>
            <a:r>
              <a:t/>
            </a:r>
            <a:endParaRPr sz="2100"/>
          </a:p>
          <a:p>
            <a:pPr indent="0" lvl="0" marL="0" rtl="0" algn="l">
              <a:lnSpc>
                <a:spcPct val="100000"/>
              </a:lnSpc>
              <a:spcBef>
                <a:spcPts val="1000"/>
              </a:spcBef>
              <a:spcAft>
                <a:spcPts val="0"/>
              </a:spcAft>
              <a:buClr>
                <a:schemeClr val="lt1"/>
              </a:buClr>
              <a:buSzPts val="2100"/>
              <a:buNone/>
            </a:pPr>
            <a:r>
              <a:t/>
            </a:r>
            <a:endParaRPr sz="2100"/>
          </a:p>
        </p:txBody>
      </p:sp>
      <p:sp>
        <p:nvSpPr>
          <p:cNvPr id="357" name="Google Shape;357;p23"/>
          <p:cNvSpPr txBox="1"/>
          <p:nvPr>
            <p:ph idx="3" type="body"/>
          </p:nvPr>
        </p:nvSpPr>
        <p:spPr>
          <a:xfrm>
            <a:off x="6191083" y="261697"/>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Tekoälysovellukset eri liikennemuodoissa</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4"/>
          <p:cNvSpPr/>
          <p:nvPr/>
        </p:nvSpPr>
        <p:spPr>
          <a:xfrm rot="-976021">
            <a:off x="4206616" y="-27150"/>
            <a:ext cx="2183788" cy="1463712"/>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24"/>
          <p:cNvSpPr txBox="1"/>
          <p:nvPr>
            <p:ph idx="1" type="body"/>
          </p:nvPr>
        </p:nvSpPr>
        <p:spPr>
          <a:xfrm>
            <a:off x="435469" y="1240152"/>
            <a:ext cx="5584284" cy="437769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1" lang="en-US" sz="2200"/>
              <a:t>Tekoäly rautatieliikenteessä</a:t>
            </a:r>
            <a:endParaRPr b="1" sz="2200"/>
          </a:p>
          <a:p>
            <a:pPr indent="0" lvl="0" marL="0" rtl="0" algn="l">
              <a:lnSpc>
                <a:spcPct val="100000"/>
              </a:lnSpc>
              <a:spcBef>
                <a:spcPts val="1000"/>
              </a:spcBef>
              <a:spcAft>
                <a:spcPts val="0"/>
              </a:spcAft>
              <a:buClr>
                <a:schemeClr val="lt1"/>
              </a:buClr>
              <a:buSzPts val="2000"/>
              <a:buNone/>
            </a:pPr>
            <a:r>
              <a:rPr b="1" lang="en-US" sz="2000"/>
              <a:t>Ennakoiva huolto:</a:t>
            </a:r>
            <a:endParaRPr/>
          </a:p>
          <a:p>
            <a:pPr indent="0" lvl="0" marL="0" rtl="0" algn="l">
              <a:lnSpc>
                <a:spcPct val="100000"/>
              </a:lnSpc>
              <a:spcBef>
                <a:spcPts val="1000"/>
              </a:spcBef>
              <a:spcAft>
                <a:spcPts val="0"/>
              </a:spcAft>
              <a:buClr>
                <a:schemeClr val="lt1"/>
              </a:buClr>
              <a:buSzPts val="2000"/>
              <a:buNone/>
            </a:pPr>
            <a:r>
              <a:rPr lang="en-US" sz="2000"/>
              <a:t>Tekoäly analysoi tuhansien junissa ja raiteilla olevien antureiden tietoja ennustaakseen komponenttien vikoja päiviä tai viikkoja ennen niiden tapahtumista. Tämä estää kalliita rikkoutumisia ja parantaa turvallisuutta puuttumalla ongelmiin ennakoivasti. Aikataulun optimointi:</a:t>
            </a:r>
            <a:endParaRPr/>
          </a:p>
          <a:p>
            <a:pPr indent="0" lvl="0" marL="0" rtl="0" algn="l">
              <a:lnSpc>
                <a:spcPct val="100000"/>
              </a:lnSpc>
              <a:spcBef>
                <a:spcPts val="1000"/>
              </a:spcBef>
              <a:spcAft>
                <a:spcPts val="0"/>
              </a:spcAft>
              <a:buClr>
                <a:schemeClr val="lt1"/>
              </a:buClr>
              <a:buSzPts val="2000"/>
              <a:buNone/>
            </a:pPr>
            <a:r>
              <a:rPr lang="en-US" sz="2000"/>
              <a:t>Koneoppimisalgoritmit luovat rautatieaikatauluja, jotka maksimoivat verkon kapasiteetin ja minimoivat samalla konfliktit ja viivästykset. Tekoäly voi simuloida tuhansia skenaarioita löytääkseen optimaaliset ratkaisut, joiden kehittämiseen ihmissuunnittelijoilta tarvittaisiin kuukausia.</a:t>
            </a:r>
            <a:br>
              <a:rPr lang="en-US"/>
            </a:br>
            <a:endParaRPr/>
          </a:p>
        </p:txBody>
      </p:sp>
      <p:sp>
        <p:nvSpPr>
          <p:cNvPr id="364" name="Google Shape;364;p24"/>
          <p:cNvSpPr txBox="1"/>
          <p:nvPr>
            <p:ph idx="3" type="body"/>
          </p:nvPr>
        </p:nvSpPr>
        <p:spPr>
          <a:xfrm>
            <a:off x="393533" y="299692"/>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3 jatko</a:t>
            </a:r>
            <a:endParaRPr/>
          </a:p>
        </p:txBody>
      </p:sp>
      <p:sp>
        <p:nvSpPr>
          <p:cNvPr id="365" name="Google Shape;365;p24"/>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24"/>
          <p:cNvSpPr/>
          <p:nvPr>
            <p:ph idx="2" type="pic"/>
          </p:nvPr>
        </p:nvSpPr>
        <p:spPr>
          <a:xfrm>
            <a:off x="6096000" y="134112"/>
            <a:ext cx="5660531" cy="6529277"/>
          </a:xfrm>
          <a:prstGeom prst="rect">
            <a:avLst/>
          </a:prstGeom>
          <a:solidFill>
            <a:srgbClr val="F2F2F2"/>
          </a:solid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5"/>
          <p:cNvSpPr/>
          <p:nvPr/>
        </p:nvSpPr>
        <p:spPr>
          <a:xfrm rot="10270215">
            <a:off x="-245233" y="5351994"/>
            <a:ext cx="2045350" cy="185117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2" name="Google Shape;372;p25"/>
          <p:cNvSpPr/>
          <p:nvPr>
            <p:ph idx="2" type="pic"/>
          </p:nvPr>
        </p:nvSpPr>
        <p:spPr>
          <a:xfrm>
            <a:off x="6434850" y="529377"/>
            <a:ext cx="5660531" cy="6045736"/>
          </a:xfrm>
          <a:prstGeom prst="rect">
            <a:avLst/>
          </a:prstGeom>
          <a:solidFill>
            <a:srgbClr val="F2F2F2"/>
          </a:solidFill>
          <a:ln>
            <a:noFill/>
          </a:ln>
        </p:spPr>
      </p:sp>
      <p:sp>
        <p:nvSpPr>
          <p:cNvPr id="373" name="Google Shape;373;p25"/>
          <p:cNvSpPr txBox="1"/>
          <p:nvPr>
            <p:ph idx="1" type="body"/>
          </p:nvPr>
        </p:nvSpPr>
        <p:spPr>
          <a:xfrm>
            <a:off x="595498" y="1240152"/>
            <a:ext cx="5500501" cy="437769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US" sz="2000"/>
              <a:t>Energiatehokkuus:</a:t>
            </a:r>
            <a:endParaRPr/>
          </a:p>
          <a:p>
            <a:pPr indent="0" lvl="0" marL="0" rtl="0" algn="l">
              <a:lnSpc>
                <a:spcPct val="100000"/>
              </a:lnSpc>
              <a:spcBef>
                <a:spcPts val="1000"/>
              </a:spcBef>
              <a:spcAft>
                <a:spcPts val="0"/>
              </a:spcAft>
              <a:buClr>
                <a:schemeClr val="lt1"/>
              </a:buClr>
              <a:buSzPts val="2000"/>
              <a:buNone/>
            </a:pPr>
            <a:r>
              <a:rPr lang="en-US" sz="2000"/>
              <a:t>Tekoälyjärjestelmät optimoivat junien kiihtyvyys- ja jarrutusmalleja energiankulutuksen minimoimiseksi ja aikataulujen pitämiseksi yllä. Jotkut rautatieyhtiöt ovat vähentäneet energiankulutusta 15–20 % käyttämällä tekoälypohjaista ajoavustusta.</a:t>
            </a:r>
            <a:endParaRPr b="1" sz="2000"/>
          </a:p>
          <a:p>
            <a:pPr indent="0" lvl="0" marL="0" rtl="0" algn="l">
              <a:lnSpc>
                <a:spcPct val="100000"/>
              </a:lnSpc>
              <a:spcBef>
                <a:spcPts val="1000"/>
              </a:spcBef>
              <a:spcAft>
                <a:spcPts val="0"/>
              </a:spcAft>
              <a:buClr>
                <a:schemeClr val="lt1"/>
              </a:buClr>
              <a:buSzPts val="2000"/>
              <a:buNone/>
            </a:pPr>
            <a:r>
              <a:rPr b="1" lang="en-US" sz="2000"/>
              <a:t>Turvallisuuden seuranta:</a:t>
            </a:r>
            <a:endParaRPr/>
          </a:p>
          <a:p>
            <a:pPr indent="0" lvl="0" marL="0" rtl="0" algn="l">
              <a:lnSpc>
                <a:spcPct val="100000"/>
              </a:lnSpc>
              <a:spcBef>
                <a:spcPts val="1000"/>
              </a:spcBef>
              <a:spcAft>
                <a:spcPts val="0"/>
              </a:spcAft>
              <a:buClr>
                <a:schemeClr val="lt1"/>
              </a:buClr>
              <a:buSzPts val="2000"/>
              <a:buNone/>
            </a:pPr>
            <a:r>
              <a:rPr lang="en-US" sz="2000"/>
              <a:t>Tietokonenäköjärjestelmät tarkastavat raiteita, havaitsevat esteitä ja valvovat matkustajien käyttäytymistä turvallisuusriskien tunnistamiseksi. Tekoäly voi havaita kunnossapito-ongelmia, joita </a:t>
            </a:r>
            <a:r>
              <a:rPr lang="en-US" sz="2000"/>
              <a:t>ihmiset</a:t>
            </a:r>
            <a:r>
              <a:rPr lang="en-US" sz="2000"/>
              <a:t> saattavat olla huomaamatta, ja varoittaa operaattoreita mahdollisista turvallisuusongelmista.</a:t>
            </a:r>
            <a:endParaRPr/>
          </a:p>
        </p:txBody>
      </p:sp>
      <p:sp>
        <p:nvSpPr>
          <p:cNvPr id="374" name="Google Shape;374;p25"/>
          <p:cNvSpPr txBox="1"/>
          <p:nvPr>
            <p:ph idx="3" type="body"/>
          </p:nvPr>
        </p:nvSpPr>
        <p:spPr>
          <a:xfrm>
            <a:off x="536408" y="372534"/>
            <a:ext cx="4757375" cy="70043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3 jatko</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6"/>
          <p:cNvSpPr txBox="1"/>
          <p:nvPr>
            <p:ph idx="2" type="body"/>
          </p:nvPr>
        </p:nvSpPr>
        <p:spPr>
          <a:xfrm>
            <a:off x="209322" y="1246695"/>
            <a:ext cx="8051154" cy="6577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Amsterdamin älykäs liikenteenhallinta</a:t>
            </a:r>
            <a:endParaRPr/>
          </a:p>
        </p:txBody>
      </p:sp>
      <p:sp>
        <p:nvSpPr>
          <p:cNvPr id="380" name="Google Shape;380;p26"/>
          <p:cNvSpPr/>
          <p:nvPr>
            <p:ph idx="3" type="pic"/>
          </p:nvPr>
        </p:nvSpPr>
        <p:spPr>
          <a:xfrm>
            <a:off x="8583306" y="1246695"/>
            <a:ext cx="2444127" cy="4336988"/>
          </a:xfrm>
          <a:prstGeom prst="rect">
            <a:avLst/>
          </a:prstGeom>
          <a:solidFill>
            <a:srgbClr val="D8D8D8"/>
          </a:solidFill>
          <a:ln>
            <a:noFill/>
          </a:ln>
        </p:spPr>
      </p:sp>
      <p:pic>
        <p:nvPicPr>
          <p:cNvPr id="381" name="Google Shape;381;p26" title="En Route to Success | Smart Mobility Amsterdam | Data and traffic control"/>
          <p:cNvPicPr preferRelativeResize="0"/>
          <p:nvPr/>
        </p:nvPicPr>
        <p:blipFill rotWithShape="1">
          <a:blip r:embed="rId3">
            <a:alphaModFix/>
          </a:blip>
          <a:srcRect b="0" l="0" r="0" t="0"/>
          <a:stretch/>
        </p:blipFill>
        <p:spPr>
          <a:xfrm>
            <a:off x="8510016" y="1225179"/>
            <a:ext cx="2566185" cy="4386126"/>
          </a:xfrm>
          <a:prstGeom prst="rect">
            <a:avLst/>
          </a:prstGeom>
          <a:noFill/>
          <a:ln>
            <a:noFill/>
          </a:ln>
        </p:spPr>
      </p:pic>
      <p:sp>
        <p:nvSpPr>
          <p:cNvPr id="382" name="Google Shape;382;p26"/>
          <p:cNvSpPr txBox="1"/>
          <p:nvPr/>
        </p:nvSpPr>
        <p:spPr>
          <a:xfrm>
            <a:off x="205633" y="2312016"/>
            <a:ext cx="8376300" cy="45252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1" lang="en-US" sz="1800">
                <a:solidFill>
                  <a:srgbClr val="262626"/>
                </a:solidFill>
                <a:latin typeface="Calibri"/>
                <a:ea typeface="Calibri"/>
                <a:cs typeface="Calibri"/>
                <a:sym typeface="Calibri"/>
              </a:rPr>
              <a:t>Video 5: ”Matkalla menestykseen”</a:t>
            </a:r>
            <a:endParaRPr/>
          </a:p>
          <a:p>
            <a:pPr indent="0" lvl="0" marL="0" marR="0" rtl="0" algn="l">
              <a:lnSpc>
                <a:spcPct val="150000"/>
              </a:lnSpc>
              <a:spcBef>
                <a:spcPts val="0"/>
              </a:spcBef>
              <a:spcAft>
                <a:spcPts val="0"/>
              </a:spcAft>
              <a:buNone/>
            </a:pPr>
            <a:r>
              <a:rPr b="1" lang="en-US" sz="1800">
                <a:solidFill>
                  <a:srgbClr val="262626"/>
                </a:solidFill>
                <a:latin typeface="Calibri"/>
                <a:ea typeface="Calibri"/>
                <a:cs typeface="Calibri"/>
                <a:sym typeface="Calibri"/>
              </a:rPr>
              <a:t>Linkki:</a:t>
            </a:r>
            <a:r>
              <a:rPr lang="en-US" sz="1800">
                <a:solidFill>
                  <a:srgbClr val="262626"/>
                </a:solidFill>
                <a:latin typeface="Calibri"/>
                <a:ea typeface="Calibri"/>
                <a:cs typeface="Calibri"/>
                <a:sym typeface="Calibri"/>
              </a:rPr>
              <a:t> </a:t>
            </a:r>
            <a:r>
              <a:rPr b="1" lang="en-US" sz="1050">
                <a:solidFill>
                  <a:srgbClr val="262626"/>
                </a:solidFill>
                <a:latin typeface="Calibri"/>
                <a:ea typeface="Calibri"/>
                <a:cs typeface="Calibri"/>
                <a:sym typeface="Calibri"/>
              </a:rPr>
              <a:t>https://www.youtube.com/watch?v=fkj0TDPEVTk</a:t>
            </a:r>
            <a:endParaRPr/>
          </a:p>
          <a:p>
            <a:pPr indent="0" lvl="0" marL="0" marR="0" rtl="0" algn="l">
              <a:lnSpc>
                <a:spcPct val="150000"/>
              </a:lnSpc>
              <a:spcBef>
                <a:spcPts val="0"/>
              </a:spcBef>
              <a:spcAft>
                <a:spcPts val="0"/>
              </a:spcAft>
              <a:buNone/>
            </a:pPr>
            <a:r>
              <a:rPr b="1" lang="en-US" sz="1800">
                <a:solidFill>
                  <a:srgbClr val="262626"/>
                </a:solidFill>
                <a:latin typeface="Calibri"/>
                <a:ea typeface="Calibri"/>
                <a:cs typeface="Calibri"/>
                <a:sym typeface="Calibri"/>
              </a:rPr>
              <a:t>Kesto: </a:t>
            </a:r>
            <a:r>
              <a:rPr lang="en-US" sz="1800">
                <a:solidFill>
                  <a:srgbClr val="262626"/>
                </a:solidFill>
                <a:latin typeface="Calibri"/>
                <a:ea typeface="Calibri"/>
                <a:cs typeface="Calibri"/>
                <a:sym typeface="Calibri"/>
              </a:rPr>
              <a:t>04:29 minuuttia</a:t>
            </a:r>
            <a:endParaRPr sz="1800">
              <a:solidFill>
                <a:srgbClr val="262626"/>
              </a:solidFill>
              <a:latin typeface="Calibri"/>
              <a:ea typeface="Calibri"/>
              <a:cs typeface="Calibri"/>
              <a:sym typeface="Calibri"/>
            </a:endParaRPr>
          </a:p>
          <a:p>
            <a:pPr indent="0" lvl="0" marL="0" marR="0" rtl="0" algn="l">
              <a:lnSpc>
                <a:spcPct val="150000"/>
              </a:lnSpc>
              <a:spcBef>
                <a:spcPts val="0"/>
              </a:spcBef>
              <a:spcAft>
                <a:spcPts val="0"/>
              </a:spcAft>
              <a:buNone/>
            </a:pPr>
            <a:r>
              <a:rPr b="1" lang="en-US" sz="1800">
                <a:solidFill>
                  <a:srgbClr val="262626"/>
                </a:solidFill>
                <a:latin typeface="Calibri"/>
                <a:ea typeface="Calibri"/>
                <a:cs typeface="Calibri"/>
                <a:sym typeface="Calibri"/>
              </a:rPr>
              <a:t>Sisältö: </a:t>
            </a:r>
            <a:r>
              <a:rPr lang="en-US" sz="1800">
                <a:solidFill>
                  <a:srgbClr val="262626"/>
                </a:solidFill>
                <a:latin typeface="Calibri"/>
                <a:ea typeface="Calibri"/>
                <a:cs typeface="Calibri"/>
                <a:sym typeface="Calibri"/>
              </a:rPr>
              <a:t>Matkalla menestykseen -teoksessa liikkuvuuden asiantuntijat tarkastelevat Amsterdamia, kaupunkia, jossa on enemmän polkupyöriä kuin ihmisiä ja jolla on suuria tavoitteita tulla maailman johtavaksi älykkään liikkuvuuden keskukseksi. Kaikkien haasteidensa keskellä, miten Amsterdam kartoittaa tietään menestykseen?</a:t>
            </a:r>
            <a:endParaRPr b="1" sz="1800">
              <a:solidFill>
                <a:srgbClr val="262626"/>
              </a:solidFill>
              <a:latin typeface="Calibri"/>
              <a:ea typeface="Calibri"/>
              <a:cs typeface="Calibri"/>
              <a:sym typeface="Calibri"/>
            </a:endParaRPr>
          </a:p>
          <a:p>
            <a:pPr indent="0" lvl="0" marL="0" marR="0" rtl="0" algn="l">
              <a:lnSpc>
                <a:spcPct val="150000"/>
              </a:lnSpc>
              <a:spcBef>
                <a:spcPts val="0"/>
              </a:spcBef>
              <a:spcAft>
                <a:spcPts val="0"/>
              </a:spcAft>
              <a:buNone/>
            </a:pPr>
            <a:r>
              <a:rPr lang="en-US" sz="1800">
                <a:solidFill>
                  <a:srgbClr val="262626"/>
                </a:solidFill>
                <a:latin typeface="Calibri"/>
                <a:ea typeface="Calibri"/>
                <a:cs typeface="Calibri"/>
                <a:sym typeface="Calibri"/>
              </a:rPr>
              <a:t>•</a:t>
            </a:r>
            <a:r>
              <a:rPr lang="en-US" sz="1800">
                <a:solidFill>
                  <a:srgbClr val="262626"/>
                </a:solidFill>
                <a:latin typeface="Calibri"/>
                <a:ea typeface="Calibri"/>
                <a:cs typeface="Calibri"/>
                <a:sym typeface="Calibri"/>
              </a:rPr>
              <a:t> Ajoneuvojen etsintään käytettyjen tuntien määrä on vähentynyt 10 %</a:t>
            </a:r>
            <a:endParaRPr sz="1800">
              <a:solidFill>
                <a:srgbClr val="262626"/>
              </a:solidFill>
              <a:latin typeface="Calibri"/>
              <a:ea typeface="Calibri"/>
              <a:cs typeface="Calibri"/>
              <a:sym typeface="Calibri"/>
            </a:endParaRPr>
          </a:p>
          <a:p>
            <a:pPr indent="0" lvl="0" marL="0" marR="0" rtl="0" algn="l">
              <a:lnSpc>
                <a:spcPct val="150000"/>
              </a:lnSpc>
              <a:spcBef>
                <a:spcPts val="0"/>
              </a:spcBef>
              <a:spcAft>
                <a:spcPts val="0"/>
              </a:spcAft>
              <a:buNone/>
            </a:pPr>
            <a:r>
              <a:rPr lang="en-US" sz="1800">
                <a:solidFill>
                  <a:srgbClr val="262626"/>
                </a:solidFill>
                <a:latin typeface="Calibri"/>
                <a:ea typeface="Calibri"/>
                <a:cs typeface="Calibri"/>
                <a:sym typeface="Calibri"/>
              </a:rPr>
              <a:t>• Yhteinen automatisoitu hallinta kolmen tieviranomaisen kesken</a:t>
            </a:r>
            <a:endParaRPr sz="1800">
              <a:solidFill>
                <a:srgbClr val="262626"/>
              </a:solidFill>
              <a:latin typeface="Calibri"/>
              <a:ea typeface="Calibri"/>
              <a:cs typeface="Calibri"/>
              <a:sym typeface="Calibri"/>
            </a:endParaRPr>
          </a:p>
          <a:p>
            <a:pPr indent="0" lvl="0" marL="0" marR="0" rtl="0" algn="l">
              <a:lnSpc>
                <a:spcPct val="150000"/>
              </a:lnSpc>
              <a:spcBef>
                <a:spcPts val="0"/>
              </a:spcBef>
              <a:spcAft>
                <a:spcPts val="0"/>
              </a:spcAft>
              <a:buNone/>
            </a:pPr>
            <a:r>
              <a:rPr lang="en-US" sz="1800">
                <a:solidFill>
                  <a:srgbClr val="262626"/>
                </a:solidFill>
                <a:latin typeface="Calibri"/>
                <a:ea typeface="Calibri"/>
                <a:cs typeface="Calibri"/>
                <a:sym typeface="Calibri"/>
              </a:rPr>
              <a:t>• Älykäs pysäköinti lyhentää etsintäaikaa 43 %:lla</a:t>
            </a:r>
            <a:endParaRPr sz="1800">
              <a:solidFill>
                <a:srgbClr val="262626"/>
              </a:solidFill>
              <a:latin typeface="Calibri"/>
              <a:ea typeface="Calibri"/>
              <a:cs typeface="Calibri"/>
              <a:sym typeface="Calibri"/>
            </a:endParaRPr>
          </a:p>
          <a:p>
            <a:pPr indent="0" lvl="0" marL="0" marR="0" rtl="0" algn="l">
              <a:lnSpc>
                <a:spcPct val="150000"/>
              </a:lnSpc>
              <a:spcBef>
                <a:spcPts val="0"/>
              </a:spcBef>
              <a:spcAft>
                <a:spcPts val="0"/>
              </a:spcAft>
              <a:buNone/>
            </a:pPr>
            <a:r>
              <a:rPr lang="en-US" sz="1800">
                <a:solidFill>
                  <a:srgbClr val="262626"/>
                </a:solidFill>
                <a:latin typeface="Calibri"/>
                <a:ea typeface="Calibri"/>
                <a:cs typeface="Calibri"/>
                <a:sym typeface="Calibri"/>
              </a:rPr>
              <a:t>• EU:n rahoittama innovaatiohanke</a:t>
            </a:r>
            <a:endParaRPr sz="1800">
              <a:solidFill>
                <a:srgbClr val="262626"/>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descr="Sofia Metro" id="387" name="Google Shape;387;p27"/>
          <p:cNvPicPr preferRelativeResize="0"/>
          <p:nvPr/>
        </p:nvPicPr>
        <p:blipFill rotWithShape="1">
          <a:blip r:embed="rId3">
            <a:alphaModFix/>
          </a:blip>
          <a:srcRect b="0" l="28893" r="9078" t="0"/>
          <a:stretch/>
        </p:blipFill>
        <p:spPr>
          <a:xfrm>
            <a:off x="6096000" y="439730"/>
            <a:ext cx="5452533" cy="6045736"/>
          </a:xfrm>
          <a:prstGeom prst="rect">
            <a:avLst/>
          </a:prstGeom>
          <a:solidFill>
            <a:srgbClr val="FFFFFF"/>
          </a:solidFill>
          <a:ln>
            <a:noFill/>
          </a:ln>
        </p:spPr>
      </p:pic>
      <p:sp>
        <p:nvSpPr>
          <p:cNvPr id="388" name="Google Shape;388;p27"/>
          <p:cNvSpPr txBox="1"/>
          <p:nvPr>
            <p:ph idx="1" type="body"/>
          </p:nvPr>
        </p:nvSpPr>
        <p:spPr>
          <a:xfrm>
            <a:off x="191425" y="1414272"/>
            <a:ext cx="5734090" cy="561784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t>Tausta:</a:t>
            </a:r>
            <a:endParaRPr/>
          </a:p>
          <a:p>
            <a:pPr indent="0" lvl="0" marL="0" rtl="0" algn="l">
              <a:lnSpc>
                <a:spcPct val="100000"/>
              </a:lnSpc>
              <a:spcBef>
                <a:spcPts val="1000"/>
              </a:spcBef>
              <a:spcAft>
                <a:spcPts val="0"/>
              </a:spcAft>
              <a:buClr>
                <a:schemeClr val="lt1"/>
              </a:buClr>
              <a:buSzPts val="1800"/>
              <a:buNone/>
            </a:pPr>
            <a:r>
              <a:rPr lang="en-US" sz="1800"/>
              <a:t>Sofian metrojärjestelmä palvelee päivittäin yli 300 000 matkustajaa. Suunnittelemattomat laiteviat aiheuttivat palveluhäiriöitä, keskimäärin 15 tapausta kuukaudessa, mikä vaikutti matkustajien tyytyväisyyteen ja käyttökustannuksiin.</a:t>
            </a:r>
            <a:endParaRPr/>
          </a:p>
          <a:p>
            <a:pPr indent="0" lvl="0" marL="0" rtl="0" algn="l">
              <a:lnSpc>
                <a:spcPct val="100000"/>
              </a:lnSpc>
              <a:spcBef>
                <a:spcPts val="1000"/>
              </a:spcBef>
              <a:spcAft>
                <a:spcPts val="0"/>
              </a:spcAft>
              <a:buClr>
                <a:schemeClr val="lt1"/>
              </a:buClr>
              <a:buSzPts val="1800"/>
              <a:buNone/>
            </a:pPr>
            <a:r>
              <a:rPr b="1" lang="en-US" sz="1800"/>
              <a:t>Tekoälyratkaisu:</a:t>
            </a:r>
            <a:endParaRPr/>
          </a:p>
          <a:p>
            <a:pPr indent="0" lvl="0" marL="0" rtl="0" algn="l">
              <a:lnSpc>
                <a:spcPct val="100000"/>
              </a:lnSpc>
              <a:spcBef>
                <a:spcPts val="1000"/>
              </a:spcBef>
              <a:spcAft>
                <a:spcPts val="0"/>
              </a:spcAft>
              <a:buClr>
                <a:schemeClr val="lt1"/>
              </a:buClr>
              <a:buSzPts val="1800"/>
              <a:buNone/>
            </a:pPr>
            <a:r>
              <a:rPr lang="en-US" sz="1800"/>
              <a:t>Kriittisiin komponentteihin asennettiin tärinä-, lämpötila- ja akustisia antureita. Tekoälyjärjestelmä analysoi anturitietoja reaaliajassa ja vertaa kaavoja historiallisiin vikatietoihin ennustaakseen huoltotarpeita.</a:t>
            </a:r>
            <a:endParaRPr/>
          </a:p>
          <a:p>
            <a:pPr indent="0" lvl="0" marL="0" rtl="0" algn="l">
              <a:lnSpc>
                <a:spcPct val="100000"/>
              </a:lnSpc>
              <a:spcBef>
                <a:spcPts val="1000"/>
              </a:spcBef>
              <a:spcAft>
                <a:spcPts val="0"/>
              </a:spcAft>
              <a:buClr>
                <a:schemeClr val="lt1"/>
              </a:buClr>
              <a:buSzPts val="1800"/>
              <a:buNone/>
            </a:pPr>
            <a:r>
              <a:rPr b="1" lang="en-US" sz="1800"/>
              <a:t>Toteutus:</a:t>
            </a:r>
            <a:endParaRPr/>
          </a:p>
          <a:p>
            <a:pPr indent="0" lvl="0" marL="0" rtl="0" algn="l">
              <a:lnSpc>
                <a:spcPct val="100000"/>
              </a:lnSpc>
              <a:spcBef>
                <a:spcPts val="1000"/>
              </a:spcBef>
              <a:spcAft>
                <a:spcPts val="0"/>
              </a:spcAft>
              <a:buClr>
                <a:schemeClr val="lt1"/>
              </a:buClr>
              <a:buSzPts val="1800"/>
              <a:buNone/>
            </a:pPr>
            <a:r>
              <a:rPr b="1" lang="en-US" sz="1800"/>
              <a:t>• </a:t>
            </a:r>
            <a:r>
              <a:rPr lang="en-US" sz="1800"/>
              <a:t>6 kuukauden pilottiprojekti linjalla 2. • Koneoppimismalli, jota on koulutettu 3 vuoden huoltotietueilla. • Integrointi olemassa olevaan huoltoaikataulutusjärjestelmään.</a:t>
            </a:r>
            <a:endParaRPr/>
          </a:p>
        </p:txBody>
      </p:sp>
      <p:sp>
        <p:nvSpPr>
          <p:cNvPr id="389" name="Google Shape;389;p27"/>
          <p:cNvSpPr txBox="1"/>
          <p:nvPr>
            <p:ph idx="3" type="body"/>
          </p:nvPr>
        </p:nvSpPr>
        <p:spPr>
          <a:xfrm>
            <a:off x="191425" y="189880"/>
            <a:ext cx="5904575" cy="12243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000"/>
              <a:buNone/>
            </a:pPr>
            <a:r>
              <a:rPr lang="en-US" sz="3000"/>
              <a:t>Tapaus</a:t>
            </a:r>
            <a:r>
              <a:rPr lang="en-US" sz="3000"/>
              <a:t>tutkimus 1: Tekoälyllä toimiva ennakoiva kunnossapito Sofian metrossa</a:t>
            </a:r>
            <a:endParaRPr sz="3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8"/>
          <p:cNvSpPr txBox="1"/>
          <p:nvPr>
            <p:ph idx="1" type="body"/>
          </p:nvPr>
        </p:nvSpPr>
        <p:spPr>
          <a:xfrm>
            <a:off x="583211" y="1217416"/>
            <a:ext cx="5179414" cy="4423167"/>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262626"/>
              </a:buClr>
              <a:buSzPts val="1800"/>
              <a:buNone/>
            </a:pPr>
            <a:r>
              <a:rPr b="1" lang="en-US" sz="1800"/>
              <a:t>Tulokset:</a:t>
            </a:r>
            <a:endParaRPr/>
          </a:p>
          <a:p>
            <a:pPr indent="-228600" lvl="0" marL="228600" rtl="0" algn="l">
              <a:lnSpc>
                <a:spcPct val="100000"/>
              </a:lnSpc>
              <a:spcBef>
                <a:spcPts val="1000"/>
              </a:spcBef>
              <a:spcAft>
                <a:spcPts val="0"/>
              </a:spcAft>
              <a:buClr>
                <a:srgbClr val="262626"/>
              </a:buClr>
              <a:buSzPts val="1800"/>
              <a:buNone/>
            </a:pPr>
            <a:r>
              <a:rPr lang="en-US" sz="1800"/>
              <a:t>• Suunnittelemattomien vikojen väheneminen 70 %</a:t>
            </a:r>
            <a:endParaRPr/>
          </a:p>
          <a:p>
            <a:pPr indent="-228600" lvl="0" marL="228600" rtl="0" algn="l">
              <a:lnSpc>
                <a:spcPct val="100000"/>
              </a:lnSpc>
              <a:spcBef>
                <a:spcPts val="1000"/>
              </a:spcBef>
              <a:spcAft>
                <a:spcPts val="0"/>
              </a:spcAft>
              <a:buClr>
                <a:srgbClr val="262626"/>
              </a:buClr>
              <a:buSzPts val="1800"/>
              <a:buNone/>
            </a:pPr>
            <a:r>
              <a:rPr lang="en-US" sz="1800"/>
              <a:t>• Kunnossapitokustannusten lasku 25 %</a:t>
            </a:r>
            <a:endParaRPr/>
          </a:p>
          <a:p>
            <a:pPr indent="-228600" lvl="0" marL="228600" rtl="0" algn="l">
              <a:lnSpc>
                <a:spcPct val="100000"/>
              </a:lnSpc>
              <a:spcBef>
                <a:spcPts val="1000"/>
              </a:spcBef>
              <a:spcAft>
                <a:spcPts val="0"/>
              </a:spcAft>
              <a:buClr>
                <a:srgbClr val="262626"/>
              </a:buClr>
              <a:buSzPts val="1800"/>
              <a:buNone/>
            </a:pPr>
            <a:r>
              <a:rPr lang="en-US" sz="1800"/>
              <a:t>• Palvelun luotettavuus parani 94 %:sta 98,5 %:iin</a:t>
            </a:r>
            <a:endParaRPr sz="1800"/>
          </a:p>
          <a:p>
            <a:pPr indent="-228600" lvl="0" marL="228600" rtl="0" algn="l">
              <a:lnSpc>
                <a:spcPct val="100000"/>
              </a:lnSpc>
              <a:spcBef>
                <a:spcPts val="1000"/>
              </a:spcBef>
              <a:spcAft>
                <a:spcPts val="0"/>
              </a:spcAft>
              <a:buClr>
                <a:srgbClr val="262626"/>
              </a:buClr>
              <a:buSzPts val="1800"/>
              <a:buNone/>
            </a:pPr>
            <a:r>
              <a:rPr lang="en-US" sz="1800"/>
              <a:t>• Kunnossapitotiimit voivat suunnitella toimenpiteitä vähäisen liikenteen aikana</a:t>
            </a:r>
            <a:endParaRPr b="1" sz="1800"/>
          </a:p>
          <a:p>
            <a:pPr indent="-228600" lvl="0" marL="228600" rtl="0" algn="l">
              <a:lnSpc>
                <a:spcPct val="100000"/>
              </a:lnSpc>
              <a:spcBef>
                <a:spcPts val="1000"/>
              </a:spcBef>
              <a:spcAft>
                <a:spcPts val="0"/>
              </a:spcAft>
              <a:buClr>
                <a:srgbClr val="262626"/>
              </a:buClr>
              <a:buSzPts val="1800"/>
              <a:buNone/>
            </a:pPr>
            <a:r>
              <a:rPr b="1" lang="en-US" sz="1800"/>
              <a:t>Opitut asiat:</a:t>
            </a:r>
            <a:endParaRPr/>
          </a:p>
          <a:p>
            <a:pPr indent="-285750" lvl="0" marL="285750" rtl="0" algn="l">
              <a:lnSpc>
                <a:spcPct val="100000"/>
              </a:lnSpc>
              <a:spcBef>
                <a:spcPts val="1000"/>
              </a:spcBef>
              <a:spcAft>
                <a:spcPts val="0"/>
              </a:spcAft>
              <a:buClr>
                <a:srgbClr val="262626"/>
              </a:buClr>
              <a:buSzPts val="1800"/>
              <a:buFont typeface="Arial"/>
              <a:buChar char="•"/>
            </a:pPr>
            <a:r>
              <a:rPr lang="en-US" sz="1800"/>
              <a:t>Tekoälyn ennusteet vaativat aluksi kokeneiden teknikkojen validoinnin. Ihmisen asiantuntemus on edelleen välttämätöntä tekoälyn suositusten tulkitsemiseksi ja lopullisten kunnossapitopäätösten tekemiseksi. Menestys syntyi yhdistämällä tekoälyn ominaisuudet ammattimaiseen harkintaan.</a:t>
            </a:r>
            <a:endParaRPr/>
          </a:p>
        </p:txBody>
      </p:sp>
      <p:sp>
        <p:nvSpPr>
          <p:cNvPr id="395" name="Google Shape;395;p28"/>
          <p:cNvSpPr txBox="1"/>
          <p:nvPr>
            <p:ph idx="2" type="body"/>
          </p:nvPr>
        </p:nvSpPr>
        <p:spPr>
          <a:xfrm>
            <a:off x="607881" y="467749"/>
            <a:ext cx="3607279"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US"/>
              <a:t>Tapaustutkimus 2</a:t>
            </a:r>
            <a:endParaRPr/>
          </a:p>
        </p:txBody>
      </p:sp>
      <p:sp>
        <p:nvSpPr>
          <p:cNvPr id="396" name="Google Shape;396;p28"/>
          <p:cNvSpPr/>
          <p:nvPr/>
        </p:nvSpPr>
        <p:spPr>
          <a:xfrm>
            <a:off x="6161703" y="538189"/>
            <a:ext cx="6030300" cy="5781600"/>
          </a:xfrm>
          <a:prstGeom prst="rect">
            <a:avLst/>
          </a:prstGeom>
          <a:noFill/>
          <a:ln>
            <a:noFill/>
          </a:ln>
        </p:spPr>
      </p:sp>
      <p:sp>
        <p:nvSpPr>
          <p:cNvPr id="397" name="Google Shape;397;p28"/>
          <p:cNvSpPr/>
          <p:nvPr/>
        </p:nvSpPr>
        <p:spPr>
          <a:xfrm rot="-4612448">
            <a:off x="5125146" y="308149"/>
            <a:ext cx="2045350" cy="2188784"/>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9"/>
          <p:cNvSpPr txBox="1"/>
          <p:nvPr>
            <p:ph idx="1" type="body"/>
          </p:nvPr>
        </p:nvSpPr>
        <p:spPr>
          <a:xfrm>
            <a:off x="5206095" y="2060349"/>
            <a:ext cx="6614429" cy="225304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None/>
            </a:pPr>
            <a:r>
              <a:rPr b="1" lang="en-US"/>
              <a:t>Luku</a:t>
            </a:r>
            <a:r>
              <a:rPr b="1" lang="en-US"/>
              <a:t> 4</a:t>
            </a:r>
            <a:endParaRPr/>
          </a:p>
          <a:p>
            <a:pPr indent="0" lvl="0" marL="0" rtl="0" algn="l">
              <a:lnSpc>
                <a:spcPct val="100000"/>
              </a:lnSpc>
              <a:spcBef>
                <a:spcPts val="1000"/>
              </a:spcBef>
              <a:spcAft>
                <a:spcPts val="0"/>
              </a:spcAft>
              <a:buClr>
                <a:schemeClr val="lt1"/>
              </a:buClr>
              <a:buSzPts val="4800"/>
              <a:buNone/>
            </a:pPr>
            <a:r>
              <a:rPr b="1" lang="en-US"/>
              <a:t>Edessä pysyminen</a:t>
            </a:r>
            <a:endParaRPr b="1"/>
          </a:p>
        </p:txBody>
      </p:sp>
      <p:sp>
        <p:nvSpPr>
          <p:cNvPr id="404" name="Google Shape;404;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US"/>
              <a:t>04</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
          <p:cNvSpPr txBox="1"/>
          <p:nvPr>
            <p:ph idx="1" type="body"/>
          </p:nvPr>
        </p:nvSpPr>
        <p:spPr>
          <a:xfrm>
            <a:off x="798381" y="1748515"/>
            <a:ext cx="4973770" cy="43478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62626"/>
              </a:buClr>
              <a:buSzPts val="1800"/>
              <a:buNone/>
            </a:pPr>
            <a:r>
              <a:rPr b="1" lang="en-US" sz="1800"/>
              <a:t>Keskeiset käsitteet ja integrointi</a:t>
            </a:r>
            <a:endParaRPr b="1" sz="1800"/>
          </a:p>
          <a:p>
            <a:pPr indent="0" lvl="0" marL="0" rtl="0" algn="l">
              <a:lnSpc>
                <a:spcPct val="90000"/>
              </a:lnSpc>
              <a:spcBef>
                <a:spcPts val="1000"/>
              </a:spcBef>
              <a:spcAft>
                <a:spcPts val="0"/>
              </a:spcAft>
              <a:buClr>
                <a:srgbClr val="262626"/>
              </a:buClr>
              <a:buSzPts val="1800"/>
              <a:buNone/>
            </a:pPr>
            <a:r>
              <a:rPr lang="en-US" sz="1800"/>
              <a:t>Tässä moduulissa oppijat tutkivat, miten tekoäly mullistaa liikennealaa ja miksi siitä on tullut olennainen osa nykyaikaista liikennealan koulutusta ja toimintaa.</a:t>
            </a:r>
            <a:endParaRPr/>
          </a:p>
          <a:p>
            <a:pPr indent="0" lvl="0" marL="0" rtl="0" algn="l">
              <a:lnSpc>
                <a:spcPct val="90000"/>
              </a:lnSpc>
              <a:spcBef>
                <a:spcPts val="1000"/>
              </a:spcBef>
              <a:spcAft>
                <a:spcPts val="0"/>
              </a:spcAft>
              <a:buClr>
                <a:srgbClr val="262626"/>
              </a:buClr>
              <a:buSzPts val="1800"/>
              <a:buNone/>
            </a:pPr>
            <a:r>
              <a:rPr lang="en-US" sz="1800"/>
              <a:t>Osallistujat:</a:t>
            </a:r>
            <a:endParaRPr/>
          </a:p>
          <a:p>
            <a:pPr indent="-285750" lvl="0" marL="285750" rtl="0" algn="l">
              <a:lnSpc>
                <a:spcPct val="90000"/>
              </a:lnSpc>
              <a:spcBef>
                <a:spcPts val="1000"/>
              </a:spcBef>
              <a:spcAft>
                <a:spcPts val="0"/>
              </a:spcAft>
              <a:buClr>
                <a:srgbClr val="262626"/>
              </a:buClr>
              <a:buSzPts val="1800"/>
              <a:buFont typeface="Arial"/>
              <a:buChar char="•"/>
            </a:pPr>
            <a:r>
              <a:rPr lang="en-US" sz="1800"/>
              <a:t>Ymmärtävät tekoälysovellusten ydinkäsitteet liikennejärjestelmissä, mukaan lukien autonomiset ajoneuvot, liikenteenhallinta, logistiikan optimointi ja ennakoiva kunnossapito.</a:t>
            </a:r>
            <a:endParaRPr/>
          </a:p>
          <a:p>
            <a:pPr indent="-285750" lvl="0" marL="285750" rtl="0" algn="l">
              <a:lnSpc>
                <a:spcPct val="90000"/>
              </a:lnSpc>
              <a:spcBef>
                <a:spcPts val="1000"/>
              </a:spcBef>
              <a:spcAft>
                <a:spcPts val="0"/>
              </a:spcAft>
              <a:buClr>
                <a:srgbClr val="262626"/>
              </a:buClr>
              <a:buSzPts val="1800"/>
              <a:buFont typeface="Arial"/>
              <a:buChar char="•"/>
            </a:pPr>
            <a:r>
              <a:rPr lang="en-US" sz="1800"/>
              <a:t>Oppivat käytännön lähestymistapoja tekoälytyökalujen integroimiseksi liikenteen suunnitteluun, toimintaan ja turvallisuuden hallintaan.</a:t>
            </a:r>
            <a:br>
              <a:rPr lang="en-US" sz="1800"/>
            </a:br>
            <a:br>
              <a:rPr lang="en-US" sz="1800"/>
            </a:br>
            <a:endParaRPr sz="1800"/>
          </a:p>
        </p:txBody>
      </p:sp>
      <p:sp>
        <p:nvSpPr>
          <p:cNvPr id="177" name="Google Shape;177;p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US"/>
              <a:t>oppimistavoitteet</a:t>
            </a:r>
            <a:endParaRPr/>
          </a:p>
        </p:txBody>
      </p:sp>
      <p:sp>
        <p:nvSpPr>
          <p:cNvPr id="178" name="Google Shape;178;p3"/>
          <p:cNvSpPr/>
          <p:nvPr/>
        </p:nvSpPr>
        <p:spPr>
          <a:xfrm>
            <a:off x="5878729" y="442859"/>
            <a:ext cx="5554464" cy="3129015"/>
          </a:xfrm>
          <a:prstGeom prst="rect">
            <a:avLst/>
          </a:prstGeom>
          <a:noFill/>
          <a:ln>
            <a:noFill/>
          </a:ln>
        </p:spPr>
      </p:sp>
      <p:sp>
        <p:nvSpPr>
          <p:cNvPr id="179" name="Google Shape;179;p3"/>
          <p:cNvSpPr/>
          <p:nvPr/>
        </p:nvSpPr>
        <p:spPr>
          <a:xfrm>
            <a:off x="7817375" y="3995127"/>
            <a:ext cx="3576243" cy="2420014"/>
          </a:xfrm>
          <a:prstGeom prst="rect">
            <a:avLst/>
          </a:prstGeom>
          <a:noFill/>
          <a:ln>
            <a:noFill/>
          </a:ln>
        </p:spPr>
      </p:sp>
      <p:pic>
        <p:nvPicPr>
          <p:cNvPr id="180" name="Google Shape;180;p3"/>
          <p:cNvPicPr preferRelativeResize="0"/>
          <p:nvPr/>
        </p:nvPicPr>
        <p:blipFill rotWithShape="1">
          <a:blip r:embed="rId3">
            <a:alphaModFix/>
          </a:blip>
          <a:srcRect b="0" l="0" r="0" t="0"/>
          <a:stretch/>
        </p:blipFill>
        <p:spPr>
          <a:xfrm flipH="1" rot="-334455">
            <a:off x="10421305" y="330196"/>
            <a:ext cx="1147309" cy="14892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30"/>
          <p:cNvSpPr txBox="1"/>
          <p:nvPr>
            <p:ph idx="1" type="body"/>
          </p:nvPr>
        </p:nvSpPr>
        <p:spPr>
          <a:xfrm>
            <a:off x="6096000" y="1139099"/>
            <a:ext cx="5284434" cy="436635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b="1" lang="en-US" sz="2000"/>
              <a:t>Valmistelemme kuljetusalan ammattilaisia ​​tekoälyyn perustuvaan tulevaisuuteen</a:t>
            </a:r>
            <a:br>
              <a:rPr lang="en-US" sz="2000"/>
            </a:br>
            <a:br>
              <a:rPr lang="en-US" sz="2000"/>
            </a:br>
            <a:r>
              <a:rPr lang="en-US" sz="2000"/>
              <a:t>Liikennealan tekoälymurros on väistämätön, mutta sen suuntaa ei ole ennalta määrätty. Liikennealan ammattilaiset muokkaavat näiden teknologioiden käyttöönottoa ja varmistavat, että ne palvelevat yleistä etua.</a:t>
            </a:r>
            <a:endParaRPr/>
          </a:p>
          <a:p>
            <a:pPr indent="0" lvl="0" marL="0" rtl="0" algn="l">
              <a:lnSpc>
                <a:spcPct val="90000"/>
              </a:lnSpc>
              <a:spcBef>
                <a:spcPts val="100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rPr b="1" lang="en-US" sz="2000"/>
              <a:t>Tulevaisuuden liikennealan ammattilaisten keskeiset taidot:</a:t>
            </a:r>
            <a:endParaRPr sz="2000"/>
          </a:p>
          <a:p>
            <a:pPr indent="0" lvl="0" marL="0" rtl="0" algn="l">
              <a:lnSpc>
                <a:spcPct val="90000"/>
              </a:lnSpc>
              <a:spcBef>
                <a:spcPts val="1000"/>
              </a:spcBef>
              <a:spcAft>
                <a:spcPts val="0"/>
              </a:spcAft>
              <a:buClr>
                <a:schemeClr val="lt1"/>
              </a:buClr>
              <a:buSzPts val="2000"/>
              <a:buNone/>
            </a:pPr>
            <a:r>
              <a:rPr lang="en-US" sz="2000"/>
              <a:t>Tekoälylukutaito, ymmärrys siitä, mitä tekoäly voi ja ei voi tehdä, milloin siihen voi luottaa ja milloin sen suosituksia voi kyseenalaistaa.</a:t>
            </a:r>
            <a:br>
              <a:rPr lang="en-US" sz="1500"/>
            </a:br>
            <a:br>
              <a:rPr lang="en-US" sz="1500"/>
            </a:br>
            <a:endParaRPr sz="1500"/>
          </a:p>
        </p:txBody>
      </p:sp>
      <p:sp>
        <p:nvSpPr>
          <p:cNvPr id="410" name="Google Shape;410;p30"/>
          <p:cNvSpPr txBox="1"/>
          <p:nvPr>
            <p:ph idx="3" type="body"/>
          </p:nvPr>
        </p:nvSpPr>
        <p:spPr>
          <a:xfrm>
            <a:off x="6096000" y="260747"/>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Tulevaisuuteen katsoen</a:t>
            </a:r>
            <a:endParaRPr/>
          </a:p>
        </p:txBody>
      </p:sp>
      <p:sp>
        <p:nvSpPr>
          <p:cNvPr id="411" name="Google Shape;411;p30"/>
          <p:cNvSpPr/>
          <p:nvPr/>
        </p:nvSpPr>
        <p:spPr>
          <a:xfrm rot="5551673">
            <a:off x="9986055" y="4693116"/>
            <a:ext cx="2447505" cy="231206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2" name="Google Shape;412;p30"/>
          <p:cNvSpPr/>
          <p:nvPr>
            <p:ph idx="2" type="pic"/>
          </p:nvPr>
        </p:nvSpPr>
        <p:spPr>
          <a:xfrm>
            <a:off x="227744" y="260747"/>
            <a:ext cx="5660531" cy="6309726"/>
          </a:xfrm>
          <a:prstGeom prst="rect">
            <a:avLst/>
          </a:prstGeom>
          <a:solidFill>
            <a:srgbClr val="F2F2F2"/>
          </a:solidFill>
          <a:ln>
            <a:noFill/>
          </a:ln>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31"/>
          <p:cNvPicPr preferRelativeResize="0"/>
          <p:nvPr/>
        </p:nvPicPr>
        <p:blipFill rotWithShape="1">
          <a:blip r:embed="rId3">
            <a:alphaModFix/>
          </a:blip>
          <a:srcRect b="0" l="0" r="0" t="0"/>
          <a:stretch/>
        </p:blipFill>
        <p:spPr>
          <a:xfrm rot="-4110026">
            <a:off x="10708056" y="5102272"/>
            <a:ext cx="1993565" cy="1871634"/>
          </a:xfrm>
          <a:prstGeom prst="rect">
            <a:avLst/>
          </a:prstGeom>
          <a:noFill/>
          <a:ln>
            <a:noFill/>
          </a:ln>
        </p:spPr>
      </p:pic>
      <p:sp>
        <p:nvSpPr>
          <p:cNvPr id="418" name="Google Shape;418;p31"/>
          <p:cNvSpPr/>
          <p:nvPr>
            <p:ph idx="2" type="pic"/>
          </p:nvPr>
        </p:nvSpPr>
        <p:spPr>
          <a:xfrm>
            <a:off x="487160" y="524738"/>
            <a:ext cx="5660531" cy="6045736"/>
          </a:xfrm>
          <a:prstGeom prst="rect">
            <a:avLst/>
          </a:prstGeom>
          <a:solidFill>
            <a:srgbClr val="F2F2F2"/>
          </a:solidFill>
          <a:ln>
            <a:noFill/>
          </a:ln>
        </p:spPr>
      </p:sp>
      <p:sp>
        <p:nvSpPr>
          <p:cNvPr id="419" name="Google Shape;419;p31"/>
          <p:cNvSpPr txBox="1"/>
          <p:nvPr>
            <p:ph idx="1" type="body"/>
          </p:nvPr>
        </p:nvSpPr>
        <p:spPr>
          <a:xfrm>
            <a:off x="6610183" y="1304365"/>
            <a:ext cx="5238917" cy="49109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US" sz="2000"/>
              <a:t>Dataosaaminen: </a:t>
            </a:r>
            <a:r>
              <a:rPr lang="en-US" sz="2000"/>
              <a:t>Kyky työskennellä datan kanssa, ymmärtää sen rajoitukset ja tunnistaa vinoumia tai laatuongelmia.</a:t>
            </a:r>
            <a:endParaRPr b="1" sz="2000"/>
          </a:p>
          <a:p>
            <a:pPr indent="0" lvl="0" marL="0" rtl="0" algn="l">
              <a:lnSpc>
                <a:spcPct val="100000"/>
              </a:lnSpc>
              <a:spcBef>
                <a:spcPts val="1000"/>
              </a:spcBef>
              <a:spcAft>
                <a:spcPts val="0"/>
              </a:spcAft>
              <a:buClr>
                <a:schemeClr val="lt1"/>
              </a:buClr>
              <a:buSzPts val="2000"/>
              <a:buNone/>
            </a:pPr>
            <a:r>
              <a:rPr b="1" lang="en-US" sz="2000"/>
              <a:t>Eettinen päättely:</a:t>
            </a:r>
            <a:r>
              <a:rPr lang="en-US" sz="2000"/>
              <a:t> Vastuullisten päätösten tekeminen, kun tekoäly herättää kysymyksiä turvallisuudesta, yksityisyydestä tai sosiaalisista vaikutuksista.</a:t>
            </a:r>
            <a:endParaRPr b="1" sz="2000"/>
          </a:p>
          <a:p>
            <a:pPr indent="0" lvl="0" marL="0" rtl="0" algn="l">
              <a:lnSpc>
                <a:spcPct val="100000"/>
              </a:lnSpc>
              <a:spcBef>
                <a:spcPts val="1000"/>
              </a:spcBef>
              <a:spcAft>
                <a:spcPts val="0"/>
              </a:spcAft>
              <a:buClr>
                <a:schemeClr val="lt1"/>
              </a:buClr>
              <a:buSzPts val="2000"/>
              <a:buNone/>
            </a:pPr>
            <a:r>
              <a:rPr b="1" lang="en-US" sz="2000"/>
              <a:t>Systeeminen ajattelu: </a:t>
            </a:r>
            <a:r>
              <a:rPr lang="en-US" sz="2000"/>
              <a:t>Tekoälykomponenttien sopivuuden näkeminen suurempiin liikennejärjestelmiin ja odottamattomien seurausten huomioon ottaminen.</a:t>
            </a:r>
            <a:endParaRPr b="1" sz="2000"/>
          </a:p>
          <a:p>
            <a:pPr indent="0" lvl="0" marL="0" rtl="0" algn="l">
              <a:lnSpc>
                <a:spcPct val="100000"/>
              </a:lnSpc>
              <a:spcBef>
                <a:spcPts val="1000"/>
              </a:spcBef>
              <a:spcAft>
                <a:spcPts val="0"/>
              </a:spcAft>
              <a:buClr>
                <a:schemeClr val="lt1"/>
              </a:buClr>
              <a:buSzPts val="2000"/>
              <a:buNone/>
            </a:pPr>
            <a:r>
              <a:rPr b="1" lang="en-US" sz="2000"/>
              <a:t>Sopeutumiskyky: </a:t>
            </a:r>
            <a:r>
              <a:rPr lang="en-US" sz="2000"/>
              <a:t>Jatkuva oppiminen tekoälyn ominaisuuksien kehittyessä ja uusien sovellusten ilmaantuessa.</a:t>
            </a:r>
            <a:endParaRPr/>
          </a:p>
        </p:txBody>
      </p:sp>
      <p:sp>
        <p:nvSpPr>
          <p:cNvPr id="420" name="Google Shape;420;p31"/>
          <p:cNvSpPr txBox="1"/>
          <p:nvPr>
            <p:ph idx="3" type="body"/>
          </p:nvPr>
        </p:nvSpPr>
        <p:spPr>
          <a:xfrm>
            <a:off x="6467308" y="270323"/>
            <a:ext cx="4757375" cy="67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Tulevaisuuteen katsoen</a:t>
            </a:r>
            <a:endParaRPr/>
          </a:p>
        </p:txBody>
      </p:sp>
      <p:pic>
        <p:nvPicPr>
          <p:cNvPr descr="The Most Famous Flying Car Is Coming to Scandinavia’s Premier ..." id="421" name="Google Shape;421;p31"/>
          <p:cNvPicPr preferRelativeResize="0"/>
          <p:nvPr/>
        </p:nvPicPr>
        <p:blipFill rotWithShape="1">
          <a:blip r:embed="rId4">
            <a:alphaModFix/>
          </a:blip>
          <a:srcRect b="0" l="0" r="0" t="0"/>
          <a:stretch/>
        </p:blipFill>
        <p:spPr>
          <a:xfrm>
            <a:off x="342900" y="270323"/>
            <a:ext cx="5839622" cy="64198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32"/>
          <p:cNvSpPr txBox="1"/>
          <p:nvPr>
            <p:ph idx="1" type="body"/>
          </p:nvPr>
        </p:nvSpPr>
        <p:spPr>
          <a:xfrm>
            <a:off x="465166" y="1082292"/>
            <a:ext cx="5660530" cy="54512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t>Strategioita vastuulliseen tekoälyn integrointiin</a:t>
            </a:r>
            <a:endParaRPr b="1" sz="1800"/>
          </a:p>
          <a:p>
            <a:pPr indent="0" lvl="0" marL="0" rtl="0" algn="l">
              <a:lnSpc>
                <a:spcPct val="100000"/>
              </a:lnSpc>
              <a:spcBef>
                <a:spcPts val="1000"/>
              </a:spcBef>
              <a:spcAft>
                <a:spcPts val="0"/>
              </a:spcAft>
              <a:buClr>
                <a:schemeClr val="lt1"/>
              </a:buClr>
              <a:buSzPts val="1800"/>
              <a:buNone/>
            </a:pPr>
            <a:r>
              <a:rPr b="1" lang="en-US" sz="1800"/>
              <a:t>1. Aloita selkeillä tavoitteilla: </a:t>
            </a:r>
            <a:r>
              <a:rPr lang="en-US" sz="1800"/>
              <a:t>Älä käytä tekoälyä siksi, että se on trendikästä. Tunnista erityiset ongelmat, joissa tekoäly tuo aitoa lisäarvoa. Käytä esimerkiksi tekoälyä ennakoivaan kunnossapitoon, koska se vähentää vikoja, ei siksi, että kaikki muut tekevät sitä.</a:t>
            </a:r>
            <a:endParaRPr/>
          </a:p>
          <a:p>
            <a:pPr indent="0" lvl="0" marL="0" rtl="0" algn="l">
              <a:lnSpc>
                <a:spcPct val="100000"/>
              </a:lnSpc>
              <a:spcBef>
                <a:spcPts val="1000"/>
              </a:spcBef>
              <a:spcAft>
                <a:spcPts val="0"/>
              </a:spcAft>
              <a:buClr>
                <a:schemeClr val="lt1"/>
              </a:buClr>
              <a:buSzPts val="1800"/>
              <a:buNone/>
            </a:pPr>
            <a:r>
              <a:rPr b="1" lang="en-US" sz="1800"/>
              <a:t>2. Säilytä ihmisen valvonta: </a:t>
            </a:r>
            <a:r>
              <a:rPr lang="en-US" sz="1800"/>
              <a:t>Tekoälyn tulisi täydentää ihmisen päätöksentekoa, ei korvata sitä kokonaan. Kriittisten turvallisuuspäätösten on aina perustuttava ihmisen harkintaan. Luo protokollia sille, milloin ja miten ihmiset puuttuvat tekoälyjärjestelmiin.</a:t>
            </a:r>
            <a:endParaRPr/>
          </a:p>
          <a:p>
            <a:pPr indent="0" lvl="0" marL="0" rtl="0" algn="l">
              <a:lnSpc>
                <a:spcPct val="100000"/>
              </a:lnSpc>
              <a:spcBef>
                <a:spcPts val="1000"/>
              </a:spcBef>
              <a:spcAft>
                <a:spcPts val="0"/>
              </a:spcAft>
              <a:buClr>
                <a:schemeClr val="lt1"/>
              </a:buClr>
              <a:buSzPts val="1800"/>
              <a:buNone/>
            </a:pPr>
            <a:r>
              <a:rPr b="1" lang="en-US" sz="1800"/>
              <a:t>3. Priorisoi selitettävyyttä: </a:t>
            </a:r>
            <a:r>
              <a:rPr lang="en-US" sz="1800"/>
              <a:t>Suosi tekoälyjärjestelmiä, jotka pystyvät selittämään suosituksensa. "Musta laatikko" -tekoäly ei sovellu turvallisuuskriittisiin liikennepäätöksiin. Ammattilaisten on ymmärrettävä, miksi tekoäly ehdottaa tiettyjä toimia.</a:t>
            </a:r>
            <a:endParaRPr sz="1300"/>
          </a:p>
        </p:txBody>
      </p:sp>
      <p:sp>
        <p:nvSpPr>
          <p:cNvPr id="427" name="Google Shape;427;p32"/>
          <p:cNvSpPr txBox="1"/>
          <p:nvPr>
            <p:ph idx="3" type="body"/>
          </p:nvPr>
        </p:nvSpPr>
        <p:spPr>
          <a:xfrm>
            <a:off x="394712" y="319246"/>
            <a:ext cx="4660946" cy="76367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4 jatko</a:t>
            </a:r>
            <a:endParaRPr/>
          </a:p>
        </p:txBody>
      </p:sp>
      <p:sp>
        <p:nvSpPr>
          <p:cNvPr id="428" name="Google Shape;428;p32"/>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9" name="Google Shape;429;p32"/>
          <p:cNvSpPr/>
          <p:nvPr>
            <p:ph idx="2" type="pic"/>
          </p:nvPr>
        </p:nvSpPr>
        <p:spPr>
          <a:xfrm>
            <a:off x="5997260" y="190500"/>
            <a:ext cx="5660531" cy="6448425"/>
          </a:xfrm>
          <a:prstGeom prst="rect">
            <a:avLst/>
          </a:prstGeom>
          <a:solidFill>
            <a:srgbClr val="F2F2F2"/>
          </a:solidFill>
          <a:ln>
            <a:noFill/>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p33"/>
          <p:cNvPicPr preferRelativeResize="0"/>
          <p:nvPr>
            <p:ph idx="2" type="pic"/>
          </p:nvPr>
        </p:nvPicPr>
        <p:blipFill rotWithShape="1">
          <a:blip r:embed="rId3">
            <a:alphaModFix/>
          </a:blip>
          <a:srcRect b="5325" l="10749" r="10749" t="0"/>
          <a:stretch/>
        </p:blipFill>
        <p:spPr>
          <a:xfrm>
            <a:off x="6096000" y="200757"/>
            <a:ext cx="5660531" cy="6323867"/>
          </a:xfrm>
          <a:prstGeom prst="rect">
            <a:avLst/>
          </a:prstGeom>
          <a:solidFill>
            <a:srgbClr val="F2F2F2"/>
          </a:solidFill>
          <a:ln>
            <a:noFill/>
          </a:ln>
        </p:spPr>
      </p:pic>
      <p:sp>
        <p:nvSpPr>
          <p:cNvPr id="435" name="Google Shape;435;p33"/>
          <p:cNvSpPr txBox="1"/>
          <p:nvPr>
            <p:ph idx="1" type="body"/>
          </p:nvPr>
        </p:nvSpPr>
        <p:spPr>
          <a:xfrm>
            <a:off x="273065" y="1400385"/>
            <a:ext cx="5556235" cy="36669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US" sz="2000"/>
              <a:t>4. Puutu vinoumiin ja tasa-arvoon: </a:t>
            </a:r>
            <a:r>
              <a:rPr lang="en-US" sz="2000"/>
              <a:t>Tekoälyjärjestelmät voivat ylläpitää olemassa olevia vinoumia datassa. Varmista, että tekoälyllä optimoitu liikenne palvelee kaikkia väestöryhmiä oikeudenmukaisesti, ei vain niitä, jotka ovat hyvin edustettuina koulutusdatassa. Kyseenalaista, asettavatko "optimaaliset" ratkaisut haavoittuvia ryhmiä epäedulliseen asemaan.</a:t>
            </a:r>
            <a:endParaRPr b="1" sz="2000"/>
          </a:p>
          <a:p>
            <a:pPr indent="0" lvl="0" marL="0" rtl="0" algn="l">
              <a:lnSpc>
                <a:spcPct val="100000"/>
              </a:lnSpc>
              <a:spcBef>
                <a:spcPts val="1000"/>
              </a:spcBef>
              <a:spcAft>
                <a:spcPts val="0"/>
              </a:spcAft>
              <a:buClr>
                <a:schemeClr val="lt1"/>
              </a:buClr>
              <a:buSzPts val="2000"/>
              <a:buNone/>
            </a:pPr>
            <a:r>
              <a:rPr b="1" lang="en-US" sz="2000"/>
              <a:t>5. Investoi koulutukseen: </a:t>
            </a:r>
            <a:r>
              <a:rPr lang="en-US" sz="2000"/>
              <a:t>Jatkuva ammatillinen kehittyminen on välttämätöntä. Liikenneorganisaatioiden on tuettava henkilöstöä tekoälyosaamisen kehittämisessä. Oppilaitosten, kuten HST:n, on päivitettävä opetussuunnitelmia säännöllisesti.</a:t>
            </a:r>
            <a:endParaRPr/>
          </a:p>
        </p:txBody>
      </p:sp>
      <p:sp>
        <p:nvSpPr>
          <p:cNvPr id="436" name="Google Shape;436;p33"/>
          <p:cNvSpPr txBox="1"/>
          <p:nvPr>
            <p:ph idx="3" type="body"/>
          </p:nvPr>
        </p:nvSpPr>
        <p:spPr>
          <a:xfrm>
            <a:off x="393533" y="200758"/>
            <a:ext cx="2015129" cy="65649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Luku 4</a:t>
            </a:r>
            <a:endParaRPr/>
          </a:p>
        </p:txBody>
      </p:sp>
      <p:sp>
        <p:nvSpPr>
          <p:cNvPr descr="Engaging Transportation Unit for Preschool Learning" id="437" name="Google Shape;437;p33"/>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38" name="Google Shape;438;p33"/>
          <p:cNvPicPr preferRelativeResize="0"/>
          <p:nvPr/>
        </p:nvPicPr>
        <p:blipFill rotWithShape="1">
          <a:blip r:embed="rId4">
            <a:alphaModFix/>
          </a:blip>
          <a:srcRect b="0" l="0" r="0" t="0"/>
          <a:stretch/>
        </p:blipFill>
        <p:spPr>
          <a:xfrm>
            <a:off x="-228687" y="4980350"/>
            <a:ext cx="2411055" cy="226358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34"/>
          <p:cNvSpPr txBox="1"/>
          <p:nvPr>
            <p:ph idx="1" type="body"/>
          </p:nvPr>
        </p:nvSpPr>
        <p:spPr>
          <a:xfrm>
            <a:off x="5196571" y="2216753"/>
            <a:ext cx="6757536" cy="225304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4800"/>
              <a:buNone/>
            </a:pPr>
            <a:r>
              <a:rPr b="1" lang="en-US"/>
              <a:t>Luku 5</a:t>
            </a:r>
            <a:endParaRPr/>
          </a:p>
          <a:p>
            <a:pPr indent="0" lvl="0" marL="0" rtl="0" algn="l">
              <a:lnSpc>
                <a:spcPct val="100000"/>
              </a:lnSpc>
              <a:spcBef>
                <a:spcPts val="1000"/>
              </a:spcBef>
              <a:spcAft>
                <a:spcPts val="0"/>
              </a:spcAft>
              <a:buClr>
                <a:schemeClr val="lt1"/>
              </a:buClr>
              <a:buSzPts val="4800"/>
              <a:buNone/>
            </a:pPr>
            <a:r>
              <a:rPr b="1" lang="en-US"/>
              <a:t>Graafinen yleiskatsaus neljän sektorin mahdolliseen risteämiseen</a:t>
            </a:r>
            <a:endParaRPr b="1"/>
          </a:p>
        </p:txBody>
      </p:sp>
      <p:sp>
        <p:nvSpPr>
          <p:cNvPr id="445" name="Google Shape;445;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US"/>
              <a:t>05</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5"/>
          <p:cNvSpPr txBox="1"/>
          <p:nvPr>
            <p:ph idx="1" type="body"/>
          </p:nvPr>
        </p:nvSpPr>
        <p:spPr>
          <a:xfrm>
            <a:off x="6261846" y="107016"/>
            <a:ext cx="5930153" cy="571871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1" lang="en-US" sz="3600"/>
              <a:t>Miksi monialainen integraatio on tärkeää:</a:t>
            </a:r>
            <a:endParaRPr sz="2000"/>
          </a:p>
          <a:p>
            <a:pPr indent="-228600" lvl="0" marL="228600" rtl="0" algn="l">
              <a:lnSpc>
                <a:spcPct val="90000"/>
              </a:lnSpc>
              <a:spcBef>
                <a:spcPts val="1000"/>
              </a:spcBef>
              <a:spcAft>
                <a:spcPts val="0"/>
              </a:spcAft>
              <a:buClr>
                <a:schemeClr val="lt1"/>
              </a:buClr>
              <a:buSzPts val="2000"/>
              <a:buNone/>
            </a:pPr>
            <a:r>
              <a:rPr b="1" lang="en-US" sz="2000"/>
              <a:t>Perinteinen lähestymistapa:</a:t>
            </a:r>
            <a:endParaRPr/>
          </a:p>
          <a:p>
            <a:pPr indent="-228600" lvl="0" marL="228600" rtl="0" algn="l">
              <a:lnSpc>
                <a:spcPct val="90000"/>
              </a:lnSpc>
              <a:spcBef>
                <a:spcPts val="1000"/>
              </a:spcBef>
              <a:spcAft>
                <a:spcPts val="0"/>
              </a:spcAft>
              <a:buClr>
                <a:schemeClr val="lt1"/>
              </a:buClr>
              <a:buSzPts val="2000"/>
              <a:buNone/>
            </a:pPr>
            <a:r>
              <a:rPr b="1" lang="en-US" sz="2000"/>
              <a:t>• </a:t>
            </a:r>
            <a:r>
              <a:rPr lang="en-US" sz="2000"/>
              <a:t>Jokainen sektori toimii erillään</a:t>
            </a:r>
            <a:endParaRPr sz="2000"/>
          </a:p>
          <a:p>
            <a:pPr indent="-228600" lvl="0" marL="228600" rtl="0" algn="l">
              <a:lnSpc>
                <a:spcPct val="90000"/>
              </a:lnSpc>
              <a:spcBef>
                <a:spcPts val="1000"/>
              </a:spcBef>
              <a:spcAft>
                <a:spcPts val="0"/>
              </a:spcAft>
              <a:buClr>
                <a:schemeClr val="lt1"/>
              </a:buClr>
              <a:buSzPts val="2000"/>
              <a:buNone/>
            </a:pPr>
            <a:r>
              <a:rPr lang="en-US" sz="2000"/>
              <a:t>• Päällekkäinen tiedonkeruu ja infrastruktuuri</a:t>
            </a:r>
            <a:endParaRPr sz="2000"/>
          </a:p>
          <a:p>
            <a:pPr indent="-228600" lvl="0" marL="228600" rtl="0" algn="l">
              <a:lnSpc>
                <a:spcPct val="90000"/>
              </a:lnSpc>
              <a:spcBef>
                <a:spcPts val="1000"/>
              </a:spcBef>
              <a:spcAft>
                <a:spcPts val="0"/>
              </a:spcAft>
              <a:buClr>
                <a:schemeClr val="lt1"/>
              </a:buClr>
              <a:buSzPts val="2000"/>
              <a:buNone/>
            </a:pPr>
            <a:r>
              <a:rPr lang="en-US" sz="2000"/>
              <a:t>• Menetetyt resurssien jakamismahdollisuudet</a:t>
            </a:r>
            <a:endParaRPr sz="2000"/>
          </a:p>
          <a:p>
            <a:pPr indent="-228600" lvl="0" marL="228600" rtl="0" algn="l">
              <a:lnSpc>
                <a:spcPct val="90000"/>
              </a:lnSpc>
              <a:spcBef>
                <a:spcPts val="1000"/>
              </a:spcBef>
              <a:spcAft>
                <a:spcPts val="0"/>
              </a:spcAft>
              <a:buClr>
                <a:schemeClr val="lt1"/>
              </a:buClr>
              <a:buSzPts val="2000"/>
              <a:buNone/>
            </a:pPr>
            <a:r>
              <a:rPr lang="en-US" sz="2000"/>
              <a:t>• Korkeammat kustannukset ja ympäristövaikutukset</a:t>
            </a:r>
            <a:endParaRPr sz="2000"/>
          </a:p>
          <a:p>
            <a:pPr indent="-228600" lvl="0" marL="228600" rtl="0" algn="l">
              <a:lnSpc>
                <a:spcPct val="90000"/>
              </a:lnSpc>
              <a:spcBef>
                <a:spcPts val="1000"/>
              </a:spcBef>
              <a:spcAft>
                <a:spcPts val="0"/>
              </a:spcAft>
              <a:buClr>
                <a:schemeClr val="lt1"/>
              </a:buClr>
              <a:buSzPts val="2000"/>
              <a:buNone/>
            </a:pPr>
            <a:r>
              <a:t/>
            </a:r>
            <a:endParaRPr b="1" sz="2000"/>
          </a:p>
          <a:p>
            <a:pPr indent="-228600" lvl="0" marL="228600" rtl="0" algn="l">
              <a:lnSpc>
                <a:spcPct val="90000"/>
              </a:lnSpc>
              <a:spcBef>
                <a:spcPts val="1000"/>
              </a:spcBef>
              <a:spcAft>
                <a:spcPts val="0"/>
              </a:spcAft>
              <a:buClr>
                <a:schemeClr val="lt1"/>
              </a:buClr>
              <a:buSzPts val="2000"/>
              <a:buNone/>
            </a:pPr>
            <a:r>
              <a:rPr b="1" lang="en-US" sz="2000"/>
              <a:t>Tekoälyyn perustuva integraatio:</a:t>
            </a:r>
            <a:endParaRPr/>
          </a:p>
          <a:p>
            <a:pPr indent="-228600" lvl="0" marL="228600" rtl="0" algn="l">
              <a:lnSpc>
                <a:spcPct val="90000"/>
              </a:lnSpc>
              <a:spcBef>
                <a:spcPts val="1000"/>
              </a:spcBef>
              <a:spcAft>
                <a:spcPts val="0"/>
              </a:spcAft>
              <a:buClr>
                <a:schemeClr val="lt1"/>
              </a:buClr>
              <a:buSzPts val="2000"/>
              <a:buNone/>
            </a:pPr>
            <a:r>
              <a:rPr b="1" lang="en-US" sz="2000"/>
              <a:t>• </a:t>
            </a:r>
            <a:r>
              <a:rPr lang="en-US" sz="2000"/>
              <a:t>Sektorit jakavat reaaliaikaista dataa yhteisten alustojen kautta</a:t>
            </a:r>
            <a:endParaRPr sz="2000"/>
          </a:p>
          <a:p>
            <a:pPr indent="-228600" lvl="0" marL="228600" rtl="0" algn="l">
              <a:lnSpc>
                <a:spcPct val="90000"/>
              </a:lnSpc>
              <a:spcBef>
                <a:spcPts val="1000"/>
              </a:spcBef>
              <a:spcAft>
                <a:spcPts val="0"/>
              </a:spcAft>
              <a:buClr>
                <a:schemeClr val="lt1"/>
              </a:buClr>
              <a:buSzPts val="2000"/>
              <a:buNone/>
            </a:pPr>
            <a:r>
              <a:rPr lang="en-US" sz="2000"/>
              <a:t>• Koordinoitu päätöksenteko eri järjestelmien välillä</a:t>
            </a:r>
            <a:endParaRPr sz="2000"/>
          </a:p>
          <a:p>
            <a:pPr indent="-228600" lvl="0" marL="228600" rtl="0" algn="l">
              <a:lnSpc>
                <a:spcPct val="90000"/>
              </a:lnSpc>
              <a:spcBef>
                <a:spcPts val="1000"/>
              </a:spcBef>
              <a:spcAft>
                <a:spcPts val="0"/>
              </a:spcAft>
              <a:buClr>
                <a:schemeClr val="lt1"/>
              </a:buClr>
              <a:buSzPts val="2000"/>
              <a:buNone/>
            </a:pPr>
            <a:r>
              <a:rPr lang="en-US" sz="2000"/>
              <a:t>• Resurssit optimoidaan kokonaisvaltaisesti</a:t>
            </a:r>
            <a:endParaRPr sz="2000"/>
          </a:p>
          <a:p>
            <a:pPr indent="-228600" lvl="0" marL="228600" rtl="0" algn="l">
              <a:lnSpc>
                <a:spcPct val="90000"/>
              </a:lnSpc>
              <a:spcBef>
                <a:spcPts val="1000"/>
              </a:spcBef>
              <a:spcAft>
                <a:spcPts val="0"/>
              </a:spcAft>
              <a:buClr>
                <a:schemeClr val="lt1"/>
              </a:buClr>
              <a:buSzPts val="2000"/>
              <a:buNone/>
            </a:pPr>
            <a:r>
              <a:rPr lang="en-US" sz="2000"/>
              <a:t>• 25–35 %:n tehokkuuden ja kestävyyden parannus</a:t>
            </a:r>
            <a:endParaRPr sz="2000"/>
          </a:p>
        </p:txBody>
      </p:sp>
      <p:sp>
        <p:nvSpPr>
          <p:cNvPr id="451" name="Google Shape;451;p35"/>
          <p:cNvSpPr/>
          <p:nvPr>
            <p:ph idx="2" type="pic"/>
          </p:nvPr>
        </p:nvSpPr>
        <p:spPr>
          <a:xfrm>
            <a:off x="487160" y="524738"/>
            <a:ext cx="5660531" cy="6045736"/>
          </a:xfrm>
          <a:prstGeom prst="rect">
            <a:avLst/>
          </a:prstGeom>
          <a:solidFill>
            <a:srgbClr val="F2F2F2"/>
          </a:solidFill>
          <a:ln>
            <a:noFill/>
          </a:ln>
        </p:spPr>
      </p:sp>
      <p:pic>
        <p:nvPicPr>
          <p:cNvPr id="452" name="Google Shape;452;p35"/>
          <p:cNvPicPr preferRelativeResize="0"/>
          <p:nvPr/>
        </p:nvPicPr>
        <p:blipFill rotWithShape="1">
          <a:blip r:embed="rId3">
            <a:alphaModFix/>
          </a:blip>
          <a:srcRect b="0" l="23934" r="18436" t="0"/>
          <a:stretch/>
        </p:blipFill>
        <p:spPr>
          <a:xfrm>
            <a:off x="30994" y="107016"/>
            <a:ext cx="6116698" cy="659858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36"/>
          <p:cNvSpPr txBox="1"/>
          <p:nvPr>
            <p:ph idx="1" type="body"/>
          </p:nvPr>
        </p:nvSpPr>
        <p:spPr>
          <a:xfrm>
            <a:off x="6278138" y="2034550"/>
            <a:ext cx="5723222" cy="3788644"/>
          </a:xfrm>
          <a:prstGeom prst="rect">
            <a:avLst/>
          </a:prstGeom>
          <a:noFill/>
          <a:ln>
            <a:noFill/>
          </a:ln>
        </p:spPr>
        <p:txBody>
          <a:bodyPr anchorCtr="0" anchor="t" bIns="45700" lIns="91425" spcFirstLastPara="1" rIns="91425" wrap="square" tIns="45700">
            <a:noAutofit/>
          </a:bodyPr>
          <a:lstStyle/>
          <a:p>
            <a:pPr indent="-228600" lvl="0" marL="228600" rtl="0" algn="l">
              <a:lnSpc>
                <a:spcPct val="150000"/>
              </a:lnSpc>
              <a:spcBef>
                <a:spcPts val="0"/>
              </a:spcBef>
              <a:spcAft>
                <a:spcPts val="0"/>
              </a:spcAft>
              <a:buClr>
                <a:schemeClr val="lt1"/>
              </a:buClr>
              <a:buSzPts val="2000"/>
              <a:buNone/>
            </a:pPr>
            <a:r>
              <a:rPr lang="en-US" sz="2000"/>
              <a:t>1. Liikenne ↔ Maatalous: Älykäs logistiikka</a:t>
            </a:r>
            <a:endParaRPr sz="2000"/>
          </a:p>
          <a:p>
            <a:pPr indent="-228600" lvl="0" marL="228600" rtl="0" algn="l">
              <a:lnSpc>
                <a:spcPct val="150000"/>
              </a:lnSpc>
              <a:spcBef>
                <a:spcPts val="1000"/>
              </a:spcBef>
              <a:spcAft>
                <a:spcPts val="0"/>
              </a:spcAft>
              <a:buClr>
                <a:schemeClr val="lt1"/>
              </a:buClr>
              <a:buSzPts val="2000"/>
              <a:buNone/>
            </a:pPr>
            <a:r>
              <a:rPr lang="en-US" sz="2000"/>
              <a:t>2. Liikenne ↔ Energia: Sähköautojen integrointi sähköverkkoihin</a:t>
            </a:r>
            <a:endParaRPr sz="2000"/>
          </a:p>
          <a:p>
            <a:pPr indent="-228600" lvl="0" marL="228600" rtl="0" algn="l">
              <a:lnSpc>
                <a:spcPct val="150000"/>
              </a:lnSpc>
              <a:spcBef>
                <a:spcPts val="1000"/>
              </a:spcBef>
              <a:spcAft>
                <a:spcPts val="0"/>
              </a:spcAft>
              <a:buClr>
                <a:schemeClr val="lt1"/>
              </a:buClr>
              <a:buSzPts val="2000"/>
              <a:buNone/>
            </a:pPr>
            <a:r>
              <a:rPr lang="en-US" sz="2000"/>
              <a:t>3. Liikenne ↔ Vesi: Merenkulun optimointi</a:t>
            </a:r>
            <a:endParaRPr sz="2000"/>
          </a:p>
          <a:p>
            <a:pPr indent="-228600" lvl="0" marL="228600" rtl="0" algn="l">
              <a:lnSpc>
                <a:spcPct val="150000"/>
              </a:lnSpc>
              <a:spcBef>
                <a:spcPts val="1000"/>
              </a:spcBef>
              <a:spcAft>
                <a:spcPts val="0"/>
              </a:spcAft>
              <a:buClr>
                <a:schemeClr val="lt1"/>
              </a:buClr>
              <a:buSzPts val="2000"/>
              <a:buNone/>
            </a:pPr>
            <a:r>
              <a:rPr lang="en-US" sz="2000"/>
              <a:t>4. Maatalous ↔ Energia: Aurinkoenergialla toimiva maatalous</a:t>
            </a:r>
            <a:endParaRPr sz="2000"/>
          </a:p>
          <a:p>
            <a:pPr indent="-228600" lvl="0" marL="228600" rtl="0" algn="l">
              <a:lnSpc>
                <a:spcPct val="150000"/>
              </a:lnSpc>
              <a:spcBef>
                <a:spcPts val="1000"/>
              </a:spcBef>
              <a:spcAft>
                <a:spcPts val="0"/>
              </a:spcAft>
              <a:buClr>
                <a:schemeClr val="lt1"/>
              </a:buClr>
              <a:buSzPts val="2000"/>
              <a:buNone/>
            </a:pPr>
            <a:r>
              <a:rPr lang="en-US" sz="2000"/>
              <a:t>5. Maatalous ↔ Vesi: Tekoälykastelujärjestelmät</a:t>
            </a:r>
            <a:endParaRPr sz="2000"/>
          </a:p>
          <a:p>
            <a:pPr indent="-228600" lvl="0" marL="228600" rtl="0" algn="l">
              <a:lnSpc>
                <a:spcPct val="150000"/>
              </a:lnSpc>
              <a:spcBef>
                <a:spcPts val="1000"/>
              </a:spcBef>
              <a:spcAft>
                <a:spcPts val="0"/>
              </a:spcAft>
              <a:buClr>
                <a:schemeClr val="lt1"/>
              </a:buClr>
              <a:buSzPts val="2000"/>
              <a:buNone/>
            </a:pPr>
            <a:r>
              <a:rPr lang="en-US" sz="2000"/>
              <a:t>6. Energia ↔ Vesi: Älykäs vedenkäsittely</a:t>
            </a:r>
            <a:endParaRPr/>
          </a:p>
        </p:txBody>
      </p:sp>
      <p:sp>
        <p:nvSpPr>
          <p:cNvPr id="458" name="Google Shape;458;p36"/>
          <p:cNvSpPr txBox="1"/>
          <p:nvPr>
            <p:ph idx="3" type="body"/>
          </p:nvPr>
        </p:nvSpPr>
        <p:spPr>
          <a:xfrm>
            <a:off x="6391870" y="389626"/>
            <a:ext cx="4757375" cy="61049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6 keskeistä yhteyttä</a:t>
            </a:r>
            <a:endParaRPr/>
          </a:p>
        </p:txBody>
      </p:sp>
      <p:pic>
        <p:nvPicPr>
          <p:cNvPr id="459" name="Google Shape;459;p36"/>
          <p:cNvPicPr preferRelativeResize="0"/>
          <p:nvPr>
            <p:ph idx="2" type="pic"/>
          </p:nvPr>
        </p:nvPicPr>
        <p:blipFill rotWithShape="1">
          <a:blip r:embed="rId3">
            <a:alphaModFix/>
          </a:blip>
          <a:srcRect b="0" l="23699" r="23699" t="0"/>
          <a:stretch/>
        </p:blipFill>
        <p:spPr>
          <a:xfrm>
            <a:off x="160870" y="280416"/>
            <a:ext cx="5889286" cy="6290058"/>
          </a:xfrm>
          <a:prstGeom prst="rect">
            <a:avLst/>
          </a:prstGeom>
          <a:solidFill>
            <a:srgbClr val="F2F2F2"/>
          </a:solidFill>
          <a:ln>
            <a:noFill/>
          </a:ln>
        </p:spPr>
      </p:pic>
      <p:sp>
        <p:nvSpPr>
          <p:cNvPr id="460" name="Google Shape;460;p36"/>
          <p:cNvSpPr/>
          <p:nvPr/>
        </p:nvSpPr>
        <p:spPr>
          <a:xfrm rot="5400000">
            <a:off x="10204254" y="4663839"/>
            <a:ext cx="2270841" cy="2318710"/>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37"/>
          <p:cNvSpPr txBox="1"/>
          <p:nvPr>
            <p:ph idx="1" type="body"/>
          </p:nvPr>
        </p:nvSpPr>
        <p:spPr>
          <a:xfrm>
            <a:off x="197223" y="1126955"/>
            <a:ext cx="5898777" cy="5118439"/>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1"/>
              </a:buClr>
              <a:buSzPts val="1800"/>
              <a:buAutoNum type="arabicPeriod"/>
            </a:pPr>
            <a:r>
              <a:rPr b="1" lang="en-US" sz="1800"/>
              <a:t>BARCELONA SMART CITY (Espanja) </a:t>
            </a:r>
            <a:endParaRPr/>
          </a:p>
          <a:p>
            <a:pPr indent="0" lvl="0" marL="0" rtl="0" algn="l">
              <a:lnSpc>
                <a:spcPct val="90000"/>
              </a:lnSpc>
              <a:spcBef>
                <a:spcPts val="1000"/>
              </a:spcBef>
              <a:spcAft>
                <a:spcPts val="0"/>
              </a:spcAft>
              <a:buClr>
                <a:schemeClr val="lt1"/>
              </a:buClr>
              <a:buSzPts val="1800"/>
              <a:buNone/>
            </a:pPr>
            <a:r>
              <a:rPr lang="en-US" sz="1800"/>
              <a:t>Kaikki 4 sektoria yhdellä alustalla</a:t>
            </a:r>
            <a:endParaRPr sz="1800"/>
          </a:p>
          <a:p>
            <a:pPr indent="-228600" lvl="0" marL="228600" rtl="0" algn="l">
              <a:lnSpc>
                <a:spcPct val="90000"/>
              </a:lnSpc>
              <a:spcBef>
                <a:spcPts val="1000"/>
              </a:spcBef>
              <a:spcAft>
                <a:spcPts val="0"/>
              </a:spcAft>
              <a:buClr>
                <a:schemeClr val="lt1"/>
              </a:buClr>
              <a:buSzPts val="1800"/>
              <a:buNone/>
            </a:pPr>
            <a:r>
              <a:rPr lang="en-US" sz="1800"/>
              <a:t>Tulokset: 25 % kustannussäästöt, 35 % päästövähennykset</a:t>
            </a:r>
            <a:endParaRPr sz="1800"/>
          </a:p>
          <a:p>
            <a:pPr indent="-228600" lvl="0" marL="228600" rtl="0" algn="l">
              <a:lnSpc>
                <a:spcPct val="90000"/>
              </a:lnSpc>
              <a:spcBef>
                <a:spcPts val="1000"/>
              </a:spcBef>
              <a:spcAft>
                <a:spcPts val="0"/>
              </a:spcAft>
              <a:buClr>
                <a:schemeClr val="lt1"/>
              </a:buClr>
              <a:buSzPts val="1800"/>
              <a:buNone/>
            </a:pPr>
            <a:r>
              <a:rPr b="1" lang="en-US" sz="1800"/>
              <a:t>2. ALANKOMAAT PRECISION AGRICULTURE </a:t>
            </a:r>
            <a:endParaRPr/>
          </a:p>
          <a:p>
            <a:pPr indent="-228600" lvl="0" marL="228600" rtl="0" algn="l">
              <a:lnSpc>
                <a:spcPct val="90000"/>
              </a:lnSpc>
              <a:spcBef>
                <a:spcPts val="1000"/>
              </a:spcBef>
              <a:spcAft>
                <a:spcPts val="0"/>
              </a:spcAft>
              <a:buClr>
                <a:schemeClr val="lt1"/>
              </a:buClr>
              <a:buSzPts val="1800"/>
              <a:buNone/>
            </a:pPr>
            <a:r>
              <a:rPr lang="en-US" sz="1800"/>
              <a:t>Maatalous + Energia + Vesi -integraatio</a:t>
            </a:r>
            <a:endParaRPr sz="1800"/>
          </a:p>
          <a:p>
            <a:pPr indent="-228600" lvl="0" marL="228600" rtl="0" algn="l">
              <a:lnSpc>
                <a:spcPct val="90000"/>
              </a:lnSpc>
              <a:spcBef>
                <a:spcPts val="1000"/>
              </a:spcBef>
              <a:spcAft>
                <a:spcPts val="0"/>
              </a:spcAft>
              <a:buClr>
                <a:schemeClr val="lt1"/>
              </a:buClr>
              <a:buSzPts val="1800"/>
              <a:buNone/>
            </a:pPr>
            <a:r>
              <a:rPr lang="en-US" sz="1800"/>
              <a:t>Tulokset: 37 % vedensäästöt, 23 % vähemmän ruokahävikkiä</a:t>
            </a:r>
            <a:endParaRPr sz="1800"/>
          </a:p>
          <a:p>
            <a:pPr indent="-228600" lvl="0" marL="228600" rtl="0" algn="l">
              <a:lnSpc>
                <a:spcPct val="90000"/>
              </a:lnSpc>
              <a:spcBef>
                <a:spcPts val="1000"/>
              </a:spcBef>
              <a:spcAft>
                <a:spcPts val="0"/>
              </a:spcAft>
              <a:buClr>
                <a:schemeClr val="lt1"/>
              </a:buClr>
              <a:buSzPts val="1800"/>
              <a:buNone/>
            </a:pPr>
            <a:r>
              <a:rPr b="1" lang="en-US" sz="1800"/>
              <a:t>3. KÖÖPENHAMINA VIHREÄ LIIKKUVUUS </a:t>
            </a:r>
            <a:endParaRPr/>
          </a:p>
          <a:p>
            <a:pPr indent="-228600" lvl="0" marL="228600" rtl="0" algn="l">
              <a:lnSpc>
                <a:spcPct val="90000"/>
              </a:lnSpc>
              <a:spcBef>
                <a:spcPts val="1000"/>
              </a:spcBef>
              <a:spcAft>
                <a:spcPts val="0"/>
              </a:spcAft>
              <a:buClr>
                <a:schemeClr val="lt1"/>
              </a:buClr>
              <a:buSzPts val="1800"/>
              <a:buNone/>
            </a:pPr>
            <a:r>
              <a:rPr lang="en-US" sz="1800"/>
              <a:t>Liikenteen + Energian koordinointi</a:t>
            </a:r>
            <a:endParaRPr sz="1800"/>
          </a:p>
          <a:p>
            <a:pPr indent="-228600" lvl="0" marL="228600" rtl="0" algn="l">
              <a:lnSpc>
                <a:spcPct val="90000"/>
              </a:lnSpc>
              <a:spcBef>
                <a:spcPts val="1000"/>
              </a:spcBef>
              <a:spcAft>
                <a:spcPts val="0"/>
              </a:spcAft>
              <a:buClr>
                <a:schemeClr val="lt1"/>
              </a:buClr>
              <a:buSzPts val="1800"/>
              <a:buNone/>
            </a:pPr>
            <a:r>
              <a:rPr lang="en-US" sz="1800"/>
              <a:t>Tulokset: 400 000 euron säästöt vuodessa, vakaa sähköverkko</a:t>
            </a:r>
            <a:endParaRPr sz="1800"/>
          </a:p>
          <a:p>
            <a:pPr indent="-228600" lvl="0" marL="228600" rtl="0" algn="l">
              <a:lnSpc>
                <a:spcPct val="90000"/>
              </a:lnSpc>
              <a:spcBef>
                <a:spcPts val="1000"/>
              </a:spcBef>
              <a:spcAft>
                <a:spcPts val="0"/>
              </a:spcAft>
              <a:buClr>
                <a:schemeClr val="lt1"/>
              </a:buClr>
              <a:buSzPts val="1800"/>
              <a:buNone/>
            </a:pPr>
            <a:r>
              <a:rPr b="1" lang="en-US" sz="1800"/>
              <a:t>4. AMSTERDAM INTEGRATED SYSTEMS </a:t>
            </a:r>
            <a:endParaRPr/>
          </a:p>
          <a:p>
            <a:pPr indent="-228600" lvl="0" marL="228600" rtl="0" algn="l">
              <a:lnSpc>
                <a:spcPct val="90000"/>
              </a:lnSpc>
              <a:spcBef>
                <a:spcPts val="1000"/>
              </a:spcBef>
              <a:spcAft>
                <a:spcPts val="0"/>
              </a:spcAft>
              <a:buClr>
                <a:schemeClr val="lt1"/>
              </a:buClr>
              <a:buSzPts val="1800"/>
              <a:buNone/>
            </a:pPr>
            <a:r>
              <a:rPr lang="en-US" sz="1800"/>
              <a:t>Vesi + Energia + Liikenteen koordinointi</a:t>
            </a:r>
            <a:endParaRPr sz="1800"/>
          </a:p>
          <a:p>
            <a:pPr indent="-228600" lvl="0" marL="228600" rtl="0" algn="l">
              <a:lnSpc>
                <a:spcPct val="90000"/>
              </a:lnSpc>
              <a:spcBef>
                <a:spcPts val="1000"/>
              </a:spcBef>
              <a:spcAft>
                <a:spcPts val="0"/>
              </a:spcAft>
              <a:buClr>
                <a:schemeClr val="lt1"/>
              </a:buClr>
              <a:buSzPts val="1800"/>
              <a:buNone/>
            </a:pPr>
            <a:r>
              <a:rPr lang="en-US" sz="1800"/>
              <a:t>Tulokset: 28 % energiakustannusten vähennys</a:t>
            </a:r>
            <a:endParaRPr b="1" sz="1800"/>
          </a:p>
          <a:p>
            <a:pPr indent="-228600" lvl="0" marL="228600" rtl="0" algn="l">
              <a:lnSpc>
                <a:spcPct val="90000"/>
              </a:lnSpc>
              <a:spcBef>
                <a:spcPts val="1000"/>
              </a:spcBef>
              <a:spcAft>
                <a:spcPts val="0"/>
              </a:spcAft>
              <a:buClr>
                <a:schemeClr val="lt1"/>
              </a:buClr>
              <a:buSzPts val="1800"/>
              <a:buNone/>
            </a:pPr>
            <a:r>
              <a:rPr b="1" lang="en-US" sz="1800"/>
              <a:t>Keskeinen oppitunti: </a:t>
            </a:r>
            <a:r>
              <a:rPr lang="en-US" sz="1800"/>
              <a:t>Integraatio luo suurempaa arvoa kuin yksittäiset sektorit. Tekoäly mahdollistaa tämän koordinoinnin skaalautuvasti.</a:t>
            </a:r>
            <a:endParaRPr sz="1800"/>
          </a:p>
        </p:txBody>
      </p:sp>
      <p:sp>
        <p:nvSpPr>
          <p:cNvPr id="466" name="Google Shape;466;p37"/>
          <p:cNvSpPr txBox="1"/>
          <p:nvPr>
            <p:ph idx="3" type="body"/>
          </p:nvPr>
        </p:nvSpPr>
        <p:spPr>
          <a:xfrm>
            <a:off x="0" y="184236"/>
            <a:ext cx="6708401" cy="76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lang="en-US" sz="3200"/>
              <a:t>EU:n monialaiset tekoälyn menestystarinat</a:t>
            </a:r>
            <a:endParaRPr sz="3200"/>
          </a:p>
        </p:txBody>
      </p:sp>
      <p:pic>
        <p:nvPicPr>
          <p:cNvPr descr="The cityscape of Barcelona unfolds in a blend of vibrant street lights and dense architecture, showcasing an aerial perspective of urban life as evening sets in." id="467" name="Google Shape;467;p37"/>
          <p:cNvPicPr preferRelativeResize="0"/>
          <p:nvPr>
            <p:ph idx="2" type="pic"/>
          </p:nvPr>
        </p:nvPicPr>
        <p:blipFill rotWithShape="1">
          <a:blip r:embed="rId3">
            <a:alphaModFix/>
          </a:blip>
          <a:srcRect b="0" l="14883" r="14883" t="0"/>
          <a:stretch/>
        </p:blipFill>
        <p:spPr>
          <a:xfrm>
            <a:off x="6096000" y="76201"/>
            <a:ext cx="5660531" cy="66770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38"/>
          <p:cNvSpPr txBox="1"/>
          <p:nvPr>
            <p:ph idx="2" type="body"/>
          </p:nvPr>
        </p:nvSpPr>
        <p:spPr>
          <a:xfrm>
            <a:off x="582804" y="421809"/>
            <a:ext cx="3108250" cy="53497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US"/>
              <a:t>Yhteenveto</a:t>
            </a:r>
            <a:endParaRPr/>
          </a:p>
        </p:txBody>
      </p:sp>
      <p:sp>
        <p:nvSpPr>
          <p:cNvPr id="473" name="Google Shape;473;p38"/>
          <p:cNvSpPr txBox="1"/>
          <p:nvPr>
            <p:ph idx="1" type="body"/>
          </p:nvPr>
        </p:nvSpPr>
        <p:spPr>
          <a:xfrm>
            <a:off x="582804" y="916558"/>
            <a:ext cx="10810814" cy="5586658"/>
          </a:xfrm>
          <a:prstGeom prst="rect">
            <a:avLst/>
          </a:prstGeom>
          <a:noFill/>
          <a:ln>
            <a:noFill/>
          </a:ln>
        </p:spPr>
        <p:txBody>
          <a:bodyPr anchorCtr="0" anchor="ctr" bIns="45700" lIns="91425" spcFirstLastPara="1" rIns="91425" wrap="square" tIns="45700">
            <a:spAutoFit/>
          </a:bodyPr>
          <a:lstStyle/>
          <a:p>
            <a:pPr indent="-101600" lvl="0" marL="0" rtl="0" algn="just">
              <a:lnSpc>
                <a:spcPct val="150000"/>
              </a:lnSpc>
              <a:spcBef>
                <a:spcPts val="0"/>
              </a:spcBef>
              <a:spcAft>
                <a:spcPts val="0"/>
              </a:spcAft>
              <a:buClr>
                <a:srgbClr val="262626"/>
              </a:buClr>
              <a:buSzPts val="1600"/>
              <a:buFont typeface="Arial"/>
              <a:buChar char="•"/>
            </a:pPr>
            <a:r>
              <a:rPr b="0" i="0" lang="en-US" sz="1600" u="none" cap="none" strike="noStrike">
                <a:latin typeface="Arial"/>
                <a:ea typeface="Arial"/>
                <a:cs typeface="Arial"/>
                <a:sym typeface="Arial"/>
              </a:rPr>
              <a:t> </a:t>
            </a:r>
            <a:r>
              <a:rPr lang="en-US" sz="1600">
                <a:latin typeface="Arial"/>
                <a:ea typeface="Arial"/>
                <a:cs typeface="Arial"/>
                <a:sym typeface="Arial"/>
              </a:rPr>
              <a:t>Tekoäly mullistaa keskeisiä sektoreita: liikennettä, energiaa, vettä ja maataloutta mahdollistamalla älykkäämmän, turvallisemman ja tehokkaamman toiminnan yhdistettyjen, datalähtöisten järjestelmien avulla.</a:t>
            </a:r>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Se auttaa ratkaisemaan merkittäviä haasteita, kuten ruuhkia, resurssien niukkuutta, ilmastovaikutuksia, turvallisuusriskejä, logistiikan monimutkaisuutta ja työvoiman osaamisvajetta.</a:t>
            </a:r>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Jo käytössä olevia tosielämän sovelluksia ovat autonominen liikkuvuus, ennakoiva kunnossapito, älykkäät sähköverkot, tarkka kastelu, uusiutuvan energian ennustaminen ja optimoitu logistiikka.</a:t>
            </a:r>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Sektorien välinen integraatio tuottaa paljon suuremman vaikutuksen kuin erilliset ratkaisut, sillä tekoälyalustat voivat yhdistää liikenteen, energian, veden ja maatalouden yhtenäisiksi, älykkäiksi ekosysteemeiksi.</a:t>
            </a:r>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Tekoälyn vastuullinen käyttö vaatii ihmisen valvontaa, eettistä päättelyä, läpinäkyvyyttä ja oikeudenmukaisuutta – tekoäly parantaa ammatillista harkintakykyä sen sijaan, että se korvaisi sen.</a:t>
            </a:r>
            <a:endParaRPr sz="1600">
              <a:latin typeface="Arial"/>
              <a:ea typeface="Arial"/>
              <a:cs typeface="Arial"/>
              <a:sym typeface="Arial"/>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Jatkuva oppiminen on välttämätöntä, sillä tekoäly kehittyy nopeasti, mikä vaatii ammattilaisilta uusien taitojen kehittämistä ja yhteistyötä eri sektoreiden välillä.</a:t>
            </a:r>
            <a:endParaRPr/>
          </a:p>
          <a:p>
            <a:pPr indent="-101600" lvl="0" marL="0" rtl="0" algn="just">
              <a:lnSpc>
                <a:spcPct val="150000"/>
              </a:lnSpc>
              <a:spcBef>
                <a:spcPts val="0"/>
              </a:spcBef>
              <a:spcAft>
                <a:spcPts val="0"/>
              </a:spcAft>
              <a:buClr>
                <a:srgbClr val="262626"/>
              </a:buClr>
              <a:buSzPts val="1600"/>
              <a:buFont typeface="Arial"/>
              <a:buChar char="•"/>
            </a:pPr>
            <a:r>
              <a:rPr lang="en-US" sz="1600">
                <a:latin typeface="Arial"/>
                <a:ea typeface="Arial"/>
                <a:cs typeface="Arial"/>
                <a:sym typeface="Arial"/>
              </a:rPr>
              <a:t>Tulevaisuuden kestävän kehityksen ja liikkuvuuden ammattilaiset muokkaavat sitä, miten tekoälyä käytetään yhteiskunnan palvelemiseen, turvallisuuden vahvistamiseen ja kestävien ja kestävien järjestelmien rakentamiseen kaikille.</a:t>
            </a:r>
            <a:endParaRPr b="0" i="0" sz="1600" u="none" cap="none" strike="noStrike">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9"/>
          <p:cNvSpPr txBox="1"/>
          <p:nvPr>
            <p:ph idx="2" type="body"/>
          </p:nvPr>
        </p:nvSpPr>
        <p:spPr>
          <a:xfrm>
            <a:off x="1471073" y="3601528"/>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en-US"/>
              <a:t>Kiitos!</a:t>
            </a:r>
            <a:endParaRPr/>
          </a:p>
        </p:txBody>
      </p:sp>
      <p:sp>
        <p:nvSpPr>
          <p:cNvPr id="480" name="Google Shape;480;p39"/>
          <p:cNvSpPr txBox="1"/>
          <p:nvPr>
            <p:ph idx="3" type="body"/>
          </p:nvPr>
        </p:nvSpPr>
        <p:spPr>
          <a:xfrm>
            <a:off x="8376237" y="5392733"/>
            <a:ext cx="3539538" cy="731140"/>
          </a:xfrm>
          <a:prstGeom prst="rect">
            <a:avLst/>
          </a:prstGeom>
          <a:noFill/>
          <a:ln>
            <a:noFill/>
          </a:ln>
        </p:spPr>
        <p:txBody>
          <a:bodyPr anchorCtr="0" anchor="ctr" bIns="45700" lIns="91425" spcFirstLastPara="1" rIns="91425" wrap="square" tIns="45700">
            <a:normAutofit fontScale="92500"/>
          </a:bodyPr>
          <a:lstStyle/>
          <a:p>
            <a:pPr indent="0" lvl="0" marL="0" rtl="0" algn="r">
              <a:lnSpc>
                <a:spcPct val="90000"/>
              </a:lnSpc>
              <a:spcBef>
                <a:spcPts val="0"/>
              </a:spcBef>
              <a:spcAft>
                <a:spcPts val="0"/>
              </a:spcAft>
              <a:buClr>
                <a:schemeClr val="lt1"/>
              </a:buClr>
              <a:buSzPct val="100000"/>
              <a:buNone/>
            </a:pPr>
            <a:r>
              <a:rPr b="0" lang="en-US"/>
              <a:t>https://sustainvet.eu/</a:t>
            </a:r>
            <a:endParaRPr/>
          </a:p>
        </p:txBody>
      </p:sp>
      <p:sp>
        <p:nvSpPr>
          <p:cNvPr id="481" name="Google Shape;481;p39"/>
          <p:cNvSpPr txBox="1"/>
          <p:nvPr/>
        </p:nvSpPr>
        <p:spPr>
          <a:xfrm>
            <a:off x="8440627" y="931769"/>
            <a:ext cx="3256950" cy="69059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ADD037"/>
              </a:buClr>
              <a:buSzPts val="2800"/>
              <a:buFont typeface="Arial"/>
              <a:buNone/>
            </a:pPr>
            <a:r>
              <a:rPr b="1" lang="en-US" sz="2800">
                <a:solidFill>
                  <a:srgbClr val="ADD037"/>
                </a:solidFill>
                <a:latin typeface="Calibri"/>
                <a:ea typeface="Calibri"/>
                <a:cs typeface="Calibri"/>
                <a:sym typeface="Calibri"/>
              </a:rPr>
              <a:t>follow our journey</a:t>
            </a:r>
            <a:endParaRPr/>
          </a:p>
        </p:txBody>
      </p:sp>
      <p:grpSp>
        <p:nvGrpSpPr>
          <p:cNvPr id="482" name="Google Shape;482;p39"/>
          <p:cNvGrpSpPr/>
          <p:nvPr/>
        </p:nvGrpSpPr>
        <p:grpSpPr>
          <a:xfrm>
            <a:off x="7902471" y="1464084"/>
            <a:ext cx="3762674" cy="528309"/>
            <a:chOff x="4467403" y="9581995"/>
            <a:chExt cx="2608104" cy="366199"/>
          </a:xfrm>
        </p:grpSpPr>
        <p:grpSp>
          <p:nvGrpSpPr>
            <p:cNvPr id="483" name="Google Shape;483;p39"/>
            <p:cNvGrpSpPr/>
            <p:nvPr/>
          </p:nvGrpSpPr>
          <p:grpSpPr>
            <a:xfrm>
              <a:off x="4467403" y="9581995"/>
              <a:ext cx="2608104" cy="366199"/>
              <a:chOff x="4799009" y="8410612"/>
              <a:chExt cx="2608104" cy="366199"/>
            </a:xfrm>
          </p:grpSpPr>
          <p:grpSp>
            <p:nvGrpSpPr>
              <p:cNvPr id="484" name="Google Shape;484;p39"/>
              <p:cNvGrpSpPr/>
              <p:nvPr/>
            </p:nvGrpSpPr>
            <p:grpSpPr>
              <a:xfrm>
                <a:off x="4799009" y="8410612"/>
                <a:ext cx="2170624" cy="366199"/>
                <a:chOff x="929373" y="7811372"/>
                <a:chExt cx="1664680" cy="280843"/>
              </a:xfrm>
            </p:grpSpPr>
            <p:grpSp>
              <p:nvGrpSpPr>
                <p:cNvPr id="485" name="Google Shape;485;p39"/>
                <p:cNvGrpSpPr/>
                <p:nvPr/>
              </p:nvGrpSpPr>
              <p:grpSpPr>
                <a:xfrm>
                  <a:off x="1967511" y="7811373"/>
                  <a:ext cx="280634" cy="280634"/>
                  <a:chOff x="1950027" y="2499889"/>
                  <a:chExt cx="850463" cy="850463"/>
                </a:xfrm>
              </p:grpSpPr>
              <p:sp>
                <p:nvSpPr>
                  <p:cNvPr id="486" name="Google Shape;486;p3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87" name="Google Shape;487;p39"/>
                  <p:cNvGrpSpPr/>
                  <p:nvPr/>
                </p:nvGrpSpPr>
                <p:grpSpPr>
                  <a:xfrm>
                    <a:off x="2107521" y="2657382"/>
                    <a:ext cx="535476" cy="535477"/>
                    <a:chOff x="2107521" y="2657382"/>
                    <a:chExt cx="535476" cy="535477"/>
                  </a:xfrm>
                </p:grpSpPr>
                <p:sp>
                  <p:nvSpPr>
                    <p:cNvPr id="488" name="Google Shape;488;p3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9" name="Google Shape;489;p3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0" name="Google Shape;490;p3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491" name="Google Shape;491;p39"/>
                <p:cNvSpPr/>
                <p:nvPr/>
              </p:nvSpPr>
              <p:spPr>
                <a:xfrm>
                  <a:off x="1275280" y="7811372"/>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492" name="Google Shape;492;p39"/>
                <p:cNvGrpSpPr/>
                <p:nvPr/>
              </p:nvGrpSpPr>
              <p:grpSpPr>
                <a:xfrm>
                  <a:off x="2313419" y="7811373"/>
                  <a:ext cx="280634" cy="280634"/>
                  <a:chOff x="2998302" y="2499889"/>
                  <a:chExt cx="850463" cy="850463"/>
                </a:xfrm>
              </p:grpSpPr>
              <p:sp>
                <p:nvSpPr>
                  <p:cNvPr id="493" name="Google Shape;493;p3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4" name="Google Shape;494;p3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95" name="Google Shape;495;p39"/>
                <p:cNvGrpSpPr/>
                <p:nvPr/>
              </p:nvGrpSpPr>
              <p:grpSpPr>
                <a:xfrm>
                  <a:off x="929373" y="7811373"/>
                  <a:ext cx="280634" cy="280842"/>
                  <a:chOff x="-1196056" y="2499889"/>
                  <a:chExt cx="850463" cy="851092"/>
                </a:xfrm>
              </p:grpSpPr>
              <p:sp>
                <p:nvSpPr>
                  <p:cNvPr id="496" name="Google Shape;496;p3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7" name="Google Shape;497;p3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98" name="Google Shape;498;p39"/>
                <p:cNvSpPr/>
                <p:nvPr/>
              </p:nvSpPr>
              <p:spPr>
                <a:xfrm>
                  <a:off x="1621396" y="78113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World with solid fill" id="499" name="Google Shape;499;p39"/>
                <p:cNvSpPr/>
                <p:nvPr/>
              </p:nvSpPr>
              <p:spPr>
                <a:xfrm>
                  <a:off x="1638675" y="7828652"/>
                  <a:ext cx="246077" cy="246077"/>
                </a:xfrm>
                <a:prstGeom prst="rect">
                  <a:avLst/>
                </a:prstGeom>
                <a:noFill/>
                <a:ln>
                  <a:noFill/>
                </a:ln>
              </p:spPr>
            </p:sp>
          </p:grpSp>
          <p:grpSp>
            <p:nvGrpSpPr>
              <p:cNvPr id="500" name="Google Shape;500;p39"/>
              <p:cNvGrpSpPr/>
              <p:nvPr/>
            </p:nvGrpSpPr>
            <p:grpSpPr>
              <a:xfrm>
                <a:off x="7041186" y="8410621"/>
                <a:ext cx="365927" cy="365927"/>
                <a:chOff x="7041186" y="8410621"/>
                <a:chExt cx="365927" cy="365927"/>
              </a:xfrm>
            </p:grpSpPr>
            <p:sp>
              <p:nvSpPr>
                <p:cNvPr id="501" name="Google Shape;501;p39"/>
                <p:cNvSpPr/>
                <p:nvPr/>
              </p:nvSpPr>
              <p:spPr>
                <a:xfrm>
                  <a:off x="7041186" y="8410621"/>
                  <a:ext cx="365927" cy="365927"/>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2" name="Google Shape;502;p39"/>
                <p:cNvSpPr/>
                <p:nvPr/>
              </p:nvSpPr>
              <p:spPr>
                <a:xfrm>
                  <a:off x="7125919" y="8481335"/>
                  <a:ext cx="196461" cy="224498"/>
                </a:xfrm>
                <a:custGeom>
                  <a:rect b="b" l="l" r="r" t="t"/>
                  <a:pathLst>
                    <a:path extrusionOk="0" h="496754" w="434715">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
          <p:nvSpPr>
            <p:cNvPr id="503" name="Google Shape;503;p39"/>
            <p:cNvSpPr/>
            <p:nvPr/>
          </p:nvSpPr>
          <p:spPr>
            <a:xfrm>
              <a:off x="4990606" y="9663014"/>
              <a:ext cx="204986" cy="193310"/>
            </a:xfrm>
            <a:custGeom>
              <a:rect b="b" l="l" r="r" t="t"/>
              <a:pathLst>
                <a:path extrusionOk="0" h="283844" w="300989">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
          <p:cNvSpPr txBox="1"/>
          <p:nvPr>
            <p:ph idx="1" type="body"/>
          </p:nvPr>
        </p:nvSpPr>
        <p:spPr>
          <a:xfrm>
            <a:off x="798380" y="2018740"/>
            <a:ext cx="5488119" cy="425863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rgbClr val="262626"/>
              </a:buClr>
              <a:buSzPts val="2000"/>
              <a:buFont typeface="Arial"/>
              <a:buChar char="•"/>
            </a:pPr>
            <a:r>
              <a:rPr lang="en-US" sz="2000"/>
              <a:t>Tutki tekoälyn eettisiä näkökohtia liikenteessä, mukaan lukien turvallisuusvastuu, tietosuoja, algoritmien vinouma ja sosiaalinen tasa-arvo.</a:t>
            </a:r>
            <a:endParaRPr/>
          </a:p>
          <a:p>
            <a:pPr indent="-342900" lvl="0" marL="342900" rtl="0" algn="l">
              <a:lnSpc>
                <a:spcPct val="90000"/>
              </a:lnSpc>
              <a:spcBef>
                <a:spcPts val="1000"/>
              </a:spcBef>
              <a:spcAft>
                <a:spcPts val="0"/>
              </a:spcAft>
              <a:buClr>
                <a:srgbClr val="262626"/>
              </a:buClr>
              <a:buSzPts val="2000"/>
              <a:buFont typeface="Arial"/>
              <a:buChar char="•"/>
            </a:pPr>
            <a:r>
              <a:rPr lang="en-US" sz="2000"/>
              <a:t>Ota selvää, miten tekoäly voi parantaa liikenteen tehokkuutta, vähentää ympäristövaikutuksia, parantaa turvallisuutta ja luoda uusia uramahdollisuuksia.</a:t>
            </a:r>
            <a:endParaRPr/>
          </a:p>
          <a:p>
            <a:pPr indent="-342900" lvl="0" marL="342900" rtl="0" algn="l">
              <a:lnSpc>
                <a:spcPct val="90000"/>
              </a:lnSpc>
              <a:spcBef>
                <a:spcPts val="1000"/>
              </a:spcBef>
              <a:spcAft>
                <a:spcPts val="0"/>
              </a:spcAft>
              <a:buClr>
                <a:srgbClr val="262626"/>
              </a:buClr>
              <a:buSzPts val="2000"/>
              <a:buFont typeface="Arial"/>
              <a:buChar char="•"/>
            </a:pPr>
            <a:r>
              <a:rPr lang="en-US" sz="2000"/>
              <a:t>Hanki käytännön tietoa tekoälytyökaluista, joita liikenteen ammattilaiset voivat luottavaisin mielin soveltaa tosielämän tilanteissa.</a:t>
            </a:r>
            <a:endParaRPr/>
          </a:p>
        </p:txBody>
      </p:sp>
      <p:sp>
        <p:nvSpPr>
          <p:cNvPr id="186" name="Google Shape;186;p4"/>
          <p:cNvSpPr txBox="1"/>
          <p:nvPr>
            <p:ph idx="2" type="body"/>
          </p:nvPr>
        </p:nvSpPr>
        <p:spPr>
          <a:xfrm>
            <a:off x="798381" y="761603"/>
            <a:ext cx="10595237" cy="68171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51C4C6"/>
              </a:buClr>
              <a:buSzPts val="3600"/>
              <a:buNone/>
            </a:pPr>
            <a:r>
              <a:rPr lang="en-US"/>
              <a:t>Oppimistavoitteet</a:t>
            </a:r>
            <a:endParaRPr/>
          </a:p>
          <a:p>
            <a:pPr indent="0" lvl="0" marL="0" rtl="0" algn="l">
              <a:lnSpc>
                <a:spcPct val="90000"/>
              </a:lnSpc>
              <a:spcBef>
                <a:spcPts val="1000"/>
              </a:spcBef>
              <a:spcAft>
                <a:spcPts val="0"/>
              </a:spcAft>
              <a:buClr>
                <a:srgbClr val="262626"/>
              </a:buClr>
              <a:buSzPts val="2000"/>
              <a:buNone/>
            </a:pPr>
            <a:r>
              <a:rPr lang="en-US" sz="2000">
                <a:solidFill>
                  <a:srgbClr val="262626"/>
                </a:solidFill>
              </a:rPr>
              <a:t>Etiikka ja vaikuttavuus</a:t>
            </a:r>
            <a:endParaRPr/>
          </a:p>
          <a:p>
            <a:pPr indent="0" lvl="0" marL="0" rtl="0" algn="l">
              <a:lnSpc>
                <a:spcPct val="90000"/>
              </a:lnSpc>
              <a:spcBef>
                <a:spcPts val="1000"/>
              </a:spcBef>
              <a:spcAft>
                <a:spcPts val="0"/>
              </a:spcAft>
              <a:buClr>
                <a:srgbClr val="51C4C6"/>
              </a:buClr>
              <a:buSzPts val="3600"/>
              <a:buNone/>
            </a:pPr>
            <a:r>
              <a:t/>
            </a:r>
            <a:endParaRPr/>
          </a:p>
          <a:p>
            <a:pPr indent="0" lvl="0" marL="0" rtl="0" algn="l">
              <a:lnSpc>
                <a:spcPct val="90000"/>
              </a:lnSpc>
              <a:spcBef>
                <a:spcPts val="1000"/>
              </a:spcBef>
              <a:spcAft>
                <a:spcPts val="0"/>
              </a:spcAft>
              <a:buClr>
                <a:srgbClr val="51C4C6"/>
              </a:buClr>
              <a:buSzPts val="3600"/>
              <a:buNone/>
            </a:pPr>
            <a:r>
              <a:t/>
            </a:r>
            <a:endParaRPr/>
          </a:p>
        </p:txBody>
      </p:sp>
      <p:sp>
        <p:nvSpPr>
          <p:cNvPr id="187" name="Google Shape;187;p4"/>
          <p:cNvSpPr/>
          <p:nvPr/>
        </p:nvSpPr>
        <p:spPr>
          <a:xfrm>
            <a:off x="7096126" y="365761"/>
            <a:ext cx="4364168" cy="6126478"/>
          </a:xfrm>
          <a:prstGeom prst="rect">
            <a:avLst/>
          </a:prstGeom>
          <a:no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5"/>
          <p:cNvSpPr txBox="1"/>
          <p:nvPr>
            <p:ph idx="1" type="body"/>
          </p:nvPr>
        </p:nvSpPr>
        <p:spPr>
          <a:xfrm>
            <a:off x="5297322" y="2210731"/>
            <a:ext cx="6484268" cy="225304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4800"/>
              <a:buNone/>
            </a:pPr>
            <a:r>
              <a:rPr b="1" lang="en-US"/>
              <a:t>Luku</a:t>
            </a:r>
            <a:r>
              <a:rPr b="1" lang="en-US"/>
              <a:t> 1</a:t>
            </a:r>
            <a:endParaRPr/>
          </a:p>
          <a:p>
            <a:pPr indent="0" lvl="0" marL="0" rtl="0" algn="l">
              <a:lnSpc>
                <a:spcPct val="100000"/>
              </a:lnSpc>
              <a:spcBef>
                <a:spcPts val="1000"/>
              </a:spcBef>
              <a:spcAft>
                <a:spcPts val="0"/>
              </a:spcAft>
              <a:buClr>
                <a:schemeClr val="lt1"/>
              </a:buClr>
              <a:buSzPts val="4800"/>
              <a:buNone/>
            </a:pPr>
            <a:r>
              <a:rPr b="1" lang="en-US"/>
              <a:t>Johdanto</a:t>
            </a:r>
            <a:endParaRPr b="1"/>
          </a:p>
        </p:txBody>
      </p:sp>
      <p:sp>
        <p:nvSpPr>
          <p:cNvPr id="194" name="Google Shape;194;p5"/>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DD037"/>
              </a:buClr>
              <a:buSzPts val="13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6"/>
          <p:cNvSpPr txBox="1"/>
          <p:nvPr>
            <p:ph idx="1" type="body"/>
          </p:nvPr>
        </p:nvSpPr>
        <p:spPr>
          <a:xfrm>
            <a:off x="560856" y="2345726"/>
            <a:ext cx="5126463" cy="216508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800"/>
              <a:buNone/>
            </a:pPr>
            <a:r>
              <a:rPr lang="en-US"/>
              <a:t>"Liikenteen tulevaisuus ei ole vain nopeampaa liikkumista kyse on älykkäämmästä, turvallisemmasta ja kestävämmästä liikkumisesta. Tekoäly on kompassi, joka opastaa meitä sinne."</a:t>
            </a:r>
            <a:endParaRPr/>
          </a:p>
        </p:txBody>
      </p:sp>
      <p:grpSp>
        <p:nvGrpSpPr>
          <p:cNvPr id="200" name="Google Shape;200;p6"/>
          <p:cNvGrpSpPr/>
          <p:nvPr/>
        </p:nvGrpSpPr>
        <p:grpSpPr>
          <a:xfrm rot="418027">
            <a:off x="279644" y="1859539"/>
            <a:ext cx="1294930" cy="972373"/>
            <a:chOff x="3400450" y="986392"/>
            <a:chExt cx="1487826" cy="1083162"/>
          </a:xfrm>
        </p:grpSpPr>
        <p:sp>
          <p:nvSpPr>
            <p:cNvPr id="201" name="Google Shape;201;p6"/>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6"/>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3" name="Google Shape;203;p6"/>
          <p:cNvSpPr/>
          <p:nvPr/>
        </p:nvSpPr>
        <p:spPr>
          <a:xfrm rot="9866845">
            <a:off x="9662957" y="-659342"/>
            <a:ext cx="3315886" cy="2908633"/>
          </a:xfrm>
          <a:custGeom>
            <a:rect b="b" l="l" r="r" t="t"/>
            <a:pathLst>
              <a:path extrusionOk="0" h="2282313" w="2601872">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04" name="Google Shape;204;p6"/>
          <p:cNvPicPr preferRelativeResize="0"/>
          <p:nvPr>
            <p:ph idx="2" type="pic"/>
          </p:nvPr>
        </p:nvPicPr>
        <p:blipFill rotWithShape="1">
          <a:blip r:embed="rId3">
            <a:alphaModFix/>
          </a:blip>
          <a:srcRect b="12461" l="0" r="0" t="12461"/>
          <a:stretch/>
        </p:blipFill>
        <p:spPr>
          <a:xfrm>
            <a:off x="0" y="0"/>
            <a:ext cx="12192000" cy="6858000"/>
          </a:xfrm>
          <a:prstGeom prst="rect">
            <a:avLst/>
          </a:prstGeom>
          <a:solidFill>
            <a:srgbClr val="F2F2F2"/>
          </a:solidFill>
          <a:ln>
            <a:noFill/>
          </a:ln>
        </p:spPr>
      </p:pic>
      <p:pic>
        <p:nvPicPr>
          <p:cNvPr id="205" name="Google Shape;205;p6"/>
          <p:cNvPicPr preferRelativeResize="0"/>
          <p:nvPr/>
        </p:nvPicPr>
        <p:blipFill rotWithShape="1">
          <a:blip r:embed="rId4">
            <a:alphaModFix/>
          </a:blip>
          <a:srcRect b="0" l="0" r="0" t="0"/>
          <a:stretch/>
        </p:blipFill>
        <p:spPr>
          <a:xfrm rot="10465545">
            <a:off x="4447055" y="3667799"/>
            <a:ext cx="1554615" cy="20179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7"/>
          <p:cNvSpPr txBox="1"/>
          <p:nvPr>
            <p:ph idx="1" type="body"/>
          </p:nvPr>
        </p:nvSpPr>
        <p:spPr>
          <a:xfrm>
            <a:off x="6400633" y="1528173"/>
            <a:ext cx="5419892" cy="426845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600"/>
              <a:buNone/>
            </a:pPr>
            <a:r>
              <a:rPr lang="en-US" sz="1600"/>
              <a:t>Liikenneala kohtaa ennennäkemättömiä haasteita: kasvavaa kaupungistumista, ilmastonmuutoksen aiheuttamia paineita, turvallisuushuolia ja tehokkaan liikkuvuuden kysyntää.</a:t>
            </a:r>
            <a:endParaRPr/>
          </a:p>
          <a:p>
            <a:pPr indent="0" lvl="0" marL="0" rtl="0" algn="l">
              <a:lnSpc>
                <a:spcPct val="90000"/>
              </a:lnSpc>
              <a:spcBef>
                <a:spcPts val="1000"/>
              </a:spcBef>
              <a:spcAft>
                <a:spcPts val="0"/>
              </a:spcAft>
              <a:buClr>
                <a:schemeClr val="lt1"/>
              </a:buClr>
              <a:buSzPts val="1600"/>
              <a:buNone/>
            </a:pPr>
            <a:r>
              <a:rPr lang="en-US" sz="1600"/>
              <a:t>Tekoäly mahdollistaa liikennejärjestelmille valtavien määrien reaaliaikaisen datan käsittelyn ajoneuvoista, infrastruktuurista, liikennemalleista ja ympäristöantureista. Tämä mahdollistaa älykkään päätöksenteon, joka oli aiemmin mahdotonta. Keskeiset ajurit:</a:t>
            </a:r>
            <a:endParaRPr/>
          </a:p>
          <a:p>
            <a:pPr indent="0" lvl="0" marL="0" rtl="0" algn="l">
              <a:lnSpc>
                <a:spcPct val="90000"/>
              </a:lnSpc>
              <a:spcBef>
                <a:spcPts val="1000"/>
              </a:spcBef>
              <a:spcAft>
                <a:spcPts val="0"/>
              </a:spcAft>
              <a:buClr>
                <a:schemeClr val="lt1"/>
              </a:buClr>
              <a:buSzPts val="1600"/>
              <a:buNone/>
            </a:pPr>
            <a:r>
              <a:rPr lang="en-US" sz="1600"/>
              <a:t>• Turvallisuus: Tekoäly voi ennustaa ja estää onnettomuuksia edistyneiden kuljettajaa avustavien järjestelmien ja ennakoivan huollon avulla.</a:t>
            </a:r>
            <a:endParaRPr/>
          </a:p>
          <a:p>
            <a:pPr indent="0" lvl="0" marL="0" rtl="0" algn="l">
              <a:lnSpc>
                <a:spcPct val="90000"/>
              </a:lnSpc>
              <a:spcBef>
                <a:spcPts val="1000"/>
              </a:spcBef>
              <a:spcAft>
                <a:spcPts val="0"/>
              </a:spcAft>
              <a:buClr>
                <a:schemeClr val="lt1"/>
              </a:buClr>
              <a:buSzPts val="1600"/>
              <a:buNone/>
            </a:pPr>
            <a:r>
              <a:rPr lang="en-US" sz="1600"/>
              <a:t>• Tehokkuus: Optimointialgoritmit vähentävät ruuhkia, polttoaineenkulutusta ja toimitusaikoja.</a:t>
            </a:r>
            <a:endParaRPr/>
          </a:p>
          <a:p>
            <a:pPr indent="0" lvl="0" marL="0" rtl="0" algn="l">
              <a:lnSpc>
                <a:spcPct val="90000"/>
              </a:lnSpc>
              <a:spcBef>
                <a:spcPts val="1000"/>
              </a:spcBef>
              <a:spcAft>
                <a:spcPts val="0"/>
              </a:spcAft>
              <a:buClr>
                <a:schemeClr val="lt1"/>
              </a:buClr>
              <a:buSzPts val="1600"/>
              <a:buNone/>
            </a:pPr>
            <a:r>
              <a:rPr lang="en-US" sz="1600"/>
              <a:t>• Kestävä kehitys: Älykäs reititys ja liikenteenhallinta minimoivat ympäristövaikutukset.</a:t>
            </a:r>
            <a:endParaRPr/>
          </a:p>
          <a:p>
            <a:pPr indent="0" lvl="0" marL="0" rtl="0" algn="l">
              <a:lnSpc>
                <a:spcPct val="90000"/>
              </a:lnSpc>
              <a:spcBef>
                <a:spcPts val="1000"/>
              </a:spcBef>
              <a:spcAft>
                <a:spcPts val="0"/>
              </a:spcAft>
              <a:buClr>
                <a:schemeClr val="lt1"/>
              </a:buClr>
              <a:buSzPts val="1600"/>
              <a:buNone/>
            </a:pPr>
            <a:r>
              <a:rPr lang="en-US" sz="1600"/>
              <a:t>• Esteettömyys: Itseohjautuvat ajoneuvot lupaavat liikkuvuutta ikääntyneille ja vammaisille väestöryhmille.</a:t>
            </a:r>
            <a:endParaRPr/>
          </a:p>
        </p:txBody>
      </p:sp>
      <p:sp>
        <p:nvSpPr>
          <p:cNvPr id="211" name="Google Shape;211;p7"/>
          <p:cNvSpPr txBox="1"/>
          <p:nvPr>
            <p:ph idx="3" type="body"/>
          </p:nvPr>
        </p:nvSpPr>
        <p:spPr>
          <a:xfrm>
            <a:off x="6400633" y="122926"/>
            <a:ext cx="475737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Miksi tekoäly liikenteessä?</a:t>
            </a:r>
            <a:endParaRPr/>
          </a:p>
          <a:p>
            <a:pPr indent="0" lvl="0" marL="0" rtl="0" algn="l">
              <a:lnSpc>
                <a:spcPct val="90000"/>
              </a:lnSpc>
              <a:spcBef>
                <a:spcPts val="1000"/>
              </a:spcBef>
              <a:spcAft>
                <a:spcPts val="0"/>
              </a:spcAft>
              <a:buClr>
                <a:schemeClr val="lt1"/>
              </a:buClr>
              <a:buSzPts val="1600"/>
              <a:buNone/>
            </a:pPr>
            <a:r>
              <a:rPr lang="en-US" sz="1600"/>
              <a:t>Tekoäly tarjoaa mullistavia ratkaisuja</a:t>
            </a:r>
            <a:endParaRPr sz="1600"/>
          </a:p>
        </p:txBody>
      </p:sp>
      <p:sp>
        <p:nvSpPr>
          <p:cNvPr id="212" name="Google Shape;212;p7"/>
          <p:cNvSpPr/>
          <p:nvPr/>
        </p:nvSpPr>
        <p:spPr>
          <a:xfrm rot="5551673">
            <a:off x="10324780" y="4957163"/>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13" name="Google Shape;213;p7"/>
          <p:cNvPicPr preferRelativeResize="0"/>
          <p:nvPr>
            <p:ph idx="2" type="pic"/>
          </p:nvPr>
        </p:nvPicPr>
        <p:blipFill rotWithShape="1">
          <a:blip r:embed="rId3">
            <a:alphaModFix/>
          </a:blip>
          <a:srcRect b="0" l="18797" r="18797" t="0"/>
          <a:stretch/>
        </p:blipFill>
        <p:spPr>
          <a:xfrm>
            <a:off x="487160" y="524738"/>
            <a:ext cx="5660531" cy="6045736"/>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8"/>
          <p:cNvSpPr txBox="1"/>
          <p:nvPr>
            <p:ph idx="1" type="body"/>
          </p:nvPr>
        </p:nvSpPr>
        <p:spPr>
          <a:xfrm>
            <a:off x="518572" y="1484953"/>
            <a:ext cx="5444078" cy="463434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000"/>
              <a:buNone/>
            </a:pPr>
            <a:r>
              <a:rPr b="1" lang="en-US" sz="2000"/>
              <a:t>Ennustava muutos: Liikennetiedon kehitys</a:t>
            </a:r>
            <a:br>
              <a:rPr lang="en-US" sz="2000"/>
            </a:br>
            <a:br>
              <a:rPr lang="en-US" sz="2000"/>
            </a:br>
            <a:r>
              <a:rPr lang="en-US" sz="2000"/>
              <a:t>Liikenteessä on aina ollut kyse yhteyksistä – ihmisten ja tavaroiden liikuttamisesta pisteestä A pisteeseen B. Nykyaikaisista liikennejärjestelmistä on kuitenkin tulossa älykkäitä verkkoja, jotka oppivat, mukautuvat ja optimoivat jatkuvasti.</a:t>
            </a:r>
            <a:endParaRPr/>
          </a:p>
          <a:p>
            <a:pPr indent="0" lvl="0" marL="0" rtl="0" algn="l">
              <a:lnSpc>
                <a:spcPct val="90000"/>
              </a:lnSpc>
              <a:spcBef>
                <a:spcPts val="1000"/>
              </a:spcBef>
              <a:spcAft>
                <a:spcPts val="0"/>
              </a:spcAft>
              <a:buClr>
                <a:schemeClr val="lt1"/>
              </a:buClr>
              <a:buSzPts val="2000"/>
              <a:buNone/>
            </a:pPr>
            <a:r>
              <a:t/>
            </a:r>
            <a:endParaRPr sz="2000"/>
          </a:p>
          <a:p>
            <a:pPr indent="0" lvl="0" marL="0" rtl="0" algn="l">
              <a:lnSpc>
                <a:spcPct val="90000"/>
              </a:lnSpc>
              <a:spcBef>
                <a:spcPts val="1000"/>
              </a:spcBef>
              <a:spcAft>
                <a:spcPts val="0"/>
              </a:spcAft>
              <a:buClr>
                <a:schemeClr val="lt1"/>
              </a:buClr>
              <a:buSzPts val="2000"/>
              <a:buNone/>
            </a:pPr>
            <a:r>
              <a:rPr lang="en-US" sz="2000"/>
              <a:t>Reaktiivisesta ennakoivaan: Perinteinen liikenne perustuu aikatauluihin ja kiinteisiin suunnitelmiin. Tekoälyllä toimiva liikenne ennakoi kysyntää, ennustaa häiriöitä ja sopeutuu proaktiivisesti muuttuviin olosuhteisiin reaaliajassa.</a:t>
            </a:r>
            <a:br>
              <a:rPr lang="en-US" sz="2000"/>
            </a:br>
            <a:br>
              <a:rPr lang="en-US"/>
            </a:br>
            <a:endParaRPr/>
          </a:p>
        </p:txBody>
      </p:sp>
      <p:sp>
        <p:nvSpPr>
          <p:cNvPr id="219" name="Google Shape;219;p8"/>
          <p:cNvSpPr txBox="1"/>
          <p:nvPr>
            <p:ph idx="3" type="body"/>
          </p:nvPr>
        </p:nvSpPr>
        <p:spPr>
          <a:xfrm>
            <a:off x="518573" y="393916"/>
            <a:ext cx="5242815"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Miksi tekoäly liikenteessä?</a:t>
            </a:r>
            <a:endParaRPr/>
          </a:p>
        </p:txBody>
      </p:sp>
      <p:sp>
        <p:nvSpPr>
          <p:cNvPr id="220" name="Google Shape;220;p8"/>
          <p:cNvSpPr/>
          <p:nvPr/>
        </p:nvSpPr>
        <p:spPr>
          <a:xfrm rot="5551673">
            <a:off x="9464822" y="5119088"/>
            <a:ext cx="2447505" cy="1970486"/>
          </a:xfrm>
          <a:custGeom>
            <a:rect b="b" l="l" r="r" t="t"/>
            <a:pathLst>
              <a:path extrusionOk="0" h="1718938" w="2135061">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5882"/>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8"/>
          <p:cNvSpPr/>
          <p:nvPr>
            <p:ph idx="2" type="pic"/>
          </p:nvPr>
        </p:nvSpPr>
        <p:spPr>
          <a:xfrm>
            <a:off x="6456356" y="621844"/>
            <a:ext cx="5660400" cy="6045600"/>
          </a:xfrm>
          <a:prstGeom prst="rect">
            <a:avLst/>
          </a:prstGeom>
          <a:solidFill>
            <a:srgbClr val="F2F2F2"/>
          </a:solid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9"/>
          <p:cNvSpPr/>
          <p:nvPr>
            <p:ph idx="2" type="pic"/>
          </p:nvPr>
        </p:nvSpPr>
        <p:spPr>
          <a:xfrm>
            <a:off x="6536268" y="802839"/>
            <a:ext cx="5111222" cy="5459046"/>
          </a:xfrm>
          <a:prstGeom prst="rect">
            <a:avLst/>
          </a:prstGeom>
          <a:solidFill>
            <a:srgbClr val="F2F2F2"/>
          </a:solidFill>
          <a:ln>
            <a:noFill/>
          </a:ln>
        </p:spPr>
      </p:sp>
      <p:sp>
        <p:nvSpPr>
          <p:cNvPr id="227" name="Google Shape;227;p9"/>
          <p:cNvSpPr txBox="1"/>
          <p:nvPr>
            <p:ph idx="1" type="body"/>
          </p:nvPr>
        </p:nvSpPr>
        <p:spPr>
          <a:xfrm>
            <a:off x="377079" y="1178152"/>
            <a:ext cx="5823696" cy="509593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None/>
            </a:pPr>
            <a:r>
              <a:rPr b="1" lang="en-US" sz="2000"/>
              <a:t>Vaikutus tosielämässä</a:t>
            </a:r>
            <a:endParaRPr b="1" sz="1800"/>
          </a:p>
          <a:p>
            <a:pPr indent="-285750" lvl="0" marL="285750" rtl="0" algn="l">
              <a:lnSpc>
                <a:spcPct val="90000"/>
              </a:lnSpc>
              <a:spcBef>
                <a:spcPts val="1000"/>
              </a:spcBef>
              <a:spcAft>
                <a:spcPts val="0"/>
              </a:spcAft>
              <a:buClr>
                <a:schemeClr val="lt1"/>
              </a:buClr>
              <a:buSzPts val="1800"/>
              <a:buFont typeface="Arial"/>
              <a:buChar char="•"/>
            </a:pPr>
            <a:r>
              <a:rPr lang="en-US" sz="1800"/>
              <a:t>Rautatieoperaattorit käyttävät tekoälyä ennustaakseen laitteiden vikoja ennen niiden tapahtumista.</a:t>
            </a:r>
            <a:endParaRPr/>
          </a:p>
          <a:p>
            <a:pPr indent="-285750" lvl="0" marL="285750" rtl="0" algn="l">
              <a:lnSpc>
                <a:spcPct val="90000"/>
              </a:lnSpc>
              <a:spcBef>
                <a:spcPts val="1000"/>
              </a:spcBef>
              <a:spcAft>
                <a:spcPts val="0"/>
              </a:spcAft>
              <a:buClr>
                <a:schemeClr val="lt1"/>
              </a:buClr>
              <a:buSzPts val="1800"/>
              <a:buFont typeface="Arial"/>
              <a:buChar char="•"/>
            </a:pPr>
            <a:r>
              <a:rPr lang="en-US" sz="1800"/>
              <a:t>Logistiikkayritykset optimoivat toimitusreittejä, mikä säästää miljoonia polttoainekustannuksissa.</a:t>
            </a:r>
            <a:endParaRPr/>
          </a:p>
          <a:p>
            <a:pPr indent="-285750" lvl="0" marL="285750" rtl="0" algn="l">
              <a:lnSpc>
                <a:spcPct val="90000"/>
              </a:lnSpc>
              <a:spcBef>
                <a:spcPts val="1000"/>
              </a:spcBef>
              <a:spcAft>
                <a:spcPts val="0"/>
              </a:spcAft>
              <a:buClr>
                <a:schemeClr val="lt1"/>
              </a:buClr>
              <a:buSzPts val="1800"/>
              <a:buFont typeface="Arial"/>
              <a:buChar char="•"/>
            </a:pPr>
            <a:r>
              <a:rPr lang="en-US" sz="1800"/>
              <a:t>Kaupungit vähentävät liikenneruuhkia 20–30 % tekoälypohjaisen liikennevalojen hallinnan avulla.</a:t>
            </a:r>
            <a:endParaRPr/>
          </a:p>
          <a:p>
            <a:pPr indent="-285750" lvl="0" marL="285750" rtl="0" algn="l">
              <a:lnSpc>
                <a:spcPct val="90000"/>
              </a:lnSpc>
              <a:spcBef>
                <a:spcPts val="1000"/>
              </a:spcBef>
              <a:spcAft>
                <a:spcPts val="0"/>
              </a:spcAft>
              <a:buClr>
                <a:schemeClr val="lt1"/>
              </a:buClr>
              <a:buSzPts val="1800"/>
              <a:buFont typeface="Arial"/>
              <a:buChar char="•"/>
            </a:pPr>
            <a:r>
              <a:rPr lang="en-US" sz="1800"/>
              <a:t>Autonomiset ajoneuvot toimivat jo valvotuissa ympäristöissä ja oppivat miljardien kilometrien ajodatasta.</a:t>
            </a:r>
            <a:endParaRPr/>
          </a:p>
          <a:p>
            <a:pPr indent="-285750" lvl="0" marL="285750" rtl="0" algn="l">
              <a:lnSpc>
                <a:spcPct val="90000"/>
              </a:lnSpc>
              <a:spcBef>
                <a:spcPts val="1000"/>
              </a:spcBef>
              <a:spcAft>
                <a:spcPts val="0"/>
              </a:spcAft>
              <a:buClr>
                <a:schemeClr val="lt1"/>
              </a:buClr>
              <a:buSzPts val="1800"/>
              <a:buFont typeface="Arial"/>
              <a:buChar char="•"/>
            </a:pPr>
            <a:r>
              <a:rPr lang="en-US" sz="1800"/>
              <a:t>Inhimillinen tekijä: Tekoäly ei korvaa kuljetusalan ammattilaisia ​​– se antaa heille paremmat työkalut, syvemmän näkemyksen ja kyvyn keskittyä strategisiin päätöksiin, kun taas automaatio hoitaa rutiinitehtävät.</a:t>
            </a:r>
            <a:endParaRPr/>
          </a:p>
        </p:txBody>
      </p:sp>
      <p:sp>
        <p:nvSpPr>
          <p:cNvPr id="228" name="Google Shape;228;p9"/>
          <p:cNvSpPr txBox="1"/>
          <p:nvPr>
            <p:ph idx="3" type="body"/>
          </p:nvPr>
        </p:nvSpPr>
        <p:spPr>
          <a:xfrm>
            <a:off x="377079" y="372534"/>
            <a:ext cx="5278654" cy="986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Miksi tekoäly liikenteessä?</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