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Lst>
  <p:sldSz cy="6858000" cx="12192000"/>
  <p:notesSz cx="6858000" cy="9144000"/>
  <p:embeddedFontLst>
    <p:embeddedFont>
      <p:font typeface="Montserrat"/>
      <p:regular r:id="rId55"/>
      <p:bold r:id="rId56"/>
      <p:italic r:id="rId57"/>
      <p:boldItalic r:id="rId58"/>
    </p:embeddedFont>
    <p:embeddedFont>
      <p:font typeface="Montserrat Light"/>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3" roundtripDataSignature="AMtx7mjvlA/zvapaDMTPIqFkCh6nbcFC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E16C67E-AFE7-4DE7-8180-8AA2C10FF50B}">
  <a:tblStyle styleId="{9E16C67E-AFE7-4DE7-8180-8AA2C10FF50B}"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a:tcStyle>
        <a:fill>
          <a:solidFill>
            <a:srgbClr val="CAD3D4"/>
          </a:solidFill>
        </a:fill>
      </a:tcStyle>
    </a:band1H>
    <a:band2H>
      <a:tcTxStyle/>
    </a:band2H>
    <a:band1V>
      <a:tcTxStyle/>
      <a:tcStyle>
        <a:fill>
          <a:solidFill>
            <a:srgbClr val="CAD3D4"/>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MontserratLight-boldItalic.fntdata"/><Relationship Id="rId61" Type="http://schemas.openxmlformats.org/officeDocument/2006/relationships/font" Target="fonts/MontserratLight-italic.fntdata"/><Relationship Id="rId20" Type="http://schemas.openxmlformats.org/officeDocument/2006/relationships/slide" Target="slides/slide15.xml"/><Relationship Id="rId63"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MontserratLight-bold.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Montserrat-regular.fntdata"/><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Montserrat-italic.fntdata"/><Relationship Id="rId12" Type="http://schemas.openxmlformats.org/officeDocument/2006/relationships/slide" Target="slides/slide7.xml"/><Relationship Id="rId56" Type="http://schemas.openxmlformats.org/officeDocument/2006/relationships/font" Target="fonts/Montserrat-bold.fntdata"/><Relationship Id="rId15" Type="http://schemas.openxmlformats.org/officeDocument/2006/relationships/slide" Target="slides/slide10.xml"/><Relationship Id="rId59" Type="http://schemas.openxmlformats.org/officeDocument/2006/relationships/font" Target="fonts/MontserratLight-regular.fntdata"/><Relationship Id="rId14" Type="http://schemas.openxmlformats.org/officeDocument/2006/relationships/slide" Target="slides/slide9.xml"/><Relationship Id="rId58" Type="http://schemas.openxmlformats.org/officeDocument/2006/relationships/font" Target="fonts/Montserrat-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a:solidFill>
                  <a:schemeClr val="dk1"/>
                </a:solidFill>
                <a:latin typeface="Calibri"/>
                <a:ea typeface="Calibri"/>
                <a:cs typeface="Calibri"/>
                <a:sym typeface="Calibri"/>
              </a:rPr>
              <a:t>Petridou, E., &amp; Lao, L. (2024). Identifying challenges and best practices for implementing AI additional qualifications in vocational and continuing education: a mixed methods analysis. </a:t>
            </a:r>
            <a:r>
              <a:rPr b="0" i="1" lang="en-GB" sz="1200">
                <a:solidFill>
                  <a:schemeClr val="dk1"/>
                </a:solidFill>
                <a:latin typeface="Calibri"/>
                <a:ea typeface="Calibri"/>
                <a:cs typeface="Calibri"/>
                <a:sym typeface="Calibri"/>
              </a:rPr>
              <a:t>International Journal of Lifelong Education</a:t>
            </a:r>
            <a:r>
              <a:rPr b="0" i="0" lang="en-GB" sz="1200">
                <a:solidFill>
                  <a:schemeClr val="dk1"/>
                </a:solidFill>
                <a:latin typeface="Calibri"/>
                <a:ea typeface="Calibri"/>
                <a:cs typeface="Calibri"/>
                <a:sym typeface="Calibri"/>
              </a:rPr>
              <a:t>, </a:t>
            </a:r>
            <a:r>
              <a:rPr b="0" i="1" lang="en-GB" sz="1200">
                <a:solidFill>
                  <a:schemeClr val="dk1"/>
                </a:solidFill>
                <a:latin typeface="Calibri"/>
                <a:ea typeface="Calibri"/>
                <a:cs typeface="Calibri"/>
                <a:sym typeface="Calibri"/>
              </a:rPr>
              <a:t>43</a:t>
            </a:r>
            <a:r>
              <a:rPr b="0" i="0" lang="en-GB" sz="1200">
                <a:solidFill>
                  <a:schemeClr val="dk1"/>
                </a:solidFill>
                <a:latin typeface="Calibri"/>
                <a:ea typeface="Calibri"/>
                <a:cs typeface="Calibri"/>
                <a:sym typeface="Calibri"/>
              </a:rPr>
              <a:t>(4), 385–400. https://doi.org/10.1080/02601370.2024.2351076</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lang="en-GB"/>
              <a:t>https://www.cedefop.europa.eu/en/news/germany-ai-emerging-key-vet-competence </a:t>
            </a:r>
            <a:endParaRPr/>
          </a:p>
        </p:txBody>
      </p:sp>
      <p:sp>
        <p:nvSpPr>
          <p:cNvPr id="248" name="Google Shape;24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t>UNESCO (2024); EDU-AI Erasmus+ Project (2025)</a:t>
            </a:r>
            <a:endParaRPr sz="1200"/>
          </a:p>
          <a:p>
            <a:pPr indent="0" lvl="0" marL="0" rtl="0" algn="l">
              <a:spcBef>
                <a:spcPts val="0"/>
              </a:spcBef>
              <a:spcAft>
                <a:spcPts val="0"/>
              </a:spcAft>
              <a:buNone/>
            </a:pPr>
            <a:r>
              <a:t/>
            </a:r>
            <a:endParaRPr/>
          </a:p>
        </p:txBody>
      </p:sp>
      <p:sp>
        <p:nvSpPr>
          <p:cNvPr id="291" name="Google Shape;29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UNESCO (2025); EU AI Act (2024)</a:t>
            </a:r>
            <a:endParaRPr/>
          </a:p>
        </p:txBody>
      </p:sp>
      <p:sp>
        <p:nvSpPr>
          <p:cNvPr id="349" name="Google Shape;34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i="1" lang="en-GB" sz="1200">
                <a:solidFill>
                  <a:schemeClr val="dk1"/>
                </a:solidFill>
                <a:latin typeface="Calibri"/>
                <a:ea typeface="Calibri"/>
                <a:cs typeface="Calibri"/>
                <a:sym typeface="Calibri"/>
              </a:rPr>
              <a:t>UNESCO (2025); EU AI Act (2024)</a:t>
            </a:r>
            <a:endParaRPr/>
          </a:p>
          <a:p>
            <a:pPr indent="0" lvl="0" marL="0" rtl="0" algn="l">
              <a:spcBef>
                <a:spcPts val="0"/>
              </a:spcBef>
              <a:spcAft>
                <a:spcPts val="0"/>
              </a:spcAft>
              <a:buNone/>
            </a:pPr>
            <a:r>
              <a:t/>
            </a:r>
            <a:endParaRPr/>
          </a:p>
        </p:txBody>
      </p:sp>
      <p:sp>
        <p:nvSpPr>
          <p:cNvPr id="358" name="Google Shape;358;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UNESCO (2023); UK DfE (2025); NEA (2025); MIT News (2025)</a:t>
            </a:r>
            <a:endParaRPr/>
          </a:p>
        </p:txBody>
      </p:sp>
      <p:sp>
        <p:nvSpPr>
          <p:cNvPr id="373" name="Google Shape;373;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a:solidFill>
                  <a:schemeClr val="dk1"/>
                </a:solidFill>
                <a:latin typeface="Calibri"/>
                <a:ea typeface="Calibri"/>
                <a:cs typeface="Calibri"/>
                <a:sym typeface="Calibri"/>
              </a:rPr>
              <a:t>Guidance for generative AI in education and research, UNESCO 2023</a:t>
            </a:r>
            <a:endParaRPr/>
          </a:p>
          <a:p>
            <a:pPr indent="0" lvl="0" marL="0" rtl="0" algn="l">
              <a:spcBef>
                <a:spcPts val="0"/>
              </a:spcBef>
              <a:spcAft>
                <a:spcPts val="0"/>
              </a:spcAft>
              <a:buNone/>
            </a:pPr>
            <a:r>
              <a:rPr i="1" lang="en-GB" sz="1200">
                <a:solidFill>
                  <a:schemeClr val="dk1"/>
                </a:solidFill>
                <a:latin typeface="Calibri"/>
                <a:ea typeface="Calibri"/>
                <a:cs typeface="Calibri"/>
                <a:sym typeface="Calibri"/>
              </a:rPr>
              <a:t>UNESCO (2023); UK DfE (2025); NEA (2025); MIT News (2025)</a:t>
            </a:r>
            <a:endParaRPr b="0"/>
          </a:p>
        </p:txBody>
      </p:sp>
      <p:sp>
        <p:nvSpPr>
          <p:cNvPr id="381" name="Google Shape;381;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UNESCO (2025); La Scientothèque / Erasmus+ SteamCity</a:t>
            </a:r>
            <a:endParaRPr/>
          </a:p>
        </p:txBody>
      </p:sp>
      <p:sp>
        <p:nvSpPr>
          <p:cNvPr id="389" name="Google Shape;389;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David Publisher (2025); Harvard Physics Study (2025)</a:t>
            </a:r>
            <a:endParaRPr/>
          </a:p>
        </p:txBody>
      </p:sp>
      <p:sp>
        <p:nvSpPr>
          <p:cNvPr id="412" name="Google Shape;412;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David Publisher (2025); Harvard Physics Study (2025)</a:t>
            </a:r>
            <a:endParaRPr/>
          </a:p>
        </p:txBody>
      </p:sp>
      <p:sp>
        <p:nvSpPr>
          <p:cNvPr id="420" name="Google Shape;420;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EEF (2023); Gallup / DemandSage (2025); UK DfE (2025)</a:t>
            </a:r>
            <a:endParaRPr/>
          </a:p>
        </p:txBody>
      </p:sp>
      <p:sp>
        <p:nvSpPr>
          <p:cNvPr id="428" name="Google Shape;428;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EEF (2023); Gallup / DemandSage (2025); UK DfE (2025)</a:t>
            </a:r>
            <a:endParaRPr/>
          </a:p>
        </p:txBody>
      </p:sp>
      <p:sp>
        <p:nvSpPr>
          <p:cNvPr id="437" name="Google Shape;437;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OECD (2025); EVTA / Recogn(AI)ze Project (2025)</a:t>
            </a:r>
            <a:endParaRPr/>
          </a:p>
        </p:txBody>
      </p:sp>
      <p:sp>
        <p:nvSpPr>
          <p:cNvPr id="446" name="Google Shape;446;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Lee et al. (2021); Preprints.org Systematic Review (2025)</a:t>
            </a:r>
            <a:endParaRPr/>
          </a:p>
        </p:txBody>
      </p:sp>
      <p:sp>
        <p:nvSpPr>
          <p:cNvPr id="453" name="Google Shape;453;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Edutopia (2025); San Diego State University (2025)</a:t>
            </a:r>
            <a:endParaRPr/>
          </a:p>
        </p:txBody>
      </p:sp>
      <p:sp>
        <p:nvSpPr>
          <p:cNvPr id="482" name="Google Shape;482;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Edutopia (2025); San Diego State University (2025)</a:t>
            </a:r>
            <a:endParaRPr/>
          </a:p>
        </p:txBody>
      </p:sp>
      <p:sp>
        <p:nvSpPr>
          <p:cNvPr id="491" name="Google Shape;491;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UNESCO-UNEVOC (2021); SUSTaiN Project</a:t>
            </a:r>
            <a:endParaRPr/>
          </a:p>
        </p:txBody>
      </p:sp>
      <p:sp>
        <p:nvSpPr>
          <p:cNvPr id="502" name="Google Shape;502;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UNESCO-UNEVOC (2021); SUSTaiN Project</a:t>
            </a:r>
            <a:endParaRPr/>
          </a:p>
        </p:txBody>
      </p:sp>
      <p:sp>
        <p:nvSpPr>
          <p:cNvPr id="512" name="Google Shape;512;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UNESCO-UNEVOC (2021); SUSTaiN Project</a:t>
            </a:r>
            <a:endParaRPr/>
          </a:p>
        </p:txBody>
      </p:sp>
      <p:sp>
        <p:nvSpPr>
          <p:cNvPr id="519" name="Google Shape;519;p4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IntechOpen (2024); AIM@VET Project</a:t>
            </a:r>
            <a:endParaRPr/>
          </a:p>
        </p:txBody>
      </p:sp>
      <p:sp>
        <p:nvSpPr>
          <p:cNvPr id="526" name="Google Shape;526;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4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i="1" lang="en-GB" sz="1200">
                <a:solidFill>
                  <a:schemeClr val="dk1"/>
                </a:solidFill>
                <a:latin typeface="Calibri"/>
                <a:ea typeface="Calibri"/>
                <a:cs typeface="Calibri"/>
                <a:sym typeface="Calibri"/>
              </a:rPr>
              <a:t>https://www.cedefop.europa.eu/en/publications/9201 </a:t>
            </a:r>
            <a:endParaRPr/>
          </a:p>
        </p:txBody>
      </p:sp>
      <p:sp>
        <p:nvSpPr>
          <p:cNvPr id="199" name="Google Shape;19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208" name="Google Shape;20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https://www.oecd.org/content/dam/oecd/en/publications/reports/2025/10/how-the-green-transition-reshapes-vocational-education-and-training_c3ba6762/4819bf34-en.pdf</a:t>
            </a:r>
            <a:endParaRPr/>
          </a:p>
        </p:txBody>
      </p:sp>
      <p:sp>
        <p:nvSpPr>
          <p:cNvPr id="217" name="Google Shape;21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https://www.oecd.org/content/dam/oecd/en/publications/reports/2025/10/how-the-green-transition-reshapes-vocational-education-and-training_c3ba6762/4819bf34-en.pdf</a:t>
            </a:r>
            <a:endParaRPr/>
          </a:p>
          <a:p>
            <a:pPr indent="0" lvl="0" marL="0" marR="0" rtl="0" algn="l">
              <a:lnSpc>
                <a:spcPct val="100000"/>
              </a:lnSpc>
              <a:spcBef>
                <a:spcPts val="0"/>
              </a:spcBef>
              <a:spcAft>
                <a:spcPts val="0"/>
              </a:spcAft>
              <a:buClr>
                <a:schemeClr val="dk1"/>
              </a:buClr>
              <a:buSzPts val="1200"/>
              <a:buFont typeface="Calibri"/>
              <a:buNone/>
            </a:pPr>
            <a:r>
              <a:rPr i="1" lang="en-GB" sz="1200">
                <a:solidFill>
                  <a:schemeClr val="dk1"/>
                </a:solidFill>
                <a:latin typeface="Calibri"/>
                <a:ea typeface="Calibri"/>
                <a:cs typeface="Calibri"/>
                <a:sym typeface="Calibri"/>
              </a:rPr>
              <a:t>https://www.cedefop.europa.eu/en/publications/9201 </a:t>
            </a:r>
            <a:endParaRPr/>
          </a:p>
          <a:p>
            <a:pPr indent="0" lvl="0" marL="0" rtl="0" algn="l">
              <a:spcBef>
                <a:spcPts val="0"/>
              </a:spcBef>
              <a:spcAft>
                <a:spcPts val="0"/>
              </a:spcAft>
              <a:buNone/>
            </a:pPr>
            <a:r>
              <a:t/>
            </a:r>
            <a:endParaRPr b="1"/>
          </a:p>
        </p:txBody>
      </p:sp>
      <p:sp>
        <p:nvSpPr>
          <p:cNvPr id="227" name="Google Shape;22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51"/>
          <p:cNvSpPr/>
          <p:nvPr/>
        </p:nvSpPr>
        <p:spPr>
          <a:xfrm>
            <a:off x="0" y="2584174"/>
            <a:ext cx="12192000" cy="3021537"/>
          </a:xfrm>
          <a:custGeom>
            <a:rect b="b" l="l" r="r" t="t"/>
            <a:pathLst>
              <a:path extrusionOk="0" h="6806308" w="7600392">
                <a:moveTo>
                  <a:pt x="0" y="0"/>
                </a:moveTo>
                <a:lnTo>
                  <a:pt x="7600393" y="0"/>
                </a:lnTo>
                <a:lnTo>
                  <a:pt x="7600393" y="6806308"/>
                </a:lnTo>
                <a:lnTo>
                  <a:pt x="0" y="6806308"/>
                </a:lnTo>
                <a:close/>
              </a:path>
            </a:pathLst>
          </a:cu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4" name="Google Shape;14;p51"/>
          <p:cNvSpPr txBox="1"/>
          <p:nvPr>
            <p:ph idx="1" type="body"/>
          </p:nvPr>
        </p:nvSpPr>
        <p:spPr>
          <a:xfrm>
            <a:off x="699281" y="4050410"/>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51"/>
          <p:cNvSpPr txBox="1"/>
          <p:nvPr>
            <p:ph idx="2" type="body"/>
          </p:nvPr>
        </p:nvSpPr>
        <p:spPr>
          <a:xfrm>
            <a:off x="741406" y="3170166"/>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51"/>
          <p:cNvSpPr/>
          <p:nvPr>
            <p:ph idx="3" type="pic"/>
          </p:nvPr>
        </p:nvSpPr>
        <p:spPr>
          <a:xfrm>
            <a:off x="5736127" y="561497"/>
            <a:ext cx="5982506" cy="4129773"/>
          </a:xfrm>
          <a:prstGeom prst="rect">
            <a:avLst/>
          </a:prstGeom>
          <a:solidFill>
            <a:srgbClr val="F2F2F2"/>
          </a:solidFill>
          <a:ln>
            <a:noFill/>
          </a:ln>
        </p:spPr>
      </p:sp>
      <p:sp>
        <p:nvSpPr>
          <p:cNvPr id="17" name="Google Shape;17;p51"/>
          <p:cNvSpPr txBox="1"/>
          <p:nvPr/>
        </p:nvSpPr>
        <p:spPr>
          <a:xfrm>
            <a:off x="2612157" y="5952371"/>
            <a:ext cx="452823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GB" sz="800">
                <a:solidFill>
                  <a:srgbClr val="26262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262626"/>
              </a:solidFill>
              <a:latin typeface="Calibri"/>
              <a:ea typeface="Calibri"/>
              <a:cs typeface="Calibri"/>
              <a:sym typeface="Calibri"/>
            </a:endParaRPr>
          </a:p>
        </p:txBody>
      </p:sp>
      <p:pic>
        <p:nvPicPr>
          <p:cNvPr descr="Co-funded by the European Union logo in png for web usage" id="18" name="Google Shape;18;p51"/>
          <p:cNvPicPr preferRelativeResize="0"/>
          <p:nvPr/>
        </p:nvPicPr>
        <p:blipFill rotWithShape="1">
          <a:blip r:embed="rId2">
            <a:alphaModFix/>
          </a:blip>
          <a:srcRect b="0" l="0" r="0" t="0"/>
          <a:stretch/>
        </p:blipFill>
        <p:spPr>
          <a:xfrm>
            <a:off x="698614" y="5965816"/>
            <a:ext cx="1959683" cy="410131"/>
          </a:xfrm>
          <a:prstGeom prst="rect">
            <a:avLst/>
          </a:prstGeom>
          <a:noFill/>
          <a:ln>
            <a:noFill/>
          </a:ln>
        </p:spPr>
      </p:pic>
      <p:pic>
        <p:nvPicPr>
          <p:cNvPr id="19" name="Google Shape;19;p51"/>
          <p:cNvPicPr preferRelativeResize="0"/>
          <p:nvPr/>
        </p:nvPicPr>
        <p:blipFill rotWithShape="1">
          <a:blip r:embed="rId3">
            <a:alphaModFix/>
          </a:blip>
          <a:srcRect b="0" l="0" r="0" t="0"/>
          <a:stretch/>
        </p:blipFill>
        <p:spPr>
          <a:xfrm>
            <a:off x="579069" y="376291"/>
            <a:ext cx="4010625" cy="1899769"/>
          </a:xfrm>
          <a:prstGeom prst="rect">
            <a:avLst/>
          </a:prstGeom>
          <a:noFill/>
          <a:ln>
            <a:noFill/>
          </a:ln>
        </p:spPr>
      </p:pic>
      <p:sp>
        <p:nvSpPr>
          <p:cNvPr id="20" name="Google Shape;20;p51"/>
          <p:cNvSpPr/>
          <p:nvPr/>
        </p:nvSpPr>
        <p:spPr>
          <a:xfrm rot="-4500000">
            <a:off x="9684991" y="3328031"/>
            <a:ext cx="3239534" cy="2841658"/>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 name="Google Shape;21;p51"/>
          <p:cNvSpPr/>
          <p:nvPr/>
        </p:nvSpPr>
        <p:spPr>
          <a:xfrm>
            <a:off x="8053470" y="5377413"/>
            <a:ext cx="4138530" cy="756631"/>
          </a:xfrm>
          <a:custGeom>
            <a:rect b="b" l="l" r="r" t="t"/>
            <a:pathLst>
              <a:path extrusionOk="0" h="6806308" w="7600392">
                <a:moveTo>
                  <a:pt x="0" y="0"/>
                </a:moveTo>
                <a:lnTo>
                  <a:pt x="7600393" y="0"/>
                </a:lnTo>
                <a:lnTo>
                  <a:pt x="7600393" y="6806308"/>
                </a:lnTo>
                <a:lnTo>
                  <a:pt x="0" y="6806308"/>
                </a:ln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22" name="Google Shape;22;p51"/>
          <p:cNvSpPr txBox="1"/>
          <p:nvPr>
            <p:ph idx="4" type="body"/>
          </p:nvPr>
        </p:nvSpPr>
        <p:spPr>
          <a:xfrm>
            <a:off x="8376237" y="540290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3000"/>
              <a:buFont typeface="Arial"/>
              <a:buNone/>
              <a:defRPr b="1" i="0"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82" name="Shape 82"/>
        <p:cNvGrpSpPr/>
        <p:nvPr/>
      </p:nvGrpSpPr>
      <p:grpSpPr>
        <a:xfrm>
          <a:off x="0" y="0"/>
          <a:ext cx="0" cy="0"/>
          <a:chOff x="0" y="0"/>
          <a:chExt cx="0" cy="0"/>
        </a:xfrm>
      </p:grpSpPr>
      <p:sp>
        <p:nvSpPr>
          <p:cNvPr id="83" name="Google Shape;83;p60"/>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 name="Google Shape;84;p60"/>
          <p:cNvSpPr/>
          <p:nvPr/>
        </p:nvSpPr>
        <p:spPr>
          <a:xfrm>
            <a:off x="1821024" y="-526600"/>
            <a:ext cx="3899291" cy="3420385"/>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 name="Google Shape;85;p60"/>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60"/>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7" name="Google Shape;87;p60"/>
          <p:cNvPicPr preferRelativeResize="0"/>
          <p:nvPr/>
        </p:nvPicPr>
        <p:blipFill rotWithShape="1">
          <a:blip r:embed="rId2">
            <a:alphaModFix/>
          </a:blip>
          <a:srcRect b="0" l="-25867" r="0" t="0"/>
          <a:stretch/>
        </p:blipFill>
        <p:spPr>
          <a:xfrm flipH="1">
            <a:off x="0" y="1333922"/>
            <a:ext cx="8439100" cy="5375657"/>
          </a:xfrm>
          <a:prstGeom prst="rect">
            <a:avLst/>
          </a:prstGeom>
          <a:noFill/>
          <a:ln>
            <a:noFill/>
          </a:ln>
        </p:spPr>
      </p:pic>
      <p:sp>
        <p:nvSpPr>
          <p:cNvPr id="88" name="Google Shape;88;p60"/>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89" name="Shape 89"/>
        <p:cNvGrpSpPr/>
        <p:nvPr/>
      </p:nvGrpSpPr>
      <p:grpSpPr>
        <a:xfrm>
          <a:off x="0" y="0"/>
          <a:ext cx="0" cy="0"/>
          <a:chOff x="0" y="0"/>
          <a:chExt cx="0" cy="0"/>
        </a:xfrm>
      </p:grpSpPr>
      <p:sp>
        <p:nvSpPr>
          <p:cNvPr id="90" name="Google Shape;90;p61"/>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61"/>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51C4C6"/>
              </a:buClr>
              <a:buSzPts val="2400"/>
              <a:buFont typeface="Arial"/>
              <a:buNone/>
              <a:defRPr b="1" i="0" sz="24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61"/>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61"/>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61"/>
          <p:cNvSpPr/>
          <p:nvPr>
            <p:ph idx="4" type="pic"/>
          </p:nvPr>
        </p:nvSpPr>
        <p:spPr>
          <a:xfrm>
            <a:off x="-126342" y="0"/>
            <a:ext cx="3669321" cy="6858000"/>
          </a:xfrm>
          <a:prstGeom prst="rect">
            <a:avLst/>
          </a:prstGeom>
          <a:solidFill>
            <a:srgbClr val="D8D8D8"/>
          </a:solidFill>
          <a:ln>
            <a:noFill/>
          </a:ln>
        </p:spPr>
      </p:sp>
      <p:sp>
        <p:nvSpPr>
          <p:cNvPr id="95" name="Google Shape;95;p61"/>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51C4C6"/>
              </a:buClr>
              <a:buSzPts val="2400"/>
              <a:buFont typeface="Arial"/>
              <a:buNone/>
              <a:defRPr b="1" i="0" sz="24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61"/>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7" name="Google Shape;97;p61"/>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 name="Google Shape;98;p61"/>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51C4C6"/>
              </a:buClr>
              <a:buSzPts val="2400"/>
              <a:buFont typeface="Arial"/>
              <a:buNone/>
              <a:defRPr b="1" i="0" sz="24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 name="Google Shape;99;p61"/>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61"/>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01" name="Google Shape;101;p61"/>
          <p:cNvGrpSpPr/>
          <p:nvPr/>
        </p:nvGrpSpPr>
        <p:grpSpPr>
          <a:xfrm>
            <a:off x="4054159" y="721803"/>
            <a:ext cx="7578908" cy="5461417"/>
            <a:chOff x="4054159" y="721803"/>
            <a:chExt cx="7578908" cy="5461417"/>
          </a:xfrm>
        </p:grpSpPr>
        <p:grpSp>
          <p:nvGrpSpPr>
            <p:cNvPr id="102" name="Google Shape;102;p61"/>
            <p:cNvGrpSpPr/>
            <p:nvPr/>
          </p:nvGrpSpPr>
          <p:grpSpPr>
            <a:xfrm>
              <a:off x="4054161" y="721803"/>
              <a:ext cx="7547911" cy="1674487"/>
              <a:chOff x="4061909" y="1565906"/>
              <a:chExt cx="7547911" cy="1882781"/>
            </a:xfrm>
          </p:grpSpPr>
          <p:cxnSp>
            <p:nvCxnSpPr>
              <p:cNvPr id="103" name="Google Shape;103;p61"/>
              <p:cNvCxnSpPr/>
              <p:nvPr/>
            </p:nvCxnSpPr>
            <p:spPr>
              <a:xfrm>
                <a:off x="11609820" y="1582845"/>
                <a:ext cx="0" cy="1865842"/>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04" name="Google Shape;104;p61"/>
              <p:cNvCxnSpPr/>
              <p:nvPr/>
            </p:nvCxnSpPr>
            <p:spPr>
              <a:xfrm>
                <a:off x="4061909" y="1577903"/>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05" name="Google Shape;105;p61"/>
              <p:cNvCxnSpPr/>
              <p:nvPr/>
            </p:nvCxnSpPr>
            <p:spPr>
              <a:xfrm>
                <a:off x="4061909" y="1565906"/>
                <a:ext cx="0" cy="44526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cxnSp>
          <p:nvCxnSpPr>
            <p:cNvPr id="106" name="Google Shape;106;p61"/>
            <p:cNvCxnSpPr/>
            <p:nvPr/>
          </p:nvCxnSpPr>
          <p:spPr>
            <a:xfrm>
              <a:off x="4054160" y="2000290"/>
              <a:ext cx="0" cy="39600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07" name="Google Shape;107;p61"/>
            <p:cNvCxnSpPr/>
            <p:nvPr/>
          </p:nvCxnSpPr>
          <p:spPr>
            <a:xfrm>
              <a:off x="4069659" y="2388245"/>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nvGrpSpPr>
            <p:cNvPr id="108" name="Google Shape;108;p61"/>
            <p:cNvGrpSpPr/>
            <p:nvPr/>
          </p:nvGrpSpPr>
          <p:grpSpPr>
            <a:xfrm>
              <a:off x="4054160" y="2644936"/>
              <a:ext cx="7547911" cy="1674487"/>
              <a:chOff x="4061909" y="1565906"/>
              <a:chExt cx="7547911" cy="1882781"/>
            </a:xfrm>
          </p:grpSpPr>
          <p:cxnSp>
            <p:nvCxnSpPr>
              <p:cNvPr id="109" name="Google Shape;109;p61"/>
              <p:cNvCxnSpPr/>
              <p:nvPr/>
            </p:nvCxnSpPr>
            <p:spPr>
              <a:xfrm>
                <a:off x="11609820" y="1582845"/>
                <a:ext cx="0" cy="1865842"/>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10" name="Google Shape;110;p61"/>
              <p:cNvCxnSpPr/>
              <p:nvPr/>
            </p:nvCxnSpPr>
            <p:spPr>
              <a:xfrm>
                <a:off x="4061909" y="1577903"/>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11" name="Google Shape;111;p61"/>
              <p:cNvCxnSpPr/>
              <p:nvPr/>
            </p:nvCxnSpPr>
            <p:spPr>
              <a:xfrm>
                <a:off x="4061909" y="1565906"/>
                <a:ext cx="0" cy="44526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cxnSp>
          <p:nvCxnSpPr>
            <p:cNvPr id="112" name="Google Shape;112;p61"/>
            <p:cNvCxnSpPr/>
            <p:nvPr/>
          </p:nvCxnSpPr>
          <p:spPr>
            <a:xfrm>
              <a:off x="4054159" y="3923423"/>
              <a:ext cx="0" cy="39600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13" name="Google Shape;113;p61"/>
            <p:cNvCxnSpPr/>
            <p:nvPr/>
          </p:nvCxnSpPr>
          <p:spPr>
            <a:xfrm>
              <a:off x="4069658" y="4311378"/>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nvGrpSpPr>
            <p:cNvPr id="114" name="Google Shape;114;p61"/>
            <p:cNvGrpSpPr/>
            <p:nvPr/>
          </p:nvGrpSpPr>
          <p:grpSpPr>
            <a:xfrm>
              <a:off x="4069658" y="4508733"/>
              <a:ext cx="7547911" cy="1674487"/>
              <a:chOff x="4061909" y="1565906"/>
              <a:chExt cx="7547911" cy="1882781"/>
            </a:xfrm>
          </p:grpSpPr>
          <p:cxnSp>
            <p:nvCxnSpPr>
              <p:cNvPr id="115" name="Google Shape;115;p61"/>
              <p:cNvCxnSpPr/>
              <p:nvPr/>
            </p:nvCxnSpPr>
            <p:spPr>
              <a:xfrm>
                <a:off x="11609820" y="1582845"/>
                <a:ext cx="0" cy="1865842"/>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16" name="Google Shape;116;p61"/>
              <p:cNvCxnSpPr/>
              <p:nvPr/>
            </p:nvCxnSpPr>
            <p:spPr>
              <a:xfrm>
                <a:off x="4061909" y="1577903"/>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17" name="Google Shape;117;p61"/>
              <p:cNvCxnSpPr/>
              <p:nvPr/>
            </p:nvCxnSpPr>
            <p:spPr>
              <a:xfrm>
                <a:off x="4061909" y="1565906"/>
                <a:ext cx="0" cy="44526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cxnSp>
          <p:nvCxnSpPr>
            <p:cNvPr id="118" name="Google Shape;118;p61"/>
            <p:cNvCxnSpPr/>
            <p:nvPr/>
          </p:nvCxnSpPr>
          <p:spPr>
            <a:xfrm>
              <a:off x="4069657" y="5787220"/>
              <a:ext cx="0" cy="39600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19" name="Google Shape;119;p61"/>
            <p:cNvCxnSpPr/>
            <p:nvPr/>
          </p:nvCxnSpPr>
          <p:spPr>
            <a:xfrm>
              <a:off x="4085156" y="6175175"/>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0" name="Shape 120"/>
        <p:cNvGrpSpPr/>
        <p:nvPr/>
      </p:nvGrpSpPr>
      <p:grpSpPr>
        <a:xfrm>
          <a:off x="0" y="0"/>
          <a:ext cx="0" cy="0"/>
          <a:chOff x="0" y="0"/>
          <a:chExt cx="0" cy="0"/>
        </a:xfrm>
      </p:grpSpPr>
      <p:sp>
        <p:nvSpPr>
          <p:cNvPr id="121" name="Google Shape;121;p62"/>
          <p:cNvSpPr/>
          <p:nvPr/>
        </p:nvSpPr>
        <p:spPr>
          <a:xfrm>
            <a:off x="0" y="2544417"/>
            <a:ext cx="12192000" cy="3218028"/>
          </a:xfrm>
          <a:custGeom>
            <a:rect b="b" l="l" r="r" t="t"/>
            <a:pathLst>
              <a:path extrusionOk="0" h="6806308" w="7600392">
                <a:moveTo>
                  <a:pt x="0" y="0"/>
                </a:moveTo>
                <a:lnTo>
                  <a:pt x="7600393" y="0"/>
                </a:lnTo>
                <a:lnTo>
                  <a:pt x="7600393" y="6806308"/>
                </a:lnTo>
                <a:lnTo>
                  <a:pt x="0" y="6806308"/>
                </a:lnTo>
                <a:close/>
              </a:path>
            </a:pathLst>
          </a:cu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22" name="Google Shape;122;p62"/>
          <p:cNvSpPr txBox="1"/>
          <p:nvPr>
            <p:ph idx="1" type="body"/>
          </p:nvPr>
        </p:nvSpPr>
        <p:spPr>
          <a:xfrm>
            <a:off x="709073" y="441110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3" name="Google Shape;123;p62"/>
          <p:cNvSpPr txBox="1"/>
          <p:nvPr>
            <p:ph idx="2" type="body"/>
          </p:nvPr>
        </p:nvSpPr>
        <p:spPr>
          <a:xfrm>
            <a:off x="709073" y="3601528"/>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5000"/>
              <a:buFont typeface="Arial"/>
              <a:buNone/>
              <a:defRPr b="1" i="0" sz="5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 name="Google Shape;124;p62"/>
          <p:cNvSpPr txBox="1"/>
          <p:nvPr/>
        </p:nvSpPr>
        <p:spPr>
          <a:xfrm>
            <a:off x="2612156" y="6091519"/>
            <a:ext cx="452823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GB" sz="800">
                <a:solidFill>
                  <a:srgbClr val="26262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262626"/>
              </a:solidFill>
              <a:latin typeface="Calibri"/>
              <a:ea typeface="Calibri"/>
              <a:cs typeface="Calibri"/>
              <a:sym typeface="Calibri"/>
            </a:endParaRPr>
          </a:p>
        </p:txBody>
      </p:sp>
      <p:pic>
        <p:nvPicPr>
          <p:cNvPr descr="Co-funded by the European Union logo in png for web usage" id="125" name="Google Shape;125;p62"/>
          <p:cNvPicPr preferRelativeResize="0"/>
          <p:nvPr/>
        </p:nvPicPr>
        <p:blipFill rotWithShape="1">
          <a:blip r:embed="rId2">
            <a:alphaModFix/>
          </a:blip>
          <a:srcRect b="0" l="0" r="0" t="0"/>
          <a:stretch/>
        </p:blipFill>
        <p:spPr>
          <a:xfrm>
            <a:off x="698613" y="6104964"/>
            <a:ext cx="1959683" cy="410131"/>
          </a:xfrm>
          <a:prstGeom prst="rect">
            <a:avLst/>
          </a:prstGeom>
          <a:noFill/>
          <a:ln>
            <a:noFill/>
          </a:ln>
        </p:spPr>
      </p:pic>
      <p:pic>
        <p:nvPicPr>
          <p:cNvPr id="126" name="Google Shape;126;p62"/>
          <p:cNvPicPr preferRelativeResize="0"/>
          <p:nvPr/>
        </p:nvPicPr>
        <p:blipFill rotWithShape="1">
          <a:blip r:embed="rId3">
            <a:alphaModFix/>
          </a:blip>
          <a:srcRect b="0" l="0" r="0" t="0"/>
          <a:stretch/>
        </p:blipFill>
        <p:spPr>
          <a:xfrm>
            <a:off x="579069" y="376291"/>
            <a:ext cx="4010625" cy="1899769"/>
          </a:xfrm>
          <a:prstGeom prst="rect">
            <a:avLst/>
          </a:prstGeom>
          <a:noFill/>
          <a:ln>
            <a:noFill/>
          </a:ln>
        </p:spPr>
      </p:pic>
      <p:sp>
        <p:nvSpPr>
          <p:cNvPr id="127" name="Google Shape;127;p62"/>
          <p:cNvSpPr/>
          <p:nvPr/>
        </p:nvSpPr>
        <p:spPr>
          <a:xfrm rot="-3719127">
            <a:off x="-746400" y="2370718"/>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8" name="Google Shape;128;p62"/>
          <p:cNvSpPr/>
          <p:nvPr/>
        </p:nvSpPr>
        <p:spPr>
          <a:xfrm rot="-4500000">
            <a:off x="9795443" y="3546549"/>
            <a:ext cx="2916466" cy="2558269"/>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9" name="Google Shape;129;p62"/>
          <p:cNvSpPr/>
          <p:nvPr/>
        </p:nvSpPr>
        <p:spPr>
          <a:xfrm>
            <a:off x="8053470" y="5367242"/>
            <a:ext cx="4138530" cy="756631"/>
          </a:xfrm>
          <a:custGeom>
            <a:rect b="b" l="l" r="r" t="t"/>
            <a:pathLst>
              <a:path extrusionOk="0" h="6806308" w="7600392">
                <a:moveTo>
                  <a:pt x="0" y="0"/>
                </a:moveTo>
                <a:lnTo>
                  <a:pt x="7600393" y="0"/>
                </a:lnTo>
                <a:lnTo>
                  <a:pt x="7600393" y="6806308"/>
                </a:lnTo>
                <a:lnTo>
                  <a:pt x="0" y="6806308"/>
                </a:ln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30" name="Google Shape;130;p62"/>
          <p:cNvSpPr txBox="1"/>
          <p:nvPr>
            <p:ph idx="3" type="body"/>
          </p:nvPr>
        </p:nvSpPr>
        <p:spPr>
          <a:xfrm>
            <a:off x="8376237" y="5392733"/>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3000"/>
              <a:buFont typeface="Arial"/>
              <a:buNone/>
              <a:defRPr b="1" i="0"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1" name="Shape 131"/>
        <p:cNvGrpSpPr/>
        <p:nvPr/>
      </p:nvGrpSpPr>
      <p:grpSpPr>
        <a:xfrm>
          <a:off x="0" y="0"/>
          <a:ext cx="0" cy="0"/>
          <a:chOff x="0" y="0"/>
          <a:chExt cx="0" cy="0"/>
        </a:xfrm>
      </p:grpSpPr>
      <p:sp>
        <p:nvSpPr>
          <p:cNvPr id="132" name="Google Shape;132;p63"/>
          <p:cNvSpPr/>
          <p:nvPr/>
        </p:nvSpPr>
        <p:spPr>
          <a:xfrm>
            <a:off x="0" y="0"/>
            <a:ext cx="12192000" cy="6858001"/>
          </a:xfrm>
          <a:prstGeom prst="rect">
            <a:avLst/>
          </a:pr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 name="Google Shape;133;p6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440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34" name="Google Shape;134;p6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3000" u="none" strike="noStrike">
                <a:solidFill>
                  <a:schemeClr val="lt1"/>
                </a:solidFill>
                <a:latin typeface="Calibri"/>
                <a:ea typeface="Calibri"/>
                <a:cs typeface="Calibri"/>
                <a:sym typeface="Calibri"/>
              </a:rPr>
              <a:t>PLEASE</a:t>
            </a:r>
            <a:r>
              <a:rPr b="0" i="0" lang="en-GB" sz="3000" u="none" strike="noStrike">
                <a:solidFill>
                  <a:schemeClr val="lt1"/>
                </a:solidFill>
                <a:latin typeface="Calibri"/>
                <a:ea typeface="Calibri"/>
                <a:cs typeface="Calibri"/>
                <a:sym typeface="Calibri"/>
              </a:rPr>
              <a:t> ENSURE TO KEEP FONTS AS PER THE LAYOUT</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48 point </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Divider</a:t>
            </a:r>
            <a:r>
              <a:rPr b="0" i="0" lang="en-GB" sz="3000" u="none" strike="noStrike">
                <a:solidFill>
                  <a:schemeClr val="lt1"/>
                </a:solidFill>
                <a:latin typeface="Calibri"/>
                <a:ea typeface="Calibri"/>
                <a:cs typeface="Calibri"/>
                <a:sym typeface="Calibri"/>
              </a:rPr>
              <a:t> Slides</a:t>
            </a:r>
            <a:endParaRPr/>
          </a:p>
          <a:p>
            <a:pPr indent="0" lvl="0" marL="0" marR="0" rtl="0" algn="l">
              <a:spcBef>
                <a:spcPts val="0"/>
              </a:spcBef>
              <a:spcAft>
                <a:spcPts val="0"/>
              </a:spcAft>
              <a:buClr>
                <a:schemeClr val="dk1"/>
              </a:buClr>
              <a:buSzPts val="1100"/>
              <a:buFont typeface="Arial"/>
              <a:buNone/>
            </a:pPr>
            <a:r>
              <a:t/>
            </a:r>
            <a:endParaRPr b="1" sz="10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36 point</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Title Heading</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30 point</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Sub-Titles</a:t>
            </a:r>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	</a:t>
            </a:r>
            <a:r>
              <a:rPr b="0" i="0" lang="en-GB" sz="3000" u="none" strike="noStrike">
                <a:solidFill>
                  <a:schemeClr val="lt1"/>
                </a:solidFill>
                <a:latin typeface="Calibri"/>
                <a:ea typeface="Calibri"/>
                <a:cs typeface="Calibri"/>
                <a:sym typeface="Calibri"/>
              </a:rPr>
              <a:t>       </a:t>
            </a:r>
            <a:r>
              <a:rPr b="0" i="0" lang="en-GB" sz="3000" u="none" strike="noStrike">
                <a:solidFill>
                  <a:schemeClr val="lt1"/>
                </a:solidFill>
                <a:latin typeface="Calibri"/>
                <a:ea typeface="Calibri"/>
                <a:cs typeface="Calibri"/>
                <a:sym typeface="Calibri"/>
              </a:rPr>
              <a:t>- Quotes	</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24 point</a:t>
            </a:r>
            <a:r>
              <a:rPr b="0" i="0" lang="en-GB" sz="3000" u="none" strike="noStrike">
                <a:solidFill>
                  <a:schemeClr val="lt1"/>
                </a:solidFill>
                <a:latin typeface="Calibri"/>
                <a:ea typeface="Calibri"/>
                <a:cs typeface="Calibri"/>
                <a:sym typeface="Calibri"/>
              </a:rPr>
              <a:t>  -  Main </a:t>
            </a:r>
            <a:r>
              <a:rPr b="0" i="0" lang="en-GB" sz="3000" u="none" strike="noStrike">
                <a:solidFill>
                  <a:schemeClr val="lt1"/>
                </a:solidFill>
                <a:latin typeface="Calibri"/>
                <a:ea typeface="Calibri"/>
                <a:cs typeface="Calibri"/>
                <a:sym typeface="Calibri"/>
              </a:rPr>
              <a:t>Text Body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p:txBody>
      </p:sp>
      <p:sp>
        <p:nvSpPr>
          <p:cNvPr id="135" name="Google Shape;135;p6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GB" sz="2400" u="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strike="noStrike">
                <a:solidFill>
                  <a:schemeClr val="lt1"/>
                </a:solidFill>
                <a:latin typeface="Calibri"/>
                <a:ea typeface="Calibri"/>
                <a:cs typeface="Calibri"/>
                <a:sym typeface="Calibri"/>
              </a:rPr>
              <a:t>SUSTaiN </a:t>
            </a:r>
            <a:r>
              <a:rPr b="0" i="0" lang="en-GB" sz="2400" u="none" strike="noStrike">
                <a:solidFill>
                  <a:schemeClr val="lt1"/>
                </a:solidFill>
                <a:latin typeface="Calibri"/>
                <a:ea typeface="Calibri"/>
                <a:cs typeface="Calibri"/>
                <a:sym typeface="Calibri"/>
              </a:rPr>
              <a:t>PowerPoint is….</a:t>
            </a:r>
            <a:endParaRPr/>
          </a:p>
          <a:p>
            <a:pPr indent="0" lvl="0" marL="0" marR="0" rtl="0" algn="l">
              <a:lnSpc>
                <a:spcPct val="100000"/>
              </a:lnSpc>
              <a:spcBef>
                <a:spcPts val="0"/>
              </a:spcBef>
              <a:spcAft>
                <a:spcPts val="0"/>
              </a:spcAft>
              <a:buClr>
                <a:schemeClr val="dk1"/>
              </a:buClr>
              <a:buSzPts val="2400"/>
              <a:buFont typeface="Calibri"/>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rPr b="1" i="1" lang="en-GB" sz="3600">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36" name="Google Shape;136;p63"/>
          <p:cNvCxnSpPr/>
          <p:nvPr/>
        </p:nvCxnSpPr>
        <p:spPr>
          <a:xfrm>
            <a:off x="7098716" y="-1"/>
            <a:ext cx="0" cy="5540408"/>
          </a:xfrm>
          <a:prstGeom prst="straightConnector1">
            <a:avLst/>
          </a:prstGeom>
          <a:noFill/>
          <a:ln cap="flat" cmpd="sng" w="9525">
            <a:solidFill>
              <a:schemeClr val="lt1"/>
            </a:solidFill>
            <a:prstDash val="solid"/>
            <a:miter lim="8000"/>
            <a:headEnd len="sm" w="sm" type="none"/>
            <a:tailEnd len="sm" w="sm" type="none"/>
          </a:ln>
        </p:spPr>
      </p:cxnSp>
      <p:cxnSp>
        <p:nvCxnSpPr>
          <p:cNvPr id="137" name="Google Shape;137;p63"/>
          <p:cNvCxnSpPr/>
          <p:nvPr/>
        </p:nvCxnSpPr>
        <p:spPr>
          <a:xfrm rot="10800000">
            <a:off x="1" y="1620217"/>
            <a:ext cx="7098715" cy="0"/>
          </a:xfrm>
          <a:prstGeom prst="straightConnector1">
            <a:avLst/>
          </a:prstGeom>
          <a:noFill/>
          <a:ln cap="flat" cmpd="sng" w="9525">
            <a:solidFill>
              <a:schemeClr val="lt1"/>
            </a:solidFill>
            <a:prstDash val="solid"/>
            <a:miter lim="8000"/>
            <a:headEnd len="sm" w="sm" type="none"/>
            <a:tailEnd len="sm" w="sm" type="none"/>
          </a:ln>
        </p:spPr>
      </p:cxnSp>
      <p:sp>
        <p:nvSpPr>
          <p:cNvPr id="138" name="Google Shape;138;p6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lt1"/>
                </a:solidFill>
                <a:latin typeface="Calibri"/>
                <a:ea typeface="Calibri"/>
                <a:cs typeface="Calibri"/>
                <a:sym typeface="Calibri"/>
              </a:rPr>
              <a:t>*** </a:t>
            </a:r>
            <a:r>
              <a:rPr b="1" lang="en-GB" sz="2400">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39" name="Google Shape;139;p63"/>
          <p:cNvCxnSpPr/>
          <p:nvPr/>
        </p:nvCxnSpPr>
        <p:spPr>
          <a:xfrm rot="10800000">
            <a:off x="2" y="5540407"/>
            <a:ext cx="12191998" cy="0"/>
          </a:xfrm>
          <a:prstGeom prst="straightConnector1">
            <a:avLst/>
          </a:prstGeom>
          <a:noFill/>
          <a:ln cap="flat" cmpd="sng" w="9525">
            <a:solidFill>
              <a:schemeClr val="lt1"/>
            </a:solidFill>
            <a:prstDash val="solid"/>
            <a:miter lim="8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40" name="Shape 14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1" name="Shape 141"/>
        <p:cNvGrpSpPr/>
        <p:nvPr/>
      </p:nvGrpSpPr>
      <p:grpSpPr>
        <a:xfrm>
          <a:off x="0" y="0"/>
          <a:ext cx="0" cy="0"/>
          <a:chOff x="0" y="0"/>
          <a:chExt cx="0" cy="0"/>
        </a:xfrm>
      </p:grpSpPr>
      <p:sp>
        <p:nvSpPr>
          <p:cNvPr id="142" name="Google Shape;142;p65"/>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65"/>
          <p:cNvSpPr/>
          <p:nvPr>
            <p:ph idx="2" type="pic"/>
          </p:nvPr>
        </p:nvSpPr>
        <p:spPr>
          <a:xfrm>
            <a:off x="414116" y="352414"/>
            <a:ext cx="5497412" cy="6099184"/>
          </a:xfrm>
          <a:prstGeom prst="rect">
            <a:avLst/>
          </a:prstGeom>
          <a:solidFill>
            <a:srgbClr val="F2F2F2"/>
          </a:solidFill>
          <a:ln>
            <a:noFill/>
          </a:ln>
        </p:spPr>
      </p:sp>
      <p:sp>
        <p:nvSpPr>
          <p:cNvPr id="144" name="Google Shape;144;p65"/>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3" name="Shape 23"/>
        <p:cNvGrpSpPr/>
        <p:nvPr/>
      </p:nvGrpSpPr>
      <p:grpSpPr>
        <a:xfrm>
          <a:off x="0" y="0"/>
          <a:ext cx="0" cy="0"/>
          <a:chOff x="0" y="0"/>
          <a:chExt cx="0" cy="0"/>
        </a:xfrm>
      </p:grpSpPr>
      <p:sp>
        <p:nvSpPr>
          <p:cNvPr id="24" name="Google Shape;24;p52"/>
          <p:cNvSpPr txBox="1"/>
          <p:nvPr>
            <p:ph idx="1" type="body"/>
          </p:nvPr>
        </p:nvSpPr>
        <p:spPr>
          <a:xfrm>
            <a:off x="772707" y="1786741"/>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52"/>
          <p:cNvSpPr txBox="1"/>
          <p:nvPr>
            <p:ph idx="2" type="body"/>
          </p:nvPr>
        </p:nvSpPr>
        <p:spPr>
          <a:xfrm>
            <a:off x="1608004" y="1786741"/>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52"/>
          <p:cNvSpPr txBox="1"/>
          <p:nvPr>
            <p:ph idx="3" type="body"/>
          </p:nvPr>
        </p:nvSpPr>
        <p:spPr>
          <a:xfrm>
            <a:off x="772707" y="2498531"/>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52"/>
          <p:cNvSpPr txBox="1"/>
          <p:nvPr>
            <p:ph idx="4" type="body"/>
          </p:nvPr>
        </p:nvSpPr>
        <p:spPr>
          <a:xfrm>
            <a:off x="1608004" y="2498531"/>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52"/>
          <p:cNvSpPr txBox="1"/>
          <p:nvPr>
            <p:ph idx="5" type="body"/>
          </p:nvPr>
        </p:nvSpPr>
        <p:spPr>
          <a:xfrm>
            <a:off x="772707" y="3210318"/>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52"/>
          <p:cNvSpPr txBox="1"/>
          <p:nvPr>
            <p:ph idx="6" type="body"/>
          </p:nvPr>
        </p:nvSpPr>
        <p:spPr>
          <a:xfrm>
            <a:off x="1608004" y="3210318"/>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52"/>
          <p:cNvSpPr txBox="1"/>
          <p:nvPr>
            <p:ph idx="7" type="body"/>
          </p:nvPr>
        </p:nvSpPr>
        <p:spPr>
          <a:xfrm>
            <a:off x="772707" y="3922110"/>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52"/>
          <p:cNvSpPr txBox="1"/>
          <p:nvPr>
            <p:ph idx="8" type="body"/>
          </p:nvPr>
        </p:nvSpPr>
        <p:spPr>
          <a:xfrm>
            <a:off x="1608004" y="3922110"/>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52"/>
          <p:cNvSpPr txBox="1"/>
          <p:nvPr>
            <p:ph idx="9" type="body"/>
          </p:nvPr>
        </p:nvSpPr>
        <p:spPr>
          <a:xfrm>
            <a:off x="772707" y="4616963"/>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52"/>
          <p:cNvSpPr txBox="1"/>
          <p:nvPr>
            <p:ph idx="13" type="body"/>
          </p:nvPr>
        </p:nvSpPr>
        <p:spPr>
          <a:xfrm>
            <a:off x="1608004" y="4616963"/>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52"/>
          <p:cNvSpPr/>
          <p:nvPr/>
        </p:nvSpPr>
        <p:spPr>
          <a:xfrm rot="10800000">
            <a:off x="-4454" y="0"/>
            <a:ext cx="12189954" cy="1303382"/>
          </a:xfrm>
          <a:prstGeom prst="rect">
            <a:avLst/>
          </a:pr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a:solidFill>
                <a:schemeClr val="lt1"/>
              </a:solidFill>
              <a:latin typeface="Calibri"/>
              <a:ea typeface="Calibri"/>
              <a:cs typeface="Calibri"/>
              <a:sym typeface="Calibri"/>
            </a:endParaRPr>
          </a:p>
        </p:txBody>
      </p:sp>
      <p:sp>
        <p:nvSpPr>
          <p:cNvPr id="35" name="Google Shape;35;p52"/>
          <p:cNvSpPr txBox="1"/>
          <p:nvPr>
            <p:ph idx="14" type="body"/>
          </p:nvPr>
        </p:nvSpPr>
        <p:spPr>
          <a:xfrm>
            <a:off x="548420" y="195206"/>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52"/>
          <p:cNvSpPr/>
          <p:nvPr/>
        </p:nvSpPr>
        <p:spPr>
          <a:xfrm rot="5400000">
            <a:off x="1314218" y="462088"/>
            <a:ext cx="108000" cy="1685648"/>
          </a:xfrm>
          <a:custGeom>
            <a:rect b="b" l="l" r="r" t="t"/>
            <a:pathLst>
              <a:path extrusionOk="0" h="260044" w="30700">
                <a:moveTo>
                  <a:pt x="0" y="0"/>
                </a:moveTo>
                <a:lnTo>
                  <a:pt x="30701" y="0"/>
                </a:lnTo>
                <a:lnTo>
                  <a:pt x="30701" y="260044"/>
                </a:lnTo>
                <a:lnTo>
                  <a:pt x="0" y="260044"/>
                </a:ln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 name="Google Shape;37;p52"/>
          <p:cNvSpPr txBox="1"/>
          <p:nvPr/>
        </p:nvSpPr>
        <p:spPr>
          <a:xfrm>
            <a:off x="2612157" y="5952371"/>
            <a:ext cx="452823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GB" sz="800">
                <a:solidFill>
                  <a:srgbClr val="26262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262626"/>
              </a:solidFill>
              <a:latin typeface="Calibri"/>
              <a:ea typeface="Calibri"/>
              <a:cs typeface="Calibri"/>
              <a:sym typeface="Calibri"/>
            </a:endParaRPr>
          </a:p>
        </p:txBody>
      </p:sp>
      <p:pic>
        <p:nvPicPr>
          <p:cNvPr descr="Co-funded by the European Union logo in png for web usage" id="38" name="Google Shape;38;p52"/>
          <p:cNvPicPr preferRelativeResize="0"/>
          <p:nvPr/>
        </p:nvPicPr>
        <p:blipFill rotWithShape="1">
          <a:blip r:embed="rId2">
            <a:alphaModFix/>
          </a:blip>
          <a:srcRect b="0" l="0" r="0" t="0"/>
          <a:stretch/>
        </p:blipFill>
        <p:spPr>
          <a:xfrm>
            <a:off x="698614" y="5965816"/>
            <a:ext cx="1959683" cy="41013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39" name="Shape 39"/>
        <p:cNvGrpSpPr/>
        <p:nvPr/>
      </p:nvGrpSpPr>
      <p:grpSpPr>
        <a:xfrm>
          <a:off x="0" y="0"/>
          <a:ext cx="0" cy="0"/>
          <a:chOff x="0" y="0"/>
          <a:chExt cx="0" cy="0"/>
        </a:xfrm>
      </p:grpSpPr>
      <p:sp>
        <p:nvSpPr>
          <p:cNvPr id="40" name="Google Shape;40;p53"/>
          <p:cNvSpPr/>
          <p:nvPr/>
        </p:nvSpPr>
        <p:spPr>
          <a:xfrm rot="10800000">
            <a:off x="0" y="0"/>
            <a:ext cx="12192000" cy="6858000"/>
          </a:xfrm>
          <a:prstGeom prst="rect">
            <a:avLst/>
          </a:prstGeom>
          <a:gradFill>
            <a:gsLst>
              <a:gs pos="0">
                <a:srgbClr val="00403F"/>
              </a:gs>
              <a:gs pos="83000">
                <a:srgbClr val="51C4C6"/>
              </a:gs>
              <a:gs pos="100000">
                <a:srgbClr val="51C4C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 name="Google Shape;41;p53"/>
          <p:cNvSpPr/>
          <p:nvPr/>
        </p:nvSpPr>
        <p:spPr>
          <a:xfrm>
            <a:off x="370688" y="323520"/>
            <a:ext cx="11133740"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 name="Google Shape;42;p5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5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1C4C6"/>
              </a:buClr>
              <a:buSzPts val="3600"/>
              <a:buFont typeface="Arial"/>
              <a:buNone/>
              <a:defRPr b="1" i="0" sz="36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53"/>
          <p:cNvSpPr/>
          <p:nvPr/>
        </p:nvSpPr>
        <p:spPr>
          <a:xfrm rot="8146203">
            <a:off x="10066356" y="-638751"/>
            <a:ext cx="3230562" cy="2833788"/>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53"/>
          <p:cNvSpPr/>
          <p:nvPr/>
        </p:nvSpPr>
        <p:spPr>
          <a:xfrm>
            <a:off x="12192000" y="-287867"/>
            <a:ext cx="1185333" cy="85174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 name="Google Shape;46;p53"/>
          <p:cNvSpPr txBox="1"/>
          <p:nvPr/>
        </p:nvSpPr>
        <p:spPr>
          <a:xfrm rot="-5400000">
            <a:off x="9996557" y="4601255"/>
            <a:ext cx="37795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lt1"/>
                </a:solidFill>
                <a:latin typeface="Calibri"/>
                <a:ea typeface="Calibri"/>
                <a:cs typeface="Calibri"/>
                <a:sym typeface="Calibri"/>
              </a:rPr>
              <a:t>AI-enhanced Vocational Education for a Sustainable Future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7" name="Shape 47"/>
        <p:cNvGrpSpPr/>
        <p:nvPr/>
      </p:nvGrpSpPr>
      <p:grpSpPr>
        <a:xfrm>
          <a:off x="0" y="0"/>
          <a:ext cx="0" cy="0"/>
          <a:chOff x="0" y="0"/>
          <a:chExt cx="0" cy="0"/>
        </a:xfrm>
      </p:grpSpPr>
      <p:sp>
        <p:nvSpPr>
          <p:cNvPr id="48" name="Google Shape;48;p5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gradFill>
            <a:gsLst>
              <a:gs pos="0">
                <a:srgbClr val="00403F"/>
              </a:gs>
              <a:gs pos="83000">
                <a:srgbClr val="51C4C6"/>
              </a:gs>
              <a:gs pos="100000">
                <a:srgbClr val="51C4C6"/>
              </a:gs>
            </a:gsLst>
            <a:lin ang="27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 name="Google Shape;49;p5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 name="Google Shape;50;p54"/>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5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ADD037"/>
              </a:buClr>
              <a:buSzPts val="13000"/>
              <a:buFont typeface="Arial"/>
              <a:buNone/>
              <a:defRPr b="0" i="0" sz="13000" u="none" cap="none" strike="noStrike">
                <a:solidFill>
                  <a:srgbClr val="ADD0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54"/>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51C4C6"/>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 name="Google Shape;53;p54"/>
          <p:cNvSpPr/>
          <p:nvPr/>
        </p:nvSpPr>
        <p:spPr>
          <a:xfrm rot="-3719127">
            <a:off x="3060056" y="456857"/>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 name="Google Shape;54;p54"/>
          <p:cNvSpPr/>
          <p:nvPr/>
        </p:nvSpPr>
        <p:spPr>
          <a:xfrm rot="-4500000">
            <a:off x="9944298" y="4290829"/>
            <a:ext cx="2916466" cy="2558269"/>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55" name="Shape 55"/>
        <p:cNvGrpSpPr/>
        <p:nvPr/>
      </p:nvGrpSpPr>
      <p:grpSpPr>
        <a:xfrm>
          <a:off x="0" y="0"/>
          <a:ext cx="0" cy="0"/>
          <a:chOff x="0" y="0"/>
          <a:chExt cx="0" cy="0"/>
        </a:xfrm>
      </p:grpSpPr>
      <p:sp>
        <p:nvSpPr>
          <p:cNvPr id="56" name="Google Shape;56;p55"/>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 name="Google Shape;57;p55"/>
          <p:cNvSpPr/>
          <p:nvPr>
            <p:ph idx="2" type="pic"/>
          </p:nvPr>
        </p:nvSpPr>
        <p:spPr>
          <a:xfrm>
            <a:off x="0" y="0"/>
            <a:ext cx="12192000" cy="6858000"/>
          </a:xfrm>
          <a:prstGeom prst="rect">
            <a:avLst/>
          </a:prstGeom>
          <a:solidFill>
            <a:srgbClr val="F2F2F2"/>
          </a:solidFill>
          <a:ln>
            <a:noFill/>
          </a:ln>
        </p:spPr>
      </p:sp>
      <p:sp>
        <p:nvSpPr>
          <p:cNvPr id="58" name="Google Shape;58;p55"/>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59" name="Shape 59"/>
        <p:cNvGrpSpPr/>
        <p:nvPr/>
      </p:nvGrpSpPr>
      <p:grpSpPr>
        <a:xfrm>
          <a:off x="0" y="0"/>
          <a:ext cx="0" cy="0"/>
          <a:chOff x="0" y="0"/>
          <a:chExt cx="0" cy="0"/>
        </a:xfrm>
      </p:grpSpPr>
      <p:sp>
        <p:nvSpPr>
          <p:cNvPr id="60" name="Google Shape;60;p56"/>
          <p:cNvSpPr/>
          <p:nvPr/>
        </p:nvSpPr>
        <p:spPr>
          <a:xfrm>
            <a:off x="5774267" y="0"/>
            <a:ext cx="6417733"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 name="Google Shape;61;p56"/>
          <p:cNvSpPr/>
          <p:nvPr>
            <p:ph idx="2" type="pic"/>
          </p:nvPr>
        </p:nvSpPr>
        <p:spPr>
          <a:xfrm>
            <a:off x="487160" y="524738"/>
            <a:ext cx="5660531" cy="6045736"/>
          </a:xfrm>
          <a:prstGeom prst="rect">
            <a:avLst/>
          </a:prstGeom>
          <a:solidFill>
            <a:srgbClr val="F2F2F2"/>
          </a:solidFill>
          <a:ln>
            <a:noFill/>
          </a:ln>
        </p:spPr>
      </p:sp>
      <p:sp>
        <p:nvSpPr>
          <p:cNvPr id="62" name="Google Shape;62;p56"/>
          <p:cNvSpPr txBox="1"/>
          <p:nvPr>
            <p:ph idx="1" type="body"/>
          </p:nvPr>
        </p:nvSpPr>
        <p:spPr>
          <a:xfrm>
            <a:off x="6791158" y="2218607"/>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56"/>
          <p:cNvSpPr txBox="1"/>
          <p:nvPr>
            <p:ph idx="3" type="body"/>
          </p:nvPr>
        </p:nvSpPr>
        <p:spPr>
          <a:xfrm>
            <a:off x="6791158" y="475351"/>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64" name="Shape 64"/>
        <p:cNvGrpSpPr/>
        <p:nvPr/>
      </p:nvGrpSpPr>
      <p:grpSpPr>
        <a:xfrm>
          <a:off x="0" y="0"/>
          <a:ext cx="0" cy="0"/>
          <a:chOff x="0" y="0"/>
          <a:chExt cx="0" cy="0"/>
        </a:xfrm>
      </p:grpSpPr>
      <p:sp>
        <p:nvSpPr>
          <p:cNvPr id="65" name="Google Shape;65;p57"/>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 name="Google Shape;66;p57"/>
          <p:cNvSpPr/>
          <p:nvPr>
            <p:ph idx="2" type="pic"/>
          </p:nvPr>
        </p:nvSpPr>
        <p:spPr>
          <a:xfrm>
            <a:off x="5888002" y="439730"/>
            <a:ext cx="5660531" cy="6045736"/>
          </a:xfrm>
          <a:prstGeom prst="rect">
            <a:avLst/>
          </a:prstGeom>
          <a:solidFill>
            <a:srgbClr val="F2F2F2"/>
          </a:solidFill>
          <a:ln>
            <a:noFill/>
          </a:ln>
        </p:spPr>
      </p:sp>
      <p:sp>
        <p:nvSpPr>
          <p:cNvPr id="67" name="Google Shape;67;p57"/>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57"/>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69" name="Shape 69"/>
        <p:cNvGrpSpPr/>
        <p:nvPr/>
      </p:nvGrpSpPr>
      <p:grpSpPr>
        <a:xfrm>
          <a:off x="0" y="0"/>
          <a:ext cx="0" cy="0"/>
          <a:chOff x="0" y="0"/>
          <a:chExt cx="0" cy="0"/>
        </a:xfrm>
      </p:grpSpPr>
      <p:sp>
        <p:nvSpPr>
          <p:cNvPr id="70" name="Google Shape;70;p5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5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1C4C6"/>
              </a:buClr>
              <a:buSzPts val="3600"/>
              <a:buFont typeface="Arial"/>
              <a:buNone/>
              <a:defRPr b="1" i="0" sz="36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5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 name="Google Shape;73;p58"/>
          <p:cNvSpPr/>
          <p:nvPr/>
        </p:nvSpPr>
        <p:spPr>
          <a:xfrm rot="10800000">
            <a:off x="1" y="0"/>
            <a:ext cx="1242204" cy="6858000"/>
          </a:xfrm>
          <a:custGeom>
            <a:rect b="b" l="l" r="r" t="t"/>
            <a:pathLst>
              <a:path extrusionOk="0" h="961650" w="852645">
                <a:moveTo>
                  <a:pt x="0" y="0"/>
                </a:moveTo>
                <a:lnTo>
                  <a:pt x="852646" y="0"/>
                </a:lnTo>
                <a:lnTo>
                  <a:pt x="852646" y="961651"/>
                </a:lnTo>
                <a:lnTo>
                  <a:pt x="0" y="961651"/>
                </a:lnTo>
                <a:close/>
              </a:path>
            </a:pathLst>
          </a:custGeom>
          <a:gradFill>
            <a:gsLst>
              <a:gs pos="0">
                <a:srgbClr val="00403F"/>
              </a:gs>
              <a:gs pos="83000">
                <a:srgbClr val="51C4C6"/>
              </a:gs>
              <a:gs pos="100000">
                <a:srgbClr val="51C4C6"/>
              </a:gs>
            </a:gsLst>
            <a:lin ang="27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 name="Google Shape;74;p58"/>
          <p:cNvSpPr/>
          <p:nvPr/>
        </p:nvSpPr>
        <p:spPr>
          <a:xfrm rot="6762093">
            <a:off x="-257863" y="5475425"/>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75" name="Shape 75"/>
        <p:cNvGrpSpPr/>
        <p:nvPr/>
      </p:nvGrpSpPr>
      <p:grpSpPr>
        <a:xfrm>
          <a:off x="0" y="0"/>
          <a:ext cx="0" cy="0"/>
          <a:chOff x="0" y="0"/>
          <a:chExt cx="0" cy="0"/>
        </a:xfrm>
      </p:grpSpPr>
      <p:sp>
        <p:nvSpPr>
          <p:cNvPr id="76" name="Google Shape;76;p59"/>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 name="Google Shape;77;p59"/>
          <p:cNvSpPr/>
          <p:nvPr/>
        </p:nvSpPr>
        <p:spPr>
          <a:xfrm rot="357296">
            <a:off x="10545377" y="414328"/>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 name="Google Shape;78;p59"/>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59"/>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80" name="Google Shape;80;p59"/>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81" name="Google Shape;81;p59"/>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50"/>
          <p:cNvCxnSpPr/>
          <p:nvPr/>
        </p:nvCxnSpPr>
        <p:spPr>
          <a:xfrm rot="10800000">
            <a:off x="11791088" y="6608548"/>
            <a:ext cx="224149" cy="0"/>
          </a:xfrm>
          <a:prstGeom prst="straightConnector1">
            <a:avLst/>
          </a:prstGeom>
          <a:noFill/>
          <a:ln cap="flat" cmpd="sng" w="9525">
            <a:solidFill>
              <a:srgbClr val="51C4C6"/>
            </a:solidFill>
            <a:prstDash val="solid"/>
            <a:miter lim="4000"/>
            <a:headEnd len="sm" w="sm" type="none"/>
            <a:tailEnd len="sm" w="sm" type="none"/>
          </a:ln>
        </p:spPr>
      </p:cxnSp>
      <p:sp>
        <p:nvSpPr>
          <p:cNvPr id="11" name="Google Shape;11;p50"/>
          <p:cNvSpPr txBox="1"/>
          <p:nvPr/>
        </p:nvSpPr>
        <p:spPr>
          <a:xfrm rot="-5400000">
            <a:off x="9996557" y="4624338"/>
            <a:ext cx="3779520" cy="2000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700" u="none" cap="none" strike="noStrike">
                <a:solidFill>
                  <a:srgbClr val="00898B"/>
                </a:solidFill>
                <a:latin typeface="Calibri"/>
                <a:ea typeface="Calibri"/>
                <a:cs typeface="Calibri"/>
                <a:sym typeface="Calibri"/>
              </a:rPr>
              <a:t>AI-enhanced Vocational Education for a Sustainable Future</a:t>
            </a: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hyperlink" Target="https://www.cedefop.europa.eu/en/news/germany-ai-emerging-key-vet-competence" TargetMode="Externa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hyperlink" Target="https://ki-campus.org/en/learning-opportunities/courses/aivet-iv-ai-tool-vocational-education" TargetMode="External"/><Relationship Id="rId4" Type="http://schemas.openxmlformats.org/officeDocument/2006/relationships/hyperlink" Target="https://ki-campus.org/en/learning-opportunities/courses/aivet-iv-ai-tool-vocational-education" TargetMode="External"/><Relationship Id="rId5"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4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hyperlink" Target="https://www.unesco.org/en/articles/ai-competency-framework-teachers" TargetMode="Externa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16.png"/><Relationship Id="rId4" Type="http://schemas.openxmlformats.org/officeDocument/2006/relationships/hyperlink" Target="https://eduaiproject.eu/" TargetMode="External"/><Relationship Id="rId5"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hyperlink" Target="https://www.commonsense.org/education/articles/practical-tips-for-teachers-to-use-ai" TargetMode="Externa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 Id="rId3" Type="http://schemas.openxmlformats.org/officeDocument/2006/relationships/hyperlink" Target="https://table.media/assets/briefings/bildung/guidelines-on-the-ethical-use-of-artificial-intelligence-nc0125186enn.pdf" TargetMode="Externa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2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 Id="rId3" Type="http://schemas.openxmlformats.org/officeDocument/2006/relationships/hyperlink" Target="https://grow.google/ai-for-educators/" TargetMode="Externa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hyperlink" Target="https://www.unesco.org/en/articles/unesco-dedicates-international-day-education-2025-artificial-intelligence" TargetMode="External"/><Relationship Id="rId4" Type="http://schemas.openxmlformats.org/officeDocument/2006/relationships/hyperlink" Target="https://www.unesco.org/en/articles/unesco-dedicates-international-day-education-2025-artificial-intelligence" TargetMode="External"/><Relationship Id="rId5"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hyperlink" Target="https://artificialintelligenceact.eu/the-act/" TargetMode="Externa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8.xml"/><Relationship Id="rId3" Type="http://schemas.openxmlformats.org/officeDocument/2006/relationships/hyperlink" Target="https://privacymatters.dlapiper.com/2024/04/europe-the-eu-ai-acts-relationship-with-data-protection-law-key-takeaways/" TargetMode="Externa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9.xml"/><Relationship Id="rId3" Type="http://schemas.openxmlformats.org/officeDocument/2006/relationships/hyperlink" Target="https://unesdoc.unesco.org/ark:/48223/pf0000386693" TargetMode="Externa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1.xml"/><Relationship Id="rId3" Type="http://schemas.openxmlformats.org/officeDocument/2006/relationships/hyperlink" Target="https://education.ec.europa.eu/focus-topics/digital-education/action-plan/action-6" TargetMode="Externa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image" Target="../media/image1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 Id="rId3" Type="http://schemas.openxmlformats.org/officeDocument/2006/relationships/hyperlink" Target="https://web.diffit.me/" TargetMode="External"/><Relationship Id="rId4" Type="http://schemas.openxmlformats.org/officeDocument/2006/relationships/image" Target="../media/image1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1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3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hyperlink" Target="https://www.oecd.org/en/publications/ai-to-support-neurodivergent-learners-in-vocational-education-and-training_718d7522-en.html" TargetMode="External"/><Relationship Id="rId4" Type="http://schemas.openxmlformats.org/officeDocument/2006/relationships/hyperlink" Target="https://www.thinglink.com/en/"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8.xml"/><Relationship Id="rId3" Type="http://schemas.openxmlformats.org/officeDocument/2006/relationships/image" Target="../media/image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9.xml"/><Relationship Id="rId3" Type="http://schemas.openxmlformats.org/officeDocument/2006/relationships/hyperlink" Target="https://www.youtube.com/watch?v=hJP5GqnTrNo" TargetMode="Externa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s://www.unesco.org/en/articles/ai-competency-framework-teachers"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hyperlink" Target="https://web.diffit.me/" TargetMode="External"/><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hyperlink" Target="https://www.briskteaching.com/" TargetMode="External"/><Relationship Id="rId4" Type="http://schemas.openxmlformats.org/officeDocument/2006/relationships/hyperlink" Target="https://www.canva.com/ai-image-generator/" TargetMode="External"/><Relationship Id="rId5" Type="http://schemas.openxmlformats.org/officeDocument/2006/relationships/hyperlink" Target="https://curipod.com/lang/en-GB" TargetMode="External"/><Relationship Id="rId6" Type="http://schemas.openxmlformats.org/officeDocument/2006/relationships/image" Target="../media/image36.png"/><Relationship Id="rId7" Type="http://schemas.openxmlformats.org/officeDocument/2006/relationships/image" Target="../media/image32.png"/><Relationship Id="rId8" Type="http://schemas.openxmlformats.org/officeDocument/2006/relationships/image" Target="../media/image3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hyperlink" Target="https://chatgpt.com/" TargetMode="External"/><Relationship Id="rId4" Type="http://schemas.openxmlformats.org/officeDocument/2006/relationships/hyperlink" Target="https://notebooklm.google/" TargetMode="External"/><Relationship Id="rId9" Type="http://schemas.openxmlformats.org/officeDocument/2006/relationships/image" Target="../media/image25.png"/><Relationship Id="rId5" Type="http://schemas.openxmlformats.org/officeDocument/2006/relationships/hyperlink" Target="https://unevoc.unesco.org/home/UNEVOC+Publications/lang=en/akt=detail/qs=6431" TargetMode="External"/><Relationship Id="rId6" Type="http://schemas.openxmlformats.org/officeDocument/2006/relationships/hyperlink" Target="https://unevoc.unesco.org/home/UNEVOC+Publications/lang=en/akt=detail/qs=6431" TargetMode="External"/><Relationship Id="rId7" Type="http://schemas.openxmlformats.org/officeDocument/2006/relationships/image" Target="../media/image31.jpg"/><Relationship Id="rId8" Type="http://schemas.openxmlformats.org/officeDocument/2006/relationships/image" Target="../media/image35.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7.xml"/><Relationship Id="rId3" Type="http://schemas.openxmlformats.org/officeDocument/2006/relationships/hyperlink" Target="https://aim4vet.udc.es/" TargetMode="External"/><Relationship Id="rId4" Type="http://schemas.openxmlformats.org/officeDocument/2006/relationships/image" Target="../media/image3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8.xml"/><Relationship Id="rId3" Type="http://schemas.openxmlformats.org/officeDocument/2006/relationships/hyperlink" Target="https://www.unesco.org/en/articles/ai-competency-framework-teachers" TargetMode="Externa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cedefop.europa.eu/en/publications/9201" TargetMode="Externa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hyperlink" Target="https://www.oecd.org/content/dam/oecd/en/publications/reports/2025/10/how-the-green-transition-reshapes-vocational-education-and-training_c3ba6762/4819bf34-en.pdf" TargetMode="Externa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
          <p:cNvSpPr txBox="1"/>
          <p:nvPr>
            <p:ph idx="1" type="body"/>
          </p:nvPr>
        </p:nvSpPr>
        <p:spPr>
          <a:xfrm>
            <a:off x="171875" y="3637014"/>
            <a:ext cx="5409300" cy="1632000"/>
          </a:xfrm>
          <a:prstGeom prst="rect">
            <a:avLst/>
          </a:prstGeom>
          <a:noFill/>
          <a:ln>
            <a:noFill/>
          </a:ln>
        </p:spPr>
        <p:txBody>
          <a:bodyPr anchorCtr="0" anchor="t" bIns="45700" lIns="91425" spcFirstLastPara="1" rIns="91425" wrap="square" tIns="45700">
            <a:noAutofit/>
          </a:bodyPr>
          <a:lstStyle/>
          <a:p>
            <a:pPr indent="0" lvl="0" marL="0" rtl="0" algn="l">
              <a:lnSpc>
                <a:spcPct val="89863"/>
              </a:lnSpc>
              <a:spcBef>
                <a:spcPts val="0"/>
              </a:spcBef>
              <a:spcAft>
                <a:spcPts val="0"/>
              </a:spcAft>
              <a:buClr>
                <a:schemeClr val="lt1"/>
              </a:buClr>
              <a:buSzPts val="4400"/>
              <a:buNone/>
            </a:pPr>
            <a:r>
              <a:rPr lang="en-GB" sz="4400"/>
              <a:t>Tekoälyn Perusteet Ammatillisessa Koulutuksessa</a:t>
            </a:r>
            <a:endParaRPr b="1" sz="4400"/>
          </a:p>
        </p:txBody>
      </p:sp>
      <p:sp>
        <p:nvSpPr>
          <p:cNvPr id="151" name="Google Shape;151;p1"/>
          <p:cNvSpPr txBox="1"/>
          <p:nvPr>
            <p:ph idx="2" type="body"/>
          </p:nvPr>
        </p:nvSpPr>
        <p:spPr>
          <a:xfrm>
            <a:off x="741406" y="2964466"/>
            <a:ext cx="3312000" cy="533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GB"/>
              <a:t>Moduuli 1</a:t>
            </a:r>
            <a:endParaRPr/>
          </a:p>
        </p:txBody>
      </p:sp>
      <p:sp>
        <p:nvSpPr>
          <p:cNvPr id="152" name="Google Shape;152;p1"/>
          <p:cNvSpPr txBox="1"/>
          <p:nvPr>
            <p:ph idx="1" type="body"/>
          </p:nvPr>
        </p:nvSpPr>
        <p:spPr>
          <a:xfrm>
            <a:off x="8376237" y="5551760"/>
            <a:ext cx="3195486" cy="73114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rPr b="0" i="0" lang="en-GB" sz="2800" u="none" cap="none" strike="noStrike">
                <a:solidFill>
                  <a:schemeClr val="dk1"/>
                </a:solidFill>
                <a:latin typeface="Calibri"/>
                <a:ea typeface="Calibri"/>
                <a:cs typeface="Calibri"/>
                <a:sym typeface="Calibri"/>
              </a:rPr>
              <a:t>www.sustainvet.eu</a:t>
            </a:r>
            <a:endParaRPr b="0" i="0" sz="2800" u="none" cap="none" strike="noStrike">
              <a:solidFill>
                <a:schemeClr val="dk1"/>
              </a:solidFill>
              <a:latin typeface="Calibri"/>
              <a:ea typeface="Calibri"/>
              <a:cs typeface="Calibri"/>
              <a:sym typeface="Calibri"/>
            </a:endParaRPr>
          </a:p>
        </p:txBody>
      </p:sp>
      <p:pic>
        <p:nvPicPr>
          <p:cNvPr id="153" name="Google Shape;153;p1"/>
          <p:cNvPicPr preferRelativeResize="0"/>
          <p:nvPr>
            <p:ph idx="3" type="pic"/>
          </p:nvPr>
        </p:nvPicPr>
        <p:blipFill rotWithShape="1">
          <a:blip r:embed="rId3">
            <a:alphaModFix/>
          </a:blip>
          <a:srcRect b="0" l="0" r="0" t="0"/>
          <a:stretch/>
        </p:blipFill>
        <p:spPr>
          <a:xfrm>
            <a:off x="5736127" y="561497"/>
            <a:ext cx="5982506" cy="4129773"/>
          </a:xfrm>
          <a:prstGeom prst="rect">
            <a:avLst/>
          </a:prstGeom>
          <a:solidFill>
            <a:srgbClr val="F2F2F2"/>
          </a:solidFill>
          <a:ln>
            <a:noFill/>
          </a:ln>
        </p:spPr>
      </p:pic>
      <p:sp>
        <p:nvSpPr>
          <p:cNvPr id="154" name="Google Shape;154;p1"/>
          <p:cNvSpPr/>
          <p:nvPr/>
        </p:nvSpPr>
        <p:spPr>
          <a:xfrm rot="-3719127">
            <a:off x="5058977" y="456857"/>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0"/>
          <p:cNvSpPr txBox="1"/>
          <p:nvPr>
            <p:ph idx="1" type="body"/>
          </p:nvPr>
        </p:nvSpPr>
        <p:spPr>
          <a:xfrm>
            <a:off x="798380" y="1609270"/>
            <a:ext cx="10595237" cy="38330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EU on antanut selkeän poliittisen painoarvon tekoälyn integroinnille koulutuksessa. Digitaalisen koulutuksen toimintasuunnitelmassa 2021–2027 kehotetaan päivittämään digitaalisten </a:t>
            </a:r>
            <a:r>
              <a:rPr lang="en-GB" sz="2000"/>
              <a:t>osaamiskehysten</a:t>
            </a:r>
            <a:r>
              <a:rPr lang="en-GB" sz="2000"/>
              <a:t> kattamaan tekoälyyn liittyvät taidot, ja päivitetty DigComp 2.2 -kehys sisältää nyt yli 70 tekoälyyn liittyvää esimerkkiä. Ratkaisevasti EU:n tekoälylain 4 artikla, joka tuli voimaan 2. helmikuuta 2025, edellyttää kaikilta tekoälyjärjestelmiä käyttöönottavilta organisaatioilta riittävän tekoälylukutaidon varmistamista henkilöstönsä keskuudessa. Ammatillisille oppilaitoksille tämä ei ole vain pyrkimys, vaan siitä on tulossa lakisääteinen velvoite.</a:t>
            </a:r>
            <a:endParaRPr/>
          </a:p>
          <a:p>
            <a:pPr indent="0" lvl="0" marL="0" rtl="0" algn="l">
              <a:lnSpc>
                <a:spcPct val="90000"/>
              </a:lnSpc>
              <a:spcBef>
                <a:spcPts val="1000"/>
              </a:spcBef>
              <a:spcAft>
                <a:spcPts val="0"/>
              </a:spcAft>
              <a:buClr>
                <a:srgbClr val="80A063"/>
              </a:buClr>
              <a:buSzPts val="2000"/>
              <a:buNone/>
            </a:pPr>
            <a:r>
              <a:rPr b="1" lang="en-GB" sz="2000">
                <a:solidFill>
                  <a:srgbClr val="80A063"/>
                </a:solidFill>
              </a:rPr>
              <a:t>UNESCO julkaisi maailmanlaajuisesti syyskuussa 2023 uraauurtavan ohjeistuksensa generatiivisesta tekoälystä koulutuksessa </a:t>
            </a:r>
            <a:r>
              <a:rPr lang="en-GB" sz="2000"/>
              <a:t>ja tutkimuksessa, joka on ensimmäinen laatuaan oleva maailmanlaajuinen viitekehys. UNESCOn </a:t>
            </a:r>
            <a:r>
              <a:rPr b="1" lang="en-GB" sz="2000">
                <a:solidFill>
                  <a:srgbClr val="80A063"/>
                </a:solidFill>
              </a:rPr>
              <a:t>Myöhempi Tekoälyosaamiskehys Opettajille (2024) </a:t>
            </a:r>
            <a:r>
              <a:rPr lang="en-GB" sz="2000"/>
              <a:t>tarjoaa jäsennellyn polun tekoälyn perustaidoista itsevarmaan ja innovatiiviseen käyttöön. Matkan suunta on selvä: ammatillisen koulutuksen opettajien odotetaan kehittävän tekoälyosaamista, ja heitä tukevat viitekehykset ovat jo olemassa.</a:t>
            </a:r>
            <a:endParaRPr/>
          </a:p>
        </p:txBody>
      </p:sp>
      <p:sp>
        <p:nvSpPr>
          <p:cNvPr id="238" name="Google Shape;238;p10"/>
          <p:cNvSpPr txBox="1"/>
          <p:nvPr>
            <p:ph idx="2" type="body"/>
          </p:nvPr>
        </p:nvSpPr>
        <p:spPr>
          <a:xfrm>
            <a:off x="798379" y="735806"/>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Poliittinen tilanne tukee nyt toimintaa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1"/>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Kolme syytä, miksi tekoälyllä on nyt merkitystä ammatilliselle koulutukselle</a:t>
            </a:r>
            <a:endParaRPr/>
          </a:p>
        </p:txBody>
      </p:sp>
      <p:graphicFrame>
        <p:nvGraphicFramePr>
          <p:cNvPr id="244" name="Google Shape;244;p11"/>
          <p:cNvGraphicFramePr/>
          <p:nvPr/>
        </p:nvGraphicFramePr>
        <p:xfrm>
          <a:off x="2031999" y="1766268"/>
          <a:ext cx="3000000" cy="3000000"/>
        </p:xfrm>
        <a:graphic>
          <a:graphicData uri="http://schemas.openxmlformats.org/drawingml/2006/table">
            <a:tbl>
              <a:tblPr bandRow="1" firstRow="1">
                <a:noFill/>
                <a:tableStyleId>{9E16C67E-AFE7-4DE7-8180-8AA2C10FF50B}</a:tableStyleId>
              </a:tblPr>
              <a:tblGrid>
                <a:gridCol w="9357725"/>
              </a:tblGrid>
              <a:tr h="370850">
                <a:tc>
                  <a:txBody>
                    <a:bodyPr/>
                    <a:lstStyle/>
                    <a:p>
                      <a:pPr indent="0" lvl="0" marL="0" marR="0" rtl="0" algn="l">
                        <a:spcBef>
                          <a:spcPts val="0"/>
                        </a:spcBef>
                        <a:spcAft>
                          <a:spcPts val="0"/>
                        </a:spcAft>
                        <a:buNone/>
                      </a:pPr>
                      <a:r>
                        <a:rPr lang="en-GB" sz="2000" u="none" cap="none" strike="noStrike"/>
                        <a:t>Why AI matters for VET</a:t>
                      </a:r>
                      <a:endParaRPr sz="2000"/>
                    </a:p>
                  </a:txBody>
                  <a:tcPr marT="45725" marB="45725" marR="91450" marL="91450"/>
                </a:tc>
              </a:tr>
              <a:tr h="370850">
                <a:tc>
                  <a:txBody>
                    <a:bodyPr/>
                    <a:lstStyle/>
                    <a:p>
                      <a:pPr indent="0" lvl="0" marL="0" marR="0" rtl="0" algn="l">
                        <a:spcBef>
                          <a:spcPts val="0"/>
                        </a:spcBef>
                        <a:spcAft>
                          <a:spcPts val="0"/>
                        </a:spcAft>
                        <a:buNone/>
                      </a:pPr>
                      <a:r>
                        <a:rPr b="1" lang="en-GB" sz="2000"/>
                        <a:t>The workplace has already changed.  </a:t>
                      </a:r>
                      <a:r>
                        <a:rPr lang="en-GB" sz="2000"/>
                        <a:t>Over 28% of European workers use AI on the job, and six in ten face AI-related task changes,our learners need to be ready. (Cedefop, 2025)</a:t>
                      </a:r>
                      <a:endParaRPr/>
                    </a:p>
                  </a:txBody>
                  <a:tcPr marT="45725" marB="45725" marR="91450" marL="91450"/>
                </a:tc>
              </a:tr>
              <a:tr h="370850">
                <a:tc>
                  <a:txBody>
                    <a:bodyPr/>
                    <a:lstStyle/>
                    <a:p>
                      <a:pPr indent="0" lvl="0" marL="0" marR="0" rtl="0" algn="l">
                        <a:spcBef>
                          <a:spcPts val="0"/>
                        </a:spcBef>
                        <a:spcAft>
                          <a:spcPts val="0"/>
                        </a:spcAft>
                        <a:buNone/>
                      </a:pPr>
                      <a:r>
                        <a:rPr b="1" lang="en-GB" sz="2000"/>
                        <a:t>VET is central to the green transition.  </a:t>
                      </a:r>
                      <a:r>
                        <a:rPr lang="en-GB" sz="2000"/>
                        <a:t>Nearly 25% of young VET graduates work in green-driven jobs; AI is a powerful tool for accelerating sustainability across these sectors. (OECD, 2025)</a:t>
                      </a:r>
                      <a:endParaRPr/>
                    </a:p>
                  </a:txBody>
                  <a:tcPr marT="45725" marB="45725" marR="91450" marL="91450"/>
                </a:tc>
              </a:tr>
              <a:tr h="370850">
                <a:tc>
                  <a:txBody>
                    <a:bodyPr/>
                    <a:lstStyle/>
                    <a:p>
                      <a:pPr indent="0" lvl="0" marL="0" marR="0" rtl="0" algn="l">
                        <a:spcBef>
                          <a:spcPts val="0"/>
                        </a:spcBef>
                        <a:spcAft>
                          <a:spcPts val="0"/>
                        </a:spcAft>
                        <a:buNone/>
                      </a:pPr>
                      <a:r>
                        <a:rPr b="1" lang="en-GB" sz="2000"/>
                        <a:t>Policy demands action</a:t>
                      </a:r>
                      <a:r>
                        <a:rPr lang="en-GB" sz="2000"/>
                        <a:t>.  The EU AI Act now requires AI literacy for all staff working with AI systems, VET institutions included. (EU AI Act, Article 4, February 2025</a:t>
                      </a:r>
                      <a:endParaRPr/>
                    </a:p>
                  </a:txBody>
                  <a:tcPr marT="45725" marB="45725" marR="91450" marL="9145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2"/>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b="1" lang="en-GB" sz="2000" u="sng">
                <a:solidFill>
                  <a:schemeClr val="hlink"/>
                </a:solidFill>
                <a:hlinkClick r:id="rId3"/>
              </a:rPr>
              <a:t>Saksan KI B³  </a:t>
            </a:r>
            <a:r>
              <a:rPr lang="en-GB" sz="2000"/>
              <a:t>-projektissa otettiin käyttöön tekoälyn ja koneoppimisen lisätutkinto oppisopimusopiskelijoille kaksoispohjaisessa ammatillisessa koulutusjärjestelmässä, joka on avoin eri a</a:t>
            </a:r>
            <a:r>
              <a:rPr lang="en-GB" sz="2000"/>
              <a:t>loille kaupallisista ja teollisista aloista teknisiin ammatteihin. Monimenetelmäisessä tutkimuksessa, johon osallistui 73 oppijaa ja 4 opettajaa, havaittiin voimakasta kysyntää tekoälyn perusteille yhdistettynä käytännönläheisiin, työelämässä sovellettaviin sovelluksiin.</a:t>
            </a:r>
            <a:endParaRPr sz="2000"/>
          </a:p>
          <a:p>
            <a:pPr indent="0" lvl="0" marL="0" rtl="0" algn="l">
              <a:spcBef>
                <a:spcPts val="0"/>
              </a:spcBef>
              <a:spcAft>
                <a:spcPts val="0"/>
              </a:spcAft>
              <a:buNone/>
            </a:pPr>
            <a:r>
              <a:rPr lang="en-GB" sz="2000"/>
              <a:t>Tutkimus toi esiin myös kiireellisen tarpeen ammatillisen koulutuksen opettajien ammatilliselle kehittämiselle, ennen kuin tekoälyä voidaan ottaa tehokkaasti käyttöön laajamittaisesti.</a:t>
            </a:r>
            <a:endParaRPr sz="2000"/>
          </a:p>
          <a:p>
            <a:pPr indent="0" lvl="0" marL="0" rtl="0" algn="l">
              <a:lnSpc>
                <a:spcPct val="90000"/>
              </a:lnSpc>
              <a:spcBef>
                <a:spcPts val="0"/>
              </a:spcBef>
              <a:spcAft>
                <a:spcPts val="0"/>
              </a:spcAft>
              <a:buClr>
                <a:srgbClr val="262626"/>
              </a:buClr>
              <a:buSzPts val="2000"/>
              <a:buNone/>
            </a:pPr>
            <a:r>
              <a:t/>
            </a:r>
            <a:endParaRPr sz="2000"/>
          </a:p>
        </p:txBody>
      </p:sp>
      <p:sp>
        <p:nvSpPr>
          <p:cNvPr id="251" name="Google Shape;251;p12"/>
          <p:cNvSpPr txBox="1"/>
          <p:nvPr>
            <p:ph idx="2" type="body"/>
          </p:nvPr>
        </p:nvSpPr>
        <p:spPr>
          <a:xfrm>
            <a:off x="264405" y="979632"/>
            <a:ext cx="8053200" cy="1908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sz="3100"/>
              <a:t>TAPAUSTUTKIMUS Saksan KI B³ - projekti; Tekoälyn tuominen kaksoistutkinto-opintojen ammatilliseen koulutukseen</a:t>
            </a:r>
            <a:endParaRPr sz="3100"/>
          </a:p>
        </p:txBody>
      </p:sp>
      <p:pic>
        <p:nvPicPr>
          <p:cNvPr id="252" name="Google Shape;252;p12"/>
          <p:cNvPicPr preferRelativeResize="0"/>
          <p:nvPr>
            <p:ph idx="3" type="pic"/>
          </p:nvPr>
        </p:nvPicPr>
        <p:blipFill rotWithShape="1">
          <a:blip r:embed="rId4">
            <a:alphaModFix/>
          </a:blip>
          <a:srcRect b="0" l="7751" r="7751"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3"/>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a:t>KI-Campus: Tekoäly työkaluna ammatillisessa koulutuksessa</a:t>
            </a:r>
            <a:endParaRPr b="1"/>
          </a:p>
          <a:p>
            <a:pPr indent="0" lvl="0" marL="0" rtl="0" algn="l">
              <a:lnSpc>
                <a:spcPct val="90000"/>
              </a:lnSpc>
              <a:spcBef>
                <a:spcPts val="1000"/>
              </a:spcBef>
              <a:spcAft>
                <a:spcPts val="0"/>
              </a:spcAft>
              <a:buClr>
                <a:schemeClr val="lt1"/>
              </a:buClr>
              <a:buSzPts val="2400"/>
              <a:buNone/>
            </a:pPr>
            <a:r>
              <a:rPr lang="en-GB"/>
              <a:t>Ilmainen omaan tahtiin etenevä verkkokurssi ammatillisen koulutuksen konteksteihin, älyluokat, opetusjärjestelmät, chatbotit.</a:t>
            </a:r>
            <a:endParaRPr/>
          </a:p>
          <a:p>
            <a:pPr indent="0" lvl="0" marL="0" rtl="0" algn="l">
              <a:lnSpc>
                <a:spcPct val="90000"/>
              </a:lnSpc>
              <a:spcBef>
                <a:spcPts val="1000"/>
              </a:spcBef>
              <a:spcAft>
                <a:spcPts val="0"/>
              </a:spcAft>
              <a:buClr>
                <a:schemeClr val="lt1"/>
              </a:buClr>
              <a:buSzPts val="2400"/>
              <a:buNone/>
            </a:pPr>
            <a:r>
              <a:rPr lang="en-GB" u="sng">
                <a:solidFill>
                  <a:schemeClr val="hlink"/>
                </a:solidFill>
                <a:hlinkClick r:id="rId3"/>
              </a:rPr>
              <a:t>https://ki-campus.org/en/learning-opportunities/courses/aivet-iv-ai-tool-vocational-education</a:t>
            </a:r>
            <a:r>
              <a:rPr lang="en-GB"/>
              <a:t> </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258" name="Google Shape;258;p13"/>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Lisäresurssi</a:t>
            </a:r>
            <a:endParaRPr/>
          </a:p>
        </p:txBody>
      </p:sp>
      <p:pic>
        <p:nvPicPr>
          <p:cNvPr id="259" name="Google Shape;259;p13">
            <a:hlinkClick r:id="rId4"/>
          </p:cNvPr>
          <p:cNvPicPr preferRelativeResize="0"/>
          <p:nvPr>
            <p:ph idx="3" type="pic"/>
          </p:nvPr>
        </p:nvPicPr>
        <p:blipFill rotWithShape="1">
          <a:blip r:embed="rId5">
            <a:alphaModFix/>
          </a:blip>
          <a:srcRect b="-130" l="0" r="13366" t="130"/>
          <a:stretch/>
        </p:blipFill>
        <p:spPr>
          <a:xfrm>
            <a:off x="0" y="1561018"/>
            <a:ext cx="5130800" cy="3913188"/>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4"/>
          <p:cNvSpPr txBox="1"/>
          <p:nvPr>
            <p:ph idx="1" type="body"/>
          </p:nvPr>
        </p:nvSpPr>
        <p:spPr>
          <a:xfrm>
            <a:off x="5297321" y="2639356"/>
            <a:ext cx="6813813"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GB"/>
              <a:t>Luku 2</a:t>
            </a:r>
            <a:endParaRPr/>
          </a:p>
          <a:p>
            <a:pPr indent="0" lvl="0" marL="0" rtl="0" algn="l">
              <a:lnSpc>
                <a:spcPct val="90000"/>
              </a:lnSpc>
              <a:spcBef>
                <a:spcPts val="1000"/>
              </a:spcBef>
              <a:spcAft>
                <a:spcPts val="0"/>
              </a:spcAft>
              <a:buClr>
                <a:schemeClr val="lt1"/>
              </a:buClr>
              <a:buSzPts val="4800"/>
              <a:buNone/>
            </a:pPr>
            <a:r>
              <a:rPr lang="en-GB"/>
              <a:t>Vinkkejä tekoälyn käyttöönottoon</a:t>
            </a:r>
            <a:endParaRPr/>
          </a:p>
        </p:txBody>
      </p:sp>
      <p:sp>
        <p:nvSpPr>
          <p:cNvPr id="266" name="Google Shape;266;p1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02</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15"/>
          <p:cNvPicPr preferRelativeResize="0"/>
          <p:nvPr>
            <p:ph idx="2" type="pic"/>
          </p:nvPr>
        </p:nvPicPr>
        <p:blipFill rotWithShape="1">
          <a:blip r:embed="rId3">
            <a:alphaModFix/>
          </a:blip>
          <a:srcRect b="0" l="35398" r="11922" t="0"/>
          <a:stretch/>
        </p:blipFill>
        <p:spPr>
          <a:xfrm>
            <a:off x="487160" y="524738"/>
            <a:ext cx="5660531" cy="6045736"/>
          </a:xfrm>
          <a:prstGeom prst="rect">
            <a:avLst/>
          </a:prstGeom>
          <a:solidFill>
            <a:srgbClr val="F2F2F2"/>
          </a:solidFill>
          <a:ln>
            <a:noFill/>
          </a:ln>
        </p:spPr>
      </p:pic>
      <p:sp>
        <p:nvSpPr>
          <p:cNvPr id="272" name="Google Shape;272;p15"/>
          <p:cNvSpPr txBox="1"/>
          <p:nvPr>
            <p:ph idx="1" type="body"/>
          </p:nvPr>
        </p:nvSpPr>
        <p:spPr>
          <a:xfrm>
            <a:off x="6408525" y="2146475"/>
            <a:ext cx="5477700" cy="351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Sinun ei tarvitse olla teknologia-asiantuntija aloittaaksesi tekoälyn käytön opetuksessasi. Tehokkain ensimmäinen askel on yksinkertaisesti kokeilla työkalua itse, ilman oppilaiden katselua ja ilman panoksia. Avaa ChatGPT tai vastaava työkalu ja pyydä sitä laatimaan lämmittelykysymys seuraavaa oppituntiasi varten, ehdota työpaikkatilannetta luokkakeskustelua varten tai yksinkertaista teknistä kappaletta alemman tason lukijoille. Tekoäly antaa sinulle nopean ensimmäisen version, ja ammatillinen harkintasi muuttaa sen oppijoillesi hyödylliseksi.</a:t>
            </a:r>
            <a:endParaRPr/>
          </a:p>
          <a:p>
            <a:pPr indent="0" lvl="0" marL="0" rtl="0" algn="l">
              <a:lnSpc>
                <a:spcPct val="90000"/>
              </a:lnSpc>
              <a:spcBef>
                <a:spcPts val="1000"/>
              </a:spcBef>
              <a:spcAft>
                <a:spcPts val="0"/>
              </a:spcAft>
              <a:buClr>
                <a:schemeClr val="lt1"/>
              </a:buClr>
              <a:buSzPts val="2000"/>
              <a:buNone/>
            </a:pPr>
            <a:r>
              <a:rPr i="1" lang="en-GB" sz="2000"/>
              <a:t>Common Sense Education (2024)</a:t>
            </a:r>
            <a:endParaRPr sz="2000"/>
          </a:p>
          <a:p>
            <a:pPr indent="0" lvl="0" marL="0" rtl="0" algn="l">
              <a:lnSpc>
                <a:spcPct val="90000"/>
              </a:lnSpc>
              <a:spcBef>
                <a:spcPts val="1000"/>
              </a:spcBef>
              <a:spcAft>
                <a:spcPts val="0"/>
              </a:spcAft>
              <a:buClr>
                <a:schemeClr val="lt1"/>
              </a:buClr>
              <a:buSzPts val="2000"/>
              <a:buNone/>
            </a:pPr>
            <a:r>
              <a:t/>
            </a:r>
            <a:endParaRPr sz="2000"/>
          </a:p>
          <a:p>
            <a:pPr indent="-228600" lvl="0" marL="228600" rtl="0" algn="l">
              <a:lnSpc>
                <a:spcPct val="90000"/>
              </a:lnSpc>
              <a:spcBef>
                <a:spcPts val="1000"/>
              </a:spcBef>
              <a:spcAft>
                <a:spcPts val="0"/>
              </a:spcAft>
              <a:buClr>
                <a:schemeClr val="lt1"/>
              </a:buClr>
              <a:buSzPts val="2400"/>
              <a:buNone/>
            </a:pPr>
            <a:r>
              <a:t/>
            </a:r>
            <a:endParaRPr/>
          </a:p>
        </p:txBody>
      </p:sp>
      <p:sp>
        <p:nvSpPr>
          <p:cNvPr id="273" name="Google Shape;273;p15"/>
          <p:cNvSpPr txBox="1"/>
          <p:nvPr>
            <p:ph idx="3" type="body"/>
          </p:nvPr>
        </p:nvSpPr>
        <p:spPr>
          <a:xfrm>
            <a:off x="6614888" y="618570"/>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Aloita uteliaisuudesta, älä asiantuntemuksesta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6"/>
          <p:cNvSpPr txBox="1"/>
          <p:nvPr>
            <p:ph idx="1" type="body"/>
          </p:nvPr>
        </p:nvSpPr>
        <p:spPr>
          <a:xfrm>
            <a:off x="6469183" y="1621528"/>
            <a:ext cx="5272200" cy="4377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000"/>
              <a:t>Common Sense Education (2024) tarjoaa käytännöllisen lähtökohdan: käytä tekoälyä kielitehtäviin, ideoiden tuottamiseen, selitysten laatimiseen ja tekstin muokkaamiseen, mutta älä koskaan lopulliseen tutkimukseen tai tosiasioiden selvittämiseen ilman tarkistusta. Generatiivinen tekoäly on hyödyllisintä idea- ja lähtökohtana. Sitä ei voi pitää luotettavana ainoana totuuden lähteenä, koska se voi tuottaa uskottavalta kuulostavia virheitä, joita kutsutaan ”hallusinaatioiksi”. Käsittele kaikkea tekoälyn tuottamaa materiaalia alustavana luonnoksena, joka vaatii ammattimaisen tarkistuksen ennen kuin se päätyy oppijoillesi.</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t/>
            </a:r>
            <a:endParaRPr sz="2000"/>
          </a:p>
          <a:p>
            <a:pPr indent="0" lvl="0" marL="0" rtl="0" algn="l">
              <a:lnSpc>
                <a:spcPct val="90000"/>
              </a:lnSpc>
              <a:spcBef>
                <a:spcPts val="1000"/>
              </a:spcBef>
              <a:spcAft>
                <a:spcPts val="0"/>
              </a:spcAft>
              <a:buClr>
                <a:schemeClr val="lt1"/>
              </a:buClr>
              <a:buSzPts val="2000"/>
              <a:buNone/>
            </a:pPr>
            <a:r>
              <a:rPr i="1" lang="en-GB" sz="2000"/>
              <a:t>Common Sense Education (2024)</a:t>
            </a:r>
            <a:endParaRPr sz="2000"/>
          </a:p>
          <a:p>
            <a:pPr indent="0" lvl="0" marL="0" rtl="0" algn="l">
              <a:lnSpc>
                <a:spcPct val="90000"/>
              </a:lnSpc>
              <a:spcBef>
                <a:spcPts val="1000"/>
              </a:spcBef>
              <a:spcAft>
                <a:spcPts val="0"/>
              </a:spcAft>
              <a:buClr>
                <a:schemeClr val="lt1"/>
              </a:buClr>
              <a:buSzPts val="2000"/>
              <a:buNone/>
            </a:pPr>
            <a:r>
              <a:t/>
            </a:r>
            <a:endParaRPr sz="2000"/>
          </a:p>
          <a:p>
            <a:pPr indent="-228600" lvl="0" marL="228600" rtl="0" algn="l">
              <a:lnSpc>
                <a:spcPct val="90000"/>
              </a:lnSpc>
              <a:spcBef>
                <a:spcPts val="1000"/>
              </a:spcBef>
              <a:spcAft>
                <a:spcPts val="0"/>
              </a:spcAft>
              <a:buClr>
                <a:schemeClr val="lt1"/>
              </a:buClr>
              <a:buSzPts val="2400"/>
              <a:buNone/>
            </a:pPr>
            <a:r>
              <a:t/>
            </a:r>
            <a:endParaRPr/>
          </a:p>
        </p:txBody>
      </p:sp>
      <p:sp>
        <p:nvSpPr>
          <p:cNvPr id="279" name="Google Shape;279;p16"/>
          <p:cNvSpPr txBox="1"/>
          <p:nvPr>
            <p:ph idx="3" type="body"/>
          </p:nvPr>
        </p:nvSpPr>
        <p:spPr>
          <a:xfrm>
            <a:off x="6791158" y="475351"/>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Aloita uteliaisuudesta, älä asiantuntemuksesta</a:t>
            </a:r>
            <a:endParaRPr/>
          </a:p>
        </p:txBody>
      </p:sp>
      <p:pic>
        <p:nvPicPr>
          <p:cNvPr id="280" name="Google Shape;280;p16"/>
          <p:cNvPicPr preferRelativeResize="0"/>
          <p:nvPr>
            <p:ph idx="2" type="pic"/>
          </p:nvPr>
        </p:nvPicPr>
        <p:blipFill rotWithShape="1">
          <a:blip r:embed="rId3">
            <a:alphaModFix/>
          </a:blip>
          <a:srcRect b="0" l="8359" r="29211" t="0"/>
          <a:stretch/>
        </p:blipFill>
        <p:spPr>
          <a:xfrm>
            <a:off x="487160" y="524738"/>
            <a:ext cx="5660531" cy="6045736"/>
          </a:xfrm>
          <a:prstGeom prst="rect">
            <a:avLst/>
          </a:prstGeom>
          <a:solidFill>
            <a:srgbClr val="F2F2F2"/>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7"/>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u="sng">
                <a:solidFill>
                  <a:schemeClr val="hlink"/>
                </a:solidFill>
                <a:hlinkClick r:id="rId3"/>
              </a:rPr>
              <a:t>UNESCOn tekoälyosaamiskehys opettajille (2024) </a:t>
            </a:r>
            <a:r>
              <a:rPr lang="en-GB" sz="2000"/>
              <a:t>määrittelee kolme etenemistasoa: Hanki (tekoälyn perustaidot), Syvennä (luottavainen, eettinen käyttö) ja Luo (tekoälyn käyttö opetuksen innovointiin). Useimmat ammatillisen koulutuksen opettajat aloittavat Hanki-tasolta, ja se on juuri oikea lähtökohta. Viitekehyksen viisi osaamisaluetta – ihmiskeskeinen ajattelutapa, etiikka, tekoälyn perusteet, tekoälypedagogiikka ja ammatillinen oppiminen – tarjoavat hyödyllisen ajatuskartan omalle kehitysmatkallesi.</a:t>
            </a:r>
            <a:endParaRPr/>
          </a:p>
          <a:p>
            <a:pPr indent="0" lvl="0" marL="0" rtl="0" algn="l">
              <a:lnSpc>
                <a:spcPct val="90000"/>
              </a:lnSpc>
              <a:spcBef>
                <a:spcPts val="1000"/>
              </a:spcBef>
              <a:spcAft>
                <a:spcPts val="0"/>
              </a:spcAft>
              <a:buClr>
                <a:srgbClr val="262626"/>
              </a:buClr>
              <a:buSzPts val="2000"/>
              <a:buNone/>
            </a:pPr>
            <a:r>
              <a:rPr lang="en-GB" sz="2000"/>
              <a:t>UNESCO (2024); EDU-AI Erasmus+ Projekti (2025)</a:t>
            </a:r>
            <a:endParaRPr sz="2000"/>
          </a:p>
        </p:txBody>
      </p:sp>
      <p:sp>
        <p:nvSpPr>
          <p:cNvPr id="286" name="Google Shape;286;p17"/>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Rakenna itseluottamustasi askel askeleelta</a:t>
            </a:r>
            <a:endParaRPr/>
          </a:p>
        </p:txBody>
      </p:sp>
      <p:pic>
        <p:nvPicPr>
          <p:cNvPr id="287" name="Google Shape;287;p17"/>
          <p:cNvPicPr preferRelativeResize="0"/>
          <p:nvPr>
            <p:ph idx="3" type="pic"/>
          </p:nvPr>
        </p:nvPicPr>
        <p:blipFill rotWithShape="1">
          <a:blip r:embed="rId4">
            <a:alphaModFix/>
          </a:blip>
          <a:srcRect b="0" l="7751" r="7751"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id="293" name="Google Shape;293;p18"/>
          <p:cNvPicPr preferRelativeResize="0"/>
          <p:nvPr/>
        </p:nvPicPr>
        <p:blipFill rotWithShape="1">
          <a:blip r:embed="rId3">
            <a:alphaModFix/>
          </a:blip>
          <a:srcRect b="0" l="-25867" r="0" t="0"/>
          <a:stretch/>
        </p:blipFill>
        <p:spPr>
          <a:xfrm flipH="1">
            <a:off x="0" y="1960882"/>
            <a:ext cx="8439100" cy="5375657"/>
          </a:xfrm>
          <a:prstGeom prst="rect">
            <a:avLst/>
          </a:prstGeom>
          <a:noFill/>
          <a:ln>
            <a:noFill/>
          </a:ln>
        </p:spPr>
      </p:pic>
      <p:sp>
        <p:nvSpPr>
          <p:cNvPr id="294" name="Google Shape;294;p18"/>
          <p:cNvSpPr txBox="1"/>
          <p:nvPr>
            <p:ph idx="1" type="body"/>
          </p:nvPr>
        </p:nvSpPr>
        <p:spPr>
          <a:xfrm>
            <a:off x="6096001" y="1960882"/>
            <a:ext cx="5626608" cy="402600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Tutkimukset osoittavat johdonmukaisesti, että käytännönläheinen koulutus on se, mikä ratkaisee. EDU-AI Erasmus+ -hankkeessa (2024–2025), jossa koulutettiin ammatillisen koulutuksen opettajia Liettuassa, Belgiassa ja Italiassa, havaittiin, että 66,7 % osallistuneista kouluttajista ei ollut saanut aiempaa tekoälykoulutusta ennen ohjelmaa.</a:t>
            </a:r>
            <a:endParaRPr/>
          </a:p>
          <a:p>
            <a:pPr indent="0" lvl="0" marL="0" rtl="0" algn="l">
              <a:lnSpc>
                <a:spcPct val="90000"/>
              </a:lnSpc>
              <a:spcBef>
                <a:spcPts val="1000"/>
              </a:spcBef>
              <a:spcAft>
                <a:spcPts val="0"/>
              </a:spcAft>
              <a:buClr>
                <a:srgbClr val="262626"/>
              </a:buClr>
              <a:buSzPts val="2000"/>
              <a:buNone/>
            </a:pPr>
            <a:r>
              <a:rPr lang="en-GB" sz="2000"/>
              <a:t>Modulaaristen, käytännönläheisten työpajojen jälkeen "hyvän" tekoälyymän omaavien opettajien osuus nousi lähes 30 prosenttia. Strukturoitu, käytännönläheinen perehdytys toimii, et tarvitse tietojenkäsittelytieteen tutkintoa; tarvitset luvan kokeilla ja turvallisen tilan oppia.</a:t>
            </a:r>
            <a:endParaRPr/>
          </a:p>
        </p:txBody>
      </p:sp>
      <p:sp>
        <p:nvSpPr>
          <p:cNvPr id="295" name="Google Shape;295;p1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Rakenna itseluottamustasi askel askeleelta</a:t>
            </a:r>
            <a:endParaRPr/>
          </a:p>
        </p:txBody>
      </p:sp>
      <p:pic>
        <p:nvPicPr>
          <p:cNvPr id="296" name="Google Shape;296;p18">
            <a:hlinkClick r:id="rId4"/>
          </p:cNvPr>
          <p:cNvPicPr preferRelativeResize="0"/>
          <p:nvPr/>
        </p:nvPicPr>
        <p:blipFill rotWithShape="1">
          <a:blip r:embed="rId5">
            <a:alphaModFix/>
          </a:blip>
          <a:srcRect b="0" l="0" r="0" t="0"/>
          <a:stretch/>
        </p:blipFill>
        <p:spPr>
          <a:xfrm>
            <a:off x="-152400" y="2167038"/>
            <a:ext cx="5348134" cy="390356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9"/>
          <p:cNvSpPr txBox="1"/>
          <p:nvPr>
            <p:ph idx="1" type="body"/>
          </p:nvPr>
        </p:nvSpPr>
        <p:spPr>
          <a:xfrm>
            <a:off x="5943600" y="2076098"/>
            <a:ext cx="5535976" cy="478190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Kaksi ehdotonta sääntöä on voimassa ensimmäisestä päivästä lähtien. Ensinnäkin, älä koskaan anna itsestäsi tai </a:t>
            </a:r>
            <a:r>
              <a:rPr lang="en-GB" sz="2000"/>
              <a:t>opiskelijoista</a:t>
            </a:r>
            <a:r>
              <a:rPr lang="en-GB" sz="2000"/>
              <a:t> henkilökohtaisia ​​tietoja avoimiin tekoälytyökaluihin, kuten ChatGPT:hen tai Geminiin. Nämä työkalut saattavat tallentaa ja käsitellä syöttämiäsi tietoja tavoilla, jotka ovat ristiriidassa GDPR:n ja oppilaitoksesi tietosuojakäytäntöjen kanssa. Jos sinun on käytettävä opiskelijoihin liittyviä esimerkkejä, anonymisoi ne kokonaan tai käytä kuvitteellisia skenaarioita. Ota aina yhteyttä oppilaitoksesi tietosuojavastaavaan ennen uuden tekoälytyökalun käyttöä.</a:t>
            </a:r>
            <a:endParaRPr/>
          </a:p>
          <a:p>
            <a:pPr indent="0" lvl="0" marL="0" rtl="0" algn="l">
              <a:lnSpc>
                <a:spcPct val="90000"/>
              </a:lnSpc>
              <a:spcBef>
                <a:spcPts val="1000"/>
              </a:spcBef>
              <a:spcAft>
                <a:spcPts val="0"/>
              </a:spcAft>
              <a:buClr>
                <a:schemeClr val="lt1"/>
              </a:buClr>
              <a:buSzPts val="2000"/>
              <a:buNone/>
            </a:pPr>
            <a:r>
              <a:rPr lang="en-GB" sz="2000"/>
              <a:t>Common Sense Education (2024); Uudet ohjeet opettajien avuksi digitaalisen koulutuksen johtamisessa Euroopassa (maaliskuu 2026)</a:t>
            </a:r>
            <a:endParaRPr/>
          </a:p>
        </p:txBody>
      </p:sp>
      <p:sp>
        <p:nvSpPr>
          <p:cNvPr id="302" name="Google Shape;302;p19"/>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Suojaa yksityisyyttä ja tarkista kaikki</a:t>
            </a:r>
            <a:endParaRPr/>
          </a:p>
        </p:txBody>
      </p:sp>
      <p:pic>
        <p:nvPicPr>
          <p:cNvPr id="303" name="Google Shape;303;p19">
            <a:hlinkClick r:id="rId3"/>
          </p:cNvPr>
          <p:cNvPicPr preferRelativeResize="0"/>
          <p:nvPr>
            <p:ph idx="3" type="pic"/>
          </p:nvPr>
        </p:nvPicPr>
        <p:blipFill rotWithShape="1">
          <a:blip r:embed="rId4">
            <a:alphaModFix/>
          </a:blip>
          <a:srcRect b="0" l="8326" r="35938" t="0"/>
          <a:stretch/>
        </p:blipFill>
        <p:spPr>
          <a:xfrm>
            <a:off x="0" y="1561018"/>
            <a:ext cx="5130800" cy="3913188"/>
          </a:xfrm>
          <a:prstGeom prst="rect">
            <a:avLst/>
          </a:prstGeom>
          <a:solidFill>
            <a:srgbClr val="D8D8D8"/>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
          <p:cNvSpPr txBox="1"/>
          <p:nvPr>
            <p:ph idx="1" type="body"/>
          </p:nvPr>
        </p:nvSpPr>
        <p:spPr>
          <a:xfrm>
            <a:off x="772707" y="1786741"/>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01</a:t>
            </a:r>
            <a:endParaRPr/>
          </a:p>
        </p:txBody>
      </p:sp>
      <p:sp>
        <p:nvSpPr>
          <p:cNvPr id="161" name="Google Shape;161;p2"/>
          <p:cNvSpPr txBox="1"/>
          <p:nvPr>
            <p:ph idx="2" type="body"/>
          </p:nvPr>
        </p:nvSpPr>
        <p:spPr>
          <a:xfrm>
            <a:off x="1608004" y="1786741"/>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GB"/>
              <a:t>Luku 1 - Miksi tekoäly ammatillisessa koulutuksessa?</a:t>
            </a:r>
            <a:endParaRPr/>
          </a:p>
        </p:txBody>
      </p:sp>
      <p:sp>
        <p:nvSpPr>
          <p:cNvPr id="162" name="Google Shape;162;p2"/>
          <p:cNvSpPr txBox="1"/>
          <p:nvPr>
            <p:ph idx="3" type="body"/>
          </p:nvPr>
        </p:nvSpPr>
        <p:spPr>
          <a:xfrm>
            <a:off x="772707" y="2498531"/>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02</a:t>
            </a:r>
            <a:endParaRPr/>
          </a:p>
        </p:txBody>
      </p:sp>
      <p:sp>
        <p:nvSpPr>
          <p:cNvPr id="163" name="Google Shape;163;p2"/>
          <p:cNvSpPr txBox="1"/>
          <p:nvPr>
            <p:ph idx="4" type="body"/>
          </p:nvPr>
        </p:nvSpPr>
        <p:spPr>
          <a:xfrm>
            <a:off x="1620473" y="2476259"/>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GB"/>
              <a:t>Luku 2 - Vinkkejä tekoälyn käyttöönottoon</a:t>
            </a:r>
            <a:endParaRPr/>
          </a:p>
        </p:txBody>
      </p:sp>
      <p:sp>
        <p:nvSpPr>
          <p:cNvPr id="164" name="Google Shape;164;p2"/>
          <p:cNvSpPr txBox="1"/>
          <p:nvPr>
            <p:ph idx="5" type="body"/>
          </p:nvPr>
        </p:nvSpPr>
        <p:spPr>
          <a:xfrm>
            <a:off x="772707" y="3210318"/>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03</a:t>
            </a:r>
            <a:endParaRPr/>
          </a:p>
        </p:txBody>
      </p:sp>
      <p:sp>
        <p:nvSpPr>
          <p:cNvPr id="165" name="Google Shape;165;p2"/>
          <p:cNvSpPr txBox="1"/>
          <p:nvPr>
            <p:ph idx="6" type="body"/>
          </p:nvPr>
        </p:nvSpPr>
        <p:spPr>
          <a:xfrm>
            <a:off x="1608004" y="3210318"/>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GB"/>
              <a:t>Luku 3 - Eettiset näkökohdat</a:t>
            </a:r>
            <a:endParaRPr/>
          </a:p>
        </p:txBody>
      </p:sp>
      <p:sp>
        <p:nvSpPr>
          <p:cNvPr id="166" name="Google Shape;166;p2"/>
          <p:cNvSpPr txBox="1"/>
          <p:nvPr>
            <p:ph idx="7" type="body"/>
          </p:nvPr>
        </p:nvSpPr>
        <p:spPr>
          <a:xfrm>
            <a:off x="772707" y="3922110"/>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04</a:t>
            </a:r>
            <a:endParaRPr/>
          </a:p>
        </p:txBody>
      </p:sp>
      <p:sp>
        <p:nvSpPr>
          <p:cNvPr id="167" name="Google Shape;167;p2"/>
          <p:cNvSpPr txBox="1"/>
          <p:nvPr>
            <p:ph idx="8" type="body"/>
          </p:nvPr>
        </p:nvSpPr>
        <p:spPr>
          <a:xfrm>
            <a:off x="1608004" y="3922110"/>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GB"/>
              <a:t>Luku 4 - Tekoälyn hyödyt opetuksessa ja oppimisessa</a:t>
            </a:r>
            <a:endParaRPr/>
          </a:p>
        </p:txBody>
      </p:sp>
      <p:sp>
        <p:nvSpPr>
          <p:cNvPr id="168" name="Google Shape;168;p2"/>
          <p:cNvSpPr txBox="1"/>
          <p:nvPr>
            <p:ph idx="9" type="body"/>
          </p:nvPr>
        </p:nvSpPr>
        <p:spPr>
          <a:xfrm>
            <a:off x="772707" y="4616963"/>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05</a:t>
            </a:r>
            <a:endParaRPr/>
          </a:p>
        </p:txBody>
      </p:sp>
      <p:sp>
        <p:nvSpPr>
          <p:cNvPr id="169" name="Google Shape;169;p2"/>
          <p:cNvSpPr txBox="1"/>
          <p:nvPr>
            <p:ph idx="13" type="body"/>
          </p:nvPr>
        </p:nvSpPr>
        <p:spPr>
          <a:xfrm>
            <a:off x="1608004" y="4616963"/>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GB"/>
              <a:t>Luku 5 – Tekoälytyökalut opetukseen ja oppimiseen</a:t>
            </a:r>
            <a:endParaRPr/>
          </a:p>
        </p:txBody>
      </p:sp>
      <p:sp>
        <p:nvSpPr>
          <p:cNvPr id="170" name="Google Shape;170;p2"/>
          <p:cNvSpPr txBox="1"/>
          <p:nvPr>
            <p:ph idx="14" type="body"/>
          </p:nvPr>
        </p:nvSpPr>
        <p:spPr>
          <a:xfrm>
            <a:off x="548420" y="416431"/>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Sisällys</a:t>
            </a:r>
            <a:endParaRPr/>
          </a:p>
        </p:txBody>
      </p:sp>
      <p:sp>
        <p:nvSpPr>
          <p:cNvPr id="171" name="Google Shape;171;p2"/>
          <p:cNvSpPr/>
          <p:nvPr/>
        </p:nvSpPr>
        <p:spPr>
          <a:xfrm rot="1240913">
            <a:off x="10576783" y="-413266"/>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20"/>
          <p:cNvSpPr txBox="1"/>
          <p:nvPr>
            <p:ph idx="1" type="body"/>
          </p:nvPr>
        </p:nvSpPr>
        <p:spPr>
          <a:xfrm>
            <a:off x="6143478" y="1729498"/>
            <a:ext cx="5315700" cy="5128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Toiseksi, tarkista aina tekoälyn luoma sisältö ennen sen käyttöä oppijoiden kanssa. Tekoälytyökalut voivat tuottaa tekstiä, joka on luettavissa varmasti, mutta se voi sisältää virheitä, vanhentunutta tietoa tai </a:t>
            </a:r>
            <a:r>
              <a:rPr lang="en-GB" sz="2000"/>
              <a:t>keksittyjä </a:t>
            </a:r>
            <a:r>
              <a:rPr lang="en-GB" sz="2000"/>
              <a:t> </a:t>
            </a:r>
            <a:r>
              <a:rPr lang="en-GB" sz="2000"/>
              <a:t>lähteitä.Tämä on erityisen tärkeää ammatillisessa koulutuksessa, jossa epätarkat turvallisuustiedot tai virheelliset tekniset menettelytavat voivat aiheuttaa vakavia seurauksia. Ottakaa tavaksi tarkistaa tekoälyn tuottamat tulokset luotettavien lähteiden avulla ja näyttäkää oppilaille esimerkkiä tästä kriittisestä arviointitavasta: tekoälyn kyseenalaistaminen on yhtä tärkeää kuin sen käytön opettaminen.</a:t>
            </a:r>
            <a:endParaRPr sz="2000"/>
          </a:p>
          <a:p>
            <a:pPr indent="0" lvl="0" marL="0" rtl="0" algn="l">
              <a:spcBef>
                <a:spcPts val="0"/>
              </a:spcBef>
              <a:spcAft>
                <a:spcPts val="0"/>
              </a:spcAft>
              <a:buNone/>
            </a:pPr>
            <a:r>
              <a:t/>
            </a:r>
            <a:endParaRPr sz="2000"/>
          </a:p>
          <a:p>
            <a:pPr indent="0" lvl="0" marL="0" rtl="0" algn="l">
              <a:lnSpc>
                <a:spcPct val="90000"/>
              </a:lnSpc>
              <a:spcBef>
                <a:spcPts val="0"/>
              </a:spcBef>
              <a:spcAft>
                <a:spcPts val="0"/>
              </a:spcAft>
              <a:buClr>
                <a:schemeClr val="lt1"/>
              </a:buClr>
              <a:buSzPts val="2000"/>
              <a:buNone/>
            </a:pPr>
            <a:r>
              <a:t/>
            </a:r>
            <a:endParaRPr sz="2000"/>
          </a:p>
          <a:p>
            <a:pPr indent="0" lvl="0" marL="0" rtl="0" algn="l">
              <a:lnSpc>
                <a:spcPct val="90000"/>
              </a:lnSpc>
              <a:spcBef>
                <a:spcPts val="1000"/>
              </a:spcBef>
              <a:spcAft>
                <a:spcPts val="0"/>
              </a:spcAft>
              <a:buClr>
                <a:schemeClr val="lt1"/>
              </a:buClr>
              <a:buSzPts val="2000"/>
              <a:buNone/>
            </a:pPr>
            <a:r>
              <a:rPr lang="en-GB" sz="2000"/>
              <a:t>Common Sense Education (2024); Uudet ohjeet opettajien avuksi Euroopan digitaalisen koulutuksen johtamisessa (maaliskuu 2026)</a:t>
            </a:r>
            <a:endParaRPr/>
          </a:p>
        </p:txBody>
      </p:sp>
      <p:sp>
        <p:nvSpPr>
          <p:cNvPr id="309" name="Google Shape;309;p20"/>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Suojaa yksityisyyttä ja tarkista kaikki</a:t>
            </a:r>
            <a:endParaRPr/>
          </a:p>
        </p:txBody>
      </p:sp>
      <p:pic>
        <p:nvPicPr>
          <p:cNvPr id="310" name="Google Shape;310;p20">
            <a:hlinkClick r:id="rId3"/>
          </p:cNvPr>
          <p:cNvPicPr preferRelativeResize="0"/>
          <p:nvPr>
            <p:ph idx="3" type="pic"/>
          </p:nvPr>
        </p:nvPicPr>
        <p:blipFill rotWithShape="1">
          <a:blip r:embed="rId4">
            <a:alphaModFix/>
          </a:blip>
          <a:srcRect b="22896" l="0" r="0" t="22896"/>
          <a:stretch/>
        </p:blipFill>
        <p:spPr>
          <a:xfrm>
            <a:off x="0" y="1561018"/>
            <a:ext cx="5130800" cy="3913188"/>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1"/>
          <p:cNvSpPr txBox="1"/>
          <p:nvPr>
            <p:ph idx="1" type="body"/>
          </p:nvPr>
        </p:nvSpPr>
        <p:spPr>
          <a:xfrm>
            <a:off x="2908200" y="91868"/>
            <a:ext cx="9283800" cy="13842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3200"/>
              <a:buNone/>
            </a:pPr>
            <a:r>
              <a:rPr lang="en-GB" sz="2900"/>
              <a:t>      </a:t>
            </a:r>
            <a:r>
              <a:rPr lang="en-GB" sz="2100"/>
              <a:t>Kolme tehokkaasti tekoälyä hyödyntävän opettajan toimintatapaa</a:t>
            </a:r>
            <a:endParaRPr sz="2900"/>
          </a:p>
        </p:txBody>
      </p:sp>
      <p:sp>
        <p:nvSpPr>
          <p:cNvPr id="317" name="Google Shape;317;p21"/>
          <p:cNvSpPr txBox="1"/>
          <p:nvPr>
            <p:ph idx="2" type="body"/>
          </p:nvPr>
        </p:nvSpPr>
        <p:spPr>
          <a:xfrm>
            <a:off x="4543267" y="942882"/>
            <a:ext cx="6931701" cy="999383"/>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62626"/>
              </a:buClr>
              <a:buSzPts val="1800"/>
              <a:buNone/>
            </a:pPr>
            <a:r>
              <a:rPr b="1" lang="en-GB" sz="1800"/>
              <a:t>Tarkista tiedot ennen jakamista</a:t>
            </a:r>
            <a:r>
              <a:rPr lang="en-GB" sz="1800"/>
              <a:t>. Tekoälytyökalut voivat tuottaa uskottavia virheitä ja keksittyjä lähteitä, joten </a:t>
            </a:r>
            <a:r>
              <a:rPr lang="en-GB" sz="1800"/>
              <a:t>tarkista aina tiedot luotettavista lähteistä ennen kuin käytät niitä oppijoiden kanssa. </a:t>
            </a:r>
            <a:r>
              <a:rPr lang="en-GB" sz="1800"/>
              <a:t> UNESCO, 2023)</a:t>
            </a:r>
            <a:endParaRPr sz="1800"/>
          </a:p>
        </p:txBody>
      </p:sp>
      <p:sp>
        <p:nvSpPr>
          <p:cNvPr id="318" name="Google Shape;318;p21"/>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01</a:t>
            </a:r>
            <a:endParaRPr/>
          </a:p>
        </p:txBody>
      </p:sp>
      <p:sp>
        <p:nvSpPr>
          <p:cNvPr id="319" name="Google Shape;319;p21"/>
          <p:cNvSpPr txBox="1"/>
          <p:nvPr>
            <p:ph idx="6" type="body"/>
          </p:nvPr>
        </p:nvSpPr>
        <p:spPr>
          <a:xfrm>
            <a:off x="4599617" y="2873688"/>
            <a:ext cx="6819000" cy="13842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62626"/>
              </a:buClr>
              <a:buSzPts val="1800"/>
              <a:buNone/>
            </a:pPr>
            <a:r>
              <a:rPr b="1" lang="en-GB" sz="1800"/>
              <a:t>Suojaa tietoja aina. </a:t>
            </a:r>
            <a:r>
              <a:rPr lang="en-GB" sz="1800"/>
              <a:t>Älä koskaan syötä oppilaiden nimiä, arvosanoja tai henkilötietoja avoimille tekoälyalustoille, käytä sen sijaan anonymisoituja tai kuvitteellisia esimerkkejä. (Uudet ohjeet opettajien avuksi Euroopan digitaalisen koulutuksen johtamisessa, maaliskuu 2026); GDPR)</a:t>
            </a:r>
            <a:endParaRPr sz="1800"/>
          </a:p>
        </p:txBody>
      </p:sp>
      <p:sp>
        <p:nvSpPr>
          <p:cNvPr id="320" name="Google Shape;320;p21"/>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02</a:t>
            </a:r>
            <a:endParaRPr/>
          </a:p>
        </p:txBody>
      </p:sp>
      <p:sp>
        <p:nvSpPr>
          <p:cNvPr id="321" name="Google Shape;321;p21"/>
          <p:cNvSpPr txBox="1"/>
          <p:nvPr>
            <p:ph idx="9" type="body"/>
          </p:nvPr>
        </p:nvSpPr>
        <p:spPr>
          <a:xfrm>
            <a:off x="4527775" y="4632851"/>
            <a:ext cx="6819000" cy="13842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62626"/>
              </a:buClr>
              <a:buSzPts val="1800"/>
              <a:buNone/>
            </a:pPr>
            <a:r>
              <a:rPr b="1" lang="en-GB" sz="1800"/>
              <a:t>Pohdi, mitä saat ja mitä menetät. </a:t>
            </a:r>
            <a:r>
              <a:rPr lang="en-GB" sz="1800"/>
              <a:t>Tekoäly voi säästää aikaa ideoinnissa tai luonnoksien laatimisessa, mutta muista säilyttää opetuksessasi tietoisesti luovuus, vuorovaikutus ja kriittinen ajattelu. </a:t>
            </a:r>
            <a:r>
              <a:rPr lang="en-GB" sz="1800"/>
              <a:t> (Common Sense Education, 2024)</a:t>
            </a:r>
            <a:endParaRPr/>
          </a:p>
        </p:txBody>
      </p:sp>
      <p:sp>
        <p:nvSpPr>
          <p:cNvPr id="322" name="Google Shape;322;p21"/>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03</a:t>
            </a:r>
            <a:endParaRPr/>
          </a:p>
        </p:txBody>
      </p:sp>
      <p:pic>
        <p:nvPicPr>
          <p:cNvPr id="323" name="Google Shape;323;p21"/>
          <p:cNvPicPr preferRelativeResize="0"/>
          <p:nvPr>
            <p:ph idx="4" type="pic"/>
          </p:nvPr>
        </p:nvPicPr>
        <p:blipFill rotWithShape="1">
          <a:blip r:embed="rId3">
            <a:alphaModFix/>
          </a:blip>
          <a:srcRect b="0" l="0" r="0" t="0"/>
          <a:stretch/>
        </p:blipFill>
        <p:spPr>
          <a:xfrm>
            <a:off x="-681651" y="-458750"/>
            <a:ext cx="3914774" cy="7316750"/>
          </a:xfrm>
          <a:prstGeom prst="rect">
            <a:avLst/>
          </a:prstGeom>
          <a:solidFill>
            <a:srgbClr val="D8D8D8"/>
          </a:solidFill>
          <a:ln>
            <a:noFill/>
          </a:ln>
        </p:spPr>
      </p:pic>
      <p:sp>
        <p:nvSpPr>
          <p:cNvPr id="324" name="Google Shape;324;p21"/>
          <p:cNvSpPr/>
          <p:nvPr/>
        </p:nvSpPr>
        <p:spPr>
          <a:xfrm rot="9727022">
            <a:off x="-481078" y="5498436"/>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2"/>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Liettuassa ART+INN:n koordinoima EDU-AI-projekti (2024–2025) koulutti ammatillisen koulutuksen opettajia Liettuassa, Belgiassa ja Italiassa integroimaan tekoälyn opetuskäytäntöihinsä monikielisen digitaalisen työkalupakin avulla, joka sisälsi mikro-oppimismoduuleja perustasolla, keski- ja edistyneellä tasolla. Ennen projektia 66,7 prosentilla osallistujista ei ollut aiempaa tekoälykoulutusta. Käytännön työpajojen jälkeen opettajien itse arvioima "hyvä" tekoälyn ymmärtäminen nousi lähes 30 prosenttia, mikä osoittaa, että jäsennelty, käytännönläheinen koulutus voi nopeasti rakentaa itseluottamusta.</a:t>
            </a:r>
            <a:endParaRPr/>
          </a:p>
          <a:p>
            <a:pPr indent="0" lvl="0" marL="0" rtl="0" algn="l">
              <a:lnSpc>
                <a:spcPct val="90000"/>
              </a:lnSpc>
              <a:spcBef>
                <a:spcPts val="1000"/>
              </a:spcBef>
              <a:spcAft>
                <a:spcPts val="0"/>
              </a:spcAft>
              <a:buClr>
                <a:srgbClr val="262626"/>
              </a:buClr>
              <a:buSzPts val="2000"/>
              <a:buNone/>
            </a:pPr>
            <a:r>
              <a:rPr lang="en-GB" sz="2000"/>
              <a:t>EDU-AI-projekti (2025)</a:t>
            </a:r>
            <a:endParaRPr/>
          </a:p>
        </p:txBody>
      </p:sp>
      <p:sp>
        <p:nvSpPr>
          <p:cNvPr id="330" name="Google Shape;330;p22"/>
          <p:cNvSpPr txBox="1"/>
          <p:nvPr>
            <p:ph idx="2" type="body"/>
          </p:nvPr>
        </p:nvSpPr>
        <p:spPr>
          <a:xfrm>
            <a:off x="533400" y="818657"/>
            <a:ext cx="7480445"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CASE-TUTKIMUS EDU-AI Erasmus+ -projekti, ammatillisen koulutuksen opettajien kouluttaminen kolmessa maassa</a:t>
            </a:r>
            <a:endParaRPr/>
          </a:p>
        </p:txBody>
      </p:sp>
      <p:pic>
        <p:nvPicPr>
          <p:cNvPr id="331" name="Google Shape;331;p22"/>
          <p:cNvPicPr preferRelativeResize="0"/>
          <p:nvPr>
            <p:ph idx="3" type="pic"/>
          </p:nvPr>
        </p:nvPicPr>
        <p:blipFill rotWithShape="1">
          <a:blip r:embed="rId3">
            <a:alphaModFix/>
          </a:blip>
          <a:srcRect b="0" l="34151" r="34151"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3"/>
          <p:cNvSpPr txBox="1"/>
          <p:nvPr>
            <p:ph idx="1" type="body"/>
          </p:nvPr>
        </p:nvSpPr>
        <p:spPr>
          <a:xfrm>
            <a:off x="5842000" y="2076098"/>
            <a:ext cx="5450289" cy="39131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a:t>Google: Generatiivinen tekoäly opettajille</a:t>
            </a:r>
            <a:endParaRPr b="1"/>
          </a:p>
          <a:p>
            <a:pPr indent="0" lvl="0" marL="0" rtl="0" algn="l">
              <a:lnSpc>
                <a:spcPct val="90000"/>
              </a:lnSpc>
              <a:spcBef>
                <a:spcPts val="1000"/>
              </a:spcBef>
              <a:spcAft>
                <a:spcPts val="0"/>
              </a:spcAft>
              <a:buClr>
                <a:schemeClr val="lt1"/>
              </a:buClr>
              <a:buSzPts val="2400"/>
              <a:buNone/>
            </a:pPr>
            <a:r>
              <a:rPr lang="en-GB"/>
              <a:t>Ilmainen, noin kahden tunnin, </a:t>
            </a:r>
            <a:r>
              <a:rPr lang="en-GB"/>
              <a:t>jonka voi suorittaa omaan tahtiin, ja jossa perehdytään Google Geminin ja NotebookLM:n käytännön käyttöön oppituntien suunnittelussa, arvioinnissa ja palautteen antamisessa. Kurssin suorittamisesta saa todistuksen.</a:t>
            </a:r>
            <a:endParaRPr/>
          </a:p>
          <a:p>
            <a:pPr indent="0" lvl="0" marL="0" rtl="0" algn="l">
              <a:spcBef>
                <a:spcPts val="1000"/>
              </a:spcBef>
              <a:spcAft>
                <a:spcPts val="0"/>
              </a:spcAft>
              <a:buNone/>
            </a:pPr>
            <a:r>
              <a:t/>
            </a:r>
            <a:endParaRPr/>
          </a:p>
          <a:p>
            <a:pPr indent="0" lvl="0" marL="0" rtl="0" algn="l">
              <a:lnSpc>
                <a:spcPct val="90000"/>
              </a:lnSpc>
              <a:spcBef>
                <a:spcPts val="10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rPr lang="en-GB"/>
              <a:t>suorittamisesta.https://grow.google/ai-for-educators/</a:t>
            </a:r>
            <a:endParaRPr/>
          </a:p>
          <a:p>
            <a:pPr indent="0" lvl="0" marL="0" rtl="0" algn="l">
              <a:lnSpc>
                <a:spcPct val="90000"/>
              </a:lnSpc>
              <a:spcBef>
                <a:spcPts val="1000"/>
              </a:spcBef>
              <a:spcAft>
                <a:spcPts val="0"/>
              </a:spcAft>
              <a:buClr>
                <a:schemeClr val="lt1"/>
              </a:buClr>
              <a:buSzPts val="2400"/>
              <a:buNone/>
            </a:pPr>
            <a:r>
              <a:t/>
            </a:r>
            <a:endParaRPr/>
          </a:p>
        </p:txBody>
      </p:sp>
      <p:sp>
        <p:nvSpPr>
          <p:cNvPr id="337" name="Google Shape;337;p23"/>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Lisäresurssi</a:t>
            </a:r>
            <a:endParaRPr/>
          </a:p>
        </p:txBody>
      </p:sp>
      <p:pic>
        <p:nvPicPr>
          <p:cNvPr id="338" name="Google Shape;338;p23">
            <a:hlinkClick r:id="rId3"/>
          </p:cNvPr>
          <p:cNvPicPr preferRelativeResize="0"/>
          <p:nvPr>
            <p:ph idx="3" type="pic"/>
          </p:nvPr>
        </p:nvPicPr>
        <p:blipFill rotWithShape="1">
          <a:blip r:embed="rId4">
            <a:alphaModFix/>
          </a:blip>
          <a:srcRect b="0" l="10389" r="20874" t="0"/>
          <a:stretch/>
        </p:blipFill>
        <p:spPr>
          <a:xfrm>
            <a:off x="1" y="1472406"/>
            <a:ext cx="5235902" cy="3913188"/>
          </a:xfrm>
          <a:prstGeom prst="rect">
            <a:avLst/>
          </a:prstGeom>
          <a:solidFill>
            <a:srgbClr val="D8D8D8"/>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24"/>
          <p:cNvSpPr txBox="1"/>
          <p:nvPr>
            <p:ph idx="1" type="body"/>
          </p:nvPr>
        </p:nvSpPr>
        <p:spPr>
          <a:xfrm>
            <a:off x="5434696" y="2622424"/>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GB"/>
              <a:t>Luku 3 – </a:t>
            </a:r>
            <a:endParaRPr/>
          </a:p>
          <a:p>
            <a:pPr indent="0" lvl="0" marL="0" rtl="0" algn="l">
              <a:lnSpc>
                <a:spcPct val="90000"/>
              </a:lnSpc>
              <a:spcBef>
                <a:spcPts val="1000"/>
              </a:spcBef>
              <a:spcAft>
                <a:spcPts val="0"/>
              </a:spcAft>
              <a:buClr>
                <a:schemeClr val="lt1"/>
              </a:buClr>
              <a:buSzPts val="4800"/>
              <a:buNone/>
            </a:pPr>
            <a:r>
              <a:rPr lang="en-GB"/>
              <a:t>Eettiset Näkökohdat</a:t>
            </a:r>
            <a:endParaRPr/>
          </a:p>
        </p:txBody>
      </p:sp>
      <p:sp>
        <p:nvSpPr>
          <p:cNvPr id="345" name="Google Shape;345;p2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03</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5"/>
          <p:cNvSpPr txBox="1"/>
          <p:nvPr>
            <p:ph idx="1" type="body"/>
          </p:nvPr>
        </p:nvSpPr>
        <p:spPr>
          <a:xfrm>
            <a:off x="6613876" y="1726635"/>
            <a:ext cx="5090964"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Tekoälytyökalujen helpottuessa houkutus keskittyä siihen, mitä ne osaavat tehdä, ja murehtia etiikasta myöhemmin. Tämä on virhe.</a:t>
            </a:r>
            <a:endParaRPr/>
          </a:p>
          <a:p>
            <a:pPr indent="0" lvl="0" marL="0" rtl="0" algn="l">
              <a:lnSpc>
                <a:spcPct val="90000"/>
              </a:lnSpc>
              <a:spcBef>
                <a:spcPts val="1000"/>
              </a:spcBef>
              <a:spcAft>
                <a:spcPts val="0"/>
              </a:spcAft>
              <a:buClr>
                <a:srgbClr val="6CF1F4"/>
              </a:buClr>
              <a:buSzPts val="2000"/>
              <a:buNone/>
            </a:pPr>
            <a:r>
              <a:rPr b="1" lang="en-GB" sz="2000" u="sng">
                <a:solidFill>
                  <a:srgbClr val="6CF1F4"/>
                </a:solidFill>
                <a:hlinkClick r:id="rId3">
                  <a:extLst>
                    <a:ext uri="{A12FA001-AC4F-418D-AE19-62706E023703}">
                      <ahyp:hlinkClr val="tx"/>
                    </a:ext>
                  </a:extLst>
                </a:hlinkClick>
              </a:rPr>
              <a:t>UNESCOn pääjohtaja Audrey Azoulay totesi kansainvälisenä koulutuspäivänä 2025</a:t>
            </a:r>
            <a:r>
              <a:rPr lang="en-GB" sz="2000"/>
              <a:t>: "Tekoäly tarjoaa merkittäviä mahdollisuuksia koulutukselle, edellyttäen, että sen käyttöönottoa kouluissa ohjaavat selkeät eettiset periaatteet." Tekoälyn eettiset ulottuvuudet – puolueellisuus, yksityisyys, läpinäkyvyys, oikeudenmukaisuus ja ympäristövaikutukset – ovat perustavanlaatuisia tekoälyn asianmukaiselle käytölle, ja ammatillisen koulutuksen opettajilla on vastuu näyttää eettistä mallia aivan ensimmäisestä vuorovaikutuksesta lähtien..</a:t>
            </a:r>
            <a:endParaRPr sz="2000"/>
          </a:p>
        </p:txBody>
      </p:sp>
      <p:sp>
        <p:nvSpPr>
          <p:cNvPr id="352" name="Google Shape;352;p25"/>
          <p:cNvSpPr txBox="1"/>
          <p:nvPr>
            <p:ph idx="3" type="body"/>
          </p:nvPr>
        </p:nvSpPr>
        <p:spPr>
          <a:xfrm>
            <a:off x="6329013" y="275400"/>
            <a:ext cx="5660700" cy="1058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Etiikan on kuljettava käyttöönoton rinnalla</a:t>
            </a:r>
            <a:endParaRPr/>
          </a:p>
        </p:txBody>
      </p:sp>
      <p:sp>
        <p:nvSpPr>
          <p:cNvPr id="353" name="Google Shape;353;p25"/>
          <p:cNvSpPr/>
          <p:nvPr/>
        </p:nvSpPr>
        <p:spPr>
          <a:xfrm rot="5551673">
            <a:off x="10696721" y="5034762"/>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354" name="Google Shape;354;p25">
            <a:hlinkClick r:id="rId4"/>
          </p:cNvPr>
          <p:cNvPicPr preferRelativeResize="0"/>
          <p:nvPr>
            <p:ph idx="2" type="pic"/>
          </p:nvPr>
        </p:nvPicPr>
        <p:blipFill rotWithShape="1">
          <a:blip r:embed="rId5">
            <a:alphaModFix/>
          </a:blip>
          <a:srcRect b="0" l="6170" r="6170" t="0"/>
          <a:stretch/>
        </p:blipFill>
        <p:spPr>
          <a:xfrm>
            <a:off x="487160" y="524738"/>
            <a:ext cx="5660531" cy="6045736"/>
          </a:xfrm>
          <a:prstGeom prst="rect">
            <a:avLst/>
          </a:prstGeom>
          <a:solidFill>
            <a:srgbClr val="F2F2F2"/>
          </a:solidFill>
          <a:ln>
            <a:noFill/>
          </a:ln>
          <a:effectLst>
            <a:outerShdw blurRad="63500" sx="102000" rotWithShape="0" algn="ctr" sy="102000">
              <a:srgbClr val="000000">
                <a:alpha val="40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6"/>
          <p:cNvSpPr txBox="1"/>
          <p:nvPr>
            <p:ph idx="1" type="body"/>
          </p:nvPr>
        </p:nvSpPr>
        <p:spPr>
          <a:xfrm>
            <a:off x="636756" y="1600153"/>
            <a:ext cx="4639200" cy="4377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b="1" lang="en-GB" sz="2000"/>
              <a:t>EU:n tekoälylaki (asetus 2024/1689) </a:t>
            </a:r>
            <a:r>
              <a:rPr lang="en-GB" sz="2000"/>
              <a:t>luokittelee tekoälyn koulutuksessa "korkean riskin" alueeksi. </a:t>
            </a:r>
            <a:r>
              <a:rPr lang="en-GB" sz="2000"/>
              <a:t>Tekoälyjärjestelmät, joita käytetään pääsyn myöntämiseen oppilaitoksiin, oppimistulosten arviointiin tai käyttäytymisen seurantaan tenttitilanteissa, ovat kaikki tiukkojen vaatimusten alaisia. Näitä vaatimuksia ovat muun muassa riskienhallinta, tietohallinto, läpinäkyvyys ja ihmisen suorittama valvonta. Laki kieltää myös kokonaan tunnetunnistusjärjestelmät oppilaitoksissa (voimassa helmikuusta 2025 alkaen). Nämä säännökset vaikuttavat suoraan siihen, mitä tekoälytyökaluja ammatillisen koulutuksen oppilaitokset voivat käyttää ja mitä eivät.</a:t>
            </a:r>
            <a:endParaRPr sz="2000"/>
          </a:p>
          <a:p>
            <a:pPr indent="0" lvl="0" marL="0" rtl="0" algn="l">
              <a:spcBef>
                <a:spcPts val="0"/>
              </a:spcBef>
              <a:spcAft>
                <a:spcPts val="0"/>
              </a:spcAft>
              <a:buNone/>
            </a:pPr>
            <a:r>
              <a:t/>
            </a:r>
            <a:endParaRPr sz="2000"/>
          </a:p>
          <a:p>
            <a:pPr indent="0" lvl="0" marL="0" rtl="0" algn="l">
              <a:lnSpc>
                <a:spcPct val="90000"/>
              </a:lnSpc>
              <a:spcBef>
                <a:spcPts val="0"/>
              </a:spcBef>
              <a:spcAft>
                <a:spcPts val="0"/>
              </a:spcAft>
              <a:buClr>
                <a:schemeClr val="lt1"/>
              </a:buClr>
              <a:buSzPts val="2000"/>
              <a:buNone/>
            </a:pPr>
            <a:r>
              <a:t/>
            </a:r>
            <a:endParaRPr sz="2000"/>
          </a:p>
        </p:txBody>
      </p:sp>
      <p:sp>
        <p:nvSpPr>
          <p:cNvPr id="361" name="Google Shape;361;p26"/>
          <p:cNvSpPr txBox="1"/>
          <p:nvPr>
            <p:ph idx="3" type="body"/>
          </p:nvPr>
        </p:nvSpPr>
        <p:spPr>
          <a:xfrm>
            <a:off x="518573" y="484501"/>
            <a:ext cx="5496637"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Etiikan on kuljettava käyttöönoton rinnalla</a:t>
            </a:r>
            <a:endParaRPr/>
          </a:p>
        </p:txBody>
      </p:sp>
      <p:sp>
        <p:nvSpPr>
          <p:cNvPr id="362" name="Google Shape;362;p26"/>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363" name="Google Shape;363;p26">
            <a:hlinkClick r:id="rId3"/>
          </p:cNvPr>
          <p:cNvPicPr preferRelativeResize="0"/>
          <p:nvPr>
            <p:ph idx="2" type="pic"/>
          </p:nvPr>
        </p:nvPicPr>
        <p:blipFill rotWithShape="1">
          <a:blip r:embed="rId4">
            <a:alphaModFix/>
          </a:blip>
          <a:srcRect b="0" l="13809" r="13809" t="0"/>
          <a:stretch/>
        </p:blipFill>
        <p:spPr>
          <a:xfrm>
            <a:off x="5888002" y="439730"/>
            <a:ext cx="5660531" cy="6045736"/>
          </a:xfrm>
          <a:prstGeom prst="rect">
            <a:avLst/>
          </a:prstGeom>
          <a:solidFill>
            <a:srgbClr val="F2F2F2"/>
          </a:solidFill>
          <a:ln>
            <a:noFill/>
          </a:ln>
          <a:effectLst>
            <a:outerShdw blurRad="63500" sx="102000" rotWithShape="0" algn="ctr" sy="102000">
              <a:srgbClr val="000000">
                <a:alpha val="40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27"/>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Tekoälyjärjestelmät oppivat datasta, ja data heijastaa maailman olemassa olevia eriarvoisuuksia. Tämä tarkoittaa, että tekoäly voi lisääntyä ja jopa vahvistaa ennakkoluuloja, jos emme ole valppaita. Tutkimukset ovat osoittaneet, että tekoälyllä toimivat plagioinnintunnistustyökalut merkitsevät suhteettoman usein sellaisten opiskelijoiden kirjoituksia, joille opetuskieli ei ole heidän äidinkielensä, vaikka heidän työnsä olisi kirjoitettu kokonaan ilman tekoälyn apua. Toisessa tapauksessa tekoälypohjainen keskeyttämisen ennustustyökalu tunnisti suhteettoman usein vähemmistöopiskelijoita riskiryhmään kuuluviksi, mikä vaarantaa itseään toteuttavien ennustusten syntymisen.</a:t>
            </a:r>
            <a:endParaRPr/>
          </a:p>
          <a:p>
            <a:pPr indent="0" lvl="0" marL="0" rtl="0" algn="l">
              <a:lnSpc>
                <a:spcPct val="90000"/>
              </a:lnSpc>
              <a:spcBef>
                <a:spcPts val="1000"/>
              </a:spcBef>
              <a:spcAft>
                <a:spcPts val="0"/>
              </a:spcAft>
              <a:buClr>
                <a:srgbClr val="262626"/>
              </a:buClr>
              <a:buSzPts val="2000"/>
              <a:buNone/>
            </a:pPr>
            <a:r>
              <a:rPr lang="en-GB" sz="2000"/>
              <a:t>Käytännön opetus on yksinkertainen:</a:t>
            </a:r>
            <a:r>
              <a:rPr b="1" lang="en-GB" sz="2000"/>
              <a:t> älä koskaan käytä tekoälyä ainoana perusteena oppijoita, valintapäätöksiä, arvosanoja, etenemistä tai kurinpitotoimia koskeville seurauksille. </a:t>
            </a:r>
            <a:r>
              <a:rPr lang="en-GB" sz="2000"/>
              <a:t>Käytä aina ihmisen harkintaa viimeisenä tarkastuksena. Kun käytät tekoälyä sisällön luomiseen, tarkista se stereotypioiden, kulttuuristen oletusten ja yksipuolisten näkökulmien varalta. Tekoälyn tuotokset ovat ehdotuksia, eivät tuomioita, ja ammatillinen vastuumme oppijoitamme kohtaan pysyy muuttumattomana.</a:t>
            </a:r>
            <a:endParaRPr/>
          </a:p>
          <a:p>
            <a:pPr indent="0" lvl="0" marL="0" rtl="0" algn="l">
              <a:lnSpc>
                <a:spcPct val="90000"/>
              </a:lnSpc>
              <a:spcBef>
                <a:spcPts val="1000"/>
              </a:spcBef>
              <a:spcAft>
                <a:spcPts val="0"/>
              </a:spcAft>
              <a:buClr>
                <a:srgbClr val="00B0F0"/>
              </a:buClr>
              <a:buSzPts val="2000"/>
              <a:buNone/>
            </a:pPr>
            <a:r>
              <a:rPr lang="en-GB" sz="2000">
                <a:solidFill>
                  <a:srgbClr val="00B0F0"/>
                </a:solidFill>
              </a:rPr>
              <a:t>Federation of American Scientists (2024); EdTech Magazine (2025)</a:t>
            </a:r>
            <a:endParaRPr/>
          </a:p>
        </p:txBody>
      </p:sp>
      <p:sp>
        <p:nvSpPr>
          <p:cNvPr id="369" name="Google Shape;369;p2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Puolueellisuus, oikeudenmukaisuus ja tekoälyn harkinnan rajat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28"/>
          <p:cNvSpPr txBox="1"/>
          <p:nvPr>
            <p:ph idx="1" type="body"/>
          </p:nvPr>
        </p:nvSpPr>
        <p:spPr>
          <a:xfrm>
            <a:off x="5943600" y="1612373"/>
            <a:ext cx="5365102" cy="391318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000"/>
              <a:t>Tietosuoja on ehdoton vaatimus. GDPR:n mukaan opiskelijoiden tiedot ovat suojattuja henkilötietoja, ja niiden syöttäminen avoimiin tekoälyalustoihin ilman asianmukaisia suojatoimia voi olla tietoturvaloukkaus.</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rPr lang="en-GB" sz="2000"/>
              <a:t>Käytännön ohjeita ovat muun muassa seuraavat: älä koskaan syötä opiskelijoiden nimiä, arvosanoja tai tunnistettavia tietoja ChatGPT:n kaltaisiin työkaluihin; tarkista, onko oppilaitoksesi hyväksynyt tiettyjä tekoälytyökaluja asianmukaisilla tietojenkäsittelysopimuksilla; ja ota yhteyttä tietosuojavastaavaasi ennen uuden työkalun käyttöönottoa.</a:t>
            </a:r>
            <a:endParaRPr sz="2000"/>
          </a:p>
          <a:p>
            <a:pPr indent="0" lvl="0" marL="0" rtl="0" algn="l">
              <a:spcBef>
                <a:spcPts val="0"/>
              </a:spcBef>
              <a:spcAft>
                <a:spcPts val="0"/>
              </a:spcAft>
              <a:buNone/>
            </a:pPr>
            <a:r>
              <a:t/>
            </a:r>
            <a:endParaRPr sz="2000"/>
          </a:p>
          <a:p>
            <a:pPr indent="0" lvl="0" marL="0" rtl="0" algn="l">
              <a:lnSpc>
                <a:spcPct val="90000"/>
              </a:lnSpc>
              <a:spcBef>
                <a:spcPts val="0"/>
              </a:spcBef>
              <a:spcAft>
                <a:spcPts val="0"/>
              </a:spcAft>
              <a:buClr>
                <a:schemeClr val="lt1"/>
              </a:buClr>
              <a:buSzPts val="2000"/>
              <a:buNone/>
            </a:pPr>
            <a:r>
              <a:t/>
            </a:r>
            <a:endParaRPr sz="2000"/>
          </a:p>
          <a:p>
            <a:pPr indent="0" lvl="0" marL="0" rtl="0" algn="l">
              <a:lnSpc>
                <a:spcPct val="90000"/>
              </a:lnSpc>
              <a:spcBef>
                <a:spcPts val="1000"/>
              </a:spcBef>
              <a:spcAft>
                <a:spcPts val="0"/>
              </a:spcAft>
              <a:buClr>
                <a:schemeClr val="lt1"/>
              </a:buClr>
              <a:buSzPts val="2000"/>
              <a:buNone/>
            </a:pPr>
            <a:r>
              <a:t/>
            </a:r>
            <a:endParaRPr sz="2000"/>
          </a:p>
          <a:p>
            <a:pPr indent="0" lvl="0" marL="0" rtl="0" algn="l">
              <a:lnSpc>
                <a:spcPct val="90000"/>
              </a:lnSpc>
              <a:spcBef>
                <a:spcPts val="1000"/>
              </a:spcBef>
              <a:spcAft>
                <a:spcPts val="0"/>
              </a:spcAft>
              <a:buClr>
                <a:schemeClr val="lt1"/>
              </a:buClr>
              <a:buSzPts val="2000"/>
              <a:buNone/>
            </a:pPr>
            <a:r>
              <a:t/>
            </a:r>
            <a:endParaRPr sz="2000"/>
          </a:p>
        </p:txBody>
      </p:sp>
      <p:sp>
        <p:nvSpPr>
          <p:cNvPr id="376" name="Google Shape;376;p28"/>
          <p:cNvSpPr txBox="1"/>
          <p:nvPr>
            <p:ph idx="2" type="body"/>
          </p:nvPr>
        </p:nvSpPr>
        <p:spPr>
          <a:xfrm>
            <a:off x="4120309" y="150713"/>
            <a:ext cx="735926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Tietosuoja, akateeminen integriteetti ja ympäristövaikutukset</a:t>
            </a:r>
            <a:endParaRPr/>
          </a:p>
        </p:txBody>
      </p:sp>
      <p:pic>
        <p:nvPicPr>
          <p:cNvPr id="377" name="Google Shape;377;p28">
            <a:hlinkClick r:id="rId3"/>
          </p:cNvPr>
          <p:cNvPicPr preferRelativeResize="0"/>
          <p:nvPr>
            <p:ph idx="3" type="pic"/>
          </p:nvPr>
        </p:nvPicPr>
        <p:blipFill rotWithShape="1">
          <a:blip r:embed="rId4">
            <a:alphaModFix/>
          </a:blip>
          <a:srcRect b="0" l="2644" r="2644" t="0"/>
          <a:stretch/>
        </p:blipFill>
        <p:spPr>
          <a:xfrm>
            <a:off x="0" y="1561018"/>
            <a:ext cx="5130800" cy="3913188"/>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9"/>
          <p:cNvSpPr txBox="1"/>
          <p:nvPr>
            <p:ph idx="1" type="body"/>
          </p:nvPr>
        </p:nvSpPr>
        <p:spPr>
          <a:xfrm>
            <a:off x="5943600" y="1612373"/>
            <a:ext cx="5365102" cy="39131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Akateeminen integriteetti edellyttää uusia keskusteluja oppijoiden kanssa. UNESCO (2023) suosittelee, että opettajat määrittelevät selkeästi tekoälyn hyväksyttävän käytön rajat kullekin tehtävälle ja vaativat opiskelijoita raportoimaan, miten he ovat käyttäneet tekoälyä työssään.</a:t>
            </a:r>
            <a:endParaRPr/>
          </a:p>
          <a:p>
            <a:pPr indent="0" lvl="0" marL="0" rtl="0" algn="l">
              <a:lnSpc>
                <a:spcPct val="90000"/>
              </a:lnSpc>
              <a:spcBef>
                <a:spcPts val="1000"/>
              </a:spcBef>
              <a:spcAft>
                <a:spcPts val="0"/>
              </a:spcAft>
              <a:buClr>
                <a:schemeClr val="lt1"/>
              </a:buClr>
              <a:buSzPts val="2000"/>
              <a:buNone/>
            </a:pPr>
            <a:r>
              <a:rPr lang="en-GB" sz="2000"/>
              <a:t>Lopuksi, tekoälyn ympäristövaikutukset ovat erityisen merkityksellisiä SUSTaiN-hankkeelle, sillä yksi generatiivinen tekoälyhaku kuluttaa noin 4–5 kertaa enemmän energiaa kuin tavallinen verkkohaku, ja suurten tekoälymallien kouluttaminen voi päästää satoja tonneja hiilidioksidipäästöjä. Näiden kompromissien avoin keskustelu on sekä eettinen velvoite että kestävän kehityksen oppitunti.</a:t>
            </a:r>
            <a:endParaRPr sz="2000"/>
          </a:p>
        </p:txBody>
      </p:sp>
      <p:sp>
        <p:nvSpPr>
          <p:cNvPr id="384" name="Google Shape;384;p29"/>
          <p:cNvSpPr txBox="1"/>
          <p:nvPr>
            <p:ph idx="2" type="body"/>
          </p:nvPr>
        </p:nvSpPr>
        <p:spPr>
          <a:xfrm>
            <a:off x="4032173" y="150713"/>
            <a:ext cx="7276529"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Tietosuoja, akateeminen integriteetti ja ympäristövaikutukset</a:t>
            </a:r>
            <a:endParaRPr/>
          </a:p>
        </p:txBody>
      </p:sp>
      <p:pic>
        <p:nvPicPr>
          <p:cNvPr id="385" name="Google Shape;385;p29">
            <a:hlinkClick r:id="rId3"/>
          </p:cNvPr>
          <p:cNvPicPr preferRelativeResize="0"/>
          <p:nvPr>
            <p:ph idx="3" type="pic"/>
          </p:nvPr>
        </p:nvPicPr>
        <p:blipFill rotWithShape="1">
          <a:blip r:embed="rId4">
            <a:alphaModFix/>
          </a:blip>
          <a:srcRect b="23337" l="0" r="0" t="23337"/>
          <a:stretch/>
        </p:blipFill>
        <p:spPr>
          <a:xfrm>
            <a:off x="0" y="1561018"/>
            <a:ext cx="5130800" cy="3913188"/>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
          <p:cNvSpPr txBox="1"/>
          <p:nvPr>
            <p:ph idx="1" type="body"/>
          </p:nvPr>
        </p:nvSpPr>
        <p:spPr>
          <a:xfrm>
            <a:off x="677194" y="1307574"/>
            <a:ext cx="10595237" cy="530254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Tämän moduulin loppuun mennessä pystyn…</a:t>
            </a:r>
            <a:endParaRPr/>
          </a:p>
          <a:p>
            <a:pPr indent="-342900" lvl="0" marL="342900" rtl="0" algn="l">
              <a:lnSpc>
                <a:spcPct val="90000"/>
              </a:lnSpc>
              <a:spcBef>
                <a:spcPts val="1000"/>
              </a:spcBef>
              <a:spcAft>
                <a:spcPts val="0"/>
              </a:spcAft>
              <a:buClr>
                <a:srgbClr val="262626"/>
              </a:buClr>
              <a:buSzPts val="2000"/>
              <a:buFont typeface="Arial"/>
              <a:buChar char="•"/>
            </a:pPr>
            <a:r>
              <a:rPr lang="en-GB" sz="2000"/>
              <a:t>Selittä, miksi tekoäly on merkityksellinen ammatillisessa koulutuksessa tänä päivänä ja miten se liittyy sekä vihreään että digitaaliseen siirtymään, jotka muokkaavat Euroopan työvoimaa.</a:t>
            </a:r>
            <a:endParaRPr/>
          </a:p>
          <a:p>
            <a:pPr indent="-342900" lvl="0" marL="342900" rtl="0" algn="l">
              <a:lnSpc>
                <a:spcPct val="90000"/>
              </a:lnSpc>
              <a:spcBef>
                <a:spcPts val="1000"/>
              </a:spcBef>
              <a:spcAft>
                <a:spcPts val="0"/>
              </a:spcAft>
              <a:buClr>
                <a:srgbClr val="262626"/>
              </a:buClr>
              <a:buSzPts val="2000"/>
              <a:buFont typeface="Arial"/>
              <a:buChar char="•"/>
            </a:pPr>
            <a:r>
              <a:rPr lang="en-GB" sz="2000"/>
              <a:t>Määritellä käytännöllisiä ja vähäriskisiä strategioita tekoälytyökalujen ottamiseksi osaksi omaa opetuskäytäntöäni, aloittaen pienistä, tarkoituksenmukaisista askelista.</a:t>
            </a:r>
            <a:endParaRPr sz="2000"/>
          </a:p>
          <a:p>
            <a:pPr indent="-342900" lvl="0" marL="342900" rtl="0" algn="l">
              <a:lnSpc>
                <a:spcPct val="90000"/>
              </a:lnSpc>
              <a:spcBef>
                <a:spcPts val="1000"/>
              </a:spcBef>
              <a:spcAft>
                <a:spcPts val="0"/>
              </a:spcAft>
              <a:buClr>
                <a:srgbClr val="262626"/>
              </a:buClr>
              <a:buSzPts val="2000"/>
              <a:buFont typeface="Arial"/>
              <a:buChar char="•"/>
            </a:pPr>
            <a:r>
              <a:rPr lang="en-GB" sz="2000"/>
              <a:t>Tunnistan keskeiset eettiset näkökohdat, kuten puolueellisuuden, tietosuojan, akateemisen integriteetin ja ympäristövaikutukset, jotka minun on pidettävä mielessä käyttäessäni tekoälyä ammatillisessa koulutuksessa.</a:t>
            </a:r>
            <a:endParaRPr/>
          </a:p>
          <a:p>
            <a:pPr indent="-342900" lvl="0" marL="342900" rtl="0" algn="l">
              <a:lnSpc>
                <a:spcPct val="90000"/>
              </a:lnSpc>
              <a:spcBef>
                <a:spcPts val="1000"/>
              </a:spcBef>
              <a:spcAft>
                <a:spcPts val="0"/>
              </a:spcAft>
              <a:buClr>
                <a:srgbClr val="262626"/>
              </a:buClr>
              <a:buSzPts val="2000"/>
              <a:buFont typeface="Arial"/>
              <a:buChar char="•"/>
            </a:pPr>
            <a:r>
              <a:rPr lang="en-GB" sz="2000"/>
              <a:t>Kuvaile vähintään kolmea tutkimustietoon perustuvaa tekoälyn hyötyä ammatillisen koulutuksen opetuksessa ja oppimisessa, mukaan lukien opetuksen yksilöllistäminen, työmäärän keventäminen ja inklusiivinen opetus.</a:t>
            </a:r>
            <a:endParaRPr sz="2000"/>
          </a:p>
          <a:p>
            <a:pPr indent="-342900" lvl="0" marL="342900" rtl="0" algn="l">
              <a:lnSpc>
                <a:spcPct val="90000"/>
              </a:lnSpc>
              <a:spcBef>
                <a:spcPts val="1000"/>
              </a:spcBef>
              <a:spcAft>
                <a:spcPts val="0"/>
              </a:spcAft>
              <a:buClr>
                <a:srgbClr val="262626"/>
              </a:buClr>
              <a:buSzPts val="2000"/>
              <a:buFont typeface="Arial"/>
              <a:buChar char="•"/>
            </a:pPr>
            <a:r>
              <a:rPr lang="en-GB" sz="2000"/>
              <a:t>Valita ja ottaa käyttöön vähintään kaksi tekoälytyökalua, jotka sopivat ammatilliseen oppiaineeseeni ja oppilaideni tarpeisiin.</a:t>
            </a:r>
            <a:endParaRPr sz="2000"/>
          </a:p>
          <a:p>
            <a:pPr indent="-342900" lvl="0" marL="342900" rtl="0" algn="l">
              <a:lnSpc>
                <a:spcPct val="90000"/>
              </a:lnSpc>
              <a:spcBef>
                <a:spcPts val="1000"/>
              </a:spcBef>
              <a:spcAft>
                <a:spcPts val="0"/>
              </a:spcAft>
              <a:buClr>
                <a:srgbClr val="262626"/>
              </a:buClr>
              <a:buSzPts val="2000"/>
              <a:buFont typeface="Arial"/>
              <a:buChar char="•"/>
            </a:pPr>
            <a:r>
              <a:rPr lang="en-GB" sz="2000"/>
              <a:t>Pohtia kriittisesti, miten tekoäly voi tukea, mutta ei koskaan korvata, ammatillisen koulutuksen inhimillisiä, sosiaalisia ja käytännön ulottuvuuksia.</a:t>
            </a:r>
            <a:endParaRPr/>
          </a:p>
        </p:txBody>
      </p:sp>
      <p:sp>
        <p:nvSpPr>
          <p:cNvPr id="177" name="Google Shape;177;p3"/>
          <p:cNvSpPr txBox="1"/>
          <p:nvPr>
            <p:ph idx="2" type="body"/>
          </p:nvPr>
        </p:nvSpPr>
        <p:spPr>
          <a:xfrm>
            <a:off x="677193" y="503920"/>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Oppimistavoitteet</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3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Belgialaisen La Scientothèquen kehittämä AI4InclusiveEducation-projekti, joka on osa Erasmus+ SteamCity -aloitetta, sai UNESCOn King Hamad -palkinnon vuonna 2025 tekoälyn vastuullisen käytön edistämisestä koulutuksessa. Projekti tarjoaa tekoälykasvatusta kansalais- ja monitieteisestä näkökulmasta 10–18-vuotiaille nuorille, erityisesti heikommassa asemassa oleville yhteisöille, ja tutkii tietosuojaa, algoritmien väärinkäyttöä ja väärää tietoa paikallisiin kysymyksiin keskittyvien aktiviteettien avulla. Projekti on tavoittanut yli 6 000 oppijaa ja 300 opettajaa avoimien moduulien kautta.</a:t>
            </a:r>
            <a:endParaRPr/>
          </a:p>
        </p:txBody>
      </p:sp>
      <p:sp>
        <p:nvSpPr>
          <p:cNvPr id="392" name="Google Shape;392;p30"/>
          <p:cNvSpPr txBox="1"/>
          <p:nvPr>
            <p:ph idx="2" type="body"/>
          </p:nvPr>
        </p:nvSpPr>
        <p:spPr>
          <a:xfrm>
            <a:off x="198304" y="1034557"/>
            <a:ext cx="7954178"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CASE-TUTKIMUS AI4InclusiveEducation (Belgia) UNESCO-palkinnon voittaja 2025</a:t>
            </a:r>
            <a:endParaRPr/>
          </a:p>
        </p:txBody>
      </p:sp>
      <p:pic>
        <p:nvPicPr>
          <p:cNvPr id="393" name="Google Shape;393;p30"/>
          <p:cNvPicPr preferRelativeResize="0"/>
          <p:nvPr>
            <p:ph idx="3" type="pic"/>
          </p:nvPr>
        </p:nvPicPr>
        <p:blipFill rotWithShape="1">
          <a:blip r:embed="rId3">
            <a:alphaModFix/>
          </a:blip>
          <a:srcRect b="0" l="7835" r="7835"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31"/>
          <p:cNvSpPr txBox="1"/>
          <p:nvPr>
            <p:ph idx="1" type="body"/>
          </p:nvPr>
        </p:nvSpPr>
        <p:spPr>
          <a:xfrm>
            <a:off x="5943600" y="1612373"/>
            <a:ext cx="5365102" cy="39131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a:t>Euroopan komissio: Tekoälyä koskevat eettiset ohjeet opettajille</a:t>
            </a:r>
            <a:endParaRPr b="1"/>
          </a:p>
          <a:p>
            <a:pPr indent="0" lvl="0" marL="0" rtl="0" algn="l">
              <a:lnSpc>
                <a:spcPct val="90000"/>
              </a:lnSpc>
              <a:spcBef>
                <a:spcPts val="1000"/>
              </a:spcBef>
              <a:spcAft>
                <a:spcPts val="0"/>
              </a:spcAft>
              <a:buClr>
                <a:schemeClr val="lt1"/>
              </a:buClr>
              <a:buSzPts val="2400"/>
              <a:buNone/>
            </a:pPr>
            <a:r>
              <a:t/>
            </a:r>
            <a:endParaRPr b="1"/>
          </a:p>
          <a:p>
            <a:pPr indent="0" lvl="0" marL="0" rtl="0" algn="l">
              <a:lnSpc>
                <a:spcPct val="90000"/>
              </a:lnSpc>
              <a:spcBef>
                <a:spcPts val="1000"/>
              </a:spcBef>
              <a:spcAft>
                <a:spcPts val="0"/>
              </a:spcAft>
              <a:buClr>
                <a:schemeClr val="lt1"/>
              </a:buClr>
              <a:buSzPts val="2400"/>
              <a:buNone/>
            </a:pPr>
            <a:r>
              <a:rPr lang="en-GB"/>
              <a:t>Käytännönläheisiä, skenaarioihin perustuvia ohjeita opettajille, joilla on vähän tai ei lainkaan aiempaa kokemusta tekoälyn käytöstä. Saatavilla kaikilla EU:n kielillä ja niitä mainostetaan Erasmus+ -ohjelman kautta.</a:t>
            </a:r>
            <a:endParaRPr/>
          </a:p>
          <a:p>
            <a:pPr indent="0" lvl="0" marL="0" rtl="0" algn="l">
              <a:lnSpc>
                <a:spcPct val="90000"/>
              </a:lnSpc>
              <a:spcBef>
                <a:spcPts val="1000"/>
              </a:spcBef>
              <a:spcAft>
                <a:spcPts val="0"/>
              </a:spcAft>
              <a:buClr>
                <a:schemeClr val="lt1"/>
              </a:buClr>
              <a:buSzPts val="2400"/>
              <a:buNone/>
            </a:pPr>
            <a:r>
              <a:rPr i="1" lang="en-GB" u="sng">
                <a:solidFill>
                  <a:schemeClr val="hlink"/>
                </a:solidFill>
                <a:hlinkClick r:id="rId3"/>
              </a:rPr>
              <a:t>https://education.ec.europa.eu/focus-topics/digital-education/action-plan/action-6</a:t>
            </a:r>
            <a:r>
              <a:rPr i="1" lang="en-GB"/>
              <a:t> </a:t>
            </a:r>
            <a:endParaRPr/>
          </a:p>
          <a:p>
            <a:pPr indent="0" lvl="0" marL="0" rtl="0" algn="l">
              <a:lnSpc>
                <a:spcPct val="90000"/>
              </a:lnSpc>
              <a:spcBef>
                <a:spcPts val="1000"/>
              </a:spcBef>
              <a:spcAft>
                <a:spcPts val="0"/>
              </a:spcAft>
              <a:buClr>
                <a:schemeClr val="lt1"/>
              </a:buClr>
              <a:buSzPts val="2400"/>
              <a:buNone/>
            </a:pPr>
            <a:r>
              <a:t/>
            </a:r>
            <a:endParaRPr/>
          </a:p>
        </p:txBody>
      </p:sp>
      <p:sp>
        <p:nvSpPr>
          <p:cNvPr id="400" name="Google Shape;400;p31"/>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LISÄRESURSSIT</a:t>
            </a:r>
            <a:endParaRPr/>
          </a:p>
        </p:txBody>
      </p:sp>
      <p:pic>
        <p:nvPicPr>
          <p:cNvPr id="401" name="Google Shape;401;p31"/>
          <p:cNvPicPr preferRelativeResize="0"/>
          <p:nvPr>
            <p:ph idx="3" type="pic"/>
          </p:nvPr>
        </p:nvPicPr>
        <p:blipFill rotWithShape="1">
          <a:blip r:embed="rId4">
            <a:alphaModFix/>
          </a:blip>
          <a:srcRect b="0" l="5407" r="5407" t="0"/>
          <a:stretch/>
        </p:blipFill>
        <p:spPr>
          <a:xfrm>
            <a:off x="0" y="1561018"/>
            <a:ext cx="5130800" cy="3913188"/>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32"/>
          <p:cNvSpPr txBox="1"/>
          <p:nvPr>
            <p:ph idx="1" type="body"/>
          </p:nvPr>
        </p:nvSpPr>
        <p:spPr>
          <a:xfrm>
            <a:off x="5434695" y="2622424"/>
            <a:ext cx="6485555" cy="2253043"/>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lang="en-GB"/>
              <a:t>Luku 4 – </a:t>
            </a:r>
            <a:endParaRPr/>
          </a:p>
          <a:p>
            <a:pPr indent="0" lvl="0" marL="0" rtl="0" algn="l">
              <a:lnSpc>
                <a:spcPct val="90000"/>
              </a:lnSpc>
              <a:spcBef>
                <a:spcPts val="1000"/>
              </a:spcBef>
              <a:spcAft>
                <a:spcPts val="0"/>
              </a:spcAft>
              <a:buClr>
                <a:schemeClr val="lt1"/>
              </a:buClr>
              <a:buSzPct val="100000"/>
              <a:buNone/>
            </a:pPr>
            <a:r>
              <a:rPr lang="en-GB"/>
              <a:t>Tekoälyn hyödyt opetuksessa ja oppimisessa</a:t>
            </a:r>
            <a:endParaRPr/>
          </a:p>
        </p:txBody>
      </p:sp>
      <p:sp>
        <p:nvSpPr>
          <p:cNvPr id="408" name="Google Shape;408;p32"/>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04</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33"/>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Yksi tekoälyn vaikuttavimmista eduista koulutuksessa on sen kyky personalisoida oppimista laajuudessa, johon yksikään opettaja ei pysty yksin. </a:t>
            </a:r>
            <a:endParaRPr/>
          </a:p>
          <a:p>
            <a:pPr indent="0" lvl="0" marL="0" rtl="0" algn="l">
              <a:lnSpc>
                <a:spcPct val="90000"/>
              </a:lnSpc>
              <a:spcBef>
                <a:spcPts val="1000"/>
              </a:spcBef>
              <a:spcAft>
                <a:spcPts val="0"/>
              </a:spcAft>
              <a:buClr>
                <a:srgbClr val="262626"/>
              </a:buClr>
              <a:buSzPts val="2000"/>
              <a:buNone/>
            </a:pPr>
            <a:r>
              <a:rPr lang="en-GB" sz="2000"/>
              <a:t>Tekoälyavusteisen personoidun oppimisen tutkimusten meta-analyysi (2019–2024) osoitti keskisuuren tai suuren positiivisen vaikutuksen oppimistuloksiin verrattuna ei-adaptiivisiin lähestymistapoihin, ja kokonaisopetus parani 0,36 keskihajonnalla.</a:t>
            </a:r>
            <a:endParaRPr/>
          </a:p>
          <a:p>
            <a:pPr indent="0" lvl="0" marL="0" rtl="0" algn="l">
              <a:spcBef>
                <a:spcPts val="1000"/>
              </a:spcBef>
              <a:spcAft>
                <a:spcPts val="0"/>
              </a:spcAft>
              <a:buNone/>
            </a:pPr>
            <a:r>
              <a:rPr lang="en-GB" sz="2000"/>
              <a:t>Erityisen huomattava tulos vuodelta 2025 oli, että Harvardin yliopiston fysiikan laitoksella tekoälyopettajia käyttäneet opiskelijat oppivat yli kaksi kertaa enemmän lyhyemmässä ajassa verrattuna perinteisiin aktiivisen oppimisen luokkiin.</a:t>
            </a:r>
            <a:endParaRPr sz="2000"/>
          </a:p>
          <a:p>
            <a:pPr indent="0" lvl="0" marL="0" rtl="0" algn="l">
              <a:spcBef>
                <a:spcPts val="1000"/>
              </a:spcBef>
              <a:spcAft>
                <a:spcPts val="0"/>
              </a:spcAft>
              <a:buNone/>
            </a:pPr>
            <a:r>
              <a:t/>
            </a:r>
            <a:endParaRPr sz="2000"/>
          </a:p>
          <a:p>
            <a:pPr indent="0" lvl="0" marL="0" rtl="0" algn="l">
              <a:lnSpc>
                <a:spcPct val="90000"/>
              </a:lnSpc>
              <a:spcBef>
                <a:spcPts val="1000"/>
              </a:spcBef>
              <a:spcAft>
                <a:spcPts val="0"/>
              </a:spcAft>
              <a:buClr>
                <a:srgbClr val="262626"/>
              </a:buClr>
              <a:buSzPts val="2000"/>
              <a:buNone/>
            </a:pPr>
            <a:r>
              <a:t/>
            </a:r>
            <a:endParaRPr sz="2000"/>
          </a:p>
        </p:txBody>
      </p:sp>
      <p:sp>
        <p:nvSpPr>
          <p:cNvPr id="415" name="Google Shape;415;p33"/>
          <p:cNvSpPr txBox="1"/>
          <p:nvPr>
            <p:ph idx="2" type="body"/>
          </p:nvPr>
        </p:nvSpPr>
        <p:spPr>
          <a:xfrm>
            <a:off x="835671" y="1246695"/>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Personointi, joka todella toimii</a:t>
            </a:r>
            <a:endParaRPr/>
          </a:p>
        </p:txBody>
      </p:sp>
      <p:pic>
        <p:nvPicPr>
          <p:cNvPr id="416" name="Google Shape;416;p33"/>
          <p:cNvPicPr preferRelativeResize="0"/>
          <p:nvPr>
            <p:ph idx="3" type="pic"/>
          </p:nvPr>
        </p:nvPicPr>
        <p:blipFill rotWithShape="1">
          <a:blip r:embed="rId3">
            <a:alphaModFix/>
          </a:blip>
          <a:srcRect b="0" l="0" r="0"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34"/>
          <p:cNvSpPr txBox="1"/>
          <p:nvPr>
            <p:ph idx="1" type="body"/>
          </p:nvPr>
        </p:nvSpPr>
        <p:spPr>
          <a:xfrm>
            <a:off x="835671" y="2727702"/>
            <a:ext cx="7178174" cy="344174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Erityisesti ammatillisessa koulutuksessa tekoälypohjainen personointi on käytännön tasolla kiireellistä. Ammatilliset luokkahuoneet kokoavat usein yhteen oppijoita, joilla on hyvin vaihteleva ennakkotieto, kielitaito ja oppimisnopeus. Tekoälytyökalut, kuten </a:t>
            </a:r>
            <a:r>
              <a:rPr b="1" lang="en-GB" sz="2000" u="sng">
                <a:solidFill>
                  <a:schemeClr val="hlink"/>
                </a:solidFill>
                <a:hlinkClick r:id="rId3"/>
              </a:rPr>
              <a:t>Diffit</a:t>
            </a:r>
            <a:r>
              <a:rPr lang="en-GB" sz="2000"/>
              <a:t> voivat ottaa monimutkaisen teknisen käsikirjan ja tuottaa versioita useille lukutasoille muutamassa minuutissa, kun taas ChatGPT voi luoda saman käsitteen selityksiä eri vaikeustasoilla.</a:t>
            </a:r>
            <a:endParaRPr/>
          </a:p>
          <a:p>
            <a:pPr indent="0" lvl="0" marL="0" rtl="0" algn="l">
              <a:lnSpc>
                <a:spcPct val="90000"/>
              </a:lnSpc>
              <a:spcBef>
                <a:spcPts val="1000"/>
              </a:spcBef>
              <a:spcAft>
                <a:spcPts val="0"/>
              </a:spcAft>
              <a:buClr>
                <a:srgbClr val="262626"/>
              </a:buClr>
              <a:buSzPts val="2000"/>
              <a:buNone/>
            </a:pPr>
            <a:r>
              <a:rPr lang="en-GB" sz="2000"/>
              <a:t>Ammatillisen koulutuksen opettajille, jotka opettavat monimuotoisia oppijaryhmiä, kuten aikuisopiskelijoita, maahanmuuttajia ja uuteen alaan siirtyviä, tällainen nopea ja kohdennettu sopeuttaminen on käytännön välttämättömyys.</a:t>
            </a:r>
            <a:endParaRPr sz="2000"/>
          </a:p>
        </p:txBody>
      </p:sp>
      <p:sp>
        <p:nvSpPr>
          <p:cNvPr id="423" name="Google Shape;423;p34"/>
          <p:cNvSpPr txBox="1"/>
          <p:nvPr>
            <p:ph idx="2" type="body"/>
          </p:nvPr>
        </p:nvSpPr>
        <p:spPr>
          <a:xfrm>
            <a:off x="835671" y="1246695"/>
            <a:ext cx="7178174"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Personointi, joka todella toimii</a:t>
            </a:r>
            <a:endParaRPr/>
          </a:p>
        </p:txBody>
      </p:sp>
      <p:pic>
        <p:nvPicPr>
          <p:cNvPr id="424" name="Google Shape;424;p34"/>
          <p:cNvPicPr preferRelativeResize="0"/>
          <p:nvPr>
            <p:ph idx="3" type="pic"/>
          </p:nvPr>
        </p:nvPicPr>
        <p:blipFill rotWithShape="1">
          <a:blip r:embed="rId4">
            <a:alphaModFix/>
          </a:blip>
          <a:srcRect b="0" l="0" r="0"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35"/>
          <p:cNvPicPr preferRelativeResize="0"/>
          <p:nvPr>
            <p:ph idx="2" type="pic"/>
          </p:nvPr>
        </p:nvPicPr>
        <p:blipFill rotWithShape="1">
          <a:blip r:embed="rId3">
            <a:alphaModFix/>
          </a:blip>
          <a:srcRect b="0" l="0" r="0" t="0"/>
          <a:stretch/>
        </p:blipFill>
        <p:spPr>
          <a:xfrm>
            <a:off x="487160" y="524738"/>
            <a:ext cx="5660531" cy="6045736"/>
          </a:xfrm>
          <a:prstGeom prst="rect">
            <a:avLst/>
          </a:prstGeom>
          <a:solidFill>
            <a:srgbClr val="F2F2F2"/>
          </a:solidFill>
          <a:ln>
            <a:noFill/>
          </a:ln>
        </p:spPr>
      </p:pic>
      <p:sp>
        <p:nvSpPr>
          <p:cNvPr id="431" name="Google Shape;431;p35"/>
          <p:cNvSpPr txBox="1"/>
          <p:nvPr>
            <p:ph idx="1" type="body"/>
          </p:nvPr>
        </p:nvSpPr>
        <p:spPr>
          <a:xfrm>
            <a:off x="6791158" y="1726635"/>
            <a:ext cx="5260624"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Ammatillisen koulutuksen opettajat raportoivat jatkuvasti, että hallinnolliset tehtävät, oppituntien suunnittelu, arviointien laatiminen, palautteen kirjoittaminen ja dokumentaation hallinta vievät aikaa, jonka he mieluummin käyttäisivät oppijoiden kanssa.</a:t>
            </a:r>
            <a:endParaRPr/>
          </a:p>
          <a:p>
            <a:pPr indent="0" lvl="0" marL="0" rtl="0" algn="l">
              <a:lnSpc>
                <a:spcPct val="90000"/>
              </a:lnSpc>
              <a:spcBef>
                <a:spcPts val="1000"/>
              </a:spcBef>
              <a:spcAft>
                <a:spcPts val="0"/>
              </a:spcAft>
              <a:buClr>
                <a:schemeClr val="lt1"/>
              </a:buClr>
              <a:buSzPts val="2000"/>
              <a:buNone/>
            </a:pPr>
            <a:r>
              <a:rPr lang="en-GB" sz="2000"/>
              <a:t>Yhdistyneen kuningaskunnan Education Endowment Foundationin pilottihankkeessa (2023) havaittiin, että ChatGPT:n käyttö hallinnollisiin tehtäviin vähensi suunnittelu- ja hallintoaikaa noin 31 % eli noin 25 minuuttia viikossa opettajaa kohden. Muissa tutkimuksissa tekoälyä vähintään viikoittain käyttävät opettajat säästävät keskimäärin 5,9 tuntia viikossa, ja 55 % sanoo tekoälyn antaneen heille enemmän aikaa suoraan vuorovaikutukseen oppilaiden kanssa.</a:t>
            </a:r>
            <a:endParaRPr sz="2000"/>
          </a:p>
        </p:txBody>
      </p:sp>
      <p:sp>
        <p:nvSpPr>
          <p:cNvPr id="432" name="Google Shape;432;p35"/>
          <p:cNvSpPr txBox="1"/>
          <p:nvPr>
            <p:ph idx="3" type="body"/>
          </p:nvPr>
        </p:nvSpPr>
        <p:spPr>
          <a:xfrm>
            <a:off x="6791158" y="260747"/>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Ajan takaisin ottaminen sille, millä on eniten merkitystä</a:t>
            </a:r>
            <a:endParaRPr/>
          </a:p>
        </p:txBody>
      </p:sp>
      <p:sp>
        <p:nvSpPr>
          <p:cNvPr id="433" name="Google Shape;433;p35"/>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pic>
        <p:nvPicPr>
          <p:cNvPr id="439" name="Google Shape;439;p36"/>
          <p:cNvPicPr preferRelativeResize="0"/>
          <p:nvPr>
            <p:ph idx="2" type="pic"/>
          </p:nvPr>
        </p:nvPicPr>
        <p:blipFill rotWithShape="1">
          <a:blip r:embed="rId3">
            <a:alphaModFix/>
          </a:blip>
          <a:srcRect b="0" l="0" r="0" t="0"/>
          <a:stretch/>
        </p:blipFill>
        <p:spPr>
          <a:xfrm>
            <a:off x="487160" y="524738"/>
            <a:ext cx="5660531" cy="6045736"/>
          </a:xfrm>
          <a:prstGeom prst="rect">
            <a:avLst/>
          </a:prstGeom>
          <a:solidFill>
            <a:srgbClr val="F2F2F2"/>
          </a:solidFill>
          <a:ln>
            <a:noFill/>
          </a:ln>
        </p:spPr>
      </p:pic>
      <p:sp>
        <p:nvSpPr>
          <p:cNvPr id="440" name="Google Shape;440;p36"/>
          <p:cNvSpPr txBox="1"/>
          <p:nvPr>
            <p:ph idx="1" type="body"/>
          </p:nvPr>
        </p:nvSpPr>
        <p:spPr>
          <a:xfrm>
            <a:off x="6791158" y="1848672"/>
            <a:ext cx="5260624"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Ison-Britannian opetusministeriö investoi 3 miljoonaa puntaa tekoälypohjaisiin työkaluihin opettajille tunnustaen, että generatiivinen tekoäly voi auttaa koulutusalan työvoimaa vähentämällä hallinnollista taakkaa. Ammatillisen koulutuksen kouluttajille, jotka jakavat aikansa luokkahuoneopetuksen, työpajojen ohjauksen, työnantajayhteydenpidon ja dokumentoinnin kesken, jopa vaatimattomat ajansäästöt voivat tarkoittaa merkittävästi enemmän aikaa heidän roolinsa arvokkaille, inhimillisille puolille: mentoroinnille, havainnollistamiselle ja oppijoiden valmentamiselle käytännön tehtävien avulla.</a:t>
            </a:r>
            <a:endParaRPr sz="2000"/>
          </a:p>
        </p:txBody>
      </p:sp>
      <p:sp>
        <p:nvSpPr>
          <p:cNvPr id="441" name="Google Shape;441;p36"/>
          <p:cNvSpPr txBox="1"/>
          <p:nvPr>
            <p:ph idx="3" type="body"/>
          </p:nvPr>
        </p:nvSpPr>
        <p:spPr>
          <a:xfrm>
            <a:off x="6791158" y="260747"/>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Ajan takaisin ottaminen sille, millä on eniten merkitystä</a:t>
            </a:r>
            <a:endParaRPr/>
          </a:p>
        </p:txBody>
      </p:sp>
      <p:sp>
        <p:nvSpPr>
          <p:cNvPr id="442" name="Google Shape;442;p36"/>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3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Tekoälyllä on merkittävä potentiaali tehdä ammatillisesta koulutuksesta osallistavampaa ja saavutettavampaa. </a:t>
            </a:r>
            <a:r>
              <a:rPr lang="en-GB" sz="2000" u="sng">
                <a:solidFill>
                  <a:schemeClr val="hlink"/>
                </a:solidFill>
                <a:hlinkClick r:id="rId3"/>
              </a:rPr>
              <a:t>OECD:n vuoden 2025 raportti tekoälystä ja neurodivergenteista oppijoista ammatillisessa koulutuksessa, </a:t>
            </a:r>
            <a:r>
              <a:rPr lang="en-GB" sz="2000"/>
              <a:t>joka perustui yli 50 sidosryhmän haastatteluihin, totesi, että tekoäly ja edistyneet teknologiat voivat tehdä ammatillisesta koulutuksesta mukautuvampaa, saavutettavampaa ja osallistavampaa oppijoille, joilla on autismi, ADHD, lukihäiriö ja muita sairauksia. Tekstistä puheeksi-, puheesta tekstiksi- ja generatiiviset tekoälytyökalut mahdollistavat oppijoiden vuorovaikutuksen materiaalien kanssa heidän haluamassaan muodossa, kun taas laajennetun todellisuuden ympäristöt tarjoavat psykologisesti turvallisia tiloja taitojen harjoitteluun ennen oikeille työpaikoille siirtymistä.</a:t>
            </a:r>
            <a:endParaRPr/>
          </a:p>
          <a:p>
            <a:pPr indent="0" lvl="0" marL="0" rtl="0" algn="l">
              <a:lnSpc>
                <a:spcPct val="90000"/>
              </a:lnSpc>
              <a:spcBef>
                <a:spcPts val="1000"/>
              </a:spcBef>
              <a:spcAft>
                <a:spcPts val="0"/>
              </a:spcAft>
              <a:buClr>
                <a:srgbClr val="262626"/>
              </a:buClr>
              <a:buSzPts val="2000"/>
              <a:buNone/>
            </a:pPr>
            <a:r>
              <a:rPr lang="en-GB" sz="2000"/>
              <a:t>Suomen suurimmassa erityistarpeisten ammatillisessa oppilaitoksessa </a:t>
            </a:r>
            <a:r>
              <a:rPr lang="en-GB" sz="2000" u="sng">
                <a:solidFill>
                  <a:schemeClr val="hlink"/>
                </a:solidFill>
                <a:hlinkClick r:id="rId4"/>
              </a:rPr>
              <a:t>Thinglink</a:t>
            </a:r>
            <a:r>
              <a:rPr lang="en-GB" sz="2000"/>
              <a:t> ja AR-älylasien avulla rakennetut 360° työpaikkaympäristöt antavat oppijoille mahdollisuuden vierailla työpaikoilla etukäteen, harjoitella tehtäväsarjoja ja rakentaa itseluottamusta ennen tosielämän harjoitteluja. Laajempi pointti on tärkeä: tekoäly ei palvele vain tekniikkaosaavimmista oppijoista. Kun se suunnitellaan ja käytetään harkitusti, se voi olla tasa-arvon voima ja tavoittaa ne, joita perinteinen ammatillinen koulutus on perinteisesti alipalvellut.</a:t>
            </a:r>
            <a:endParaRPr/>
          </a:p>
        </p:txBody>
      </p:sp>
      <p:sp>
        <p:nvSpPr>
          <p:cNvPr id="449" name="Google Shape;449;p3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Osallisuuden edistäminen ja osaamisvajeen kaventaminen</a:t>
            </a:r>
            <a:endParaRPr/>
          </a:p>
          <a:p>
            <a:pPr indent="0" lvl="0" marL="0" rtl="0" algn="l">
              <a:spcBef>
                <a:spcPts val="0"/>
              </a:spcBef>
              <a:spcAft>
                <a:spcPts val="0"/>
              </a:spcAft>
              <a:buNone/>
            </a:pPr>
            <a:r>
              <a:t/>
            </a:r>
            <a:endParaRPr/>
          </a:p>
          <a:p>
            <a:pPr indent="0" lvl="0" marL="0" rtl="0" algn="l">
              <a:lnSpc>
                <a:spcPct val="90000"/>
              </a:lnSpc>
              <a:spcBef>
                <a:spcPts val="0"/>
              </a:spcBef>
              <a:spcAft>
                <a:spcPts val="0"/>
              </a:spcAft>
              <a:buClr>
                <a:srgbClr val="51C4C6"/>
              </a:buClr>
              <a:buSzPts val="3600"/>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38"/>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Tutkijat kehittivät monianturisen, tekoälyavusteisen hitsauskouluttajan, joka yhdistää teräväpiirtokamerat, RGB-D-anturit (väri- ja syvyystiedon tuottavat sensorit) sekä koneoppimisalgoritmit tarjotakseen oppijoille reaaliaikaista ja yksilöllistä palautetta motorisista taidoista ja työtekniikasta. Kontrolloidussa tutkimuksessa tekoälyohjattua järjestelmää käyttäneet opiskelijat saavuttivat merkittävästi paremman hitsaustarkkuuden ja oppivat nopeammin kuin sekä perinteistä opetusta saaneet että ilman tekoälyä toimivaa virtuaalitodellisuuskoulutusta käyttäneet opiskelijat. Tätä ”kehollisen tekoälyoppimisen” (embodied AI learning) lähestymistapaa pidetään yhtenä tähän mennessä metodologisesti vahvimmista ja tarkimmin kontrolloiduista tutkimuksista tekoälyn hyödyntämisestä ammatillisessa koulutuksessa.</a:t>
            </a:r>
            <a:endParaRPr/>
          </a:p>
        </p:txBody>
      </p:sp>
      <p:sp>
        <p:nvSpPr>
          <p:cNvPr id="456" name="Google Shape;456;p38"/>
          <p:cNvSpPr txBox="1"/>
          <p:nvPr>
            <p:ph idx="2" type="body"/>
          </p:nvPr>
        </p:nvSpPr>
        <p:spPr>
          <a:xfrm>
            <a:off x="471250" y="807149"/>
            <a:ext cx="7412400" cy="966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rPr lang="en-GB" sz="2800"/>
              <a:t>CASE-TUTKIMUS Tekoälyohjattu XR-hitsauskouluttaja, tekoälyyn perustuva oppiminen teknisessä ja ammatillisessa koulutuksessa</a:t>
            </a:r>
            <a:endParaRPr sz="2800"/>
          </a:p>
        </p:txBody>
      </p:sp>
      <p:pic>
        <p:nvPicPr>
          <p:cNvPr id="457" name="Google Shape;457;p38"/>
          <p:cNvPicPr preferRelativeResize="0"/>
          <p:nvPr>
            <p:ph idx="3" type="pic"/>
          </p:nvPr>
        </p:nvPicPr>
        <p:blipFill rotWithShape="1">
          <a:blip r:embed="rId3">
            <a:alphaModFix/>
          </a:blip>
          <a:srcRect b="0" l="31209" r="31209"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9"/>
          <p:cNvSpPr txBox="1"/>
          <p:nvPr>
            <p:ph idx="1" type="body"/>
          </p:nvPr>
        </p:nvSpPr>
        <p:spPr>
          <a:xfrm>
            <a:off x="5943600" y="1612373"/>
            <a:ext cx="5365102" cy="39131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a:t>Sal Khan: Kuinka tekoäly voisi pelastaa (ei tuhota) koulutuksen</a:t>
            </a:r>
            <a:endParaRPr b="1"/>
          </a:p>
          <a:p>
            <a:pPr indent="0" lvl="0" marL="0" rtl="0" algn="l">
              <a:lnSpc>
                <a:spcPct val="90000"/>
              </a:lnSpc>
              <a:spcBef>
                <a:spcPts val="1000"/>
              </a:spcBef>
              <a:spcAft>
                <a:spcPts val="0"/>
              </a:spcAft>
              <a:buClr>
                <a:schemeClr val="lt1"/>
              </a:buClr>
              <a:buSzPts val="2400"/>
              <a:buNone/>
            </a:pPr>
            <a:r>
              <a:rPr lang="en-GB"/>
              <a:t>15 minuutin TED-puhe vuodelta 2023, jossa esitellään tekoälyopettaja Khanmigoa reaaliajassa. </a:t>
            </a:r>
            <a:r>
              <a:rPr lang="en-GB"/>
              <a:t> Esitys on erittäin ymmärrettävä aloittelijoille ja tarjoaa kiinnostavan katsauksen tekoälyn positiiviseen potentiaaliin koulutuksessa</a:t>
            </a:r>
            <a:endParaRPr/>
          </a:p>
          <a:p>
            <a:pPr indent="0" lvl="0" marL="0" rtl="0" algn="l">
              <a:lnSpc>
                <a:spcPct val="90000"/>
              </a:lnSpc>
              <a:spcBef>
                <a:spcPts val="1000"/>
              </a:spcBef>
              <a:spcAft>
                <a:spcPts val="0"/>
              </a:spcAft>
              <a:buClr>
                <a:schemeClr val="lt1"/>
              </a:buClr>
              <a:buSzPts val="2400"/>
              <a:buNone/>
            </a:pPr>
            <a:r>
              <a:rPr lang="en-GB" u="sng">
                <a:solidFill>
                  <a:schemeClr val="hlink"/>
                </a:solidFill>
                <a:hlinkClick r:id="rId3"/>
              </a:rPr>
              <a:t>'Sal Khan TED AI education 2023'</a:t>
            </a:r>
            <a:endParaRPr/>
          </a:p>
        </p:txBody>
      </p:sp>
      <p:sp>
        <p:nvSpPr>
          <p:cNvPr id="464" name="Google Shape;464;p39"/>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LISÄRESURSSIT</a:t>
            </a:r>
            <a:endParaRPr/>
          </a:p>
        </p:txBody>
      </p:sp>
      <p:pic>
        <p:nvPicPr>
          <p:cNvPr id="465" name="Google Shape;465;p39"/>
          <p:cNvPicPr preferRelativeResize="0"/>
          <p:nvPr>
            <p:ph idx="3" type="pic"/>
          </p:nvPr>
        </p:nvPicPr>
        <p:blipFill rotWithShape="1">
          <a:blip r:embed="rId4">
            <a:alphaModFix/>
          </a:blip>
          <a:srcRect b="0" l="4010" r="4010" t="0"/>
          <a:stretch/>
        </p:blipFill>
        <p:spPr>
          <a:xfrm>
            <a:off x="0" y="1561018"/>
            <a:ext cx="5130800" cy="3913188"/>
          </a:xfrm>
          <a:prstGeom prst="rect">
            <a:avLst/>
          </a:prstGeom>
          <a:solidFill>
            <a:srgbClr val="D8D8D8"/>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4"/>
          <p:cNvSpPr txBox="1"/>
          <p:nvPr>
            <p:ph idx="1" type="body"/>
          </p:nvPr>
        </p:nvSpPr>
        <p:spPr>
          <a:xfrm>
            <a:off x="5297322" y="2639356"/>
            <a:ext cx="6799198" cy="2253043"/>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lang="en-GB"/>
              <a:t>Luku 1</a:t>
            </a:r>
            <a:endParaRPr/>
          </a:p>
          <a:p>
            <a:pPr indent="0" lvl="0" marL="0" rtl="0" algn="l">
              <a:lnSpc>
                <a:spcPct val="90000"/>
              </a:lnSpc>
              <a:spcBef>
                <a:spcPts val="1000"/>
              </a:spcBef>
              <a:spcAft>
                <a:spcPts val="0"/>
              </a:spcAft>
              <a:buClr>
                <a:schemeClr val="lt1"/>
              </a:buClr>
              <a:buSzPct val="100000"/>
              <a:buNone/>
            </a:pPr>
            <a:r>
              <a:rPr lang="en-GB"/>
              <a:t>Miksi tekoäly ammatillisessa koulutuksessa?</a:t>
            </a:r>
            <a:endParaRPr/>
          </a:p>
        </p:txBody>
      </p:sp>
      <p:sp>
        <p:nvSpPr>
          <p:cNvPr id="184" name="Google Shape;184;p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40"/>
          <p:cNvSpPr txBox="1"/>
          <p:nvPr>
            <p:ph idx="1" type="body"/>
          </p:nvPr>
        </p:nvSpPr>
        <p:spPr>
          <a:xfrm>
            <a:off x="5434696" y="2622424"/>
            <a:ext cx="6243184" cy="2253043"/>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lang="en-GB"/>
              <a:t>Luku 5 – </a:t>
            </a:r>
            <a:endParaRPr/>
          </a:p>
          <a:p>
            <a:pPr indent="0" lvl="0" marL="0" rtl="0" algn="l">
              <a:lnSpc>
                <a:spcPct val="90000"/>
              </a:lnSpc>
              <a:spcBef>
                <a:spcPts val="1000"/>
              </a:spcBef>
              <a:spcAft>
                <a:spcPts val="0"/>
              </a:spcAft>
              <a:buClr>
                <a:schemeClr val="lt1"/>
              </a:buClr>
              <a:buSzPct val="100000"/>
              <a:buNone/>
            </a:pPr>
            <a:r>
              <a:rPr lang="en-GB"/>
              <a:t>Tekoälytyökalut opetukseen ja oppimiseen</a:t>
            </a:r>
            <a:endParaRPr/>
          </a:p>
        </p:txBody>
      </p:sp>
      <p:sp>
        <p:nvSpPr>
          <p:cNvPr id="472" name="Google Shape;472;p40"/>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05</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4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Koulutuksessa käytettävien tekoälytyökalujen valikoima laajenee nopeasti, ja se voi tuntua ylivoimaiselta. Hyvä uutinen on, että sinun ei tarvitse opetella niitä kaikkia. Tehokkain lähestymistapa on tunnistaa yksi tai kaksi työkalua, jotka vastaavat nykyisiä tarpeitasi ja oppijoidesi kontekstia, kokeilla niitä matalan panoksen ympäristössä ja rakentaa siitä eteenpäin. Useimmat tässä osiossa käsitellyt työkalut tarjoavat ilmaisia ​​versioita, jotka ovat enemmän kuin riittäviä aloittamiseen, ja jos osaat kirjoittaa kysymyksen tai ladata asiakirjan, voit käyttää näitä työkaluja.</a:t>
            </a:r>
            <a:endParaRPr/>
          </a:p>
          <a:p>
            <a:pPr indent="0" lvl="0" marL="0" rtl="0" algn="l">
              <a:lnSpc>
                <a:spcPct val="90000"/>
              </a:lnSpc>
              <a:spcBef>
                <a:spcPts val="1000"/>
              </a:spcBef>
              <a:spcAft>
                <a:spcPts val="0"/>
              </a:spcAft>
              <a:buClr>
                <a:srgbClr val="262626"/>
              </a:buClr>
              <a:buSzPts val="2000"/>
              <a:buNone/>
            </a:pPr>
            <a:r>
              <a:rPr lang="en-GB" sz="2000"/>
              <a:t>Kun valitset työkalua, kysy itseltäsi kolme kysymystä. Ensinnäkin, vastaako se todelliseen tarpeeseen käytännössäni, kuten oppituntien suunnitteluun, eriytettyjen materiaalien luomiseen, arviointiin tai monikielisten oppijoiden tukemiseen? Toiseksi, onko se ilmainen tai edullinen, ja täyttääkö se oppilaitokseni tietosuojavaatimukset? Kolmanneksi, säästääkö se todella aikaani tai parantaako se oppijoideni kokemusta, vai otanko sen käyttöön vain siksi, että se on uusi?</a:t>
            </a:r>
            <a:endParaRPr/>
          </a:p>
          <a:p>
            <a:pPr indent="0" lvl="0" marL="0" rtl="0" algn="l">
              <a:lnSpc>
                <a:spcPct val="90000"/>
              </a:lnSpc>
              <a:spcBef>
                <a:spcPts val="1000"/>
              </a:spcBef>
              <a:spcAft>
                <a:spcPts val="0"/>
              </a:spcAft>
              <a:buClr>
                <a:srgbClr val="262626"/>
              </a:buClr>
              <a:buSzPts val="2000"/>
              <a:buNone/>
            </a:pPr>
            <a:r>
              <a:rPr lang="en-GB" sz="2000" u="sng">
                <a:solidFill>
                  <a:schemeClr val="hlink"/>
                </a:solidFill>
                <a:hlinkClick r:id="rId3"/>
              </a:rPr>
              <a:t>UNESCOn tekoälyn osaamiskehys opettajille (2024) </a:t>
            </a:r>
            <a:r>
              <a:rPr lang="en-GB" sz="2000"/>
              <a:t>kannustaa kouluttajia arvioimaan tekoälytyökaluja paitsi niiden teknisten ominaisuuksien myös niiden yhdenmukaisuuden pedagogisten tavoitteiden ja eettisten periaatteiden kanssa.</a:t>
            </a:r>
            <a:endParaRPr/>
          </a:p>
        </p:txBody>
      </p:sp>
      <p:sp>
        <p:nvSpPr>
          <p:cNvPr id="478" name="Google Shape;478;p4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Sinun ei tarvitse hallita kaikkia työkaluja, aloita yhdellä tai kahdella</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42"/>
          <p:cNvSpPr txBox="1"/>
          <p:nvPr>
            <p:ph idx="1" type="body"/>
          </p:nvPr>
        </p:nvSpPr>
        <p:spPr>
          <a:xfrm>
            <a:off x="6629669" y="1726635"/>
            <a:ext cx="5198533"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Tekoälytyökalut voivat tukea ammatillisen koulutuksen opettajia käytännössä opetustyönkulun jokaisessa vaiheessa. Suunnittelua ja sisällöntuotantoa varten työkalut, kuten ChatGPT ja MagicSchool.ai, voivat luoda oppituntien rungot, oppimistavoitteita ja aktiviteetti-ideoita minuuteissa. Sinä annat ammatillisen kontekstin ja työkalu tarjoaa ensimmäisen luonnoksen hiottavaksi.</a:t>
            </a:r>
            <a:endParaRPr/>
          </a:p>
          <a:p>
            <a:pPr indent="0" lvl="0" marL="0" rtl="0" algn="l">
              <a:lnSpc>
                <a:spcPct val="90000"/>
              </a:lnSpc>
              <a:spcBef>
                <a:spcPts val="1000"/>
              </a:spcBef>
              <a:spcAft>
                <a:spcPts val="0"/>
              </a:spcAft>
              <a:buClr>
                <a:schemeClr val="lt1"/>
              </a:buClr>
              <a:buSzPts val="2000"/>
              <a:buNone/>
            </a:pPr>
            <a:r>
              <a:rPr lang="en-GB" sz="2000"/>
              <a:t>Eriyttämisen ja saavutettavuuden parantamiseksi Diffit voi mukauttaa teknisiä tekstejä useille lukutasoille, ja Twee voi luoda kieliharjoituksia käyttämällä työpaikkakohtaista sanastoa, mikä on kriittistä monikielisten oppijoiden ohjelmille.</a:t>
            </a:r>
            <a:endParaRPr sz="2000"/>
          </a:p>
        </p:txBody>
      </p:sp>
      <p:sp>
        <p:nvSpPr>
          <p:cNvPr id="485" name="Google Shape;485;p42"/>
          <p:cNvSpPr txBox="1"/>
          <p:nvPr>
            <p:ph idx="3" type="body"/>
          </p:nvPr>
        </p:nvSpPr>
        <p:spPr>
          <a:xfrm>
            <a:off x="6350000" y="260747"/>
            <a:ext cx="5198533"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Tekoälytyökalut opetuksen eri vaiheissa</a:t>
            </a:r>
            <a:endParaRPr/>
          </a:p>
        </p:txBody>
      </p:sp>
      <p:sp>
        <p:nvSpPr>
          <p:cNvPr id="486" name="Google Shape;486;p42"/>
          <p:cNvSpPr/>
          <p:nvPr/>
        </p:nvSpPr>
        <p:spPr>
          <a:xfrm rot="5551673">
            <a:off x="10633221" y="5119089"/>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87" name="Google Shape;487;p42">
            <a:hlinkClick r:id="rId3"/>
          </p:cNvPr>
          <p:cNvPicPr preferRelativeResize="0"/>
          <p:nvPr>
            <p:ph idx="2" type="pic"/>
          </p:nvPr>
        </p:nvPicPr>
        <p:blipFill rotWithShape="1">
          <a:blip r:embed="rId4">
            <a:alphaModFix/>
          </a:blip>
          <a:srcRect b="3648" l="926" r="56608" t="0"/>
          <a:stretch/>
        </p:blipFill>
        <p:spPr>
          <a:xfrm>
            <a:off x="487160" y="524738"/>
            <a:ext cx="5660531" cy="6045736"/>
          </a:xfrm>
          <a:prstGeom prst="rect">
            <a:avLst/>
          </a:prstGeom>
          <a:solidFill>
            <a:srgbClr val="F2F2F2"/>
          </a:solidFill>
          <a:ln>
            <a:noFill/>
          </a:ln>
          <a:effectLst>
            <a:outerShdw blurRad="63500" sx="102000" rotWithShape="0" algn="ctr" sy="102000">
              <a:srgbClr val="000000">
                <a:alpha val="40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43"/>
          <p:cNvSpPr txBox="1"/>
          <p:nvPr>
            <p:ph idx="1" type="body"/>
          </p:nvPr>
        </p:nvSpPr>
        <p:spPr>
          <a:xfrm>
            <a:off x="6629669" y="1726635"/>
            <a:ext cx="5427133"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Arviointia ja palautetta varten, </a:t>
            </a:r>
            <a:r>
              <a:rPr lang="en-GB" sz="2000" u="sng">
                <a:solidFill>
                  <a:srgbClr val="6CF1F4"/>
                </a:solidFill>
                <a:hlinkClick r:id="rId3">
                  <a:extLst>
                    <a:ext uri="{A12FA001-AC4F-418D-AE19-62706E023703}">
                      <ahyp:hlinkClr val="tx"/>
                    </a:ext>
                  </a:extLst>
                </a:hlinkClick>
              </a:rPr>
              <a:t>Brisk Teaching </a:t>
            </a:r>
            <a:r>
              <a:rPr lang="en-GB" sz="2000"/>
              <a:t>(ilmainen Chrome-laajennus) voi luoda tietokilpailuja mistä tahansa verkkosisällöstä, mukaan lukien YouTube-tutoriaalit ja alan artikkelit, kun taas Eduaide.AI tarjoaa yli 100 sisältötyyppiä, mukaan lukien arviointimatriisit ja osaamisperusteiset arvioinnit.</a:t>
            </a:r>
            <a:endParaRPr/>
          </a:p>
          <a:p>
            <a:pPr indent="0" lvl="0" marL="0" rtl="0" algn="l">
              <a:lnSpc>
                <a:spcPct val="90000"/>
              </a:lnSpc>
              <a:spcBef>
                <a:spcPts val="1000"/>
              </a:spcBef>
              <a:spcAft>
                <a:spcPts val="0"/>
              </a:spcAft>
              <a:buClr>
                <a:schemeClr val="lt1"/>
              </a:buClr>
              <a:buSzPts val="2000"/>
              <a:buNone/>
            </a:pPr>
            <a:r>
              <a:rPr lang="en-GB" sz="2000"/>
              <a:t>Visuaalista ja mediatuotantoa varten,</a:t>
            </a:r>
            <a:r>
              <a:rPr lang="en-GB" sz="2000" u="sng">
                <a:solidFill>
                  <a:srgbClr val="6CF1F4"/>
                </a:solidFill>
                <a:hlinkClick r:id="rId4">
                  <a:extLst>
                    <a:ext uri="{A12FA001-AC4F-418D-AE19-62706E023703}">
                      <ahyp:hlinkClr val="tx"/>
                    </a:ext>
                  </a:extLst>
                </a:hlinkClick>
              </a:rPr>
              <a:t> Canva </a:t>
            </a:r>
            <a:r>
              <a:rPr lang="en-GB" sz="2000"/>
              <a:t>(ilmainen kouluttajille) sisältää tekoälypohjaisia ​​ominaisuuksia työpajajulisteiden ja turvallisuusinfografiikkaan. Opiskelijoiden osallistamista varten </a:t>
            </a:r>
            <a:r>
              <a:rPr lang="en-GB" sz="2000" u="sng">
                <a:solidFill>
                  <a:srgbClr val="6CF1F4"/>
                </a:solidFill>
                <a:hlinkClick r:id="rId5">
                  <a:extLst>
                    <a:ext uri="{A12FA001-AC4F-418D-AE19-62706E023703}">
                      <ahyp:hlinkClr val="tx"/>
                    </a:ext>
                  </a:extLst>
                </a:hlinkClick>
              </a:rPr>
              <a:t>Curipod </a:t>
            </a:r>
            <a:r>
              <a:rPr lang="en-GB" sz="2000"/>
              <a:t>muuntaa oppituntien aiheet interaktiivisiksi esityksiksi kyselyillä ja keskustelunaiheilla, mikä on ihanteellista ammatillisten opiskelijoiden aktiiviseen osallistumiseen ennen työpajaan menoa.</a:t>
            </a:r>
            <a:endParaRPr sz="2000"/>
          </a:p>
        </p:txBody>
      </p:sp>
      <p:sp>
        <p:nvSpPr>
          <p:cNvPr id="494" name="Google Shape;494;p43"/>
          <p:cNvSpPr txBox="1"/>
          <p:nvPr>
            <p:ph idx="3" type="body"/>
          </p:nvPr>
        </p:nvSpPr>
        <p:spPr>
          <a:xfrm>
            <a:off x="6350000" y="260747"/>
            <a:ext cx="5198533"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Tekoälytyökalut opetuksen eri vaiheissa</a:t>
            </a:r>
            <a:endParaRPr/>
          </a:p>
        </p:txBody>
      </p:sp>
      <p:sp>
        <p:nvSpPr>
          <p:cNvPr id="495" name="Google Shape;495;p43"/>
          <p:cNvSpPr/>
          <p:nvPr/>
        </p:nvSpPr>
        <p:spPr>
          <a:xfrm rot="5551673">
            <a:off x="10633221" y="5119089"/>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96" name="Google Shape;496;p43"/>
          <p:cNvPicPr preferRelativeResize="0"/>
          <p:nvPr>
            <p:ph idx="2" type="pic"/>
          </p:nvPr>
        </p:nvPicPr>
        <p:blipFill rotWithShape="1">
          <a:blip r:embed="rId6">
            <a:alphaModFix/>
          </a:blip>
          <a:srcRect b="0" l="0" r="39674" t="0"/>
          <a:stretch/>
        </p:blipFill>
        <p:spPr>
          <a:xfrm>
            <a:off x="135198" y="133174"/>
            <a:ext cx="3085832" cy="3295826"/>
          </a:xfrm>
          <a:prstGeom prst="rect">
            <a:avLst/>
          </a:prstGeom>
          <a:solidFill>
            <a:srgbClr val="F2F2F2"/>
          </a:solidFill>
          <a:ln>
            <a:noFill/>
          </a:ln>
          <a:effectLst>
            <a:outerShdw blurRad="63500" sx="102000" rotWithShape="0" algn="ctr" sy="102000">
              <a:srgbClr val="000000">
                <a:alpha val="40000"/>
              </a:srgbClr>
            </a:outerShdw>
          </a:effectLst>
        </p:spPr>
      </p:pic>
      <p:pic>
        <p:nvPicPr>
          <p:cNvPr id="497" name="Google Shape;497;p43"/>
          <p:cNvPicPr preferRelativeResize="0"/>
          <p:nvPr/>
        </p:nvPicPr>
        <p:blipFill rotWithShape="1">
          <a:blip r:embed="rId7">
            <a:alphaModFix/>
          </a:blip>
          <a:srcRect b="0" l="0" r="0" t="0"/>
          <a:stretch/>
        </p:blipFill>
        <p:spPr>
          <a:xfrm>
            <a:off x="2446598" y="1649153"/>
            <a:ext cx="3394008" cy="2266330"/>
          </a:xfrm>
          <a:prstGeom prst="rect">
            <a:avLst/>
          </a:prstGeom>
          <a:noFill/>
          <a:ln>
            <a:noFill/>
          </a:ln>
          <a:effectLst>
            <a:outerShdw blurRad="63500" sx="102000" rotWithShape="0" algn="ctr" sy="102000">
              <a:srgbClr val="000000">
                <a:alpha val="40000"/>
              </a:srgbClr>
            </a:outerShdw>
          </a:effectLst>
        </p:spPr>
      </p:pic>
      <p:pic>
        <p:nvPicPr>
          <p:cNvPr id="498" name="Google Shape;498;p43"/>
          <p:cNvPicPr preferRelativeResize="0"/>
          <p:nvPr/>
        </p:nvPicPr>
        <p:blipFill rotWithShape="1">
          <a:blip r:embed="rId8">
            <a:alphaModFix/>
          </a:blip>
          <a:srcRect b="0" l="0" r="0" t="0"/>
          <a:stretch/>
        </p:blipFill>
        <p:spPr>
          <a:xfrm>
            <a:off x="304590" y="3750383"/>
            <a:ext cx="5832880" cy="2670901"/>
          </a:xfrm>
          <a:prstGeom prst="rect">
            <a:avLst/>
          </a:prstGeom>
          <a:noFill/>
          <a:ln>
            <a:noFill/>
          </a:ln>
          <a:effectLst>
            <a:outerShdw blurRad="63500" sx="102000" rotWithShape="0" algn="ctr" sy="102000">
              <a:srgbClr val="000000">
                <a:alpha val="40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44"/>
          <p:cNvSpPr txBox="1"/>
          <p:nvPr>
            <p:ph idx="1" type="body"/>
          </p:nvPr>
        </p:nvSpPr>
        <p:spPr>
          <a:xfrm>
            <a:off x="526674" y="1130501"/>
            <a:ext cx="8752020" cy="402827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SUSTaiN-projektin kestävän kehityksen painopistealueella työskenteleville ammatillisen koulutuksen opettajille tekoälytyökalut eivät ole pelkästään tehokkuutta varten, vaan ne voivat suoraan tukea vihreiden taitojen koulutusta </a:t>
            </a:r>
            <a:r>
              <a:rPr b="1" lang="en-GB" sz="2000" u="sng">
                <a:solidFill>
                  <a:srgbClr val="055152"/>
                </a:solidFill>
                <a:hlinkClick r:id="rId3">
                  <a:extLst>
                    <a:ext uri="{A12FA001-AC4F-418D-AE19-62706E023703}">
                      <ahyp:hlinkClr val="tx"/>
                    </a:ext>
                  </a:extLst>
                </a:hlinkClick>
              </a:rPr>
              <a:t>ChatGPT </a:t>
            </a:r>
            <a:r>
              <a:rPr lang="en-GB" sz="2000"/>
              <a:t>:tä ja </a:t>
            </a:r>
            <a:r>
              <a:rPr b="1" lang="en-GB" sz="2000" u="sng">
                <a:solidFill>
                  <a:srgbClr val="055152"/>
                </a:solidFill>
                <a:hlinkClick r:id="rId4">
                  <a:extLst>
                    <a:ext uri="{A12FA001-AC4F-418D-AE19-62706E023703}">
                      <ahyp:hlinkClr val="tx"/>
                    </a:ext>
                  </a:extLst>
                </a:hlinkClick>
              </a:rPr>
              <a:t>Google NotebookLM </a:t>
            </a:r>
            <a:r>
              <a:rPr lang="en-GB" sz="2000"/>
              <a:t>:ää voidaan pyytää luomaan oppituntien suunnitelmia energiakatselmuksista, kestävästä maataloudesta, kiertotalouden periaatteista tai vihreän rakentamisen käytännöistä. NotebookLM voi käsitellä kestävän kehityksen raportteja ja ilmastotietoja ja tuottaa opiskelijaystävällisiä oppaita ja äänitiivistelmiä. Canva tarjoaa kestävän kehityksen teemoihin liittyviä malleja tiedotusmateriaaleille ja infografiikoille.</a:t>
            </a:r>
            <a:endParaRPr/>
          </a:p>
          <a:p>
            <a:pPr indent="0" lvl="0" marL="0" rtl="0" algn="l">
              <a:lnSpc>
                <a:spcPct val="90000"/>
              </a:lnSpc>
              <a:spcBef>
                <a:spcPts val="1000"/>
              </a:spcBef>
              <a:spcAft>
                <a:spcPts val="0"/>
              </a:spcAft>
              <a:buClr>
                <a:srgbClr val="262626"/>
              </a:buClr>
              <a:buSzPts val="2000"/>
              <a:buNone/>
            </a:pPr>
            <a:r>
              <a:rPr lang="en-GB" sz="2000"/>
              <a:t>hteys ulottuu syvemmälle kuin sisällön luomiseen. Keskustelemalla tekoälyn omasta ympäristöjalanjäljestä oppijoiden kanssa, datakeskusten kuluttamasta energiasta ja suurten mallien kouluttamisen hiilidioksidikustannuksista kouluttajat voivat muuttaa tekoälyn käytön kestävän kehityksen oppitunniksi. Oppijoiden kannustaminen käyttämään tekoälyä tarkoituksenmukaisesti ja tehokkaasti rajattomien kyselyiden luomisen sijaan on käytännön sovellus kestävän kehityksen ajattelun perustana olevalle resurssitietoisuudelle. Kuten </a:t>
            </a:r>
            <a:r>
              <a:rPr b="1" lang="en-GB" sz="2000" u="sng">
                <a:solidFill>
                  <a:schemeClr val="hlink"/>
                </a:solidFill>
                <a:hlinkClick r:id="rId5"/>
              </a:rPr>
              <a:t>UNESCO ja UNEVOC</a:t>
            </a:r>
            <a:r>
              <a:rPr b="1" lang="en-GB" sz="2000"/>
              <a:t> </a:t>
            </a:r>
            <a:r>
              <a:rPr b="1" lang="en-GB" sz="2000" u="sng">
                <a:solidFill>
                  <a:schemeClr val="hlink"/>
                </a:solidFill>
                <a:hlinkClick r:id="rId6"/>
              </a:rPr>
              <a:t>totesivat vuonna 2021: </a:t>
            </a:r>
            <a:r>
              <a:rPr lang="en-GB" sz="2000"/>
              <a:t>kaikkien ammatillisen koulutuksen oppilaitosten tulisi sisällyttää tekoäly suunnitteluunsa. Edistyksellinen ajattelu antaa ammatillisille oppilaitoksille ja niiden valmistuneille valmiudet menestyä tekoälyn aikakaudella.</a:t>
            </a:r>
            <a:endParaRPr/>
          </a:p>
        </p:txBody>
      </p:sp>
      <p:sp>
        <p:nvSpPr>
          <p:cNvPr id="505" name="Google Shape;505;p44"/>
          <p:cNvSpPr txBox="1"/>
          <p:nvPr>
            <p:ph idx="2" type="body"/>
          </p:nvPr>
        </p:nvSpPr>
        <p:spPr>
          <a:xfrm>
            <a:off x="620581" y="57607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2800"/>
              <a:buNone/>
            </a:pPr>
            <a:r>
              <a:rPr lang="en-GB" sz="2800"/>
              <a:t>Tekoälytyökalujen yhdistäminen kestävän kehityksen missioon</a:t>
            </a:r>
            <a:endParaRPr/>
          </a:p>
        </p:txBody>
      </p:sp>
      <p:pic>
        <p:nvPicPr>
          <p:cNvPr id="506" name="Google Shape;506;p44"/>
          <p:cNvPicPr preferRelativeResize="0"/>
          <p:nvPr/>
        </p:nvPicPr>
        <p:blipFill rotWithShape="1">
          <a:blip r:embed="rId7">
            <a:alphaModFix/>
          </a:blip>
          <a:srcRect b="0" l="0" r="0" t="0"/>
          <a:stretch/>
        </p:blipFill>
        <p:spPr>
          <a:xfrm>
            <a:off x="9382310" y="3548275"/>
            <a:ext cx="2189109" cy="3124200"/>
          </a:xfrm>
          <a:prstGeom prst="rect">
            <a:avLst/>
          </a:prstGeom>
          <a:noFill/>
          <a:ln>
            <a:noFill/>
          </a:ln>
          <a:effectLst>
            <a:outerShdw blurRad="63500" sx="102000" rotWithShape="0" algn="ctr" sy="102000">
              <a:srgbClr val="000000">
                <a:alpha val="40000"/>
              </a:srgbClr>
            </a:outerShdw>
          </a:effectLst>
        </p:spPr>
      </p:pic>
      <p:pic>
        <p:nvPicPr>
          <p:cNvPr descr="The Complete History Of The ChatGPT Logo - Hatchwise" id="507" name="Google Shape;507;p44"/>
          <p:cNvPicPr preferRelativeResize="0"/>
          <p:nvPr/>
        </p:nvPicPr>
        <p:blipFill rotWithShape="1">
          <a:blip r:embed="rId8">
            <a:alphaModFix/>
          </a:blip>
          <a:srcRect b="0" l="0" r="0" t="0"/>
          <a:stretch/>
        </p:blipFill>
        <p:spPr>
          <a:xfrm>
            <a:off x="9579833" y="1130501"/>
            <a:ext cx="1635985" cy="1052721"/>
          </a:xfrm>
          <a:prstGeom prst="rect">
            <a:avLst/>
          </a:prstGeom>
          <a:noFill/>
          <a:ln>
            <a:noFill/>
          </a:ln>
          <a:effectLst>
            <a:outerShdw blurRad="63500" sx="102000" rotWithShape="0" algn="ctr" sy="102000">
              <a:srgbClr val="000000">
                <a:alpha val="40000"/>
              </a:srgbClr>
            </a:outerShdw>
          </a:effectLst>
        </p:spPr>
      </p:pic>
      <p:pic>
        <p:nvPicPr>
          <p:cNvPr descr="Google expands NotebookLM with curated ..." id="508" name="Google Shape;508;p44"/>
          <p:cNvPicPr preferRelativeResize="0"/>
          <p:nvPr/>
        </p:nvPicPr>
        <p:blipFill rotWithShape="1">
          <a:blip r:embed="rId9">
            <a:alphaModFix/>
          </a:blip>
          <a:srcRect b="0" l="0" r="0" t="0"/>
          <a:stretch/>
        </p:blipFill>
        <p:spPr>
          <a:xfrm>
            <a:off x="9584689" y="2338937"/>
            <a:ext cx="1733550" cy="970788"/>
          </a:xfrm>
          <a:prstGeom prst="rect">
            <a:avLst/>
          </a:prstGeom>
          <a:noFill/>
          <a:ln>
            <a:noFill/>
          </a:ln>
          <a:effectLst>
            <a:outerShdw blurRad="63500" sx="102000" rotWithShape="0" algn="ctr" sy="102000">
              <a:srgbClr val="000000">
                <a:alpha val="40000"/>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45"/>
          <p:cNvSpPr txBox="1"/>
          <p:nvPr>
            <p:ph idx="2" type="body"/>
          </p:nvPr>
        </p:nvSpPr>
        <p:spPr>
          <a:xfrm>
            <a:off x="620581" y="57607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Tekoälytyökalut ammatillisen koulutuksen opettajille</a:t>
            </a:r>
            <a:endParaRPr/>
          </a:p>
        </p:txBody>
      </p:sp>
      <p:graphicFrame>
        <p:nvGraphicFramePr>
          <p:cNvPr id="515" name="Google Shape;515;p45"/>
          <p:cNvGraphicFramePr/>
          <p:nvPr/>
        </p:nvGraphicFramePr>
        <p:xfrm>
          <a:off x="889000" y="1362273"/>
          <a:ext cx="3000000" cy="3000000"/>
        </p:xfrm>
        <a:graphic>
          <a:graphicData uri="http://schemas.openxmlformats.org/drawingml/2006/table">
            <a:tbl>
              <a:tblPr bandRow="1" firstCol="1" firstRow="1">
                <a:noFill/>
                <a:tableStyleId>{9E16C67E-AFE7-4DE7-8180-8AA2C10FF50B}</a:tableStyleId>
              </a:tblPr>
              <a:tblGrid>
                <a:gridCol w="2002700"/>
                <a:gridCol w="2781525"/>
                <a:gridCol w="3782850"/>
                <a:gridCol w="1846925"/>
              </a:tblGrid>
              <a:tr h="340775">
                <a:tc>
                  <a:txBody>
                    <a:bodyPr/>
                    <a:lstStyle/>
                    <a:p>
                      <a:pPr indent="0" lvl="0" marL="0" marR="0" rtl="0" algn="l">
                        <a:spcBef>
                          <a:spcPts val="0"/>
                        </a:spcBef>
                        <a:spcAft>
                          <a:spcPts val="0"/>
                        </a:spcAft>
                        <a:buClr>
                          <a:schemeClr val="dk1"/>
                        </a:buClr>
                        <a:buSzPts val="1500"/>
                        <a:buFont typeface="Calibri"/>
                        <a:buNone/>
                      </a:pPr>
                      <a:r>
                        <a:rPr lang="en-GB" sz="1500"/>
                        <a:t>Työkalu</a:t>
                      </a:r>
                      <a:endParaRPr sz="1500">
                        <a:solidFill>
                          <a:srgbClr val="4A4A4A"/>
                        </a:solidFill>
                        <a:latin typeface="Arial"/>
                        <a:ea typeface="Arial"/>
                        <a:cs typeface="Arial"/>
                        <a:sym typeface="Arial"/>
                      </a:endParaRPr>
                    </a:p>
                  </a:txBody>
                  <a:tcPr marT="54500" marB="54500" marR="65400" marL="65400"/>
                </a:tc>
                <a:tc>
                  <a:txBody>
                    <a:bodyPr/>
                    <a:lstStyle/>
                    <a:p>
                      <a:pPr indent="0" lvl="0" marL="0" marR="0" rtl="0" algn="l">
                        <a:spcBef>
                          <a:spcPts val="0"/>
                        </a:spcBef>
                        <a:spcAft>
                          <a:spcPts val="0"/>
                        </a:spcAft>
                        <a:buClr>
                          <a:schemeClr val="dk1"/>
                        </a:buClr>
                        <a:buSzPts val="1500"/>
                        <a:buFont typeface="Calibri"/>
                        <a:buNone/>
                      </a:pPr>
                      <a:r>
                        <a:rPr lang="en-GB" sz="1500"/>
                        <a:t>Mitä se tekee</a:t>
                      </a:r>
                      <a:endParaRPr sz="1500">
                        <a:solidFill>
                          <a:srgbClr val="4A4A4A"/>
                        </a:solidFill>
                        <a:latin typeface="Arial"/>
                        <a:ea typeface="Arial"/>
                        <a:cs typeface="Arial"/>
                        <a:sym typeface="Arial"/>
                      </a:endParaRPr>
                    </a:p>
                  </a:txBody>
                  <a:tcPr marT="54500" marB="54500" marR="65400" marL="65400"/>
                </a:tc>
                <a:tc>
                  <a:txBody>
                    <a:bodyPr/>
                    <a:lstStyle/>
                    <a:p>
                      <a:pPr indent="0" lvl="0" marL="0" marR="0" rtl="0" algn="l">
                        <a:spcBef>
                          <a:spcPts val="0"/>
                        </a:spcBef>
                        <a:spcAft>
                          <a:spcPts val="0"/>
                        </a:spcAft>
                        <a:buClr>
                          <a:schemeClr val="dk1"/>
                        </a:buClr>
                        <a:buSzPts val="1500"/>
                        <a:buFont typeface="Calibri"/>
                        <a:buNone/>
                      </a:pPr>
                      <a:r>
                        <a:rPr lang="en-GB" sz="1500"/>
                        <a:t>Ammatillisen koulutuksen käyttö</a:t>
                      </a:r>
                      <a:endParaRPr sz="1500">
                        <a:solidFill>
                          <a:srgbClr val="4A4A4A"/>
                        </a:solidFill>
                        <a:latin typeface="Arial"/>
                        <a:ea typeface="Arial"/>
                        <a:cs typeface="Arial"/>
                        <a:sym typeface="Arial"/>
                      </a:endParaRPr>
                    </a:p>
                  </a:txBody>
                  <a:tcPr marT="54500" marB="54500" marR="65400" marL="65400"/>
                </a:tc>
                <a:tc>
                  <a:txBody>
                    <a:bodyPr/>
                    <a:lstStyle/>
                    <a:p>
                      <a:pPr indent="0" lvl="0" marL="0" marR="0" rtl="0" algn="l">
                        <a:spcBef>
                          <a:spcPts val="0"/>
                        </a:spcBef>
                        <a:spcAft>
                          <a:spcPts val="0"/>
                        </a:spcAft>
                        <a:buClr>
                          <a:schemeClr val="dk1"/>
                        </a:buClr>
                        <a:buSzPts val="1500"/>
                        <a:buFont typeface="Calibri"/>
                        <a:buNone/>
                      </a:pPr>
                      <a:r>
                        <a:rPr lang="en-GB" sz="1500"/>
                        <a:t>Maksaa</a:t>
                      </a:r>
                      <a:endParaRPr sz="1500">
                        <a:solidFill>
                          <a:srgbClr val="4A4A4A"/>
                        </a:solidFill>
                        <a:latin typeface="Arial"/>
                        <a:ea typeface="Arial"/>
                        <a:cs typeface="Arial"/>
                        <a:sym typeface="Arial"/>
                      </a:endParaRPr>
                    </a:p>
                  </a:txBody>
                  <a:tcPr marT="54500" marB="54500" marR="65400" marL="65400"/>
                </a:tc>
              </a:tr>
              <a:tr h="713325">
                <a:tc>
                  <a:txBody>
                    <a:bodyPr/>
                    <a:lstStyle/>
                    <a:p>
                      <a:pPr indent="0" lvl="0" marL="0" marR="0" rtl="0" algn="l">
                        <a:spcBef>
                          <a:spcPts val="0"/>
                        </a:spcBef>
                        <a:spcAft>
                          <a:spcPts val="0"/>
                        </a:spcAft>
                        <a:buClr>
                          <a:schemeClr val="dk1"/>
                        </a:buClr>
                        <a:buSzPts val="1500"/>
                        <a:buFont typeface="Calibri"/>
                        <a:buNone/>
                      </a:pPr>
                      <a:r>
                        <a:rPr lang="en-GB" sz="1500"/>
                        <a:t>ChatGPT (OpenAI)</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Keskustelupohjainen tekoäly tekstin luomiseen, ideointiin, kääntämiseen ja käsitteiden selittämiseen</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Tuntisuunnitelmat; työpaikkaskenaariot; teknisten tekstien yksinkertaistaminen; kestävän kehityksen sisällön luonnostelu</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Ilmainen / Plus €20/mo</a:t>
                      </a:r>
                      <a:endParaRPr sz="1500">
                        <a:solidFill>
                          <a:srgbClr val="4A4A4A"/>
                        </a:solidFill>
                        <a:latin typeface="Arial"/>
                        <a:ea typeface="Arial"/>
                        <a:cs typeface="Arial"/>
                        <a:sym typeface="Arial"/>
                      </a:endParaRPr>
                    </a:p>
                  </a:txBody>
                  <a:tcPr marT="43600" marB="43600" marR="65400" marL="65400"/>
                </a:tc>
              </a:tr>
              <a:tr h="803900">
                <a:tc>
                  <a:txBody>
                    <a:bodyPr/>
                    <a:lstStyle/>
                    <a:p>
                      <a:pPr indent="0" lvl="0" marL="0" marR="0" rtl="0" algn="l">
                        <a:spcBef>
                          <a:spcPts val="0"/>
                        </a:spcBef>
                        <a:spcAft>
                          <a:spcPts val="0"/>
                        </a:spcAft>
                        <a:buClr>
                          <a:schemeClr val="dk1"/>
                        </a:buClr>
                        <a:buSzPts val="1500"/>
                        <a:buFont typeface="Calibri"/>
                        <a:buNone/>
                      </a:pPr>
                      <a:r>
                        <a:rPr lang="en-GB" sz="1500"/>
                        <a:t>MagicSchool.ai</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Kaikenkattava tekoälyalusta kouluttajille, jossa on yli 80 työkalua suunnitteluun, arviointiin ja rubriikkeihin</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Osaamiseen perustuvat oppitunnit; formatiiviset arvioinnit; tukimateriaalit sekaryhmille</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Ilmainen / Plus ~€8/mo</a:t>
                      </a:r>
                      <a:endParaRPr sz="1500">
                        <a:solidFill>
                          <a:srgbClr val="4A4A4A"/>
                        </a:solidFill>
                        <a:latin typeface="Arial"/>
                        <a:ea typeface="Arial"/>
                        <a:cs typeface="Arial"/>
                        <a:sym typeface="Arial"/>
                      </a:endParaRPr>
                    </a:p>
                  </a:txBody>
                  <a:tcPr marT="43600" marB="43600" marR="65400" marL="65400"/>
                </a:tc>
              </a:tr>
              <a:tr h="838200">
                <a:tc>
                  <a:txBody>
                    <a:bodyPr/>
                    <a:lstStyle/>
                    <a:p>
                      <a:pPr indent="0" lvl="0" marL="0" marR="0" rtl="0" algn="l">
                        <a:spcBef>
                          <a:spcPts val="0"/>
                        </a:spcBef>
                        <a:spcAft>
                          <a:spcPts val="0"/>
                        </a:spcAft>
                        <a:buClr>
                          <a:schemeClr val="dk1"/>
                        </a:buClr>
                        <a:buSzPts val="1500"/>
                        <a:buFont typeface="Calibri"/>
                        <a:buNone/>
                      </a:pPr>
                      <a:r>
                        <a:rPr lang="en-GB" sz="1500"/>
                        <a:t>Canva for Education</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Graafinen suunnittelu tekoälyllä toimivalla kuvien ja tekstien luonnilla</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Turvallisuusjulisteita; työpajojen infografiikkaa; opiskelijoiden portfolioita; kestävän kehityksen visuaalisia esityksiä</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Ilmainen opettajille</a:t>
                      </a:r>
                      <a:endParaRPr sz="1500">
                        <a:solidFill>
                          <a:srgbClr val="4A4A4A"/>
                        </a:solidFill>
                        <a:latin typeface="Arial"/>
                        <a:ea typeface="Arial"/>
                        <a:cs typeface="Arial"/>
                        <a:sym typeface="Arial"/>
                      </a:endParaRPr>
                    </a:p>
                  </a:txBody>
                  <a:tcPr marT="43600" marB="43600" marR="65400" marL="65400"/>
                </a:tc>
              </a:tr>
              <a:tr h="965200">
                <a:tc>
                  <a:txBody>
                    <a:bodyPr/>
                    <a:lstStyle/>
                    <a:p>
                      <a:pPr indent="0" lvl="0" marL="0" marR="0" rtl="0" algn="l">
                        <a:spcBef>
                          <a:spcPts val="0"/>
                        </a:spcBef>
                        <a:spcAft>
                          <a:spcPts val="0"/>
                        </a:spcAft>
                        <a:buClr>
                          <a:schemeClr val="dk1"/>
                        </a:buClr>
                        <a:buSzPts val="1500"/>
                        <a:buFont typeface="Calibri"/>
                        <a:buNone/>
                      </a:pPr>
                      <a:r>
                        <a:rPr lang="en-GB" sz="1500"/>
                        <a:t>Diffit</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Mukauttaa minkä tahansa tekstin tai aiheen useille lukutasoille sanastoluetteloiden ja ymmärtämiskysymysten avulla</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Mukauta teknisiä käsikirjoja; ammattikohtaisia ​​sanastoharjoituksia; tue heikommin lukutaitoisia oppijoita</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Ilmainen / premium-suunnitelmat</a:t>
                      </a:r>
                      <a:endParaRPr sz="1500">
                        <a:solidFill>
                          <a:srgbClr val="4A4A4A"/>
                        </a:solidFill>
                        <a:latin typeface="Arial"/>
                        <a:ea typeface="Arial"/>
                        <a:cs typeface="Arial"/>
                        <a:sym typeface="Arial"/>
                      </a:endParaRPr>
                    </a:p>
                  </a:txBody>
                  <a:tcPr marT="43600" marB="43600" marR="65400" marL="65400"/>
                </a:tc>
              </a:tr>
              <a:tr h="954200">
                <a:tc>
                  <a:txBody>
                    <a:bodyPr/>
                    <a:lstStyle/>
                    <a:p>
                      <a:pPr indent="0" lvl="0" marL="0" marR="0" rtl="0" algn="l">
                        <a:spcBef>
                          <a:spcPts val="0"/>
                        </a:spcBef>
                        <a:spcAft>
                          <a:spcPts val="0"/>
                        </a:spcAft>
                        <a:buClr>
                          <a:schemeClr val="dk1"/>
                        </a:buClr>
                        <a:buSzPts val="1500"/>
                        <a:buFont typeface="Calibri"/>
                        <a:buNone/>
                      </a:pPr>
                      <a:r>
                        <a:rPr lang="en-GB" sz="1500"/>
                        <a:t>Google NotebookLM</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Tekoälyllä toimiva tutkimustyökalu – lataa dokumentteja ja saat yhteenvetoja, oppaita ja äänikatsauksia</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Lataa koulutusoppaita tai -sääntöjä; luo ääniyhteenvetoja kuuntelua mieluummin kuunteleville oppijoille</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Ilmainen (up to 100 notebooks)</a:t>
                      </a:r>
                      <a:endParaRPr sz="1500">
                        <a:solidFill>
                          <a:srgbClr val="4A4A4A"/>
                        </a:solidFill>
                        <a:latin typeface="Arial"/>
                        <a:ea typeface="Arial"/>
                        <a:cs typeface="Arial"/>
                        <a:sym typeface="Arial"/>
                      </a:endParaRPr>
                    </a:p>
                  </a:txBody>
                  <a:tcPr marT="43600" marB="43600" marR="65400" marL="65400"/>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46"/>
          <p:cNvSpPr txBox="1"/>
          <p:nvPr>
            <p:ph idx="2" type="body"/>
          </p:nvPr>
        </p:nvSpPr>
        <p:spPr>
          <a:xfrm>
            <a:off x="620581" y="57607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Tekoälytyökalut ammatillisen koulutuksen opettajille</a:t>
            </a:r>
            <a:endParaRPr/>
          </a:p>
        </p:txBody>
      </p:sp>
      <p:graphicFrame>
        <p:nvGraphicFramePr>
          <p:cNvPr id="522" name="Google Shape;522;p46"/>
          <p:cNvGraphicFramePr/>
          <p:nvPr/>
        </p:nvGraphicFramePr>
        <p:xfrm>
          <a:off x="889000" y="1582746"/>
          <a:ext cx="3000000" cy="3000000"/>
        </p:xfrm>
        <a:graphic>
          <a:graphicData uri="http://schemas.openxmlformats.org/drawingml/2006/table">
            <a:tbl>
              <a:tblPr bandRow="1" firstCol="1" firstRow="1">
                <a:noFill/>
                <a:tableStyleId>{9E16C67E-AFE7-4DE7-8180-8AA2C10FF50B}</a:tableStyleId>
              </a:tblPr>
              <a:tblGrid>
                <a:gridCol w="2002700"/>
                <a:gridCol w="2781525"/>
                <a:gridCol w="3782850"/>
                <a:gridCol w="1846925"/>
              </a:tblGrid>
              <a:tr h="340775">
                <a:tc>
                  <a:txBody>
                    <a:bodyPr/>
                    <a:lstStyle/>
                    <a:p>
                      <a:pPr indent="0" lvl="0" marL="0" marR="0" rtl="0" algn="l">
                        <a:spcBef>
                          <a:spcPts val="0"/>
                        </a:spcBef>
                        <a:spcAft>
                          <a:spcPts val="0"/>
                        </a:spcAft>
                        <a:buClr>
                          <a:schemeClr val="dk1"/>
                        </a:buClr>
                        <a:buSzPts val="1500"/>
                        <a:buFont typeface="Calibri"/>
                        <a:buNone/>
                      </a:pPr>
                      <a:r>
                        <a:rPr lang="en-GB" sz="1500"/>
                        <a:t>Työkalu</a:t>
                      </a:r>
                      <a:endParaRPr sz="1500">
                        <a:solidFill>
                          <a:srgbClr val="4A4A4A"/>
                        </a:solidFill>
                        <a:latin typeface="Arial"/>
                        <a:ea typeface="Arial"/>
                        <a:cs typeface="Arial"/>
                        <a:sym typeface="Arial"/>
                      </a:endParaRPr>
                    </a:p>
                  </a:txBody>
                  <a:tcPr marT="54500" marB="54500" marR="65400" marL="65400"/>
                </a:tc>
                <a:tc>
                  <a:txBody>
                    <a:bodyPr/>
                    <a:lstStyle/>
                    <a:p>
                      <a:pPr indent="0" lvl="0" marL="0" marR="0" rtl="0" algn="l">
                        <a:spcBef>
                          <a:spcPts val="0"/>
                        </a:spcBef>
                        <a:spcAft>
                          <a:spcPts val="0"/>
                        </a:spcAft>
                        <a:buClr>
                          <a:schemeClr val="dk1"/>
                        </a:buClr>
                        <a:buSzPts val="1500"/>
                        <a:buFont typeface="Calibri"/>
                        <a:buNone/>
                      </a:pPr>
                      <a:r>
                        <a:rPr lang="en-GB" sz="1500"/>
                        <a:t>Mitä se tekee</a:t>
                      </a:r>
                      <a:endParaRPr sz="1500">
                        <a:solidFill>
                          <a:srgbClr val="4A4A4A"/>
                        </a:solidFill>
                        <a:latin typeface="Arial"/>
                        <a:ea typeface="Arial"/>
                        <a:cs typeface="Arial"/>
                        <a:sym typeface="Arial"/>
                      </a:endParaRPr>
                    </a:p>
                  </a:txBody>
                  <a:tcPr marT="54500" marB="54500" marR="65400" marL="65400"/>
                </a:tc>
                <a:tc>
                  <a:txBody>
                    <a:bodyPr/>
                    <a:lstStyle/>
                    <a:p>
                      <a:pPr indent="0" lvl="0" marL="0" marR="0" rtl="0" algn="l">
                        <a:spcBef>
                          <a:spcPts val="0"/>
                        </a:spcBef>
                        <a:spcAft>
                          <a:spcPts val="0"/>
                        </a:spcAft>
                        <a:buClr>
                          <a:schemeClr val="dk1"/>
                        </a:buClr>
                        <a:buSzPts val="1500"/>
                        <a:buFont typeface="Calibri"/>
                        <a:buNone/>
                      </a:pPr>
                      <a:r>
                        <a:rPr lang="en-GB" sz="1500"/>
                        <a:t>Ammatillisen koulutuksen käyttö</a:t>
                      </a:r>
                      <a:endParaRPr sz="1500">
                        <a:solidFill>
                          <a:srgbClr val="4A4A4A"/>
                        </a:solidFill>
                        <a:latin typeface="Arial"/>
                        <a:ea typeface="Arial"/>
                        <a:cs typeface="Arial"/>
                        <a:sym typeface="Arial"/>
                      </a:endParaRPr>
                    </a:p>
                  </a:txBody>
                  <a:tcPr marT="54500" marB="54500" marR="65400" marL="65400"/>
                </a:tc>
                <a:tc>
                  <a:txBody>
                    <a:bodyPr/>
                    <a:lstStyle/>
                    <a:p>
                      <a:pPr indent="0" lvl="0" marL="0" marR="0" rtl="0" algn="l">
                        <a:spcBef>
                          <a:spcPts val="0"/>
                        </a:spcBef>
                        <a:spcAft>
                          <a:spcPts val="0"/>
                        </a:spcAft>
                        <a:buClr>
                          <a:schemeClr val="dk1"/>
                        </a:buClr>
                        <a:buSzPts val="1500"/>
                        <a:buFont typeface="Calibri"/>
                        <a:buNone/>
                      </a:pPr>
                      <a:r>
                        <a:rPr lang="en-GB" sz="1500"/>
                        <a:t>Maksaa</a:t>
                      </a:r>
                      <a:endParaRPr sz="1500">
                        <a:solidFill>
                          <a:srgbClr val="4A4A4A"/>
                        </a:solidFill>
                        <a:latin typeface="Arial"/>
                        <a:ea typeface="Arial"/>
                        <a:cs typeface="Arial"/>
                        <a:sym typeface="Arial"/>
                      </a:endParaRPr>
                    </a:p>
                  </a:txBody>
                  <a:tcPr marT="54500" marB="54500" marR="65400" marL="65400"/>
                </a:tc>
              </a:tr>
              <a:tr h="841600">
                <a:tc>
                  <a:txBody>
                    <a:bodyPr/>
                    <a:lstStyle/>
                    <a:p>
                      <a:pPr indent="0" lvl="0" marL="0" marR="0" rtl="0" algn="l">
                        <a:spcBef>
                          <a:spcPts val="0"/>
                        </a:spcBef>
                        <a:spcAft>
                          <a:spcPts val="0"/>
                        </a:spcAft>
                        <a:buClr>
                          <a:schemeClr val="dk1"/>
                        </a:buClr>
                        <a:buSzPts val="1500"/>
                        <a:buFont typeface="Calibri"/>
                        <a:buNone/>
                      </a:pPr>
                      <a:r>
                        <a:rPr lang="en-GB" sz="1500"/>
                        <a:t>Brisk Teaching</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Chrome-laajennus, joka luo tietokilpailuja, ohjattuja muistiinpanoja ja palautetta mistä tahansa verkkosisällöstä</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Tietovisoja alan artikkeleista tai YouTuben ammattiopetusvideoista; palautetta opiskelijoiden työpaikkaraporteista</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Ilmaiset / premium-ominaisuudet</a:t>
                      </a:r>
                      <a:endParaRPr sz="1500">
                        <a:solidFill>
                          <a:srgbClr val="4A4A4A"/>
                        </a:solidFill>
                        <a:latin typeface="Arial"/>
                        <a:ea typeface="Arial"/>
                        <a:cs typeface="Arial"/>
                        <a:sym typeface="Arial"/>
                      </a:endParaRPr>
                    </a:p>
                  </a:txBody>
                  <a:tcPr marT="43600" marB="43600" marR="65400" marL="65400"/>
                </a:tc>
              </a:tr>
              <a:tr h="762000">
                <a:tc>
                  <a:txBody>
                    <a:bodyPr/>
                    <a:lstStyle/>
                    <a:p>
                      <a:pPr indent="0" lvl="0" marL="0" marR="0" rtl="0" algn="l">
                        <a:spcBef>
                          <a:spcPts val="0"/>
                        </a:spcBef>
                        <a:spcAft>
                          <a:spcPts val="0"/>
                        </a:spcAft>
                        <a:buClr>
                          <a:schemeClr val="dk1"/>
                        </a:buClr>
                        <a:buSzPts val="1500"/>
                        <a:buFont typeface="Calibri"/>
                        <a:buNone/>
                      </a:pPr>
                      <a:r>
                        <a:rPr lang="en-GB" sz="1500"/>
                        <a:t>Eduaide.AI</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Opetusassistentti, yli 100 sisältötyyppiä yli 15 kielellä</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Käytännön taitojen arviointimatriisit; osaamisperusteiset arvioinnit; monikielinen ammatillisen koulutuksen luokkahuonesisältö</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Ilmainen / Pro 5 €/kk</a:t>
                      </a:r>
                      <a:endParaRPr sz="1500">
                        <a:solidFill>
                          <a:srgbClr val="4A4A4A"/>
                        </a:solidFill>
                        <a:latin typeface="Arial"/>
                        <a:ea typeface="Arial"/>
                        <a:cs typeface="Arial"/>
                        <a:sym typeface="Arial"/>
                      </a:endParaRPr>
                    </a:p>
                  </a:txBody>
                  <a:tcPr marT="43600" marB="43600" marR="65400" marL="65400"/>
                </a:tc>
              </a:tr>
              <a:tr h="819250">
                <a:tc>
                  <a:txBody>
                    <a:bodyPr/>
                    <a:lstStyle/>
                    <a:p>
                      <a:pPr indent="0" lvl="0" marL="0" marR="0" rtl="0" algn="l">
                        <a:spcBef>
                          <a:spcPts val="0"/>
                        </a:spcBef>
                        <a:spcAft>
                          <a:spcPts val="0"/>
                        </a:spcAft>
                        <a:buClr>
                          <a:schemeClr val="dk1"/>
                        </a:buClr>
                        <a:buSzPts val="1500"/>
                        <a:buFont typeface="Calibri"/>
                        <a:buNone/>
                      </a:pPr>
                      <a:r>
                        <a:rPr lang="en-GB" sz="1500"/>
                        <a:t>Twee</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Luo sanastoharjoituksia, puhetehtäviä ja ymmärrystehtäviä</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Työpaikkakohtaisia ​​sanastoharjoituksia; työpaikkatilanteisiin perustuvia puheharjoituksia</a:t>
                      </a:r>
                      <a:endParaRPr sz="1500">
                        <a:solidFill>
                          <a:srgbClr val="4A4A4A"/>
                        </a:solidFill>
                        <a:latin typeface="Arial"/>
                        <a:ea typeface="Arial"/>
                        <a:cs typeface="Arial"/>
                        <a:sym typeface="Arial"/>
                      </a:endParaRPr>
                    </a:p>
                  </a:txBody>
                  <a:tcPr marT="43600" marB="43600" marR="65400" marL="65400"/>
                </a:tc>
                <a:tc>
                  <a:txBody>
                    <a:bodyPr/>
                    <a:lstStyle/>
                    <a:p>
                      <a:pPr indent="0" lvl="0" marL="0" marR="0" rtl="0" algn="l">
                        <a:spcBef>
                          <a:spcPts val="0"/>
                        </a:spcBef>
                        <a:spcAft>
                          <a:spcPts val="0"/>
                        </a:spcAft>
                        <a:buClr>
                          <a:schemeClr val="dk1"/>
                        </a:buClr>
                        <a:buSzPts val="1500"/>
                        <a:buFont typeface="Calibri"/>
                        <a:buNone/>
                      </a:pPr>
                      <a:r>
                        <a:rPr lang="en-GB" sz="1500"/>
                        <a:t>Ilmaiset / premium-paketit</a:t>
                      </a:r>
                      <a:endParaRPr sz="1500">
                        <a:solidFill>
                          <a:srgbClr val="4A4A4A"/>
                        </a:solidFill>
                        <a:latin typeface="Arial"/>
                        <a:ea typeface="Arial"/>
                        <a:cs typeface="Arial"/>
                        <a:sym typeface="Arial"/>
                      </a:endParaRPr>
                    </a:p>
                  </a:txBody>
                  <a:tcPr marT="43600" marB="43600" marR="65400" marL="65400"/>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47"/>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2000"/>
              <a:buNone/>
            </a:pPr>
            <a:r>
              <a:rPr lang="en-GB" sz="2000"/>
              <a:t>AIM@VET-projekti, Erasmus+ -aloite, johon osallistui kuusi kumppanilaitosta Espanjasta, Portugalista ja Sloveniasta, kehitti </a:t>
            </a:r>
            <a:r>
              <a:rPr lang="en-GB" sz="2000"/>
              <a:t>opettaja keskeisiä</a:t>
            </a:r>
            <a:r>
              <a:rPr lang="en-GB" sz="2000"/>
              <a:t> oppimismoduuleja tekoälyn sovelluksista, mukaan lukien konenäkö, robotiikka ja ympäristöäly. CIFP Rodolfo Ucha Piñeirossa Espanjassa ammatillisen koulutuksen opiskelijat osallistuivat käytännön työpajoihin, joissa yhdistettiin teoreettisia oppitunteja käytännön tehtäviin käyttäen Pythonia ja robotiikkasimulaatioita. Opiskelijat arvostivat teorian ja käytännön välistä tasapainoa ja osoittivat suurta kiinnostusta tutkia työkaluja, kuten ChatGPT:tä, tarkemmin.</a:t>
            </a:r>
            <a:endParaRPr/>
          </a:p>
        </p:txBody>
      </p:sp>
      <p:sp>
        <p:nvSpPr>
          <p:cNvPr id="529" name="Google Shape;529;p47"/>
          <p:cNvSpPr txBox="1"/>
          <p:nvPr>
            <p:ph idx="2" type="body"/>
          </p:nvPr>
        </p:nvSpPr>
        <p:spPr>
          <a:xfrm>
            <a:off x="399805" y="818657"/>
            <a:ext cx="8049906" cy="103162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CASE-TUTKIMUS AIM@VET Erasmus+ -projekti, tekoälytyökalut käytännössä Espanjassa, Portugalissa ja Sloveniassa</a:t>
            </a:r>
            <a:endParaRPr/>
          </a:p>
        </p:txBody>
      </p:sp>
      <p:pic>
        <p:nvPicPr>
          <p:cNvPr id="530" name="Google Shape;530;p47">
            <a:hlinkClick r:id="rId3"/>
          </p:cNvPr>
          <p:cNvPicPr preferRelativeResize="0"/>
          <p:nvPr>
            <p:ph idx="3" type="pic"/>
          </p:nvPr>
        </p:nvPicPr>
        <p:blipFill rotWithShape="1">
          <a:blip r:embed="rId4">
            <a:alphaModFix/>
          </a:blip>
          <a:srcRect b="0" l="21228" r="21228"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48"/>
          <p:cNvSpPr txBox="1"/>
          <p:nvPr>
            <p:ph idx="1" type="body"/>
          </p:nvPr>
        </p:nvSpPr>
        <p:spPr>
          <a:xfrm>
            <a:off x="5756549" y="1561018"/>
            <a:ext cx="5365102" cy="39131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a:t>UNESCOn tekoälyn osaamiskehys opettajille (2024)</a:t>
            </a:r>
            <a:endParaRPr/>
          </a:p>
          <a:p>
            <a:pPr indent="0" lvl="0" marL="0" rtl="0" algn="l">
              <a:lnSpc>
                <a:spcPct val="90000"/>
              </a:lnSpc>
              <a:spcBef>
                <a:spcPts val="1000"/>
              </a:spcBef>
              <a:spcAft>
                <a:spcPts val="0"/>
              </a:spcAft>
              <a:buClr>
                <a:schemeClr val="lt1"/>
              </a:buClr>
              <a:buSzPts val="2400"/>
              <a:buNone/>
            </a:pPr>
            <a:r>
              <a:rPr lang="en-GB"/>
              <a:t>15 osaamista kolmella etenemistasolla (hankkiminen, syventäminen, luominen) ohjaamaan ammatillisen koulutuksen opettajia tekoälytaitojensa systemaattisessa kehittämisessä. Ilmainen PDF saatavilla.</a:t>
            </a:r>
            <a:endParaRPr/>
          </a:p>
          <a:p>
            <a:pPr indent="0" lvl="0" marL="0" rtl="0" algn="l">
              <a:lnSpc>
                <a:spcPct val="90000"/>
              </a:lnSpc>
              <a:spcBef>
                <a:spcPts val="1000"/>
              </a:spcBef>
              <a:spcAft>
                <a:spcPts val="0"/>
              </a:spcAft>
              <a:buClr>
                <a:srgbClr val="6CF1F4"/>
              </a:buClr>
              <a:buSzPts val="2400"/>
              <a:buNone/>
            </a:pPr>
            <a:r>
              <a:rPr lang="en-GB" u="sng">
                <a:solidFill>
                  <a:srgbClr val="6CF1F4"/>
                </a:solidFill>
                <a:hlinkClick r:id="rId3">
                  <a:extLst>
                    <a:ext uri="{A12FA001-AC4F-418D-AE19-62706E023703}">
                      <ahyp:hlinkClr val="tx"/>
                    </a:ext>
                  </a:extLst>
                </a:hlinkClick>
              </a:rPr>
              <a:t>https://www.unesco.org/en/articles/ai-competency-framework-teachers</a:t>
            </a:r>
            <a:r>
              <a:rPr lang="en-GB">
                <a:solidFill>
                  <a:srgbClr val="6CF1F4"/>
                </a:solidFill>
              </a:rPr>
              <a:t> </a:t>
            </a:r>
            <a:endParaRPr>
              <a:solidFill>
                <a:srgbClr val="6CF1F4"/>
              </a:solidFill>
            </a:endParaRPr>
          </a:p>
        </p:txBody>
      </p:sp>
      <p:sp>
        <p:nvSpPr>
          <p:cNvPr id="537" name="Google Shape;537;p48"/>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LISÄRESURSSIT</a:t>
            </a:r>
            <a:endParaRPr/>
          </a:p>
        </p:txBody>
      </p:sp>
      <p:pic>
        <p:nvPicPr>
          <p:cNvPr id="538" name="Google Shape;538;p48"/>
          <p:cNvPicPr preferRelativeResize="0"/>
          <p:nvPr>
            <p:ph idx="3" type="pic"/>
          </p:nvPr>
        </p:nvPicPr>
        <p:blipFill rotWithShape="1">
          <a:blip r:embed="rId4">
            <a:alphaModFix/>
          </a:blip>
          <a:srcRect b="0" l="18203" r="18203" t="0"/>
          <a:stretch/>
        </p:blipFill>
        <p:spPr>
          <a:xfrm>
            <a:off x="0" y="1561018"/>
            <a:ext cx="5130800" cy="3913188"/>
          </a:xfrm>
          <a:prstGeom prst="rect">
            <a:avLst/>
          </a:prstGeom>
          <a:solidFill>
            <a:srgbClr val="D8D8D8"/>
          </a:solid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49"/>
          <p:cNvSpPr txBox="1"/>
          <p:nvPr>
            <p:ph idx="1" type="body"/>
          </p:nvPr>
        </p:nvSpPr>
        <p:spPr>
          <a:xfrm>
            <a:off x="709064" y="4190418"/>
            <a:ext cx="3195600" cy="731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en-GB"/>
              <a:t>Onko kysyttävää?</a:t>
            </a:r>
            <a:endParaRPr/>
          </a:p>
        </p:txBody>
      </p:sp>
      <p:sp>
        <p:nvSpPr>
          <p:cNvPr id="545" name="Google Shape;545;p49"/>
          <p:cNvSpPr txBox="1"/>
          <p:nvPr>
            <p:ph idx="2" type="body"/>
          </p:nvPr>
        </p:nvSpPr>
        <p:spPr>
          <a:xfrm>
            <a:off x="709073" y="3601528"/>
            <a:ext cx="319548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5000"/>
              <a:buNone/>
            </a:pPr>
            <a:r>
              <a:rPr lang="en-GB"/>
              <a:t>Kiitos.</a:t>
            </a:r>
            <a:endParaRPr/>
          </a:p>
        </p:txBody>
      </p:sp>
      <p:sp>
        <p:nvSpPr>
          <p:cNvPr id="546" name="Google Shape;546;p49"/>
          <p:cNvSpPr txBox="1"/>
          <p:nvPr>
            <p:ph idx="3" type="body"/>
          </p:nvPr>
        </p:nvSpPr>
        <p:spPr>
          <a:xfrm>
            <a:off x="8376237" y="5392733"/>
            <a:ext cx="3195486"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3000"/>
              <a:buNone/>
            </a:pPr>
            <a:r>
              <a:rPr b="0" lang="en-GB"/>
              <a:t>www.</a:t>
            </a:r>
            <a:r>
              <a:rPr lang="en-GB"/>
              <a:t>website</a:t>
            </a:r>
            <a:r>
              <a:rPr b="0" lang="en-GB"/>
              <a:t>.eu</a:t>
            </a:r>
            <a:endParaRPr b="0"/>
          </a:p>
        </p:txBody>
      </p:sp>
      <p:sp>
        <p:nvSpPr>
          <p:cNvPr id="547" name="Google Shape;547;p49"/>
          <p:cNvSpPr txBox="1"/>
          <p:nvPr/>
        </p:nvSpPr>
        <p:spPr>
          <a:xfrm>
            <a:off x="8440627" y="931769"/>
            <a:ext cx="3256950" cy="69059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ADD037"/>
              </a:buClr>
              <a:buSzPts val="2800"/>
              <a:buFont typeface="Arial"/>
              <a:buNone/>
            </a:pPr>
            <a:r>
              <a:rPr b="1" lang="en-GB" sz="2800">
                <a:solidFill>
                  <a:srgbClr val="ADD037"/>
                </a:solidFill>
                <a:latin typeface="Calibri"/>
                <a:ea typeface="Calibri"/>
                <a:cs typeface="Calibri"/>
                <a:sym typeface="Calibri"/>
              </a:rPr>
              <a:t>follow our journey</a:t>
            </a:r>
            <a:endParaRPr/>
          </a:p>
        </p:txBody>
      </p:sp>
      <p:grpSp>
        <p:nvGrpSpPr>
          <p:cNvPr id="548" name="Google Shape;548;p49"/>
          <p:cNvGrpSpPr/>
          <p:nvPr/>
        </p:nvGrpSpPr>
        <p:grpSpPr>
          <a:xfrm>
            <a:off x="7902471" y="1464084"/>
            <a:ext cx="3762674" cy="528309"/>
            <a:chOff x="4467403" y="9581995"/>
            <a:chExt cx="2608104" cy="366199"/>
          </a:xfrm>
        </p:grpSpPr>
        <p:grpSp>
          <p:nvGrpSpPr>
            <p:cNvPr id="549" name="Google Shape;549;p49"/>
            <p:cNvGrpSpPr/>
            <p:nvPr/>
          </p:nvGrpSpPr>
          <p:grpSpPr>
            <a:xfrm>
              <a:off x="4467403" y="9581995"/>
              <a:ext cx="2608104" cy="366199"/>
              <a:chOff x="4799009" y="8410612"/>
              <a:chExt cx="2608104" cy="366199"/>
            </a:xfrm>
          </p:grpSpPr>
          <p:grpSp>
            <p:nvGrpSpPr>
              <p:cNvPr id="550" name="Google Shape;550;p49"/>
              <p:cNvGrpSpPr/>
              <p:nvPr/>
            </p:nvGrpSpPr>
            <p:grpSpPr>
              <a:xfrm>
                <a:off x="4799009" y="8410612"/>
                <a:ext cx="2170624" cy="366199"/>
                <a:chOff x="929373" y="7811372"/>
                <a:chExt cx="1664680" cy="280843"/>
              </a:xfrm>
            </p:grpSpPr>
            <p:grpSp>
              <p:nvGrpSpPr>
                <p:cNvPr id="551" name="Google Shape;551;p49"/>
                <p:cNvGrpSpPr/>
                <p:nvPr/>
              </p:nvGrpSpPr>
              <p:grpSpPr>
                <a:xfrm>
                  <a:off x="1967511" y="7811373"/>
                  <a:ext cx="280634" cy="280634"/>
                  <a:chOff x="1950027" y="2499889"/>
                  <a:chExt cx="850463" cy="850463"/>
                </a:xfrm>
              </p:grpSpPr>
              <p:sp>
                <p:nvSpPr>
                  <p:cNvPr id="552" name="Google Shape;552;p49"/>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53" name="Google Shape;553;p49"/>
                  <p:cNvGrpSpPr/>
                  <p:nvPr/>
                </p:nvGrpSpPr>
                <p:grpSpPr>
                  <a:xfrm>
                    <a:off x="2107521" y="2657382"/>
                    <a:ext cx="535476" cy="535477"/>
                    <a:chOff x="2107521" y="2657382"/>
                    <a:chExt cx="535476" cy="535477"/>
                  </a:xfrm>
                </p:grpSpPr>
                <p:sp>
                  <p:nvSpPr>
                    <p:cNvPr id="554" name="Google Shape;554;p49"/>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5" name="Google Shape;555;p49"/>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6" name="Google Shape;556;p49"/>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557" name="Google Shape;557;p49"/>
                <p:cNvSpPr/>
                <p:nvPr/>
              </p:nvSpPr>
              <p:spPr>
                <a:xfrm>
                  <a:off x="1275280" y="7811372"/>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58" name="Google Shape;558;p49"/>
                <p:cNvGrpSpPr/>
                <p:nvPr/>
              </p:nvGrpSpPr>
              <p:grpSpPr>
                <a:xfrm>
                  <a:off x="2313419" y="7811373"/>
                  <a:ext cx="280634" cy="280634"/>
                  <a:chOff x="2998302" y="2499889"/>
                  <a:chExt cx="850463" cy="850463"/>
                </a:xfrm>
              </p:grpSpPr>
              <p:sp>
                <p:nvSpPr>
                  <p:cNvPr id="559" name="Google Shape;559;p49"/>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0" name="Google Shape;560;p49"/>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61" name="Google Shape;561;p49"/>
                <p:cNvGrpSpPr/>
                <p:nvPr/>
              </p:nvGrpSpPr>
              <p:grpSpPr>
                <a:xfrm>
                  <a:off x="929373" y="7811373"/>
                  <a:ext cx="280634" cy="280842"/>
                  <a:chOff x="-1196056" y="2499889"/>
                  <a:chExt cx="850463" cy="851092"/>
                </a:xfrm>
              </p:grpSpPr>
              <p:sp>
                <p:nvSpPr>
                  <p:cNvPr id="562" name="Google Shape;562;p49"/>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3" name="Google Shape;563;p49"/>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64" name="Google Shape;564;p49"/>
                <p:cNvSpPr/>
                <p:nvPr/>
              </p:nvSpPr>
              <p:spPr>
                <a:xfrm>
                  <a:off x="1621396" y="7811373"/>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World with solid fill" id="565" name="Google Shape;565;p49"/>
                <p:cNvSpPr/>
                <p:nvPr/>
              </p:nvSpPr>
              <p:spPr>
                <a:xfrm>
                  <a:off x="1638675" y="7828652"/>
                  <a:ext cx="246077" cy="246077"/>
                </a:xfrm>
                <a:prstGeom prst="rect">
                  <a:avLst/>
                </a:prstGeom>
                <a:noFill/>
                <a:ln>
                  <a:noFill/>
                </a:ln>
              </p:spPr>
            </p:sp>
          </p:grpSp>
          <p:grpSp>
            <p:nvGrpSpPr>
              <p:cNvPr id="566" name="Google Shape;566;p49"/>
              <p:cNvGrpSpPr/>
              <p:nvPr/>
            </p:nvGrpSpPr>
            <p:grpSpPr>
              <a:xfrm>
                <a:off x="7041186" y="8410621"/>
                <a:ext cx="365927" cy="365927"/>
                <a:chOff x="7041186" y="8410621"/>
                <a:chExt cx="365927" cy="365927"/>
              </a:xfrm>
            </p:grpSpPr>
            <p:sp>
              <p:nvSpPr>
                <p:cNvPr id="567" name="Google Shape;567;p49"/>
                <p:cNvSpPr/>
                <p:nvPr/>
              </p:nvSpPr>
              <p:spPr>
                <a:xfrm>
                  <a:off x="7041186" y="8410621"/>
                  <a:ext cx="365927" cy="365927"/>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8" name="Google Shape;568;p49"/>
                <p:cNvSpPr/>
                <p:nvPr/>
              </p:nvSpPr>
              <p:spPr>
                <a:xfrm>
                  <a:off x="7125919" y="8481335"/>
                  <a:ext cx="196461" cy="224498"/>
                </a:xfrm>
                <a:custGeom>
                  <a:rect b="b" l="l" r="r" t="t"/>
                  <a:pathLst>
                    <a:path extrusionOk="0" h="496754" w="434715">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569" name="Google Shape;569;p49"/>
            <p:cNvSpPr/>
            <p:nvPr/>
          </p:nvSpPr>
          <p:spPr>
            <a:xfrm>
              <a:off x="4990606" y="9663014"/>
              <a:ext cx="204986" cy="193310"/>
            </a:xfrm>
            <a:custGeom>
              <a:rect b="b" l="l" r="r" t="t"/>
              <a:pathLst>
                <a:path extrusionOk="0" h="283844" w="300989">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5"/>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190" name="Google Shape;190;p5"/>
          <p:cNvSpPr txBox="1"/>
          <p:nvPr>
            <p:ph idx="1" type="body"/>
          </p:nvPr>
        </p:nvSpPr>
        <p:spPr>
          <a:xfrm>
            <a:off x="406405" y="1895981"/>
            <a:ext cx="5126463" cy="3565651"/>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lt1"/>
              </a:buClr>
              <a:buSzPct val="100000"/>
              <a:buNone/>
            </a:pPr>
            <a:r>
              <a:rPr lang="en-GB" sz="3200"/>
              <a:t>“Joitakin työpaikkoja tuhoutuu, mutta kokonaisvaikutus työpaikkoihin on vaatimaton. Teknologia korvaa paljon useammin tehtäviä kuin kokonaisia ​​työpaikkoja, samalla kun se itse asiassa luo paljon uusia. Kysymykset, jotka meidän kaikkien tulisi kysyä itseltämme, ovat: Miten voimme saada ihmiset valmiiksi työskentelemään tekoälyn rinnalla?”</a:t>
            </a:r>
            <a:endParaRPr/>
          </a:p>
          <a:p>
            <a:pPr indent="0" lvl="0" marL="0" rtl="0" algn="ctr">
              <a:lnSpc>
                <a:spcPct val="90000"/>
              </a:lnSpc>
              <a:spcBef>
                <a:spcPts val="1000"/>
              </a:spcBef>
              <a:spcAft>
                <a:spcPts val="0"/>
              </a:spcAft>
              <a:buClr>
                <a:schemeClr val="lt1"/>
              </a:buClr>
              <a:buSzPct val="100000"/>
              <a:buNone/>
            </a:pPr>
            <a:r>
              <a:rPr i="0" lang="en-GB" sz="3200"/>
              <a:t>— Jürgen Siebel, Toimitusjohtaja, Cedefop (2024)</a:t>
            </a:r>
            <a:endParaRPr/>
          </a:p>
        </p:txBody>
      </p:sp>
      <p:grpSp>
        <p:nvGrpSpPr>
          <p:cNvPr id="191" name="Google Shape;191;p5"/>
          <p:cNvGrpSpPr/>
          <p:nvPr/>
        </p:nvGrpSpPr>
        <p:grpSpPr>
          <a:xfrm>
            <a:off x="5399910" y="4937867"/>
            <a:ext cx="1656436" cy="1205913"/>
            <a:chOff x="3400450" y="986392"/>
            <a:chExt cx="1487826" cy="1083162"/>
          </a:xfrm>
        </p:grpSpPr>
        <p:sp>
          <p:nvSpPr>
            <p:cNvPr id="192" name="Google Shape;192;p5"/>
            <p:cNvSpPr/>
            <p:nvPr/>
          </p:nvSpPr>
          <p:spPr>
            <a:xfrm>
              <a:off x="3400450" y="986392"/>
              <a:ext cx="1367826" cy="99749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3" name="Google Shape;193;p5"/>
            <p:cNvSpPr/>
            <p:nvPr/>
          </p:nvSpPr>
          <p:spPr>
            <a:xfrm>
              <a:off x="3400450" y="986392"/>
              <a:ext cx="1487826" cy="1083162"/>
            </a:xfrm>
            <a:custGeom>
              <a:rect b="b" l="l" r="r" t="t"/>
              <a:pathLst>
                <a:path extrusionOk="0" h="669931" w="920214">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94" name="Google Shape;194;p5"/>
          <p:cNvSpPr/>
          <p:nvPr/>
        </p:nvSpPr>
        <p:spPr>
          <a:xfrm rot="-4742861">
            <a:off x="-714994" y="1287943"/>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5" name="Google Shape;195;p5"/>
          <p:cNvSpPr/>
          <p:nvPr/>
        </p:nvSpPr>
        <p:spPr>
          <a:xfrm rot="9866845">
            <a:off x="9662957" y="-659342"/>
            <a:ext cx="3315886" cy="2908633"/>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6"/>
          <p:cNvSpPr txBox="1"/>
          <p:nvPr>
            <p:ph idx="1" type="body"/>
          </p:nvPr>
        </p:nvSpPr>
        <p:spPr>
          <a:xfrm>
            <a:off x="6613874" y="1358758"/>
            <a:ext cx="5196208"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Tekoäly ei ole enää tulevaisuuden huolenaihe, vaan se on nykypäivän todellisuutta työpaikoilla kaikkialla Euroopassa..</a:t>
            </a:r>
            <a:endParaRPr/>
          </a:p>
          <a:p>
            <a:pPr indent="0" lvl="0" marL="0" rtl="0" algn="l">
              <a:lnSpc>
                <a:spcPct val="90000"/>
              </a:lnSpc>
              <a:spcBef>
                <a:spcPts val="1000"/>
              </a:spcBef>
              <a:spcAft>
                <a:spcPts val="0"/>
              </a:spcAft>
              <a:buClr>
                <a:srgbClr val="6CF1F4"/>
              </a:buClr>
              <a:buSzPts val="2000"/>
              <a:buNone/>
            </a:pPr>
            <a:r>
              <a:rPr b="1" lang="en-GB" sz="2000">
                <a:solidFill>
                  <a:srgbClr val="6CF1F4"/>
                </a:solidFill>
              </a:rPr>
              <a:t>Cedefopin vuoden 2024 tekemä tekoälytaitotutkimus,</a:t>
            </a:r>
            <a:r>
              <a:rPr lang="en-GB" sz="2000"/>
              <a:t>, joka kattoi yli 5 000 työntekijää 11 EU:n jäsenvaltiossa, osoitti, että yli 28 % Euroopan aikuistyövoimasta käyttää jo tekoälytyökaluja työssään. Samaan aikaan kuusi kymmenestä työntekijästä on alttiita jonkinlaiselle tekoälyyn liittyvälle tehtävänmuutokselle tulevina vuosina. Ammatillisen koulutuksen opettajille nämä luvut viestivät selkeästi: tänään kouluttamamme oppijat siirtyvät työpaikoille, joissa tekoäly on normaali osa päivittäistä toimintaa.</a:t>
            </a:r>
            <a:endParaRPr/>
          </a:p>
        </p:txBody>
      </p:sp>
      <p:sp>
        <p:nvSpPr>
          <p:cNvPr id="202" name="Google Shape;202;p6"/>
          <p:cNvSpPr txBox="1"/>
          <p:nvPr>
            <p:ph idx="3" type="body"/>
          </p:nvPr>
        </p:nvSpPr>
        <p:spPr>
          <a:xfrm>
            <a:off x="6554784" y="232980"/>
            <a:ext cx="52552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Tekoäly muokkaa jo työelämää</a:t>
            </a:r>
            <a:endParaRPr/>
          </a:p>
        </p:txBody>
      </p:sp>
      <p:sp>
        <p:nvSpPr>
          <p:cNvPr id="203" name="Google Shape;203;p6"/>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04" name="Google Shape;204;p6">
            <a:hlinkClick r:id="rId3"/>
          </p:cNvPr>
          <p:cNvPicPr preferRelativeResize="0"/>
          <p:nvPr>
            <p:ph idx="2" type="pic"/>
          </p:nvPr>
        </p:nvPicPr>
        <p:blipFill rotWithShape="1">
          <a:blip r:embed="rId4">
            <a:alphaModFix/>
          </a:blip>
          <a:srcRect b="12167" l="0" r="0" t="12167"/>
          <a:stretch/>
        </p:blipFill>
        <p:spPr>
          <a:xfrm>
            <a:off x="487160" y="524738"/>
            <a:ext cx="5660531" cy="604573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7"/>
          <p:cNvPicPr preferRelativeResize="0"/>
          <p:nvPr>
            <p:ph idx="2" type="pic"/>
          </p:nvPr>
        </p:nvPicPr>
        <p:blipFill rotWithShape="1">
          <a:blip r:embed="rId3">
            <a:alphaModFix/>
          </a:blip>
          <a:srcRect b="0" l="0" r="0" t="0"/>
          <a:stretch/>
        </p:blipFill>
        <p:spPr>
          <a:xfrm>
            <a:off x="487160" y="524738"/>
            <a:ext cx="5660531" cy="6045736"/>
          </a:xfrm>
          <a:prstGeom prst="rect">
            <a:avLst/>
          </a:prstGeom>
          <a:solidFill>
            <a:srgbClr val="F2F2F2"/>
          </a:solidFill>
          <a:ln>
            <a:noFill/>
          </a:ln>
        </p:spPr>
      </p:pic>
      <p:sp>
        <p:nvSpPr>
          <p:cNvPr id="211" name="Google Shape;211;p7"/>
          <p:cNvSpPr txBox="1"/>
          <p:nvPr>
            <p:ph idx="1" type="body"/>
          </p:nvPr>
        </p:nvSpPr>
        <p:spPr>
          <a:xfrm>
            <a:off x="6672967" y="1691173"/>
            <a:ext cx="4639192" cy="318019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Haaste ei kuitenkaan koske pelkästään oppijoita. Cedefopin kyselytutkimus paljasti myös, että 40–60 prosentilla aikuistyöntekijöistä on heikko käsitys tekoälystä, sen toiminnasta ja sen yhteiskunnallisista seurauksista. Lähes 44 prosenttia työntekijöistä ilmaisi huolensa siitä, etteivät he saisi riittävää koulutusta tekoälyn rinnalla työskentelyyn. Juuri tämä kuilu tekoälyn nopean käyttöönoton ja ihmisten valmiuden välillä käyttää sitä tehokkaasti ja kriittisesti on se, missä ammatillisen koulutuksen kouluttajat voivat tehdä ratkaisevan eron.</a:t>
            </a:r>
            <a:endParaRPr/>
          </a:p>
          <a:p>
            <a:pPr indent="0" lvl="0" marL="0" rtl="0" algn="l">
              <a:lnSpc>
                <a:spcPct val="90000"/>
              </a:lnSpc>
              <a:spcBef>
                <a:spcPts val="1000"/>
              </a:spcBef>
              <a:spcAft>
                <a:spcPts val="0"/>
              </a:spcAft>
              <a:buClr>
                <a:schemeClr val="lt1"/>
              </a:buClr>
              <a:buSzPts val="2400"/>
              <a:buNone/>
            </a:pPr>
            <a:r>
              <a:t/>
            </a:r>
            <a:endParaRPr/>
          </a:p>
        </p:txBody>
      </p:sp>
      <p:sp>
        <p:nvSpPr>
          <p:cNvPr id="212" name="Google Shape;212;p7"/>
          <p:cNvSpPr txBox="1"/>
          <p:nvPr>
            <p:ph idx="3" type="body"/>
          </p:nvPr>
        </p:nvSpPr>
        <p:spPr>
          <a:xfrm>
            <a:off x="6554784" y="232980"/>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Tekoäly muokkaa jo työelämää</a:t>
            </a:r>
            <a:endParaRPr/>
          </a:p>
        </p:txBody>
      </p:sp>
      <p:sp>
        <p:nvSpPr>
          <p:cNvPr id="213" name="Google Shape;213;p7"/>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8"/>
          <p:cNvSpPr txBox="1"/>
          <p:nvPr>
            <p:ph idx="1" type="body"/>
          </p:nvPr>
        </p:nvSpPr>
        <p:spPr>
          <a:xfrm>
            <a:off x="518572" y="1957989"/>
            <a:ext cx="5100029" cy="43776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000"/>
              <a:t>Euroopan kaksi ratkaisevaa muutosta, vihreä siirtymä ja digitaalinen siirtymä, kohtaavat suoraan ammatillisessa koulutuksessa. OECD:n (2025) raportin mukaan lähes neljännes ammatillisen koulutuksen suorittaneista nuorista työskentelee jo ”vihreillä aloilla”, mikä on suurempi osuus kuin yliopistokoulutuksen saaneiden ikätovereiden keskuudessa. Ammatillinen koulutus valmistaa työntekijöitä aloille kuten rakentaminen, energia, liikenne, maatalous ja teollisuus, jotka kaikki ovat keskeisiä EU:n vihreän kehityksen ohjelmassa ja joita tekoäly on muuttamassa. SUSTaiN-hanke toimii juuri tässä risteyskohdassa ja tutkii, miten tekoäly voi edistää kestävyyttä näillä avainaloilla.</a:t>
            </a:r>
            <a:endParaRPr sz="2000"/>
          </a:p>
          <a:p>
            <a:pPr indent="0" lvl="0" marL="0" rtl="0" algn="l">
              <a:spcBef>
                <a:spcPts val="0"/>
              </a:spcBef>
              <a:spcAft>
                <a:spcPts val="0"/>
              </a:spcAft>
              <a:buNone/>
            </a:pPr>
            <a:r>
              <a:t/>
            </a:r>
            <a:endParaRPr sz="2000"/>
          </a:p>
          <a:p>
            <a:pPr indent="0" lvl="0" marL="0" rtl="0" algn="l">
              <a:lnSpc>
                <a:spcPct val="90000"/>
              </a:lnSpc>
              <a:spcBef>
                <a:spcPts val="0"/>
              </a:spcBef>
              <a:spcAft>
                <a:spcPts val="0"/>
              </a:spcAft>
              <a:buClr>
                <a:schemeClr val="lt1"/>
              </a:buClr>
              <a:buSzPts val="2000"/>
              <a:buNone/>
            </a:pPr>
            <a:r>
              <a:t/>
            </a:r>
            <a:endParaRPr sz="2000"/>
          </a:p>
        </p:txBody>
      </p:sp>
      <p:sp>
        <p:nvSpPr>
          <p:cNvPr id="220" name="Google Shape;220;p8"/>
          <p:cNvSpPr txBox="1"/>
          <p:nvPr>
            <p:ph idx="3" type="body"/>
          </p:nvPr>
        </p:nvSpPr>
        <p:spPr>
          <a:xfrm>
            <a:off x="518575" y="0"/>
            <a:ext cx="5470500" cy="1004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sz="3300"/>
              <a:t>Ammatillinen koulutus sijaitsee vihreän ja digitaalisen siirtymän risteyskohdassa.</a:t>
            </a:r>
            <a:endParaRPr sz="3300"/>
          </a:p>
        </p:txBody>
      </p:sp>
      <p:sp>
        <p:nvSpPr>
          <p:cNvPr id="221" name="Google Shape;221;p8"/>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22" name="Google Shape;222;p8">
            <a:hlinkClick r:id="rId3"/>
          </p:cNvPr>
          <p:cNvPicPr preferRelativeResize="0"/>
          <p:nvPr>
            <p:ph idx="2" type="pic"/>
          </p:nvPr>
        </p:nvPicPr>
        <p:blipFill rotWithShape="1">
          <a:blip r:embed="rId4">
            <a:alphaModFix/>
          </a:blip>
          <a:srcRect b="11015" l="0" r="0" t="11015"/>
          <a:stretch/>
        </p:blipFill>
        <p:spPr>
          <a:xfrm>
            <a:off x="5888002" y="439730"/>
            <a:ext cx="5660531" cy="6045736"/>
          </a:xfrm>
          <a:prstGeom prst="rect">
            <a:avLst/>
          </a:prstGeom>
          <a:solidFill>
            <a:srgbClr val="F2F2F2"/>
          </a:solidFill>
          <a:ln>
            <a:noFill/>
          </a:ln>
          <a:effectLst>
            <a:outerShdw blurRad="63500" sx="102000" rotWithShape="0" algn="ctr" sy="102000">
              <a:srgbClr val="000000">
                <a:alpha val="40000"/>
              </a:srgbClr>
            </a:outerShdw>
          </a:effectLst>
        </p:spPr>
      </p:pic>
      <p:sp>
        <p:nvSpPr>
          <p:cNvPr id="223" name="Google Shape;223;p8"/>
          <p:cNvSpPr txBox="1"/>
          <p:nvPr/>
        </p:nvSpPr>
        <p:spPr>
          <a:xfrm>
            <a:off x="5041900" y="1155700"/>
            <a:ext cx="7175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9"/>
          <p:cNvSpPr txBox="1"/>
          <p:nvPr>
            <p:ph idx="1" type="body"/>
          </p:nvPr>
        </p:nvSpPr>
        <p:spPr>
          <a:xfrm>
            <a:off x="518573" y="2040574"/>
            <a:ext cx="5077996" cy="43776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000"/>
              <a:t>Cedefopin äskettäinen analyysi eurooppalaisista verkossa julkaistuista työpaikkailmoituksista paljastaa silmiinpistävän suuntauksen: generatiivisen tekoälyn tultua markkinoille vuoden 2022 lopulla fyysistä läsnäoloa, manuaalista osaamista ja soveltavia teknisiä taitoja vaativien ammattien osuus avoimista työpaikoista on itse asiassa kasvanut. Tekoäly ei korvaa näitä työpaikkoja, vaan muuttaa niiden suorittamistapaa. Tämä tarkoittaa, että ammatillisen koulutuksen järjestelmien on annettava oppijoille paitsi perinteisiä ammatillisia taitoja myös tekoälyn osaamista, jotta he voivat käyttää uusia työkaluja luottavaisesti ja kriittisesti omalla alallaan.</a:t>
            </a:r>
            <a:endParaRPr sz="2000"/>
          </a:p>
          <a:p>
            <a:pPr indent="0" lvl="0" marL="0" rtl="0" algn="l">
              <a:spcBef>
                <a:spcPts val="0"/>
              </a:spcBef>
              <a:spcAft>
                <a:spcPts val="0"/>
              </a:spcAft>
              <a:buNone/>
            </a:pPr>
            <a:r>
              <a:t/>
            </a:r>
            <a:endParaRPr sz="2000"/>
          </a:p>
          <a:p>
            <a:pPr indent="0" lvl="0" marL="0" rtl="0" algn="l">
              <a:lnSpc>
                <a:spcPct val="90000"/>
              </a:lnSpc>
              <a:spcBef>
                <a:spcPts val="0"/>
              </a:spcBef>
              <a:spcAft>
                <a:spcPts val="0"/>
              </a:spcAft>
              <a:buClr>
                <a:schemeClr val="lt1"/>
              </a:buClr>
              <a:buSzPts val="2000"/>
              <a:buNone/>
            </a:pPr>
            <a:r>
              <a:t/>
            </a:r>
            <a:endParaRPr sz="2000"/>
          </a:p>
        </p:txBody>
      </p:sp>
      <p:sp>
        <p:nvSpPr>
          <p:cNvPr id="230" name="Google Shape;230;p9"/>
          <p:cNvSpPr txBox="1"/>
          <p:nvPr>
            <p:ph idx="3" type="body"/>
          </p:nvPr>
        </p:nvSpPr>
        <p:spPr>
          <a:xfrm>
            <a:off x="518573" y="223830"/>
            <a:ext cx="5287200" cy="1027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600"/>
              <a:buNone/>
            </a:pPr>
            <a:r>
              <a:rPr lang="en-GB" sz="3200"/>
              <a:t>Ammatillinen koulutus sijaitsee vihreän ja digitaalisen siirtymän risteyskohdassa.</a:t>
            </a:r>
            <a:endParaRPr sz="2900"/>
          </a:p>
        </p:txBody>
      </p:sp>
      <p:sp>
        <p:nvSpPr>
          <p:cNvPr id="231" name="Google Shape;231;p9"/>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A hand holding a leaf&#10;&#10;AI-generated content may be incorrect." id="232" name="Google Shape;232;p9"/>
          <p:cNvPicPr preferRelativeResize="0"/>
          <p:nvPr>
            <p:ph idx="2" type="pic"/>
          </p:nvPr>
        </p:nvPicPr>
        <p:blipFill rotWithShape="1">
          <a:blip r:embed="rId3">
            <a:alphaModFix/>
          </a:blip>
          <a:srcRect b="0" l="0" r="0" t="0"/>
          <a:stretch/>
        </p:blipFill>
        <p:spPr>
          <a:xfrm>
            <a:off x="5888002" y="439730"/>
            <a:ext cx="5660531" cy="6045736"/>
          </a:xfrm>
          <a:prstGeom prst="rect">
            <a:avLst/>
          </a:prstGeom>
          <a:solidFill>
            <a:srgbClr val="F2F2F2"/>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