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7"/>
  </p:notesMasterIdLst>
  <p:handoutMasterIdLst>
    <p:handoutMasterId r:id="rId28"/>
  </p:handoutMasterIdLst>
  <p:sldIdLst>
    <p:sldId id="798" r:id="rId5"/>
    <p:sldId id="845" r:id="rId6"/>
    <p:sldId id="837" r:id="rId7"/>
    <p:sldId id="678" r:id="rId8"/>
    <p:sldId id="838" r:id="rId9"/>
    <p:sldId id="839" r:id="rId10"/>
    <p:sldId id="840" r:id="rId11"/>
    <p:sldId id="842" r:id="rId12"/>
    <p:sldId id="843" r:id="rId13"/>
    <p:sldId id="844" r:id="rId14"/>
    <p:sldId id="846" r:id="rId15"/>
    <p:sldId id="847" r:id="rId16"/>
    <p:sldId id="848" r:id="rId17"/>
    <p:sldId id="849" r:id="rId18"/>
    <p:sldId id="850" r:id="rId19"/>
    <p:sldId id="851" r:id="rId20"/>
    <p:sldId id="852" r:id="rId21"/>
    <p:sldId id="853" r:id="rId22"/>
    <p:sldId id="854" r:id="rId23"/>
    <p:sldId id="855" r:id="rId24"/>
    <p:sldId id="856" r:id="rId25"/>
    <p:sldId id="268" r:id="rId26"/>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3" userDrawn="1">
          <p15:clr>
            <a:srgbClr val="A4A3A4"/>
          </p15:clr>
        </p15:guide>
        <p15:guide id="2" pos="235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668"/>
    <a:srgbClr val="ADD037"/>
    <a:srgbClr val="51C4C6"/>
    <a:srgbClr val="00898B"/>
    <a:srgbClr val="FFFFFF"/>
    <a:srgbClr val="F4F5F5"/>
    <a:srgbClr val="00797B"/>
    <a:srgbClr val="262626"/>
    <a:srgbClr val="004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239" autoAdjust="0"/>
    <p:restoredTop sz="94638"/>
  </p:normalViewPr>
  <p:slideViewPr>
    <p:cSldViewPr snapToGrid="0" snapToObjects="1">
      <p:cViewPr varScale="1">
        <p:scale>
          <a:sx n="41" d="100"/>
          <a:sy n="41" d="100"/>
        </p:scale>
        <p:origin x="1688" y="24"/>
      </p:cViewPr>
      <p:guideLst>
        <p:guide orient="horz" pos="3343"/>
        <p:guide pos="2358"/>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88" d="100"/>
          <a:sy n="88" d="100"/>
        </p:scale>
        <p:origin x="266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5/27/2026</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5/27/2026</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Modifica stili di testo master</a:t>
            </a:r>
          </a:p>
          <a:p>
            <a:pPr lvl="1"/>
            <a:r>
              <a:rPr lang="en-US"/>
              <a:t>Secondo livello</a:t>
            </a:r>
          </a:p>
          <a:p>
            <a:pPr lvl="2"/>
            <a:r>
              <a:rPr lang="en-US"/>
              <a:t>Terzo livello</a:t>
            </a:r>
          </a:p>
          <a:p>
            <a:pPr lvl="3"/>
            <a:r>
              <a:rPr lang="en-US"/>
              <a:t>Quarto livello</a:t>
            </a:r>
          </a:p>
          <a:p>
            <a:pPr lvl="4"/>
            <a:r>
              <a:rPr lang="en-US"/>
              <a:t>Quinto livello</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385" name="Freeform 384">
            <a:extLst>
              <a:ext uri="{FF2B5EF4-FFF2-40B4-BE49-F238E27FC236}">
                <a16:creationId xmlns:a16="http://schemas.microsoft.com/office/drawing/2014/main" id="{57F553F4-210F-D445-80C4-1685A71FF7AE}"/>
              </a:ext>
            </a:extLst>
          </p:cNvPr>
          <p:cNvSpPr/>
          <p:nvPr/>
        </p:nvSpPr>
        <p:spPr>
          <a:xfrm>
            <a:off x="-36182" y="5830232"/>
            <a:ext cx="7595857" cy="3768082"/>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gradFill>
            <a:gsLst>
              <a:gs pos="83000">
                <a:srgbClr val="51C4C6"/>
              </a:gs>
              <a:gs pos="0">
                <a:srgbClr val="00403F"/>
              </a:gs>
            </a:gsLst>
            <a:lin ang="0" scaled="0"/>
          </a:gradFill>
          <a:ln w="3060" cap="flat">
            <a:noFill/>
            <a:prstDash val="solid"/>
            <a:miter/>
          </a:ln>
        </p:spPr>
        <p:txBody>
          <a:bodyPr rtlCol="0" anchor="ctr"/>
          <a:lstStyle/>
          <a:p>
            <a:endParaRPr lang="en-US"/>
          </a:p>
        </p:txBody>
      </p:sp>
      <p:sp>
        <p:nvSpPr>
          <p:cNvPr id="1453" name="Text Placeholder 23">
            <a:extLst>
              <a:ext uri="{FF2B5EF4-FFF2-40B4-BE49-F238E27FC236}">
                <a16:creationId xmlns:a16="http://schemas.microsoft.com/office/drawing/2014/main" id="{9D4FE07E-181F-6A48-AB3D-C5BAD0C4DADE}"/>
              </a:ext>
            </a:extLst>
          </p:cNvPr>
          <p:cNvSpPr>
            <a:spLocks noGrp="1"/>
          </p:cNvSpPr>
          <p:nvPr>
            <p:ph type="body" sz="quarter" idx="16" hasCustomPrompt="1"/>
          </p:nvPr>
        </p:nvSpPr>
        <p:spPr>
          <a:xfrm>
            <a:off x="605556" y="7156000"/>
            <a:ext cx="3685020" cy="1224685"/>
          </a:xfrm>
          <a:prstGeom prst="rect">
            <a:avLst/>
          </a:prstGeom>
        </p:spPr>
        <p:txBody>
          <a:bodyPr>
            <a:noAutofit/>
          </a:bodyPr>
          <a:lstStyle>
            <a:lvl1pPr marL="0" indent="0" algn="l">
              <a:lnSpc>
                <a:spcPts val="3720"/>
              </a:lnSpc>
              <a:spcBef>
                <a:spcPts val="0"/>
              </a:spcBef>
              <a:buNone/>
              <a:defRPr sz="3600" b="1" i="0">
                <a:solidFill>
                  <a:schemeClr val="bg1"/>
                </a:solidFill>
                <a:latin typeface="Calibri" panose="020F0502020204030204" pitchFamily="34" charset="0"/>
                <a:cs typeface="Calibri" panose="020F0502020204030204" pitchFamily="34" charset="0"/>
              </a:defRPr>
            </a:lvl1pPr>
          </a:lstStyle>
          <a:p>
            <a:pPr lvl="0"/>
            <a:r>
              <a:rPr lang="en-US" dirty="0"/>
              <a:t>Your guide to            our project</a:t>
            </a:r>
          </a:p>
        </p:txBody>
      </p:sp>
      <p:sp>
        <p:nvSpPr>
          <p:cNvPr id="146" name="Picture Placeholder 62">
            <a:extLst>
              <a:ext uri="{FF2B5EF4-FFF2-40B4-BE49-F238E27FC236}">
                <a16:creationId xmlns:a16="http://schemas.microsoft.com/office/drawing/2014/main" id="{B37FDE9C-FA01-494A-91FD-8E9061912265}"/>
              </a:ext>
            </a:extLst>
          </p:cNvPr>
          <p:cNvSpPr>
            <a:spLocks noGrp="1"/>
          </p:cNvSpPr>
          <p:nvPr>
            <p:ph type="pic" sz="quarter" idx="44" hasCustomPrompt="1"/>
          </p:nvPr>
        </p:nvSpPr>
        <p:spPr>
          <a:xfrm>
            <a:off x="474663" y="2271713"/>
            <a:ext cx="6642100" cy="4338637"/>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4" name="Graphic 6">
            <a:extLst>
              <a:ext uri="{FF2B5EF4-FFF2-40B4-BE49-F238E27FC236}">
                <a16:creationId xmlns:a16="http://schemas.microsoft.com/office/drawing/2014/main" id="{6F848770-7CFC-6F9A-A71F-E7B32E971952}"/>
              </a:ext>
            </a:extLst>
          </p:cNvPr>
          <p:cNvSpPr/>
          <p:nvPr userDrawn="1"/>
        </p:nvSpPr>
        <p:spPr>
          <a:xfrm rot="5400000">
            <a:off x="5901341" y="8098528"/>
            <a:ext cx="476911" cy="283975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ADD037"/>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5" name="Text Placeholder 32">
            <a:extLst>
              <a:ext uri="{FF2B5EF4-FFF2-40B4-BE49-F238E27FC236}">
                <a16:creationId xmlns:a16="http://schemas.microsoft.com/office/drawing/2014/main" id="{E851F120-EFD0-9D96-E59A-10935BD0FB1D}"/>
              </a:ext>
            </a:extLst>
          </p:cNvPr>
          <p:cNvSpPr>
            <a:spLocks noGrp="1"/>
          </p:cNvSpPr>
          <p:nvPr>
            <p:ph type="body" sz="quarter" idx="42" hasCustomPrompt="1"/>
          </p:nvPr>
        </p:nvSpPr>
        <p:spPr>
          <a:xfrm>
            <a:off x="3893839" y="9273209"/>
            <a:ext cx="3427139"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grpSp>
        <p:nvGrpSpPr>
          <p:cNvPr id="6" name="Graphic 95">
            <a:extLst>
              <a:ext uri="{FF2B5EF4-FFF2-40B4-BE49-F238E27FC236}">
                <a16:creationId xmlns:a16="http://schemas.microsoft.com/office/drawing/2014/main" id="{4D9842FF-4F9A-2734-F6DD-26B9ECEE0476}"/>
              </a:ext>
            </a:extLst>
          </p:cNvPr>
          <p:cNvGrpSpPr/>
          <p:nvPr userDrawn="1"/>
        </p:nvGrpSpPr>
        <p:grpSpPr>
          <a:xfrm>
            <a:off x="611238" y="9971030"/>
            <a:ext cx="1509109" cy="423922"/>
            <a:chOff x="584588" y="9078286"/>
            <a:chExt cx="1509109" cy="423922"/>
          </a:xfrm>
          <a:solidFill>
            <a:srgbClr val="000000"/>
          </a:solidFill>
        </p:grpSpPr>
        <p:sp>
          <p:nvSpPr>
            <p:cNvPr id="7" name="Freeform 6">
              <a:extLst>
                <a:ext uri="{FF2B5EF4-FFF2-40B4-BE49-F238E27FC236}">
                  <a16:creationId xmlns:a16="http://schemas.microsoft.com/office/drawing/2014/main" id="{C4FADEB4-FE4B-BD26-C0B6-447C8DEC675D}"/>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ADD037"/>
              </a:solid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487BADA-8590-7A63-B801-DBD9C778469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ADD037"/>
              </a:solidFill>
              <a:prstDash val="solid"/>
              <a:miter/>
            </a:ln>
          </p:spPr>
          <p:txBody>
            <a:bodyPr rtlCol="0" anchor="ctr"/>
            <a:lstStyle/>
            <a:p>
              <a:endParaRPr lang="en-US"/>
            </a:p>
          </p:txBody>
        </p:sp>
      </p:grpSp>
      <p:sp>
        <p:nvSpPr>
          <p:cNvPr id="9" name="Text Placeholder 23">
            <a:extLst>
              <a:ext uri="{FF2B5EF4-FFF2-40B4-BE49-F238E27FC236}">
                <a16:creationId xmlns:a16="http://schemas.microsoft.com/office/drawing/2014/main" id="{2F6B8A16-0042-4C17-4ABA-294C390D3907}"/>
              </a:ext>
            </a:extLst>
          </p:cNvPr>
          <p:cNvSpPr>
            <a:spLocks noGrp="1"/>
          </p:cNvSpPr>
          <p:nvPr>
            <p:ph type="body" sz="quarter" idx="17" hasCustomPrompt="1"/>
          </p:nvPr>
        </p:nvSpPr>
        <p:spPr>
          <a:xfrm>
            <a:off x="655568" y="10010293"/>
            <a:ext cx="1230818"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2025 - 2027</a:t>
            </a:r>
          </a:p>
          <a:p>
            <a:pPr lvl="0"/>
            <a:r>
              <a:rPr lang="en-US" dirty="0"/>
              <a:t>Document Name</a:t>
            </a:r>
          </a:p>
        </p:txBody>
      </p:sp>
      <p:sp>
        <p:nvSpPr>
          <p:cNvPr id="10" name="Text Placeholder 23">
            <a:extLst>
              <a:ext uri="{FF2B5EF4-FFF2-40B4-BE49-F238E27FC236}">
                <a16:creationId xmlns:a16="http://schemas.microsoft.com/office/drawing/2014/main" id="{5E9B6D5E-8D79-78FB-F5CA-B6AD291110BB}"/>
              </a:ext>
            </a:extLst>
          </p:cNvPr>
          <p:cNvSpPr>
            <a:spLocks noGrp="1"/>
          </p:cNvSpPr>
          <p:nvPr>
            <p:ph type="body" sz="quarter" idx="18" hasCustomPrompt="1"/>
          </p:nvPr>
        </p:nvSpPr>
        <p:spPr>
          <a:xfrm>
            <a:off x="2219835" y="10003763"/>
            <a:ext cx="1779692"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11" name="Picture 10" descr="Co-funded by the European Union logo in png for web usage">
            <a:extLst>
              <a:ext uri="{FF2B5EF4-FFF2-40B4-BE49-F238E27FC236}">
                <a16:creationId xmlns:a16="http://schemas.microsoft.com/office/drawing/2014/main" id="{803009A7-5697-B5E4-378A-A2B90D7B08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507169" y="10063230"/>
            <a:ext cx="1489944" cy="311822"/>
          </a:xfrm>
          <a:prstGeom prst="rect">
            <a:avLst/>
          </a:prstGeom>
          <a:noFill/>
          <a:ln>
            <a:noFill/>
          </a:ln>
        </p:spPr>
      </p:pic>
      <p:pic>
        <p:nvPicPr>
          <p:cNvPr id="12" name="Picture 11">
            <a:extLst>
              <a:ext uri="{FF2B5EF4-FFF2-40B4-BE49-F238E27FC236}">
                <a16:creationId xmlns:a16="http://schemas.microsoft.com/office/drawing/2014/main" id="{03703E49-93D3-2B4C-3CAD-5F8DD3EE22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840" y="481481"/>
            <a:ext cx="2981595" cy="1412334"/>
          </a:xfrm>
          <a:prstGeom prst="rect">
            <a:avLst/>
          </a:prstGeom>
        </p:spPr>
      </p:pic>
    </p:spTree>
    <p:extLst>
      <p:ext uri="{BB962C8B-B14F-4D97-AF65-F5344CB8AC3E}">
        <p14:creationId xmlns:p14="http://schemas.microsoft.com/office/powerpoint/2010/main" val="7959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Photo Slide 3">
    <p:spTree>
      <p:nvGrpSpPr>
        <p:cNvPr id="1" name=""/>
        <p:cNvGrpSpPr/>
        <p:nvPr/>
      </p:nvGrpSpPr>
      <p:grpSpPr>
        <a:xfrm>
          <a:off x="0" y="0"/>
          <a:ext cx="0" cy="0"/>
          <a:chOff x="0" y="0"/>
          <a:chExt cx="0" cy="0"/>
        </a:xfrm>
      </p:grpSpPr>
      <p:sp>
        <p:nvSpPr>
          <p:cNvPr id="369" name="Rectangle 368">
            <a:extLst>
              <a:ext uri="{FF2B5EF4-FFF2-40B4-BE49-F238E27FC236}">
                <a16:creationId xmlns:a16="http://schemas.microsoft.com/office/drawing/2014/main" id="{5C094913-F9C1-3546-A0D0-E1F25AE5CB6D}"/>
              </a:ext>
            </a:extLst>
          </p:cNvPr>
          <p:cNvSpPr/>
          <p:nvPr userDrawn="1"/>
        </p:nvSpPr>
        <p:spPr>
          <a:xfrm flipV="1">
            <a:off x="511317" y="-1"/>
            <a:ext cx="3194309" cy="10212780"/>
          </a:xfrm>
          <a:prstGeom prst="rect">
            <a:avLst/>
          </a:prstGeom>
          <a:solidFill>
            <a:srgbClr val="0089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715877" y="592124"/>
            <a:ext cx="2864232" cy="879667"/>
          </a:xfrm>
          <a:prstGeom prst="rect">
            <a:avLst/>
          </a:prstGeom>
        </p:spPr>
        <p:txBody>
          <a:bodyPr>
            <a:noAutofit/>
          </a:bodyPr>
          <a:lstStyle>
            <a:lvl1pPr marL="0" indent="0" algn="l">
              <a:spcBef>
                <a:spcPts val="0"/>
              </a:spcBef>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715878" y="1837873"/>
            <a:ext cx="2693750" cy="7339955"/>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52" name="Rectangle 51">
            <a:extLst>
              <a:ext uri="{FF2B5EF4-FFF2-40B4-BE49-F238E27FC236}">
                <a16:creationId xmlns:a16="http://schemas.microsoft.com/office/drawing/2014/main" id="{28002195-2134-DE4D-B642-FC7FB1B1EB5B}"/>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1" name="Slide Number Placeholder 5">
            <a:extLst>
              <a:ext uri="{FF2B5EF4-FFF2-40B4-BE49-F238E27FC236}">
                <a16:creationId xmlns:a16="http://schemas.microsoft.com/office/drawing/2014/main" id="{774B19B3-2E36-E543-9B27-E54A664E7AF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8" name="Picture Placeholder 34">
            <a:extLst>
              <a:ext uri="{FF2B5EF4-FFF2-40B4-BE49-F238E27FC236}">
                <a16:creationId xmlns:a16="http://schemas.microsoft.com/office/drawing/2014/main" id="{36A06401-592A-EA4A-AE31-4E6B716F2835}"/>
              </a:ext>
            </a:extLst>
          </p:cNvPr>
          <p:cNvSpPr>
            <a:spLocks noGrp="1"/>
          </p:cNvSpPr>
          <p:nvPr>
            <p:ph type="pic" sz="quarter" idx="41"/>
          </p:nvPr>
        </p:nvSpPr>
        <p:spPr>
          <a:xfrm>
            <a:off x="3711247" y="706439"/>
            <a:ext cx="3870325" cy="7731883"/>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332221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221E52-4ABB-5243-858B-F6B8CF1B5E34}"/>
              </a:ext>
            </a:extLst>
          </p:cNvPr>
          <p:cNvSpPr/>
          <p:nvPr userDrawn="1"/>
        </p:nvSpPr>
        <p:spPr>
          <a:xfrm flipV="1">
            <a:off x="-31255" y="-43150"/>
            <a:ext cx="7590930" cy="2946483"/>
          </a:xfrm>
          <a:prstGeom prst="rect">
            <a:avLst/>
          </a:prstGeom>
          <a:solidFill>
            <a:srgbClr val="0089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5" name="Text Placeholder 23">
            <a:extLst>
              <a:ext uri="{FF2B5EF4-FFF2-40B4-BE49-F238E27FC236}">
                <a16:creationId xmlns:a16="http://schemas.microsoft.com/office/drawing/2014/main" id="{340BEDA7-1D61-1142-9E8F-1245ECF20B50}"/>
              </a:ext>
            </a:extLst>
          </p:cNvPr>
          <p:cNvSpPr>
            <a:spLocks noGrp="1"/>
          </p:cNvSpPr>
          <p:nvPr>
            <p:ph type="body" sz="quarter" idx="14" hasCustomPrompt="1"/>
          </p:nvPr>
        </p:nvSpPr>
        <p:spPr>
          <a:xfrm>
            <a:off x="4078145" y="1617364"/>
            <a:ext cx="785328" cy="1056987"/>
          </a:xfrm>
          <a:prstGeom prst="rect">
            <a:avLst/>
          </a:prstGeo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6" name="Text Placeholder 23">
            <a:extLst>
              <a:ext uri="{FF2B5EF4-FFF2-40B4-BE49-F238E27FC236}">
                <a16:creationId xmlns:a16="http://schemas.microsoft.com/office/drawing/2014/main" id="{B0544866-02E3-6243-827B-2990267CD762}"/>
              </a:ext>
            </a:extLst>
          </p:cNvPr>
          <p:cNvSpPr>
            <a:spLocks noGrp="1"/>
          </p:cNvSpPr>
          <p:nvPr>
            <p:ph type="body" sz="quarter" idx="13" hasCustomPrompt="1"/>
          </p:nvPr>
        </p:nvSpPr>
        <p:spPr>
          <a:xfrm>
            <a:off x="662171" y="587829"/>
            <a:ext cx="4056786" cy="1857541"/>
          </a:xfrm>
          <a:prstGeom prst="rect">
            <a:avLst/>
          </a:prstGeom>
        </p:spPr>
        <p:txBody>
          <a:bodyPr anchor="ctr">
            <a:normAutofit/>
          </a:bodyPr>
          <a:lstStyle>
            <a:lvl1pPr marL="0" indent="0" algn="ctr">
              <a:buNone/>
              <a:defRPr sz="1801"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37" name="Text Placeholder 23">
            <a:extLst>
              <a:ext uri="{FF2B5EF4-FFF2-40B4-BE49-F238E27FC236}">
                <a16:creationId xmlns:a16="http://schemas.microsoft.com/office/drawing/2014/main" id="{29A06F91-3390-D94A-A77E-AD4E74125CDD}"/>
              </a:ext>
            </a:extLst>
          </p:cNvPr>
          <p:cNvSpPr>
            <a:spLocks noGrp="1"/>
          </p:cNvSpPr>
          <p:nvPr>
            <p:ph type="body" sz="quarter" idx="15" hasCustomPrompt="1"/>
          </p:nvPr>
        </p:nvSpPr>
        <p:spPr>
          <a:xfrm>
            <a:off x="653261" y="195020"/>
            <a:ext cx="2003444" cy="936605"/>
          </a:xfrm>
          <a:prstGeom prst="rect">
            <a:avLst/>
          </a:prstGeo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6" y="3373220"/>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Colum)</a:t>
            </a:r>
            <a:endParaRPr lang="en-US" dirty="0"/>
          </a:p>
        </p:txBody>
      </p:sp>
      <p:sp>
        <p:nvSpPr>
          <p:cNvPr id="60" name="Rectangle 59">
            <a:extLst>
              <a:ext uri="{FF2B5EF4-FFF2-40B4-BE49-F238E27FC236}">
                <a16:creationId xmlns:a16="http://schemas.microsoft.com/office/drawing/2014/main" id="{A3920EEC-F64E-D74B-8DBC-98E8D94D73FE}"/>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8" name="Slide Number Placeholder 5">
            <a:extLst>
              <a:ext uri="{FF2B5EF4-FFF2-40B4-BE49-F238E27FC236}">
                <a16:creationId xmlns:a16="http://schemas.microsoft.com/office/drawing/2014/main" id="{574CE729-A95E-1844-B923-CC2E2C2EBED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859342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4F5B6F1-1F70-8542-A18D-9BC642672EA0}"/>
              </a:ext>
            </a:extLst>
          </p:cNvPr>
          <p:cNvSpPr/>
          <p:nvPr userDrawn="1"/>
        </p:nvSpPr>
        <p:spPr>
          <a:xfrm flipV="1">
            <a:off x="-31255" y="323003"/>
            <a:ext cx="7590930" cy="5748356"/>
          </a:xfrm>
          <a:prstGeom prst="rect">
            <a:avLst/>
          </a:prstGeom>
          <a:solidFill>
            <a:srgbClr val="0089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2365515"/>
            <a:ext cx="6526988" cy="3412986"/>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92304"/>
          </a:xfrm>
          <a:prstGeom prst="rect">
            <a:avLst/>
          </a:prstGeom>
        </p:spPr>
        <p:txBody>
          <a:bodyPr>
            <a:noAutofit/>
          </a:bodyPr>
          <a:lstStyle>
            <a:lvl1pPr marL="0" indent="0" algn="l">
              <a:buNone/>
              <a:defRPr sz="2200" b="1" i="0">
                <a:solidFill>
                  <a:srgbClr val="51C4C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8" y="6718314"/>
            <a:ext cx="3563248" cy="1992304"/>
          </a:xfrm>
          <a:prstGeom prst="rect">
            <a:avLst/>
          </a:prstGeom>
        </p:spPr>
        <p:txBody>
          <a:bodyPr>
            <a:noAutofit/>
          </a:bodyPr>
          <a:lstStyle>
            <a:lvl1pPr marL="0" indent="0" algn="l">
              <a:buNone/>
              <a:defRPr sz="1601" b="0" i="0">
                <a:solidFill>
                  <a:srgbClr val="26262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0" name="Slide Number Placeholder 5">
            <a:extLst>
              <a:ext uri="{FF2B5EF4-FFF2-40B4-BE49-F238E27FC236}">
                <a16:creationId xmlns:a16="http://schemas.microsoft.com/office/drawing/2014/main" id="{B1576E16-CE46-5E4A-8CBB-716C41D40B1C}"/>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43499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43ECED-D711-0D4D-9A38-701BFB0611D6}"/>
              </a:ext>
            </a:extLst>
          </p:cNvPr>
          <p:cNvSpPr/>
          <p:nvPr userDrawn="1"/>
        </p:nvSpPr>
        <p:spPr>
          <a:xfrm flipV="1">
            <a:off x="-14612" y="-4"/>
            <a:ext cx="7559675" cy="1538872"/>
          </a:xfrm>
          <a:prstGeom prst="rect">
            <a:avLst/>
          </a:prstGeom>
          <a:solidFill>
            <a:srgbClr val="0089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1864992"/>
            <a:ext cx="6526988" cy="7937913"/>
          </a:xfrm>
          <a:prstGeom prst="rect">
            <a:avLst/>
          </a:prstGeom>
        </p:spPr>
        <p:txBody>
          <a:bodyPr numCol="2"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251943" y="712890"/>
            <a:ext cx="6570888" cy="1204857"/>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1" name="Graphic 4">
            <a:extLst>
              <a:ext uri="{FF2B5EF4-FFF2-40B4-BE49-F238E27FC236}">
                <a16:creationId xmlns:a16="http://schemas.microsoft.com/office/drawing/2014/main" id="{B13C944A-F9DE-6D49-BB72-C8B62F6B1203}"/>
              </a:ext>
            </a:extLst>
          </p:cNvPr>
          <p:cNvSpPr/>
          <p:nvPr userDrawn="1"/>
        </p:nvSpPr>
        <p:spPr>
          <a:xfrm rot="16200000">
            <a:off x="6101638" y="690768"/>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ADD037"/>
          </a:solidFill>
          <a:ln w="2370" cap="flat">
            <a:noFill/>
            <a:prstDash val="solid"/>
            <a:miter/>
          </a:ln>
        </p:spPr>
        <p:txBody>
          <a:bodyPr rtlCol="0" anchor="ctr"/>
          <a:lstStyle/>
          <a:p>
            <a:endParaRPr lang="en-US"/>
          </a:p>
        </p:txBody>
      </p:sp>
    </p:spTree>
    <p:extLst>
      <p:ext uri="{BB962C8B-B14F-4D97-AF65-F5344CB8AC3E}">
        <p14:creationId xmlns:p14="http://schemas.microsoft.com/office/powerpoint/2010/main" val="3666035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DF7596-4722-5F4C-8FB6-5F0B1F9090FD}"/>
              </a:ext>
            </a:extLst>
          </p:cNvPr>
          <p:cNvSpPr/>
          <p:nvPr userDrawn="1"/>
        </p:nvSpPr>
        <p:spPr>
          <a:xfrm flipV="1">
            <a:off x="0" y="2099867"/>
            <a:ext cx="6918419" cy="7931809"/>
          </a:xfrm>
          <a:prstGeom prst="rect">
            <a:avLst/>
          </a:prstGeom>
          <a:solidFill>
            <a:srgbClr val="0089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8" name="Graphic 4">
            <a:extLst>
              <a:ext uri="{FF2B5EF4-FFF2-40B4-BE49-F238E27FC236}">
                <a16:creationId xmlns:a16="http://schemas.microsoft.com/office/drawing/2014/main" id="{E6326417-986D-C845-A66A-9AFD38B1339D}"/>
              </a:ext>
            </a:extLst>
          </p:cNvPr>
          <p:cNvSpPr/>
          <p:nvPr userDrawn="1"/>
        </p:nvSpPr>
        <p:spPr>
          <a:xfrm rot="10800000">
            <a:off x="6811618" y="2991410"/>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ADD037"/>
          </a:solidFill>
          <a:ln w="2370" cap="flat">
            <a:noFill/>
            <a:prstDash val="solid"/>
            <a:miter/>
          </a:ln>
        </p:spPr>
        <p:txBody>
          <a:bodyPr rtlCol="0" anchor="ctr"/>
          <a:lstStyle/>
          <a:p>
            <a:endParaRPr lang="en-US"/>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2432957"/>
            <a:ext cx="6076427" cy="7369948"/>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rgbClr val="51C4C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66261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21" name="Rectangle 320">
            <a:extLst>
              <a:ext uri="{FF2B5EF4-FFF2-40B4-BE49-F238E27FC236}">
                <a16:creationId xmlns:a16="http://schemas.microsoft.com/office/drawing/2014/main" id="{DAFE97B0-644B-C64D-A4CD-10ECACA09145}"/>
              </a:ext>
            </a:extLst>
          </p:cNvPr>
          <p:cNvSpPr/>
          <p:nvPr userDrawn="1"/>
        </p:nvSpPr>
        <p:spPr>
          <a:xfrm flipV="1">
            <a:off x="11876" y="3896749"/>
            <a:ext cx="7547799" cy="4317437"/>
          </a:xfrm>
          <a:prstGeom prst="rect">
            <a:avLst/>
          </a:prstGeom>
          <a:gradFill>
            <a:gsLst>
              <a:gs pos="83000">
                <a:srgbClr val="51C4C6"/>
              </a:gs>
              <a:gs pos="0">
                <a:srgbClr val="00403F"/>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24" name="Text Placeholder 32">
            <a:extLst>
              <a:ext uri="{FF2B5EF4-FFF2-40B4-BE49-F238E27FC236}">
                <a16:creationId xmlns:a16="http://schemas.microsoft.com/office/drawing/2014/main" id="{7C801656-BA69-7E4B-AAE4-11C00F6A1E4A}"/>
              </a:ext>
            </a:extLst>
          </p:cNvPr>
          <p:cNvSpPr>
            <a:spLocks noGrp="1"/>
          </p:cNvSpPr>
          <p:nvPr>
            <p:ph type="body" sz="quarter" idx="42" hasCustomPrompt="1"/>
          </p:nvPr>
        </p:nvSpPr>
        <p:spPr>
          <a:xfrm>
            <a:off x="565034" y="4234375"/>
            <a:ext cx="3403021" cy="3488902"/>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26" name="Graphic 6">
            <a:extLst>
              <a:ext uri="{FF2B5EF4-FFF2-40B4-BE49-F238E27FC236}">
                <a16:creationId xmlns:a16="http://schemas.microsoft.com/office/drawing/2014/main" id="{FDDFC85A-161F-8DD8-DD42-A013A4DAF637}"/>
              </a:ext>
            </a:extLst>
          </p:cNvPr>
          <p:cNvSpPr/>
          <p:nvPr userDrawn="1"/>
        </p:nvSpPr>
        <p:spPr>
          <a:xfrm rot="5400000">
            <a:off x="5658068" y="6640509"/>
            <a:ext cx="572470" cy="3230743"/>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ADD037"/>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27" name="Text Placeholder 32">
            <a:extLst>
              <a:ext uri="{FF2B5EF4-FFF2-40B4-BE49-F238E27FC236}">
                <a16:creationId xmlns:a16="http://schemas.microsoft.com/office/drawing/2014/main" id="{32203686-9203-1284-2D21-6A9E91F8A69B}"/>
              </a:ext>
            </a:extLst>
          </p:cNvPr>
          <p:cNvSpPr>
            <a:spLocks noGrp="1"/>
          </p:cNvSpPr>
          <p:nvPr>
            <p:ph type="body" sz="quarter" idx="44" hasCustomPrompt="1"/>
          </p:nvPr>
        </p:nvSpPr>
        <p:spPr>
          <a:xfrm>
            <a:off x="3893839" y="7962904"/>
            <a:ext cx="3427139"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2" name="TextBox 1">
            <a:extLst>
              <a:ext uri="{FF2B5EF4-FFF2-40B4-BE49-F238E27FC236}">
                <a16:creationId xmlns:a16="http://schemas.microsoft.com/office/drawing/2014/main" id="{6D549D64-83B5-BDA8-ECD1-003FE4A6769F}"/>
              </a:ext>
            </a:extLst>
          </p:cNvPr>
          <p:cNvSpPr txBox="1"/>
          <p:nvPr userDrawn="1"/>
        </p:nvSpPr>
        <p:spPr>
          <a:xfrm>
            <a:off x="1949575" y="9937237"/>
            <a:ext cx="2861813" cy="323165"/>
          </a:xfrm>
          <a:prstGeom prst="rect">
            <a:avLst/>
          </a:prstGeom>
          <a:noFill/>
        </p:spPr>
        <p:txBody>
          <a:bodyPr wrap="square">
            <a:spAutoFit/>
          </a:bodyPr>
          <a:lstStyle/>
          <a:p>
            <a:pPr algn="just"/>
            <a:r>
              <a:rPr lang="en-IE" sz="500" b="0" i="0" dirty="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500" dirty="0">
              <a:solidFill>
                <a:srgbClr val="262626"/>
              </a:solidFill>
              <a:latin typeface="Calibri" panose="020F0502020204030204" pitchFamily="34" charset="0"/>
              <a:cs typeface="Calibri" panose="020F0502020204030204" pitchFamily="34" charset="0"/>
            </a:endParaRPr>
          </a:p>
        </p:txBody>
      </p:sp>
      <p:pic>
        <p:nvPicPr>
          <p:cNvPr id="3" name="Picture 2" descr="Co-funded by the European Union logo in png for web usage">
            <a:extLst>
              <a:ext uri="{FF2B5EF4-FFF2-40B4-BE49-F238E27FC236}">
                <a16:creationId xmlns:a16="http://schemas.microsoft.com/office/drawing/2014/main" id="{C1281BBB-5417-2AE2-917A-68FD03EC8B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65034" y="9967518"/>
            <a:ext cx="1343832" cy="281243"/>
          </a:xfrm>
          <a:prstGeom prst="rect">
            <a:avLst/>
          </a:prstGeom>
          <a:noFill/>
          <a:ln>
            <a:noFill/>
          </a:ln>
        </p:spPr>
      </p:pic>
      <p:pic>
        <p:nvPicPr>
          <p:cNvPr id="4" name="Picture 3">
            <a:extLst>
              <a:ext uri="{FF2B5EF4-FFF2-40B4-BE49-F238E27FC236}">
                <a16:creationId xmlns:a16="http://schemas.microsoft.com/office/drawing/2014/main" id="{83EB92B4-8F20-51F0-550F-8043264E28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840" y="592993"/>
            <a:ext cx="2981595" cy="1412334"/>
          </a:xfrm>
          <a:prstGeom prst="rect">
            <a:avLst/>
          </a:prstGeom>
        </p:spPr>
      </p:pic>
    </p:spTree>
    <p:extLst>
      <p:ext uri="{BB962C8B-B14F-4D97-AF65-F5344CB8AC3E}">
        <p14:creationId xmlns:p14="http://schemas.microsoft.com/office/powerpoint/2010/main" val="3587993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Welcome/Intro Slide">
    <p:spTree>
      <p:nvGrpSpPr>
        <p:cNvPr id="1" name=""/>
        <p:cNvGrpSpPr/>
        <p:nvPr/>
      </p:nvGrpSpPr>
      <p:grpSpPr>
        <a:xfrm>
          <a:off x="0" y="0"/>
          <a:ext cx="0" cy="0"/>
          <a:chOff x="0" y="0"/>
          <a:chExt cx="0" cy="0"/>
        </a:xfrm>
      </p:grpSpPr>
      <p:sp>
        <p:nvSpPr>
          <p:cNvPr id="38" name="Text Placeholder 32">
            <a:extLst>
              <a:ext uri="{FF2B5EF4-FFF2-40B4-BE49-F238E27FC236}">
                <a16:creationId xmlns:a16="http://schemas.microsoft.com/office/drawing/2014/main" id="{7547E802-876B-7740-8C93-4DA43471BC41}"/>
              </a:ext>
            </a:extLst>
          </p:cNvPr>
          <p:cNvSpPr>
            <a:spLocks noGrp="1"/>
          </p:cNvSpPr>
          <p:nvPr>
            <p:ph type="body" sz="quarter" idx="47" hasCustomPrompt="1"/>
          </p:nvPr>
        </p:nvSpPr>
        <p:spPr>
          <a:xfrm>
            <a:off x="3989549" y="3824058"/>
            <a:ext cx="2785251" cy="743603"/>
          </a:xfrm>
        </p:spPr>
        <p:txBody>
          <a:bodyPr>
            <a:noAutofit/>
          </a:bodyPr>
          <a:lstStyle>
            <a:lvl1pPr marL="0" indent="0" algn="l">
              <a:buNone/>
              <a:defRPr sz="1800" b="1"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0" name="Text Placeholder 32">
            <a:extLst>
              <a:ext uri="{FF2B5EF4-FFF2-40B4-BE49-F238E27FC236}">
                <a16:creationId xmlns:a16="http://schemas.microsoft.com/office/drawing/2014/main" id="{5E8100A4-6677-ED40-B24D-22A7219FE433}"/>
              </a:ext>
            </a:extLst>
          </p:cNvPr>
          <p:cNvSpPr>
            <a:spLocks noGrp="1"/>
          </p:cNvSpPr>
          <p:nvPr>
            <p:ph type="body" sz="quarter" idx="48" hasCustomPrompt="1"/>
          </p:nvPr>
        </p:nvSpPr>
        <p:spPr>
          <a:xfrm>
            <a:off x="3997102" y="4342449"/>
            <a:ext cx="2785250" cy="1692670"/>
          </a:xfrm>
        </p:spPr>
        <p:txBody>
          <a:bodyPr numCol="1" spcCol="288000" anchor="t">
            <a:noAutofit/>
          </a:bodyPr>
          <a:lstStyle>
            <a:lvl1pPr marL="0" indent="0" algn="l">
              <a:lnSpc>
                <a:spcPct val="100000"/>
              </a:lnSpc>
              <a:spcBef>
                <a:spcPts val="0"/>
              </a:spcBef>
              <a:buNone/>
              <a:defRPr sz="11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Text Placeholder 32">
            <a:extLst>
              <a:ext uri="{FF2B5EF4-FFF2-40B4-BE49-F238E27FC236}">
                <a16:creationId xmlns:a16="http://schemas.microsoft.com/office/drawing/2014/main" id="{E7B11294-10FD-0B44-A9DA-41BF11D1E85C}"/>
              </a:ext>
            </a:extLst>
          </p:cNvPr>
          <p:cNvSpPr>
            <a:spLocks noGrp="1"/>
          </p:cNvSpPr>
          <p:nvPr>
            <p:ph type="body" sz="quarter" idx="49" hasCustomPrompt="1"/>
          </p:nvPr>
        </p:nvSpPr>
        <p:spPr>
          <a:xfrm>
            <a:off x="3997102" y="6349448"/>
            <a:ext cx="2785251" cy="743603"/>
          </a:xfrm>
        </p:spPr>
        <p:txBody>
          <a:bodyPr>
            <a:noAutofit/>
          </a:bodyPr>
          <a:lstStyle>
            <a:lvl1pPr marL="0" indent="0" algn="l">
              <a:buNone/>
              <a:defRPr sz="1800" b="1"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3" name="Text Placeholder 32">
            <a:extLst>
              <a:ext uri="{FF2B5EF4-FFF2-40B4-BE49-F238E27FC236}">
                <a16:creationId xmlns:a16="http://schemas.microsoft.com/office/drawing/2014/main" id="{16C0CD18-D5AA-2240-8921-3F6C4DE2F9F6}"/>
              </a:ext>
            </a:extLst>
          </p:cNvPr>
          <p:cNvSpPr>
            <a:spLocks noGrp="1"/>
          </p:cNvSpPr>
          <p:nvPr>
            <p:ph type="body" sz="quarter" idx="50" hasCustomPrompt="1"/>
          </p:nvPr>
        </p:nvSpPr>
        <p:spPr>
          <a:xfrm>
            <a:off x="4004655" y="6867839"/>
            <a:ext cx="2785250" cy="1692670"/>
          </a:xfrm>
        </p:spPr>
        <p:txBody>
          <a:bodyPr numCol="1" spcCol="288000" anchor="t">
            <a:noAutofit/>
          </a:bodyPr>
          <a:lstStyle>
            <a:lvl1pPr marL="0" indent="0" algn="l">
              <a:lnSpc>
                <a:spcPct val="100000"/>
              </a:lnSpc>
              <a:spcBef>
                <a:spcPts val="0"/>
              </a:spcBef>
              <a:buNone/>
              <a:defRPr sz="11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 name="Picture Placeholder 12">
            <a:extLst>
              <a:ext uri="{FF2B5EF4-FFF2-40B4-BE49-F238E27FC236}">
                <a16:creationId xmlns:a16="http://schemas.microsoft.com/office/drawing/2014/main" id="{E06DA11A-3B23-00E1-2694-93FEB1F6532E}"/>
              </a:ext>
            </a:extLst>
          </p:cNvPr>
          <p:cNvSpPr>
            <a:spLocks noGrp="1"/>
          </p:cNvSpPr>
          <p:nvPr>
            <p:ph type="pic" sz="quarter" idx="12"/>
          </p:nvPr>
        </p:nvSpPr>
        <p:spPr>
          <a:xfrm>
            <a:off x="-7552" y="0"/>
            <a:ext cx="3652452" cy="10691813"/>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 name="Text Placeholder 32">
            <a:extLst>
              <a:ext uri="{FF2B5EF4-FFF2-40B4-BE49-F238E27FC236}">
                <a16:creationId xmlns:a16="http://schemas.microsoft.com/office/drawing/2014/main" id="{767B892E-F86C-3DC2-9931-A03B33680917}"/>
              </a:ext>
            </a:extLst>
          </p:cNvPr>
          <p:cNvSpPr>
            <a:spLocks noGrp="1"/>
          </p:cNvSpPr>
          <p:nvPr>
            <p:ph type="body" sz="quarter" idx="51" hasCustomPrompt="1"/>
          </p:nvPr>
        </p:nvSpPr>
        <p:spPr>
          <a:xfrm>
            <a:off x="4155129" y="570328"/>
            <a:ext cx="3070405" cy="743603"/>
          </a:xfrm>
        </p:spPr>
        <p:txBody>
          <a:bodyPr>
            <a:noAutofit/>
          </a:bodyPr>
          <a:lstStyle>
            <a:lvl1pPr marL="0" indent="0" algn="l">
              <a:buNone/>
              <a:defRPr sz="29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5" name="Slide Number Placeholder 5">
            <a:extLst>
              <a:ext uri="{FF2B5EF4-FFF2-40B4-BE49-F238E27FC236}">
                <a16:creationId xmlns:a16="http://schemas.microsoft.com/office/drawing/2014/main" id="{92D3B42E-3A5F-8157-5C07-2D3C6CF528A1}"/>
              </a:ext>
            </a:extLst>
          </p:cNvPr>
          <p:cNvSpPr>
            <a:spLocks noGrp="1"/>
          </p:cNvSpPr>
          <p:nvPr>
            <p:ph type="sldNum" sz="quarter" idx="4"/>
          </p:nvPr>
        </p:nvSpPr>
        <p:spPr>
          <a:xfrm>
            <a:off x="7132189" y="10322192"/>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493730624"/>
      </p:ext>
    </p:extLst>
  </p:cSld>
  <p:clrMapOvr>
    <a:masterClrMapping/>
  </p:clrMapOvr>
  <p:extLst>
    <p:ext uri="{DCECCB84-F9BA-43D5-87BE-67443E8EF086}">
      <p15:sldGuideLst xmlns:p15="http://schemas.microsoft.com/office/powerpoint/2012/main">
        <p15:guide id="1" pos="294">
          <p15:clr>
            <a:srgbClr val="FBAE40"/>
          </p15:clr>
        </p15:guide>
        <p15:guide id="2" pos="44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spcBef>
                <a:spcPts val="0"/>
              </a:spcBef>
              <a:buNone/>
              <a:defRPr sz="2900" b="1"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ONE COLUMN</a:t>
            </a:r>
            <a:endParaRPr lang="en-US" dirty="0"/>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522147" y="1905323"/>
            <a:ext cx="6500273" cy="743603"/>
          </a:xfrm>
        </p:spPr>
        <p:txBody>
          <a:bodyPr>
            <a:noAutofit/>
          </a:bodyPr>
          <a:lstStyle>
            <a:lvl1pPr marL="0" indent="0" algn="l">
              <a:spcBef>
                <a:spcPts val="0"/>
              </a:spcBef>
              <a:buNone/>
              <a:defRPr sz="1800" b="1"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529699" y="2906890"/>
            <a:ext cx="6500272" cy="6921424"/>
          </a:xfrm>
        </p:spPr>
        <p:txBody>
          <a:bodyPr numCol="1" spcCol="288000" anchor="t">
            <a:noAutofit/>
          </a:bodyPr>
          <a:lstStyle>
            <a:lvl1pPr marL="0" indent="0" algn="l">
              <a:lnSpc>
                <a:spcPct val="100000"/>
              </a:lnSpc>
              <a:spcBef>
                <a:spcPts val="0"/>
              </a:spcBef>
              <a:buNone/>
              <a:defRPr sz="11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Slide Number Placeholder 5">
            <a:extLst>
              <a:ext uri="{FF2B5EF4-FFF2-40B4-BE49-F238E27FC236}">
                <a16:creationId xmlns:a16="http://schemas.microsoft.com/office/drawing/2014/main" id="{8469D253-12DF-404A-BC60-DE46EBF380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542773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sp>
        <p:nvSpPr>
          <p:cNvPr id="16" name="Graphic 4">
            <a:extLst>
              <a:ext uri="{FF2B5EF4-FFF2-40B4-BE49-F238E27FC236}">
                <a16:creationId xmlns:a16="http://schemas.microsoft.com/office/drawing/2014/main" id="{8230FDA7-6B26-A580-C971-AF5B3BBBCDC0}"/>
              </a:ext>
            </a:extLst>
          </p:cNvPr>
          <p:cNvSpPr/>
          <p:nvPr userDrawn="1"/>
        </p:nvSpPr>
        <p:spPr>
          <a:xfrm rot="10800000">
            <a:off x="3987573" y="2836506"/>
            <a:ext cx="3572102" cy="4009226"/>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gradFill>
            <a:gsLst>
              <a:gs pos="83000">
                <a:srgbClr val="51C4C6"/>
              </a:gs>
              <a:gs pos="0">
                <a:srgbClr val="00403F"/>
              </a:gs>
            </a:gsLst>
            <a:lin ang="10800000" scaled="0"/>
          </a:gradFill>
          <a:ln w="2370" cap="flat">
            <a:noFill/>
            <a:prstDash val="solid"/>
            <a:miter/>
          </a:ln>
        </p:spPr>
        <p:txBody>
          <a:bodyPr rtlCol="0" anchor="ctr"/>
          <a:lstStyle/>
          <a:p>
            <a:endParaRPr lang="en-US"/>
          </a:p>
        </p:txBody>
      </p:sp>
      <p:sp>
        <p:nvSpPr>
          <p:cNvPr id="22" name="Graphic 4">
            <a:extLst>
              <a:ext uri="{FF2B5EF4-FFF2-40B4-BE49-F238E27FC236}">
                <a16:creationId xmlns:a16="http://schemas.microsoft.com/office/drawing/2014/main" id="{C5BA938D-CD20-0A72-4A23-CF1119BDD34E}"/>
              </a:ext>
            </a:extLst>
          </p:cNvPr>
          <p:cNvSpPr/>
          <p:nvPr userDrawn="1"/>
        </p:nvSpPr>
        <p:spPr>
          <a:xfrm rot="10800000">
            <a:off x="471152" y="6937000"/>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ADD037"/>
          </a:solidFill>
          <a:ln w="2370" cap="flat">
            <a:noFill/>
            <a:prstDash val="solid"/>
            <a:miter/>
          </a:ln>
        </p:spPr>
        <p:txBody>
          <a:bodyPr rtlCol="0" anchor="ctr"/>
          <a:lstStyle/>
          <a:p>
            <a:endParaRPr lang="en-US"/>
          </a:p>
        </p:txBody>
      </p:sp>
      <p:sp>
        <p:nvSpPr>
          <p:cNvPr id="15" name="Picture Placeholder 14">
            <a:extLst>
              <a:ext uri="{FF2B5EF4-FFF2-40B4-BE49-F238E27FC236}">
                <a16:creationId xmlns:a16="http://schemas.microsoft.com/office/drawing/2014/main" id="{C0A1E843-9D15-8EDC-9B65-3CA583FB79E0}"/>
              </a:ext>
            </a:extLst>
          </p:cNvPr>
          <p:cNvSpPr>
            <a:spLocks noGrp="1"/>
          </p:cNvSpPr>
          <p:nvPr>
            <p:ph type="pic" sz="quarter" idx="44" hasCustomPrompt="1"/>
          </p:nvPr>
        </p:nvSpPr>
        <p:spPr>
          <a:xfrm>
            <a:off x="578498" y="2439664"/>
            <a:ext cx="6456783" cy="6592368"/>
          </a:xfrm>
          <a:custGeom>
            <a:avLst/>
            <a:gdLst>
              <a:gd name="connsiteX0" fmla="*/ 0 w 6456783"/>
              <a:gd name="connsiteY0" fmla="*/ 0 h 6592368"/>
              <a:gd name="connsiteX1" fmla="*/ 6456783 w 6456783"/>
              <a:gd name="connsiteY1" fmla="*/ 0 h 6592368"/>
              <a:gd name="connsiteX2" fmla="*/ 6456783 w 6456783"/>
              <a:gd name="connsiteY2" fmla="*/ 396834 h 6592368"/>
              <a:gd name="connsiteX3" fmla="*/ 3409076 w 6456783"/>
              <a:gd name="connsiteY3" fmla="*/ 396834 h 6592368"/>
              <a:gd name="connsiteX4" fmla="*/ 3409076 w 6456783"/>
              <a:gd name="connsiteY4" fmla="*/ 4406069 h 6592368"/>
              <a:gd name="connsiteX5" fmla="*/ 6456783 w 6456783"/>
              <a:gd name="connsiteY5" fmla="*/ 4406069 h 6592368"/>
              <a:gd name="connsiteX6" fmla="*/ 6456783 w 6456783"/>
              <a:gd name="connsiteY6" fmla="*/ 6592368 h 6592368"/>
              <a:gd name="connsiteX7" fmla="*/ 0 w 6456783"/>
              <a:gd name="connsiteY7" fmla="*/ 6592368 h 6592368"/>
              <a:gd name="connsiteX8" fmla="*/ 0 w 6456783"/>
              <a:gd name="connsiteY8" fmla="*/ 6182985 h 6592368"/>
              <a:gd name="connsiteX9" fmla="*/ 91658 w 6456783"/>
              <a:gd name="connsiteY9" fmla="*/ 6182985 h 6592368"/>
              <a:gd name="connsiteX10" fmla="*/ 91658 w 6456783"/>
              <a:gd name="connsiteY10" fmla="*/ 4497337 h 6592368"/>
              <a:gd name="connsiteX11" fmla="*/ 0 w 6456783"/>
              <a:gd name="connsiteY11" fmla="*/ 4497337 h 659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6783" h="6592368">
                <a:moveTo>
                  <a:pt x="0" y="0"/>
                </a:moveTo>
                <a:lnTo>
                  <a:pt x="6456783" y="0"/>
                </a:lnTo>
                <a:lnTo>
                  <a:pt x="6456783" y="396834"/>
                </a:lnTo>
                <a:lnTo>
                  <a:pt x="3409076" y="396834"/>
                </a:lnTo>
                <a:lnTo>
                  <a:pt x="3409076" y="4406069"/>
                </a:lnTo>
                <a:lnTo>
                  <a:pt x="6456783" y="4406069"/>
                </a:lnTo>
                <a:lnTo>
                  <a:pt x="6456783" y="6592368"/>
                </a:lnTo>
                <a:lnTo>
                  <a:pt x="0" y="6592368"/>
                </a:lnTo>
                <a:lnTo>
                  <a:pt x="0" y="6182985"/>
                </a:lnTo>
                <a:lnTo>
                  <a:pt x="91658" y="6182985"/>
                </a:lnTo>
                <a:lnTo>
                  <a:pt x="91658" y="4497337"/>
                </a:lnTo>
                <a:lnTo>
                  <a:pt x="0" y="4497337"/>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0" name="Text Placeholder 32">
            <a:extLst>
              <a:ext uri="{FF2B5EF4-FFF2-40B4-BE49-F238E27FC236}">
                <a16:creationId xmlns:a16="http://schemas.microsoft.com/office/drawing/2014/main" id="{0C564F7E-4616-E548-B81C-390A9F5C7740}"/>
              </a:ext>
            </a:extLst>
          </p:cNvPr>
          <p:cNvSpPr>
            <a:spLocks noGrp="1"/>
          </p:cNvSpPr>
          <p:nvPr>
            <p:ph type="body" sz="quarter" idx="11" hasCustomPrompt="1"/>
          </p:nvPr>
        </p:nvSpPr>
        <p:spPr>
          <a:xfrm>
            <a:off x="4166982" y="3812721"/>
            <a:ext cx="2951698" cy="574616"/>
          </a:xfrm>
          <a:prstGeom prst="rect">
            <a:avLst/>
          </a:prstGeom>
        </p:spPr>
        <p:txBody>
          <a:bodyP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21" name="Text Placeholder 32">
            <a:extLst>
              <a:ext uri="{FF2B5EF4-FFF2-40B4-BE49-F238E27FC236}">
                <a16:creationId xmlns:a16="http://schemas.microsoft.com/office/drawing/2014/main" id="{82FF7D0B-8D01-6749-9143-AF9B1238EDB8}"/>
              </a:ext>
            </a:extLst>
          </p:cNvPr>
          <p:cNvSpPr>
            <a:spLocks noGrp="1"/>
          </p:cNvSpPr>
          <p:nvPr>
            <p:ph type="body" sz="quarter" idx="16" hasCustomPrompt="1"/>
          </p:nvPr>
        </p:nvSpPr>
        <p:spPr>
          <a:xfrm>
            <a:off x="4166981" y="4660372"/>
            <a:ext cx="2980605" cy="751695"/>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grpSp>
        <p:nvGrpSpPr>
          <p:cNvPr id="342" name="Graphic 95">
            <a:extLst>
              <a:ext uri="{FF2B5EF4-FFF2-40B4-BE49-F238E27FC236}">
                <a16:creationId xmlns:a16="http://schemas.microsoft.com/office/drawing/2014/main" id="{78CB6730-FE3C-F64A-90C1-994A839C794C}"/>
              </a:ext>
            </a:extLst>
          </p:cNvPr>
          <p:cNvGrpSpPr/>
          <p:nvPr userDrawn="1"/>
        </p:nvGrpSpPr>
        <p:grpSpPr>
          <a:xfrm>
            <a:off x="707812" y="9460915"/>
            <a:ext cx="1509109" cy="423922"/>
            <a:chOff x="584588" y="9078286"/>
            <a:chExt cx="1509109" cy="423922"/>
          </a:xfrm>
          <a:solidFill>
            <a:srgbClr val="000000"/>
          </a:solidFill>
        </p:grpSpPr>
        <p:sp>
          <p:nvSpPr>
            <p:cNvPr id="343" name="Freeform 342">
              <a:extLst>
                <a:ext uri="{FF2B5EF4-FFF2-40B4-BE49-F238E27FC236}">
                  <a16:creationId xmlns:a16="http://schemas.microsoft.com/office/drawing/2014/main" id="{75C86EF1-E93B-B64C-8AD5-6287810B3402}"/>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ADD037"/>
              </a:solidFill>
              <a:prstDash val="solid"/>
              <a:miter/>
            </a:ln>
          </p:spPr>
          <p:txBody>
            <a:bodyPr rtlCol="0" anchor="ctr"/>
            <a:lstStyle/>
            <a:p>
              <a:endParaRPr lang="en-US"/>
            </a:p>
          </p:txBody>
        </p:sp>
        <p:sp>
          <p:nvSpPr>
            <p:cNvPr id="344" name="Freeform 343">
              <a:extLst>
                <a:ext uri="{FF2B5EF4-FFF2-40B4-BE49-F238E27FC236}">
                  <a16:creationId xmlns:a16="http://schemas.microsoft.com/office/drawing/2014/main" id="{350B8D3E-74BA-2142-A8F1-F9873C5820B9}"/>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ADD037"/>
              </a:solidFill>
              <a:prstDash val="solid"/>
              <a:miter/>
            </a:ln>
          </p:spPr>
          <p:txBody>
            <a:bodyPr rtlCol="0" anchor="ctr"/>
            <a:lstStyle/>
            <a:p>
              <a:endParaRPr lang="en-US"/>
            </a:p>
          </p:txBody>
        </p:sp>
      </p:grpSp>
      <p:sp>
        <p:nvSpPr>
          <p:cNvPr id="345" name="Text Placeholder 23">
            <a:extLst>
              <a:ext uri="{FF2B5EF4-FFF2-40B4-BE49-F238E27FC236}">
                <a16:creationId xmlns:a16="http://schemas.microsoft.com/office/drawing/2014/main" id="{A9A3D5FF-2DEA-B148-BB15-C1284CA3F768}"/>
              </a:ext>
            </a:extLst>
          </p:cNvPr>
          <p:cNvSpPr>
            <a:spLocks noGrp="1"/>
          </p:cNvSpPr>
          <p:nvPr>
            <p:ph type="body" sz="quarter" idx="17" hasCustomPrompt="1"/>
          </p:nvPr>
        </p:nvSpPr>
        <p:spPr>
          <a:xfrm>
            <a:off x="752142" y="9500178"/>
            <a:ext cx="1230818"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2025 - 2027</a:t>
            </a:r>
          </a:p>
          <a:p>
            <a:pPr lvl="0"/>
            <a:r>
              <a:rPr lang="en-US" dirty="0"/>
              <a:t>Document Name</a:t>
            </a:r>
          </a:p>
        </p:txBody>
      </p:sp>
      <p:sp>
        <p:nvSpPr>
          <p:cNvPr id="346" name="Text Placeholder 23">
            <a:extLst>
              <a:ext uri="{FF2B5EF4-FFF2-40B4-BE49-F238E27FC236}">
                <a16:creationId xmlns:a16="http://schemas.microsoft.com/office/drawing/2014/main" id="{9B400FD6-846E-F34A-B9D5-58B417B72B0A}"/>
              </a:ext>
            </a:extLst>
          </p:cNvPr>
          <p:cNvSpPr>
            <a:spLocks noGrp="1"/>
          </p:cNvSpPr>
          <p:nvPr>
            <p:ph type="body" sz="quarter" idx="18" hasCustomPrompt="1"/>
          </p:nvPr>
        </p:nvSpPr>
        <p:spPr>
          <a:xfrm>
            <a:off x="2316409" y="9493648"/>
            <a:ext cx="1779692"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5" name="Picture 4" descr="Co-funded by the European Union logo in png for web usage">
            <a:extLst>
              <a:ext uri="{FF2B5EF4-FFF2-40B4-BE49-F238E27FC236}">
                <a16:creationId xmlns:a16="http://schemas.microsoft.com/office/drawing/2014/main" id="{E17092A3-E6E0-FC33-7CEF-95B8EC0963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2462" y="10131338"/>
            <a:ext cx="1489944" cy="311822"/>
          </a:xfrm>
          <a:prstGeom prst="rect">
            <a:avLst/>
          </a:prstGeom>
          <a:noFill/>
          <a:ln>
            <a:noFill/>
          </a:ln>
        </p:spPr>
      </p:pic>
      <p:sp>
        <p:nvSpPr>
          <p:cNvPr id="8" name="Graphic 6">
            <a:extLst>
              <a:ext uri="{FF2B5EF4-FFF2-40B4-BE49-F238E27FC236}">
                <a16:creationId xmlns:a16="http://schemas.microsoft.com/office/drawing/2014/main" id="{85939347-8CB0-33F7-5C4E-1827991D83C5}"/>
              </a:ext>
            </a:extLst>
          </p:cNvPr>
          <p:cNvSpPr/>
          <p:nvPr userDrawn="1"/>
        </p:nvSpPr>
        <p:spPr>
          <a:xfrm rot="5400000">
            <a:off x="5901341" y="8300234"/>
            <a:ext cx="476911" cy="283975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898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9" name="Text Placeholder 32">
            <a:extLst>
              <a:ext uri="{FF2B5EF4-FFF2-40B4-BE49-F238E27FC236}">
                <a16:creationId xmlns:a16="http://schemas.microsoft.com/office/drawing/2014/main" id="{ECA117B4-05EF-987E-8096-F5A8BC45E00F}"/>
              </a:ext>
            </a:extLst>
          </p:cNvPr>
          <p:cNvSpPr>
            <a:spLocks noGrp="1"/>
          </p:cNvSpPr>
          <p:nvPr>
            <p:ph type="body" sz="quarter" idx="42" hasCustomPrompt="1"/>
          </p:nvPr>
        </p:nvSpPr>
        <p:spPr>
          <a:xfrm>
            <a:off x="3893839" y="9474915"/>
            <a:ext cx="3427139"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pic>
        <p:nvPicPr>
          <p:cNvPr id="2" name="Picture 1">
            <a:extLst>
              <a:ext uri="{FF2B5EF4-FFF2-40B4-BE49-F238E27FC236}">
                <a16:creationId xmlns:a16="http://schemas.microsoft.com/office/drawing/2014/main" id="{FC533059-EAC3-B6C2-1CF9-DFEA3712B3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840" y="626446"/>
            <a:ext cx="2981595" cy="1412334"/>
          </a:xfrm>
          <a:prstGeom prst="rect">
            <a:avLst/>
          </a:prstGeom>
        </p:spPr>
      </p:pic>
    </p:spTree>
    <p:extLst>
      <p:ext uri="{BB962C8B-B14F-4D97-AF65-F5344CB8AC3E}">
        <p14:creationId xmlns:p14="http://schemas.microsoft.com/office/powerpoint/2010/main" val="278455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92A70B7-4BF7-8F44-8AF5-5974702C7384}"/>
              </a:ext>
            </a:extLst>
          </p:cNvPr>
          <p:cNvSpPr/>
          <p:nvPr userDrawn="1"/>
        </p:nvSpPr>
        <p:spPr>
          <a:xfrm>
            <a:off x="-1" y="-22715"/>
            <a:ext cx="7559675" cy="2175225"/>
          </a:xfrm>
          <a:prstGeom prst="rect">
            <a:avLst/>
          </a:prstGeom>
          <a:gradFill>
            <a:gsLst>
              <a:gs pos="83000">
                <a:srgbClr val="51C4C6"/>
              </a:gs>
              <a:gs pos="0">
                <a:srgbClr val="0040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28" name="Graphic 4">
            <a:extLst>
              <a:ext uri="{FF2B5EF4-FFF2-40B4-BE49-F238E27FC236}">
                <a16:creationId xmlns:a16="http://schemas.microsoft.com/office/drawing/2014/main" id="{7045EC92-B290-D94E-8C45-4E74F8B812C4}"/>
              </a:ext>
            </a:extLst>
          </p:cNvPr>
          <p:cNvSpPr/>
          <p:nvPr userDrawn="1"/>
        </p:nvSpPr>
        <p:spPr>
          <a:xfrm rot="5400000">
            <a:off x="1923160" y="1210643"/>
            <a:ext cx="111654" cy="1932187"/>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ADD037"/>
          </a:solidFill>
          <a:ln w="2370" cap="flat">
            <a:noFill/>
            <a:prstDash val="solid"/>
            <a:miter/>
          </a:ln>
        </p:spPr>
        <p:txBody>
          <a:bodyPr rtlCol="0" anchor="ctr"/>
          <a:lstStyle/>
          <a:p>
            <a:endParaRPr lang="en-US"/>
          </a:p>
        </p:txBody>
      </p:sp>
      <p:sp>
        <p:nvSpPr>
          <p:cNvPr id="330" name="Text Placeholder 32">
            <a:extLst>
              <a:ext uri="{FF2B5EF4-FFF2-40B4-BE49-F238E27FC236}">
                <a16:creationId xmlns:a16="http://schemas.microsoft.com/office/drawing/2014/main" id="{E5656F6E-37C8-074A-8E96-43D0F2FC50CE}"/>
              </a:ext>
            </a:extLst>
          </p:cNvPr>
          <p:cNvSpPr>
            <a:spLocks noGrp="1"/>
          </p:cNvSpPr>
          <p:nvPr>
            <p:ph type="body" sz="quarter" idx="11" hasCustomPrompt="1"/>
          </p:nvPr>
        </p:nvSpPr>
        <p:spPr>
          <a:xfrm>
            <a:off x="1124620" y="3561547"/>
            <a:ext cx="648000" cy="348400"/>
          </a:xfrm>
          <a:prstGeom prst="rect">
            <a:avLst/>
          </a:prstGeom>
        </p:spPr>
        <p:txBody>
          <a:bodyPr anchor="ctr">
            <a:noAutofit/>
          </a:bodyPr>
          <a:lstStyle>
            <a:lvl1pPr marL="0" indent="0" algn="ctr">
              <a:buNone/>
              <a:defRPr sz="2000" b="1" i="0">
                <a:solidFill>
                  <a:srgbClr val="ADD03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31" name="Text Placeholder 32">
            <a:extLst>
              <a:ext uri="{FF2B5EF4-FFF2-40B4-BE49-F238E27FC236}">
                <a16:creationId xmlns:a16="http://schemas.microsoft.com/office/drawing/2014/main" id="{325D83A7-79C8-A548-BBC2-CA89723CA6CF}"/>
              </a:ext>
            </a:extLst>
          </p:cNvPr>
          <p:cNvSpPr>
            <a:spLocks noGrp="1"/>
          </p:cNvSpPr>
          <p:nvPr>
            <p:ph type="body" sz="quarter" idx="49" hasCustomPrompt="1"/>
          </p:nvPr>
        </p:nvSpPr>
        <p:spPr>
          <a:xfrm>
            <a:off x="1907586" y="3561547"/>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332" name="Text Placeholder 32">
            <a:extLst>
              <a:ext uri="{FF2B5EF4-FFF2-40B4-BE49-F238E27FC236}">
                <a16:creationId xmlns:a16="http://schemas.microsoft.com/office/drawing/2014/main" id="{9709ADB0-7EC7-7E4D-AB1C-AFDBEA20E333}"/>
              </a:ext>
            </a:extLst>
          </p:cNvPr>
          <p:cNvSpPr>
            <a:spLocks noGrp="1"/>
          </p:cNvSpPr>
          <p:nvPr>
            <p:ph type="body" sz="quarter" idx="13" hasCustomPrompt="1"/>
          </p:nvPr>
        </p:nvSpPr>
        <p:spPr>
          <a:xfrm>
            <a:off x="1124620" y="4036789"/>
            <a:ext cx="648000" cy="348400"/>
          </a:xfrm>
          <a:prstGeom prst="rect">
            <a:avLst/>
          </a:prstGeom>
        </p:spPr>
        <p:txBody>
          <a:bodyPr anchor="ctr">
            <a:noAutofit/>
          </a:bodyPr>
          <a:lstStyle>
            <a:lvl1pPr marL="0" indent="0" algn="ctr">
              <a:buNone/>
              <a:defRPr sz="2000" b="1" i="0">
                <a:solidFill>
                  <a:srgbClr val="ADD03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333" name="Text Placeholder 32">
            <a:extLst>
              <a:ext uri="{FF2B5EF4-FFF2-40B4-BE49-F238E27FC236}">
                <a16:creationId xmlns:a16="http://schemas.microsoft.com/office/drawing/2014/main" id="{BD9CCF2E-E31B-F24B-AE3A-F3AD0C0D725D}"/>
              </a:ext>
            </a:extLst>
          </p:cNvPr>
          <p:cNvSpPr>
            <a:spLocks noGrp="1"/>
          </p:cNvSpPr>
          <p:nvPr>
            <p:ph type="body" sz="quarter" idx="14" hasCustomPrompt="1"/>
          </p:nvPr>
        </p:nvSpPr>
        <p:spPr>
          <a:xfrm>
            <a:off x="1907586" y="403678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334" name="Text Placeholder 32">
            <a:extLst>
              <a:ext uri="{FF2B5EF4-FFF2-40B4-BE49-F238E27FC236}">
                <a16:creationId xmlns:a16="http://schemas.microsoft.com/office/drawing/2014/main" id="{89761DE6-BA61-A040-9787-C409D41D3210}"/>
              </a:ext>
            </a:extLst>
          </p:cNvPr>
          <p:cNvSpPr>
            <a:spLocks noGrp="1"/>
          </p:cNvSpPr>
          <p:nvPr>
            <p:ph type="body" sz="quarter" idx="15" hasCustomPrompt="1"/>
          </p:nvPr>
        </p:nvSpPr>
        <p:spPr>
          <a:xfrm>
            <a:off x="1124620" y="4537923"/>
            <a:ext cx="648000" cy="348400"/>
          </a:xfrm>
          <a:prstGeom prst="rect">
            <a:avLst/>
          </a:prstGeom>
        </p:spPr>
        <p:txBody>
          <a:bodyPr anchor="ctr">
            <a:noAutofit/>
          </a:bodyPr>
          <a:lstStyle>
            <a:lvl1pPr marL="0" indent="0" algn="ctr">
              <a:buNone/>
              <a:defRPr sz="2000" b="1" i="0">
                <a:solidFill>
                  <a:srgbClr val="ADD03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335" name="Text Placeholder 32">
            <a:extLst>
              <a:ext uri="{FF2B5EF4-FFF2-40B4-BE49-F238E27FC236}">
                <a16:creationId xmlns:a16="http://schemas.microsoft.com/office/drawing/2014/main" id="{D89BB1F5-7B63-824C-8677-757940098E1E}"/>
              </a:ext>
            </a:extLst>
          </p:cNvPr>
          <p:cNvSpPr>
            <a:spLocks noGrp="1"/>
          </p:cNvSpPr>
          <p:nvPr>
            <p:ph type="body" sz="quarter" idx="19" hasCustomPrompt="1"/>
          </p:nvPr>
        </p:nvSpPr>
        <p:spPr>
          <a:xfrm>
            <a:off x="1907586" y="4537923"/>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336" name="Text Placeholder 32">
            <a:extLst>
              <a:ext uri="{FF2B5EF4-FFF2-40B4-BE49-F238E27FC236}">
                <a16:creationId xmlns:a16="http://schemas.microsoft.com/office/drawing/2014/main" id="{57D38869-9F43-0F44-BFF1-2099B0C5644A}"/>
              </a:ext>
            </a:extLst>
          </p:cNvPr>
          <p:cNvSpPr>
            <a:spLocks noGrp="1"/>
          </p:cNvSpPr>
          <p:nvPr>
            <p:ph type="body" sz="quarter" idx="17" hasCustomPrompt="1"/>
          </p:nvPr>
        </p:nvSpPr>
        <p:spPr>
          <a:xfrm>
            <a:off x="1124620" y="5038878"/>
            <a:ext cx="648000" cy="348400"/>
          </a:xfrm>
          <a:prstGeom prst="rect">
            <a:avLst/>
          </a:prstGeom>
        </p:spPr>
        <p:txBody>
          <a:bodyPr anchor="ctr">
            <a:noAutofit/>
          </a:bodyPr>
          <a:lstStyle>
            <a:lvl1pPr marL="0" indent="0" algn="ctr">
              <a:buNone/>
              <a:defRPr sz="2000" b="1" i="0">
                <a:solidFill>
                  <a:srgbClr val="ADD03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337" name="Text Placeholder 32">
            <a:extLst>
              <a:ext uri="{FF2B5EF4-FFF2-40B4-BE49-F238E27FC236}">
                <a16:creationId xmlns:a16="http://schemas.microsoft.com/office/drawing/2014/main" id="{B33A46CF-72DE-724E-A383-028E3C486710}"/>
              </a:ext>
            </a:extLst>
          </p:cNvPr>
          <p:cNvSpPr>
            <a:spLocks noGrp="1"/>
          </p:cNvSpPr>
          <p:nvPr>
            <p:ph type="body" sz="quarter" idx="20" hasCustomPrompt="1"/>
          </p:nvPr>
        </p:nvSpPr>
        <p:spPr>
          <a:xfrm>
            <a:off x="1907586" y="5038878"/>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338" name="Text Placeholder 32">
            <a:extLst>
              <a:ext uri="{FF2B5EF4-FFF2-40B4-BE49-F238E27FC236}">
                <a16:creationId xmlns:a16="http://schemas.microsoft.com/office/drawing/2014/main" id="{8AF90649-A83F-2F4A-B11F-76E0A49118C3}"/>
              </a:ext>
            </a:extLst>
          </p:cNvPr>
          <p:cNvSpPr>
            <a:spLocks noGrp="1"/>
          </p:cNvSpPr>
          <p:nvPr>
            <p:ph type="body" sz="quarter" idx="21" hasCustomPrompt="1"/>
          </p:nvPr>
        </p:nvSpPr>
        <p:spPr>
          <a:xfrm>
            <a:off x="1124620" y="5540668"/>
            <a:ext cx="648000" cy="348400"/>
          </a:xfrm>
          <a:prstGeom prst="rect">
            <a:avLst/>
          </a:prstGeom>
        </p:spPr>
        <p:txBody>
          <a:bodyPr anchor="ctr">
            <a:noAutofit/>
          </a:bodyPr>
          <a:lstStyle>
            <a:lvl1pPr marL="0" indent="0" algn="ctr">
              <a:buNone/>
              <a:defRPr sz="2000" b="1" i="0">
                <a:solidFill>
                  <a:srgbClr val="ADD03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339" name="Text Placeholder 32">
            <a:extLst>
              <a:ext uri="{FF2B5EF4-FFF2-40B4-BE49-F238E27FC236}">
                <a16:creationId xmlns:a16="http://schemas.microsoft.com/office/drawing/2014/main" id="{EAB79600-A97B-F44A-B1F4-C908D7C2023F}"/>
              </a:ext>
            </a:extLst>
          </p:cNvPr>
          <p:cNvSpPr>
            <a:spLocks noGrp="1"/>
          </p:cNvSpPr>
          <p:nvPr>
            <p:ph type="body" sz="quarter" idx="22" hasCustomPrompt="1"/>
          </p:nvPr>
        </p:nvSpPr>
        <p:spPr>
          <a:xfrm>
            <a:off x="1907586" y="5540668"/>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340" name="Text Placeholder 32">
            <a:extLst>
              <a:ext uri="{FF2B5EF4-FFF2-40B4-BE49-F238E27FC236}">
                <a16:creationId xmlns:a16="http://schemas.microsoft.com/office/drawing/2014/main" id="{E3702C07-BBF5-8847-B222-966AEEFDB82F}"/>
              </a:ext>
            </a:extLst>
          </p:cNvPr>
          <p:cNvSpPr>
            <a:spLocks noGrp="1"/>
          </p:cNvSpPr>
          <p:nvPr>
            <p:ph type="body" sz="quarter" idx="51" hasCustomPrompt="1"/>
          </p:nvPr>
        </p:nvSpPr>
        <p:spPr>
          <a:xfrm>
            <a:off x="1134260" y="6069864"/>
            <a:ext cx="648000" cy="348400"/>
          </a:xfrm>
          <a:prstGeom prst="rect">
            <a:avLst/>
          </a:prstGeom>
        </p:spPr>
        <p:txBody>
          <a:bodyPr anchor="ctr">
            <a:noAutofit/>
          </a:bodyPr>
          <a:lstStyle>
            <a:lvl1pPr marL="0" indent="0" algn="ctr">
              <a:buNone/>
              <a:defRPr sz="2000" b="1" i="0">
                <a:solidFill>
                  <a:srgbClr val="ADD03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341" name="Text Placeholder 32">
            <a:extLst>
              <a:ext uri="{FF2B5EF4-FFF2-40B4-BE49-F238E27FC236}">
                <a16:creationId xmlns:a16="http://schemas.microsoft.com/office/drawing/2014/main" id="{8A3DC48D-0CD9-464E-AE57-DF56AB5C501E}"/>
              </a:ext>
            </a:extLst>
          </p:cNvPr>
          <p:cNvSpPr>
            <a:spLocks noGrp="1"/>
          </p:cNvSpPr>
          <p:nvPr>
            <p:ph type="body" sz="quarter" idx="52" hasCustomPrompt="1"/>
          </p:nvPr>
        </p:nvSpPr>
        <p:spPr>
          <a:xfrm>
            <a:off x="1917226" y="6069864"/>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342" name="Text Placeholder 32">
            <a:extLst>
              <a:ext uri="{FF2B5EF4-FFF2-40B4-BE49-F238E27FC236}">
                <a16:creationId xmlns:a16="http://schemas.microsoft.com/office/drawing/2014/main" id="{2C434D2A-7E3F-AC4D-B388-864713FC0806}"/>
              </a:ext>
            </a:extLst>
          </p:cNvPr>
          <p:cNvSpPr>
            <a:spLocks noGrp="1"/>
          </p:cNvSpPr>
          <p:nvPr>
            <p:ph type="body" sz="quarter" idx="53" hasCustomPrompt="1"/>
          </p:nvPr>
        </p:nvSpPr>
        <p:spPr>
          <a:xfrm>
            <a:off x="1134260" y="6560096"/>
            <a:ext cx="648000" cy="348400"/>
          </a:xfrm>
          <a:prstGeom prst="rect">
            <a:avLst/>
          </a:prstGeom>
        </p:spPr>
        <p:txBody>
          <a:bodyPr anchor="ctr">
            <a:noAutofit/>
          </a:bodyPr>
          <a:lstStyle>
            <a:lvl1pPr marL="0" indent="0" algn="ctr">
              <a:buNone/>
              <a:defRPr sz="2000" b="1" i="0">
                <a:solidFill>
                  <a:srgbClr val="ADD03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343" name="Text Placeholder 32">
            <a:extLst>
              <a:ext uri="{FF2B5EF4-FFF2-40B4-BE49-F238E27FC236}">
                <a16:creationId xmlns:a16="http://schemas.microsoft.com/office/drawing/2014/main" id="{B50D5349-F391-B64B-B3C2-DF37D4F2ABE7}"/>
              </a:ext>
            </a:extLst>
          </p:cNvPr>
          <p:cNvSpPr>
            <a:spLocks noGrp="1"/>
          </p:cNvSpPr>
          <p:nvPr>
            <p:ph type="body" sz="quarter" idx="54" hasCustomPrompt="1"/>
          </p:nvPr>
        </p:nvSpPr>
        <p:spPr>
          <a:xfrm>
            <a:off x="1917226" y="6560096"/>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25" name="Text Placeholder 32">
            <a:extLst>
              <a:ext uri="{FF2B5EF4-FFF2-40B4-BE49-F238E27FC236}">
                <a16:creationId xmlns:a16="http://schemas.microsoft.com/office/drawing/2014/main" id="{595667C2-CA92-D843-9BA4-3A0CC62BC0A6}"/>
              </a:ext>
            </a:extLst>
          </p:cNvPr>
          <p:cNvSpPr>
            <a:spLocks noGrp="1"/>
          </p:cNvSpPr>
          <p:nvPr>
            <p:ph type="body" sz="quarter" idx="47" hasCustomPrompt="1"/>
          </p:nvPr>
        </p:nvSpPr>
        <p:spPr>
          <a:xfrm>
            <a:off x="1102768" y="855681"/>
            <a:ext cx="4667603" cy="1910174"/>
          </a:xfrm>
          <a:prstGeom prst="rect">
            <a:avLst/>
          </a:prstGeom>
        </p:spPr>
        <p:txBody>
          <a:bodyPr>
            <a:noAutofit/>
          </a:bodyPr>
          <a:lstStyle>
            <a:lvl1pPr marL="0" indent="0" algn="l">
              <a:buNone/>
              <a:defRPr sz="7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grpSp>
        <p:nvGrpSpPr>
          <p:cNvPr id="29" name="Group 28">
            <a:extLst>
              <a:ext uri="{FF2B5EF4-FFF2-40B4-BE49-F238E27FC236}">
                <a16:creationId xmlns:a16="http://schemas.microsoft.com/office/drawing/2014/main" id="{5EFE6692-3BEC-814A-A23D-54D7DF843B19}"/>
              </a:ext>
            </a:extLst>
          </p:cNvPr>
          <p:cNvGrpSpPr/>
          <p:nvPr userDrawn="1"/>
        </p:nvGrpSpPr>
        <p:grpSpPr>
          <a:xfrm>
            <a:off x="929765" y="3975103"/>
            <a:ext cx="4794141" cy="2506930"/>
            <a:chOff x="195319" y="2097486"/>
            <a:chExt cx="4278713" cy="2506930"/>
          </a:xfrm>
        </p:grpSpPr>
        <p:cxnSp>
          <p:nvCxnSpPr>
            <p:cNvPr id="30" name="Straight Connector 29">
              <a:extLst>
                <a:ext uri="{FF2B5EF4-FFF2-40B4-BE49-F238E27FC236}">
                  <a16:creationId xmlns:a16="http://schemas.microsoft.com/office/drawing/2014/main" id="{6B3E6CA0-C231-3F4F-955E-EC040F42CD46}"/>
                </a:ext>
              </a:extLst>
            </p:cNvPr>
            <p:cNvCxnSpPr>
              <a:cxnSpLocks/>
            </p:cNvCxnSpPr>
            <p:nvPr userDrawn="1"/>
          </p:nvCxnSpPr>
          <p:spPr>
            <a:xfrm flipH="1">
              <a:off x="195319" y="2097486"/>
              <a:ext cx="4278713" cy="0"/>
            </a:xfrm>
            <a:prstGeom prst="line">
              <a:avLst/>
            </a:prstGeom>
            <a:ln w="9525">
              <a:solidFill>
                <a:srgbClr val="51C4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36209FA-FC30-724A-9EA3-D55D1B74FCFB}"/>
                </a:ext>
              </a:extLst>
            </p:cNvPr>
            <p:cNvCxnSpPr>
              <a:cxnSpLocks/>
            </p:cNvCxnSpPr>
            <p:nvPr userDrawn="1"/>
          </p:nvCxnSpPr>
          <p:spPr>
            <a:xfrm flipH="1">
              <a:off x="195319" y="2592736"/>
              <a:ext cx="4278713" cy="0"/>
            </a:xfrm>
            <a:prstGeom prst="line">
              <a:avLst/>
            </a:prstGeom>
            <a:ln w="9525">
              <a:solidFill>
                <a:srgbClr val="51C4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8C0D1C8-14EA-BD48-A4C9-9D888135B963}"/>
                </a:ext>
              </a:extLst>
            </p:cNvPr>
            <p:cNvCxnSpPr>
              <a:cxnSpLocks/>
            </p:cNvCxnSpPr>
            <p:nvPr userDrawn="1"/>
          </p:nvCxnSpPr>
          <p:spPr>
            <a:xfrm flipH="1">
              <a:off x="195319" y="3089885"/>
              <a:ext cx="4278713" cy="0"/>
            </a:xfrm>
            <a:prstGeom prst="line">
              <a:avLst/>
            </a:prstGeom>
            <a:ln w="9525">
              <a:solidFill>
                <a:srgbClr val="51C4C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D6EEDD3-BEE7-C146-8697-616A7AFACA9A}"/>
                </a:ext>
              </a:extLst>
            </p:cNvPr>
            <p:cNvCxnSpPr>
              <a:cxnSpLocks/>
            </p:cNvCxnSpPr>
            <p:nvPr userDrawn="1"/>
          </p:nvCxnSpPr>
          <p:spPr>
            <a:xfrm flipH="1">
              <a:off x="195319" y="3585135"/>
              <a:ext cx="4278713" cy="0"/>
            </a:xfrm>
            <a:prstGeom prst="line">
              <a:avLst/>
            </a:prstGeom>
            <a:ln w="9525">
              <a:solidFill>
                <a:srgbClr val="51C4C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88E2E6E-C11B-3443-89B8-D0A11A23DD82}"/>
                </a:ext>
              </a:extLst>
            </p:cNvPr>
            <p:cNvCxnSpPr>
              <a:cxnSpLocks/>
            </p:cNvCxnSpPr>
            <p:nvPr userDrawn="1"/>
          </p:nvCxnSpPr>
          <p:spPr>
            <a:xfrm flipH="1">
              <a:off x="195319" y="4109166"/>
              <a:ext cx="4278713" cy="0"/>
            </a:xfrm>
            <a:prstGeom prst="line">
              <a:avLst/>
            </a:prstGeom>
            <a:ln w="9525">
              <a:solidFill>
                <a:srgbClr val="51C4C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D91B6CE-0202-A649-967A-962452485218}"/>
                </a:ext>
              </a:extLst>
            </p:cNvPr>
            <p:cNvCxnSpPr>
              <a:cxnSpLocks/>
            </p:cNvCxnSpPr>
            <p:nvPr userDrawn="1"/>
          </p:nvCxnSpPr>
          <p:spPr>
            <a:xfrm flipH="1">
              <a:off x="195319" y="4604416"/>
              <a:ext cx="4278713" cy="0"/>
            </a:xfrm>
            <a:prstGeom prst="line">
              <a:avLst/>
            </a:prstGeom>
            <a:ln w="9525">
              <a:solidFill>
                <a:srgbClr val="51C4C6"/>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E194E379-92FB-355C-A342-CC511318AF2D}"/>
              </a:ext>
            </a:extLst>
          </p:cNvPr>
          <p:cNvGrpSpPr/>
          <p:nvPr userDrawn="1"/>
        </p:nvGrpSpPr>
        <p:grpSpPr>
          <a:xfrm>
            <a:off x="1102025" y="8113054"/>
            <a:ext cx="4246354" cy="323165"/>
            <a:chOff x="1102025" y="8113054"/>
            <a:chExt cx="4246354" cy="323165"/>
          </a:xfrm>
        </p:grpSpPr>
        <p:sp>
          <p:nvSpPr>
            <p:cNvPr id="5" name="TextBox 4">
              <a:extLst>
                <a:ext uri="{FF2B5EF4-FFF2-40B4-BE49-F238E27FC236}">
                  <a16:creationId xmlns:a16="http://schemas.microsoft.com/office/drawing/2014/main" id="{6CA0B8A5-0702-FD2C-A875-FC97193C53BE}"/>
                </a:ext>
              </a:extLst>
            </p:cNvPr>
            <p:cNvSpPr txBox="1"/>
            <p:nvPr userDrawn="1"/>
          </p:nvSpPr>
          <p:spPr>
            <a:xfrm>
              <a:off x="2486566" y="8113054"/>
              <a:ext cx="2861813" cy="323165"/>
            </a:xfrm>
            <a:prstGeom prst="rect">
              <a:avLst/>
            </a:prstGeom>
            <a:noFill/>
          </p:spPr>
          <p:txBody>
            <a:bodyPr wrap="square">
              <a:spAutoFit/>
            </a:bodyPr>
            <a:lstStyle/>
            <a:p>
              <a:pPr algn="just"/>
              <a:r>
                <a:rPr lang="en-IE" sz="500" b="0" i="0" dirty="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500" dirty="0">
                <a:solidFill>
                  <a:srgbClr val="262626"/>
                </a:solidFill>
                <a:latin typeface="Calibri" panose="020F0502020204030204" pitchFamily="34" charset="0"/>
                <a:cs typeface="Calibri" panose="020F0502020204030204" pitchFamily="34" charset="0"/>
              </a:endParaRPr>
            </a:p>
          </p:txBody>
        </p:sp>
        <p:pic>
          <p:nvPicPr>
            <p:cNvPr id="6" name="Picture 5" descr="Co-funded by the European Union logo in png for web usage">
              <a:extLst>
                <a:ext uri="{FF2B5EF4-FFF2-40B4-BE49-F238E27FC236}">
                  <a16:creationId xmlns:a16="http://schemas.microsoft.com/office/drawing/2014/main" id="{EADA3823-6590-79DA-5CED-433B9B53D1C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2025" y="8143335"/>
              <a:ext cx="1343832" cy="281243"/>
            </a:xfrm>
            <a:prstGeom prst="rect">
              <a:avLst/>
            </a:prstGeom>
            <a:noFill/>
            <a:ln>
              <a:noFill/>
            </a:ln>
          </p:spPr>
        </p:pic>
      </p:grpSp>
    </p:spTree>
    <p:extLst>
      <p:ext uri="{BB962C8B-B14F-4D97-AF65-F5344CB8AC3E}">
        <p14:creationId xmlns:p14="http://schemas.microsoft.com/office/powerpoint/2010/main" val="485489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4B8B36C-F47C-716A-30BD-39DFE9F3B52F}"/>
              </a:ext>
            </a:extLst>
          </p:cNvPr>
          <p:cNvGrpSpPr/>
          <p:nvPr userDrawn="1"/>
        </p:nvGrpSpPr>
        <p:grpSpPr>
          <a:xfrm>
            <a:off x="-7386" y="1445855"/>
            <a:ext cx="8005986" cy="7141609"/>
            <a:chOff x="-7386" y="1445855"/>
            <a:chExt cx="8005986" cy="7141609"/>
          </a:xfrm>
        </p:grpSpPr>
        <p:sp>
          <p:nvSpPr>
            <p:cNvPr id="41" name="Freeform 40">
              <a:extLst>
                <a:ext uri="{FF2B5EF4-FFF2-40B4-BE49-F238E27FC236}">
                  <a16:creationId xmlns:a16="http://schemas.microsoft.com/office/drawing/2014/main" id="{79397152-26B0-F64F-AC2C-AA620D23B772}"/>
                </a:ext>
              </a:extLst>
            </p:cNvPr>
            <p:cNvSpPr/>
            <p:nvPr/>
          </p:nvSpPr>
          <p:spPr>
            <a:xfrm>
              <a:off x="2047780" y="1973356"/>
              <a:ext cx="5509099" cy="5814709"/>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5400000" scaled="1"/>
            </a:gradFill>
            <a:ln w="3060"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E97728-1EA5-EA41-8AAC-21AA33A5FC2A}"/>
                </a:ext>
              </a:extLst>
            </p:cNvPr>
            <p:cNvSpPr/>
            <p:nvPr userDrawn="1"/>
          </p:nvSpPr>
          <p:spPr>
            <a:xfrm>
              <a:off x="-7386" y="3631442"/>
              <a:ext cx="281305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ADD037"/>
            </a:solidFill>
            <a:ln w="306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B6ACB60-494F-E642-8927-9B3BFE0EF09E}"/>
                </a:ext>
              </a:extLst>
            </p:cNvPr>
            <p:cNvSpPr/>
            <p:nvPr/>
          </p:nvSpPr>
          <p:spPr>
            <a:xfrm rot="17880873">
              <a:off x="2036245" y="1622421"/>
              <a:ext cx="1811862" cy="1458730"/>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8BEA00D-3CDE-3E18-2F62-7094278EECA1}"/>
                </a:ext>
              </a:extLst>
            </p:cNvPr>
            <p:cNvSpPr/>
            <p:nvPr/>
          </p:nvSpPr>
          <p:spPr>
            <a:xfrm rot="17100000">
              <a:off x="5489453" y="6078316"/>
              <a:ext cx="2673314" cy="2344981"/>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grpSp>
      <p:sp>
        <p:nvSpPr>
          <p:cNvPr id="68" name="Text Placeholder 32">
            <a:extLst>
              <a:ext uri="{FF2B5EF4-FFF2-40B4-BE49-F238E27FC236}">
                <a16:creationId xmlns:a16="http://schemas.microsoft.com/office/drawing/2014/main" id="{2454A188-BA78-E24C-8798-0C5A6A09D111}"/>
              </a:ext>
            </a:extLst>
          </p:cNvPr>
          <p:cNvSpPr>
            <a:spLocks noGrp="1"/>
          </p:cNvSpPr>
          <p:nvPr>
            <p:ph type="body" sz="quarter" idx="13" hasCustomPrompt="1"/>
          </p:nvPr>
        </p:nvSpPr>
        <p:spPr>
          <a:xfrm>
            <a:off x="449404" y="2470361"/>
            <a:ext cx="1829216" cy="1555732"/>
          </a:xfrm>
          <a:prstGeom prst="rect">
            <a:avLst/>
          </a:prstGeom>
        </p:spPr>
        <p:txBody>
          <a:bodyPr anchor="t">
            <a:noAutofit/>
          </a:bodyPr>
          <a:lstStyle>
            <a:lvl1pPr marL="0" indent="0" algn="l">
              <a:buNone/>
              <a:defRPr sz="7200" b="1" i="0">
                <a:solidFill>
                  <a:srgbClr val="51C4C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69" name="Text Placeholder 32">
            <a:extLst>
              <a:ext uri="{FF2B5EF4-FFF2-40B4-BE49-F238E27FC236}">
                <a16:creationId xmlns:a16="http://schemas.microsoft.com/office/drawing/2014/main" id="{5C16A506-B1F9-D440-B712-AB9F9B7337DA}"/>
              </a:ext>
            </a:extLst>
          </p:cNvPr>
          <p:cNvSpPr>
            <a:spLocks noGrp="1"/>
          </p:cNvSpPr>
          <p:nvPr>
            <p:ph type="body" sz="quarter" idx="14" hasCustomPrompt="1"/>
          </p:nvPr>
        </p:nvSpPr>
        <p:spPr>
          <a:xfrm>
            <a:off x="3170993" y="3483706"/>
            <a:ext cx="3486126" cy="2574544"/>
          </a:xfrm>
          <a:prstGeom prst="rect">
            <a:avLst/>
          </a:prstGeom>
        </p:spPr>
        <p:txBody>
          <a:bodyPr anchor="t">
            <a:noAutofit/>
          </a:bodyPr>
          <a:lstStyle>
            <a:lvl1pPr marL="0" indent="0" algn="l">
              <a:lnSpc>
                <a:spcPts val="334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70" name="Slide Number Placeholder 5">
            <a:extLst>
              <a:ext uri="{FF2B5EF4-FFF2-40B4-BE49-F238E27FC236}">
                <a16:creationId xmlns:a16="http://schemas.microsoft.com/office/drawing/2014/main" id="{F22129B8-2496-DE46-8C2C-10224F4ED991}"/>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390434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Newsletter Cover 2">
    <p:spTree>
      <p:nvGrpSpPr>
        <p:cNvPr id="1" name=""/>
        <p:cNvGrpSpPr/>
        <p:nvPr/>
      </p:nvGrpSpPr>
      <p:grpSpPr>
        <a:xfrm>
          <a:off x="0" y="0"/>
          <a:ext cx="0" cy="0"/>
          <a:chOff x="0" y="0"/>
          <a:chExt cx="0" cy="0"/>
        </a:xfrm>
      </p:grpSpPr>
      <p:sp>
        <p:nvSpPr>
          <p:cNvPr id="16" name="Graphic 6">
            <a:extLst>
              <a:ext uri="{FF2B5EF4-FFF2-40B4-BE49-F238E27FC236}">
                <a16:creationId xmlns:a16="http://schemas.microsoft.com/office/drawing/2014/main" id="{282321D2-BE96-E519-89ED-AE6F0C5D3BD7}"/>
              </a:ext>
            </a:extLst>
          </p:cNvPr>
          <p:cNvSpPr/>
          <p:nvPr userDrawn="1"/>
        </p:nvSpPr>
        <p:spPr>
          <a:xfrm>
            <a:off x="4361732" y="4714240"/>
            <a:ext cx="2854885" cy="4753561"/>
          </a:xfrm>
          <a:custGeom>
            <a:avLst/>
            <a:gdLst>
              <a:gd name="connsiteX0" fmla="*/ 0 w 665539"/>
              <a:gd name="connsiteY0" fmla="*/ 0 h 1233607"/>
              <a:gd name="connsiteX1" fmla="*/ 665540 w 665539"/>
              <a:gd name="connsiteY1" fmla="*/ 0 h 1233607"/>
              <a:gd name="connsiteX2" fmla="*/ 665540 w 665539"/>
              <a:gd name="connsiteY2" fmla="*/ 1233608 h 1233607"/>
              <a:gd name="connsiteX3" fmla="*/ 0 w 665539"/>
              <a:gd name="connsiteY3" fmla="*/ 1233608 h 1233607"/>
            </a:gdLst>
            <a:ahLst/>
            <a:cxnLst>
              <a:cxn ang="0">
                <a:pos x="connsiteX0" y="connsiteY0"/>
              </a:cxn>
              <a:cxn ang="0">
                <a:pos x="connsiteX1" y="connsiteY1"/>
              </a:cxn>
              <a:cxn ang="0">
                <a:pos x="connsiteX2" y="connsiteY2"/>
              </a:cxn>
              <a:cxn ang="0">
                <a:pos x="connsiteX3" y="connsiteY3"/>
              </a:cxn>
            </a:cxnLst>
            <a:rect l="l" t="t" r="r" b="b"/>
            <a:pathLst>
              <a:path w="665539" h="1233607">
                <a:moveTo>
                  <a:pt x="0" y="0"/>
                </a:moveTo>
                <a:lnTo>
                  <a:pt x="665540" y="0"/>
                </a:lnTo>
                <a:lnTo>
                  <a:pt x="665540" y="1233608"/>
                </a:lnTo>
                <a:lnTo>
                  <a:pt x="0" y="1233608"/>
                </a:lnTo>
                <a:close/>
              </a:path>
            </a:pathLst>
          </a:custGeom>
          <a:gradFill>
            <a:gsLst>
              <a:gs pos="83000">
                <a:srgbClr val="51C4C6"/>
              </a:gs>
              <a:gs pos="0">
                <a:srgbClr val="00403F"/>
              </a:gs>
            </a:gsLst>
            <a:lin ang="5400000" scaled="0"/>
          </a:gradFill>
          <a:ln w="2971" cap="flat">
            <a:noFill/>
            <a:prstDash val="solid"/>
            <a:miter/>
          </a:ln>
        </p:spPr>
        <p:txBody>
          <a:bodyPr rtlCol="0" anchor="ctr"/>
          <a:lstStyle/>
          <a:p>
            <a:endParaRPr lang="en-US" sz="1283" b="0" i="0" dirty="0">
              <a:latin typeface="Calibri" panose="020F0502020204030204" pitchFamily="34" charset="0"/>
            </a:endParaRPr>
          </a:p>
        </p:txBody>
      </p:sp>
      <p:sp>
        <p:nvSpPr>
          <p:cNvPr id="15" name="Picture Placeholder 14">
            <a:extLst>
              <a:ext uri="{FF2B5EF4-FFF2-40B4-BE49-F238E27FC236}">
                <a16:creationId xmlns:a16="http://schemas.microsoft.com/office/drawing/2014/main" id="{4D89293F-087B-10FA-4880-B4978247A4E3}"/>
              </a:ext>
            </a:extLst>
          </p:cNvPr>
          <p:cNvSpPr>
            <a:spLocks noGrp="1"/>
          </p:cNvSpPr>
          <p:nvPr>
            <p:ph type="pic" sz="quarter" idx="44" hasCustomPrompt="1"/>
          </p:nvPr>
        </p:nvSpPr>
        <p:spPr>
          <a:xfrm>
            <a:off x="0" y="1976839"/>
            <a:ext cx="7575789" cy="3184441"/>
          </a:xfrm>
          <a:custGeom>
            <a:avLst/>
            <a:gdLst>
              <a:gd name="connsiteX0" fmla="*/ 0 w 7575789"/>
              <a:gd name="connsiteY0" fmla="*/ 0 h 3184441"/>
              <a:gd name="connsiteX1" fmla="*/ 7575789 w 7575789"/>
              <a:gd name="connsiteY1" fmla="*/ 0 h 3184441"/>
              <a:gd name="connsiteX2" fmla="*/ 7575789 w 7575789"/>
              <a:gd name="connsiteY2" fmla="*/ 3184441 h 3184441"/>
              <a:gd name="connsiteX3" fmla="*/ 7216621 w 7575789"/>
              <a:gd name="connsiteY3" fmla="*/ 3184441 h 3184441"/>
              <a:gd name="connsiteX4" fmla="*/ 7216621 w 7575789"/>
              <a:gd name="connsiteY4" fmla="*/ 2737401 h 3184441"/>
              <a:gd name="connsiteX5" fmla="*/ 4361732 w 7575789"/>
              <a:gd name="connsiteY5" fmla="*/ 2737401 h 3184441"/>
              <a:gd name="connsiteX6" fmla="*/ 4361732 w 7575789"/>
              <a:gd name="connsiteY6" fmla="*/ 3184441 h 3184441"/>
              <a:gd name="connsiteX7" fmla="*/ 0 w 7575789"/>
              <a:gd name="connsiteY7" fmla="*/ 3184441 h 318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5789" h="3184441">
                <a:moveTo>
                  <a:pt x="0" y="0"/>
                </a:moveTo>
                <a:lnTo>
                  <a:pt x="7575789" y="0"/>
                </a:lnTo>
                <a:lnTo>
                  <a:pt x="7575789" y="3184441"/>
                </a:lnTo>
                <a:lnTo>
                  <a:pt x="7216621" y="3184441"/>
                </a:lnTo>
                <a:lnTo>
                  <a:pt x="7216621" y="2737401"/>
                </a:lnTo>
                <a:lnTo>
                  <a:pt x="4361732" y="2737401"/>
                </a:lnTo>
                <a:lnTo>
                  <a:pt x="4361732" y="3184441"/>
                </a:lnTo>
                <a:lnTo>
                  <a:pt x="0" y="3184441"/>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73" name="Text Placeholder 32">
            <a:extLst>
              <a:ext uri="{FF2B5EF4-FFF2-40B4-BE49-F238E27FC236}">
                <a16:creationId xmlns:a16="http://schemas.microsoft.com/office/drawing/2014/main" id="{8D8F631A-14D5-3B4C-882E-282DD5B3320F}"/>
              </a:ext>
            </a:extLst>
          </p:cNvPr>
          <p:cNvSpPr>
            <a:spLocks noGrp="1"/>
          </p:cNvSpPr>
          <p:nvPr userDrawn="1">
            <p:ph type="body" sz="quarter" idx="34" hasCustomPrompt="1"/>
          </p:nvPr>
        </p:nvSpPr>
        <p:spPr>
          <a:xfrm>
            <a:off x="4982667" y="1400188"/>
            <a:ext cx="2272211" cy="411621"/>
          </a:xfrm>
          <a:prstGeom prst="rect">
            <a:avLst/>
          </a:prstGeom>
        </p:spPr>
        <p:txBody>
          <a:bodyPr anchor="ctr">
            <a:noAutofit/>
          </a:bodyPr>
          <a:lstStyle>
            <a:lvl1pPr marL="0" indent="0" algn="r">
              <a:buNone/>
              <a:defRPr sz="999" b="0" i="0">
                <a:solidFill>
                  <a:srgbClr val="262626"/>
                </a:solidFill>
                <a:latin typeface="Calibri" panose="020F0502020204030204" pitchFamily="34" charset="0"/>
                <a:cs typeface="Calibri" panose="020F0502020204030204" pitchFamily="34" charset="0"/>
              </a:defRPr>
            </a:lvl1pPr>
            <a:lvl2pPr marL="584228" indent="0">
              <a:buNone/>
              <a:defRPr sz="4948">
                <a:solidFill>
                  <a:srgbClr val="011E3B"/>
                </a:solidFill>
                <a:latin typeface="Montserrat" pitchFamily="2" charset="77"/>
              </a:defRPr>
            </a:lvl2pPr>
            <a:lvl3pPr marL="1168461" indent="0">
              <a:buNone/>
              <a:defRPr sz="4948">
                <a:solidFill>
                  <a:srgbClr val="011E3B"/>
                </a:solidFill>
                <a:latin typeface="Montserrat" pitchFamily="2" charset="77"/>
              </a:defRPr>
            </a:lvl3pPr>
            <a:lvl4pPr marL="1752687" indent="0">
              <a:buNone/>
              <a:defRPr sz="4948">
                <a:solidFill>
                  <a:srgbClr val="011E3B"/>
                </a:solidFill>
                <a:latin typeface="Montserrat" pitchFamily="2" charset="77"/>
              </a:defRPr>
            </a:lvl4pPr>
            <a:lvl5pPr marL="2336919" indent="0">
              <a:buNone/>
              <a:defRPr sz="4948">
                <a:solidFill>
                  <a:srgbClr val="011E3B"/>
                </a:solidFill>
                <a:latin typeface="Montserrat" pitchFamily="2" charset="77"/>
              </a:defRPr>
            </a:lvl5pPr>
          </a:lstStyle>
          <a:p>
            <a:pPr lvl="0"/>
            <a:r>
              <a:rPr lang="en-GB" dirty="0"/>
              <a:t>ISSUE 1 02.02.26</a:t>
            </a:r>
            <a:endParaRPr lang="en-US" dirty="0"/>
          </a:p>
        </p:txBody>
      </p:sp>
      <p:sp>
        <p:nvSpPr>
          <p:cNvPr id="664" name="Graphic 3">
            <a:extLst>
              <a:ext uri="{FF2B5EF4-FFF2-40B4-BE49-F238E27FC236}">
                <a16:creationId xmlns:a16="http://schemas.microsoft.com/office/drawing/2014/main" id="{E5D74D97-89B8-5A41-83C2-3E5D17A9AC38}"/>
              </a:ext>
            </a:extLst>
          </p:cNvPr>
          <p:cNvSpPr/>
          <p:nvPr userDrawn="1"/>
        </p:nvSpPr>
        <p:spPr>
          <a:xfrm>
            <a:off x="2391880" y="3875635"/>
            <a:ext cx="1716156"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sz="1283" b="0" i="0" dirty="0">
              <a:latin typeface="Calibri" panose="020F0502020204030204" pitchFamily="34" charset="0"/>
            </a:endParaRPr>
          </a:p>
        </p:txBody>
      </p:sp>
      <p:sp>
        <p:nvSpPr>
          <p:cNvPr id="672" name="Text Placeholder 32">
            <a:extLst>
              <a:ext uri="{FF2B5EF4-FFF2-40B4-BE49-F238E27FC236}">
                <a16:creationId xmlns:a16="http://schemas.microsoft.com/office/drawing/2014/main" id="{2AFAAACA-7971-3741-A456-5D913E2EA3D8}"/>
              </a:ext>
            </a:extLst>
          </p:cNvPr>
          <p:cNvSpPr>
            <a:spLocks noGrp="1"/>
          </p:cNvSpPr>
          <p:nvPr userDrawn="1">
            <p:ph type="body" sz="quarter" idx="14" hasCustomPrompt="1"/>
          </p:nvPr>
        </p:nvSpPr>
        <p:spPr>
          <a:xfrm>
            <a:off x="4535055" y="6235416"/>
            <a:ext cx="471053" cy="341503"/>
          </a:xfrm>
          <a:prstGeom prst="rect">
            <a:avLst/>
          </a:prstGeom>
        </p:spPr>
        <p:txBody>
          <a:bodyPr anchor="ctr">
            <a:noAutofit/>
          </a:bodyPr>
          <a:lstStyle>
            <a:lvl1pPr marL="0" indent="0" algn="ctr">
              <a:buNone/>
              <a:defRPr sz="18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01</a:t>
            </a:r>
            <a:endParaRPr lang="en-US" dirty="0"/>
          </a:p>
        </p:txBody>
      </p:sp>
      <p:sp>
        <p:nvSpPr>
          <p:cNvPr id="673" name="Text Placeholder 32">
            <a:extLst>
              <a:ext uri="{FF2B5EF4-FFF2-40B4-BE49-F238E27FC236}">
                <a16:creationId xmlns:a16="http://schemas.microsoft.com/office/drawing/2014/main" id="{BF043842-7285-5643-8599-FCE081A22DD7}"/>
              </a:ext>
            </a:extLst>
          </p:cNvPr>
          <p:cNvSpPr>
            <a:spLocks noGrp="1"/>
          </p:cNvSpPr>
          <p:nvPr userDrawn="1">
            <p:ph type="body" sz="quarter" idx="15" hasCustomPrompt="1"/>
          </p:nvPr>
        </p:nvSpPr>
        <p:spPr>
          <a:xfrm>
            <a:off x="5080145" y="6225601"/>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4" name="Text Placeholder 32">
            <a:extLst>
              <a:ext uri="{FF2B5EF4-FFF2-40B4-BE49-F238E27FC236}">
                <a16:creationId xmlns:a16="http://schemas.microsoft.com/office/drawing/2014/main" id="{AA3A96B1-F3EF-4641-A5BD-DF90D4FD6257}"/>
              </a:ext>
            </a:extLst>
          </p:cNvPr>
          <p:cNvSpPr>
            <a:spLocks noGrp="1"/>
          </p:cNvSpPr>
          <p:nvPr userDrawn="1">
            <p:ph type="body" sz="quarter" idx="16" hasCustomPrompt="1"/>
          </p:nvPr>
        </p:nvSpPr>
        <p:spPr>
          <a:xfrm>
            <a:off x="4535055" y="6751743"/>
            <a:ext cx="471053" cy="341503"/>
          </a:xfrm>
          <a:prstGeom prst="rect">
            <a:avLst/>
          </a:prstGeom>
        </p:spPr>
        <p:txBody>
          <a:bodyPr anchor="ctr">
            <a:noAutofit/>
          </a:bodyPr>
          <a:lstStyle>
            <a:lvl1pPr marL="0" indent="0" algn="ctr">
              <a:buNone/>
              <a:defRPr sz="18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02</a:t>
            </a:r>
            <a:endParaRPr lang="en-US" dirty="0"/>
          </a:p>
        </p:txBody>
      </p:sp>
      <p:sp>
        <p:nvSpPr>
          <p:cNvPr id="675" name="Text Placeholder 32">
            <a:extLst>
              <a:ext uri="{FF2B5EF4-FFF2-40B4-BE49-F238E27FC236}">
                <a16:creationId xmlns:a16="http://schemas.microsoft.com/office/drawing/2014/main" id="{29558AD5-958D-F44B-A2AD-1C2C65870890}"/>
              </a:ext>
            </a:extLst>
          </p:cNvPr>
          <p:cNvSpPr>
            <a:spLocks noGrp="1"/>
          </p:cNvSpPr>
          <p:nvPr userDrawn="1">
            <p:ph type="body" sz="quarter" idx="17" hasCustomPrompt="1"/>
          </p:nvPr>
        </p:nvSpPr>
        <p:spPr>
          <a:xfrm>
            <a:off x="5080145" y="6741926"/>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6" name="Text Placeholder 32">
            <a:extLst>
              <a:ext uri="{FF2B5EF4-FFF2-40B4-BE49-F238E27FC236}">
                <a16:creationId xmlns:a16="http://schemas.microsoft.com/office/drawing/2014/main" id="{A8B68939-D782-DC4D-9309-5BD5FB883152}"/>
              </a:ext>
            </a:extLst>
          </p:cNvPr>
          <p:cNvSpPr>
            <a:spLocks noGrp="1"/>
          </p:cNvSpPr>
          <p:nvPr userDrawn="1">
            <p:ph type="body" sz="quarter" idx="18" hasCustomPrompt="1"/>
          </p:nvPr>
        </p:nvSpPr>
        <p:spPr>
          <a:xfrm>
            <a:off x="4535055" y="7235212"/>
            <a:ext cx="471053" cy="341503"/>
          </a:xfrm>
          <a:prstGeom prst="rect">
            <a:avLst/>
          </a:prstGeom>
        </p:spPr>
        <p:txBody>
          <a:bodyPr anchor="ctr">
            <a:noAutofit/>
          </a:bodyPr>
          <a:lstStyle>
            <a:lvl1pPr marL="0" indent="0" algn="ctr">
              <a:buNone/>
              <a:defRPr sz="18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03</a:t>
            </a:r>
            <a:endParaRPr lang="en-US" dirty="0"/>
          </a:p>
        </p:txBody>
      </p:sp>
      <p:sp>
        <p:nvSpPr>
          <p:cNvPr id="677" name="Text Placeholder 32">
            <a:extLst>
              <a:ext uri="{FF2B5EF4-FFF2-40B4-BE49-F238E27FC236}">
                <a16:creationId xmlns:a16="http://schemas.microsoft.com/office/drawing/2014/main" id="{0806C4AF-F5CD-B940-AB05-87670F0E33F6}"/>
              </a:ext>
            </a:extLst>
          </p:cNvPr>
          <p:cNvSpPr>
            <a:spLocks noGrp="1"/>
          </p:cNvSpPr>
          <p:nvPr userDrawn="1">
            <p:ph type="body" sz="quarter" idx="19" hasCustomPrompt="1"/>
          </p:nvPr>
        </p:nvSpPr>
        <p:spPr>
          <a:xfrm>
            <a:off x="5080145" y="7225394"/>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8" name="Text Placeholder 32">
            <a:extLst>
              <a:ext uri="{FF2B5EF4-FFF2-40B4-BE49-F238E27FC236}">
                <a16:creationId xmlns:a16="http://schemas.microsoft.com/office/drawing/2014/main" id="{6EC21094-B5A3-AE49-8969-A030851A3748}"/>
              </a:ext>
            </a:extLst>
          </p:cNvPr>
          <p:cNvSpPr>
            <a:spLocks noGrp="1"/>
          </p:cNvSpPr>
          <p:nvPr userDrawn="1">
            <p:ph type="body" sz="quarter" idx="20" hasCustomPrompt="1"/>
          </p:nvPr>
        </p:nvSpPr>
        <p:spPr>
          <a:xfrm>
            <a:off x="4535055" y="7722777"/>
            <a:ext cx="471053" cy="341503"/>
          </a:xfrm>
          <a:prstGeom prst="rect">
            <a:avLst/>
          </a:prstGeom>
        </p:spPr>
        <p:txBody>
          <a:bodyPr anchor="ctr">
            <a:noAutofit/>
          </a:bodyPr>
          <a:lstStyle>
            <a:lvl1pPr marL="0" indent="0" algn="ctr">
              <a:buNone/>
              <a:defRPr sz="18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04</a:t>
            </a:r>
            <a:endParaRPr lang="en-US" dirty="0"/>
          </a:p>
        </p:txBody>
      </p:sp>
      <p:sp>
        <p:nvSpPr>
          <p:cNvPr id="679" name="Text Placeholder 32">
            <a:extLst>
              <a:ext uri="{FF2B5EF4-FFF2-40B4-BE49-F238E27FC236}">
                <a16:creationId xmlns:a16="http://schemas.microsoft.com/office/drawing/2014/main" id="{0D725BF1-0111-3349-A3AC-27BA633CBBD4}"/>
              </a:ext>
            </a:extLst>
          </p:cNvPr>
          <p:cNvSpPr>
            <a:spLocks noGrp="1"/>
          </p:cNvSpPr>
          <p:nvPr userDrawn="1">
            <p:ph type="body" sz="quarter" idx="21" hasCustomPrompt="1"/>
          </p:nvPr>
        </p:nvSpPr>
        <p:spPr>
          <a:xfrm>
            <a:off x="5080145" y="7712960"/>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0" name="Text Placeholder 32">
            <a:extLst>
              <a:ext uri="{FF2B5EF4-FFF2-40B4-BE49-F238E27FC236}">
                <a16:creationId xmlns:a16="http://schemas.microsoft.com/office/drawing/2014/main" id="{D5632353-7F94-0B41-B9A1-24B346BECA42}"/>
              </a:ext>
            </a:extLst>
          </p:cNvPr>
          <p:cNvSpPr>
            <a:spLocks noGrp="1"/>
          </p:cNvSpPr>
          <p:nvPr userDrawn="1">
            <p:ph type="body" sz="quarter" idx="22" hasCustomPrompt="1"/>
          </p:nvPr>
        </p:nvSpPr>
        <p:spPr>
          <a:xfrm>
            <a:off x="4535055" y="8251369"/>
            <a:ext cx="471053" cy="341503"/>
          </a:xfrm>
          <a:prstGeom prst="rect">
            <a:avLst/>
          </a:prstGeom>
        </p:spPr>
        <p:txBody>
          <a:bodyPr anchor="ctr">
            <a:noAutofit/>
          </a:bodyPr>
          <a:lstStyle>
            <a:lvl1pPr marL="0" indent="0" algn="ctr">
              <a:buNone/>
              <a:defRPr sz="18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05</a:t>
            </a:r>
            <a:endParaRPr lang="en-US" dirty="0"/>
          </a:p>
        </p:txBody>
      </p:sp>
      <p:sp>
        <p:nvSpPr>
          <p:cNvPr id="681" name="Text Placeholder 32">
            <a:extLst>
              <a:ext uri="{FF2B5EF4-FFF2-40B4-BE49-F238E27FC236}">
                <a16:creationId xmlns:a16="http://schemas.microsoft.com/office/drawing/2014/main" id="{9C35CC62-DBA3-3C41-BDB5-12117CC26DEF}"/>
              </a:ext>
            </a:extLst>
          </p:cNvPr>
          <p:cNvSpPr>
            <a:spLocks noGrp="1"/>
          </p:cNvSpPr>
          <p:nvPr userDrawn="1">
            <p:ph type="body" sz="quarter" idx="23" hasCustomPrompt="1"/>
          </p:nvPr>
        </p:nvSpPr>
        <p:spPr>
          <a:xfrm>
            <a:off x="5080145" y="8241550"/>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2" name="Text Placeholder 32">
            <a:extLst>
              <a:ext uri="{FF2B5EF4-FFF2-40B4-BE49-F238E27FC236}">
                <a16:creationId xmlns:a16="http://schemas.microsoft.com/office/drawing/2014/main" id="{AD41842A-29AA-AF4B-A289-A85104AB8339}"/>
              </a:ext>
            </a:extLst>
          </p:cNvPr>
          <p:cNvSpPr>
            <a:spLocks noGrp="1"/>
          </p:cNvSpPr>
          <p:nvPr userDrawn="1">
            <p:ph type="body" sz="quarter" idx="24" hasCustomPrompt="1"/>
          </p:nvPr>
        </p:nvSpPr>
        <p:spPr>
          <a:xfrm>
            <a:off x="4535055" y="8743835"/>
            <a:ext cx="471053" cy="341503"/>
          </a:xfrm>
          <a:prstGeom prst="rect">
            <a:avLst/>
          </a:prstGeom>
        </p:spPr>
        <p:txBody>
          <a:bodyPr anchor="ctr">
            <a:noAutofit/>
          </a:bodyPr>
          <a:lstStyle>
            <a:lvl1pPr marL="0" indent="0" algn="ctr">
              <a:buNone/>
              <a:defRPr sz="18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06</a:t>
            </a:r>
            <a:endParaRPr lang="en-US" dirty="0"/>
          </a:p>
        </p:txBody>
      </p:sp>
      <p:sp>
        <p:nvSpPr>
          <p:cNvPr id="683" name="Text Placeholder 32">
            <a:extLst>
              <a:ext uri="{FF2B5EF4-FFF2-40B4-BE49-F238E27FC236}">
                <a16:creationId xmlns:a16="http://schemas.microsoft.com/office/drawing/2014/main" id="{21B09E84-C27C-6A4A-BDA8-AC4B4565CC3E}"/>
              </a:ext>
            </a:extLst>
          </p:cNvPr>
          <p:cNvSpPr>
            <a:spLocks noGrp="1"/>
          </p:cNvSpPr>
          <p:nvPr userDrawn="1">
            <p:ph type="body" sz="quarter" idx="25" hasCustomPrompt="1"/>
          </p:nvPr>
        </p:nvSpPr>
        <p:spPr>
          <a:xfrm>
            <a:off x="5080145" y="8734017"/>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4" name="Text Placeholder 32">
            <a:extLst>
              <a:ext uri="{FF2B5EF4-FFF2-40B4-BE49-F238E27FC236}">
                <a16:creationId xmlns:a16="http://schemas.microsoft.com/office/drawing/2014/main" id="{793B3313-6B70-1C41-BD02-3727E7D01BBD}"/>
              </a:ext>
            </a:extLst>
          </p:cNvPr>
          <p:cNvSpPr>
            <a:spLocks noGrp="1"/>
          </p:cNvSpPr>
          <p:nvPr userDrawn="1">
            <p:ph type="body" sz="quarter" idx="30" hasCustomPrompt="1"/>
          </p:nvPr>
        </p:nvSpPr>
        <p:spPr>
          <a:xfrm>
            <a:off x="391247" y="5572543"/>
            <a:ext cx="3425390" cy="921016"/>
          </a:xfrm>
          <a:prstGeom prst="rect">
            <a:avLst/>
          </a:prstGeom>
        </p:spPr>
        <p:txBody>
          <a:bodyPr>
            <a:noAutofit/>
          </a:bodyPr>
          <a:lstStyle>
            <a:lvl1pPr marL="0" indent="0" algn="l">
              <a:buNone/>
              <a:defRPr sz="2200" b="1" i="0">
                <a:solidFill>
                  <a:srgbClr val="51C4C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85" name="Text Placeholder 32">
            <a:extLst>
              <a:ext uri="{FF2B5EF4-FFF2-40B4-BE49-F238E27FC236}">
                <a16:creationId xmlns:a16="http://schemas.microsoft.com/office/drawing/2014/main" id="{0586C484-C1B7-3A41-8380-69C218766A57}"/>
              </a:ext>
            </a:extLst>
          </p:cNvPr>
          <p:cNvSpPr>
            <a:spLocks noGrp="1"/>
          </p:cNvSpPr>
          <p:nvPr userDrawn="1">
            <p:ph type="body" sz="quarter" idx="31" hasCustomPrompt="1"/>
          </p:nvPr>
        </p:nvSpPr>
        <p:spPr>
          <a:xfrm>
            <a:off x="375200" y="6707138"/>
            <a:ext cx="3425391" cy="2733745"/>
          </a:xfrm>
          <a:prstGeom prst="rect">
            <a:avLst/>
          </a:prstGeom>
        </p:spPr>
        <p:txBody>
          <a:bodyPr anchor="t">
            <a:noAutofit/>
          </a:bodyPr>
          <a:lstStyle>
            <a:lvl1pPr marL="0" indent="0" algn="l">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504" name="Text Placeholder 32">
            <a:extLst>
              <a:ext uri="{FF2B5EF4-FFF2-40B4-BE49-F238E27FC236}">
                <a16:creationId xmlns:a16="http://schemas.microsoft.com/office/drawing/2014/main" id="{2968FB37-61FE-904E-9779-BCBD1D6648C9}"/>
              </a:ext>
            </a:extLst>
          </p:cNvPr>
          <p:cNvSpPr>
            <a:spLocks noGrp="1"/>
          </p:cNvSpPr>
          <p:nvPr>
            <p:ph type="body" sz="quarter" idx="13" hasCustomPrompt="1"/>
          </p:nvPr>
        </p:nvSpPr>
        <p:spPr>
          <a:xfrm>
            <a:off x="4386094" y="4948316"/>
            <a:ext cx="2842020" cy="537307"/>
          </a:xfrm>
          <a:prstGeom prst="rect">
            <a:avLst/>
          </a:prstGeom>
        </p:spPr>
        <p:txBody>
          <a:bodyPr>
            <a:noAutofit/>
          </a:bodyPr>
          <a:lstStyle>
            <a:lvl1pPr marL="0" indent="0" algn="ctr">
              <a:lnSpc>
                <a:spcPct val="100000"/>
              </a:lnSpc>
              <a:spcBef>
                <a:spcPts val="0"/>
              </a:spcBef>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What’s Inside…</a:t>
            </a:r>
            <a:endParaRPr lang="en-US" dirty="0"/>
          </a:p>
        </p:txBody>
      </p:sp>
      <p:sp>
        <p:nvSpPr>
          <p:cNvPr id="508" name="Rectangle 507">
            <a:extLst>
              <a:ext uri="{FF2B5EF4-FFF2-40B4-BE49-F238E27FC236}">
                <a16:creationId xmlns:a16="http://schemas.microsoft.com/office/drawing/2014/main" id="{B3D3D2AF-DEC6-2E40-9A4F-8D19EABF39DC}"/>
              </a:ext>
            </a:extLst>
          </p:cNvPr>
          <p:cNvSpPr/>
          <p:nvPr userDrawn="1"/>
        </p:nvSpPr>
        <p:spPr>
          <a:xfrm>
            <a:off x="4550890" y="-736485"/>
            <a:ext cx="4095807" cy="736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5" name="Graphic 6">
            <a:extLst>
              <a:ext uri="{FF2B5EF4-FFF2-40B4-BE49-F238E27FC236}">
                <a16:creationId xmlns:a16="http://schemas.microsoft.com/office/drawing/2014/main" id="{C6B622A3-34DF-474E-331C-07C957DD7F0B}"/>
              </a:ext>
            </a:extLst>
          </p:cNvPr>
          <p:cNvSpPr/>
          <p:nvPr userDrawn="1"/>
        </p:nvSpPr>
        <p:spPr>
          <a:xfrm rot="5400000">
            <a:off x="1146591" y="8762755"/>
            <a:ext cx="476911" cy="2770095"/>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ADD037"/>
          </a:solidFill>
          <a:ln w="2971" cap="flat">
            <a:noFill/>
            <a:prstDash val="solid"/>
            <a:miter/>
          </a:ln>
        </p:spPr>
        <p:txBody>
          <a:bodyPr rtlCol="0" anchor="ctr"/>
          <a:lstStyle/>
          <a:p>
            <a:pPr algn="l"/>
            <a:endParaRPr lang="en-US" sz="1283" b="0" i="0" dirty="0">
              <a:latin typeface="Calibri" panose="020F0502020204030204" pitchFamily="34" charset="0"/>
            </a:endParaRPr>
          </a:p>
        </p:txBody>
      </p:sp>
      <p:sp>
        <p:nvSpPr>
          <p:cNvPr id="6" name="Text Placeholder 32">
            <a:extLst>
              <a:ext uri="{FF2B5EF4-FFF2-40B4-BE49-F238E27FC236}">
                <a16:creationId xmlns:a16="http://schemas.microsoft.com/office/drawing/2014/main" id="{5E6829EC-1E53-C697-84F4-36C03AE990B8}"/>
              </a:ext>
            </a:extLst>
          </p:cNvPr>
          <p:cNvSpPr>
            <a:spLocks noGrp="1"/>
          </p:cNvSpPr>
          <p:nvPr>
            <p:ph type="body" sz="quarter" idx="43" hasCustomPrompt="1"/>
          </p:nvPr>
        </p:nvSpPr>
        <p:spPr>
          <a:xfrm>
            <a:off x="428780" y="9926354"/>
            <a:ext cx="3431969" cy="476907"/>
          </a:xfrm>
          <a:prstGeom prst="rect">
            <a:avLst/>
          </a:prstGeom>
        </p:spPr>
        <p:txBody>
          <a:bodyPr>
            <a:noAutofit/>
          </a:bodyPr>
          <a:lstStyle>
            <a:lvl1pPr marL="0" indent="0" algn="l">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4" name="TextBox 3">
            <a:extLst>
              <a:ext uri="{FF2B5EF4-FFF2-40B4-BE49-F238E27FC236}">
                <a16:creationId xmlns:a16="http://schemas.microsoft.com/office/drawing/2014/main" id="{71D3FA07-6606-4596-9D64-87B5D5394D8F}"/>
              </a:ext>
            </a:extLst>
          </p:cNvPr>
          <p:cNvSpPr txBox="1"/>
          <p:nvPr userDrawn="1"/>
        </p:nvSpPr>
        <p:spPr>
          <a:xfrm>
            <a:off x="4427509" y="9976359"/>
            <a:ext cx="2861813" cy="323165"/>
          </a:xfrm>
          <a:prstGeom prst="rect">
            <a:avLst/>
          </a:prstGeom>
          <a:noFill/>
        </p:spPr>
        <p:txBody>
          <a:bodyPr wrap="square">
            <a:spAutoFit/>
          </a:bodyPr>
          <a:lstStyle/>
          <a:p>
            <a:pPr algn="just"/>
            <a:r>
              <a:rPr lang="en-IE" sz="500" b="0" i="0" dirty="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500" dirty="0">
              <a:solidFill>
                <a:srgbClr val="262626"/>
              </a:solidFill>
              <a:latin typeface="Calibri" panose="020F0502020204030204" pitchFamily="34" charset="0"/>
              <a:cs typeface="Calibri" panose="020F0502020204030204" pitchFamily="34" charset="0"/>
            </a:endParaRPr>
          </a:p>
        </p:txBody>
      </p:sp>
      <p:pic>
        <p:nvPicPr>
          <p:cNvPr id="7" name="Picture 6" descr="Co-funded by the European Union logo in png for web usage">
            <a:extLst>
              <a:ext uri="{FF2B5EF4-FFF2-40B4-BE49-F238E27FC236}">
                <a16:creationId xmlns:a16="http://schemas.microsoft.com/office/drawing/2014/main" id="{0654C2A1-1008-B383-9862-F8582190E0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042968" y="10006640"/>
            <a:ext cx="1343832" cy="281243"/>
          </a:xfrm>
          <a:prstGeom prst="rect">
            <a:avLst/>
          </a:prstGeom>
          <a:noFill/>
          <a:ln>
            <a:noFill/>
          </a:ln>
        </p:spPr>
      </p:pic>
      <p:pic>
        <p:nvPicPr>
          <p:cNvPr id="8" name="Picture 7">
            <a:extLst>
              <a:ext uri="{FF2B5EF4-FFF2-40B4-BE49-F238E27FC236}">
                <a16:creationId xmlns:a16="http://schemas.microsoft.com/office/drawing/2014/main" id="{9DF53BC1-24DF-1FEC-3CCD-10AFC00CF8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840" y="381119"/>
            <a:ext cx="2981595" cy="1412334"/>
          </a:xfrm>
          <a:prstGeom prst="rect">
            <a:avLst/>
          </a:prstGeom>
        </p:spPr>
      </p:pic>
    </p:spTree>
    <p:extLst>
      <p:ext uri="{BB962C8B-B14F-4D97-AF65-F5344CB8AC3E}">
        <p14:creationId xmlns:p14="http://schemas.microsoft.com/office/powerpoint/2010/main" val="3797567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20ECD36C-3D23-EA46-831C-7D8DA38730C6}"/>
              </a:ext>
            </a:extLst>
          </p:cNvPr>
          <p:cNvSpPr/>
          <p:nvPr userDrawn="1"/>
        </p:nvSpPr>
        <p:spPr>
          <a:xfrm>
            <a:off x="0" y="0"/>
            <a:ext cx="4088164" cy="10691813"/>
          </a:xfrm>
          <a:prstGeom prst="rect">
            <a:avLst/>
          </a:prstGeom>
          <a:solidFill>
            <a:srgbClr val="008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83" b="0" i="0" dirty="0">
                <a:latin typeface="Calibri" panose="020F0502020204030204" pitchFamily="34" charset="0"/>
              </a:rPr>
              <a:t>z</a:t>
            </a:r>
          </a:p>
        </p:txBody>
      </p:sp>
      <p:sp>
        <p:nvSpPr>
          <p:cNvPr id="3" name="Rectangle 2">
            <a:extLst>
              <a:ext uri="{FF2B5EF4-FFF2-40B4-BE49-F238E27FC236}">
                <a16:creationId xmlns:a16="http://schemas.microsoft.com/office/drawing/2014/main" id="{0DF14A02-4548-1745-8865-6B85E2AFDC34}"/>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45" name="Text Placeholder 23">
            <a:extLst>
              <a:ext uri="{FF2B5EF4-FFF2-40B4-BE49-F238E27FC236}">
                <a16:creationId xmlns:a16="http://schemas.microsoft.com/office/drawing/2014/main" id="{BA327584-B30E-9B4F-95DA-4D66A91AD678}"/>
              </a:ext>
            </a:extLst>
          </p:cNvPr>
          <p:cNvSpPr>
            <a:spLocks noGrp="1"/>
          </p:cNvSpPr>
          <p:nvPr>
            <p:ph type="body" sz="quarter" idx="14" hasCustomPrompt="1"/>
          </p:nvPr>
        </p:nvSpPr>
        <p:spPr>
          <a:xfrm>
            <a:off x="3052135" y="2250592"/>
            <a:ext cx="785328" cy="1056987"/>
          </a:xfrm>
          <a:prstGeom prst="rect">
            <a:avLst/>
          </a:prstGeo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6" name="Text Placeholder 23">
            <a:extLst>
              <a:ext uri="{FF2B5EF4-FFF2-40B4-BE49-F238E27FC236}">
                <a16:creationId xmlns:a16="http://schemas.microsoft.com/office/drawing/2014/main" id="{F9E65192-907E-E74A-BD20-BF37AB78810F}"/>
              </a:ext>
            </a:extLst>
          </p:cNvPr>
          <p:cNvSpPr>
            <a:spLocks noGrp="1"/>
          </p:cNvSpPr>
          <p:nvPr>
            <p:ph type="body" sz="quarter" idx="13" hasCustomPrompt="1"/>
          </p:nvPr>
        </p:nvSpPr>
        <p:spPr>
          <a:xfrm>
            <a:off x="409853" y="695273"/>
            <a:ext cx="3418702" cy="2586284"/>
          </a:xfrm>
          <a:prstGeom prst="rect">
            <a:avLst/>
          </a:prstGeom>
        </p:spPr>
        <p:txBody>
          <a:bodyPr anchor="ctr">
            <a:normAutofit/>
          </a:bodyPr>
          <a:lstStyle>
            <a:lvl1pPr marL="0" indent="0" algn="ctr">
              <a:buNone/>
              <a:defRPr sz="1801" b="0" i="0"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147" name="Text Placeholder 23">
            <a:extLst>
              <a:ext uri="{FF2B5EF4-FFF2-40B4-BE49-F238E27FC236}">
                <a16:creationId xmlns:a16="http://schemas.microsoft.com/office/drawing/2014/main" id="{0567599A-5D55-DA45-ABCA-3584C81B7193}"/>
              </a:ext>
            </a:extLst>
          </p:cNvPr>
          <p:cNvSpPr>
            <a:spLocks noGrp="1"/>
          </p:cNvSpPr>
          <p:nvPr>
            <p:ph type="body" sz="quarter" idx="15" hasCustomPrompt="1"/>
          </p:nvPr>
        </p:nvSpPr>
        <p:spPr>
          <a:xfrm>
            <a:off x="400944" y="669253"/>
            <a:ext cx="2003444" cy="936605"/>
          </a:xfrm>
          <a:prstGeom prst="rect">
            <a:avLst/>
          </a:prstGeo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8" name="Slide Number Placeholder 5">
            <a:extLst>
              <a:ext uri="{FF2B5EF4-FFF2-40B4-BE49-F238E27FC236}">
                <a16:creationId xmlns:a16="http://schemas.microsoft.com/office/drawing/2014/main" id="{1AF94933-6438-514F-B237-A77B6DD98C2C}"/>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2" name="Picture Placeholder 52">
            <a:extLst>
              <a:ext uri="{FF2B5EF4-FFF2-40B4-BE49-F238E27FC236}">
                <a16:creationId xmlns:a16="http://schemas.microsoft.com/office/drawing/2014/main" id="{79B37BBF-4F7E-FC49-9369-968208EDA452}"/>
              </a:ext>
            </a:extLst>
          </p:cNvPr>
          <p:cNvSpPr>
            <a:spLocks noGrp="1"/>
          </p:cNvSpPr>
          <p:nvPr>
            <p:ph type="pic" sz="quarter" idx="41"/>
          </p:nvPr>
        </p:nvSpPr>
        <p:spPr>
          <a:xfrm>
            <a:off x="-70864" y="3584762"/>
            <a:ext cx="6505378" cy="5218044"/>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3846124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2EB74F8-7504-5043-A98F-4BB8D614AF07}"/>
              </a:ext>
            </a:extLst>
          </p:cNvPr>
          <p:cNvSpPr/>
          <p:nvPr userDrawn="1"/>
        </p:nvSpPr>
        <p:spPr>
          <a:xfrm>
            <a:off x="13749" y="1277646"/>
            <a:ext cx="4174526" cy="3690885"/>
          </a:xfrm>
          <a:prstGeom prst="rect">
            <a:avLst/>
          </a:prstGeom>
          <a:solidFill>
            <a:srgbClr val="008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1" name="Picture Placeholder 30">
            <a:extLst>
              <a:ext uri="{FF2B5EF4-FFF2-40B4-BE49-F238E27FC236}">
                <a16:creationId xmlns:a16="http://schemas.microsoft.com/office/drawing/2014/main" id="{3AAA4AAF-3F3F-7542-8530-5290EE77114B}"/>
              </a:ext>
            </a:extLst>
          </p:cNvPr>
          <p:cNvSpPr>
            <a:spLocks noGrp="1"/>
          </p:cNvSpPr>
          <p:nvPr>
            <p:ph type="pic" sz="quarter" idx="41"/>
          </p:nvPr>
        </p:nvSpPr>
        <p:spPr>
          <a:xfrm>
            <a:off x="424347" y="376445"/>
            <a:ext cx="6670451" cy="9583642"/>
          </a:xfrm>
          <a:custGeom>
            <a:avLst/>
            <a:gdLst>
              <a:gd name="connsiteX0" fmla="*/ 0 w 6670451"/>
              <a:gd name="connsiteY0" fmla="*/ 0 h 9583642"/>
              <a:gd name="connsiteX1" fmla="*/ 6667035 w 6670451"/>
              <a:gd name="connsiteY1" fmla="*/ 0 h 9583642"/>
              <a:gd name="connsiteX2" fmla="*/ 6667035 w 6670451"/>
              <a:gd name="connsiteY2" fmla="*/ 3666057 h 9583642"/>
              <a:gd name="connsiteX3" fmla="*/ 6670451 w 6670451"/>
              <a:gd name="connsiteY3" fmla="*/ 3666057 h 9583642"/>
              <a:gd name="connsiteX4" fmla="*/ 6670451 w 6670451"/>
              <a:gd name="connsiteY4" fmla="*/ 9230688 h 9583642"/>
              <a:gd name="connsiteX5" fmla="*/ 6667035 w 6670451"/>
              <a:gd name="connsiteY5" fmla="*/ 9230688 h 9583642"/>
              <a:gd name="connsiteX6" fmla="*/ 6667035 w 6670451"/>
              <a:gd name="connsiteY6" fmla="*/ 9583642 h 9583642"/>
              <a:gd name="connsiteX7" fmla="*/ 0 w 6670451"/>
              <a:gd name="connsiteY7" fmla="*/ 9583642 h 9583642"/>
              <a:gd name="connsiteX8" fmla="*/ 0 w 6670451"/>
              <a:gd name="connsiteY8" fmla="*/ 4592086 h 9583642"/>
              <a:gd name="connsiteX9" fmla="*/ 3763928 w 6670451"/>
              <a:gd name="connsiteY9" fmla="*/ 4592086 h 9583642"/>
              <a:gd name="connsiteX10" fmla="*/ 3763928 w 6670451"/>
              <a:gd name="connsiteY10" fmla="*/ 901201 h 9583642"/>
              <a:gd name="connsiteX11" fmla="*/ 0 w 6670451"/>
              <a:gd name="connsiteY11" fmla="*/ 901201 h 958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70451" h="9583642">
                <a:moveTo>
                  <a:pt x="0" y="0"/>
                </a:moveTo>
                <a:lnTo>
                  <a:pt x="6667035" y="0"/>
                </a:lnTo>
                <a:lnTo>
                  <a:pt x="6667035" y="3666057"/>
                </a:lnTo>
                <a:lnTo>
                  <a:pt x="6670451" y="3666057"/>
                </a:lnTo>
                <a:lnTo>
                  <a:pt x="6670451" y="9230688"/>
                </a:lnTo>
                <a:lnTo>
                  <a:pt x="6667035" y="9230688"/>
                </a:lnTo>
                <a:lnTo>
                  <a:pt x="6667035" y="9583642"/>
                </a:lnTo>
                <a:lnTo>
                  <a:pt x="0" y="9583642"/>
                </a:lnTo>
                <a:lnTo>
                  <a:pt x="0" y="4592086"/>
                </a:lnTo>
                <a:lnTo>
                  <a:pt x="3763928" y="4592086"/>
                </a:lnTo>
                <a:lnTo>
                  <a:pt x="3763928" y="901201"/>
                </a:lnTo>
                <a:lnTo>
                  <a:pt x="0" y="901201"/>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106386" y="3393854"/>
            <a:ext cx="785328" cy="1056987"/>
          </a:xfrm>
          <a:prstGeom prst="rect">
            <a:avLst/>
          </a:prstGeo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464104" y="1838536"/>
            <a:ext cx="3418702" cy="2586284"/>
          </a:xfrm>
          <a:prstGeom prst="rect">
            <a:avLst/>
          </a:prstGeom>
        </p:spPr>
        <p:txBody>
          <a:bodyPr anchor="ctr">
            <a:normAutofit/>
          </a:bodyPr>
          <a:lstStyle>
            <a:lvl1pPr marL="0" indent="0" algn="ctr">
              <a:buNone/>
              <a:defRPr sz="1801"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455196" y="1812516"/>
            <a:ext cx="2003444" cy="936605"/>
          </a:xfrm>
          <a:prstGeom prst="rect">
            <a:avLst/>
          </a:prstGeo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00" name="Slide Number Placeholder 5">
            <a:extLst>
              <a:ext uri="{FF2B5EF4-FFF2-40B4-BE49-F238E27FC236}">
                <a16:creationId xmlns:a16="http://schemas.microsoft.com/office/drawing/2014/main" id="{83960161-A61D-6B4B-A296-0BCF95091095}"/>
              </a:ext>
            </a:extLst>
          </p:cNvPr>
          <p:cNvSpPr>
            <a:spLocks noGrp="1"/>
          </p:cNvSpPr>
          <p:nvPr userDrawn="1">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588308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Photo Slide 1">
    <p:spTree>
      <p:nvGrpSpPr>
        <p:cNvPr id="1" name=""/>
        <p:cNvGrpSpPr/>
        <p:nvPr/>
      </p:nvGrpSpPr>
      <p:grpSpPr>
        <a:xfrm>
          <a:off x="0" y="0"/>
          <a:ext cx="0" cy="0"/>
          <a:chOff x="0" y="0"/>
          <a:chExt cx="0" cy="0"/>
        </a:xfrm>
      </p:grpSpPr>
      <p:sp>
        <p:nvSpPr>
          <p:cNvPr id="297" name="Rectangle 296">
            <a:extLst>
              <a:ext uri="{FF2B5EF4-FFF2-40B4-BE49-F238E27FC236}">
                <a16:creationId xmlns:a16="http://schemas.microsoft.com/office/drawing/2014/main" id="{2B26CA4D-2206-644B-BD65-754E83CF460F}"/>
              </a:ext>
            </a:extLst>
          </p:cNvPr>
          <p:cNvSpPr/>
          <p:nvPr userDrawn="1"/>
        </p:nvSpPr>
        <p:spPr>
          <a:xfrm flipV="1">
            <a:off x="-79052" y="6920402"/>
            <a:ext cx="7149518" cy="3108177"/>
          </a:xfrm>
          <a:prstGeom prst="rect">
            <a:avLst/>
          </a:prstGeom>
          <a:solidFill>
            <a:srgbClr val="0089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485128" y="4947138"/>
            <a:ext cx="2251185" cy="1725894"/>
          </a:xfrm>
          <a:prstGeom prst="rect">
            <a:avLst/>
          </a:prstGeom>
        </p:spPr>
        <p:txBody>
          <a:bodyPr>
            <a:noAutofit/>
          </a:bodyPr>
          <a:lstStyle>
            <a:lvl1pPr marL="0" indent="0" algn="l">
              <a:buNone/>
              <a:defRPr sz="2200" b="1" i="0">
                <a:solidFill>
                  <a:srgbClr val="51C4C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644057" y="7370042"/>
            <a:ext cx="6143488" cy="2231157"/>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2" name="Text Placeholder 32">
            <a:extLst>
              <a:ext uri="{FF2B5EF4-FFF2-40B4-BE49-F238E27FC236}">
                <a16:creationId xmlns:a16="http://schemas.microsoft.com/office/drawing/2014/main" id="{B220C0F2-0730-3A43-ADC4-566F27A91B40}"/>
              </a:ext>
            </a:extLst>
          </p:cNvPr>
          <p:cNvSpPr>
            <a:spLocks noGrp="1"/>
          </p:cNvSpPr>
          <p:nvPr>
            <p:ph type="body" sz="quarter" idx="42" hasCustomPrompt="1"/>
          </p:nvPr>
        </p:nvSpPr>
        <p:spPr>
          <a:xfrm>
            <a:off x="2881961" y="4945328"/>
            <a:ext cx="3751180" cy="1725894"/>
          </a:xfrm>
          <a:prstGeom prst="rect">
            <a:avLst/>
          </a:prstGeom>
        </p:spPr>
        <p:txBody>
          <a:bodyPr>
            <a:noAutofit/>
          </a:bodyPr>
          <a:lstStyle>
            <a:lvl1pPr marL="0" indent="0" algn="l">
              <a:buNone/>
              <a:defRPr sz="1801" b="0" i="0">
                <a:solidFill>
                  <a:srgbClr val="26262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US" dirty="0"/>
              <a:t>Sub-Heading</a:t>
            </a:r>
          </a:p>
        </p:txBody>
      </p:sp>
      <p:sp>
        <p:nvSpPr>
          <p:cNvPr id="121" name="Slide Number Placeholder 5">
            <a:extLst>
              <a:ext uri="{FF2B5EF4-FFF2-40B4-BE49-F238E27FC236}">
                <a16:creationId xmlns:a16="http://schemas.microsoft.com/office/drawing/2014/main" id="{68444650-64E3-8047-91B6-7E87A2519E5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7" name="Picture Placeholder 52">
            <a:extLst>
              <a:ext uri="{FF2B5EF4-FFF2-40B4-BE49-F238E27FC236}">
                <a16:creationId xmlns:a16="http://schemas.microsoft.com/office/drawing/2014/main" id="{5F987C05-E057-D14D-8CAC-5145D1FEEE2A}"/>
              </a:ext>
            </a:extLst>
          </p:cNvPr>
          <p:cNvSpPr>
            <a:spLocks noGrp="1"/>
          </p:cNvSpPr>
          <p:nvPr>
            <p:ph type="pic" sz="quarter" idx="41"/>
          </p:nvPr>
        </p:nvSpPr>
        <p:spPr>
          <a:xfrm>
            <a:off x="0" y="0"/>
            <a:ext cx="7573499" cy="465760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156750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Photo Slide 2">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 name="Rectangle 7">
            <a:extLst>
              <a:ext uri="{FF2B5EF4-FFF2-40B4-BE49-F238E27FC236}">
                <a16:creationId xmlns:a16="http://schemas.microsoft.com/office/drawing/2014/main" id="{95A0F11A-4C72-C94D-AB63-B75B1C74565F}"/>
              </a:ext>
            </a:extLst>
          </p:cNvPr>
          <p:cNvSpPr/>
          <p:nvPr userDrawn="1"/>
        </p:nvSpPr>
        <p:spPr>
          <a:xfrm flipV="1">
            <a:off x="470487" y="2711984"/>
            <a:ext cx="3162155" cy="2406116"/>
          </a:xfrm>
          <a:prstGeom prst="rect">
            <a:avLst/>
          </a:prstGeom>
          <a:solidFill>
            <a:srgbClr val="0089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9" y="3385180"/>
            <a:ext cx="2895713" cy="1966382"/>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577182" y="5345906"/>
            <a:ext cx="3019010" cy="4414479"/>
          </a:xfrm>
          <a:prstGeom prst="rect">
            <a:avLst/>
          </a:prstGeom>
        </p:spPr>
        <p:txBody>
          <a:bodyPr numCol="1"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38" name="Text Placeholder 32">
            <a:extLst>
              <a:ext uri="{FF2B5EF4-FFF2-40B4-BE49-F238E27FC236}">
                <a16:creationId xmlns:a16="http://schemas.microsoft.com/office/drawing/2014/main" id="{1CCE83F2-E8EC-754B-B93C-2CC0039DAB84}"/>
              </a:ext>
            </a:extLst>
          </p:cNvPr>
          <p:cNvSpPr>
            <a:spLocks noGrp="1"/>
          </p:cNvSpPr>
          <p:nvPr userDrawn="1">
            <p:ph type="body" sz="quarter" idx="43" hasCustomPrompt="1"/>
          </p:nvPr>
        </p:nvSpPr>
        <p:spPr>
          <a:xfrm>
            <a:off x="3927033" y="3276998"/>
            <a:ext cx="3019010" cy="6483387"/>
          </a:xfrm>
          <a:prstGeom prst="rect">
            <a:avLst/>
          </a:prstGeom>
        </p:spPr>
        <p:txBody>
          <a:bodyPr numCol="1"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62" name="Rectangle 61">
            <a:extLst>
              <a:ext uri="{FF2B5EF4-FFF2-40B4-BE49-F238E27FC236}">
                <a16:creationId xmlns:a16="http://schemas.microsoft.com/office/drawing/2014/main" id="{FDE16685-169B-4A4B-AFA9-80E34A74037C}"/>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0" name="Slide Number Placeholder 5">
            <a:extLst>
              <a:ext uri="{FF2B5EF4-FFF2-40B4-BE49-F238E27FC236}">
                <a16:creationId xmlns:a16="http://schemas.microsoft.com/office/drawing/2014/main" id="{64480DB6-8A5E-D84A-9E12-209BC6C761B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145896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7884106-5864-EE48-8F37-C43D2BCEBFFF}"/>
              </a:ext>
            </a:extLst>
          </p:cNvPr>
          <p:cNvSpPr>
            <a:spLocks noGrp="1"/>
          </p:cNvSpPr>
          <p:nvPr>
            <p:ph type="sldNum" sz="quarter" idx="4"/>
          </p:nvPr>
        </p:nvSpPr>
        <p:spPr>
          <a:xfrm>
            <a:off x="7134555" y="10275337"/>
            <a:ext cx="357598" cy="266594"/>
          </a:xfrm>
          <a:prstGeom prst="rect">
            <a:avLst/>
          </a:prstGeom>
        </p:spPr>
        <p:txBody>
          <a:bodyPr vert="horz" lIns="91440" tIns="45720" rIns="91440" bIns="45720" rtlCol="0" anchor="ctr"/>
          <a:lstStyle>
            <a:lvl1pPr algn="ctr">
              <a:defRPr sz="800" b="0" i="0">
                <a:solidFill>
                  <a:srgbClr val="262626"/>
                </a:solidFill>
                <a:latin typeface="Calibri" panose="020F0502020204030204" pitchFamily="34" charset="0"/>
                <a:cs typeface="Calibri" panose="020F0502020204030204" pitchFamily="34" charset="0"/>
              </a:defRPr>
            </a:lvl1pPr>
          </a:lstStyle>
          <a:p>
            <a:fld id="{CB2079F2-58AF-ED44-82D7-E04B2F6FD686}" type="slidenum">
              <a:rPr lang="en-US" smtClean="0"/>
              <a:t>‹#›</a:t>
            </a:fld>
            <a:endParaRPr lang="en-US" dirty="0"/>
          </a:p>
        </p:txBody>
      </p:sp>
      <p:sp>
        <p:nvSpPr>
          <p:cNvPr id="5" name="TextBox 4">
            <a:extLst>
              <a:ext uri="{FF2B5EF4-FFF2-40B4-BE49-F238E27FC236}">
                <a16:creationId xmlns:a16="http://schemas.microsoft.com/office/drawing/2014/main" id="{D9DEC066-F394-540D-280D-9E14A971FFD1}"/>
              </a:ext>
            </a:extLst>
          </p:cNvPr>
          <p:cNvSpPr txBox="1"/>
          <p:nvPr userDrawn="1"/>
        </p:nvSpPr>
        <p:spPr>
          <a:xfrm>
            <a:off x="583893" y="10316301"/>
            <a:ext cx="6039460" cy="184666"/>
          </a:xfrm>
          <a:prstGeom prst="rect">
            <a:avLst/>
          </a:prstGeom>
          <a:noFill/>
          <a:ln>
            <a:noFill/>
          </a:ln>
        </p:spPr>
        <p:txBody>
          <a:bodyPr wrap="square">
            <a:spAutoFit/>
          </a:bodyPr>
          <a:lstStyle/>
          <a:p>
            <a:r>
              <a:rPr lang="en-US" sz="600" dirty="0">
                <a:solidFill>
                  <a:srgbClr val="00898B"/>
                </a:solidFill>
                <a:latin typeface="Calibri" panose="020F0502020204030204" pitchFamily="34" charset="0"/>
                <a:cs typeface="Calibri" panose="020F0502020204030204" pitchFamily="34" charset="0"/>
              </a:rPr>
              <a:t>Formazione professionale potenziata dall'intelligenza artificiale per un futuro sostenibile</a:t>
            </a:r>
          </a:p>
        </p:txBody>
      </p:sp>
      <p:cxnSp>
        <p:nvCxnSpPr>
          <p:cNvPr id="2" name="Straight Connector 1">
            <a:extLst>
              <a:ext uri="{FF2B5EF4-FFF2-40B4-BE49-F238E27FC236}">
                <a16:creationId xmlns:a16="http://schemas.microsoft.com/office/drawing/2014/main" id="{EC173A64-999E-8759-C0AA-7F41EA160DCC}"/>
              </a:ext>
            </a:extLst>
          </p:cNvPr>
          <p:cNvCxnSpPr>
            <a:cxnSpLocks/>
          </p:cNvCxnSpPr>
          <p:nvPr userDrawn="1"/>
        </p:nvCxnSpPr>
        <p:spPr>
          <a:xfrm rot="16200000" flipH="1">
            <a:off x="6767699" y="10408634"/>
            <a:ext cx="224149" cy="0"/>
          </a:xfrm>
          <a:prstGeom prst="line">
            <a:avLst/>
          </a:prstGeom>
          <a:noFill/>
          <a:ln w="9525" cap="flat">
            <a:solidFill>
              <a:srgbClr val="51C4C6"/>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0" r:id="rId1"/>
    <p:sldLayoutId id="2147483694" r:id="rId2"/>
    <p:sldLayoutId id="2147483691" r:id="rId3"/>
    <p:sldLayoutId id="2147483692" r:id="rId4"/>
    <p:sldLayoutId id="2147483689" r:id="rId5"/>
    <p:sldLayoutId id="2147483672" r:id="rId6"/>
    <p:sldLayoutId id="2147483684" r:id="rId7"/>
    <p:sldLayoutId id="2147483681" r:id="rId8"/>
    <p:sldLayoutId id="2147483662" r:id="rId9"/>
    <p:sldLayoutId id="2147483682" r:id="rId10"/>
    <p:sldLayoutId id="2147483663" r:id="rId11"/>
    <p:sldLayoutId id="2147483664" r:id="rId12"/>
    <p:sldLayoutId id="2147483693" r:id="rId13"/>
    <p:sldLayoutId id="2147483695" r:id="rId14"/>
    <p:sldLayoutId id="2147483665" r:id="rId15"/>
    <p:sldLayoutId id="2147483697" r:id="rId16"/>
    <p:sldLayoutId id="2147483698" r:id="rId17"/>
  </p:sldLayoutIdLst>
  <p:hf hdr="0"/>
  <p:txStyles>
    <p:titleStyle>
      <a:lvl1pPr algn="l" defTabSz="2073036"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3036" rtl="0" eaLnBrk="1" latinLnBrk="0" hangingPunct="1">
        <a:defRPr sz="4080" kern="1200">
          <a:solidFill>
            <a:schemeClr val="tx1"/>
          </a:solidFill>
          <a:latin typeface="+mn-lt"/>
          <a:ea typeface="+mn-ea"/>
          <a:cs typeface="+mn-cs"/>
        </a:defRPr>
      </a:lvl1pPr>
      <a:lvl2pPr marL="1036518" algn="l" defTabSz="2073036" rtl="0" eaLnBrk="1" latinLnBrk="0" hangingPunct="1">
        <a:defRPr sz="4080" kern="1200">
          <a:solidFill>
            <a:schemeClr val="tx1"/>
          </a:solidFill>
          <a:latin typeface="+mn-lt"/>
          <a:ea typeface="+mn-ea"/>
          <a:cs typeface="+mn-cs"/>
        </a:defRPr>
      </a:lvl2pPr>
      <a:lvl3pPr marL="2073036" algn="l" defTabSz="2073036" rtl="0" eaLnBrk="1" latinLnBrk="0" hangingPunct="1">
        <a:defRPr sz="4080" kern="1200">
          <a:solidFill>
            <a:schemeClr val="tx1"/>
          </a:solidFill>
          <a:latin typeface="+mn-lt"/>
          <a:ea typeface="+mn-ea"/>
          <a:cs typeface="+mn-cs"/>
        </a:defRPr>
      </a:lvl3pPr>
      <a:lvl4pPr marL="3109557" algn="l" defTabSz="2073036" rtl="0" eaLnBrk="1" latinLnBrk="0" hangingPunct="1">
        <a:defRPr sz="4080" kern="1200">
          <a:solidFill>
            <a:schemeClr val="tx1"/>
          </a:solidFill>
          <a:latin typeface="+mn-lt"/>
          <a:ea typeface="+mn-ea"/>
          <a:cs typeface="+mn-cs"/>
        </a:defRPr>
      </a:lvl4pPr>
      <a:lvl5pPr marL="4146076" algn="l" defTabSz="2073036" rtl="0" eaLnBrk="1" latinLnBrk="0" hangingPunct="1">
        <a:defRPr sz="4080" kern="1200">
          <a:solidFill>
            <a:schemeClr val="tx1"/>
          </a:solidFill>
          <a:latin typeface="+mn-lt"/>
          <a:ea typeface="+mn-ea"/>
          <a:cs typeface="+mn-cs"/>
        </a:defRPr>
      </a:lvl5pPr>
      <a:lvl6pPr marL="5182592" algn="l" defTabSz="2073036" rtl="0" eaLnBrk="1" latinLnBrk="0" hangingPunct="1">
        <a:defRPr sz="4080" kern="1200">
          <a:solidFill>
            <a:schemeClr val="tx1"/>
          </a:solidFill>
          <a:latin typeface="+mn-lt"/>
          <a:ea typeface="+mn-ea"/>
          <a:cs typeface="+mn-cs"/>
        </a:defRPr>
      </a:lvl6pPr>
      <a:lvl7pPr marL="6219110" algn="l" defTabSz="2073036" rtl="0" eaLnBrk="1" latinLnBrk="0" hangingPunct="1">
        <a:defRPr sz="4080" kern="1200">
          <a:solidFill>
            <a:schemeClr val="tx1"/>
          </a:solidFill>
          <a:latin typeface="+mn-lt"/>
          <a:ea typeface="+mn-ea"/>
          <a:cs typeface="+mn-cs"/>
        </a:defRPr>
      </a:lvl7pPr>
      <a:lvl8pPr marL="7255631" algn="l" defTabSz="2073036" rtl="0" eaLnBrk="1" latinLnBrk="0" hangingPunct="1">
        <a:defRPr sz="4080" kern="1200">
          <a:solidFill>
            <a:schemeClr val="tx1"/>
          </a:solidFill>
          <a:latin typeface="+mn-lt"/>
          <a:ea typeface="+mn-ea"/>
          <a:cs typeface="+mn-cs"/>
        </a:defRPr>
      </a:lvl8pPr>
      <a:lvl9pPr marL="8292148" algn="l" defTabSz="2073036"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jpeg"/><Relationship Id="rId1" Type="http://schemas.openxmlformats.org/officeDocument/2006/relationships/slideLayout" Target="../slideLayouts/slideLayout16.xml"/><Relationship Id="rId5" Type="http://schemas.openxmlformats.org/officeDocument/2006/relationships/hyperlink" Target="https://www.proveye.io/" TargetMode="Externa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hyperlink" Target="https://www.badgermeter.com/en-gb/"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hyperlink" Target="https://tarkka.syke.fi/eo-tarkka/?ver=0&amp;lang=e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jpg"/><Relationship Id="rId1" Type="http://schemas.openxmlformats.org/officeDocument/2006/relationships/slideLayout" Target="../slideLayouts/slideLayout16.xml"/><Relationship Id="rId5" Type="http://schemas.openxmlformats.org/officeDocument/2006/relationships/hyperlink" Target="https://iphone.apkpure.com/app/ucollect/com.utiliscorp.ucollectapp" TargetMode="Externa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taskvive.com/alison-online-course-review/" TargetMode="External"/><Relationship Id="rId2" Type="http://schemas.openxmlformats.org/officeDocument/2006/relationships/hyperlink" Target="https://learnopoly.com/alison-review/" TargetMode="External"/><Relationship Id="rId1" Type="http://schemas.openxmlformats.org/officeDocument/2006/relationships/slideLayout" Target="../slideLayouts/slideLayout16.xml"/><Relationship Id="rId6" Type="http://schemas.openxmlformats.org/officeDocument/2006/relationships/hyperlink" Target="https://alison.com/course/designing-a-logistics-and-transportation-strategy" TargetMode="External"/><Relationship Id="rId5" Type="http://schemas.openxmlformats.org/officeDocument/2006/relationships/image" Target="../media/image30.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sourceforge.net/software/compare/PTV-Vissim-vs-PTV-Visum/" TargetMode="External"/><Relationship Id="rId7" Type="http://schemas.openxmlformats.org/officeDocument/2006/relationships/image" Target="../media/image15.png"/><Relationship Id="rId2" Type="http://schemas.openxmlformats.org/officeDocument/2006/relationships/hyperlink" Target="http://www.ptvgroup.com/" TargetMode="External"/><Relationship Id="rId1" Type="http://schemas.openxmlformats.org/officeDocument/2006/relationships/slideLayout" Target="../slideLayouts/slideLayout16.xml"/><Relationship Id="rId6" Type="http://schemas.openxmlformats.org/officeDocument/2006/relationships/hyperlink" Target="https://thinktransportation.net/traffic-simulations-software-a-comparison-of-sumo-ptv-vissim-aimsun-and-cube/" TargetMode="External"/><Relationship Id="rId11" Type="http://schemas.openxmlformats.org/officeDocument/2006/relationships/hyperlink" Target="https://www.ptvgroup.com/en/products/ptv-vissim" TargetMode="External"/><Relationship Id="rId5" Type="http://schemas.openxmlformats.org/officeDocument/2006/relationships/hyperlink" Target="https://ptvpartner.ro/sites/default/files/inline-files/Overview_Visum2020.pdf" TargetMode="External"/><Relationship Id="rId10" Type="http://schemas.openxmlformats.org/officeDocument/2006/relationships/image" Target="../media/image32.png"/><Relationship Id="rId4" Type="http://schemas.openxmlformats.org/officeDocument/2006/relationships/hyperlink" Target="https://training.ptvgroup.com/en/courses/" TargetMode="External"/><Relationship Id="rId9" Type="http://schemas.openxmlformats.org/officeDocument/2006/relationships/hyperlink" Target="https://www.ptvgroup.com/en/products/ptv-visu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jpeg"/><Relationship Id="rId1" Type="http://schemas.openxmlformats.org/officeDocument/2006/relationships/slideLayout" Target="../slideLayouts/slideLayout16.xml"/><Relationship Id="rId5" Type="http://schemas.openxmlformats.org/officeDocument/2006/relationships/hyperlink" Target="https://perspectives.se.com/blog-stream/building-sustainabilitys-digital-future-with-ecostruxure-resource-advisor-copilot" TargetMode="Externa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hyperlink" Target="https://www.vind.a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 Id="rId4" Type="http://schemas.openxmlformats.org/officeDocument/2006/relationships/hyperlink" Target="https://sustainvet.eu/"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4.xml"/><Relationship Id="rId7" Type="http://schemas.openxmlformats.org/officeDocument/2006/relationships/slide" Target="slide12.xml"/><Relationship Id="rId12" Type="http://schemas.openxmlformats.org/officeDocument/2006/relationships/slide" Target="slide20.xml"/><Relationship Id="rId2" Type="http://schemas.openxmlformats.org/officeDocument/2006/relationships/image" Target="../media/image13.jpeg"/><Relationship Id="rId1" Type="http://schemas.openxmlformats.org/officeDocument/2006/relationships/slideLayout" Target="../slideLayouts/slideLayout17.xml"/><Relationship Id="rId6" Type="http://schemas.openxmlformats.org/officeDocument/2006/relationships/slide" Target="slide9.xml"/><Relationship Id="rId11" Type="http://schemas.openxmlformats.org/officeDocument/2006/relationships/slide" Target="slide19.xml"/><Relationship Id="rId5" Type="http://schemas.openxmlformats.org/officeDocument/2006/relationships/slide" Target="slide7.xml"/><Relationship Id="rId10" Type="http://schemas.openxmlformats.org/officeDocument/2006/relationships/slide" Target="slide16.xml"/><Relationship Id="rId4" Type="http://schemas.openxmlformats.org/officeDocument/2006/relationships/slide" Target="slide6.xml"/><Relationship Id="rId9" Type="http://schemas.openxmlformats.org/officeDocument/2006/relationships/slide" Target="slide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6.xml"/><Relationship Id="rId5" Type="http://schemas.openxmlformats.org/officeDocument/2006/relationships/hyperlink" Target="https://orobix.com/en/ai-solutions-and-case-histories/" TargetMode="Externa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16.xml"/><Relationship Id="rId6" Type="http://schemas.openxmlformats.org/officeDocument/2006/relationships/hyperlink" Target="https://www.dairymaster.com/ie/products/moomonitor/"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16.xml"/><Relationship Id="rId5" Type="http://schemas.openxmlformats.org/officeDocument/2006/relationships/hyperlink" Target="https://www.plantvoice.it/"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16.xml"/><Relationship Id="rId5" Type="http://schemas.openxmlformats.org/officeDocument/2006/relationships/hyperlink" Target="https://www.youtube.com/watch?v=VSfBy5AJL1w" TargetMode="Externa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490CC37-FC72-6607-FA38-5917C01896E0}"/>
            </a:ext>
          </a:extLst>
        </p:cNvPr>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BBABAFB2-D056-C57D-0F2D-C408F729C355}"/>
              </a:ext>
            </a:extLst>
          </p:cNvPr>
          <p:cNvPicPr>
            <a:picLocks noChangeAspect="1"/>
          </p:cNvPicPr>
          <p:nvPr/>
        </p:nvPicPr>
        <p:blipFill rotWithShape="1">
          <a:blip r:embed="rId2"/>
          <a:srcRect l="16628" r="16628"/>
          <a:stretch/>
        </p:blipFill>
        <p:spPr>
          <a:xfrm>
            <a:off x="0" y="2083146"/>
            <a:ext cx="7559675" cy="6371044"/>
          </a:xfrm>
          <a:prstGeom prst="rect">
            <a:avLst/>
          </a:prstGeom>
        </p:spPr>
      </p:pic>
      <p:sp>
        <p:nvSpPr>
          <p:cNvPr id="16" name="Rectangle 15">
            <a:extLst>
              <a:ext uri="{FF2B5EF4-FFF2-40B4-BE49-F238E27FC236}">
                <a16:creationId xmlns:a16="http://schemas.microsoft.com/office/drawing/2014/main" id="{8162D1C8-48FD-B454-8D9B-0D0F051C56BD}"/>
              </a:ext>
            </a:extLst>
          </p:cNvPr>
          <p:cNvSpPr/>
          <p:nvPr/>
        </p:nvSpPr>
        <p:spPr>
          <a:xfrm rot="10800000">
            <a:off x="-2" y="2083146"/>
            <a:ext cx="7559675" cy="7649544"/>
          </a:xfrm>
          <a:prstGeom prst="rect">
            <a:avLst/>
          </a:prstGeom>
          <a:gradFill>
            <a:gsLst>
              <a:gs pos="46994">
                <a:srgbClr val="1D9EA0">
                  <a:alpha val="53000"/>
                </a:srgbClr>
              </a:gs>
              <a:gs pos="32000">
                <a:srgbClr val="00898B">
                  <a:alpha val="96000"/>
                </a:srgbClr>
              </a:gs>
              <a:gs pos="94000">
                <a:srgbClr val="51C4C6">
                  <a:alpha val="78111"/>
                </a:srgbClr>
              </a:gs>
              <a:gs pos="74000">
                <a:srgbClr val="51C4C6">
                  <a:alpha val="17404"/>
                </a:srgbClr>
              </a:gs>
              <a:gs pos="4000">
                <a:srgbClr val="00403F"/>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0A60CAB0-95F0-33DD-76E8-A48C18B0D7C1}"/>
              </a:ext>
            </a:extLst>
          </p:cNvPr>
          <p:cNvSpPr/>
          <p:nvPr/>
        </p:nvSpPr>
        <p:spPr>
          <a:xfrm rot="17199415">
            <a:off x="4819445" y="8232850"/>
            <a:ext cx="2240469" cy="1965297"/>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D6FE7A6A-D3AF-8637-B173-DA0ED2B122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489" y="352515"/>
            <a:ext cx="2981595" cy="1412334"/>
          </a:xfrm>
          <a:prstGeom prst="rect">
            <a:avLst/>
          </a:prstGeom>
        </p:spPr>
      </p:pic>
      <p:sp>
        <p:nvSpPr>
          <p:cNvPr id="5" name="Text Placeholder 17">
            <a:extLst>
              <a:ext uri="{FF2B5EF4-FFF2-40B4-BE49-F238E27FC236}">
                <a16:creationId xmlns:a16="http://schemas.microsoft.com/office/drawing/2014/main" id="{7144B1AC-CEBA-CB1E-FDC4-3946FA2DB4EF}"/>
              </a:ext>
            </a:extLst>
          </p:cNvPr>
          <p:cNvSpPr txBox="1">
            <a:spLocks/>
          </p:cNvSpPr>
          <p:nvPr/>
        </p:nvSpPr>
        <p:spPr>
          <a:xfrm rot="16200000">
            <a:off x="5222385" y="8489753"/>
            <a:ext cx="3148066" cy="597446"/>
          </a:xfrm>
          <a:prstGeom prst="rect">
            <a:avLst/>
          </a:prstGeom>
          <a:solidFill>
            <a:srgbClr val="ADD037"/>
          </a:solidFill>
        </p:spPr>
        <p:txBody>
          <a:bodyPr anchor="ct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buNone/>
            </a:pPr>
            <a:r>
              <a:rPr lang="en-US" sz="2600" b="0" dirty="0" err="1">
                <a:solidFill>
                  <a:schemeClr val="bg1"/>
                </a:solidFill>
                <a:latin typeface="Calibri" panose="020F0502020204030204" pitchFamily="34" charset="0"/>
                <a:cs typeface="Calibri" panose="020F0502020204030204" pitchFamily="34" charset="0"/>
              </a:rPr>
              <a:t>www.</a:t>
            </a:r>
            <a:r>
              <a:rPr lang="en-US" sz="2600" dirty="0" err="1">
                <a:solidFill>
                  <a:schemeClr val="bg1"/>
                </a:solidFill>
                <a:latin typeface="Calibri" panose="020F0502020204030204" pitchFamily="34" charset="0"/>
                <a:cs typeface="Calibri" panose="020F0502020204030204" pitchFamily="34" charset="0"/>
              </a:rPr>
              <a:t>sustainvet.</a:t>
            </a:r>
            <a:r>
              <a:rPr lang="en-US" sz="2600" b="0" dirty="0" err="1">
                <a:solidFill>
                  <a:schemeClr val="bg1"/>
                </a:solidFill>
                <a:latin typeface="Calibri" panose="020F0502020204030204" pitchFamily="34" charset="0"/>
                <a:cs typeface="Calibri" panose="020F0502020204030204" pitchFamily="34" charset="0"/>
              </a:rPr>
              <a:t>eu</a:t>
            </a:r>
            <a:endParaRPr lang="en-US" sz="2600" b="0" dirty="0">
              <a:solidFill>
                <a:schemeClr val="bg1"/>
              </a:solidFill>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D5FB0FF7-3D7B-E810-1827-C5BF7AE8347E}"/>
              </a:ext>
            </a:extLst>
          </p:cNvPr>
          <p:cNvGrpSpPr/>
          <p:nvPr/>
        </p:nvGrpSpPr>
        <p:grpSpPr>
          <a:xfrm>
            <a:off x="464534" y="10050985"/>
            <a:ext cx="4246354" cy="323165"/>
            <a:chOff x="1102025" y="8113054"/>
            <a:chExt cx="4246354" cy="323165"/>
          </a:xfrm>
        </p:grpSpPr>
        <p:sp>
          <p:nvSpPr>
            <p:cNvPr id="38" name="TextBox 37">
              <a:extLst>
                <a:ext uri="{FF2B5EF4-FFF2-40B4-BE49-F238E27FC236}">
                  <a16:creationId xmlns:a16="http://schemas.microsoft.com/office/drawing/2014/main" id="{EC8B5D36-EB04-C803-4D3B-BAD566069498}"/>
                </a:ext>
              </a:extLst>
            </p:cNvPr>
            <p:cNvSpPr txBox="1"/>
            <p:nvPr userDrawn="1"/>
          </p:nvSpPr>
          <p:spPr>
            <a:xfrm>
              <a:off x="2486566" y="8113054"/>
              <a:ext cx="2861813" cy="323165"/>
            </a:xfrm>
            <a:prstGeom prst="rect">
              <a:avLst/>
            </a:prstGeom>
            <a:noFill/>
          </p:spPr>
          <p:txBody>
            <a:bodyPr wrap="square">
              <a:spAutoFit/>
            </a:bodyPr>
            <a:lstStyle/>
            <a:p>
              <a:pPr algn="just"/>
              <a:r>
                <a:rPr lang="en-IE" sz="500" b="0" i="0" dirty="0">
                  <a:solidFill>
                    <a:srgbClr val="262626"/>
                  </a:solidFill>
                  <a:effectLst/>
                  <a:latin typeface="Calibri" panose="020F0502020204030204" pitchFamily="34" charset="0"/>
                  <a:cs typeface="Calibri" panose="020F0502020204030204" pitchFamily="34" charset="0"/>
                </a:rPr>
                <a:t>Finanziato dall'Unione Europea. Le opinioni e i punti di vista espressi sono tuttavia esclusivamente quelli degli autori e non riflettono necessariamente quelli dell'Unione Europea o dell'Agenzia Esecutiva per l'Istruzione e la Cultura (EACEA). Né l'Unione Europea né l'EACEA possono essere ritenute responsabili per essi.</a:t>
              </a:r>
              <a:endParaRPr lang="en-US" sz="500" dirty="0">
                <a:solidFill>
                  <a:srgbClr val="262626"/>
                </a:solidFill>
                <a:latin typeface="Calibri" panose="020F0502020204030204" pitchFamily="34" charset="0"/>
                <a:cs typeface="Calibri" panose="020F0502020204030204" pitchFamily="34" charset="0"/>
              </a:endParaRPr>
            </a:p>
          </p:txBody>
        </p:sp>
        <p:pic>
          <p:nvPicPr>
            <p:cNvPr id="39" name="Picture 38" descr="Co-funded by the European Union logo in png for web usage">
              <a:extLst>
                <a:ext uri="{FF2B5EF4-FFF2-40B4-BE49-F238E27FC236}">
                  <a16:creationId xmlns:a16="http://schemas.microsoft.com/office/drawing/2014/main" id="{6F2EE591-1933-E7B7-77DC-3CEB0AA1C9D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02025" y="8143335"/>
              <a:ext cx="1343832" cy="281243"/>
            </a:xfrm>
            <a:prstGeom prst="rect">
              <a:avLst/>
            </a:prstGeom>
            <a:noFill/>
            <a:ln>
              <a:noFill/>
            </a:ln>
          </p:spPr>
        </p:pic>
      </p:grpSp>
      <p:sp>
        <p:nvSpPr>
          <p:cNvPr id="45" name="TextBox 44">
            <a:extLst>
              <a:ext uri="{FF2B5EF4-FFF2-40B4-BE49-F238E27FC236}">
                <a16:creationId xmlns:a16="http://schemas.microsoft.com/office/drawing/2014/main" id="{B2DADECD-602E-15B0-AEB9-DD72441B5827}"/>
              </a:ext>
            </a:extLst>
          </p:cNvPr>
          <p:cNvSpPr txBox="1"/>
          <p:nvPr/>
        </p:nvSpPr>
        <p:spPr>
          <a:xfrm>
            <a:off x="463479" y="7219568"/>
            <a:ext cx="4224130" cy="1995931"/>
          </a:xfrm>
          <a:prstGeom prst="rect">
            <a:avLst/>
          </a:prstGeom>
          <a:noFill/>
        </p:spPr>
        <p:txBody>
          <a:bodyPr wrap="square">
            <a:spAutoFit/>
          </a:bodyPr>
          <a:lstStyle/>
          <a:p>
            <a:pPr marL="0" indent="0">
              <a:lnSpc>
                <a:spcPts val="7200"/>
              </a:lnSpc>
              <a:buNone/>
            </a:pPr>
            <a:r>
              <a:rPr lang="en-US" sz="8500" b="1" dirty="0" err="1">
                <a:solidFill>
                  <a:schemeClr val="bg1"/>
                </a:solidFill>
                <a:latin typeface="Calibri" panose="020F0502020204030204" pitchFamily="34" charset="0"/>
                <a:cs typeface="Calibri" panose="020F0502020204030204" pitchFamily="34" charset="0"/>
              </a:rPr>
              <a:t>SUSTaiN </a:t>
            </a:r>
            <a:r>
              <a:rPr lang="en-US" sz="8500" b="1" dirty="0">
                <a:solidFill>
                  <a:schemeClr val="bg1"/>
                </a:solidFill>
                <a:latin typeface="Calibri" panose="020F0502020204030204" pitchFamily="34" charset="0"/>
                <a:cs typeface="Calibri" panose="020F0502020204030204" pitchFamily="34" charset="0"/>
              </a:rPr>
              <a:t>TOOLKIT</a:t>
            </a:r>
          </a:p>
        </p:txBody>
      </p:sp>
      <p:cxnSp>
        <p:nvCxnSpPr>
          <p:cNvPr id="46" name="Straight Connector 45">
            <a:extLst>
              <a:ext uri="{FF2B5EF4-FFF2-40B4-BE49-F238E27FC236}">
                <a16:creationId xmlns:a16="http://schemas.microsoft.com/office/drawing/2014/main" id="{A06E351F-3CDA-E49D-6BFF-65163D7FF899}"/>
              </a:ext>
            </a:extLst>
          </p:cNvPr>
          <p:cNvCxnSpPr>
            <a:cxnSpLocks/>
          </p:cNvCxnSpPr>
          <p:nvPr/>
        </p:nvCxnSpPr>
        <p:spPr>
          <a:xfrm flipV="1">
            <a:off x="899166" y="9033600"/>
            <a:ext cx="0" cy="850899"/>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861B287-4D42-C873-09C6-51BF12837063}"/>
              </a:ext>
            </a:extLst>
          </p:cNvPr>
          <p:cNvCxnSpPr>
            <a:cxnSpLocks/>
          </p:cNvCxnSpPr>
          <p:nvPr/>
        </p:nvCxnSpPr>
        <p:spPr>
          <a:xfrm flipV="1">
            <a:off x="866028" y="2999874"/>
            <a:ext cx="0" cy="4076787"/>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8" name="Freeform 47">
            <a:extLst>
              <a:ext uri="{FF2B5EF4-FFF2-40B4-BE49-F238E27FC236}">
                <a16:creationId xmlns:a16="http://schemas.microsoft.com/office/drawing/2014/main" id="{AC45980D-3AFA-5C56-BA75-AC0863B88E1D}"/>
              </a:ext>
            </a:extLst>
          </p:cNvPr>
          <p:cNvSpPr/>
          <p:nvPr/>
        </p:nvSpPr>
        <p:spPr>
          <a:xfrm rot="6122899">
            <a:off x="-629888" y="1609792"/>
            <a:ext cx="2566827" cy="2251572"/>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pic>
        <p:nvPicPr>
          <p:cNvPr id="6" name="Picture 5">
            <a:extLst>
              <a:ext uri="{FF2B5EF4-FFF2-40B4-BE49-F238E27FC236}">
                <a16:creationId xmlns:a16="http://schemas.microsoft.com/office/drawing/2014/main" id="{D4654691-F8E8-9B81-DDF9-C7ADDCD5DE94}"/>
              </a:ext>
            </a:extLst>
          </p:cNvPr>
          <p:cNvPicPr>
            <a:picLocks noChangeAspect="1"/>
          </p:cNvPicPr>
          <p:nvPr/>
        </p:nvPicPr>
        <p:blipFill>
          <a:blip r:embed="rId5"/>
          <a:stretch>
            <a:fillRect/>
          </a:stretch>
        </p:blipFill>
        <p:spPr>
          <a:xfrm>
            <a:off x="5112848" y="9841976"/>
            <a:ext cx="1047758" cy="619130"/>
          </a:xfrm>
          <a:prstGeom prst="rect">
            <a:avLst/>
          </a:prstGeom>
        </p:spPr>
      </p:pic>
    </p:spTree>
    <p:extLst>
      <p:ext uri="{BB962C8B-B14F-4D97-AF65-F5344CB8AC3E}">
        <p14:creationId xmlns:p14="http://schemas.microsoft.com/office/powerpoint/2010/main" val="253230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7C376-0D38-E8B7-AEEB-1E7B50A956FB}"/>
            </a:ext>
          </a:extLst>
        </p:cNvPr>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CD8260BD-31BF-A401-BB59-192569A14629}"/>
              </a:ext>
            </a:extLst>
          </p:cNvPr>
          <p:cNvCxnSpPr>
            <a:cxnSpLocks/>
          </p:cNvCxnSpPr>
          <p:nvPr/>
        </p:nvCxnSpPr>
        <p:spPr>
          <a:xfrm>
            <a:off x="841769" y="1176990"/>
            <a:ext cx="0" cy="25994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8E46B10D-3FFD-E19A-AE98-3DC902872A83}"/>
              </a:ext>
            </a:extLst>
          </p:cNvPr>
          <p:cNvCxnSpPr>
            <a:cxnSpLocks/>
            <a:stCxn id="203" idx="1"/>
          </p:cNvCxnSpPr>
          <p:nvPr/>
        </p:nvCxnSpPr>
        <p:spPr>
          <a:xfrm flipH="1" flipV="1">
            <a:off x="-37293" y="698810"/>
            <a:ext cx="1331206" cy="19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2" name="object 13">
            <a:extLst>
              <a:ext uri="{FF2B5EF4-FFF2-40B4-BE49-F238E27FC236}">
                <a16:creationId xmlns:a16="http://schemas.microsoft.com/office/drawing/2014/main" id="{C4B729A9-C123-7AB3-5EC2-8E39DD2EA375}"/>
              </a:ext>
            </a:extLst>
          </p:cNvPr>
          <p:cNvSpPr/>
          <p:nvPr/>
        </p:nvSpPr>
        <p:spPr>
          <a:xfrm rot="16200000">
            <a:off x="3134009" y="-1712527"/>
            <a:ext cx="1276202" cy="7575128"/>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57124800-319D-6F51-F389-B4E29BB2C7FA}"/>
              </a:ext>
            </a:extLst>
          </p:cNvPr>
          <p:cNvSpPr txBox="1">
            <a:spLocks/>
          </p:cNvSpPr>
          <p:nvPr/>
        </p:nvSpPr>
        <p:spPr>
          <a:xfrm>
            <a:off x="672233" y="1676763"/>
            <a:ext cx="5939601" cy="493776"/>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200" b="1" dirty="0">
                <a:solidFill>
                  <a:srgbClr val="FFFFFF"/>
                </a:solidFill>
                <a:latin typeface="Calibri" panose="020F0502020204030204" pitchFamily="34" charset="0"/>
                <a:cs typeface="Calibri" panose="020F0502020204030204" pitchFamily="34" charset="0"/>
              </a:rPr>
              <a:t>Proveye </a:t>
            </a:r>
          </a:p>
        </p:txBody>
      </p:sp>
      <p:sp>
        <p:nvSpPr>
          <p:cNvPr id="129" name="Freeform 128">
            <a:extLst>
              <a:ext uri="{FF2B5EF4-FFF2-40B4-BE49-F238E27FC236}">
                <a16:creationId xmlns:a16="http://schemas.microsoft.com/office/drawing/2014/main" id="{FC48716B-546C-5D29-EC98-F8E0A145D9BD}"/>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41" name="TextBox 140">
            <a:extLst>
              <a:ext uri="{FF2B5EF4-FFF2-40B4-BE49-F238E27FC236}">
                <a16:creationId xmlns:a16="http://schemas.microsoft.com/office/drawing/2014/main" id="{00C4AB2F-DAA8-684D-7E74-8714A11776E8}"/>
              </a:ext>
            </a:extLst>
          </p:cNvPr>
          <p:cNvSpPr txBox="1"/>
          <p:nvPr/>
        </p:nvSpPr>
        <p:spPr>
          <a:xfrm>
            <a:off x="1464449" y="591751"/>
            <a:ext cx="3366904" cy="320665"/>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AGRICOLTURA</a:t>
            </a:r>
          </a:p>
        </p:txBody>
      </p:sp>
      <p:grpSp>
        <p:nvGrpSpPr>
          <p:cNvPr id="197" name="Group 196">
            <a:extLst>
              <a:ext uri="{FF2B5EF4-FFF2-40B4-BE49-F238E27FC236}">
                <a16:creationId xmlns:a16="http://schemas.microsoft.com/office/drawing/2014/main" id="{DBBA7626-4006-FF7B-BC58-C37F66170E74}"/>
              </a:ext>
            </a:extLst>
          </p:cNvPr>
          <p:cNvGrpSpPr/>
          <p:nvPr/>
        </p:nvGrpSpPr>
        <p:grpSpPr>
          <a:xfrm rot="16200000">
            <a:off x="514220" y="225676"/>
            <a:ext cx="793054" cy="947012"/>
            <a:chOff x="547405" y="6570863"/>
            <a:chExt cx="1035254" cy="1236230"/>
          </a:xfrm>
        </p:grpSpPr>
        <p:grpSp>
          <p:nvGrpSpPr>
            <p:cNvPr id="199" name="Graphic 15">
              <a:extLst>
                <a:ext uri="{FF2B5EF4-FFF2-40B4-BE49-F238E27FC236}">
                  <a16:creationId xmlns:a16="http://schemas.microsoft.com/office/drawing/2014/main" id="{783CB25C-40E5-705E-142A-C30204F61CA2}"/>
                </a:ext>
              </a:extLst>
            </p:cNvPr>
            <p:cNvGrpSpPr/>
            <p:nvPr/>
          </p:nvGrpSpPr>
          <p:grpSpPr>
            <a:xfrm>
              <a:off x="1006279" y="7689162"/>
              <a:ext cx="118191" cy="117931"/>
              <a:chOff x="1006279" y="7689162"/>
              <a:chExt cx="118191" cy="117931"/>
            </a:xfrm>
          </p:grpSpPr>
          <p:sp>
            <p:nvSpPr>
              <p:cNvPr id="203" name="Freeform 202">
                <a:extLst>
                  <a:ext uri="{FF2B5EF4-FFF2-40B4-BE49-F238E27FC236}">
                    <a16:creationId xmlns:a16="http://schemas.microsoft.com/office/drawing/2014/main" id="{999263CD-3568-9F55-8944-F2DA6AE68E47}"/>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04" name="Freeform 203">
                <a:extLst>
                  <a:ext uri="{FF2B5EF4-FFF2-40B4-BE49-F238E27FC236}">
                    <a16:creationId xmlns:a16="http://schemas.microsoft.com/office/drawing/2014/main" id="{39BF43D7-524B-32A8-6980-1DCC63017775}"/>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6668"/>
              </a:solidFill>
              <a:ln w="2276" cap="flat">
                <a:noFill/>
                <a:prstDash val="solid"/>
                <a:miter/>
              </a:ln>
            </p:spPr>
            <p:txBody>
              <a:bodyPr rtlCol="0" anchor="ctr"/>
              <a:lstStyle/>
              <a:p>
                <a:endParaRPr lang="en-US"/>
              </a:p>
            </p:txBody>
          </p:sp>
        </p:grpSp>
        <p:grpSp>
          <p:nvGrpSpPr>
            <p:cNvPr id="200" name="Graphic 15">
              <a:extLst>
                <a:ext uri="{FF2B5EF4-FFF2-40B4-BE49-F238E27FC236}">
                  <a16:creationId xmlns:a16="http://schemas.microsoft.com/office/drawing/2014/main" id="{FF744803-4CE3-6601-CA69-94E75AB3A619}"/>
                </a:ext>
              </a:extLst>
            </p:cNvPr>
            <p:cNvGrpSpPr/>
            <p:nvPr/>
          </p:nvGrpSpPr>
          <p:grpSpPr>
            <a:xfrm>
              <a:off x="547405" y="6570863"/>
              <a:ext cx="1035254" cy="914993"/>
              <a:chOff x="547405" y="6570863"/>
              <a:chExt cx="1035254" cy="914993"/>
            </a:xfrm>
          </p:grpSpPr>
          <p:sp>
            <p:nvSpPr>
              <p:cNvPr id="201" name="Freeform 200">
                <a:extLst>
                  <a:ext uri="{FF2B5EF4-FFF2-40B4-BE49-F238E27FC236}">
                    <a16:creationId xmlns:a16="http://schemas.microsoft.com/office/drawing/2014/main" id="{6D9A3734-7E78-3F85-6CC3-A61A6BCC9705}"/>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006668"/>
              </a:solidFill>
              <a:ln w="2276"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4E987EA7-E4F7-97BF-11F6-8393FB2D6F0E}"/>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sp>
        <p:nvSpPr>
          <p:cNvPr id="226" name="Text Placeholder 35">
            <a:extLst>
              <a:ext uri="{FF2B5EF4-FFF2-40B4-BE49-F238E27FC236}">
                <a16:creationId xmlns:a16="http://schemas.microsoft.com/office/drawing/2014/main" id="{BE2B78FA-6533-0C9B-F27F-C3EA3B6B5F5B}"/>
              </a:ext>
            </a:extLst>
          </p:cNvPr>
          <p:cNvSpPr txBox="1">
            <a:spLocks/>
          </p:cNvSpPr>
          <p:nvPr/>
        </p:nvSpPr>
        <p:spPr>
          <a:xfrm>
            <a:off x="672233" y="2300465"/>
            <a:ext cx="6742610" cy="1107661"/>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1580"/>
              </a:lnSpc>
              <a:spcBef>
                <a:spcPts val="0"/>
              </a:spcBef>
              <a:buNone/>
              <a:tabLst>
                <a:tab pos="1150938" algn="l"/>
              </a:tabLst>
            </a:pPr>
            <a:r>
              <a:rPr lang="en-US" sz="1400" b="1" dirty="0">
                <a:solidFill>
                  <a:schemeClr val="bg1"/>
                </a:solidFill>
                <a:latin typeface="Calibri" panose="020F0502020204030204" pitchFamily="34" charset="0"/>
                <a:cs typeface="Calibri" panose="020F0502020204030204" pitchFamily="34" charset="0"/>
              </a:rPr>
              <a:t>Sviluppatore: </a:t>
            </a:r>
            <a:r>
              <a:rPr lang="en-US" sz="1400" dirty="0">
                <a:solidFill>
                  <a:schemeClr val="bg1"/>
                </a:solidFill>
                <a:latin typeface="Calibri" panose="020F0502020204030204" pitchFamily="34" charset="0"/>
                <a:cs typeface="Calibri" panose="020F0502020204030204" pitchFamily="34" charset="0"/>
              </a:rPr>
              <a:t>     Dr. Fabio Morelli/ University College Dublin </a:t>
            </a:r>
          </a:p>
          <a:p>
            <a:pPr marL="0" indent="0">
              <a:buNone/>
              <a:tabLst>
                <a:tab pos="1147763" algn="l"/>
              </a:tabLst>
            </a:pPr>
            <a:endParaRPr lang="en-US" sz="1400" dirty="0">
              <a:solidFill>
                <a:schemeClr val="bg1"/>
              </a:solidFill>
              <a:latin typeface="Calibri" panose="020F0502020204030204" pitchFamily="34" charset="0"/>
              <a:cs typeface="Calibri" panose="020F0502020204030204" pitchFamily="34" charset="0"/>
            </a:endParaRPr>
          </a:p>
        </p:txBody>
      </p:sp>
      <p:sp>
        <p:nvSpPr>
          <p:cNvPr id="228" name="TextBox 227">
            <a:extLst>
              <a:ext uri="{FF2B5EF4-FFF2-40B4-BE49-F238E27FC236}">
                <a16:creationId xmlns:a16="http://schemas.microsoft.com/office/drawing/2014/main" id="{D133D8B0-CD75-7827-3030-5D9ACF40CAC7}"/>
              </a:ext>
            </a:extLst>
          </p:cNvPr>
          <p:cNvSpPr txBox="1"/>
          <p:nvPr/>
        </p:nvSpPr>
        <p:spPr>
          <a:xfrm>
            <a:off x="1216383" y="2836549"/>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Punti di forza e limiti </a:t>
            </a:r>
          </a:p>
        </p:txBody>
      </p:sp>
      <p:sp>
        <p:nvSpPr>
          <p:cNvPr id="231" name="Text Placeholder 1">
            <a:extLst>
              <a:ext uri="{FF2B5EF4-FFF2-40B4-BE49-F238E27FC236}">
                <a16:creationId xmlns:a16="http://schemas.microsoft.com/office/drawing/2014/main" id="{DAA3316B-671C-D5AF-2372-2358762BD44B}"/>
              </a:ext>
            </a:extLst>
          </p:cNvPr>
          <p:cNvSpPr txBox="1">
            <a:spLocks/>
          </p:cNvSpPr>
          <p:nvPr/>
        </p:nvSpPr>
        <p:spPr>
          <a:xfrm>
            <a:off x="1236507" y="3168449"/>
            <a:ext cx="5760117" cy="521919"/>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spcBef>
                <a:spcPts val="0"/>
              </a:spcBef>
              <a:buClr>
                <a:srgbClr val="ADD037"/>
              </a:buClr>
            </a:pPr>
            <a:r>
              <a:rPr lang="en-US" sz="1250" dirty="0">
                <a:solidFill>
                  <a:srgbClr val="006668"/>
                </a:solidFill>
              </a:rPr>
              <a:t>Punti di forza:</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Informazioni dettagliate e ad alta risoluzione</a:t>
            </a:r>
            <a:br>
              <a:rPr lang="en-US" sz="1150" b="0" dirty="0">
                <a:solidFill>
                  <a:srgbClr val="262626"/>
                </a:solidFill>
              </a:rPr>
            </a:br>
            <a:r>
              <a:rPr lang="en-US" sz="1150" b="0" dirty="0" err="1">
                <a:solidFill>
                  <a:srgbClr val="262626"/>
                </a:solidFill>
              </a:rPr>
              <a:t>Proveye </a:t>
            </a:r>
            <a:r>
              <a:rPr lang="en-US" sz="1150" b="0" dirty="0">
                <a:solidFill>
                  <a:srgbClr val="262626"/>
                </a:solidFill>
              </a:rPr>
              <a:t>trasforma le immagini satellitari e dei droni in mappe dettagliate e livelli di dati, consentendo un processo decisionale preciso nella gestione delle colture e dei terreni.</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Efficienza in termini di tempo e risorse</a:t>
            </a:r>
            <a:br>
              <a:rPr lang="en-US" sz="1150" b="0" dirty="0">
                <a:solidFill>
                  <a:srgbClr val="262626"/>
                </a:solidFill>
              </a:rPr>
            </a:br>
            <a:r>
              <a:rPr lang="en-US" sz="1150" b="0" dirty="0">
                <a:solidFill>
                  <a:srgbClr val="262626"/>
                </a:solidFill>
              </a:rPr>
              <a:t>La piattaforma riduce significativamente il tempo e lo sforzo necessari per interpretare i dati di telerilevamento, aiutando gli utenti ad agire più rapidamente e </a:t>
            </a:r>
            <a:r>
              <a:rPr lang="en-US" sz="1150" b="0" dirty="0" err="1">
                <a:solidFill>
                  <a:srgbClr val="262626"/>
                </a:solidFill>
              </a:rPr>
              <a:t>a ottimizzare </a:t>
            </a:r>
            <a:r>
              <a:rPr lang="en-US" sz="1150" b="0" dirty="0">
                <a:solidFill>
                  <a:srgbClr val="262626"/>
                </a:solidFill>
              </a:rPr>
              <a:t>gli input come </a:t>
            </a:r>
            <a:r>
              <a:rPr lang="en-US" sz="1150" b="0" dirty="0" err="1">
                <a:solidFill>
                  <a:srgbClr val="262626"/>
                </a:solidFill>
              </a:rPr>
              <a:t>fertilizzanti </a:t>
            </a:r>
            <a:r>
              <a:rPr lang="en-US" sz="1150" b="0" dirty="0">
                <a:solidFill>
                  <a:srgbClr val="262626"/>
                </a:solidFill>
              </a:rPr>
              <a:t>o pascoli.</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Supporta la sostenibilità e la conformità</a:t>
            </a:r>
            <a:br>
              <a:rPr lang="en-US" sz="1150" b="0" dirty="0">
                <a:solidFill>
                  <a:srgbClr val="262626"/>
                </a:solidFill>
              </a:rPr>
            </a:br>
            <a:r>
              <a:rPr lang="en-US" sz="1150" b="0" dirty="0">
                <a:solidFill>
                  <a:srgbClr val="262626"/>
                </a:solidFill>
              </a:rPr>
              <a:t>Facilitando il monitoraggio della biodiversità, le valutazioni dell'agricoltura a basse emissioni di carbonio e la rendicontazione del regime PAC, </a:t>
            </a:r>
            <a:r>
              <a:rPr lang="en-US" sz="1150" b="0" dirty="0" err="1">
                <a:solidFill>
                  <a:srgbClr val="262626"/>
                </a:solidFill>
              </a:rPr>
              <a:t>Proveye </a:t>
            </a:r>
            <a:r>
              <a:rPr lang="en-US" sz="1150" b="0" dirty="0">
                <a:solidFill>
                  <a:srgbClr val="262626"/>
                </a:solidFill>
              </a:rPr>
              <a:t>allinea le pratiche agricole agli obiettivi ambientali e normativi.</a:t>
            </a: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a:lnSpc>
                <a:spcPts val="1220"/>
              </a:lnSpc>
              <a:spcBef>
                <a:spcPts val="0"/>
              </a:spcBef>
              <a:buClr>
                <a:srgbClr val="ADD037"/>
              </a:buClr>
            </a:pPr>
            <a:r>
              <a:rPr lang="en-US" sz="1250" dirty="0">
                <a:solidFill>
                  <a:srgbClr val="006668"/>
                </a:solidFill>
              </a:rPr>
              <a:t> Limiti</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Modello di costo basato su abbonamento</a:t>
            </a:r>
            <a:br>
              <a:rPr lang="en-US" sz="1150" b="0" dirty="0">
                <a:solidFill>
                  <a:srgbClr val="262626"/>
                </a:solidFill>
              </a:rPr>
            </a:br>
            <a:r>
              <a:rPr lang="en-US" sz="1150" b="0" dirty="0">
                <a:solidFill>
                  <a:srgbClr val="262626"/>
                </a:solidFill>
              </a:rPr>
              <a:t>Essendo un servizio a pagamento, </a:t>
            </a:r>
            <a:r>
              <a:rPr lang="en-US" sz="1150" b="0" dirty="0" err="1">
                <a:solidFill>
                  <a:srgbClr val="262626"/>
                </a:solidFill>
              </a:rPr>
              <a:t>Proveye </a:t>
            </a:r>
            <a:r>
              <a:rPr lang="en-US" sz="1150" b="0" dirty="0">
                <a:solidFill>
                  <a:srgbClr val="262626"/>
                </a:solidFill>
              </a:rPr>
              <a:t>può avere un costo proibitivo per le aziende agricole di piccole dimensioni o per i singoli utenti che non dispongono di finanziamenti o sostegno esterni.</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Requisiti di alfabetizzazione tecnologica</a:t>
            </a:r>
            <a:br>
              <a:rPr lang="en-US" sz="1150" b="0" dirty="0">
                <a:solidFill>
                  <a:srgbClr val="262626"/>
                </a:solidFill>
              </a:rPr>
            </a:br>
            <a:r>
              <a:rPr lang="en-US" sz="1150" b="0" dirty="0">
                <a:solidFill>
                  <a:srgbClr val="262626"/>
                </a:solidFill>
              </a:rPr>
              <a:t>Sebbene sia stato progettato per essere facile da usare, un utilizzo efficace richiede comunque una conoscenza di base degli strumenti digitali, il che potrebbe rappresentare un ostacolo per alcuni agricoltori tradizionali.</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Dipendenza dalla qualità delle immagini e dalle condizioni</a:t>
            </a:r>
            <a:br>
              <a:rPr lang="en-US" sz="1150" b="0" dirty="0">
                <a:solidFill>
                  <a:srgbClr val="262626"/>
                </a:solidFill>
              </a:rPr>
            </a:br>
            <a:r>
              <a:rPr lang="en-US" sz="1150" b="0" dirty="0">
                <a:solidFill>
                  <a:srgbClr val="262626"/>
                </a:solidFill>
              </a:rPr>
              <a:t>La copertura nuvolosa, la scarsa illuminazione o l'acquisizione di immagini non uniforme possono influire sull'accuratezza dell'analisi, in particolare quando si utilizzano dati satellitari.</a:t>
            </a: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gn="just">
              <a:lnSpc>
                <a:spcPts val="1220"/>
              </a:lnSpc>
              <a:spcBef>
                <a:spcPts val="0"/>
              </a:spcBef>
              <a:buClr>
                <a:srgbClr val="ADD037"/>
              </a:buClr>
              <a:buFont typeface="Arial" panose="020B0604020202020204" pitchFamily="34" charset="0"/>
              <a:buChar char="•"/>
            </a:pPr>
            <a:endParaRPr lang="en-US" sz="1150" b="0" dirty="0">
              <a:solidFill>
                <a:srgbClr val="262626"/>
              </a:solidFill>
            </a:endParaRPr>
          </a:p>
        </p:txBody>
      </p:sp>
      <p:cxnSp>
        <p:nvCxnSpPr>
          <p:cNvPr id="240" name="Straight Connector 239">
            <a:extLst>
              <a:ext uri="{FF2B5EF4-FFF2-40B4-BE49-F238E27FC236}">
                <a16:creationId xmlns:a16="http://schemas.microsoft.com/office/drawing/2014/main" id="{43A1D893-195C-7048-2172-CE26ED77A7AC}"/>
              </a:ext>
            </a:extLst>
          </p:cNvPr>
          <p:cNvCxnSpPr>
            <a:cxnSpLocks/>
          </p:cNvCxnSpPr>
          <p:nvPr/>
        </p:nvCxnSpPr>
        <p:spPr>
          <a:xfrm flipH="1">
            <a:off x="-1" y="2170539"/>
            <a:ext cx="67564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6" name="Slide Number Placeholder 5">
            <a:extLst>
              <a:ext uri="{FF2B5EF4-FFF2-40B4-BE49-F238E27FC236}">
                <a16:creationId xmlns:a16="http://schemas.microsoft.com/office/drawing/2014/main" id="{9F978ADA-8381-3957-0CCE-D59E31180790}"/>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10</a:t>
            </a:fld>
            <a:endParaRPr lang="en-US" dirty="0">
              <a:solidFill>
                <a:srgbClr val="262626"/>
              </a:solidFill>
            </a:endParaRPr>
          </a:p>
        </p:txBody>
      </p:sp>
      <p:grpSp>
        <p:nvGrpSpPr>
          <p:cNvPr id="3" name="Graphic 503">
            <a:extLst>
              <a:ext uri="{FF2B5EF4-FFF2-40B4-BE49-F238E27FC236}">
                <a16:creationId xmlns:a16="http://schemas.microsoft.com/office/drawing/2014/main" id="{8A87590B-0406-3FF0-E30B-73C9E8F8B7D6}"/>
              </a:ext>
            </a:extLst>
          </p:cNvPr>
          <p:cNvGrpSpPr/>
          <p:nvPr/>
        </p:nvGrpSpPr>
        <p:grpSpPr>
          <a:xfrm>
            <a:off x="584640" y="481510"/>
            <a:ext cx="326969" cy="408757"/>
            <a:chOff x="19964074" y="5627360"/>
            <a:chExt cx="874820" cy="1086273"/>
          </a:xfrm>
          <a:noFill/>
        </p:grpSpPr>
        <p:grpSp>
          <p:nvGrpSpPr>
            <p:cNvPr id="4" name="Graphic 503">
              <a:extLst>
                <a:ext uri="{FF2B5EF4-FFF2-40B4-BE49-F238E27FC236}">
                  <a16:creationId xmlns:a16="http://schemas.microsoft.com/office/drawing/2014/main" id="{DD0A3FD0-ECE8-F025-AACA-4B6AB5A90431}"/>
                </a:ext>
              </a:extLst>
            </p:cNvPr>
            <p:cNvGrpSpPr/>
            <p:nvPr/>
          </p:nvGrpSpPr>
          <p:grpSpPr>
            <a:xfrm>
              <a:off x="19964074" y="6029562"/>
              <a:ext cx="874820" cy="684071"/>
              <a:chOff x="19964074" y="6029562"/>
              <a:chExt cx="874820" cy="684071"/>
            </a:xfrm>
            <a:noFill/>
          </p:grpSpPr>
          <p:grpSp>
            <p:nvGrpSpPr>
              <p:cNvPr id="17" name="Graphic 503">
                <a:extLst>
                  <a:ext uri="{FF2B5EF4-FFF2-40B4-BE49-F238E27FC236}">
                    <a16:creationId xmlns:a16="http://schemas.microsoft.com/office/drawing/2014/main" id="{417D231D-64DF-F4CF-9BA5-2466EE23BEC6}"/>
                  </a:ext>
                </a:extLst>
              </p:cNvPr>
              <p:cNvGrpSpPr/>
              <p:nvPr/>
            </p:nvGrpSpPr>
            <p:grpSpPr>
              <a:xfrm>
                <a:off x="20442750" y="6029562"/>
                <a:ext cx="396145" cy="684071"/>
                <a:chOff x="20442750" y="6029562"/>
                <a:chExt cx="396145" cy="684071"/>
              </a:xfrm>
              <a:noFill/>
            </p:grpSpPr>
            <p:sp>
              <p:nvSpPr>
                <p:cNvPr id="23" name="Freeform 22">
                  <a:extLst>
                    <a:ext uri="{FF2B5EF4-FFF2-40B4-BE49-F238E27FC236}">
                      <a16:creationId xmlns:a16="http://schemas.microsoft.com/office/drawing/2014/main" id="{E0C35624-552A-BA92-6A63-BC29DDA2A78E}"/>
                    </a:ext>
                  </a:extLst>
                </p:cNvPr>
                <p:cNvSpPr/>
                <p:nvPr/>
              </p:nvSpPr>
              <p:spPr>
                <a:xfrm>
                  <a:off x="20459978" y="6029562"/>
                  <a:ext cx="378917" cy="576928"/>
                </a:xfrm>
                <a:custGeom>
                  <a:avLst/>
                  <a:gdLst>
                    <a:gd name="connsiteX0" fmla="*/ 184145 w 378917"/>
                    <a:gd name="connsiteY0" fmla="*/ 576928 h 576928"/>
                    <a:gd name="connsiteX1" fmla="*/ 364061 w 378917"/>
                    <a:gd name="connsiteY1" fmla="*/ 397256 h 576928"/>
                    <a:gd name="connsiteX2" fmla="*/ 378917 w 378917"/>
                    <a:gd name="connsiteY2" fmla="*/ 364289 h 576928"/>
                    <a:gd name="connsiteX3" fmla="*/ 378917 w 378917"/>
                    <a:gd name="connsiteY3" fmla="*/ 26374 h 576928"/>
                    <a:gd name="connsiteX4" fmla="*/ 352508 w 378917"/>
                    <a:gd name="connsiteY4" fmla="*/ 0 h 576928"/>
                    <a:gd name="connsiteX5" fmla="*/ 283181 w 378917"/>
                    <a:gd name="connsiteY5" fmla="*/ 95605 h 576928"/>
                    <a:gd name="connsiteX6" fmla="*/ 260074 w 378917"/>
                    <a:gd name="connsiteY6" fmla="*/ 283519 h 576928"/>
                    <a:gd name="connsiteX7" fmla="*/ 203953 w 378917"/>
                    <a:gd name="connsiteY7" fmla="*/ 298354 h 576928"/>
                    <a:gd name="connsiteX8" fmla="*/ 139579 w 378917"/>
                    <a:gd name="connsiteY8" fmla="*/ 362641 h 576928"/>
                    <a:gd name="connsiteX9" fmla="*/ 30640 w 378917"/>
                    <a:gd name="connsiteY9" fmla="*/ 412092 h 576928"/>
                    <a:gd name="connsiteX10" fmla="*/ 2578 w 378917"/>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917" h="576928">
                      <a:moveTo>
                        <a:pt x="184145" y="576928"/>
                      </a:moveTo>
                      <a:lnTo>
                        <a:pt x="364061" y="397256"/>
                      </a:lnTo>
                      <a:cubicBezTo>
                        <a:pt x="372314" y="389014"/>
                        <a:pt x="377267" y="377476"/>
                        <a:pt x="378917" y="364289"/>
                      </a:cubicBezTo>
                      <a:lnTo>
                        <a:pt x="378917" y="26374"/>
                      </a:lnTo>
                      <a:cubicBezTo>
                        <a:pt x="378917" y="11539"/>
                        <a:pt x="367364" y="0"/>
                        <a:pt x="352508" y="0"/>
                      </a:cubicBezTo>
                      <a:cubicBezTo>
                        <a:pt x="322796" y="1648"/>
                        <a:pt x="294737" y="34616"/>
                        <a:pt x="283181" y="95605"/>
                      </a:cubicBezTo>
                      <a:lnTo>
                        <a:pt x="260074" y="283519"/>
                      </a:lnTo>
                      <a:cubicBezTo>
                        <a:pt x="238616" y="281871"/>
                        <a:pt x="215507" y="286816"/>
                        <a:pt x="203953" y="298354"/>
                      </a:cubicBezTo>
                      <a:lnTo>
                        <a:pt x="139579" y="362641"/>
                      </a:lnTo>
                      <a:cubicBezTo>
                        <a:pt x="81808" y="374179"/>
                        <a:pt x="60350" y="382421"/>
                        <a:pt x="30640" y="412092"/>
                      </a:cubicBezTo>
                      <a:cubicBezTo>
                        <a:pt x="928" y="441762"/>
                        <a:pt x="-4022" y="501103"/>
                        <a:pt x="2578" y="576928"/>
                      </a:cubicBezTo>
                    </a:path>
                  </a:pathLst>
                </a:custGeom>
                <a:noFill/>
                <a:ln w="12700" cap="rnd">
                  <a:solidFill>
                    <a:srgbClr val="000000"/>
                  </a:solidFill>
                  <a:prstDash val="solid"/>
                  <a:round/>
                </a:ln>
              </p:spPr>
              <p:txBody>
                <a:bodyPr rtlCol="0" anchor="ctr"/>
                <a:lstStyle/>
                <a:p>
                  <a:endParaRPr lang="en-US" sz="1799"/>
                </a:p>
              </p:txBody>
            </p:sp>
            <p:sp>
              <p:nvSpPr>
                <p:cNvPr id="24" name="Freeform 23">
                  <a:extLst>
                    <a:ext uri="{FF2B5EF4-FFF2-40B4-BE49-F238E27FC236}">
                      <a16:creationId xmlns:a16="http://schemas.microsoft.com/office/drawing/2014/main" id="{A828FC77-4DFF-3D14-E3BC-1F5752F90576}"/>
                    </a:ext>
                  </a:extLst>
                </p:cNvPr>
                <p:cNvSpPr/>
                <p:nvPr/>
              </p:nvSpPr>
              <p:spPr>
                <a:xfrm>
                  <a:off x="20442750" y="6606490"/>
                  <a:ext cx="250892" cy="107143"/>
                </a:xfrm>
                <a:custGeom>
                  <a:avLst/>
                  <a:gdLst>
                    <a:gd name="connsiteX0" fmla="*/ 0 w 250892"/>
                    <a:gd name="connsiteY0" fmla="*/ 0 h 107143"/>
                    <a:gd name="connsiteX1" fmla="*/ 250891 w 250892"/>
                    <a:gd name="connsiteY1" fmla="*/ 0 h 107143"/>
                    <a:gd name="connsiteX2" fmla="*/ 250891 w 250892"/>
                    <a:gd name="connsiteY2" fmla="*/ 107144 h 107143"/>
                    <a:gd name="connsiteX3" fmla="*/ 0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0" y="0"/>
                      </a:moveTo>
                      <a:lnTo>
                        <a:pt x="250891" y="0"/>
                      </a:lnTo>
                      <a:lnTo>
                        <a:pt x="250891" y="107144"/>
                      </a:lnTo>
                      <a:lnTo>
                        <a:pt x="0"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25" name="Freeform 24">
                  <a:extLst>
                    <a:ext uri="{FF2B5EF4-FFF2-40B4-BE49-F238E27FC236}">
                      <a16:creationId xmlns:a16="http://schemas.microsoft.com/office/drawing/2014/main" id="{9FC51C07-5E8E-7661-D2F2-B66E4524525E}"/>
                    </a:ext>
                  </a:extLst>
                </p:cNvPr>
                <p:cNvSpPr/>
                <p:nvPr/>
              </p:nvSpPr>
              <p:spPr>
                <a:xfrm>
                  <a:off x="20644123" y="6313081"/>
                  <a:ext cx="115994" cy="150000"/>
                </a:xfrm>
                <a:custGeom>
                  <a:avLst/>
                  <a:gdLst>
                    <a:gd name="connsiteX0" fmla="*/ 75929 w 115994"/>
                    <a:gd name="connsiteY0" fmla="*/ 0 h 150000"/>
                    <a:gd name="connsiteX1" fmla="*/ 99036 w 115994"/>
                    <a:gd name="connsiteY1" fmla="*/ 6593 h 150000"/>
                    <a:gd name="connsiteX2" fmla="*/ 112242 w 115994"/>
                    <a:gd name="connsiteY2" fmla="*/ 37912 h 150000"/>
                    <a:gd name="connsiteX3" fmla="*/ 0 w 115994"/>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4" h="150000">
                      <a:moveTo>
                        <a:pt x="75929" y="0"/>
                      </a:moveTo>
                      <a:cubicBezTo>
                        <a:pt x="84183" y="0"/>
                        <a:pt x="92436" y="3296"/>
                        <a:pt x="99036" y="6593"/>
                      </a:cubicBezTo>
                      <a:cubicBezTo>
                        <a:pt x="110592" y="11538"/>
                        <a:pt x="122145" y="26373"/>
                        <a:pt x="112242" y="37912"/>
                      </a:cubicBezTo>
                      <a:lnTo>
                        <a:pt x="0" y="150001"/>
                      </a:lnTo>
                    </a:path>
                  </a:pathLst>
                </a:custGeom>
                <a:noFill/>
                <a:ln w="12700" cap="rnd">
                  <a:solidFill>
                    <a:srgbClr val="000000"/>
                  </a:solidFill>
                  <a:prstDash val="solid"/>
                  <a:round/>
                </a:ln>
              </p:spPr>
              <p:txBody>
                <a:bodyPr rtlCol="0" anchor="ctr"/>
                <a:lstStyle/>
                <a:p>
                  <a:endParaRPr lang="en-US" sz="1799"/>
                </a:p>
              </p:txBody>
            </p:sp>
          </p:grpSp>
          <p:grpSp>
            <p:nvGrpSpPr>
              <p:cNvPr id="18" name="Graphic 503">
                <a:extLst>
                  <a:ext uri="{FF2B5EF4-FFF2-40B4-BE49-F238E27FC236}">
                    <a16:creationId xmlns:a16="http://schemas.microsoft.com/office/drawing/2014/main" id="{6B8829B5-C88B-AD03-5101-83286E163E21}"/>
                  </a:ext>
                </a:extLst>
              </p:cNvPr>
              <p:cNvGrpSpPr/>
              <p:nvPr/>
            </p:nvGrpSpPr>
            <p:grpSpPr>
              <a:xfrm>
                <a:off x="19964074" y="6029562"/>
                <a:ext cx="394494" cy="684071"/>
                <a:chOff x="19964074" y="6029562"/>
                <a:chExt cx="394494" cy="684071"/>
              </a:xfrm>
              <a:noFill/>
            </p:grpSpPr>
            <p:sp>
              <p:nvSpPr>
                <p:cNvPr id="20" name="Freeform 19">
                  <a:extLst>
                    <a:ext uri="{FF2B5EF4-FFF2-40B4-BE49-F238E27FC236}">
                      <a16:creationId xmlns:a16="http://schemas.microsoft.com/office/drawing/2014/main" id="{DCB0460D-F040-F259-8844-FE80E8B8CA39}"/>
                    </a:ext>
                  </a:extLst>
                </p:cNvPr>
                <p:cNvSpPr/>
                <p:nvPr/>
              </p:nvSpPr>
              <p:spPr>
                <a:xfrm>
                  <a:off x="19964074" y="6029562"/>
                  <a:ext cx="379340" cy="576928"/>
                </a:xfrm>
                <a:custGeom>
                  <a:avLst/>
                  <a:gdLst>
                    <a:gd name="connsiteX0" fmla="*/ 376339 w 379340"/>
                    <a:gd name="connsiteY0" fmla="*/ 573631 h 576928"/>
                    <a:gd name="connsiteX1" fmla="*/ 348277 w 379340"/>
                    <a:gd name="connsiteY1" fmla="*/ 412092 h 576928"/>
                    <a:gd name="connsiteX2" fmla="*/ 239338 w 379340"/>
                    <a:gd name="connsiteY2" fmla="*/ 362641 h 576928"/>
                    <a:gd name="connsiteX3" fmla="*/ 174964 w 379340"/>
                    <a:gd name="connsiteY3" fmla="*/ 298354 h 576928"/>
                    <a:gd name="connsiteX4" fmla="*/ 118843 w 379340"/>
                    <a:gd name="connsiteY4" fmla="*/ 283519 h 576928"/>
                    <a:gd name="connsiteX5" fmla="*/ 95736 w 379340"/>
                    <a:gd name="connsiteY5" fmla="*/ 95605 h 576928"/>
                    <a:gd name="connsiteX6" fmla="*/ 26409 w 379340"/>
                    <a:gd name="connsiteY6" fmla="*/ 0 h 576928"/>
                    <a:gd name="connsiteX7" fmla="*/ 0 w 379340"/>
                    <a:gd name="connsiteY7" fmla="*/ 26374 h 576928"/>
                    <a:gd name="connsiteX8" fmla="*/ 0 w 379340"/>
                    <a:gd name="connsiteY8" fmla="*/ 364289 h 576928"/>
                    <a:gd name="connsiteX9" fmla="*/ 14856 w 379340"/>
                    <a:gd name="connsiteY9" fmla="*/ 397256 h 576928"/>
                    <a:gd name="connsiteX10" fmla="*/ 194772 w 379340"/>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340" h="576928">
                      <a:moveTo>
                        <a:pt x="376339" y="573631"/>
                      </a:moveTo>
                      <a:cubicBezTo>
                        <a:pt x="381290" y="499455"/>
                        <a:pt x="384592" y="448356"/>
                        <a:pt x="348277" y="412092"/>
                      </a:cubicBezTo>
                      <a:cubicBezTo>
                        <a:pt x="316915" y="380773"/>
                        <a:pt x="295459" y="374179"/>
                        <a:pt x="239338" y="362641"/>
                      </a:cubicBezTo>
                      <a:lnTo>
                        <a:pt x="174964" y="298354"/>
                      </a:lnTo>
                      <a:cubicBezTo>
                        <a:pt x="161760" y="285167"/>
                        <a:pt x="140301" y="280222"/>
                        <a:pt x="118843" y="283519"/>
                      </a:cubicBezTo>
                      <a:lnTo>
                        <a:pt x="95736" y="95605"/>
                      </a:lnTo>
                      <a:cubicBezTo>
                        <a:pt x="84180" y="32967"/>
                        <a:pt x="56121" y="1648"/>
                        <a:pt x="26409" y="0"/>
                      </a:cubicBezTo>
                      <a:cubicBezTo>
                        <a:pt x="11553" y="0"/>
                        <a:pt x="0" y="11539"/>
                        <a:pt x="0" y="26374"/>
                      </a:cubicBezTo>
                      <a:lnTo>
                        <a:pt x="0" y="364289"/>
                      </a:lnTo>
                      <a:cubicBezTo>
                        <a:pt x="0" y="377476"/>
                        <a:pt x="4953" y="389014"/>
                        <a:pt x="14856" y="397256"/>
                      </a:cubicBezTo>
                      <a:lnTo>
                        <a:pt x="194772" y="576928"/>
                      </a:lnTo>
                    </a:path>
                  </a:pathLst>
                </a:custGeom>
                <a:noFill/>
                <a:ln w="12700" cap="rnd">
                  <a:solidFill>
                    <a:srgbClr val="000000"/>
                  </a:solidFill>
                  <a:prstDash val="solid"/>
                  <a:round/>
                </a:ln>
              </p:spPr>
              <p:txBody>
                <a:bodyPr rtlCol="0" anchor="ctr"/>
                <a:lstStyle/>
                <a:p>
                  <a:endParaRPr lang="en-US" sz="1799"/>
                </a:p>
              </p:txBody>
            </p:sp>
            <p:sp>
              <p:nvSpPr>
                <p:cNvPr id="21" name="Freeform 20">
                  <a:extLst>
                    <a:ext uri="{FF2B5EF4-FFF2-40B4-BE49-F238E27FC236}">
                      <a16:creationId xmlns:a16="http://schemas.microsoft.com/office/drawing/2014/main" id="{27E060CD-B8F1-510A-02DA-AD1BEE9B2E43}"/>
                    </a:ext>
                  </a:extLst>
                </p:cNvPr>
                <p:cNvSpPr/>
                <p:nvPr/>
              </p:nvSpPr>
              <p:spPr>
                <a:xfrm>
                  <a:off x="20107677" y="6606490"/>
                  <a:ext cx="250892" cy="107143"/>
                </a:xfrm>
                <a:custGeom>
                  <a:avLst/>
                  <a:gdLst>
                    <a:gd name="connsiteX0" fmla="*/ -1 w 250892"/>
                    <a:gd name="connsiteY0" fmla="*/ 0 h 107143"/>
                    <a:gd name="connsiteX1" fmla="*/ 250890 w 250892"/>
                    <a:gd name="connsiteY1" fmla="*/ 0 h 107143"/>
                    <a:gd name="connsiteX2" fmla="*/ 250890 w 250892"/>
                    <a:gd name="connsiteY2" fmla="*/ 107144 h 107143"/>
                    <a:gd name="connsiteX3" fmla="*/ -1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1" y="0"/>
                      </a:moveTo>
                      <a:lnTo>
                        <a:pt x="250890" y="0"/>
                      </a:lnTo>
                      <a:lnTo>
                        <a:pt x="250890" y="107144"/>
                      </a:lnTo>
                      <a:lnTo>
                        <a:pt x="-1"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22" name="Freeform 21">
                  <a:extLst>
                    <a:ext uri="{FF2B5EF4-FFF2-40B4-BE49-F238E27FC236}">
                      <a16:creationId xmlns:a16="http://schemas.microsoft.com/office/drawing/2014/main" id="{CC6918F0-B094-3A99-C091-84038A7B1431}"/>
                    </a:ext>
                  </a:extLst>
                </p:cNvPr>
                <p:cNvSpPr/>
                <p:nvPr/>
              </p:nvSpPr>
              <p:spPr>
                <a:xfrm>
                  <a:off x="20041202" y="6313081"/>
                  <a:ext cx="115992" cy="150000"/>
                </a:xfrm>
                <a:custGeom>
                  <a:avLst/>
                  <a:gdLst>
                    <a:gd name="connsiteX0" fmla="*/ 40065 w 115992"/>
                    <a:gd name="connsiteY0" fmla="*/ 0 h 150000"/>
                    <a:gd name="connsiteX1" fmla="*/ 16956 w 115992"/>
                    <a:gd name="connsiteY1" fmla="*/ 6593 h 150000"/>
                    <a:gd name="connsiteX2" fmla="*/ 3752 w 115992"/>
                    <a:gd name="connsiteY2" fmla="*/ 37912 h 150000"/>
                    <a:gd name="connsiteX3" fmla="*/ 115992 w 115992"/>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2" h="150000">
                      <a:moveTo>
                        <a:pt x="40065" y="0"/>
                      </a:moveTo>
                      <a:cubicBezTo>
                        <a:pt x="31812" y="0"/>
                        <a:pt x="23559" y="3296"/>
                        <a:pt x="16956" y="6593"/>
                      </a:cubicBezTo>
                      <a:cubicBezTo>
                        <a:pt x="5402" y="11538"/>
                        <a:pt x="-6151" y="26373"/>
                        <a:pt x="3752" y="37912"/>
                      </a:cubicBezTo>
                      <a:lnTo>
                        <a:pt x="115992" y="150001"/>
                      </a:lnTo>
                    </a:path>
                  </a:pathLst>
                </a:custGeom>
                <a:noFill/>
                <a:ln w="12700" cap="rnd">
                  <a:solidFill>
                    <a:srgbClr val="000000"/>
                  </a:solidFill>
                  <a:prstDash val="solid"/>
                  <a:round/>
                </a:ln>
              </p:spPr>
              <p:txBody>
                <a:bodyPr rtlCol="0" anchor="ctr"/>
                <a:lstStyle/>
                <a:p>
                  <a:endParaRPr lang="en-US" sz="1799"/>
                </a:p>
              </p:txBody>
            </p:sp>
          </p:grpSp>
        </p:grpSp>
        <p:grpSp>
          <p:nvGrpSpPr>
            <p:cNvPr id="5" name="Graphic 503">
              <a:extLst>
                <a:ext uri="{FF2B5EF4-FFF2-40B4-BE49-F238E27FC236}">
                  <a16:creationId xmlns:a16="http://schemas.microsoft.com/office/drawing/2014/main" id="{B31E7101-FF41-D1FA-7538-178C214E3531}"/>
                </a:ext>
              </a:extLst>
            </p:cNvPr>
            <p:cNvGrpSpPr/>
            <p:nvPr/>
          </p:nvGrpSpPr>
          <p:grpSpPr>
            <a:xfrm>
              <a:off x="20104092" y="5627360"/>
              <a:ext cx="593135" cy="804402"/>
              <a:chOff x="20104092" y="5627360"/>
              <a:chExt cx="593135" cy="804402"/>
            </a:xfrm>
            <a:noFill/>
          </p:grpSpPr>
          <p:sp>
            <p:nvSpPr>
              <p:cNvPr id="6" name="Freeform 5">
                <a:extLst>
                  <a:ext uri="{FF2B5EF4-FFF2-40B4-BE49-F238E27FC236}">
                    <a16:creationId xmlns:a16="http://schemas.microsoft.com/office/drawing/2014/main" id="{93C4C018-16D5-94C8-3E8F-4C0D2E71F0A4}"/>
                  </a:ext>
                </a:extLst>
              </p:cNvPr>
              <p:cNvSpPr/>
              <p:nvPr/>
            </p:nvSpPr>
            <p:spPr>
              <a:xfrm>
                <a:off x="20310701" y="5793845"/>
                <a:ext cx="178266" cy="359343"/>
              </a:xfrm>
              <a:custGeom>
                <a:avLst/>
                <a:gdLst>
                  <a:gd name="connsiteX0" fmla="*/ 0 w 178266"/>
                  <a:gd name="connsiteY0" fmla="*/ 179672 h 359343"/>
                  <a:gd name="connsiteX1" fmla="*/ 89133 w 178266"/>
                  <a:gd name="connsiteY1" fmla="*/ 359344 h 359343"/>
                  <a:gd name="connsiteX2" fmla="*/ 178266 w 178266"/>
                  <a:gd name="connsiteY2" fmla="*/ 179672 h 359343"/>
                  <a:gd name="connsiteX3" fmla="*/ 89133 w 178266"/>
                  <a:gd name="connsiteY3" fmla="*/ 0 h 359343"/>
                  <a:gd name="connsiteX4" fmla="*/ 0 w 178266"/>
                  <a:gd name="connsiteY4" fmla="*/ 179672 h 359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66" h="359343">
                    <a:moveTo>
                      <a:pt x="0" y="179672"/>
                    </a:moveTo>
                    <a:cubicBezTo>
                      <a:pt x="0" y="253848"/>
                      <a:pt x="34662" y="318134"/>
                      <a:pt x="89133" y="359344"/>
                    </a:cubicBezTo>
                    <a:cubicBezTo>
                      <a:pt x="143602" y="318134"/>
                      <a:pt x="178266" y="252200"/>
                      <a:pt x="178266" y="179672"/>
                    </a:cubicBezTo>
                    <a:cubicBezTo>
                      <a:pt x="178266" y="107144"/>
                      <a:pt x="143602" y="41209"/>
                      <a:pt x="89133" y="0"/>
                    </a:cubicBezTo>
                    <a:cubicBezTo>
                      <a:pt x="34662" y="41209"/>
                      <a:pt x="0" y="107144"/>
                      <a:pt x="0" y="179672"/>
                    </a:cubicBezTo>
                    <a:close/>
                  </a:path>
                </a:pathLst>
              </a:custGeom>
              <a:noFill/>
              <a:ln w="12700" cap="rnd">
                <a:solidFill>
                  <a:srgbClr val="000000"/>
                </a:solidFill>
                <a:prstDash val="solid"/>
                <a:round/>
              </a:ln>
            </p:spPr>
            <p:txBody>
              <a:bodyPr rtlCol="0" anchor="ctr"/>
              <a:lstStyle/>
              <a:p>
                <a:endParaRPr lang="en-US" sz="1799"/>
              </a:p>
            </p:txBody>
          </p:sp>
          <p:sp>
            <p:nvSpPr>
              <p:cNvPr id="7" name="Freeform 6">
                <a:extLst>
                  <a:ext uri="{FF2B5EF4-FFF2-40B4-BE49-F238E27FC236}">
                    <a16:creationId xmlns:a16="http://schemas.microsoft.com/office/drawing/2014/main" id="{09636579-0F20-CCB5-A4C3-703433EDE3B5}"/>
                  </a:ext>
                </a:extLst>
              </p:cNvPr>
              <p:cNvSpPr/>
              <p:nvPr/>
            </p:nvSpPr>
            <p:spPr>
              <a:xfrm>
                <a:off x="20548547" y="5823516"/>
                <a:ext cx="126780" cy="181320"/>
              </a:xfrm>
              <a:custGeom>
                <a:avLst/>
                <a:gdLst>
                  <a:gd name="connsiteX0" fmla="*/ 108782 w 126780"/>
                  <a:gd name="connsiteY0" fmla="*/ 117034 h 181320"/>
                  <a:gd name="connsiteX1" fmla="*/ 9746 w 126780"/>
                  <a:gd name="connsiteY1" fmla="*/ 181320 h 181320"/>
                  <a:gd name="connsiteX2" fmla="*/ 17999 w 126780"/>
                  <a:gd name="connsiteY2" fmla="*/ 64286 h 181320"/>
                  <a:gd name="connsiteX3" fmla="*/ 117035 w 126780"/>
                  <a:gd name="connsiteY3" fmla="*/ 0 h 181320"/>
                  <a:gd name="connsiteX4" fmla="*/ 108782 w 126780"/>
                  <a:gd name="connsiteY4" fmla="*/ 117034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117034"/>
                    </a:moveTo>
                    <a:cubicBezTo>
                      <a:pt x="87323" y="153298"/>
                      <a:pt x="49361" y="176375"/>
                      <a:pt x="9746" y="181320"/>
                    </a:cubicBezTo>
                    <a:cubicBezTo>
                      <a:pt x="-5110" y="145056"/>
                      <a:pt x="-3460" y="102199"/>
                      <a:pt x="17999" y="64286"/>
                    </a:cubicBezTo>
                    <a:cubicBezTo>
                      <a:pt x="39457" y="28022"/>
                      <a:pt x="77420" y="4945"/>
                      <a:pt x="117035" y="0"/>
                    </a:cubicBezTo>
                    <a:cubicBezTo>
                      <a:pt x="131891" y="36264"/>
                      <a:pt x="130241" y="79121"/>
                      <a:pt x="108782" y="117034"/>
                    </a:cubicBezTo>
                    <a:close/>
                  </a:path>
                </a:pathLst>
              </a:custGeom>
              <a:noFill/>
              <a:ln w="12700" cap="rnd">
                <a:solidFill>
                  <a:srgbClr val="000000"/>
                </a:solidFill>
                <a:prstDash val="solid"/>
                <a:round/>
              </a:ln>
            </p:spPr>
            <p:txBody>
              <a:bodyPr rtlCol="0" anchor="ctr"/>
              <a:lstStyle/>
              <a:p>
                <a:endParaRPr lang="en-US" sz="1799"/>
              </a:p>
            </p:txBody>
          </p:sp>
          <p:sp>
            <p:nvSpPr>
              <p:cNvPr id="8" name="Freeform 7">
                <a:extLst>
                  <a:ext uri="{FF2B5EF4-FFF2-40B4-BE49-F238E27FC236}">
                    <a16:creationId xmlns:a16="http://schemas.microsoft.com/office/drawing/2014/main" id="{A2E81A53-854D-46CF-3472-43208661093C}"/>
                  </a:ext>
                </a:extLst>
              </p:cNvPr>
              <p:cNvSpPr/>
              <p:nvPr/>
            </p:nvSpPr>
            <p:spPr>
              <a:xfrm>
                <a:off x="20117739" y="5823516"/>
                <a:ext cx="126780" cy="181320"/>
              </a:xfrm>
              <a:custGeom>
                <a:avLst/>
                <a:gdLst>
                  <a:gd name="connsiteX0" fmla="*/ 108782 w 126780"/>
                  <a:gd name="connsiteY0" fmla="*/ 64286 h 181320"/>
                  <a:gd name="connsiteX1" fmla="*/ 9746 w 126780"/>
                  <a:gd name="connsiteY1" fmla="*/ 0 h 181320"/>
                  <a:gd name="connsiteX2" fmla="*/ 17999 w 126780"/>
                  <a:gd name="connsiteY2" fmla="*/ 117034 h 181320"/>
                  <a:gd name="connsiteX3" fmla="*/ 117035 w 126780"/>
                  <a:gd name="connsiteY3" fmla="*/ 181320 h 181320"/>
                  <a:gd name="connsiteX4" fmla="*/ 108782 w 126780"/>
                  <a:gd name="connsiteY4" fmla="*/ 64286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64286"/>
                    </a:moveTo>
                    <a:cubicBezTo>
                      <a:pt x="87323" y="28022"/>
                      <a:pt x="49361" y="4945"/>
                      <a:pt x="9746" y="0"/>
                    </a:cubicBezTo>
                    <a:cubicBezTo>
                      <a:pt x="-5110" y="36264"/>
                      <a:pt x="-3460" y="79121"/>
                      <a:pt x="17999" y="117034"/>
                    </a:cubicBezTo>
                    <a:cubicBezTo>
                      <a:pt x="39455" y="153298"/>
                      <a:pt x="77420" y="176375"/>
                      <a:pt x="117035" y="181320"/>
                    </a:cubicBezTo>
                    <a:cubicBezTo>
                      <a:pt x="131891" y="145056"/>
                      <a:pt x="130239" y="102199"/>
                      <a:pt x="108782" y="64286"/>
                    </a:cubicBezTo>
                    <a:close/>
                  </a:path>
                </a:pathLst>
              </a:custGeom>
              <a:noFill/>
              <a:ln w="12700" cap="rnd">
                <a:solidFill>
                  <a:srgbClr val="000000"/>
                </a:solidFill>
                <a:prstDash val="solid"/>
                <a:round/>
              </a:ln>
            </p:spPr>
            <p:txBody>
              <a:bodyPr rtlCol="0" anchor="ctr"/>
              <a:lstStyle/>
              <a:p>
                <a:endParaRPr lang="en-US" sz="1799"/>
              </a:p>
            </p:txBody>
          </p:sp>
          <p:sp>
            <p:nvSpPr>
              <p:cNvPr id="9" name="Freeform 8">
                <a:extLst>
                  <a:ext uri="{FF2B5EF4-FFF2-40B4-BE49-F238E27FC236}">
                    <a16:creationId xmlns:a16="http://schemas.microsoft.com/office/drawing/2014/main" id="{32E1B3B4-49F1-310C-005D-0A9E4E6389D4}"/>
                  </a:ext>
                </a:extLst>
              </p:cNvPr>
              <p:cNvSpPr/>
              <p:nvPr/>
            </p:nvSpPr>
            <p:spPr>
              <a:xfrm>
                <a:off x="20436760" y="5627360"/>
                <a:ext cx="122570" cy="187913"/>
              </a:xfrm>
              <a:custGeom>
                <a:avLst/>
                <a:gdLst>
                  <a:gd name="connsiteX0" fmla="*/ 14243 w 122570"/>
                  <a:gd name="connsiteY0" fmla="*/ 117034 h 187913"/>
                  <a:gd name="connsiteX1" fmla="*/ 14243 w 122570"/>
                  <a:gd name="connsiteY1" fmla="*/ 0 h 187913"/>
                  <a:gd name="connsiteX2" fmla="*/ 108326 w 122570"/>
                  <a:gd name="connsiteY2" fmla="*/ 70880 h 187913"/>
                  <a:gd name="connsiteX3" fmla="*/ 108326 w 122570"/>
                  <a:gd name="connsiteY3" fmla="*/ 187914 h 187913"/>
                  <a:gd name="connsiteX4" fmla="*/ 14243 w 122570"/>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0" h="187913">
                    <a:moveTo>
                      <a:pt x="14243" y="117034"/>
                    </a:moveTo>
                    <a:cubicBezTo>
                      <a:pt x="-5564" y="79121"/>
                      <a:pt x="-3914" y="36264"/>
                      <a:pt x="14243" y="0"/>
                    </a:cubicBezTo>
                    <a:cubicBezTo>
                      <a:pt x="53858" y="8242"/>
                      <a:pt x="88520" y="32967"/>
                      <a:pt x="108326" y="70880"/>
                    </a:cubicBezTo>
                    <a:cubicBezTo>
                      <a:pt x="128135" y="108792"/>
                      <a:pt x="126485" y="151649"/>
                      <a:pt x="108326" y="187914"/>
                    </a:cubicBezTo>
                    <a:cubicBezTo>
                      <a:pt x="68714" y="179672"/>
                      <a:pt x="34049" y="154946"/>
                      <a:pt x="14243" y="117034"/>
                    </a:cubicBezTo>
                    <a:close/>
                  </a:path>
                </a:pathLst>
              </a:custGeom>
              <a:noFill/>
              <a:ln w="12700" cap="rnd">
                <a:solidFill>
                  <a:srgbClr val="000000"/>
                </a:solidFill>
                <a:prstDash val="solid"/>
                <a:round/>
              </a:ln>
            </p:spPr>
            <p:txBody>
              <a:bodyPr rtlCol="0" anchor="ctr"/>
              <a:lstStyle/>
              <a:p>
                <a:endParaRPr lang="en-US" sz="1799"/>
              </a:p>
            </p:txBody>
          </p:sp>
          <p:sp>
            <p:nvSpPr>
              <p:cNvPr id="10" name="Freeform 9">
                <a:extLst>
                  <a:ext uri="{FF2B5EF4-FFF2-40B4-BE49-F238E27FC236}">
                    <a16:creationId xmlns:a16="http://schemas.microsoft.com/office/drawing/2014/main" id="{0C7FEBC5-1480-93D6-88C4-70D84A1A84A7}"/>
                  </a:ext>
                </a:extLst>
              </p:cNvPr>
              <p:cNvSpPr/>
              <p:nvPr/>
            </p:nvSpPr>
            <p:spPr>
              <a:xfrm>
                <a:off x="20241988" y="5627360"/>
                <a:ext cx="122571" cy="187913"/>
              </a:xfrm>
              <a:custGeom>
                <a:avLst/>
                <a:gdLst>
                  <a:gd name="connsiteX0" fmla="*/ 108328 w 122571"/>
                  <a:gd name="connsiteY0" fmla="*/ 117034 h 187913"/>
                  <a:gd name="connsiteX1" fmla="*/ 108328 w 122571"/>
                  <a:gd name="connsiteY1" fmla="*/ 0 h 187913"/>
                  <a:gd name="connsiteX2" fmla="*/ 14243 w 122571"/>
                  <a:gd name="connsiteY2" fmla="*/ 70880 h 187913"/>
                  <a:gd name="connsiteX3" fmla="*/ 14243 w 122571"/>
                  <a:gd name="connsiteY3" fmla="*/ 187914 h 187913"/>
                  <a:gd name="connsiteX4" fmla="*/ 108328 w 122571"/>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1" h="187913">
                    <a:moveTo>
                      <a:pt x="108328" y="117034"/>
                    </a:moveTo>
                    <a:cubicBezTo>
                      <a:pt x="128135" y="79121"/>
                      <a:pt x="126485" y="36264"/>
                      <a:pt x="108328" y="0"/>
                    </a:cubicBezTo>
                    <a:cubicBezTo>
                      <a:pt x="68714" y="8242"/>
                      <a:pt x="34051" y="32967"/>
                      <a:pt x="14243" y="70880"/>
                    </a:cubicBezTo>
                    <a:cubicBezTo>
                      <a:pt x="-5564" y="108792"/>
                      <a:pt x="-3914" y="151649"/>
                      <a:pt x="14243" y="187914"/>
                    </a:cubicBezTo>
                    <a:cubicBezTo>
                      <a:pt x="53858" y="179672"/>
                      <a:pt x="88520" y="154946"/>
                      <a:pt x="108328" y="117034"/>
                    </a:cubicBezTo>
                    <a:close/>
                  </a:path>
                </a:pathLst>
              </a:custGeom>
              <a:noFill/>
              <a:ln w="12700" cap="rnd">
                <a:solidFill>
                  <a:srgbClr val="000000"/>
                </a:solidFill>
                <a:prstDash val="solid"/>
                <a:round/>
              </a:ln>
            </p:spPr>
            <p:txBody>
              <a:bodyPr rtlCol="0" anchor="ctr"/>
              <a:lstStyle/>
              <a:p>
                <a:endParaRPr lang="en-US" sz="1799"/>
              </a:p>
            </p:txBody>
          </p:sp>
          <p:grpSp>
            <p:nvGrpSpPr>
              <p:cNvPr id="11" name="Graphic 503">
                <a:extLst>
                  <a:ext uri="{FF2B5EF4-FFF2-40B4-BE49-F238E27FC236}">
                    <a16:creationId xmlns:a16="http://schemas.microsoft.com/office/drawing/2014/main" id="{A032E1F1-157F-F07C-2373-C3BBD481B2ED}"/>
                  </a:ext>
                </a:extLst>
              </p:cNvPr>
              <p:cNvGrpSpPr/>
              <p:nvPr/>
            </p:nvGrpSpPr>
            <p:grpSpPr>
              <a:xfrm>
                <a:off x="20104092" y="6044632"/>
                <a:ext cx="593135" cy="198981"/>
                <a:chOff x="20104092" y="6044632"/>
                <a:chExt cx="593135" cy="198981"/>
              </a:xfrm>
              <a:noFill/>
            </p:grpSpPr>
            <p:sp>
              <p:nvSpPr>
                <p:cNvPr id="15" name="Freeform 14">
                  <a:extLst>
                    <a:ext uri="{FF2B5EF4-FFF2-40B4-BE49-F238E27FC236}">
                      <a16:creationId xmlns:a16="http://schemas.microsoft.com/office/drawing/2014/main" id="{77324FA3-355F-69F2-E6C6-5D8A42AAF5D1}"/>
                    </a:ext>
                  </a:extLst>
                </p:cNvPr>
                <p:cNvSpPr/>
                <p:nvPr/>
              </p:nvSpPr>
              <p:spPr>
                <a:xfrm>
                  <a:off x="20104092" y="6044632"/>
                  <a:ext cx="220097" cy="198981"/>
                </a:xfrm>
                <a:custGeom>
                  <a:avLst/>
                  <a:gdLst>
                    <a:gd name="connsiteX0" fmla="*/ 56405 w 220097"/>
                    <a:gd name="connsiteY0" fmla="*/ 148117 h 198981"/>
                    <a:gd name="connsiteX1" fmla="*/ 218163 w 220097"/>
                    <a:gd name="connsiteY1" fmla="*/ 197568 h 198981"/>
                    <a:gd name="connsiteX2" fmla="*/ 163694 w 220097"/>
                    <a:gd name="connsiteY2" fmla="*/ 50864 h 198981"/>
                    <a:gd name="connsiteX3" fmla="*/ 1934 w 220097"/>
                    <a:gd name="connsiteY3" fmla="*/ 1413 h 198981"/>
                    <a:gd name="connsiteX4" fmla="*/ 56405 w 220097"/>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7" h="198981">
                      <a:moveTo>
                        <a:pt x="56405" y="148117"/>
                      </a:moveTo>
                      <a:cubicBezTo>
                        <a:pt x="100971" y="187678"/>
                        <a:pt x="160392" y="204162"/>
                        <a:pt x="218163" y="197568"/>
                      </a:cubicBezTo>
                      <a:cubicBezTo>
                        <a:pt x="226416" y="144821"/>
                        <a:pt x="208260" y="90425"/>
                        <a:pt x="163694" y="50864"/>
                      </a:cubicBezTo>
                      <a:cubicBezTo>
                        <a:pt x="119127" y="11303"/>
                        <a:pt x="59706" y="-5181"/>
                        <a:pt x="1934" y="1413"/>
                      </a:cubicBezTo>
                      <a:cubicBezTo>
                        <a:pt x="-6319" y="54161"/>
                        <a:pt x="11838" y="108557"/>
                        <a:pt x="56405" y="148117"/>
                      </a:cubicBezTo>
                      <a:close/>
                    </a:path>
                  </a:pathLst>
                </a:custGeom>
                <a:noFill/>
                <a:ln w="12700" cap="rnd">
                  <a:solidFill>
                    <a:srgbClr val="000000"/>
                  </a:solidFill>
                  <a:prstDash val="solid"/>
                  <a:round/>
                </a:ln>
              </p:spPr>
              <p:txBody>
                <a:bodyPr rtlCol="0" anchor="ctr"/>
                <a:lstStyle/>
                <a:p>
                  <a:endParaRPr lang="en-US" sz="1799"/>
                </a:p>
              </p:txBody>
            </p:sp>
            <p:sp>
              <p:nvSpPr>
                <p:cNvPr id="16" name="Freeform 15">
                  <a:extLst>
                    <a:ext uri="{FF2B5EF4-FFF2-40B4-BE49-F238E27FC236}">
                      <a16:creationId xmlns:a16="http://schemas.microsoft.com/office/drawing/2014/main" id="{F120F430-3610-3ADF-E2D1-AEBE945E831D}"/>
                    </a:ext>
                  </a:extLst>
                </p:cNvPr>
                <p:cNvSpPr/>
                <p:nvPr/>
              </p:nvSpPr>
              <p:spPr>
                <a:xfrm>
                  <a:off x="20477128" y="6044632"/>
                  <a:ext cx="220099" cy="198981"/>
                </a:xfrm>
                <a:custGeom>
                  <a:avLst/>
                  <a:gdLst>
                    <a:gd name="connsiteX0" fmla="*/ 163694 w 220099"/>
                    <a:gd name="connsiteY0" fmla="*/ 148117 h 198981"/>
                    <a:gd name="connsiteX1" fmla="*/ 1934 w 220099"/>
                    <a:gd name="connsiteY1" fmla="*/ 197568 h 198981"/>
                    <a:gd name="connsiteX2" fmla="*/ 56405 w 220099"/>
                    <a:gd name="connsiteY2" fmla="*/ 50864 h 198981"/>
                    <a:gd name="connsiteX3" fmla="*/ 218165 w 220099"/>
                    <a:gd name="connsiteY3" fmla="*/ 1413 h 198981"/>
                    <a:gd name="connsiteX4" fmla="*/ 163694 w 220099"/>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9" h="198981">
                      <a:moveTo>
                        <a:pt x="163694" y="148117"/>
                      </a:moveTo>
                      <a:cubicBezTo>
                        <a:pt x="119129" y="187678"/>
                        <a:pt x="59705" y="204162"/>
                        <a:pt x="1934" y="197568"/>
                      </a:cubicBezTo>
                      <a:cubicBezTo>
                        <a:pt x="-6319" y="144821"/>
                        <a:pt x="11839" y="90425"/>
                        <a:pt x="56405" y="50864"/>
                      </a:cubicBezTo>
                      <a:cubicBezTo>
                        <a:pt x="100971" y="11303"/>
                        <a:pt x="160394" y="-5181"/>
                        <a:pt x="218165" y="1413"/>
                      </a:cubicBezTo>
                      <a:cubicBezTo>
                        <a:pt x="226418" y="54161"/>
                        <a:pt x="208260" y="108557"/>
                        <a:pt x="163694" y="148117"/>
                      </a:cubicBezTo>
                      <a:close/>
                    </a:path>
                  </a:pathLst>
                </a:custGeom>
                <a:noFill/>
                <a:ln w="12700" cap="rnd">
                  <a:solidFill>
                    <a:srgbClr val="000000"/>
                  </a:solidFill>
                  <a:prstDash val="solid"/>
                  <a:round/>
                </a:ln>
              </p:spPr>
              <p:txBody>
                <a:bodyPr rtlCol="0" anchor="ctr"/>
                <a:lstStyle/>
                <a:p>
                  <a:endParaRPr lang="en-US" sz="1799"/>
                </a:p>
              </p:txBody>
            </p:sp>
          </p:grpSp>
          <p:sp>
            <p:nvSpPr>
              <p:cNvPr id="13" name="Freeform 12">
                <a:extLst>
                  <a:ext uri="{FF2B5EF4-FFF2-40B4-BE49-F238E27FC236}">
                    <a16:creationId xmlns:a16="http://schemas.microsoft.com/office/drawing/2014/main" id="{448D4C2F-7F0D-B305-B7EA-9F9D740943FF}"/>
                  </a:ext>
                </a:extLst>
              </p:cNvPr>
              <p:cNvSpPr/>
              <p:nvPr/>
            </p:nvSpPr>
            <p:spPr>
              <a:xfrm>
                <a:off x="20399834" y="6153189"/>
                <a:ext cx="16506" cy="278573"/>
              </a:xfrm>
              <a:custGeom>
                <a:avLst/>
                <a:gdLst>
                  <a:gd name="connsiteX0" fmla="*/ 0 w 16506"/>
                  <a:gd name="connsiteY0" fmla="*/ 0 h 278573"/>
                  <a:gd name="connsiteX1" fmla="*/ 0 w 16506"/>
                  <a:gd name="connsiteY1" fmla="*/ 278574 h 278573"/>
                </a:gdLst>
                <a:ahLst/>
                <a:cxnLst>
                  <a:cxn ang="0">
                    <a:pos x="connsiteX0" y="connsiteY0"/>
                  </a:cxn>
                  <a:cxn ang="0">
                    <a:pos x="connsiteX1" y="connsiteY1"/>
                  </a:cxn>
                </a:cxnLst>
                <a:rect l="l" t="t" r="r" b="b"/>
                <a:pathLst>
                  <a:path w="16506" h="278573">
                    <a:moveTo>
                      <a:pt x="0" y="0"/>
                    </a:moveTo>
                    <a:lnTo>
                      <a:pt x="0" y="278574"/>
                    </a:lnTo>
                  </a:path>
                </a:pathLst>
              </a:custGeom>
              <a:ln w="12700" cap="rnd">
                <a:solidFill>
                  <a:srgbClr val="000000"/>
                </a:solidFill>
                <a:prstDash val="solid"/>
                <a:round/>
              </a:ln>
            </p:spPr>
            <p:txBody>
              <a:bodyPr rtlCol="0" anchor="ctr"/>
              <a:lstStyle/>
              <a:p>
                <a:endParaRPr lang="en-US" sz="1799"/>
              </a:p>
            </p:txBody>
          </p:sp>
        </p:grpSp>
      </p:grpSp>
      <p:sp>
        <p:nvSpPr>
          <p:cNvPr id="26" name="Freeform 25">
            <a:extLst>
              <a:ext uri="{FF2B5EF4-FFF2-40B4-BE49-F238E27FC236}">
                <a16:creationId xmlns:a16="http://schemas.microsoft.com/office/drawing/2014/main" id="{0B807BC4-0682-9B02-1B26-E7DB9F65336C}"/>
              </a:ext>
            </a:extLst>
          </p:cNvPr>
          <p:cNvSpPr/>
          <p:nvPr/>
        </p:nvSpPr>
        <p:spPr>
          <a:xfrm rot="16857412">
            <a:off x="6462381" y="1531207"/>
            <a:ext cx="1736260" cy="152301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cxnSp>
        <p:nvCxnSpPr>
          <p:cNvPr id="36" name="Straight Connector 35">
            <a:extLst>
              <a:ext uri="{FF2B5EF4-FFF2-40B4-BE49-F238E27FC236}">
                <a16:creationId xmlns:a16="http://schemas.microsoft.com/office/drawing/2014/main" id="{88AEE049-3174-D122-45F2-2BD1E1796FFE}"/>
              </a:ext>
            </a:extLst>
          </p:cNvPr>
          <p:cNvCxnSpPr>
            <a:cxnSpLocks/>
          </p:cNvCxnSpPr>
          <p:nvPr/>
        </p:nvCxnSpPr>
        <p:spPr>
          <a:xfrm>
            <a:off x="1785437" y="2170539"/>
            <a:ext cx="0" cy="536085"/>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807AC36-A121-62F9-C11F-0B40DCD8CABA}"/>
              </a:ext>
            </a:extLst>
          </p:cNvPr>
          <p:cNvCxnSpPr>
            <a:cxnSpLocks/>
          </p:cNvCxnSpPr>
          <p:nvPr/>
        </p:nvCxnSpPr>
        <p:spPr>
          <a:xfrm flipH="1">
            <a:off x="23974" y="6237470"/>
            <a:ext cx="75357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568C92F0-EF75-CCDC-EA68-F468EB1A146C}"/>
              </a:ext>
            </a:extLst>
          </p:cNvPr>
          <p:cNvGrpSpPr/>
          <p:nvPr/>
        </p:nvGrpSpPr>
        <p:grpSpPr>
          <a:xfrm>
            <a:off x="863371" y="2979533"/>
            <a:ext cx="284351" cy="90540"/>
            <a:chOff x="1376309" y="4038285"/>
            <a:chExt cx="284351" cy="90540"/>
          </a:xfrm>
        </p:grpSpPr>
        <p:cxnSp>
          <p:nvCxnSpPr>
            <p:cNvPr id="142" name="Straight Connector 141">
              <a:extLst>
                <a:ext uri="{FF2B5EF4-FFF2-40B4-BE49-F238E27FC236}">
                  <a16:creationId xmlns:a16="http://schemas.microsoft.com/office/drawing/2014/main" id="{922A9F1D-8A3F-3AEF-5ACB-352078613D8E}"/>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3" name="Graphic 15">
              <a:extLst>
                <a:ext uri="{FF2B5EF4-FFF2-40B4-BE49-F238E27FC236}">
                  <a16:creationId xmlns:a16="http://schemas.microsoft.com/office/drawing/2014/main" id="{F570D055-276E-D7FF-2DB6-0093E83A4113}"/>
                </a:ext>
              </a:extLst>
            </p:cNvPr>
            <p:cNvGrpSpPr/>
            <p:nvPr/>
          </p:nvGrpSpPr>
          <p:grpSpPr>
            <a:xfrm rot="16200000">
              <a:off x="1570220" y="4038384"/>
              <a:ext cx="90540" cy="90341"/>
              <a:chOff x="1006279" y="7689162"/>
              <a:chExt cx="118191" cy="117931"/>
            </a:xfrm>
          </p:grpSpPr>
          <p:sp>
            <p:nvSpPr>
              <p:cNvPr id="144" name="Freeform 143">
                <a:extLst>
                  <a:ext uri="{FF2B5EF4-FFF2-40B4-BE49-F238E27FC236}">
                    <a16:creationId xmlns:a16="http://schemas.microsoft.com/office/drawing/2014/main" id="{F40E5CF7-9BB5-2C4A-D9AA-015957621B42}"/>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45" name="Freeform 144">
                <a:extLst>
                  <a:ext uri="{FF2B5EF4-FFF2-40B4-BE49-F238E27FC236}">
                    <a16:creationId xmlns:a16="http://schemas.microsoft.com/office/drawing/2014/main" id="{673F82FB-C9F3-087C-B8E8-CA3977774430}"/>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pic>
        <p:nvPicPr>
          <p:cNvPr id="37" name="Picture 36">
            <a:extLst>
              <a:ext uri="{FF2B5EF4-FFF2-40B4-BE49-F238E27FC236}">
                <a16:creationId xmlns:a16="http://schemas.microsoft.com/office/drawing/2014/main" id="{A5F3FBE2-AC18-EA60-9002-6BBDB260AB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322" b="11322"/>
          <a:stretch/>
        </p:blipFill>
        <p:spPr>
          <a:xfrm>
            <a:off x="3325329" y="7817004"/>
            <a:ext cx="4221250" cy="2175992"/>
          </a:xfrm>
          <a:prstGeom prst="rect">
            <a:avLst/>
          </a:prstGeom>
        </p:spPr>
      </p:pic>
      <p:sp>
        <p:nvSpPr>
          <p:cNvPr id="38" name="object 13">
            <a:extLst>
              <a:ext uri="{FF2B5EF4-FFF2-40B4-BE49-F238E27FC236}">
                <a16:creationId xmlns:a16="http://schemas.microsoft.com/office/drawing/2014/main" id="{1AEABB15-D6A0-707F-AEE0-2905FDE4B2E2}"/>
              </a:ext>
            </a:extLst>
          </p:cNvPr>
          <p:cNvSpPr/>
          <p:nvPr/>
        </p:nvSpPr>
        <p:spPr>
          <a:xfrm rot="16200000">
            <a:off x="2026000" y="5783693"/>
            <a:ext cx="2175991" cy="6242626"/>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40" name="Freeform 39">
            <a:extLst>
              <a:ext uri="{FF2B5EF4-FFF2-40B4-BE49-F238E27FC236}">
                <a16:creationId xmlns:a16="http://schemas.microsoft.com/office/drawing/2014/main" id="{9552969D-744D-4766-09FB-AE5AC0397F20}"/>
              </a:ext>
            </a:extLst>
          </p:cNvPr>
          <p:cNvSpPr/>
          <p:nvPr/>
        </p:nvSpPr>
        <p:spPr>
          <a:xfrm rot="19761138">
            <a:off x="2424161" y="8439107"/>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grpSp>
        <p:nvGrpSpPr>
          <p:cNvPr id="52" name="Group 51">
            <a:extLst>
              <a:ext uri="{FF2B5EF4-FFF2-40B4-BE49-F238E27FC236}">
                <a16:creationId xmlns:a16="http://schemas.microsoft.com/office/drawing/2014/main" id="{EA988AC8-59FD-3718-4F15-F5C81839126D}"/>
              </a:ext>
            </a:extLst>
          </p:cNvPr>
          <p:cNvGrpSpPr/>
          <p:nvPr/>
        </p:nvGrpSpPr>
        <p:grpSpPr>
          <a:xfrm>
            <a:off x="-7318" y="7039694"/>
            <a:ext cx="3438921" cy="2437858"/>
            <a:chOff x="2786338" y="3053151"/>
            <a:chExt cx="4822141" cy="3418425"/>
          </a:xfrm>
        </p:grpSpPr>
        <p:pic>
          <p:nvPicPr>
            <p:cNvPr id="53" name="Picture 52">
              <a:extLst>
                <a:ext uri="{FF2B5EF4-FFF2-40B4-BE49-F238E27FC236}">
                  <a16:creationId xmlns:a16="http://schemas.microsoft.com/office/drawing/2014/main" id="{7D21A880-4206-3EDE-BAC8-EA14413EE4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026"/>
            <a:stretch/>
          </p:blipFill>
          <p:spPr>
            <a:xfrm rot="10800000" flipV="1">
              <a:off x="2786338" y="3053151"/>
              <a:ext cx="4822141" cy="3418425"/>
            </a:xfrm>
            <a:prstGeom prst="rect">
              <a:avLst/>
            </a:prstGeom>
          </p:spPr>
        </p:pic>
        <p:sp>
          <p:nvSpPr>
            <p:cNvPr id="54" name="Rectangle 53">
              <a:extLst>
                <a:ext uri="{FF2B5EF4-FFF2-40B4-BE49-F238E27FC236}">
                  <a16:creationId xmlns:a16="http://schemas.microsoft.com/office/drawing/2014/main" id="{2BA115CA-BEF0-2B3D-188F-1CC7D2880E88}"/>
                </a:ext>
              </a:extLst>
            </p:cNvPr>
            <p:cNvSpPr/>
            <p:nvPr/>
          </p:nvSpPr>
          <p:spPr>
            <a:xfrm>
              <a:off x="2791253" y="3350557"/>
              <a:ext cx="3981692" cy="2462739"/>
            </a:xfrm>
            <a:prstGeom prst="rect">
              <a:avLst/>
            </a:prstGeom>
            <a:blipFill dpi="0" rotWithShape="1">
              <a:blip r:embed="rId4" cstate="screen">
                <a:extLst>
                  <a:ext uri="{28A0092B-C50C-407E-A947-70E740481C1C}">
                    <a14:useLocalDpi xmlns:a14="http://schemas.microsoft.com/office/drawing/2010/main"/>
                  </a:ext>
                </a:extLst>
              </a:blip>
              <a:srcRect/>
              <a:stretch>
                <a:fillRect l="-756" r="-7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56" name="Group 55">
            <a:extLst>
              <a:ext uri="{FF2B5EF4-FFF2-40B4-BE49-F238E27FC236}">
                <a16:creationId xmlns:a16="http://schemas.microsoft.com/office/drawing/2014/main" id="{237CACD5-4986-AC0F-B20A-8933892572B6}"/>
              </a:ext>
            </a:extLst>
          </p:cNvPr>
          <p:cNvGrpSpPr/>
          <p:nvPr/>
        </p:nvGrpSpPr>
        <p:grpSpPr>
          <a:xfrm rot="20570557">
            <a:off x="2516080" y="7648881"/>
            <a:ext cx="1013273" cy="1008681"/>
            <a:chOff x="2301368" y="4765438"/>
            <a:chExt cx="1350264" cy="1344145"/>
          </a:xfrm>
        </p:grpSpPr>
        <p:sp>
          <p:nvSpPr>
            <p:cNvPr id="57" name="Oval 56">
              <a:extLst>
                <a:ext uri="{FF2B5EF4-FFF2-40B4-BE49-F238E27FC236}">
                  <a16:creationId xmlns:a16="http://schemas.microsoft.com/office/drawing/2014/main" id="{4CFEA08D-A151-924C-9E7B-F3AAFC7FB08D}"/>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58" name="TextBox 57">
              <a:extLst>
                <a:ext uri="{FF2B5EF4-FFF2-40B4-BE49-F238E27FC236}">
                  <a16:creationId xmlns:a16="http://schemas.microsoft.com/office/drawing/2014/main" id="{ADD48FE5-28E2-DB34-5BA9-1900705A89E7}"/>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cxnSp>
        <p:nvCxnSpPr>
          <p:cNvPr id="59" name="Straight Connector 58">
            <a:extLst>
              <a:ext uri="{FF2B5EF4-FFF2-40B4-BE49-F238E27FC236}">
                <a16:creationId xmlns:a16="http://schemas.microsoft.com/office/drawing/2014/main" id="{8267D651-D817-FDBD-8EA3-3D14D7E32968}"/>
              </a:ext>
            </a:extLst>
          </p:cNvPr>
          <p:cNvCxnSpPr>
            <a:cxnSpLocks/>
          </p:cNvCxnSpPr>
          <p:nvPr/>
        </p:nvCxnSpPr>
        <p:spPr>
          <a:xfrm>
            <a:off x="830267" y="2755973"/>
            <a:ext cx="0" cy="348149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554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A5EF4-DFB5-1549-E2C7-32376E36D6DD}"/>
            </a:ext>
          </a:extLst>
        </p:cNvPr>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6F94DD0D-CE18-A46E-F2AA-D119F6CBD903}"/>
              </a:ext>
            </a:extLst>
          </p:cNvPr>
          <p:cNvCxnSpPr>
            <a:cxnSpLocks/>
          </p:cNvCxnSpPr>
          <p:nvPr/>
        </p:nvCxnSpPr>
        <p:spPr>
          <a:xfrm>
            <a:off x="841769" y="1176990"/>
            <a:ext cx="0" cy="25994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F4A63BE-94AC-7A47-5316-6E2953BF3F2D}"/>
              </a:ext>
            </a:extLst>
          </p:cNvPr>
          <p:cNvCxnSpPr>
            <a:cxnSpLocks/>
            <a:stCxn id="203" idx="1"/>
          </p:cNvCxnSpPr>
          <p:nvPr/>
        </p:nvCxnSpPr>
        <p:spPr>
          <a:xfrm flipH="1" flipV="1">
            <a:off x="-37293" y="698810"/>
            <a:ext cx="1331206" cy="19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2" name="object 13">
            <a:extLst>
              <a:ext uri="{FF2B5EF4-FFF2-40B4-BE49-F238E27FC236}">
                <a16:creationId xmlns:a16="http://schemas.microsoft.com/office/drawing/2014/main" id="{0E051168-A88E-DCD0-71CD-8A8819279906}"/>
              </a:ext>
            </a:extLst>
          </p:cNvPr>
          <p:cNvSpPr/>
          <p:nvPr/>
        </p:nvSpPr>
        <p:spPr>
          <a:xfrm rot="16200000">
            <a:off x="3134009" y="-1712527"/>
            <a:ext cx="1276202" cy="7575128"/>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9CECE12B-99F1-3F6D-DF84-11D91468C66E}"/>
              </a:ext>
            </a:extLst>
          </p:cNvPr>
          <p:cNvSpPr txBox="1">
            <a:spLocks/>
          </p:cNvSpPr>
          <p:nvPr/>
        </p:nvSpPr>
        <p:spPr>
          <a:xfrm>
            <a:off x="672233" y="1676763"/>
            <a:ext cx="5939601" cy="493776"/>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200" b="1" dirty="0">
                <a:solidFill>
                  <a:srgbClr val="FFFFFF"/>
                </a:solidFill>
                <a:latin typeface="Calibri" panose="020F0502020204030204" pitchFamily="34" charset="0"/>
                <a:cs typeface="Calibri" panose="020F0502020204030204" pitchFamily="34" charset="0"/>
              </a:rPr>
              <a:t>Badger Meter </a:t>
            </a:r>
          </a:p>
        </p:txBody>
      </p:sp>
      <p:sp>
        <p:nvSpPr>
          <p:cNvPr id="129" name="Freeform 128">
            <a:extLst>
              <a:ext uri="{FF2B5EF4-FFF2-40B4-BE49-F238E27FC236}">
                <a16:creationId xmlns:a16="http://schemas.microsoft.com/office/drawing/2014/main" id="{FF111DE6-2B18-D370-B0A7-D83F5DB920BE}"/>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41" name="TextBox 140">
            <a:extLst>
              <a:ext uri="{FF2B5EF4-FFF2-40B4-BE49-F238E27FC236}">
                <a16:creationId xmlns:a16="http://schemas.microsoft.com/office/drawing/2014/main" id="{82F2B2D3-623F-70E7-4F50-252F570405C5}"/>
              </a:ext>
            </a:extLst>
          </p:cNvPr>
          <p:cNvSpPr txBox="1"/>
          <p:nvPr/>
        </p:nvSpPr>
        <p:spPr>
          <a:xfrm>
            <a:off x="1464449" y="591751"/>
            <a:ext cx="3366904" cy="731034"/>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GESTIONE DELL'ACQUA</a:t>
            </a: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p:txBody>
      </p:sp>
      <p:grpSp>
        <p:nvGrpSpPr>
          <p:cNvPr id="197" name="Group 196">
            <a:extLst>
              <a:ext uri="{FF2B5EF4-FFF2-40B4-BE49-F238E27FC236}">
                <a16:creationId xmlns:a16="http://schemas.microsoft.com/office/drawing/2014/main" id="{536D7841-824F-4AC9-556D-36BB4F2D53FC}"/>
              </a:ext>
            </a:extLst>
          </p:cNvPr>
          <p:cNvGrpSpPr/>
          <p:nvPr/>
        </p:nvGrpSpPr>
        <p:grpSpPr>
          <a:xfrm rot="16200000">
            <a:off x="514220" y="225676"/>
            <a:ext cx="793054" cy="947012"/>
            <a:chOff x="547405" y="6570863"/>
            <a:chExt cx="1035254" cy="1236230"/>
          </a:xfrm>
        </p:grpSpPr>
        <p:grpSp>
          <p:nvGrpSpPr>
            <p:cNvPr id="199" name="Graphic 15">
              <a:extLst>
                <a:ext uri="{FF2B5EF4-FFF2-40B4-BE49-F238E27FC236}">
                  <a16:creationId xmlns:a16="http://schemas.microsoft.com/office/drawing/2014/main" id="{E1B850F6-772D-BCD5-88A2-ED0C2AC50909}"/>
                </a:ext>
              </a:extLst>
            </p:cNvPr>
            <p:cNvGrpSpPr/>
            <p:nvPr/>
          </p:nvGrpSpPr>
          <p:grpSpPr>
            <a:xfrm>
              <a:off x="1006279" y="7689162"/>
              <a:ext cx="118191" cy="117931"/>
              <a:chOff x="1006279" y="7689162"/>
              <a:chExt cx="118191" cy="117931"/>
            </a:xfrm>
          </p:grpSpPr>
          <p:sp>
            <p:nvSpPr>
              <p:cNvPr id="203" name="Freeform 202">
                <a:extLst>
                  <a:ext uri="{FF2B5EF4-FFF2-40B4-BE49-F238E27FC236}">
                    <a16:creationId xmlns:a16="http://schemas.microsoft.com/office/drawing/2014/main" id="{6B063453-A2CE-B471-6C84-459C017F5CFF}"/>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04" name="Freeform 203">
                <a:extLst>
                  <a:ext uri="{FF2B5EF4-FFF2-40B4-BE49-F238E27FC236}">
                    <a16:creationId xmlns:a16="http://schemas.microsoft.com/office/drawing/2014/main" id="{2F4073AB-8D41-D264-CCC5-E070E87F2B84}"/>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898B"/>
              </a:solidFill>
              <a:ln w="2276" cap="flat">
                <a:noFill/>
                <a:prstDash val="solid"/>
                <a:miter/>
              </a:ln>
            </p:spPr>
            <p:txBody>
              <a:bodyPr rtlCol="0" anchor="ctr"/>
              <a:lstStyle/>
              <a:p>
                <a:endParaRPr lang="en-US"/>
              </a:p>
            </p:txBody>
          </p:sp>
        </p:grpSp>
        <p:grpSp>
          <p:nvGrpSpPr>
            <p:cNvPr id="200" name="Graphic 15">
              <a:extLst>
                <a:ext uri="{FF2B5EF4-FFF2-40B4-BE49-F238E27FC236}">
                  <a16:creationId xmlns:a16="http://schemas.microsoft.com/office/drawing/2014/main" id="{C86C8B6E-3179-758A-37DC-36005B877616}"/>
                </a:ext>
              </a:extLst>
            </p:cNvPr>
            <p:cNvGrpSpPr/>
            <p:nvPr/>
          </p:nvGrpSpPr>
          <p:grpSpPr>
            <a:xfrm>
              <a:off x="547405" y="6570863"/>
              <a:ext cx="1035254" cy="914993"/>
              <a:chOff x="547405" y="6570863"/>
              <a:chExt cx="1035254" cy="914993"/>
            </a:xfrm>
          </p:grpSpPr>
          <p:sp>
            <p:nvSpPr>
              <p:cNvPr id="201" name="Freeform 200">
                <a:extLst>
                  <a:ext uri="{FF2B5EF4-FFF2-40B4-BE49-F238E27FC236}">
                    <a16:creationId xmlns:a16="http://schemas.microsoft.com/office/drawing/2014/main" id="{84D71CDD-37DA-AE13-145D-82BA6F137D56}"/>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00898B"/>
              </a:solidFill>
              <a:ln w="2276"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84436C0D-5C6D-8603-29D9-8F4739DFF81A}"/>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sp>
        <p:nvSpPr>
          <p:cNvPr id="226" name="Text Placeholder 35">
            <a:extLst>
              <a:ext uri="{FF2B5EF4-FFF2-40B4-BE49-F238E27FC236}">
                <a16:creationId xmlns:a16="http://schemas.microsoft.com/office/drawing/2014/main" id="{B1C3F306-EB4B-52BB-B162-0CDE7DA7279E}"/>
              </a:ext>
            </a:extLst>
          </p:cNvPr>
          <p:cNvSpPr txBox="1">
            <a:spLocks/>
          </p:cNvSpPr>
          <p:nvPr/>
        </p:nvSpPr>
        <p:spPr>
          <a:xfrm>
            <a:off x="672233" y="2300465"/>
            <a:ext cx="6742610" cy="1107661"/>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1580"/>
              </a:lnSpc>
              <a:spcBef>
                <a:spcPts val="0"/>
              </a:spcBef>
              <a:buNone/>
              <a:tabLst>
                <a:tab pos="1150938" algn="l"/>
              </a:tabLst>
            </a:pPr>
            <a:r>
              <a:rPr lang="en-US" sz="1400" b="1" dirty="0">
                <a:solidFill>
                  <a:schemeClr val="bg1"/>
                </a:solidFill>
                <a:latin typeface="Calibri" panose="020F0502020204030204" pitchFamily="34" charset="0"/>
                <a:cs typeface="Calibri" panose="020F0502020204030204" pitchFamily="34" charset="0"/>
              </a:rPr>
              <a:t>Sviluppatore: </a:t>
            </a:r>
            <a:r>
              <a:rPr lang="en-US" sz="1400" dirty="0">
                <a:solidFill>
                  <a:schemeClr val="bg1"/>
                </a:solidFill>
                <a:latin typeface="Calibri" panose="020F0502020204030204" pitchFamily="34" charset="0"/>
                <a:cs typeface="Calibri" panose="020F0502020204030204" pitchFamily="34" charset="0"/>
              </a:rPr>
              <a:t>     Badger Meter Inc.</a:t>
            </a:r>
          </a:p>
          <a:p>
            <a:pPr marL="0" indent="0">
              <a:lnSpc>
                <a:spcPts val="1580"/>
              </a:lnSpc>
              <a:spcBef>
                <a:spcPts val="0"/>
              </a:spcBef>
              <a:buNone/>
              <a:tabLst>
                <a:tab pos="1150938" algn="l"/>
              </a:tabLst>
            </a:pPr>
            <a:endParaRPr lang="en-US" sz="1400" dirty="0">
              <a:solidFill>
                <a:schemeClr val="bg1"/>
              </a:solidFill>
              <a:latin typeface="Calibri" panose="020F0502020204030204" pitchFamily="34" charset="0"/>
              <a:cs typeface="Calibri" panose="020F0502020204030204" pitchFamily="34" charset="0"/>
            </a:endParaRPr>
          </a:p>
          <a:p>
            <a:pPr marL="0" indent="0">
              <a:buNone/>
              <a:tabLst>
                <a:tab pos="1147763" algn="l"/>
              </a:tabLst>
            </a:pPr>
            <a:endParaRPr lang="en-US" sz="1400" dirty="0">
              <a:solidFill>
                <a:schemeClr val="bg1"/>
              </a:solidFill>
              <a:latin typeface="Calibri" panose="020F0502020204030204" pitchFamily="34" charset="0"/>
              <a:cs typeface="Calibri" panose="020F0502020204030204" pitchFamily="34" charset="0"/>
            </a:endParaRPr>
          </a:p>
        </p:txBody>
      </p:sp>
      <p:sp>
        <p:nvSpPr>
          <p:cNvPr id="228" name="TextBox 227">
            <a:extLst>
              <a:ext uri="{FF2B5EF4-FFF2-40B4-BE49-F238E27FC236}">
                <a16:creationId xmlns:a16="http://schemas.microsoft.com/office/drawing/2014/main" id="{2AC5B3BF-D093-D964-712A-5E4628DB7EE8}"/>
              </a:ext>
            </a:extLst>
          </p:cNvPr>
          <p:cNvSpPr txBox="1"/>
          <p:nvPr/>
        </p:nvSpPr>
        <p:spPr>
          <a:xfrm>
            <a:off x="1206223" y="2836549"/>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Gratuito/A pagamento</a:t>
            </a:r>
          </a:p>
        </p:txBody>
      </p:sp>
      <p:sp>
        <p:nvSpPr>
          <p:cNvPr id="231" name="Text Placeholder 1">
            <a:extLst>
              <a:ext uri="{FF2B5EF4-FFF2-40B4-BE49-F238E27FC236}">
                <a16:creationId xmlns:a16="http://schemas.microsoft.com/office/drawing/2014/main" id="{2E78DB68-2D25-E78F-A04E-C443A8833CD5}"/>
              </a:ext>
            </a:extLst>
          </p:cNvPr>
          <p:cNvSpPr txBox="1">
            <a:spLocks/>
          </p:cNvSpPr>
          <p:nvPr/>
        </p:nvSpPr>
        <p:spPr>
          <a:xfrm>
            <a:off x="1226347" y="3168449"/>
            <a:ext cx="5760117" cy="521919"/>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006668"/>
              </a:buClr>
            </a:pPr>
            <a:r>
              <a:rPr lang="en-US" sz="1150" b="0" dirty="0">
                <a:solidFill>
                  <a:srgbClr val="262626"/>
                </a:solidFill>
              </a:rPr>
              <a:t>A pagamento (Offre varie soluzioni e prezzi in base alle esigenze specifiche e a strumenti quali sistemi di gestione dell'acqua, contatori avanzati, ecc.) </a:t>
            </a:r>
          </a:p>
        </p:txBody>
      </p:sp>
      <p:cxnSp>
        <p:nvCxnSpPr>
          <p:cNvPr id="240" name="Straight Connector 239">
            <a:extLst>
              <a:ext uri="{FF2B5EF4-FFF2-40B4-BE49-F238E27FC236}">
                <a16:creationId xmlns:a16="http://schemas.microsoft.com/office/drawing/2014/main" id="{EDB61DD7-B56B-5919-E599-8277FF6F716F}"/>
              </a:ext>
            </a:extLst>
          </p:cNvPr>
          <p:cNvCxnSpPr>
            <a:cxnSpLocks/>
          </p:cNvCxnSpPr>
          <p:nvPr/>
        </p:nvCxnSpPr>
        <p:spPr>
          <a:xfrm flipH="1">
            <a:off x="-1" y="2170539"/>
            <a:ext cx="67564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6" name="Slide Number Placeholder 5">
            <a:extLst>
              <a:ext uri="{FF2B5EF4-FFF2-40B4-BE49-F238E27FC236}">
                <a16:creationId xmlns:a16="http://schemas.microsoft.com/office/drawing/2014/main" id="{0109A0D9-16A7-21F9-1D58-9393A54BAAEC}"/>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11</a:t>
            </a:fld>
            <a:endParaRPr lang="en-US" dirty="0">
              <a:solidFill>
                <a:srgbClr val="262626"/>
              </a:solidFill>
            </a:endParaRPr>
          </a:p>
        </p:txBody>
      </p:sp>
      <p:sp>
        <p:nvSpPr>
          <p:cNvPr id="26" name="Freeform 25">
            <a:extLst>
              <a:ext uri="{FF2B5EF4-FFF2-40B4-BE49-F238E27FC236}">
                <a16:creationId xmlns:a16="http://schemas.microsoft.com/office/drawing/2014/main" id="{AEE8FE00-616D-2445-89B1-D739AA52511D}"/>
              </a:ext>
            </a:extLst>
          </p:cNvPr>
          <p:cNvSpPr/>
          <p:nvPr/>
        </p:nvSpPr>
        <p:spPr>
          <a:xfrm rot="16857412">
            <a:off x="6462381" y="1531207"/>
            <a:ext cx="1736260" cy="152301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cxnSp>
        <p:nvCxnSpPr>
          <p:cNvPr id="36" name="Straight Connector 35">
            <a:extLst>
              <a:ext uri="{FF2B5EF4-FFF2-40B4-BE49-F238E27FC236}">
                <a16:creationId xmlns:a16="http://schemas.microsoft.com/office/drawing/2014/main" id="{CF146976-E855-F2BD-1642-09A8F6035912}"/>
              </a:ext>
            </a:extLst>
          </p:cNvPr>
          <p:cNvCxnSpPr>
            <a:cxnSpLocks/>
          </p:cNvCxnSpPr>
          <p:nvPr/>
        </p:nvCxnSpPr>
        <p:spPr>
          <a:xfrm>
            <a:off x="1785437" y="2170539"/>
            <a:ext cx="0" cy="536085"/>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DA32DE3-A1D7-5B83-1FBC-D0C64D226DB5}"/>
              </a:ext>
            </a:extLst>
          </p:cNvPr>
          <p:cNvCxnSpPr>
            <a:cxnSpLocks/>
          </p:cNvCxnSpPr>
          <p:nvPr/>
        </p:nvCxnSpPr>
        <p:spPr>
          <a:xfrm>
            <a:off x="839926" y="2713139"/>
            <a:ext cx="0" cy="635465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B215E9C-BB86-E3EA-BA56-DBA6AB7313E7}"/>
              </a:ext>
            </a:extLst>
          </p:cNvPr>
          <p:cNvCxnSpPr>
            <a:cxnSpLocks/>
          </p:cNvCxnSpPr>
          <p:nvPr/>
        </p:nvCxnSpPr>
        <p:spPr>
          <a:xfrm flipH="1">
            <a:off x="-2608" y="3626804"/>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ACCA6A7C-B641-D90C-EA94-DE2A82CD50F7}"/>
              </a:ext>
            </a:extLst>
          </p:cNvPr>
          <p:cNvGrpSpPr/>
          <p:nvPr/>
        </p:nvGrpSpPr>
        <p:grpSpPr>
          <a:xfrm>
            <a:off x="853211" y="2979533"/>
            <a:ext cx="284351" cy="90540"/>
            <a:chOff x="1376309" y="4038285"/>
            <a:chExt cx="284351" cy="90540"/>
          </a:xfrm>
        </p:grpSpPr>
        <p:cxnSp>
          <p:nvCxnSpPr>
            <p:cNvPr id="142" name="Straight Connector 141">
              <a:extLst>
                <a:ext uri="{FF2B5EF4-FFF2-40B4-BE49-F238E27FC236}">
                  <a16:creationId xmlns:a16="http://schemas.microsoft.com/office/drawing/2014/main" id="{1371C949-73AD-19CB-A5E4-CC735F8AACDD}"/>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3" name="Graphic 15">
              <a:extLst>
                <a:ext uri="{FF2B5EF4-FFF2-40B4-BE49-F238E27FC236}">
                  <a16:creationId xmlns:a16="http://schemas.microsoft.com/office/drawing/2014/main" id="{AAEC9753-4A6D-9DB8-9A9F-775CC1D58BBC}"/>
                </a:ext>
              </a:extLst>
            </p:cNvPr>
            <p:cNvGrpSpPr/>
            <p:nvPr/>
          </p:nvGrpSpPr>
          <p:grpSpPr>
            <a:xfrm rot="16200000">
              <a:off x="1570220" y="4038384"/>
              <a:ext cx="90540" cy="90341"/>
              <a:chOff x="1006279" y="7689162"/>
              <a:chExt cx="118191" cy="117931"/>
            </a:xfrm>
          </p:grpSpPr>
          <p:sp>
            <p:nvSpPr>
              <p:cNvPr id="144" name="Freeform 143">
                <a:extLst>
                  <a:ext uri="{FF2B5EF4-FFF2-40B4-BE49-F238E27FC236}">
                    <a16:creationId xmlns:a16="http://schemas.microsoft.com/office/drawing/2014/main" id="{070C9570-111F-03E8-8BF5-C32E95F5FC5E}"/>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45" name="Freeform 144">
                <a:extLst>
                  <a:ext uri="{FF2B5EF4-FFF2-40B4-BE49-F238E27FC236}">
                    <a16:creationId xmlns:a16="http://schemas.microsoft.com/office/drawing/2014/main" id="{CEE47777-DD15-229D-3271-4D59E193B380}"/>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sp>
        <p:nvSpPr>
          <p:cNvPr id="27" name="TextBox 26">
            <a:extLst>
              <a:ext uri="{FF2B5EF4-FFF2-40B4-BE49-F238E27FC236}">
                <a16:creationId xmlns:a16="http://schemas.microsoft.com/office/drawing/2014/main" id="{65D28955-B65F-D625-85A7-8AC188CE7138}"/>
              </a:ext>
            </a:extLst>
          </p:cNvPr>
          <p:cNvSpPr txBox="1"/>
          <p:nvPr/>
        </p:nvSpPr>
        <p:spPr>
          <a:xfrm>
            <a:off x="1180539" y="5694319"/>
            <a:ext cx="4450318" cy="361637"/>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Destinatari </a:t>
            </a:r>
          </a:p>
        </p:txBody>
      </p:sp>
      <p:sp>
        <p:nvSpPr>
          <p:cNvPr id="28" name="Text Placeholder 1">
            <a:extLst>
              <a:ext uri="{FF2B5EF4-FFF2-40B4-BE49-F238E27FC236}">
                <a16:creationId xmlns:a16="http://schemas.microsoft.com/office/drawing/2014/main" id="{48F29335-93F0-7153-BAE3-888F4AA269B2}"/>
              </a:ext>
            </a:extLst>
          </p:cNvPr>
          <p:cNvSpPr txBox="1">
            <a:spLocks/>
          </p:cNvSpPr>
          <p:nvPr/>
        </p:nvSpPr>
        <p:spPr>
          <a:xfrm>
            <a:off x="1200663" y="6024360"/>
            <a:ext cx="5760117" cy="521919"/>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Aziende di servizi pubblici, comuni, professionisti della gestione delle risorse idriche, agenzie ambientali, industrie che gestiscono le risorse idriche. </a:t>
            </a:r>
          </a:p>
        </p:txBody>
      </p:sp>
      <p:grpSp>
        <p:nvGrpSpPr>
          <p:cNvPr id="41" name="Group 40">
            <a:extLst>
              <a:ext uri="{FF2B5EF4-FFF2-40B4-BE49-F238E27FC236}">
                <a16:creationId xmlns:a16="http://schemas.microsoft.com/office/drawing/2014/main" id="{1F1A6FC5-112E-6943-3122-8156B4006987}"/>
              </a:ext>
            </a:extLst>
          </p:cNvPr>
          <p:cNvGrpSpPr/>
          <p:nvPr/>
        </p:nvGrpSpPr>
        <p:grpSpPr>
          <a:xfrm>
            <a:off x="827527" y="5835444"/>
            <a:ext cx="284351" cy="90540"/>
            <a:chOff x="1376309" y="4038285"/>
            <a:chExt cx="284351" cy="90540"/>
          </a:xfrm>
        </p:grpSpPr>
        <p:cxnSp>
          <p:nvCxnSpPr>
            <p:cNvPr id="42" name="Straight Connector 41">
              <a:extLst>
                <a:ext uri="{FF2B5EF4-FFF2-40B4-BE49-F238E27FC236}">
                  <a16:creationId xmlns:a16="http://schemas.microsoft.com/office/drawing/2014/main" id="{A1572FCB-0BFF-B532-0355-A9BBD7B1F3FD}"/>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43" name="Graphic 15">
              <a:extLst>
                <a:ext uri="{FF2B5EF4-FFF2-40B4-BE49-F238E27FC236}">
                  <a16:creationId xmlns:a16="http://schemas.microsoft.com/office/drawing/2014/main" id="{B0DE71B1-E50E-570F-0DE9-089F87975B09}"/>
                </a:ext>
              </a:extLst>
            </p:cNvPr>
            <p:cNvGrpSpPr/>
            <p:nvPr/>
          </p:nvGrpSpPr>
          <p:grpSpPr>
            <a:xfrm rot="16200000">
              <a:off x="1570220" y="4038384"/>
              <a:ext cx="90540" cy="90341"/>
              <a:chOff x="1006279" y="7689162"/>
              <a:chExt cx="118191" cy="117931"/>
            </a:xfrm>
          </p:grpSpPr>
          <p:sp>
            <p:nvSpPr>
              <p:cNvPr id="44" name="Freeform 43">
                <a:extLst>
                  <a:ext uri="{FF2B5EF4-FFF2-40B4-BE49-F238E27FC236}">
                    <a16:creationId xmlns:a16="http://schemas.microsoft.com/office/drawing/2014/main" id="{647494FF-8490-A314-50D8-9674F134A7B9}"/>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45" name="Freeform 44">
                <a:extLst>
                  <a:ext uri="{FF2B5EF4-FFF2-40B4-BE49-F238E27FC236}">
                    <a16:creationId xmlns:a16="http://schemas.microsoft.com/office/drawing/2014/main" id="{FE54D070-F68E-F5FA-98DF-4DDF30C2088C}"/>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47" name="Straight Connector 46">
            <a:extLst>
              <a:ext uri="{FF2B5EF4-FFF2-40B4-BE49-F238E27FC236}">
                <a16:creationId xmlns:a16="http://schemas.microsoft.com/office/drawing/2014/main" id="{13F1285F-0883-7648-230A-BD28993EE8FF}"/>
              </a:ext>
            </a:extLst>
          </p:cNvPr>
          <p:cNvCxnSpPr>
            <a:cxnSpLocks/>
          </p:cNvCxnSpPr>
          <p:nvPr/>
        </p:nvCxnSpPr>
        <p:spPr>
          <a:xfrm flipH="1">
            <a:off x="-2608" y="5627193"/>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19CF470-5025-F6AD-C1CD-F4A418060CB1}"/>
              </a:ext>
            </a:extLst>
          </p:cNvPr>
          <p:cNvSpPr txBox="1"/>
          <p:nvPr/>
        </p:nvSpPr>
        <p:spPr>
          <a:xfrm>
            <a:off x="1201301" y="3709100"/>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Funzione </a:t>
            </a:r>
          </a:p>
        </p:txBody>
      </p:sp>
      <p:sp>
        <p:nvSpPr>
          <p:cNvPr id="29" name="Text Placeholder 1">
            <a:extLst>
              <a:ext uri="{FF2B5EF4-FFF2-40B4-BE49-F238E27FC236}">
                <a16:creationId xmlns:a16="http://schemas.microsoft.com/office/drawing/2014/main" id="{8EF8ED1E-5D04-46DF-629A-230FEB87B938}"/>
              </a:ext>
            </a:extLst>
          </p:cNvPr>
          <p:cNvSpPr txBox="1">
            <a:spLocks/>
          </p:cNvSpPr>
          <p:nvPr/>
        </p:nvSpPr>
        <p:spPr>
          <a:xfrm>
            <a:off x="1221425" y="4041000"/>
            <a:ext cx="5760117" cy="515979"/>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006668"/>
              </a:buClr>
            </a:pPr>
            <a:r>
              <a:rPr lang="en-US" sz="1150" b="0" dirty="0">
                <a:solidFill>
                  <a:srgbClr val="262626"/>
                </a:solidFill>
              </a:rPr>
              <a:t>Badger Meter fornisce soluzioni intelligenti per la gestione dell'acqua, compresi strumenti potenziati dall'intelligenza artificiale per l'analisi in tempo reale del flusso idrico, il rilevamento delle perdite e l'ottimizzazione del sistema. La funzione principale è quella di consentire alle aziende di servizi pubblici e alle industrie di ottimizzare l'utilizzo dell'acqua, migliorare l'efficienza e ridurre i costi attraverso dati predittivi e monitoraggio in tempo reale.</a:t>
            </a:r>
          </a:p>
          <a:p>
            <a:pPr algn="just">
              <a:lnSpc>
                <a:spcPts val="1220"/>
              </a:lnSpc>
              <a:spcBef>
                <a:spcPts val="0"/>
              </a:spcBef>
              <a:buClr>
                <a:srgbClr val="006668"/>
              </a:buClr>
            </a:pPr>
            <a:r>
              <a:rPr lang="en-US" sz="1250" dirty="0">
                <a:solidFill>
                  <a:srgbClr val="006668"/>
                </a:solidFill>
              </a:rPr>
              <a:t>Che cos'è lo strumento?</a:t>
            </a:r>
          </a:p>
          <a:p>
            <a:pPr algn="just">
              <a:spcBef>
                <a:spcPts val="0"/>
              </a:spcBef>
              <a:buClr>
                <a:srgbClr val="006668"/>
              </a:buClr>
            </a:pPr>
            <a:endParaRPr lang="en-US" sz="600" dirty="0">
              <a:solidFill>
                <a:srgbClr val="006668"/>
              </a:solidFill>
            </a:endParaRPr>
          </a:p>
          <a:p>
            <a:pPr algn="just">
              <a:lnSpc>
                <a:spcPts val="1220"/>
              </a:lnSpc>
              <a:spcBef>
                <a:spcPts val="0"/>
              </a:spcBef>
              <a:buClr>
                <a:srgbClr val="006668"/>
              </a:buClr>
            </a:pPr>
            <a:r>
              <a:rPr lang="en-US" sz="1150" b="0" dirty="0">
                <a:solidFill>
                  <a:srgbClr val="262626"/>
                </a:solidFill>
              </a:rPr>
              <a:t>Badger Meter fornisce strumenti modulari, senza reagenti e a basso consumo energetico e software per il monitoraggio in tempo reale della qualità dell'acqua (ad esempio cloro, pH, torbidità, UV254), oltre all'analisi della pressione/delle perdite per le reti di distribuzione. </a:t>
            </a:r>
          </a:p>
          <a:p>
            <a:pPr algn="just">
              <a:lnSpc>
                <a:spcPts val="1220"/>
              </a:lnSpc>
              <a:spcBef>
                <a:spcPts val="0"/>
              </a:spcBef>
              <a:buClr>
                <a:srgbClr val="006668"/>
              </a:buClr>
            </a:pPr>
            <a:endParaRPr lang="en-US" sz="1150" b="0" dirty="0">
              <a:solidFill>
                <a:srgbClr val="262626"/>
              </a:solidFill>
            </a:endParaRPr>
          </a:p>
        </p:txBody>
      </p:sp>
      <p:grpSp>
        <p:nvGrpSpPr>
          <p:cNvPr id="46" name="Group 45">
            <a:extLst>
              <a:ext uri="{FF2B5EF4-FFF2-40B4-BE49-F238E27FC236}">
                <a16:creationId xmlns:a16="http://schemas.microsoft.com/office/drawing/2014/main" id="{8A976CD7-C706-F8A5-EC88-6AE086CF076F}"/>
              </a:ext>
            </a:extLst>
          </p:cNvPr>
          <p:cNvGrpSpPr/>
          <p:nvPr/>
        </p:nvGrpSpPr>
        <p:grpSpPr>
          <a:xfrm>
            <a:off x="838812" y="3830245"/>
            <a:ext cx="284351" cy="90540"/>
            <a:chOff x="1376309" y="4038285"/>
            <a:chExt cx="284351" cy="90540"/>
          </a:xfrm>
        </p:grpSpPr>
        <p:cxnSp>
          <p:nvCxnSpPr>
            <p:cNvPr id="48" name="Straight Connector 47">
              <a:extLst>
                <a:ext uri="{FF2B5EF4-FFF2-40B4-BE49-F238E27FC236}">
                  <a16:creationId xmlns:a16="http://schemas.microsoft.com/office/drawing/2014/main" id="{97AB4345-6E51-6934-5FA1-9C4537A56EF3}"/>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49" name="Graphic 15">
              <a:extLst>
                <a:ext uri="{FF2B5EF4-FFF2-40B4-BE49-F238E27FC236}">
                  <a16:creationId xmlns:a16="http://schemas.microsoft.com/office/drawing/2014/main" id="{0266FE32-0E26-4D66-362C-BC309F37A8B0}"/>
                </a:ext>
              </a:extLst>
            </p:cNvPr>
            <p:cNvGrpSpPr/>
            <p:nvPr/>
          </p:nvGrpSpPr>
          <p:grpSpPr>
            <a:xfrm rot="16200000">
              <a:off x="1570220" y="4038384"/>
              <a:ext cx="90540" cy="90341"/>
              <a:chOff x="1006279" y="7689162"/>
              <a:chExt cx="118191" cy="117931"/>
            </a:xfrm>
          </p:grpSpPr>
          <p:sp>
            <p:nvSpPr>
              <p:cNvPr id="50" name="Freeform 49">
                <a:extLst>
                  <a:ext uri="{FF2B5EF4-FFF2-40B4-BE49-F238E27FC236}">
                    <a16:creationId xmlns:a16="http://schemas.microsoft.com/office/drawing/2014/main" id="{1016F482-67A3-F446-A62C-06FBD0217FD3}"/>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3784B061-8308-CA18-B423-482018B2D756}"/>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sp>
        <p:nvSpPr>
          <p:cNvPr id="35" name="object 13">
            <a:extLst>
              <a:ext uri="{FF2B5EF4-FFF2-40B4-BE49-F238E27FC236}">
                <a16:creationId xmlns:a16="http://schemas.microsoft.com/office/drawing/2014/main" id="{7357D6A5-BFC1-8318-FD19-7CD72DE02087}"/>
              </a:ext>
            </a:extLst>
          </p:cNvPr>
          <p:cNvSpPr/>
          <p:nvPr/>
        </p:nvSpPr>
        <p:spPr>
          <a:xfrm rot="16200000">
            <a:off x="3298654" y="5935287"/>
            <a:ext cx="872265" cy="7544160"/>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38" name="Freeform 37">
            <a:extLst>
              <a:ext uri="{FF2B5EF4-FFF2-40B4-BE49-F238E27FC236}">
                <a16:creationId xmlns:a16="http://schemas.microsoft.com/office/drawing/2014/main" id="{7B6470D9-4346-6197-F019-8E950D325500}"/>
              </a:ext>
            </a:extLst>
          </p:cNvPr>
          <p:cNvSpPr/>
          <p:nvPr/>
        </p:nvSpPr>
        <p:spPr>
          <a:xfrm rot="19761138">
            <a:off x="2980786" y="9018266"/>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grpSp>
        <p:nvGrpSpPr>
          <p:cNvPr id="31" name="Graphic 503">
            <a:extLst>
              <a:ext uri="{FF2B5EF4-FFF2-40B4-BE49-F238E27FC236}">
                <a16:creationId xmlns:a16="http://schemas.microsoft.com/office/drawing/2014/main" id="{5F078413-02D1-0DF6-80A6-27CEF8CFE570}"/>
              </a:ext>
            </a:extLst>
          </p:cNvPr>
          <p:cNvGrpSpPr/>
          <p:nvPr/>
        </p:nvGrpSpPr>
        <p:grpSpPr>
          <a:xfrm>
            <a:off x="503327" y="496347"/>
            <a:ext cx="483400" cy="419416"/>
            <a:chOff x="18003154" y="7258468"/>
            <a:chExt cx="1284171" cy="1114197"/>
          </a:xfrm>
        </p:grpSpPr>
        <p:grpSp>
          <p:nvGrpSpPr>
            <p:cNvPr id="33" name="Graphic 503">
              <a:extLst>
                <a:ext uri="{FF2B5EF4-FFF2-40B4-BE49-F238E27FC236}">
                  <a16:creationId xmlns:a16="http://schemas.microsoft.com/office/drawing/2014/main" id="{CFD46FA9-940E-193E-ED35-1B43346AB84A}"/>
                </a:ext>
              </a:extLst>
            </p:cNvPr>
            <p:cNvGrpSpPr/>
            <p:nvPr/>
          </p:nvGrpSpPr>
          <p:grpSpPr>
            <a:xfrm>
              <a:off x="18003154" y="7258468"/>
              <a:ext cx="1284171" cy="1114197"/>
              <a:chOff x="18003154" y="7258468"/>
              <a:chExt cx="1284171" cy="1114197"/>
            </a:xfrm>
            <a:noFill/>
          </p:grpSpPr>
          <p:sp>
            <p:nvSpPr>
              <p:cNvPr id="134" name="Freeform 133">
                <a:extLst>
                  <a:ext uri="{FF2B5EF4-FFF2-40B4-BE49-F238E27FC236}">
                    <a16:creationId xmlns:a16="http://schemas.microsoft.com/office/drawing/2014/main" id="{EA8AAEFA-AFC7-2E32-B982-88A4B022B624}"/>
                  </a:ext>
                </a:extLst>
              </p:cNvPr>
              <p:cNvSpPr/>
              <p:nvPr/>
            </p:nvSpPr>
            <p:spPr>
              <a:xfrm>
                <a:off x="18086560" y="7648257"/>
                <a:ext cx="984537" cy="724407"/>
              </a:xfrm>
              <a:custGeom>
                <a:avLst/>
                <a:gdLst>
                  <a:gd name="connsiteX0" fmla="*/ 984537 w 984537"/>
                  <a:gd name="connsiteY0" fmla="*/ 527477 h 724407"/>
                  <a:gd name="connsiteX1" fmla="*/ 817826 w 984537"/>
                  <a:gd name="connsiteY1" fmla="*/ 660994 h 724407"/>
                  <a:gd name="connsiteX2" fmla="*/ 613151 w 984537"/>
                  <a:gd name="connsiteY2" fmla="*/ 721984 h 724407"/>
                  <a:gd name="connsiteX3" fmla="*/ 391969 w 984537"/>
                  <a:gd name="connsiteY3" fmla="*/ 698907 h 724407"/>
                  <a:gd name="connsiteX4" fmla="*/ 197197 w 984537"/>
                  <a:gd name="connsiteY4" fmla="*/ 591763 h 724407"/>
                  <a:gd name="connsiteX5" fmla="*/ 63498 w 984537"/>
                  <a:gd name="connsiteY5" fmla="*/ 425278 h 724407"/>
                  <a:gd name="connsiteX6" fmla="*/ 2427 w 984537"/>
                  <a:gd name="connsiteY6" fmla="*/ 220880 h 724407"/>
                  <a:gd name="connsiteX7" fmla="*/ 25536 w 984537"/>
                  <a:gd name="connsiteY7" fmla="*/ 0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984537" y="527477"/>
                    </a:moveTo>
                    <a:cubicBezTo>
                      <a:pt x="938319" y="583521"/>
                      <a:pt x="880548" y="628027"/>
                      <a:pt x="817826" y="660994"/>
                    </a:cubicBezTo>
                    <a:cubicBezTo>
                      <a:pt x="755103" y="693962"/>
                      <a:pt x="684126" y="715390"/>
                      <a:pt x="613151" y="721984"/>
                    </a:cubicBezTo>
                    <a:cubicBezTo>
                      <a:pt x="540524" y="728578"/>
                      <a:pt x="466247" y="721984"/>
                      <a:pt x="391969" y="698907"/>
                    </a:cubicBezTo>
                    <a:cubicBezTo>
                      <a:pt x="317692" y="675830"/>
                      <a:pt x="253318" y="639566"/>
                      <a:pt x="197197" y="591763"/>
                    </a:cubicBezTo>
                    <a:cubicBezTo>
                      <a:pt x="141078" y="545609"/>
                      <a:pt x="96510" y="487916"/>
                      <a:pt x="63498" y="425278"/>
                    </a:cubicBezTo>
                    <a:cubicBezTo>
                      <a:pt x="30486" y="362641"/>
                      <a:pt x="9030" y="291761"/>
                      <a:pt x="2427" y="220880"/>
                    </a:cubicBezTo>
                    <a:cubicBezTo>
                      <a:pt x="-4176" y="148353"/>
                      <a:pt x="2427" y="74176"/>
                      <a:pt x="25536" y="0"/>
                    </a:cubicBezTo>
                  </a:path>
                </a:pathLst>
              </a:custGeom>
              <a:noFill/>
              <a:ln w="12700" cap="rnd">
                <a:solidFill>
                  <a:srgbClr val="000000"/>
                </a:solidFill>
                <a:prstDash val="solid"/>
                <a:round/>
              </a:ln>
            </p:spPr>
            <p:txBody>
              <a:bodyPr rtlCol="0" anchor="ctr"/>
              <a:lstStyle/>
              <a:p>
                <a:endParaRPr lang="en-US" sz="1799"/>
              </a:p>
            </p:txBody>
          </p:sp>
          <p:sp>
            <p:nvSpPr>
              <p:cNvPr id="135" name="Freeform 134">
                <a:extLst>
                  <a:ext uri="{FF2B5EF4-FFF2-40B4-BE49-F238E27FC236}">
                    <a16:creationId xmlns:a16="http://schemas.microsoft.com/office/drawing/2014/main" id="{6B240170-212F-663B-EAA4-1DD57AFA9C39}"/>
                  </a:ext>
                </a:extLst>
              </p:cNvPr>
              <p:cNvSpPr/>
              <p:nvPr/>
            </p:nvSpPr>
            <p:spPr>
              <a:xfrm>
                <a:off x="18217733" y="7258468"/>
                <a:ext cx="984537" cy="724407"/>
              </a:xfrm>
              <a:custGeom>
                <a:avLst/>
                <a:gdLst>
                  <a:gd name="connsiteX0" fmla="*/ 0 w 984537"/>
                  <a:gd name="connsiteY0" fmla="*/ 196930 h 724407"/>
                  <a:gd name="connsiteX1" fmla="*/ 166713 w 984537"/>
                  <a:gd name="connsiteY1" fmla="*/ 63413 h 724407"/>
                  <a:gd name="connsiteX2" fmla="*/ 371386 w 984537"/>
                  <a:gd name="connsiteY2" fmla="*/ 2423 h 724407"/>
                  <a:gd name="connsiteX3" fmla="*/ 592568 w 984537"/>
                  <a:gd name="connsiteY3" fmla="*/ 25500 h 724407"/>
                  <a:gd name="connsiteX4" fmla="*/ 787340 w 984537"/>
                  <a:gd name="connsiteY4" fmla="*/ 132644 h 724407"/>
                  <a:gd name="connsiteX5" fmla="*/ 921039 w 984537"/>
                  <a:gd name="connsiteY5" fmla="*/ 299129 h 724407"/>
                  <a:gd name="connsiteX6" fmla="*/ 982110 w 984537"/>
                  <a:gd name="connsiteY6" fmla="*/ 503526 h 724407"/>
                  <a:gd name="connsiteX7" fmla="*/ 959003 w 984537"/>
                  <a:gd name="connsiteY7" fmla="*/ 724408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0" y="196930"/>
                    </a:moveTo>
                    <a:cubicBezTo>
                      <a:pt x="46218" y="140886"/>
                      <a:pt x="103989" y="96381"/>
                      <a:pt x="166713" y="63413"/>
                    </a:cubicBezTo>
                    <a:cubicBezTo>
                      <a:pt x="229435" y="30446"/>
                      <a:pt x="300411" y="9016"/>
                      <a:pt x="371386" y="2423"/>
                    </a:cubicBezTo>
                    <a:cubicBezTo>
                      <a:pt x="444013" y="-4170"/>
                      <a:pt x="518291" y="2423"/>
                      <a:pt x="592568" y="25500"/>
                    </a:cubicBezTo>
                    <a:cubicBezTo>
                      <a:pt x="666845" y="48578"/>
                      <a:pt x="731219" y="84842"/>
                      <a:pt x="787340" y="132644"/>
                    </a:cubicBezTo>
                    <a:cubicBezTo>
                      <a:pt x="843461" y="180447"/>
                      <a:pt x="888027" y="236492"/>
                      <a:pt x="921039" y="299129"/>
                    </a:cubicBezTo>
                    <a:cubicBezTo>
                      <a:pt x="954051" y="361767"/>
                      <a:pt x="975510" y="432647"/>
                      <a:pt x="982110" y="503526"/>
                    </a:cubicBezTo>
                    <a:cubicBezTo>
                      <a:pt x="988713" y="576055"/>
                      <a:pt x="982110" y="650231"/>
                      <a:pt x="959003" y="724408"/>
                    </a:cubicBezTo>
                  </a:path>
                </a:pathLst>
              </a:custGeom>
              <a:noFill/>
              <a:ln w="12700" cap="rnd">
                <a:solidFill>
                  <a:srgbClr val="000000"/>
                </a:solidFill>
                <a:prstDash val="solid"/>
                <a:round/>
              </a:ln>
            </p:spPr>
            <p:txBody>
              <a:bodyPr rtlCol="0" anchor="ctr"/>
              <a:lstStyle/>
              <a:p>
                <a:endParaRPr lang="en-US" sz="1799"/>
              </a:p>
            </p:txBody>
          </p:sp>
          <p:sp>
            <p:nvSpPr>
              <p:cNvPr id="136" name="Freeform 135">
                <a:extLst>
                  <a:ext uri="{FF2B5EF4-FFF2-40B4-BE49-F238E27FC236}">
                    <a16:creationId xmlns:a16="http://schemas.microsoft.com/office/drawing/2014/main" id="{D7B0178B-4CF1-5A65-E21C-DFD769F0CF31}"/>
                  </a:ext>
                </a:extLst>
              </p:cNvPr>
              <p:cNvSpPr/>
              <p:nvPr/>
            </p:nvSpPr>
            <p:spPr>
              <a:xfrm>
                <a:off x="18003154" y="7648257"/>
                <a:ext cx="168362" cy="128572"/>
              </a:xfrm>
              <a:custGeom>
                <a:avLst/>
                <a:gdLst>
                  <a:gd name="connsiteX0" fmla="*/ 0 w 168362"/>
                  <a:gd name="connsiteY0" fmla="*/ 92308 h 128572"/>
                  <a:gd name="connsiteX1" fmla="*/ 108942 w 168362"/>
                  <a:gd name="connsiteY1" fmla="*/ 0 h 128572"/>
                  <a:gd name="connsiteX2" fmla="*/ 168363 w 168362"/>
                  <a:gd name="connsiteY2" fmla="*/ 128572 h 128572"/>
                </a:gdLst>
                <a:ahLst/>
                <a:cxnLst>
                  <a:cxn ang="0">
                    <a:pos x="connsiteX0" y="connsiteY0"/>
                  </a:cxn>
                  <a:cxn ang="0">
                    <a:pos x="connsiteX1" y="connsiteY1"/>
                  </a:cxn>
                  <a:cxn ang="0">
                    <a:pos x="connsiteX2" y="connsiteY2"/>
                  </a:cxn>
                </a:cxnLst>
                <a:rect l="l" t="t" r="r" b="b"/>
                <a:pathLst>
                  <a:path w="168362" h="128572">
                    <a:moveTo>
                      <a:pt x="0" y="92308"/>
                    </a:moveTo>
                    <a:lnTo>
                      <a:pt x="108942" y="0"/>
                    </a:lnTo>
                    <a:lnTo>
                      <a:pt x="168363" y="128572"/>
                    </a:lnTo>
                  </a:path>
                </a:pathLst>
              </a:custGeom>
              <a:noFill/>
              <a:ln w="12700" cap="rnd">
                <a:solidFill>
                  <a:srgbClr val="000000"/>
                </a:solidFill>
                <a:prstDash val="solid"/>
                <a:round/>
              </a:ln>
            </p:spPr>
            <p:txBody>
              <a:bodyPr rtlCol="0" anchor="ctr"/>
              <a:lstStyle/>
              <a:p>
                <a:endParaRPr lang="en-US" sz="1799"/>
              </a:p>
            </p:txBody>
          </p:sp>
          <p:sp>
            <p:nvSpPr>
              <p:cNvPr id="137" name="Freeform 136">
                <a:extLst>
                  <a:ext uri="{FF2B5EF4-FFF2-40B4-BE49-F238E27FC236}">
                    <a16:creationId xmlns:a16="http://schemas.microsoft.com/office/drawing/2014/main" id="{2BCA8AB5-62FA-8462-0CE6-45AE857AB7C1}"/>
                  </a:ext>
                </a:extLst>
              </p:cNvPr>
              <p:cNvSpPr/>
              <p:nvPr/>
            </p:nvSpPr>
            <p:spPr>
              <a:xfrm>
                <a:off x="19117313" y="7852654"/>
                <a:ext cx="170013" cy="128573"/>
              </a:xfrm>
              <a:custGeom>
                <a:avLst/>
                <a:gdLst>
                  <a:gd name="connsiteX0" fmla="*/ 170013 w 170013"/>
                  <a:gd name="connsiteY0" fmla="*/ 37913 h 128573"/>
                  <a:gd name="connsiteX1" fmla="*/ 61074 w 170013"/>
                  <a:gd name="connsiteY1" fmla="*/ 128573 h 128573"/>
                  <a:gd name="connsiteX2" fmla="*/ 0 w 170013"/>
                  <a:gd name="connsiteY2" fmla="*/ 0 h 128573"/>
                </a:gdLst>
                <a:ahLst/>
                <a:cxnLst>
                  <a:cxn ang="0">
                    <a:pos x="connsiteX0" y="connsiteY0"/>
                  </a:cxn>
                  <a:cxn ang="0">
                    <a:pos x="connsiteX1" y="connsiteY1"/>
                  </a:cxn>
                  <a:cxn ang="0">
                    <a:pos x="connsiteX2" y="connsiteY2"/>
                  </a:cxn>
                </a:cxnLst>
                <a:rect l="l" t="t" r="r" b="b"/>
                <a:pathLst>
                  <a:path w="170013" h="128573">
                    <a:moveTo>
                      <a:pt x="170013" y="37913"/>
                    </a:moveTo>
                    <a:lnTo>
                      <a:pt x="61074" y="128573"/>
                    </a:lnTo>
                    <a:lnTo>
                      <a:pt x="0" y="0"/>
                    </a:lnTo>
                  </a:path>
                </a:pathLst>
              </a:custGeom>
              <a:noFill/>
              <a:ln w="12700" cap="rnd">
                <a:solidFill>
                  <a:srgbClr val="000000"/>
                </a:solidFill>
                <a:prstDash val="solid"/>
                <a:round/>
              </a:ln>
            </p:spPr>
            <p:txBody>
              <a:bodyPr rtlCol="0" anchor="ctr"/>
              <a:lstStyle/>
              <a:p>
                <a:endParaRPr lang="en-US" sz="1799"/>
              </a:p>
            </p:txBody>
          </p:sp>
        </p:grpSp>
        <p:grpSp>
          <p:nvGrpSpPr>
            <p:cNvPr id="37" name="Graphic 503">
              <a:extLst>
                <a:ext uri="{FF2B5EF4-FFF2-40B4-BE49-F238E27FC236}">
                  <a16:creationId xmlns:a16="http://schemas.microsoft.com/office/drawing/2014/main" id="{73FA7759-081B-3AA8-8D48-A658F36E282E}"/>
                </a:ext>
              </a:extLst>
            </p:cNvPr>
            <p:cNvGrpSpPr/>
            <p:nvPr/>
          </p:nvGrpSpPr>
          <p:grpSpPr>
            <a:xfrm>
              <a:off x="18336955" y="7366386"/>
              <a:ext cx="586710" cy="895351"/>
              <a:chOff x="18336955" y="7366386"/>
              <a:chExt cx="586710" cy="895351"/>
            </a:xfrm>
          </p:grpSpPr>
          <p:sp>
            <p:nvSpPr>
              <p:cNvPr id="55" name="Freeform 54">
                <a:extLst>
                  <a:ext uri="{FF2B5EF4-FFF2-40B4-BE49-F238E27FC236}">
                    <a16:creationId xmlns:a16="http://schemas.microsoft.com/office/drawing/2014/main" id="{6D9B2848-3518-46E0-B313-4571B37A1B2A}"/>
                  </a:ext>
                </a:extLst>
              </p:cNvPr>
              <p:cNvSpPr/>
              <p:nvPr/>
            </p:nvSpPr>
            <p:spPr>
              <a:xfrm>
                <a:off x="18524798" y="7588915"/>
                <a:ext cx="191366" cy="303299"/>
              </a:xfrm>
              <a:custGeom>
                <a:avLst/>
                <a:gdLst>
                  <a:gd name="connsiteX0" fmla="*/ 95683 w 191366"/>
                  <a:gd name="connsiteY0" fmla="*/ 0 h 303299"/>
                  <a:gd name="connsiteX1" fmla="*/ 18105 w 191366"/>
                  <a:gd name="connsiteY1" fmla="*/ 145057 h 303299"/>
                  <a:gd name="connsiteX2" fmla="*/ 13152 w 191366"/>
                  <a:gd name="connsiteY2" fmla="*/ 258794 h 303299"/>
                  <a:gd name="connsiteX3" fmla="*/ 95683 w 191366"/>
                  <a:gd name="connsiteY3" fmla="*/ 303300 h 303299"/>
                  <a:gd name="connsiteX4" fmla="*/ 178213 w 191366"/>
                  <a:gd name="connsiteY4" fmla="*/ 258794 h 303299"/>
                  <a:gd name="connsiteX5" fmla="*/ 173262 w 191366"/>
                  <a:gd name="connsiteY5" fmla="*/ 145057 h 303299"/>
                  <a:gd name="connsiteX6" fmla="*/ 95683 w 191366"/>
                  <a:gd name="connsiteY6" fmla="*/ 0 h 3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6" h="303299">
                    <a:moveTo>
                      <a:pt x="95683" y="0"/>
                    </a:moveTo>
                    <a:cubicBezTo>
                      <a:pt x="84129" y="24725"/>
                      <a:pt x="59370" y="70881"/>
                      <a:pt x="18105" y="145057"/>
                    </a:cubicBezTo>
                    <a:cubicBezTo>
                      <a:pt x="-3354" y="182969"/>
                      <a:pt x="-6654" y="225826"/>
                      <a:pt x="13152" y="258794"/>
                    </a:cubicBezTo>
                    <a:cubicBezTo>
                      <a:pt x="29658" y="286816"/>
                      <a:pt x="59370" y="303300"/>
                      <a:pt x="95683" y="303300"/>
                    </a:cubicBezTo>
                    <a:cubicBezTo>
                      <a:pt x="131997" y="303300"/>
                      <a:pt x="161707" y="286816"/>
                      <a:pt x="178213" y="258794"/>
                    </a:cubicBezTo>
                    <a:cubicBezTo>
                      <a:pt x="198021" y="225826"/>
                      <a:pt x="194719" y="182969"/>
                      <a:pt x="173262" y="145057"/>
                    </a:cubicBezTo>
                    <a:cubicBezTo>
                      <a:pt x="131997" y="72529"/>
                      <a:pt x="107238" y="26374"/>
                      <a:pt x="95683" y="0"/>
                    </a:cubicBezTo>
                    <a:close/>
                  </a:path>
                </a:pathLst>
              </a:custGeom>
              <a:noFill/>
              <a:ln w="12700" cap="rnd">
                <a:solidFill>
                  <a:srgbClr val="000000"/>
                </a:solidFill>
                <a:prstDash val="solid"/>
                <a:miter/>
              </a:ln>
            </p:spPr>
            <p:txBody>
              <a:bodyPr rtlCol="0" anchor="ctr"/>
              <a:lstStyle/>
              <a:p>
                <a:endParaRPr lang="en-US" sz="1799"/>
              </a:p>
            </p:txBody>
          </p:sp>
          <p:sp>
            <p:nvSpPr>
              <p:cNvPr id="58" name="Freeform 57">
                <a:extLst>
                  <a:ext uri="{FF2B5EF4-FFF2-40B4-BE49-F238E27FC236}">
                    <a16:creationId xmlns:a16="http://schemas.microsoft.com/office/drawing/2014/main" id="{54A16191-9CD9-9AFD-AB78-B4A7D4F09B71}"/>
                  </a:ext>
                </a:extLst>
              </p:cNvPr>
              <p:cNvSpPr/>
              <p:nvPr/>
            </p:nvSpPr>
            <p:spPr>
              <a:xfrm>
                <a:off x="18687032" y="7366386"/>
                <a:ext cx="117790" cy="187914"/>
              </a:xfrm>
              <a:custGeom>
                <a:avLst/>
                <a:gdLst>
                  <a:gd name="connsiteX0" fmla="*/ 58894 w 117790"/>
                  <a:gd name="connsiteY0" fmla="*/ 0 h 187914"/>
                  <a:gd name="connsiteX1" fmla="*/ 11029 w 117790"/>
                  <a:gd name="connsiteY1" fmla="*/ 89012 h 187914"/>
                  <a:gd name="connsiteX2" fmla="*/ 7726 w 117790"/>
                  <a:gd name="connsiteY2" fmla="*/ 159892 h 187914"/>
                  <a:gd name="connsiteX3" fmla="*/ 58894 w 117790"/>
                  <a:gd name="connsiteY3" fmla="*/ 187914 h 187914"/>
                  <a:gd name="connsiteX4" fmla="*/ 110065 w 117790"/>
                  <a:gd name="connsiteY4" fmla="*/ 159892 h 187914"/>
                  <a:gd name="connsiteX5" fmla="*/ 106762 w 117790"/>
                  <a:gd name="connsiteY5" fmla="*/ 89012 h 187914"/>
                  <a:gd name="connsiteX6" fmla="*/ 58894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4" y="0"/>
                    </a:moveTo>
                    <a:cubicBezTo>
                      <a:pt x="50641" y="14836"/>
                      <a:pt x="35788" y="44506"/>
                      <a:pt x="11029" y="89012"/>
                    </a:cubicBezTo>
                    <a:cubicBezTo>
                      <a:pt x="-2177" y="113738"/>
                      <a:pt x="-3827" y="140111"/>
                      <a:pt x="7726" y="159892"/>
                    </a:cubicBezTo>
                    <a:cubicBezTo>
                      <a:pt x="17629" y="178024"/>
                      <a:pt x="37438" y="187914"/>
                      <a:pt x="58894" y="187914"/>
                    </a:cubicBezTo>
                    <a:cubicBezTo>
                      <a:pt x="80353" y="187914"/>
                      <a:pt x="100160" y="178024"/>
                      <a:pt x="110065" y="159892"/>
                    </a:cubicBezTo>
                    <a:cubicBezTo>
                      <a:pt x="121618" y="140111"/>
                      <a:pt x="119968" y="113738"/>
                      <a:pt x="106762" y="89012"/>
                    </a:cubicBezTo>
                    <a:cubicBezTo>
                      <a:pt x="80353" y="44506"/>
                      <a:pt x="65497" y="14836"/>
                      <a:pt x="58894" y="0"/>
                    </a:cubicBezTo>
                    <a:close/>
                  </a:path>
                </a:pathLst>
              </a:custGeom>
              <a:noFill/>
              <a:ln w="12700" cap="rnd">
                <a:solidFill>
                  <a:srgbClr val="000000"/>
                </a:solidFill>
                <a:prstDash val="solid"/>
                <a:miter/>
              </a:ln>
            </p:spPr>
            <p:txBody>
              <a:bodyPr rtlCol="0" anchor="ctr"/>
              <a:lstStyle/>
              <a:p>
                <a:endParaRPr lang="en-US" sz="1799"/>
              </a:p>
            </p:txBody>
          </p:sp>
          <p:sp>
            <p:nvSpPr>
              <p:cNvPr id="59" name="Freeform 58">
                <a:extLst>
                  <a:ext uri="{FF2B5EF4-FFF2-40B4-BE49-F238E27FC236}">
                    <a16:creationId xmlns:a16="http://schemas.microsoft.com/office/drawing/2014/main" id="{BA95B7E8-18BD-2BA2-4829-DA2D178BD3AF}"/>
                  </a:ext>
                </a:extLst>
              </p:cNvPr>
              <p:cNvSpPr/>
              <p:nvPr/>
            </p:nvSpPr>
            <p:spPr>
              <a:xfrm>
                <a:off x="18805875" y="7588915"/>
                <a:ext cx="117790" cy="187914"/>
              </a:xfrm>
              <a:custGeom>
                <a:avLst/>
                <a:gdLst>
                  <a:gd name="connsiteX0" fmla="*/ 58896 w 117790"/>
                  <a:gd name="connsiteY0" fmla="*/ 0 h 187914"/>
                  <a:gd name="connsiteX1" fmla="*/ 11028 w 117790"/>
                  <a:gd name="connsiteY1" fmla="*/ 89012 h 187914"/>
                  <a:gd name="connsiteX2" fmla="*/ 7728 w 117790"/>
                  <a:gd name="connsiteY2" fmla="*/ 159892 h 187914"/>
                  <a:gd name="connsiteX3" fmla="*/ 58896 w 117790"/>
                  <a:gd name="connsiteY3" fmla="*/ 187914 h 187914"/>
                  <a:gd name="connsiteX4" fmla="*/ 110065 w 117790"/>
                  <a:gd name="connsiteY4" fmla="*/ 159892 h 187914"/>
                  <a:gd name="connsiteX5" fmla="*/ 106764 w 117790"/>
                  <a:gd name="connsiteY5" fmla="*/ 89012 h 187914"/>
                  <a:gd name="connsiteX6" fmla="*/ 58896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6" y="0"/>
                    </a:moveTo>
                    <a:cubicBezTo>
                      <a:pt x="50643" y="14836"/>
                      <a:pt x="35787" y="44506"/>
                      <a:pt x="11028" y="89012"/>
                    </a:cubicBezTo>
                    <a:cubicBezTo>
                      <a:pt x="-2177" y="113738"/>
                      <a:pt x="-3828" y="140111"/>
                      <a:pt x="7728" y="159892"/>
                    </a:cubicBezTo>
                    <a:cubicBezTo>
                      <a:pt x="17631" y="178024"/>
                      <a:pt x="37437" y="187914"/>
                      <a:pt x="58896" y="187914"/>
                    </a:cubicBezTo>
                    <a:cubicBezTo>
                      <a:pt x="80353" y="187914"/>
                      <a:pt x="100161" y="178024"/>
                      <a:pt x="110065" y="159892"/>
                    </a:cubicBezTo>
                    <a:cubicBezTo>
                      <a:pt x="121618" y="140111"/>
                      <a:pt x="119968" y="113738"/>
                      <a:pt x="106764" y="89012"/>
                    </a:cubicBezTo>
                    <a:cubicBezTo>
                      <a:pt x="80353" y="42858"/>
                      <a:pt x="65499" y="14836"/>
                      <a:pt x="58896" y="0"/>
                    </a:cubicBezTo>
                    <a:close/>
                  </a:path>
                </a:pathLst>
              </a:custGeom>
              <a:noFill/>
              <a:ln w="12700" cap="rnd">
                <a:solidFill>
                  <a:srgbClr val="000000"/>
                </a:solidFill>
                <a:prstDash val="solid"/>
                <a:miter/>
              </a:ln>
            </p:spPr>
            <p:txBody>
              <a:bodyPr rtlCol="0" anchor="ctr"/>
              <a:lstStyle/>
              <a:p>
                <a:endParaRPr lang="en-US" sz="1799"/>
              </a:p>
            </p:txBody>
          </p:sp>
          <p:sp>
            <p:nvSpPr>
              <p:cNvPr id="60" name="Freeform 59">
                <a:extLst>
                  <a:ext uri="{FF2B5EF4-FFF2-40B4-BE49-F238E27FC236}">
                    <a16:creationId xmlns:a16="http://schemas.microsoft.com/office/drawing/2014/main" id="{DE46378B-515A-F7D4-59BE-58FEA15B67AA}"/>
                  </a:ext>
                </a:extLst>
              </p:cNvPr>
              <p:cNvSpPr/>
              <p:nvPr/>
            </p:nvSpPr>
            <p:spPr>
              <a:xfrm>
                <a:off x="18336955" y="7478476"/>
                <a:ext cx="137895" cy="219232"/>
              </a:xfrm>
              <a:custGeom>
                <a:avLst/>
                <a:gdLst>
                  <a:gd name="connsiteX0" fmla="*/ 68948 w 137895"/>
                  <a:gd name="connsiteY0" fmla="*/ 0 h 219232"/>
                  <a:gd name="connsiteX1" fmla="*/ 12827 w 137895"/>
                  <a:gd name="connsiteY1" fmla="*/ 103847 h 219232"/>
                  <a:gd name="connsiteX2" fmla="*/ 9526 w 137895"/>
                  <a:gd name="connsiteY2" fmla="*/ 186265 h 219232"/>
                  <a:gd name="connsiteX3" fmla="*/ 68948 w 137895"/>
                  <a:gd name="connsiteY3" fmla="*/ 219232 h 219232"/>
                  <a:gd name="connsiteX4" fmla="*/ 128369 w 137895"/>
                  <a:gd name="connsiteY4" fmla="*/ 186265 h 219232"/>
                  <a:gd name="connsiteX5" fmla="*/ 125069 w 137895"/>
                  <a:gd name="connsiteY5" fmla="*/ 103847 h 219232"/>
                  <a:gd name="connsiteX6" fmla="*/ 68948 w 137895"/>
                  <a:gd name="connsiteY6" fmla="*/ 0 h 21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95" h="219232">
                    <a:moveTo>
                      <a:pt x="68948" y="0"/>
                    </a:moveTo>
                    <a:cubicBezTo>
                      <a:pt x="60695" y="18132"/>
                      <a:pt x="42538" y="51099"/>
                      <a:pt x="12827" y="103847"/>
                    </a:cubicBezTo>
                    <a:cubicBezTo>
                      <a:pt x="-3680" y="131869"/>
                      <a:pt x="-3680" y="161540"/>
                      <a:pt x="9526" y="186265"/>
                    </a:cubicBezTo>
                    <a:cubicBezTo>
                      <a:pt x="21080" y="207694"/>
                      <a:pt x="42538" y="219232"/>
                      <a:pt x="68948" y="219232"/>
                    </a:cubicBezTo>
                    <a:cubicBezTo>
                      <a:pt x="95357" y="219232"/>
                      <a:pt x="116815" y="207694"/>
                      <a:pt x="128369" y="186265"/>
                    </a:cubicBezTo>
                    <a:cubicBezTo>
                      <a:pt x="141575" y="163188"/>
                      <a:pt x="141575" y="131869"/>
                      <a:pt x="125069" y="103847"/>
                    </a:cubicBezTo>
                    <a:cubicBezTo>
                      <a:pt x="95357" y="51099"/>
                      <a:pt x="77201" y="18132"/>
                      <a:pt x="68948" y="0"/>
                    </a:cubicBezTo>
                    <a:close/>
                  </a:path>
                </a:pathLst>
              </a:custGeom>
              <a:noFill/>
              <a:ln w="12700" cap="rnd">
                <a:solidFill>
                  <a:srgbClr val="000000"/>
                </a:solidFill>
                <a:prstDash val="solid"/>
                <a:miter/>
              </a:ln>
            </p:spPr>
            <p:txBody>
              <a:bodyPr rtlCol="0" anchor="ctr"/>
              <a:lstStyle/>
              <a:p>
                <a:endParaRPr lang="en-US" sz="1799"/>
              </a:p>
            </p:txBody>
          </p:sp>
          <p:grpSp>
            <p:nvGrpSpPr>
              <p:cNvPr id="61" name="Graphic 503">
                <a:extLst>
                  <a:ext uri="{FF2B5EF4-FFF2-40B4-BE49-F238E27FC236}">
                    <a16:creationId xmlns:a16="http://schemas.microsoft.com/office/drawing/2014/main" id="{7C02A8AA-3E20-20A4-01A6-B2993A5D04A1}"/>
                  </a:ext>
                </a:extLst>
              </p:cNvPr>
              <p:cNvGrpSpPr/>
              <p:nvPr/>
            </p:nvGrpSpPr>
            <p:grpSpPr>
              <a:xfrm>
                <a:off x="18394046" y="7891844"/>
                <a:ext cx="492476" cy="369893"/>
                <a:chOff x="18394046" y="7891844"/>
                <a:chExt cx="492476" cy="369893"/>
              </a:xfrm>
            </p:grpSpPr>
            <p:grpSp>
              <p:nvGrpSpPr>
                <p:cNvPr id="63" name="Graphic 503">
                  <a:extLst>
                    <a:ext uri="{FF2B5EF4-FFF2-40B4-BE49-F238E27FC236}">
                      <a16:creationId xmlns:a16="http://schemas.microsoft.com/office/drawing/2014/main" id="{6E69CA3B-9935-8285-0718-10DDE2D1C553}"/>
                    </a:ext>
                  </a:extLst>
                </p:cNvPr>
                <p:cNvGrpSpPr/>
                <p:nvPr/>
              </p:nvGrpSpPr>
              <p:grpSpPr>
                <a:xfrm>
                  <a:off x="18569018" y="7891844"/>
                  <a:ext cx="317504" cy="317150"/>
                  <a:chOff x="18569018" y="7891844"/>
                  <a:chExt cx="317504" cy="317150"/>
                </a:xfrm>
                <a:noFill/>
              </p:grpSpPr>
              <p:sp>
                <p:nvSpPr>
                  <p:cNvPr id="132" name="Freeform 131">
                    <a:extLst>
                      <a:ext uri="{FF2B5EF4-FFF2-40B4-BE49-F238E27FC236}">
                        <a16:creationId xmlns:a16="http://schemas.microsoft.com/office/drawing/2014/main" id="{C0ED5B6F-76AB-9783-6305-E6182AD2E261}"/>
                      </a:ext>
                    </a:extLst>
                  </p:cNvPr>
                  <p:cNvSpPr/>
                  <p:nvPr/>
                </p:nvSpPr>
                <p:spPr>
                  <a:xfrm>
                    <a:off x="18569018" y="7891844"/>
                    <a:ext cx="317504" cy="317150"/>
                  </a:xfrm>
                  <a:custGeom>
                    <a:avLst/>
                    <a:gdLst>
                      <a:gd name="connsiteX0" fmla="*/ 234680 w 317504"/>
                      <a:gd name="connsiteY0" fmla="*/ 234439 h 317150"/>
                      <a:gd name="connsiteX1" fmla="*/ 1945 w 317504"/>
                      <a:gd name="connsiteY1" fmla="*/ 315208 h 317150"/>
                      <a:gd name="connsiteX2" fmla="*/ 82825 w 317504"/>
                      <a:gd name="connsiteY2" fmla="*/ 82789 h 317150"/>
                      <a:gd name="connsiteX3" fmla="*/ 315560 w 317504"/>
                      <a:gd name="connsiteY3" fmla="*/ 2019 h 317150"/>
                      <a:gd name="connsiteX4" fmla="*/ 234680 w 317504"/>
                      <a:gd name="connsiteY4" fmla="*/ 234439 h 31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150">
                        <a:moveTo>
                          <a:pt x="234680" y="234439"/>
                        </a:moveTo>
                        <a:cubicBezTo>
                          <a:pt x="171958" y="297077"/>
                          <a:pt x="84475" y="325099"/>
                          <a:pt x="1945" y="315208"/>
                        </a:cubicBezTo>
                        <a:cubicBezTo>
                          <a:pt x="-7958" y="232790"/>
                          <a:pt x="20101" y="147076"/>
                          <a:pt x="82825" y="82789"/>
                        </a:cubicBezTo>
                        <a:cubicBezTo>
                          <a:pt x="145549" y="18502"/>
                          <a:pt x="233030" y="-7871"/>
                          <a:pt x="315560" y="2019"/>
                        </a:cubicBezTo>
                        <a:cubicBezTo>
                          <a:pt x="325463" y="84437"/>
                          <a:pt x="297404" y="170152"/>
                          <a:pt x="234680" y="234439"/>
                        </a:cubicBezTo>
                        <a:close/>
                      </a:path>
                    </a:pathLst>
                  </a:custGeom>
                  <a:solidFill>
                    <a:srgbClr val="00898B"/>
                  </a:solidFill>
                  <a:ln w="12700" cap="rnd">
                    <a:solidFill>
                      <a:srgbClr val="000000"/>
                    </a:solidFill>
                    <a:prstDash val="solid"/>
                    <a:miter/>
                  </a:ln>
                </p:spPr>
                <p:txBody>
                  <a:bodyPr rtlCol="0" anchor="ctr"/>
                  <a:lstStyle/>
                  <a:p>
                    <a:endParaRPr lang="en-US" sz="1799"/>
                  </a:p>
                </p:txBody>
              </p:sp>
              <p:sp>
                <p:nvSpPr>
                  <p:cNvPr id="133" name="Freeform 132">
                    <a:extLst>
                      <a:ext uri="{FF2B5EF4-FFF2-40B4-BE49-F238E27FC236}">
                        <a16:creationId xmlns:a16="http://schemas.microsoft.com/office/drawing/2014/main" id="{FF596AB8-BF8D-822E-09DC-55245454AD01}"/>
                      </a:ext>
                    </a:extLst>
                  </p:cNvPr>
                  <p:cNvSpPr/>
                  <p:nvPr/>
                </p:nvSpPr>
                <p:spPr>
                  <a:xfrm>
                    <a:off x="18570963" y="8032326"/>
                    <a:ext cx="174964" cy="174726"/>
                  </a:xfrm>
                  <a:custGeom>
                    <a:avLst/>
                    <a:gdLst>
                      <a:gd name="connsiteX0" fmla="*/ 174963 w 174964"/>
                      <a:gd name="connsiteY0" fmla="*/ 0 h 174726"/>
                      <a:gd name="connsiteX1" fmla="*/ 0 w 174964"/>
                      <a:gd name="connsiteY1" fmla="*/ 174726 h 174726"/>
                    </a:gdLst>
                    <a:ahLst/>
                    <a:cxnLst>
                      <a:cxn ang="0">
                        <a:pos x="connsiteX0" y="connsiteY0"/>
                      </a:cxn>
                      <a:cxn ang="0">
                        <a:pos x="connsiteX1" y="connsiteY1"/>
                      </a:cxn>
                    </a:cxnLst>
                    <a:rect l="l" t="t" r="r" b="b"/>
                    <a:pathLst>
                      <a:path w="174964" h="174726">
                        <a:moveTo>
                          <a:pt x="174963" y="0"/>
                        </a:moveTo>
                        <a:lnTo>
                          <a:pt x="0" y="174726"/>
                        </a:lnTo>
                      </a:path>
                    </a:pathLst>
                  </a:custGeom>
                  <a:ln w="12700" cap="rnd">
                    <a:solidFill>
                      <a:srgbClr val="000000"/>
                    </a:solidFill>
                    <a:prstDash val="solid"/>
                    <a:miter/>
                  </a:ln>
                </p:spPr>
                <p:txBody>
                  <a:bodyPr rtlCol="0" anchor="ctr"/>
                  <a:lstStyle/>
                  <a:p>
                    <a:endParaRPr lang="en-US" sz="1799"/>
                  </a:p>
                </p:txBody>
              </p:sp>
            </p:grpSp>
            <p:grpSp>
              <p:nvGrpSpPr>
                <p:cNvPr id="128" name="Graphic 503">
                  <a:extLst>
                    <a:ext uri="{FF2B5EF4-FFF2-40B4-BE49-F238E27FC236}">
                      <a16:creationId xmlns:a16="http://schemas.microsoft.com/office/drawing/2014/main" id="{3013F3AC-19AB-11FF-06B5-C060262A8317}"/>
                    </a:ext>
                  </a:extLst>
                </p:cNvPr>
                <p:cNvGrpSpPr/>
                <p:nvPr/>
              </p:nvGrpSpPr>
              <p:grpSpPr>
                <a:xfrm>
                  <a:off x="18394046" y="7944664"/>
                  <a:ext cx="317503" cy="317073"/>
                  <a:chOff x="18394046" y="7944664"/>
                  <a:chExt cx="317503" cy="317073"/>
                </a:xfrm>
                <a:solidFill>
                  <a:srgbClr val="FFFFFF"/>
                </a:solidFill>
              </p:grpSpPr>
              <p:sp>
                <p:nvSpPr>
                  <p:cNvPr id="130" name="Freeform 129">
                    <a:extLst>
                      <a:ext uri="{FF2B5EF4-FFF2-40B4-BE49-F238E27FC236}">
                        <a16:creationId xmlns:a16="http://schemas.microsoft.com/office/drawing/2014/main" id="{9DFB1840-7903-A20B-1DDA-0F8EAE50D0E3}"/>
                      </a:ext>
                    </a:extLst>
                  </p:cNvPr>
                  <p:cNvSpPr/>
                  <p:nvPr/>
                </p:nvSpPr>
                <p:spPr>
                  <a:xfrm>
                    <a:off x="18394046" y="7944664"/>
                    <a:ext cx="317503" cy="317073"/>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00898B"/>
                  </a:solidFill>
                  <a:ln w="12700" cap="rnd">
                    <a:solidFill>
                      <a:srgbClr val="000000"/>
                    </a:solidFill>
                    <a:prstDash val="solid"/>
                    <a:miter/>
                  </a:ln>
                </p:spPr>
                <p:txBody>
                  <a:bodyPr rtlCol="0" anchor="ctr"/>
                  <a:lstStyle/>
                  <a:p>
                    <a:endParaRPr lang="en-US" sz="1799"/>
                  </a:p>
                </p:txBody>
              </p:sp>
              <p:sp>
                <p:nvSpPr>
                  <p:cNvPr id="131" name="Freeform 130">
                    <a:extLst>
                      <a:ext uri="{FF2B5EF4-FFF2-40B4-BE49-F238E27FC236}">
                        <a16:creationId xmlns:a16="http://schemas.microsoft.com/office/drawing/2014/main" id="{385D88C1-8BD6-A8F6-C6F7-3F9F24CAB1F3}"/>
                      </a:ext>
                    </a:extLst>
                  </p:cNvPr>
                  <p:cNvSpPr/>
                  <p:nvPr/>
                </p:nvSpPr>
                <p:spPr>
                  <a:xfrm>
                    <a:off x="18534650" y="8086722"/>
                    <a:ext cx="174964" cy="173078"/>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2700" cap="rnd">
                    <a:solidFill>
                      <a:srgbClr val="000000"/>
                    </a:solidFill>
                    <a:prstDash val="solid"/>
                    <a:miter/>
                  </a:ln>
                </p:spPr>
                <p:txBody>
                  <a:bodyPr rtlCol="0" anchor="ctr"/>
                  <a:lstStyle/>
                  <a:p>
                    <a:endParaRPr lang="en-US" sz="1799"/>
                  </a:p>
                </p:txBody>
              </p:sp>
            </p:grpSp>
          </p:grpSp>
        </p:grpSp>
      </p:grpSp>
      <p:sp>
        <p:nvSpPr>
          <p:cNvPr id="146" name="TextBox 145">
            <a:extLst>
              <a:ext uri="{FF2B5EF4-FFF2-40B4-BE49-F238E27FC236}">
                <a16:creationId xmlns:a16="http://schemas.microsoft.com/office/drawing/2014/main" id="{0A8A9EAD-5A57-9F6A-BD6F-E58D2F0B74CC}"/>
              </a:ext>
            </a:extLst>
          </p:cNvPr>
          <p:cNvSpPr txBox="1"/>
          <p:nvPr/>
        </p:nvSpPr>
        <p:spPr>
          <a:xfrm>
            <a:off x="1180539" y="6627436"/>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Punti di forza e limiti </a:t>
            </a:r>
          </a:p>
        </p:txBody>
      </p:sp>
      <p:sp>
        <p:nvSpPr>
          <p:cNvPr id="147" name="Text Placeholder 1">
            <a:extLst>
              <a:ext uri="{FF2B5EF4-FFF2-40B4-BE49-F238E27FC236}">
                <a16:creationId xmlns:a16="http://schemas.microsoft.com/office/drawing/2014/main" id="{FB9D4934-95B7-E6AF-2E2D-03FD266C3BCD}"/>
              </a:ext>
            </a:extLst>
          </p:cNvPr>
          <p:cNvSpPr txBox="1">
            <a:spLocks/>
          </p:cNvSpPr>
          <p:nvPr/>
        </p:nvSpPr>
        <p:spPr>
          <a:xfrm>
            <a:off x="1200663" y="6959336"/>
            <a:ext cx="5760117" cy="2371899"/>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spcBef>
                <a:spcPts val="0"/>
              </a:spcBef>
              <a:buClr>
                <a:srgbClr val="ADD037"/>
              </a:buClr>
            </a:pPr>
            <a:r>
              <a:rPr lang="en-US" sz="1250" dirty="0">
                <a:solidFill>
                  <a:srgbClr val="006668"/>
                </a:solidFill>
              </a:rPr>
              <a:t>Punti di forza:</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Fornisce monitoraggio in tempo reale</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Consente la manutenzione predittiva</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Rilevanza intersettoriale per l'IFP. Le applicazioni documentate spaziano dall'acqua potabile, all'irrigazione/serre, HVAC, alimenti e bevande, utili per compiti specifici del settore. </a:t>
            </a:r>
          </a:p>
          <a:p>
            <a:pPr marL="171450" lvl="0" indent="-171450">
              <a:lnSpc>
                <a:spcPts val="1220"/>
              </a:lnSpc>
              <a:spcBef>
                <a:spcPts val="0"/>
              </a:spcBef>
              <a:buClr>
                <a:srgbClr val="ADD037"/>
              </a:buClr>
              <a:buFont typeface="Arial" panose="020B0604020202020204" pitchFamily="34" charset="0"/>
              <a:buChar char="•"/>
            </a:pPr>
            <a:r>
              <a:rPr lang="en-US" sz="1150" b="0" dirty="0" err="1">
                <a:solidFill>
                  <a:srgbClr val="262626"/>
                </a:solidFill>
              </a:rPr>
              <a:t>badgermeter.com</a:t>
            </a:r>
            <a:endParaRPr lang="en-US" sz="1150" b="0" dirty="0">
              <a:solidFill>
                <a:srgbClr val="262626"/>
              </a:solidFill>
            </a:endParaRP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Materiali didattici integrati. Le pagine dei fornitori spiegano i parametri chiave (UV254, torbidità, pH, cloro) e sono disponibili webinar/playlist per le dimostrazioni, utili quando l'accesso all'hardware è limitato.</a:t>
            </a:r>
          </a:p>
          <a:p>
            <a:pPr>
              <a:lnSpc>
                <a:spcPts val="1220"/>
              </a:lnSpc>
              <a:spcBef>
                <a:spcPts val="0"/>
              </a:spcBef>
              <a:buClr>
                <a:srgbClr val="ADD037"/>
              </a:buClr>
            </a:pPr>
            <a:r>
              <a:rPr lang="en-US" sz="1250" dirty="0">
                <a:solidFill>
                  <a:srgbClr val="006668"/>
                </a:solidFill>
              </a:rPr>
              <a:t> Limiti</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Potrebbe richiedere costi iniziali di configurazione elevati</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Potrebbe non essere adatto per servizi pubblici di piccole dimensioni o regioni con infrastrutture limitate.</a:t>
            </a:r>
          </a:p>
          <a:p>
            <a:pPr marL="171450" lvl="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gn="just">
              <a:lnSpc>
                <a:spcPts val="1220"/>
              </a:lnSpc>
              <a:spcBef>
                <a:spcPts val="0"/>
              </a:spcBef>
              <a:buClr>
                <a:srgbClr val="ADD037"/>
              </a:buClr>
              <a:buFont typeface="Arial" panose="020B0604020202020204" pitchFamily="34" charset="0"/>
              <a:buChar char="•"/>
            </a:pPr>
            <a:endParaRPr lang="en-US" sz="1150" b="0" dirty="0">
              <a:solidFill>
                <a:srgbClr val="262626"/>
              </a:solidFill>
            </a:endParaRPr>
          </a:p>
        </p:txBody>
      </p:sp>
      <p:grpSp>
        <p:nvGrpSpPr>
          <p:cNvPr id="148" name="Group 147">
            <a:extLst>
              <a:ext uri="{FF2B5EF4-FFF2-40B4-BE49-F238E27FC236}">
                <a16:creationId xmlns:a16="http://schemas.microsoft.com/office/drawing/2014/main" id="{1CC4CB13-D7BB-0148-0D62-5602D6EB8504}"/>
              </a:ext>
            </a:extLst>
          </p:cNvPr>
          <p:cNvGrpSpPr/>
          <p:nvPr/>
        </p:nvGrpSpPr>
        <p:grpSpPr>
          <a:xfrm>
            <a:off x="827527" y="6770420"/>
            <a:ext cx="284351" cy="90540"/>
            <a:chOff x="1376309" y="4038285"/>
            <a:chExt cx="284351" cy="90540"/>
          </a:xfrm>
        </p:grpSpPr>
        <p:cxnSp>
          <p:nvCxnSpPr>
            <p:cNvPr id="149" name="Straight Connector 148">
              <a:extLst>
                <a:ext uri="{FF2B5EF4-FFF2-40B4-BE49-F238E27FC236}">
                  <a16:creationId xmlns:a16="http://schemas.microsoft.com/office/drawing/2014/main" id="{1B504E2F-5193-4085-74E3-2DE56F10B6F8}"/>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50" name="Graphic 15">
              <a:extLst>
                <a:ext uri="{FF2B5EF4-FFF2-40B4-BE49-F238E27FC236}">
                  <a16:creationId xmlns:a16="http://schemas.microsoft.com/office/drawing/2014/main" id="{86F3420A-444F-E4B3-F1AF-3A1E026BB6D2}"/>
                </a:ext>
              </a:extLst>
            </p:cNvPr>
            <p:cNvGrpSpPr/>
            <p:nvPr/>
          </p:nvGrpSpPr>
          <p:grpSpPr>
            <a:xfrm rot="16200000">
              <a:off x="1570220" y="4038384"/>
              <a:ext cx="90540" cy="90341"/>
              <a:chOff x="1006279" y="7689162"/>
              <a:chExt cx="118191" cy="117931"/>
            </a:xfrm>
          </p:grpSpPr>
          <p:sp>
            <p:nvSpPr>
              <p:cNvPr id="151" name="Freeform 150">
                <a:extLst>
                  <a:ext uri="{FF2B5EF4-FFF2-40B4-BE49-F238E27FC236}">
                    <a16:creationId xmlns:a16="http://schemas.microsoft.com/office/drawing/2014/main" id="{66F7AF75-9640-5FBA-378B-6306BD149441}"/>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52" name="Freeform 151">
                <a:extLst>
                  <a:ext uri="{FF2B5EF4-FFF2-40B4-BE49-F238E27FC236}">
                    <a16:creationId xmlns:a16="http://schemas.microsoft.com/office/drawing/2014/main" id="{E23D0919-C746-519F-D584-B3E126F44573}"/>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153" name="Straight Connector 152">
            <a:extLst>
              <a:ext uri="{FF2B5EF4-FFF2-40B4-BE49-F238E27FC236}">
                <a16:creationId xmlns:a16="http://schemas.microsoft.com/office/drawing/2014/main" id="{19BEBC15-65E9-EA86-5F29-12D8D9AE8ABC}"/>
              </a:ext>
            </a:extLst>
          </p:cNvPr>
          <p:cNvCxnSpPr>
            <a:cxnSpLocks/>
          </p:cNvCxnSpPr>
          <p:nvPr/>
        </p:nvCxnSpPr>
        <p:spPr>
          <a:xfrm flipH="1">
            <a:off x="-15454" y="6546279"/>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A5C69560-27BB-FFF1-48A2-8197517706C9}"/>
              </a:ext>
            </a:extLst>
          </p:cNvPr>
          <p:cNvGrpSpPr/>
          <p:nvPr/>
        </p:nvGrpSpPr>
        <p:grpSpPr>
          <a:xfrm>
            <a:off x="4140932" y="7965637"/>
            <a:ext cx="3438921" cy="2437858"/>
            <a:chOff x="1960266" y="3047835"/>
            <a:chExt cx="4822140" cy="3418425"/>
          </a:xfrm>
        </p:grpSpPr>
        <p:pic>
          <p:nvPicPr>
            <p:cNvPr id="52" name="Picture 51">
              <a:extLst>
                <a:ext uri="{FF2B5EF4-FFF2-40B4-BE49-F238E27FC236}">
                  <a16:creationId xmlns:a16="http://schemas.microsoft.com/office/drawing/2014/main" id="{F7BF5316-C7D9-A294-022F-305EA3EAD98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4026"/>
            <a:stretch/>
          </p:blipFill>
          <p:spPr>
            <a:xfrm>
              <a:off x="1960266" y="3047835"/>
              <a:ext cx="4822140" cy="3418425"/>
            </a:xfrm>
            <a:prstGeom prst="rect">
              <a:avLst/>
            </a:prstGeom>
          </p:spPr>
        </p:pic>
        <p:sp>
          <p:nvSpPr>
            <p:cNvPr id="53" name="Rectangle 52">
              <a:extLst>
                <a:ext uri="{FF2B5EF4-FFF2-40B4-BE49-F238E27FC236}">
                  <a16:creationId xmlns:a16="http://schemas.microsoft.com/office/drawing/2014/main" id="{283DC1A6-38A4-3FB3-033C-56C5E79363B7}"/>
                </a:ext>
              </a:extLst>
            </p:cNvPr>
            <p:cNvSpPr/>
            <p:nvPr/>
          </p:nvSpPr>
          <p:spPr>
            <a:xfrm>
              <a:off x="2791252" y="3350557"/>
              <a:ext cx="3981691" cy="2462739"/>
            </a:xfrm>
            <a:prstGeom prst="rect">
              <a:avLst/>
            </a:prstGeom>
            <a:blipFill dpi="0" rotWithShape="1">
              <a:blip r:embed="rId3"/>
              <a:srcRect/>
              <a:stretch>
                <a:fillRect l="-147" r="-1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54" name="Group 53">
            <a:extLst>
              <a:ext uri="{FF2B5EF4-FFF2-40B4-BE49-F238E27FC236}">
                <a16:creationId xmlns:a16="http://schemas.microsoft.com/office/drawing/2014/main" id="{1B63D3E8-D196-574F-52C1-7A2663D7CFF2}"/>
              </a:ext>
            </a:extLst>
          </p:cNvPr>
          <p:cNvGrpSpPr/>
          <p:nvPr/>
        </p:nvGrpSpPr>
        <p:grpSpPr>
          <a:xfrm rot="20570557">
            <a:off x="4169770" y="8707777"/>
            <a:ext cx="1013273" cy="1008681"/>
            <a:chOff x="2301368" y="4765438"/>
            <a:chExt cx="1350264" cy="1344145"/>
          </a:xfrm>
        </p:grpSpPr>
        <p:sp>
          <p:nvSpPr>
            <p:cNvPr id="56" name="Oval 55">
              <a:extLst>
                <a:ext uri="{FF2B5EF4-FFF2-40B4-BE49-F238E27FC236}">
                  <a16:creationId xmlns:a16="http://schemas.microsoft.com/office/drawing/2014/main" id="{8557BB4A-9DD8-5B32-5E72-36B1BFBAE8D8}"/>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57" name="TextBox 56">
              <a:extLst>
                <a:ext uri="{FF2B5EF4-FFF2-40B4-BE49-F238E27FC236}">
                  <a16:creationId xmlns:a16="http://schemas.microsoft.com/office/drawing/2014/main" id="{1000A7C4-F095-0F7D-3DE9-49CDCE4D93A1}"/>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54073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7F3A8-81EB-7245-D398-C664B479EBA4}"/>
            </a:ext>
          </a:extLst>
        </p:cNvPr>
        <p:cNvGrpSpPr/>
        <p:nvPr/>
      </p:nvGrpSpPr>
      <p:grpSpPr>
        <a:xfrm>
          <a:off x="0" y="0"/>
          <a:ext cx="0" cy="0"/>
          <a:chOff x="0" y="0"/>
          <a:chExt cx="0" cy="0"/>
        </a:xfrm>
      </p:grpSpPr>
      <p:sp>
        <p:nvSpPr>
          <p:cNvPr id="158" name="Freeform 157">
            <a:extLst>
              <a:ext uri="{FF2B5EF4-FFF2-40B4-BE49-F238E27FC236}">
                <a16:creationId xmlns:a16="http://schemas.microsoft.com/office/drawing/2014/main" id="{D8F6FCBE-81CD-07E0-6D86-2A58A057C697}"/>
              </a:ext>
            </a:extLst>
          </p:cNvPr>
          <p:cNvSpPr/>
          <p:nvPr/>
        </p:nvSpPr>
        <p:spPr>
          <a:xfrm rot="18143534">
            <a:off x="3570507" y="9563447"/>
            <a:ext cx="1733471" cy="152056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cxnSp>
        <p:nvCxnSpPr>
          <p:cNvPr id="32" name="Straight Connector 31">
            <a:extLst>
              <a:ext uri="{FF2B5EF4-FFF2-40B4-BE49-F238E27FC236}">
                <a16:creationId xmlns:a16="http://schemas.microsoft.com/office/drawing/2014/main" id="{DDC63B6B-61DE-F8C9-C754-BE14F78E44A4}"/>
              </a:ext>
            </a:extLst>
          </p:cNvPr>
          <p:cNvCxnSpPr>
            <a:cxnSpLocks/>
          </p:cNvCxnSpPr>
          <p:nvPr/>
        </p:nvCxnSpPr>
        <p:spPr>
          <a:xfrm>
            <a:off x="841769" y="1176990"/>
            <a:ext cx="0" cy="25994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2AF804D-11BE-08ED-B6D1-585A28495BE6}"/>
              </a:ext>
            </a:extLst>
          </p:cNvPr>
          <p:cNvCxnSpPr>
            <a:cxnSpLocks/>
            <a:stCxn id="203" idx="1"/>
          </p:cNvCxnSpPr>
          <p:nvPr/>
        </p:nvCxnSpPr>
        <p:spPr>
          <a:xfrm flipH="1" flipV="1">
            <a:off x="-37293" y="698810"/>
            <a:ext cx="1331206" cy="19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2" name="object 13">
            <a:extLst>
              <a:ext uri="{FF2B5EF4-FFF2-40B4-BE49-F238E27FC236}">
                <a16:creationId xmlns:a16="http://schemas.microsoft.com/office/drawing/2014/main" id="{4530680A-1AE9-DA4C-5EE6-B0DB6490255D}"/>
              </a:ext>
            </a:extLst>
          </p:cNvPr>
          <p:cNvSpPr/>
          <p:nvPr/>
        </p:nvSpPr>
        <p:spPr>
          <a:xfrm rot="16200000">
            <a:off x="3134009" y="-1712527"/>
            <a:ext cx="1276202" cy="7575128"/>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CF1E248E-DCE4-47A6-C1AC-34DAC4D55667}"/>
              </a:ext>
            </a:extLst>
          </p:cNvPr>
          <p:cNvSpPr txBox="1">
            <a:spLocks/>
          </p:cNvSpPr>
          <p:nvPr/>
        </p:nvSpPr>
        <p:spPr>
          <a:xfrm>
            <a:off x="672233" y="1676763"/>
            <a:ext cx="5939601" cy="493776"/>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200" b="1" dirty="0">
                <a:solidFill>
                  <a:srgbClr val="FFFFFF"/>
                </a:solidFill>
                <a:latin typeface="Calibri" panose="020F0502020204030204" pitchFamily="34" charset="0"/>
                <a:cs typeface="Calibri" panose="020F0502020204030204" pitchFamily="34" charset="0"/>
              </a:rPr>
              <a:t>TARKKA (Applicazione per il monitoraggio ambientale)</a:t>
            </a:r>
          </a:p>
          <a:p>
            <a:pPr marL="0" indent="0">
              <a:lnSpc>
                <a:spcPts val="2300"/>
              </a:lnSpc>
              <a:spcBef>
                <a:spcPts val="0"/>
              </a:spcBef>
              <a:buNone/>
            </a:pPr>
            <a:r>
              <a:rPr lang="en-US" sz="2200" b="1" dirty="0">
                <a:solidFill>
                  <a:srgbClr val="FFFFFF"/>
                </a:solidFill>
                <a:latin typeface="Calibri" panose="020F0502020204030204" pitchFamily="34" charset="0"/>
                <a:cs typeface="Calibri" panose="020F0502020204030204" pitchFamily="34" charset="0"/>
              </a:rPr>
              <a:t> </a:t>
            </a:r>
          </a:p>
        </p:txBody>
      </p:sp>
      <p:sp>
        <p:nvSpPr>
          <p:cNvPr id="19" name="Text Placeholder 5">
            <a:extLst>
              <a:ext uri="{FF2B5EF4-FFF2-40B4-BE49-F238E27FC236}">
                <a16:creationId xmlns:a16="http://schemas.microsoft.com/office/drawing/2014/main" id="{59B37C24-0B46-F7FE-F8A8-573D8C39BDCA}"/>
              </a:ext>
            </a:extLst>
          </p:cNvPr>
          <p:cNvSpPr txBox="1">
            <a:spLocks/>
          </p:cNvSpPr>
          <p:nvPr/>
        </p:nvSpPr>
        <p:spPr>
          <a:xfrm>
            <a:off x="878558" y="7113529"/>
            <a:ext cx="2844069" cy="604186"/>
          </a:xfrm>
          <a:prstGeom prst="rect">
            <a:avLst/>
          </a:prstGeom>
        </p:spPr>
        <p:txBody>
          <a:bodyPr anchor="t">
            <a:noAutofit/>
          </a:bodyPr>
          <a:lstStyle>
            <a:lvl1pPr marL="0" marR="0" indent="0" algn="l" defTabSz="583729" rtl="0" latinLnBrk="0">
              <a:lnSpc>
                <a:spcPct val="120000"/>
              </a:lnSpc>
              <a:spcBef>
                <a:spcPts val="4158"/>
              </a:spcBef>
              <a:spcAft>
                <a:spcPts val="0"/>
              </a:spcAft>
              <a:buClrTx/>
              <a:buSzTx/>
              <a:buFontTx/>
              <a:buNone/>
              <a:tabLst/>
              <a:defRPr sz="1800" b="0" i="0" u="none" strike="noStrike" cap="none" spc="0" baseline="0">
                <a:ln>
                  <a:noFill/>
                </a:ln>
                <a:solidFill>
                  <a:schemeClr val="bg1"/>
                </a:solidFill>
                <a:uFillTx/>
                <a:latin typeface="Calibri" panose="020F0502020204030204" pitchFamily="34" charset="0"/>
                <a:ea typeface="Montserrat Light"/>
                <a:cs typeface="Calibri" panose="020F0502020204030204" pitchFamily="34" charset="0"/>
                <a:sym typeface="Montserrat Light"/>
              </a:defRPr>
            </a:lvl1pPr>
            <a:lvl2pPr marL="385602"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2pPr>
            <a:lvl3pPr marL="771204"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3pPr>
            <a:lvl4pPr marL="1156806"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4pPr>
            <a:lvl5pPr marL="1542409"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just" hangingPunct="1">
              <a:lnSpc>
                <a:spcPts val="1220"/>
              </a:lnSpc>
              <a:spcBef>
                <a:spcPts val="0"/>
              </a:spcBef>
            </a:pPr>
            <a:r>
              <a:rPr lang="en-US" sz="1150" dirty="0"/>
              <a:t>Era sempre stato un sogno, ma avevo paura: avere un lavoro sembrava la strada più facile, ma mio marito mi ha detto che avere un'attività in proprio era sempre stato il mio sogno, quindi dovevo inseguirlo. Ho seguito la formazione e mio marito e i miei figli mi hanno dato un grande sostegno e mi hanno incoraggiata.</a:t>
            </a:r>
          </a:p>
        </p:txBody>
      </p:sp>
      <p:sp>
        <p:nvSpPr>
          <p:cNvPr id="129" name="Freeform 128">
            <a:extLst>
              <a:ext uri="{FF2B5EF4-FFF2-40B4-BE49-F238E27FC236}">
                <a16:creationId xmlns:a16="http://schemas.microsoft.com/office/drawing/2014/main" id="{BA6232CA-E445-4216-8405-E9ECD7B1F2BD}"/>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41" name="TextBox 140">
            <a:extLst>
              <a:ext uri="{FF2B5EF4-FFF2-40B4-BE49-F238E27FC236}">
                <a16:creationId xmlns:a16="http://schemas.microsoft.com/office/drawing/2014/main" id="{DB78775E-2EA4-14A3-30D6-C70B0305C4D2}"/>
              </a:ext>
            </a:extLst>
          </p:cNvPr>
          <p:cNvSpPr txBox="1"/>
          <p:nvPr/>
        </p:nvSpPr>
        <p:spPr>
          <a:xfrm>
            <a:off x="1464449" y="591751"/>
            <a:ext cx="3366904" cy="731034"/>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GESTIONE DELLE RISORSE IDRICHE</a:t>
            </a: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p:txBody>
      </p:sp>
      <p:grpSp>
        <p:nvGrpSpPr>
          <p:cNvPr id="197" name="Group 196">
            <a:extLst>
              <a:ext uri="{FF2B5EF4-FFF2-40B4-BE49-F238E27FC236}">
                <a16:creationId xmlns:a16="http://schemas.microsoft.com/office/drawing/2014/main" id="{EFD48CF5-F4CA-1C17-2443-C418AA46ADD6}"/>
              </a:ext>
            </a:extLst>
          </p:cNvPr>
          <p:cNvGrpSpPr/>
          <p:nvPr/>
        </p:nvGrpSpPr>
        <p:grpSpPr>
          <a:xfrm rot="16200000">
            <a:off x="514220" y="225676"/>
            <a:ext cx="793054" cy="947012"/>
            <a:chOff x="547405" y="6570863"/>
            <a:chExt cx="1035254" cy="1236230"/>
          </a:xfrm>
        </p:grpSpPr>
        <p:grpSp>
          <p:nvGrpSpPr>
            <p:cNvPr id="199" name="Graphic 15">
              <a:extLst>
                <a:ext uri="{FF2B5EF4-FFF2-40B4-BE49-F238E27FC236}">
                  <a16:creationId xmlns:a16="http://schemas.microsoft.com/office/drawing/2014/main" id="{8446E5EF-1304-54DA-7692-073101A607CB}"/>
                </a:ext>
              </a:extLst>
            </p:cNvPr>
            <p:cNvGrpSpPr/>
            <p:nvPr/>
          </p:nvGrpSpPr>
          <p:grpSpPr>
            <a:xfrm>
              <a:off x="1006279" y="7689162"/>
              <a:ext cx="118191" cy="117931"/>
              <a:chOff x="1006279" y="7689162"/>
              <a:chExt cx="118191" cy="117931"/>
            </a:xfrm>
          </p:grpSpPr>
          <p:sp>
            <p:nvSpPr>
              <p:cNvPr id="203" name="Freeform 202">
                <a:extLst>
                  <a:ext uri="{FF2B5EF4-FFF2-40B4-BE49-F238E27FC236}">
                    <a16:creationId xmlns:a16="http://schemas.microsoft.com/office/drawing/2014/main" id="{BE649C36-17FC-5424-1E80-C850A754FB14}"/>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04" name="Freeform 203">
                <a:extLst>
                  <a:ext uri="{FF2B5EF4-FFF2-40B4-BE49-F238E27FC236}">
                    <a16:creationId xmlns:a16="http://schemas.microsoft.com/office/drawing/2014/main" id="{C3C4A905-10DE-C146-CA42-2FADEE8F8201}"/>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898B"/>
              </a:solidFill>
              <a:ln w="2276" cap="flat">
                <a:noFill/>
                <a:prstDash val="solid"/>
                <a:miter/>
              </a:ln>
            </p:spPr>
            <p:txBody>
              <a:bodyPr rtlCol="0" anchor="ctr"/>
              <a:lstStyle/>
              <a:p>
                <a:endParaRPr lang="en-US"/>
              </a:p>
            </p:txBody>
          </p:sp>
        </p:grpSp>
        <p:grpSp>
          <p:nvGrpSpPr>
            <p:cNvPr id="200" name="Graphic 15">
              <a:extLst>
                <a:ext uri="{FF2B5EF4-FFF2-40B4-BE49-F238E27FC236}">
                  <a16:creationId xmlns:a16="http://schemas.microsoft.com/office/drawing/2014/main" id="{AFA16A39-C475-BD97-382D-EA011FA523F1}"/>
                </a:ext>
              </a:extLst>
            </p:cNvPr>
            <p:cNvGrpSpPr/>
            <p:nvPr/>
          </p:nvGrpSpPr>
          <p:grpSpPr>
            <a:xfrm>
              <a:off x="547405" y="6570863"/>
              <a:ext cx="1035254" cy="914993"/>
              <a:chOff x="547405" y="6570863"/>
              <a:chExt cx="1035254" cy="914993"/>
            </a:xfrm>
          </p:grpSpPr>
          <p:sp>
            <p:nvSpPr>
              <p:cNvPr id="201" name="Freeform 200">
                <a:extLst>
                  <a:ext uri="{FF2B5EF4-FFF2-40B4-BE49-F238E27FC236}">
                    <a16:creationId xmlns:a16="http://schemas.microsoft.com/office/drawing/2014/main" id="{13BB7D8F-B511-68C4-71C8-DF04BEE28518}"/>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00898B"/>
              </a:solidFill>
              <a:ln w="2276"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093E6212-26AF-EFAD-D537-D9B92867D531}"/>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sp>
        <p:nvSpPr>
          <p:cNvPr id="226" name="Text Placeholder 35">
            <a:extLst>
              <a:ext uri="{FF2B5EF4-FFF2-40B4-BE49-F238E27FC236}">
                <a16:creationId xmlns:a16="http://schemas.microsoft.com/office/drawing/2014/main" id="{DA1330D2-2AB2-574E-5D59-60EFE7DE51B9}"/>
              </a:ext>
            </a:extLst>
          </p:cNvPr>
          <p:cNvSpPr txBox="1">
            <a:spLocks/>
          </p:cNvSpPr>
          <p:nvPr/>
        </p:nvSpPr>
        <p:spPr>
          <a:xfrm>
            <a:off x="672233" y="2300465"/>
            <a:ext cx="6742610" cy="1107661"/>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1580"/>
              </a:lnSpc>
              <a:spcBef>
                <a:spcPts val="0"/>
              </a:spcBef>
              <a:buNone/>
              <a:tabLst>
                <a:tab pos="1150938" algn="l"/>
              </a:tabLst>
            </a:pPr>
            <a:r>
              <a:rPr lang="en-US" sz="1400" b="1" dirty="0">
                <a:solidFill>
                  <a:schemeClr val="bg1"/>
                </a:solidFill>
                <a:latin typeface="Calibri" panose="020F0502020204030204" pitchFamily="34" charset="0"/>
                <a:cs typeface="Calibri" panose="020F0502020204030204" pitchFamily="34" charset="0"/>
              </a:rPr>
              <a:t>Sviluppatore: </a:t>
            </a:r>
            <a:r>
              <a:rPr lang="en-US" sz="1400" dirty="0">
                <a:solidFill>
                  <a:schemeClr val="bg1"/>
                </a:solidFill>
                <a:latin typeface="Calibri" panose="020F0502020204030204" pitchFamily="34" charset="0"/>
                <a:cs typeface="Calibri" panose="020F0502020204030204" pitchFamily="34" charset="0"/>
              </a:rPr>
              <a:t>     Istituto finlandese per l'ambiente (SYKE) </a:t>
            </a:r>
          </a:p>
          <a:p>
            <a:pPr marL="0" indent="0">
              <a:lnSpc>
                <a:spcPts val="1580"/>
              </a:lnSpc>
              <a:spcBef>
                <a:spcPts val="0"/>
              </a:spcBef>
              <a:buNone/>
              <a:tabLst>
                <a:tab pos="1150938" algn="l"/>
              </a:tabLst>
            </a:pPr>
            <a:endParaRPr lang="en-US" sz="1400" dirty="0">
              <a:solidFill>
                <a:schemeClr val="bg1"/>
              </a:solidFill>
              <a:latin typeface="Calibri" panose="020F0502020204030204" pitchFamily="34" charset="0"/>
              <a:cs typeface="Calibri" panose="020F0502020204030204" pitchFamily="34" charset="0"/>
            </a:endParaRPr>
          </a:p>
          <a:p>
            <a:pPr marL="0" indent="0">
              <a:buNone/>
              <a:tabLst>
                <a:tab pos="1147763" algn="l"/>
              </a:tabLst>
            </a:pPr>
            <a:endParaRPr lang="en-US" sz="1400" dirty="0">
              <a:solidFill>
                <a:schemeClr val="bg1"/>
              </a:solidFill>
              <a:latin typeface="Calibri" panose="020F0502020204030204" pitchFamily="34" charset="0"/>
              <a:cs typeface="Calibri" panose="020F0502020204030204" pitchFamily="34" charset="0"/>
            </a:endParaRPr>
          </a:p>
        </p:txBody>
      </p:sp>
      <p:sp>
        <p:nvSpPr>
          <p:cNvPr id="228" name="TextBox 227">
            <a:extLst>
              <a:ext uri="{FF2B5EF4-FFF2-40B4-BE49-F238E27FC236}">
                <a16:creationId xmlns:a16="http://schemas.microsoft.com/office/drawing/2014/main" id="{D394959C-3D5B-7FE2-F8B6-B20DF9A63714}"/>
              </a:ext>
            </a:extLst>
          </p:cNvPr>
          <p:cNvSpPr txBox="1"/>
          <p:nvPr/>
        </p:nvSpPr>
        <p:spPr>
          <a:xfrm>
            <a:off x="1196063" y="2836549"/>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Gratuito/A pagamento</a:t>
            </a:r>
          </a:p>
        </p:txBody>
      </p:sp>
      <p:sp>
        <p:nvSpPr>
          <p:cNvPr id="231" name="Text Placeholder 1">
            <a:extLst>
              <a:ext uri="{FF2B5EF4-FFF2-40B4-BE49-F238E27FC236}">
                <a16:creationId xmlns:a16="http://schemas.microsoft.com/office/drawing/2014/main" id="{77521DF9-3886-AFD2-7F01-98198FF6F049}"/>
              </a:ext>
            </a:extLst>
          </p:cNvPr>
          <p:cNvSpPr txBox="1">
            <a:spLocks/>
          </p:cNvSpPr>
          <p:nvPr/>
        </p:nvSpPr>
        <p:spPr>
          <a:xfrm>
            <a:off x="1216187" y="3168449"/>
            <a:ext cx="5760117" cy="521919"/>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006668"/>
              </a:buClr>
            </a:pPr>
            <a:r>
              <a:rPr lang="en-US" sz="1150" b="0" dirty="0">
                <a:solidFill>
                  <a:srgbClr val="262626"/>
                </a:solidFill>
              </a:rPr>
              <a:t>Gratuito</a:t>
            </a:r>
          </a:p>
        </p:txBody>
      </p:sp>
      <p:cxnSp>
        <p:nvCxnSpPr>
          <p:cNvPr id="240" name="Straight Connector 239">
            <a:extLst>
              <a:ext uri="{FF2B5EF4-FFF2-40B4-BE49-F238E27FC236}">
                <a16:creationId xmlns:a16="http://schemas.microsoft.com/office/drawing/2014/main" id="{4D6A0936-4F4D-72B3-4A19-1B75EEFD1D5B}"/>
              </a:ext>
            </a:extLst>
          </p:cNvPr>
          <p:cNvCxnSpPr>
            <a:cxnSpLocks/>
          </p:cNvCxnSpPr>
          <p:nvPr/>
        </p:nvCxnSpPr>
        <p:spPr>
          <a:xfrm flipH="1">
            <a:off x="-1" y="2170539"/>
            <a:ext cx="67564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6" name="Slide Number Placeholder 5">
            <a:extLst>
              <a:ext uri="{FF2B5EF4-FFF2-40B4-BE49-F238E27FC236}">
                <a16:creationId xmlns:a16="http://schemas.microsoft.com/office/drawing/2014/main" id="{D603CDFE-370E-B1D7-2361-E6C97C919BDA}"/>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12</a:t>
            </a:fld>
            <a:endParaRPr lang="en-US" dirty="0">
              <a:solidFill>
                <a:srgbClr val="262626"/>
              </a:solidFill>
            </a:endParaRPr>
          </a:p>
        </p:txBody>
      </p:sp>
      <p:sp>
        <p:nvSpPr>
          <p:cNvPr id="26" name="Freeform 25">
            <a:extLst>
              <a:ext uri="{FF2B5EF4-FFF2-40B4-BE49-F238E27FC236}">
                <a16:creationId xmlns:a16="http://schemas.microsoft.com/office/drawing/2014/main" id="{FC6B9049-7EA7-E838-2AEA-42E2B96060BE}"/>
              </a:ext>
            </a:extLst>
          </p:cNvPr>
          <p:cNvSpPr/>
          <p:nvPr/>
        </p:nvSpPr>
        <p:spPr>
          <a:xfrm rot="16857412">
            <a:off x="6462381" y="1531207"/>
            <a:ext cx="1736260" cy="152301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cxnSp>
        <p:nvCxnSpPr>
          <p:cNvPr id="36" name="Straight Connector 35">
            <a:extLst>
              <a:ext uri="{FF2B5EF4-FFF2-40B4-BE49-F238E27FC236}">
                <a16:creationId xmlns:a16="http://schemas.microsoft.com/office/drawing/2014/main" id="{D24793EC-9FC8-AB1B-6CBF-76FB557B16C0}"/>
              </a:ext>
            </a:extLst>
          </p:cNvPr>
          <p:cNvCxnSpPr>
            <a:cxnSpLocks/>
          </p:cNvCxnSpPr>
          <p:nvPr/>
        </p:nvCxnSpPr>
        <p:spPr>
          <a:xfrm>
            <a:off x="1785437" y="2170539"/>
            <a:ext cx="0" cy="536085"/>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C44001-F020-6D4A-AEB0-FC209B10C92C}"/>
              </a:ext>
            </a:extLst>
          </p:cNvPr>
          <p:cNvCxnSpPr>
            <a:cxnSpLocks/>
          </p:cNvCxnSpPr>
          <p:nvPr/>
        </p:nvCxnSpPr>
        <p:spPr>
          <a:xfrm>
            <a:off x="839926" y="2713139"/>
            <a:ext cx="0" cy="757301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B9AE5D4-AC99-2FD8-A9B2-4DBA3DA590DA}"/>
              </a:ext>
            </a:extLst>
          </p:cNvPr>
          <p:cNvCxnSpPr>
            <a:cxnSpLocks/>
          </p:cNvCxnSpPr>
          <p:nvPr/>
        </p:nvCxnSpPr>
        <p:spPr>
          <a:xfrm flipH="1">
            <a:off x="-2608" y="3506399"/>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427948B0-FB90-6154-7B80-3A36389F9E5F}"/>
              </a:ext>
            </a:extLst>
          </p:cNvPr>
          <p:cNvGrpSpPr/>
          <p:nvPr/>
        </p:nvGrpSpPr>
        <p:grpSpPr>
          <a:xfrm>
            <a:off x="843051" y="2979533"/>
            <a:ext cx="284351" cy="90540"/>
            <a:chOff x="1376309" y="4038285"/>
            <a:chExt cx="284351" cy="90540"/>
          </a:xfrm>
        </p:grpSpPr>
        <p:cxnSp>
          <p:nvCxnSpPr>
            <p:cNvPr id="142" name="Straight Connector 141">
              <a:extLst>
                <a:ext uri="{FF2B5EF4-FFF2-40B4-BE49-F238E27FC236}">
                  <a16:creationId xmlns:a16="http://schemas.microsoft.com/office/drawing/2014/main" id="{E65FA48D-7F62-A361-31E2-B20194CC71C6}"/>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3" name="Graphic 15">
              <a:extLst>
                <a:ext uri="{FF2B5EF4-FFF2-40B4-BE49-F238E27FC236}">
                  <a16:creationId xmlns:a16="http://schemas.microsoft.com/office/drawing/2014/main" id="{F382E76C-2F49-09DD-2167-E197EEBAFF38}"/>
                </a:ext>
              </a:extLst>
            </p:cNvPr>
            <p:cNvGrpSpPr/>
            <p:nvPr/>
          </p:nvGrpSpPr>
          <p:grpSpPr>
            <a:xfrm rot="16200000">
              <a:off x="1570220" y="4038384"/>
              <a:ext cx="90540" cy="90341"/>
              <a:chOff x="1006279" y="7689162"/>
              <a:chExt cx="118191" cy="117931"/>
            </a:xfrm>
          </p:grpSpPr>
          <p:sp>
            <p:nvSpPr>
              <p:cNvPr id="144" name="Freeform 143">
                <a:extLst>
                  <a:ext uri="{FF2B5EF4-FFF2-40B4-BE49-F238E27FC236}">
                    <a16:creationId xmlns:a16="http://schemas.microsoft.com/office/drawing/2014/main" id="{5F568C89-A36E-02BF-2ECE-D65314D1328A}"/>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45" name="Freeform 144">
                <a:extLst>
                  <a:ext uri="{FF2B5EF4-FFF2-40B4-BE49-F238E27FC236}">
                    <a16:creationId xmlns:a16="http://schemas.microsoft.com/office/drawing/2014/main" id="{DE3D4E89-02FF-7503-B1A6-0446DFA25D02}"/>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sp>
        <p:nvSpPr>
          <p:cNvPr id="27" name="TextBox 26">
            <a:extLst>
              <a:ext uri="{FF2B5EF4-FFF2-40B4-BE49-F238E27FC236}">
                <a16:creationId xmlns:a16="http://schemas.microsoft.com/office/drawing/2014/main" id="{554A2B0E-930A-35A5-5332-EF8FEA4257B2}"/>
              </a:ext>
            </a:extLst>
          </p:cNvPr>
          <p:cNvSpPr txBox="1"/>
          <p:nvPr/>
        </p:nvSpPr>
        <p:spPr>
          <a:xfrm>
            <a:off x="1180539" y="5255638"/>
            <a:ext cx="4450318" cy="361637"/>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Destinatari </a:t>
            </a:r>
          </a:p>
        </p:txBody>
      </p:sp>
      <p:sp>
        <p:nvSpPr>
          <p:cNvPr id="28" name="Text Placeholder 1">
            <a:extLst>
              <a:ext uri="{FF2B5EF4-FFF2-40B4-BE49-F238E27FC236}">
                <a16:creationId xmlns:a16="http://schemas.microsoft.com/office/drawing/2014/main" id="{C47B8331-D774-4BDC-C89D-985A3361EAC8}"/>
              </a:ext>
            </a:extLst>
          </p:cNvPr>
          <p:cNvSpPr txBox="1">
            <a:spLocks/>
          </p:cNvSpPr>
          <p:nvPr/>
        </p:nvSpPr>
        <p:spPr>
          <a:xfrm>
            <a:off x="1200663" y="5585679"/>
            <a:ext cx="5760117" cy="521919"/>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Agenzie ambientali, ricercatori, responsabili politici e autorità pubbliche coinvolte nel monitoraggio e nella gestione ambientale. </a:t>
            </a:r>
          </a:p>
          <a:p>
            <a:pPr algn="just">
              <a:lnSpc>
                <a:spcPts val="1220"/>
              </a:lnSpc>
              <a:spcBef>
                <a:spcPts val="0"/>
              </a:spcBef>
            </a:pPr>
            <a:endParaRPr lang="en-US" sz="1150" b="0" dirty="0">
              <a:solidFill>
                <a:srgbClr val="262626"/>
              </a:solidFill>
            </a:endParaRPr>
          </a:p>
        </p:txBody>
      </p:sp>
      <p:grpSp>
        <p:nvGrpSpPr>
          <p:cNvPr id="41" name="Group 40">
            <a:extLst>
              <a:ext uri="{FF2B5EF4-FFF2-40B4-BE49-F238E27FC236}">
                <a16:creationId xmlns:a16="http://schemas.microsoft.com/office/drawing/2014/main" id="{50483129-CE3A-211C-92EA-267513E0D14A}"/>
              </a:ext>
            </a:extLst>
          </p:cNvPr>
          <p:cNvGrpSpPr/>
          <p:nvPr/>
        </p:nvGrpSpPr>
        <p:grpSpPr>
          <a:xfrm>
            <a:off x="827527" y="5396763"/>
            <a:ext cx="284351" cy="90540"/>
            <a:chOff x="1376309" y="4038285"/>
            <a:chExt cx="284351" cy="90540"/>
          </a:xfrm>
        </p:grpSpPr>
        <p:cxnSp>
          <p:nvCxnSpPr>
            <p:cNvPr id="42" name="Straight Connector 41">
              <a:extLst>
                <a:ext uri="{FF2B5EF4-FFF2-40B4-BE49-F238E27FC236}">
                  <a16:creationId xmlns:a16="http://schemas.microsoft.com/office/drawing/2014/main" id="{8D55E6FD-E012-7E4B-3734-E97E088F723D}"/>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43" name="Graphic 15">
              <a:extLst>
                <a:ext uri="{FF2B5EF4-FFF2-40B4-BE49-F238E27FC236}">
                  <a16:creationId xmlns:a16="http://schemas.microsoft.com/office/drawing/2014/main" id="{0334F30D-280C-E73A-3DDF-AAAC6D035994}"/>
                </a:ext>
              </a:extLst>
            </p:cNvPr>
            <p:cNvGrpSpPr/>
            <p:nvPr/>
          </p:nvGrpSpPr>
          <p:grpSpPr>
            <a:xfrm rot="16200000">
              <a:off x="1570220" y="4038384"/>
              <a:ext cx="90540" cy="90341"/>
              <a:chOff x="1006279" y="7689162"/>
              <a:chExt cx="118191" cy="117931"/>
            </a:xfrm>
          </p:grpSpPr>
          <p:sp>
            <p:nvSpPr>
              <p:cNvPr id="44" name="Freeform 43">
                <a:extLst>
                  <a:ext uri="{FF2B5EF4-FFF2-40B4-BE49-F238E27FC236}">
                    <a16:creationId xmlns:a16="http://schemas.microsoft.com/office/drawing/2014/main" id="{56CBEF92-1700-B5C2-AC3B-5B51C0F5CF1E}"/>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45" name="Freeform 44">
                <a:extLst>
                  <a:ext uri="{FF2B5EF4-FFF2-40B4-BE49-F238E27FC236}">
                    <a16:creationId xmlns:a16="http://schemas.microsoft.com/office/drawing/2014/main" id="{4D66692C-213D-D159-4340-987A61150B8D}"/>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47" name="Straight Connector 46">
            <a:extLst>
              <a:ext uri="{FF2B5EF4-FFF2-40B4-BE49-F238E27FC236}">
                <a16:creationId xmlns:a16="http://schemas.microsoft.com/office/drawing/2014/main" id="{AA9D9BCA-483B-0C39-7BE3-C9B077548E74}"/>
              </a:ext>
            </a:extLst>
          </p:cNvPr>
          <p:cNvCxnSpPr>
            <a:cxnSpLocks/>
          </p:cNvCxnSpPr>
          <p:nvPr/>
        </p:nvCxnSpPr>
        <p:spPr>
          <a:xfrm flipH="1">
            <a:off x="-2608" y="5188512"/>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99DE7C9-A8FB-563F-9A6B-7BF92D28E5AD}"/>
              </a:ext>
            </a:extLst>
          </p:cNvPr>
          <p:cNvSpPr txBox="1"/>
          <p:nvPr/>
        </p:nvSpPr>
        <p:spPr>
          <a:xfrm>
            <a:off x="1201301" y="3588695"/>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Funzione </a:t>
            </a:r>
          </a:p>
        </p:txBody>
      </p:sp>
      <p:sp>
        <p:nvSpPr>
          <p:cNvPr id="29" name="Text Placeholder 1">
            <a:extLst>
              <a:ext uri="{FF2B5EF4-FFF2-40B4-BE49-F238E27FC236}">
                <a16:creationId xmlns:a16="http://schemas.microsoft.com/office/drawing/2014/main" id="{2BD4565F-466E-04D7-5275-CD3C935BFFAE}"/>
              </a:ext>
            </a:extLst>
          </p:cNvPr>
          <p:cNvSpPr txBox="1">
            <a:spLocks/>
          </p:cNvSpPr>
          <p:nvPr/>
        </p:nvSpPr>
        <p:spPr>
          <a:xfrm>
            <a:off x="1221425" y="3920595"/>
            <a:ext cx="5760117" cy="515979"/>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006668"/>
              </a:buClr>
            </a:pPr>
            <a:r>
              <a:rPr lang="en-US" sz="1150" b="0" dirty="0">
                <a:solidFill>
                  <a:srgbClr val="262626"/>
                </a:solidFill>
              </a:rPr>
              <a:t>TARKKA è il servizio web pubblico dell'Istituto finlandese per l'ambiente (SYKE) che visualizza in tempo quasi reale e storico i livelli ambientali derivati dai satelliti (in particolare acque interne/costiere) da Copernicus e Landsat, con un visualizzatore di mappe online e servizi di mappe web.   Aiuta i professionisti, tra cui agenzie ambientali, ricercatori e autorità pubbliche, a monitorare la qualità dell'acqua, i livelli di inquinamento e altri fattori ambientali. Si concentra principalmente sulla fornitura di dati ambientali in tempo reale per una gestione sostenibile. </a:t>
            </a:r>
          </a:p>
        </p:txBody>
      </p:sp>
      <p:grpSp>
        <p:nvGrpSpPr>
          <p:cNvPr id="46" name="Group 45">
            <a:extLst>
              <a:ext uri="{FF2B5EF4-FFF2-40B4-BE49-F238E27FC236}">
                <a16:creationId xmlns:a16="http://schemas.microsoft.com/office/drawing/2014/main" id="{36F23140-635F-758E-3158-F2EB92106811}"/>
              </a:ext>
            </a:extLst>
          </p:cNvPr>
          <p:cNvGrpSpPr/>
          <p:nvPr/>
        </p:nvGrpSpPr>
        <p:grpSpPr>
          <a:xfrm>
            <a:off x="838812" y="3709840"/>
            <a:ext cx="284351" cy="90540"/>
            <a:chOff x="1376309" y="4038285"/>
            <a:chExt cx="284351" cy="90540"/>
          </a:xfrm>
        </p:grpSpPr>
        <p:cxnSp>
          <p:nvCxnSpPr>
            <p:cNvPr id="48" name="Straight Connector 47">
              <a:extLst>
                <a:ext uri="{FF2B5EF4-FFF2-40B4-BE49-F238E27FC236}">
                  <a16:creationId xmlns:a16="http://schemas.microsoft.com/office/drawing/2014/main" id="{72D72E07-A7FB-7436-D35B-6EAA4961A59E}"/>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49" name="Graphic 15">
              <a:extLst>
                <a:ext uri="{FF2B5EF4-FFF2-40B4-BE49-F238E27FC236}">
                  <a16:creationId xmlns:a16="http://schemas.microsoft.com/office/drawing/2014/main" id="{B94C1589-737D-FB38-101A-DACF517AAAB0}"/>
                </a:ext>
              </a:extLst>
            </p:cNvPr>
            <p:cNvGrpSpPr/>
            <p:nvPr/>
          </p:nvGrpSpPr>
          <p:grpSpPr>
            <a:xfrm rot="16200000">
              <a:off x="1570220" y="4038384"/>
              <a:ext cx="90540" cy="90341"/>
              <a:chOff x="1006279" y="7689162"/>
              <a:chExt cx="118191" cy="117931"/>
            </a:xfrm>
          </p:grpSpPr>
          <p:sp>
            <p:nvSpPr>
              <p:cNvPr id="50" name="Freeform 49">
                <a:extLst>
                  <a:ext uri="{FF2B5EF4-FFF2-40B4-BE49-F238E27FC236}">
                    <a16:creationId xmlns:a16="http://schemas.microsoft.com/office/drawing/2014/main" id="{453A1951-DEF4-0AD5-5E06-0A10C8C5EFB8}"/>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932F51C1-CC84-FE88-8C62-AC62E9C3C47E}"/>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grpSp>
        <p:nvGrpSpPr>
          <p:cNvPr id="31" name="Graphic 503">
            <a:extLst>
              <a:ext uri="{FF2B5EF4-FFF2-40B4-BE49-F238E27FC236}">
                <a16:creationId xmlns:a16="http://schemas.microsoft.com/office/drawing/2014/main" id="{5737AD74-313B-77E9-615F-05C989611901}"/>
              </a:ext>
            </a:extLst>
          </p:cNvPr>
          <p:cNvGrpSpPr/>
          <p:nvPr/>
        </p:nvGrpSpPr>
        <p:grpSpPr>
          <a:xfrm>
            <a:off x="503327" y="496347"/>
            <a:ext cx="483400" cy="419416"/>
            <a:chOff x="18003154" y="7258468"/>
            <a:chExt cx="1284171" cy="1114197"/>
          </a:xfrm>
        </p:grpSpPr>
        <p:grpSp>
          <p:nvGrpSpPr>
            <p:cNvPr id="33" name="Graphic 503">
              <a:extLst>
                <a:ext uri="{FF2B5EF4-FFF2-40B4-BE49-F238E27FC236}">
                  <a16:creationId xmlns:a16="http://schemas.microsoft.com/office/drawing/2014/main" id="{EBF1EBFA-E2AB-F87D-8961-27EAE6BBB4EE}"/>
                </a:ext>
              </a:extLst>
            </p:cNvPr>
            <p:cNvGrpSpPr/>
            <p:nvPr/>
          </p:nvGrpSpPr>
          <p:grpSpPr>
            <a:xfrm>
              <a:off x="18003154" y="7258468"/>
              <a:ext cx="1284171" cy="1114197"/>
              <a:chOff x="18003154" y="7258468"/>
              <a:chExt cx="1284171" cy="1114197"/>
            </a:xfrm>
            <a:noFill/>
          </p:grpSpPr>
          <p:sp>
            <p:nvSpPr>
              <p:cNvPr id="134" name="Freeform 133">
                <a:extLst>
                  <a:ext uri="{FF2B5EF4-FFF2-40B4-BE49-F238E27FC236}">
                    <a16:creationId xmlns:a16="http://schemas.microsoft.com/office/drawing/2014/main" id="{DB43B7AA-DD79-6EC2-9BFB-D3C5CD6995DF}"/>
                  </a:ext>
                </a:extLst>
              </p:cNvPr>
              <p:cNvSpPr/>
              <p:nvPr/>
            </p:nvSpPr>
            <p:spPr>
              <a:xfrm>
                <a:off x="18086560" y="7648257"/>
                <a:ext cx="984537" cy="724407"/>
              </a:xfrm>
              <a:custGeom>
                <a:avLst/>
                <a:gdLst>
                  <a:gd name="connsiteX0" fmla="*/ 984537 w 984537"/>
                  <a:gd name="connsiteY0" fmla="*/ 527477 h 724407"/>
                  <a:gd name="connsiteX1" fmla="*/ 817826 w 984537"/>
                  <a:gd name="connsiteY1" fmla="*/ 660994 h 724407"/>
                  <a:gd name="connsiteX2" fmla="*/ 613151 w 984537"/>
                  <a:gd name="connsiteY2" fmla="*/ 721984 h 724407"/>
                  <a:gd name="connsiteX3" fmla="*/ 391969 w 984537"/>
                  <a:gd name="connsiteY3" fmla="*/ 698907 h 724407"/>
                  <a:gd name="connsiteX4" fmla="*/ 197197 w 984537"/>
                  <a:gd name="connsiteY4" fmla="*/ 591763 h 724407"/>
                  <a:gd name="connsiteX5" fmla="*/ 63498 w 984537"/>
                  <a:gd name="connsiteY5" fmla="*/ 425278 h 724407"/>
                  <a:gd name="connsiteX6" fmla="*/ 2427 w 984537"/>
                  <a:gd name="connsiteY6" fmla="*/ 220880 h 724407"/>
                  <a:gd name="connsiteX7" fmla="*/ 25536 w 984537"/>
                  <a:gd name="connsiteY7" fmla="*/ 0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984537" y="527477"/>
                    </a:moveTo>
                    <a:cubicBezTo>
                      <a:pt x="938319" y="583521"/>
                      <a:pt x="880548" y="628027"/>
                      <a:pt x="817826" y="660994"/>
                    </a:cubicBezTo>
                    <a:cubicBezTo>
                      <a:pt x="755103" y="693962"/>
                      <a:pt x="684126" y="715390"/>
                      <a:pt x="613151" y="721984"/>
                    </a:cubicBezTo>
                    <a:cubicBezTo>
                      <a:pt x="540524" y="728578"/>
                      <a:pt x="466247" y="721984"/>
                      <a:pt x="391969" y="698907"/>
                    </a:cubicBezTo>
                    <a:cubicBezTo>
                      <a:pt x="317692" y="675830"/>
                      <a:pt x="253318" y="639566"/>
                      <a:pt x="197197" y="591763"/>
                    </a:cubicBezTo>
                    <a:cubicBezTo>
                      <a:pt x="141078" y="545609"/>
                      <a:pt x="96510" y="487916"/>
                      <a:pt x="63498" y="425278"/>
                    </a:cubicBezTo>
                    <a:cubicBezTo>
                      <a:pt x="30486" y="362641"/>
                      <a:pt x="9030" y="291761"/>
                      <a:pt x="2427" y="220880"/>
                    </a:cubicBezTo>
                    <a:cubicBezTo>
                      <a:pt x="-4176" y="148353"/>
                      <a:pt x="2427" y="74176"/>
                      <a:pt x="25536" y="0"/>
                    </a:cubicBezTo>
                  </a:path>
                </a:pathLst>
              </a:custGeom>
              <a:noFill/>
              <a:ln w="12700" cap="rnd">
                <a:solidFill>
                  <a:srgbClr val="000000"/>
                </a:solidFill>
                <a:prstDash val="solid"/>
                <a:round/>
              </a:ln>
            </p:spPr>
            <p:txBody>
              <a:bodyPr rtlCol="0" anchor="ctr"/>
              <a:lstStyle/>
              <a:p>
                <a:endParaRPr lang="en-US" sz="1799"/>
              </a:p>
            </p:txBody>
          </p:sp>
          <p:sp>
            <p:nvSpPr>
              <p:cNvPr id="135" name="Freeform 134">
                <a:extLst>
                  <a:ext uri="{FF2B5EF4-FFF2-40B4-BE49-F238E27FC236}">
                    <a16:creationId xmlns:a16="http://schemas.microsoft.com/office/drawing/2014/main" id="{24D564B5-936A-1C5D-31A1-5902F01C8083}"/>
                  </a:ext>
                </a:extLst>
              </p:cNvPr>
              <p:cNvSpPr/>
              <p:nvPr/>
            </p:nvSpPr>
            <p:spPr>
              <a:xfrm>
                <a:off x="18217733" y="7258468"/>
                <a:ext cx="984537" cy="724407"/>
              </a:xfrm>
              <a:custGeom>
                <a:avLst/>
                <a:gdLst>
                  <a:gd name="connsiteX0" fmla="*/ 0 w 984537"/>
                  <a:gd name="connsiteY0" fmla="*/ 196930 h 724407"/>
                  <a:gd name="connsiteX1" fmla="*/ 166713 w 984537"/>
                  <a:gd name="connsiteY1" fmla="*/ 63413 h 724407"/>
                  <a:gd name="connsiteX2" fmla="*/ 371386 w 984537"/>
                  <a:gd name="connsiteY2" fmla="*/ 2423 h 724407"/>
                  <a:gd name="connsiteX3" fmla="*/ 592568 w 984537"/>
                  <a:gd name="connsiteY3" fmla="*/ 25500 h 724407"/>
                  <a:gd name="connsiteX4" fmla="*/ 787340 w 984537"/>
                  <a:gd name="connsiteY4" fmla="*/ 132644 h 724407"/>
                  <a:gd name="connsiteX5" fmla="*/ 921039 w 984537"/>
                  <a:gd name="connsiteY5" fmla="*/ 299129 h 724407"/>
                  <a:gd name="connsiteX6" fmla="*/ 982110 w 984537"/>
                  <a:gd name="connsiteY6" fmla="*/ 503526 h 724407"/>
                  <a:gd name="connsiteX7" fmla="*/ 959003 w 984537"/>
                  <a:gd name="connsiteY7" fmla="*/ 724408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0" y="196930"/>
                    </a:moveTo>
                    <a:cubicBezTo>
                      <a:pt x="46218" y="140886"/>
                      <a:pt x="103989" y="96381"/>
                      <a:pt x="166713" y="63413"/>
                    </a:cubicBezTo>
                    <a:cubicBezTo>
                      <a:pt x="229435" y="30446"/>
                      <a:pt x="300411" y="9016"/>
                      <a:pt x="371386" y="2423"/>
                    </a:cubicBezTo>
                    <a:cubicBezTo>
                      <a:pt x="444013" y="-4170"/>
                      <a:pt x="518291" y="2423"/>
                      <a:pt x="592568" y="25500"/>
                    </a:cubicBezTo>
                    <a:cubicBezTo>
                      <a:pt x="666845" y="48578"/>
                      <a:pt x="731219" y="84842"/>
                      <a:pt x="787340" y="132644"/>
                    </a:cubicBezTo>
                    <a:cubicBezTo>
                      <a:pt x="843461" y="180447"/>
                      <a:pt x="888027" y="236492"/>
                      <a:pt x="921039" y="299129"/>
                    </a:cubicBezTo>
                    <a:cubicBezTo>
                      <a:pt x="954051" y="361767"/>
                      <a:pt x="975510" y="432647"/>
                      <a:pt x="982110" y="503526"/>
                    </a:cubicBezTo>
                    <a:cubicBezTo>
                      <a:pt x="988713" y="576055"/>
                      <a:pt x="982110" y="650231"/>
                      <a:pt x="959003" y="724408"/>
                    </a:cubicBezTo>
                  </a:path>
                </a:pathLst>
              </a:custGeom>
              <a:noFill/>
              <a:ln w="12700" cap="rnd">
                <a:solidFill>
                  <a:srgbClr val="000000"/>
                </a:solidFill>
                <a:prstDash val="solid"/>
                <a:round/>
              </a:ln>
            </p:spPr>
            <p:txBody>
              <a:bodyPr rtlCol="0" anchor="ctr"/>
              <a:lstStyle/>
              <a:p>
                <a:endParaRPr lang="en-US" sz="1799"/>
              </a:p>
            </p:txBody>
          </p:sp>
          <p:sp>
            <p:nvSpPr>
              <p:cNvPr id="136" name="Freeform 135">
                <a:extLst>
                  <a:ext uri="{FF2B5EF4-FFF2-40B4-BE49-F238E27FC236}">
                    <a16:creationId xmlns:a16="http://schemas.microsoft.com/office/drawing/2014/main" id="{778D7B45-1470-F906-02FE-6DBA771A2A1C}"/>
                  </a:ext>
                </a:extLst>
              </p:cNvPr>
              <p:cNvSpPr/>
              <p:nvPr/>
            </p:nvSpPr>
            <p:spPr>
              <a:xfrm>
                <a:off x="18003154" y="7648257"/>
                <a:ext cx="168362" cy="128572"/>
              </a:xfrm>
              <a:custGeom>
                <a:avLst/>
                <a:gdLst>
                  <a:gd name="connsiteX0" fmla="*/ 0 w 168362"/>
                  <a:gd name="connsiteY0" fmla="*/ 92308 h 128572"/>
                  <a:gd name="connsiteX1" fmla="*/ 108942 w 168362"/>
                  <a:gd name="connsiteY1" fmla="*/ 0 h 128572"/>
                  <a:gd name="connsiteX2" fmla="*/ 168363 w 168362"/>
                  <a:gd name="connsiteY2" fmla="*/ 128572 h 128572"/>
                </a:gdLst>
                <a:ahLst/>
                <a:cxnLst>
                  <a:cxn ang="0">
                    <a:pos x="connsiteX0" y="connsiteY0"/>
                  </a:cxn>
                  <a:cxn ang="0">
                    <a:pos x="connsiteX1" y="connsiteY1"/>
                  </a:cxn>
                  <a:cxn ang="0">
                    <a:pos x="connsiteX2" y="connsiteY2"/>
                  </a:cxn>
                </a:cxnLst>
                <a:rect l="l" t="t" r="r" b="b"/>
                <a:pathLst>
                  <a:path w="168362" h="128572">
                    <a:moveTo>
                      <a:pt x="0" y="92308"/>
                    </a:moveTo>
                    <a:lnTo>
                      <a:pt x="108942" y="0"/>
                    </a:lnTo>
                    <a:lnTo>
                      <a:pt x="168363" y="128572"/>
                    </a:lnTo>
                  </a:path>
                </a:pathLst>
              </a:custGeom>
              <a:noFill/>
              <a:ln w="12700" cap="rnd">
                <a:solidFill>
                  <a:srgbClr val="000000"/>
                </a:solidFill>
                <a:prstDash val="solid"/>
                <a:round/>
              </a:ln>
            </p:spPr>
            <p:txBody>
              <a:bodyPr rtlCol="0" anchor="ctr"/>
              <a:lstStyle/>
              <a:p>
                <a:endParaRPr lang="en-US" sz="1799"/>
              </a:p>
            </p:txBody>
          </p:sp>
          <p:sp>
            <p:nvSpPr>
              <p:cNvPr id="137" name="Freeform 136">
                <a:extLst>
                  <a:ext uri="{FF2B5EF4-FFF2-40B4-BE49-F238E27FC236}">
                    <a16:creationId xmlns:a16="http://schemas.microsoft.com/office/drawing/2014/main" id="{611C2C52-8BDF-6ADC-AF3C-D52036C64978}"/>
                  </a:ext>
                </a:extLst>
              </p:cNvPr>
              <p:cNvSpPr/>
              <p:nvPr/>
            </p:nvSpPr>
            <p:spPr>
              <a:xfrm>
                <a:off x="19117313" y="7852654"/>
                <a:ext cx="170013" cy="128573"/>
              </a:xfrm>
              <a:custGeom>
                <a:avLst/>
                <a:gdLst>
                  <a:gd name="connsiteX0" fmla="*/ 170013 w 170013"/>
                  <a:gd name="connsiteY0" fmla="*/ 37913 h 128573"/>
                  <a:gd name="connsiteX1" fmla="*/ 61074 w 170013"/>
                  <a:gd name="connsiteY1" fmla="*/ 128573 h 128573"/>
                  <a:gd name="connsiteX2" fmla="*/ 0 w 170013"/>
                  <a:gd name="connsiteY2" fmla="*/ 0 h 128573"/>
                </a:gdLst>
                <a:ahLst/>
                <a:cxnLst>
                  <a:cxn ang="0">
                    <a:pos x="connsiteX0" y="connsiteY0"/>
                  </a:cxn>
                  <a:cxn ang="0">
                    <a:pos x="connsiteX1" y="connsiteY1"/>
                  </a:cxn>
                  <a:cxn ang="0">
                    <a:pos x="connsiteX2" y="connsiteY2"/>
                  </a:cxn>
                </a:cxnLst>
                <a:rect l="l" t="t" r="r" b="b"/>
                <a:pathLst>
                  <a:path w="170013" h="128573">
                    <a:moveTo>
                      <a:pt x="170013" y="37913"/>
                    </a:moveTo>
                    <a:lnTo>
                      <a:pt x="61074" y="128573"/>
                    </a:lnTo>
                    <a:lnTo>
                      <a:pt x="0" y="0"/>
                    </a:lnTo>
                  </a:path>
                </a:pathLst>
              </a:custGeom>
              <a:noFill/>
              <a:ln w="12700" cap="rnd">
                <a:solidFill>
                  <a:srgbClr val="000000"/>
                </a:solidFill>
                <a:prstDash val="solid"/>
                <a:round/>
              </a:ln>
            </p:spPr>
            <p:txBody>
              <a:bodyPr rtlCol="0" anchor="ctr"/>
              <a:lstStyle/>
              <a:p>
                <a:endParaRPr lang="en-US" sz="1799"/>
              </a:p>
            </p:txBody>
          </p:sp>
        </p:grpSp>
        <p:grpSp>
          <p:nvGrpSpPr>
            <p:cNvPr id="37" name="Graphic 503">
              <a:extLst>
                <a:ext uri="{FF2B5EF4-FFF2-40B4-BE49-F238E27FC236}">
                  <a16:creationId xmlns:a16="http://schemas.microsoft.com/office/drawing/2014/main" id="{E8777C3A-BD0A-A54D-0533-CB74985E04A1}"/>
                </a:ext>
              </a:extLst>
            </p:cNvPr>
            <p:cNvGrpSpPr/>
            <p:nvPr/>
          </p:nvGrpSpPr>
          <p:grpSpPr>
            <a:xfrm>
              <a:off x="18336955" y="7366386"/>
              <a:ext cx="586710" cy="895351"/>
              <a:chOff x="18336955" y="7366386"/>
              <a:chExt cx="586710" cy="895351"/>
            </a:xfrm>
          </p:grpSpPr>
          <p:sp>
            <p:nvSpPr>
              <p:cNvPr id="55" name="Freeform 54">
                <a:extLst>
                  <a:ext uri="{FF2B5EF4-FFF2-40B4-BE49-F238E27FC236}">
                    <a16:creationId xmlns:a16="http://schemas.microsoft.com/office/drawing/2014/main" id="{08F81746-79A9-22F4-8150-82B088D0F506}"/>
                  </a:ext>
                </a:extLst>
              </p:cNvPr>
              <p:cNvSpPr/>
              <p:nvPr/>
            </p:nvSpPr>
            <p:spPr>
              <a:xfrm>
                <a:off x="18524798" y="7588915"/>
                <a:ext cx="191366" cy="303299"/>
              </a:xfrm>
              <a:custGeom>
                <a:avLst/>
                <a:gdLst>
                  <a:gd name="connsiteX0" fmla="*/ 95683 w 191366"/>
                  <a:gd name="connsiteY0" fmla="*/ 0 h 303299"/>
                  <a:gd name="connsiteX1" fmla="*/ 18105 w 191366"/>
                  <a:gd name="connsiteY1" fmla="*/ 145057 h 303299"/>
                  <a:gd name="connsiteX2" fmla="*/ 13152 w 191366"/>
                  <a:gd name="connsiteY2" fmla="*/ 258794 h 303299"/>
                  <a:gd name="connsiteX3" fmla="*/ 95683 w 191366"/>
                  <a:gd name="connsiteY3" fmla="*/ 303300 h 303299"/>
                  <a:gd name="connsiteX4" fmla="*/ 178213 w 191366"/>
                  <a:gd name="connsiteY4" fmla="*/ 258794 h 303299"/>
                  <a:gd name="connsiteX5" fmla="*/ 173262 w 191366"/>
                  <a:gd name="connsiteY5" fmla="*/ 145057 h 303299"/>
                  <a:gd name="connsiteX6" fmla="*/ 95683 w 191366"/>
                  <a:gd name="connsiteY6" fmla="*/ 0 h 3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6" h="303299">
                    <a:moveTo>
                      <a:pt x="95683" y="0"/>
                    </a:moveTo>
                    <a:cubicBezTo>
                      <a:pt x="84129" y="24725"/>
                      <a:pt x="59370" y="70881"/>
                      <a:pt x="18105" y="145057"/>
                    </a:cubicBezTo>
                    <a:cubicBezTo>
                      <a:pt x="-3354" y="182969"/>
                      <a:pt x="-6654" y="225826"/>
                      <a:pt x="13152" y="258794"/>
                    </a:cubicBezTo>
                    <a:cubicBezTo>
                      <a:pt x="29658" y="286816"/>
                      <a:pt x="59370" y="303300"/>
                      <a:pt x="95683" y="303300"/>
                    </a:cubicBezTo>
                    <a:cubicBezTo>
                      <a:pt x="131997" y="303300"/>
                      <a:pt x="161707" y="286816"/>
                      <a:pt x="178213" y="258794"/>
                    </a:cubicBezTo>
                    <a:cubicBezTo>
                      <a:pt x="198021" y="225826"/>
                      <a:pt x="194719" y="182969"/>
                      <a:pt x="173262" y="145057"/>
                    </a:cubicBezTo>
                    <a:cubicBezTo>
                      <a:pt x="131997" y="72529"/>
                      <a:pt x="107238" y="26374"/>
                      <a:pt x="95683" y="0"/>
                    </a:cubicBezTo>
                    <a:close/>
                  </a:path>
                </a:pathLst>
              </a:custGeom>
              <a:noFill/>
              <a:ln w="12700" cap="rnd">
                <a:solidFill>
                  <a:srgbClr val="000000"/>
                </a:solidFill>
                <a:prstDash val="solid"/>
                <a:miter/>
              </a:ln>
            </p:spPr>
            <p:txBody>
              <a:bodyPr rtlCol="0" anchor="ctr"/>
              <a:lstStyle/>
              <a:p>
                <a:endParaRPr lang="en-US" sz="1799"/>
              </a:p>
            </p:txBody>
          </p:sp>
          <p:sp>
            <p:nvSpPr>
              <p:cNvPr id="58" name="Freeform 57">
                <a:extLst>
                  <a:ext uri="{FF2B5EF4-FFF2-40B4-BE49-F238E27FC236}">
                    <a16:creationId xmlns:a16="http://schemas.microsoft.com/office/drawing/2014/main" id="{B4CABAD1-557D-3CB6-343E-1012646EC993}"/>
                  </a:ext>
                </a:extLst>
              </p:cNvPr>
              <p:cNvSpPr/>
              <p:nvPr/>
            </p:nvSpPr>
            <p:spPr>
              <a:xfrm>
                <a:off x="18687032" y="7366386"/>
                <a:ext cx="117790" cy="187914"/>
              </a:xfrm>
              <a:custGeom>
                <a:avLst/>
                <a:gdLst>
                  <a:gd name="connsiteX0" fmla="*/ 58894 w 117790"/>
                  <a:gd name="connsiteY0" fmla="*/ 0 h 187914"/>
                  <a:gd name="connsiteX1" fmla="*/ 11029 w 117790"/>
                  <a:gd name="connsiteY1" fmla="*/ 89012 h 187914"/>
                  <a:gd name="connsiteX2" fmla="*/ 7726 w 117790"/>
                  <a:gd name="connsiteY2" fmla="*/ 159892 h 187914"/>
                  <a:gd name="connsiteX3" fmla="*/ 58894 w 117790"/>
                  <a:gd name="connsiteY3" fmla="*/ 187914 h 187914"/>
                  <a:gd name="connsiteX4" fmla="*/ 110065 w 117790"/>
                  <a:gd name="connsiteY4" fmla="*/ 159892 h 187914"/>
                  <a:gd name="connsiteX5" fmla="*/ 106762 w 117790"/>
                  <a:gd name="connsiteY5" fmla="*/ 89012 h 187914"/>
                  <a:gd name="connsiteX6" fmla="*/ 58894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4" y="0"/>
                    </a:moveTo>
                    <a:cubicBezTo>
                      <a:pt x="50641" y="14836"/>
                      <a:pt x="35788" y="44506"/>
                      <a:pt x="11029" y="89012"/>
                    </a:cubicBezTo>
                    <a:cubicBezTo>
                      <a:pt x="-2177" y="113738"/>
                      <a:pt x="-3827" y="140111"/>
                      <a:pt x="7726" y="159892"/>
                    </a:cubicBezTo>
                    <a:cubicBezTo>
                      <a:pt x="17629" y="178024"/>
                      <a:pt x="37438" y="187914"/>
                      <a:pt x="58894" y="187914"/>
                    </a:cubicBezTo>
                    <a:cubicBezTo>
                      <a:pt x="80353" y="187914"/>
                      <a:pt x="100160" y="178024"/>
                      <a:pt x="110065" y="159892"/>
                    </a:cubicBezTo>
                    <a:cubicBezTo>
                      <a:pt x="121618" y="140111"/>
                      <a:pt x="119968" y="113738"/>
                      <a:pt x="106762" y="89012"/>
                    </a:cubicBezTo>
                    <a:cubicBezTo>
                      <a:pt x="80353" y="44506"/>
                      <a:pt x="65497" y="14836"/>
                      <a:pt x="58894" y="0"/>
                    </a:cubicBezTo>
                    <a:close/>
                  </a:path>
                </a:pathLst>
              </a:custGeom>
              <a:noFill/>
              <a:ln w="12700" cap="rnd">
                <a:solidFill>
                  <a:srgbClr val="000000"/>
                </a:solidFill>
                <a:prstDash val="solid"/>
                <a:miter/>
              </a:ln>
            </p:spPr>
            <p:txBody>
              <a:bodyPr rtlCol="0" anchor="ctr"/>
              <a:lstStyle/>
              <a:p>
                <a:endParaRPr lang="en-US" sz="1799"/>
              </a:p>
            </p:txBody>
          </p:sp>
          <p:sp>
            <p:nvSpPr>
              <p:cNvPr id="59" name="Freeform 58">
                <a:extLst>
                  <a:ext uri="{FF2B5EF4-FFF2-40B4-BE49-F238E27FC236}">
                    <a16:creationId xmlns:a16="http://schemas.microsoft.com/office/drawing/2014/main" id="{E6FADB1B-6FA3-ED51-9FBE-5E07349BBED5}"/>
                  </a:ext>
                </a:extLst>
              </p:cNvPr>
              <p:cNvSpPr/>
              <p:nvPr/>
            </p:nvSpPr>
            <p:spPr>
              <a:xfrm>
                <a:off x="18805875" y="7588915"/>
                <a:ext cx="117790" cy="187914"/>
              </a:xfrm>
              <a:custGeom>
                <a:avLst/>
                <a:gdLst>
                  <a:gd name="connsiteX0" fmla="*/ 58896 w 117790"/>
                  <a:gd name="connsiteY0" fmla="*/ 0 h 187914"/>
                  <a:gd name="connsiteX1" fmla="*/ 11028 w 117790"/>
                  <a:gd name="connsiteY1" fmla="*/ 89012 h 187914"/>
                  <a:gd name="connsiteX2" fmla="*/ 7728 w 117790"/>
                  <a:gd name="connsiteY2" fmla="*/ 159892 h 187914"/>
                  <a:gd name="connsiteX3" fmla="*/ 58896 w 117790"/>
                  <a:gd name="connsiteY3" fmla="*/ 187914 h 187914"/>
                  <a:gd name="connsiteX4" fmla="*/ 110065 w 117790"/>
                  <a:gd name="connsiteY4" fmla="*/ 159892 h 187914"/>
                  <a:gd name="connsiteX5" fmla="*/ 106764 w 117790"/>
                  <a:gd name="connsiteY5" fmla="*/ 89012 h 187914"/>
                  <a:gd name="connsiteX6" fmla="*/ 58896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6" y="0"/>
                    </a:moveTo>
                    <a:cubicBezTo>
                      <a:pt x="50643" y="14836"/>
                      <a:pt x="35787" y="44506"/>
                      <a:pt x="11028" y="89012"/>
                    </a:cubicBezTo>
                    <a:cubicBezTo>
                      <a:pt x="-2177" y="113738"/>
                      <a:pt x="-3828" y="140111"/>
                      <a:pt x="7728" y="159892"/>
                    </a:cubicBezTo>
                    <a:cubicBezTo>
                      <a:pt x="17631" y="178024"/>
                      <a:pt x="37437" y="187914"/>
                      <a:pt x="58896" y="187914"/>
                    </a:cubicBezTo>
                    <a:cubicBezTo>
                      <a:pt x="80353" y="187914"/>
                      <a:pt x="100161" y="178024"/>
                      <a:pt x="110065" y="159892"/>
                    </a:cubicBezTo>
                    <a:cubicBezTo>
                      <a:pt x="121618" y="140111"/>
                      <a:pt x="119968" y="113738"/>
                      <a:pt x="106764" y="89012"/>
                    </a:cubicBezTo>
                    <a:cubicBezTo>
                      <a:pt x="80353" y="42858"/>
                      <a:pt x="65499" y="14836"/>
                      <a:pt x="58896" y="0"/>
                    </a:cubicBezTo>
                    <a:close/>
                  </a:path>
                </a:pathLst>
              </a:custGeom>
              <a:noFill/>
              <a:ln w="12700" cap="rnd">
                <a:solidFill>
                  <a:srgbClr val="000000"/>
                </a:solidFill>
                <a:prstDash val="solid"/>
                <a:miter/>
              </a:ln>
            </p:spPr>
            <p:txBody>
              <a:bodyPr rtlCol="0" anchor="ctr"/>
              <a:lstStyle/>
              <a:p>
                <a:endParaRPr lang="en-US" sz="1799"/>
              </a:p>
            </p:txBody>
          </p:sp>
          <p:sp>
            <p:nvSpPr>
              <p:cNvPr id="60" name="Freeform 59">
                <a:extLst>
                  <a:ext uri="{FF2B5EF4-FFF2-40B4-BE49-F238E27FC236}">
                    <a16:creationId xmlns:a16="http://schemas.microsoft.com/office/drawing/2014/main" id="{8714ACC8-7735-B023-BD07-00503885F37F}"/>
                  </a:ext>
                </a:extLst>
              </p:cNvPr>
              <p:cNvSpPr/>
              <p:nvPr/>
            </p:nvSpPr>
            <p:spPr>
              <a:xfrm>
                <a:off x="18336955" y="7478476"/>
                <a:ext cx="137895" cy="219232"/>
              </a:xfrm>
              <a:custGeom>
                <a:avLst/>
                <a:gdLst>
                  <a:gd name="connsiteX0" fmla="*/ 68948 w 137895"/>
                  <a:gd name="connsiteY0" fmla="*/ 0 h 219232"/>
                  <a:gd name="connsiteX1" fmla="*/ 12827 w 137895"/>
                  <a:gd name="connsiteY1" fmla="*/ 103847 h 219232"/>
                  <a:gd name="connsiteX2" fmla="*/ 9526 w 137895"/>
                  <a:gd name="connsiteY2" fmla="*/ 186265 h 219232"/>
                  <a:gd name="connsiteX3" fmla="*/ 68948 w 137895"/>
                  <a:gd name="connsiteY3" fmla="*/ 219232 h 219232"/>
                  <a:gd name="connsiteX4" fmla="*/ 128369 w 137895"/>
                  <a:gd name="connsiteY4" fmla="*/ 186265 h 219232"/>
                  <a:gd name="connsiteX5" fmla="*/ 125069 w 137895"/>
                  <a:gd name="connsiteY5" fmla="*/ 103847 h 219232"/>
                  <a:gd name="connsiteX6" fmla="*/ 68948 w 137895"/>
                  <a:gd name="connsiteY6" fmla="*/ 0 h 21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95" h="219232">
                    <a:moveTo>
                      <a:pt x="68948" y="0"/>
                    </a:moveTo>
                    <a:cubicBezTo>
                      <a:pt x="60695" y="18132"/>
                      <a:pt x="42538" y="51099"/>
                      <a:pt x="12827" y="103847"/>
                    </a:cubicBezTo>
                    <a:cubicBezTo>
                      <a:pt x="-3680" y="131869"/>
                      <a:pt x="-3680" y="161540"/>
                      <a:pt x="9526" y="186265"/>
                    </a:cubicBezTo>
                    <a:cubicBezTo>
                      <a:pt x="21080" y="207694"/>
                      <a:pt x="42538" y="219232"/>
                      <a:pt x="68948" y="219232"/>
                    </a:cubicBezTo>
                    <a:cubicBezTo>
                      <a:pt x="95357" y="219232"/>
                      <a:pt x="116815" y="207694"/>
                      <a:pt x="128369" y="186265"/>
                    </a:cubicBezTo>
                    <a:cubicBezTo>
                      <a:pt x="141575" y="163188"/>
                      <a:pt x="141575" y="131869"/>
                      <a:pt x="125069" y="103847"/>
                    </a:cubicBezTo>
                    <a:cubicBezTo>
                      <a:pt x="95357" y="51099"/>
                      <a:pt x="77201" y="18132"/>
                      <a:pt x="68948" y="0"/>
                    </a:cubicBezTo>
                    <a:close/>
                  </a:path>
                </a:pathLst>
              </a:custGeom>
              <a:noFill/>
              <a:ln w="12700" cap="rnd">
                <a:solidFill>
                  <a:srgbClr val="000000"/>
                </a:solidFill>
                <a:prstDash val="solid"/>
                <a:miter/>
              </a:ln>
            </p:spPr>
            <p:txBody>
              <a:bodyPr rtlCol="0" anchor="ctr"/>
              <a:lstStyle/>
              <a:p>
                <a:endParaRPr lang="en-US" sz="1799"/>
              </a:p>
            </p:txBody>
          </p:sp>
          <p:grpSp>
            <p:nvGrpSpPr>
              <p:cNvPr id="61" name="Graphic 503">
                <a:extLst>
                  <a:ext uri="{FF2B5EF4-FFF2-40B4-BE49-F238E27FC236}">
                    <a16:creationId xmlns:a16="http://schemas.microsoft.com/office/drawing/2014/main" id="{A27B86EB-41F4-4798-507B-A268BD2BA844}"/>
                  </a:ext>
                </a:extLst>
              </p:cNvPr>
              <p:cNvGrpSpPr/>
              <p:nvPr/>
            </p:nvGrpSpPr>
            <p:grpSpPr>
              <a:xfrm>
                <a:off x="18394046" y="7891844"/>
                <a:ext cx="492476" cy="369893"/>
                <a:chOff x="18394046" y="7891844"/>
                <a:chExt cx="492476" cy="369893"/>
              </a:xfrm>
            </p:grpSpPr>
            <p:grpSp>
              <p:nvGrpSpPr>
                <p:cNvPr id="63" name="Graphic 503">
                  <a:extLst>
                    <a:ext uri="{FF2B5EF4-FFF2-40B4-BE49-F238E27FC236}">
                      <a16:creationId xmlns:a16="http://schemas.microsoft.com/office/drawing/2014/main" id="{DC1F702E-5D2B-4624-2B45-BF33DC7EA2F9}"/>
                    </a:ext>
                  </a:extLst>
                </p:cNvPr>
                <p:cNvGrpSpPr/>
                <p:nvPr/>
              </p:nvGrpSpPr>
              <p:grpSpPr>
                <a:xfrm>
                  <a:off x="18569018" y="7891844"/>
                  <a:ext cx="317504" cy="317150"/>
                  <a:chOff x="18569018" y="7891844"/>
                  <a:chExt cx="317504" cy="317150"/>
                </a:xfrm>
                <a:noFill/>
              </p:grpSpPr>
              <p:sp>
                <p:nvSpPr>
                  <p:cNvPr id="132" name="Freeform 131">
                    <a:extLst>
                      <a:ext uri="{FF2B5EF4-FFF2-40B4-BE49-F238E27FC236}">
                        <a16:creationId xmlns:a16="http://schemas.microsoft.com/office/drawing/2014/main" id="{0B632875-9750-83D4-AE4D-8D41F936B46A}"/>
                      </a:ext>
                    </a:extLst>
                  </p:cNvPr>
                  <p:cNvSpPr/>
                  <p:nvPr/>
                </p:nvSpPr>
                <p:spPr>
                  <a:xfrm>
                    <a:off x="18569018" y="7891844"/>
                    <a:ext cx="317504" cy="317150"/>
                  </a:xfrm>
                  <a:custGeom>
                    <a:avLst/>
                    <a:gdLst>
                      <a:gd name="connsiteX0" fmla="*/ 234680 w 317504"/>
                      <a:gd name="connsiteY0" fmla="*/ 234439 h 317150"/>
                      <a:gd name="connsiteX1" fmla="*/ 1945 w 317504"/>
                      <a:gd name="connsiteY1" fmla="*/ 315208 h 317150"/>
                      <a:gd name="connsiteX2" fmla="*/ 82825 w 317504"/>
                      <a:gd name="connsiteY2" fmla="*/ 82789 h 317150"/>
                      <a:gd name="connsiteX3" fmla="*/ 315560 w 317504"/>
                      <a:gd name="connsiteY3" fmla="*/ 2019 h 317150"/>
                      <a:gd name="connsiteX4" fmla="*/ 234680 w 317504"/>
                      <a:gd name="connsiteY4" fmla="*/ 234439 h 31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150">
                        <a:moveTo>
                          <a:pt x="234680" y="234439"/>
                        </a:moveTo>
                        <a:cubicBezTo>
                          <a:pt x="171958" y="297077"/>
                          <a:pt x="84475" y="325099"/>
                          <a:pt x="1945" y="315208"/>
                        </a:cubicBezTo>
                        <a:cubicBezTo>
                          <a:pt x="-7958" y="232790"/>
                          <a:pt x="20101" y="147076"/>
                          <a:pt x="82825" y="82789"/>
                        </a:cubicBezTo>
                        <a:cubicBezTo>
                          <a:pt x="145549" y="18502"/>
                          <a:pt x="233030" y="-7871"/>
                          <a:pt x="315560" y="2019"/>
                        </a:cubicBezTo>
                        <a:cubicBezTo>
                          <a:pt x="325463" y="84437"/>
                          <a:pt x="297404" y="170152"/>
                          <a:pt x="234680" y="234439"/>
                        </a:cubicBezTo>
                        <a:close/>
                      </a:path>
                    </a:pathLst>
                  </a:custGeom>
                  <a:solidFill>
                    <a:srgbClr val="00898B"/>
                  </a:solidFill>
                  <a:ln w="12700" cap="rnd">
                    <a:solidFill>
                      <a:srgbClr val="000000"/>
                    </a:solidFill>
                    <a:prstDash val="solid"/>
                    <a:miter/>
                  </a:ln>
                </p:spPr>
                <p:txBody>
                  <a:bodyPr rtlCol="0" anchor="ctr"/>
                  <a:lstStyle/>
                  <a:p>
                    <a:endParaRPr lang="en-US" sz="1799"/>
                  </a:p>
                </p:txBody>
              </p:sp>
              <p:sp>
                <p:nvSpPr>
                  <p:cNvPr id="133" name="Freeform 132">
                    <a:extLst>
                      <a:ext uri="{FF2B5EF4-FFF2-40B4-BE49-F238E27FC236}">
                        <a16:creationId xmlns:a16="http://schemas.microsoft.com/office/drawing/2014/main" id="{4B941CBE-3650-965D-D29A-833B73DE6537}"/>
                      </a:ext>
                    </a:extLst>
                  </p:cNvPr>
                  <p:cNvSpPr/>
                  <p:nvPr/>
                </p:nvSpPr>
                <p:spPr>
                  <a:xfrm>
                    <a:off x="18570963" y="8032326"/>
                    <a:ext cx="174964" cy="174726"/>
                  </a:xfrm>
                  <a:custGeom>
                    <a:avLst/>
                    <a:gdLst>
                      <a:gd name="connsiteX0" fmla="*/ 174963 w 174964"/>
                      <a:gd name="connsiteY0" fmla="*/ 0 h 174726"/>
                      <a:gd name="connsiteX1" fmla="*/ 0 w 174964"/>
                      <a:gd name="connsiteY1" fmla="*/ 174726 h 174726"/>
                    </a:gdLst>
                    <a:ahLst/>
                    <a:cxnLst>
                      <a:cxn ang="0">
                        <a:pos x="connsiteX0" y="connsiteY0"/>
                      </a:cxn>
                      <a:cxn ang="0">
                        <a:pos x="connsiteX1" y="connsiteY1"/>
                      </a:cxn>
                    </a:cxnLst>
                    <a:rect l="l" t="t" r="r" b="b"/>
                    <a:pathLst>
                      <a:path w="174964" h="174726">
                        <a:moveTo>
                          <a:pt x="174963" y="0"/>
                        </a:moveTo>
                        <a:lnTo>
                          <a:pt x="0" y="174726"/>
                        </a:lnTo>
                      </a:path>
                    </a:pathLst>
                  </a:custGeom>
                  <a:ln w="12700" cap="rnd">
                    <a:solidFill>
                      <a:srgbClr val="000000"/>
                    </a:solidFill>
                    <a:prstDash val="solid"/>
                    <a:miter/>
                  </a:ln>
                </p:spPr>
                <p:txBody>
                  <a:bodyPr rtlCol="0" anchor="ctr"/>
                  <a:lstStyle/>
                  <a:p>
                    <a:endParaRPr lang="en-US" sz="1799"/>
                  </a:p>
                </p:txBody>
              </p:sp>
            </p:grpSp>
            <p:grpSp>
              <p:nvGrpSpPr>
                <p:cNvPr id="128" name="Graphic 503">
                  <a:extLst>
                    <a:ext uri="{FF2B5EF4-FFF2-40B4-BE49-F238E27FC236}">
                      <a16:creationId xmlns:a16="http://schemas.microsoft.com/office/drawing/2014/main" id="{AA7CFE24-EB0E-4362-B710-C7AFA9832328}"/>
                    </a:ext>
                  </a:extLst>
                </p:cNvPr>
                <p:cNvGrpSpPr/>
                <p:nvPr/>
              </p:nvGrpSpPr>
              <p:grpSpPr>
                <a:xfrm>
                  <a:off x="18394046" y="7944664"/>
                  <a:ext cx="317503" cy="317073"/>
                  <a:chOff x="18394046" y="7944664"/>
                  <a:chExt cx="317503" cy="317073"/>
                </a:xfrm>
                <a:solidFill>
                  <a:srgbClr val="FFFFFF"/>
                </a:solidFill>
              </p:grpSpPr>
              <p:sp>
                <p:nvSpPr>
                  <p:cNvPr id="130" name="Freeform 129">
                    <a:extLst>
                      <a:ext uri="{FF2B5EF4-FFF2-40B4-BE49-F238E27FC236}">
                        <a16:creationId xmlns:a16="http://schemas.microsoft.com/office/drawing/2014/main" id="{ACB4DD55-94E4-384B-1DB7-C112107643B0}"/>
                      </a:ext>
                    </a:extLst>
                  </p:cNvPr>
                  <p:cNvSpPr/>
                  <p:nvPr/>
                </p:nvSpPr>
                <p:spPr>
                  <a:xfrm>
                    <a:off x="18394046" y="7944664"/>
                    <a:ext cx="317503" cy="317073"/>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00898B"/>
                  </a:solidFill>
                  <a:ln w="12700" cap="rnd">
                    <a:solidFill>
                      <a:srgbClr val="000000"/>
                    </a:solidFill>
                    <a:prstDash val="solid"/>
                    <a:miter/>
                  </a:ln>
                </p:spPr>
                <p:txBody>
                  <a:bodyPr rtlCol="0" anchor="ctr"/>
                  <a:lstStyle/>
                  <a:p>
                    <a:endParaRPr lang="en-US" sz="1799"/>
                  </a:p>
                </p:txBody>
              </p:sp>
              <p:sp>
                <p:nvSpPr>
                  <p:cNvPr id="131" name="Freeform 130">
                    <a:extLst>
                      <a:ext uri="{FF2B5EF4-FFF2-40B4-BE49-F238E27FC236}">
                        <a16:creationId xmlns:a16="http://schemas.microsoft.com/office/drawing/2014/main" id="{CB923A7B-1261-2B5E-FEF3-8E4167B4B363}"/>
                      </a:ext>
                    </a:extLst>
                  </p:cNvPr>
                  <p:cNvSpPr/>
                  <p:nvPr/>
                </p:nvSpPr>
                <p:spPr>
                  <a:xfrm>
                    <a:off x="18534650" y="8086722"/>
                    <a:ext cx="174964" cy="173078"/>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2700" cap="rnd">
                    <a:solidFill>
                      <a:srgbClr val="000000"/>
                    </a:solidFill>
                    <a:prstDash val="solid"/>
                    <a:miter/>
                  </a:ln>
                </p:spPr>
                <p:txBody>
                  <a:bodyPr rtlCol="0" anchor="ctr"/>
                  <a:lstStyle/>
                  <a:p>
                    <a:endParaRPr lang="en-US" sz="1799"/>
                  </a:p>
                </p:txBody>
              </p:sp>
            </p:grpSp>
          </p:grpSp>
        </p:grpSp>
      </p:grpSp>
      <p:sp>
        <p:nvSpPr>
          <p:cNvPr id="146" name="TextBox 145">
            <a:extLst>
              <a:ext uri="{FF2B5EF4-FFF2-40B4-BE49-F238E27FC236}">
                <a16:creationId xmlns:a16="http://schemas.microsoft.com/office/drawing/2014/main" id="{11E60043-55F4-2047-9F62-B640BB45BE32}"/>
              </a:ext>
            </a:extLst>
          </p:cNvPr>
          <p:cNvSpPr txBox="1"/>
          <p:nvPr/>
        </p:nvSpPr>
        <p:spPr>
          <a:xfrm>
            <a:off x="1180539" y="6170734"/>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Punti di forza e limiti </a:t>
            </a:r>
          </a:p>
        </p:txBody>
      </p:sp>
      <p:sp>
        <p:nvSpPr>
          <p:cNvPr id="147" name="Text Placeholder 1">
            <a:extLst>
              <a:ext uri="{FF2B5EF4-FFF2-40B4-BE49-F238E27FC236}">
                <a16:creationId xmlns:a16="http://schemas.microsoft.com/office/drawing/2014/main" id="{53060DE3-ACE9-2D92-A557-FBD7DF8F3C9E}"/>
              </a:ext>
            </a:extLst>
          </p:cNvPr>
          <p:cNvSpPr txBox="1">
            <a:spLocks/>
          </p:cNvSpPr>
          <p:nvPr/>
        </p:nvSpPr>
        <p:spPr>
          <a:xfrm>
            <a:off x="1200663" y="6502635"/>
            <a:ext cx="5760117" cy="1525712"/>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spcBef>
                <a:spcPts val="0"/>
              </a:spcBef>
              <a:buClr>
                <a:srgbClr val="ADD037"/>
              </a:buClr>
            </a:pPr>
            <a:r>
              <a:rPr lang="en-US" sz="1250" dirty="0">
                <a:solidFill>
                  <a:srgbClr val="006668"/>
                </a:solidFill>
              </a:rPr>
              <a:t>Punti di forza:</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Fornisce dati in tempo reale sui fattori ambientali</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Promuove pratiche di gestione sostenibile</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Interfaccia intuitiva</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Supporta il processo decisionale nelle politiche ambientali.</a:t>
            </a: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a:lnSpc>
                <a:spcPts val="1220"/>
              </a:lnSpc>
              <a:spcBef>
                <a:spcPts val="0"/>
              </a:spcBef>
              <a:buClr>
                <a:srgbClr val="ADD037"/>
              </a:buClr>
            </a:pPr>
            <a:r>
              <a:rPr lang="en-US" sz="1250" dirty="0">
                <a:solidFill>
                  <a:srgbClr val="006668"/>
                </a:solidFill>
              </a:rPr>
              <a:t> Limiti</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Limitato al monitoraggio ambientale</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Potrebbe richiedere hardware o fonti di dati specifici per funzionare in modo ottimale</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Potrebbe non coprire tutti i parametri ambientali per i non specialisti. </a:t>
            </a: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lvl="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gn="just">
              <a:lnSpc>
                <a:spcPts val="1220"/>
              </a:lnSpc>
              <a:spcBef>
                <a:spcPts val="0"/>
              </a:spcBef>
              <a:buClr>
                <a:srgbClr val="ADD037"/>
              </a:buClr>
              <a:buFont typeface="Arial" panose="020B0604020202020204" pitchFamily="34" charset="0"/>
              <a:buChar char="•"/>
            </a:pPr>
            <a:endParaRPr lang="en-US" sz="1150" b="0" dirty="0">
              <a:solidFill>
                <a:srgbClr val="262626"/>
              </a:solidFill>
            </a:endParaRPr>
          </a:p>
        </p:txBody>
      </p:sp>
      <p:grpSp>
        <p:nvGrpSpPr>
          <p:cNvPr id="148" name="Group 147">
            <a:extLst>
              <a:ext uri="{FF2B5EF4-FFF2-40B4-BE49-F238E27FC236}">
                <a16:creationId xmlns:a16="http://schemas.microsoft.com/office/drawing/2014/main" id="{58BD2FD2-4881-0C1D-CCE8-EE7800A884D0}"/>
              </a:ext>
            </a:extLst>
          </p:cNvPr>
          <p:cNvGrpSpPr/>
          <p:nvPr/>
        </p:nvGrpSpPr>
        <p:grpSpPr>
          <a:xfrm>
            <a:off x="827527" y="6313718"/>
            <a:ext cx="284351" cy="90540"/>
            <a:chOff x="1376309" y="4038285"/>
            <a:chExt cx="284351" cy="90540"/>
          </a:xfrm>
        </p:grpSpPr>
        <p:cxnSp>
          <p:nvCxnSpPr>
            <p:cNvPr id="149" name="Straight Connector 148">
              <a:extLst>
                <a:ext uri="{FF2B5EF4-FFF2-40B4-BE49-F238E27FC236}">
                  <a16:creationId xmlns:a16="http://schemas.microsoft.com/office/drawing/2014/main" id="{AE0E410D-0FD5-526C-BEB5-0459492FF290}"/>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50" name="Graphic 15">
              <a:extLst>
                <a:ext uri="{FF2B5EF4-FFF2-40B4-BE49-F238E27FC236}">
                  <a16:creationId xmlns:a16="http://schemas.microsoft.com/office/drawing/2014/main" id="{20D52C2E-BA9E-1B01-6A30-732DDAD99E0E}"/>
                </a:ext>
              </a:extLst>
            </p:cNvPr>
            <p:cNvGrpSpPr/>
            <p:nvPr/>
          </p:nvGrpSpPr>
          <p:grpSpPr>
            <a:xfrm rot="16200000">
              <a:off x="1570220" y="4038384"/>
              <a:ext cx="90540" cy="90341"/>
              <a:chOff x="1006279" y="7689162"/>
              <a:chExt cx="118191" cy="117931"/>
            </a:xfrm>
          </p:grpSpPr>
          <p:sp>
            <p:nvSpPr>
              <p:cNvPr id="151" name="Freeform 150">
                <a:extLst>
                  <a:ext uri="{FF2B5EF4-FFF2-40B4-BE49-F238E27FC236}">
                    <a16:creationId xmlns:a16="http://schemas.microsoft.com/office/drawing/2014/main" id="{4B315588-D4DD-C807-9EAB-C3C2B3E0548C}"/>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52" name="Freeform 151">
                <a:extLst>
                  <a:ext uri="{FF2B5EF4-FFF2-40B4-BE49-F238E27FC236}">
                    <a16:creationId xmlns:a16="http://schemas.microsoft.com/office/drawing/2014/main" id="{A5D74BCA-2AAA-99FE-DE0D-C0D0CA28BC49}"/>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153" name="Straight Connector 152">
            <a:extLst>
              <a:ext uri="{FF2B5EF4-FFF2-40B4-BE49-F238E27FC236}">
                <a16:creationId xmlns:a16="http://schemas.microsoft.com/office/drawing/2014/main" id="{00BDC813-3E56-6AE9-BB4A-DB017A6777D7}"/>
              </a:ext>
            </a:extLst>
          </p:cNvPr>
          <p:cNvCxnSpPr>
            <a:cxnSpLocks/>
          </p:cNvCxnSpPr>
          <p:nvPr/>
        </p:nvCxnSpPr>
        <p:spPr>
          <a:xfrm flipH="1">
            <a:off x="-15454" y="6089577"/>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0EDB6B-67E2-9B3C-56DE-A2AE871EE61E}"/>
              </a:ext>
            </a:extLst>
          </p:cNvPr>
          <p:cNvCxnSpPr>
            <a:cxnSpLocks/>
          </p:cNvCxnSpPr>
          <p:nvPr/>
        </p:nvCxnSpPr>
        <p:spPr>
          <a:xfrm flipH="1">
            <a:off x="-10177" y="7947702"/>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66A1948-8533-B12A-E4F6-6DD08EB6B305}"/>
              </a:ext>
            </a:extLst>
          </p:cNvPr>
          <p:cNvSpPr txBox="1"/>
          <p:nvPr/>
        </p:nvSpPr>
        <p:spPr>
          <a:xfrm>
            <a:off x="1195278" y="8011889"/>
            <a:ext cx="4450318" cy="372410"/>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Ulteriori informazioni. </a:t>
            </a:r>
          </a:p>
        </p:txBody>
      </p:sp>
      <p:sp>
        <p:nvSpPr>
          <p:cNvPr id="20" name="Text Placeholder 1">
            <a:extLst>
              <a:ext uri="{FF2B5EF4-FFF2-40B4-BE49-F238E27FC236}">
                <a16:creationId xmlns:a16="http://schemas.microsoft.com/office/drawing/2014/main" id="{3A68DF25-1359-38D3-E1E0-4E2BC74BB012}"/>
              </a:ext>
            </a:extLst>
          </p:cNvPr>
          <p:cNvSpPr txBox="1">
            <a:spLocks/>
          </p:cNvSpPr>
          <p:nvPr/>
        </p:nvSpPr>
        <p:spPr>
          <a:xfrm>
            <a:off x="1215402" y="8347315"/>
            <a:ext cx="2998787" cy="2060271"/>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spcBef>
                <a:spcPts val="0"/>
              </a:spcBef>
              <a:buClr>
                <a:srgbClr val="ADD037"/>
              </a:buClr>
            </a:pPr>
            <a:r>
              <a:rPr lang="en-US" sz="1250" dirty="0">
                <a:solidFill>
                  <a:srgbClr val="006668"/>
                </a:solidFill>
              </a:rPr>
              <a:t>Misure pratiche di mitigazione per l'insegnamento</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Combinare con feed in situ/quasi in tempo reale. Abbinare i livelli TARKKA alle osservazioni in tempo reale </a:t>
            </a:r>
            <a:r>
              <a:rPr lang="en-US" sz="1150" b="0" dirty="0" err="1">
                <a:solidFill>
                  <a:srgbClr val="262626"/>
                </a:solidFill>
              </a:rPr>
              <a:t>di MarineFinland </a:t>
            </a:r>
            <a:r>
              <a:rPr lang="en-US" sz="1150" b="0" dirty="0">
                <a:solidFill>
                  <a:srgbClr val="262626"/>
                </a:solidFill>
              </a:rPr>
              <a:t>per attività di triangolazione (ad esempio, "la torbidità dedotta dal satellite corrisponde ai dati della boa?")  wwwi4.ymparisto.fi</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Progettare attività di "confronto e spiegazione": chiedere agli studenti di confrontare due date/luoghi e scrivere brevi relazioni sui possibili fattori determinanti (deflusso, dragaggio, risospensione), utilizzando le immagini storiche di TARKKA. </a:t>
            </a:r>
          </a:p>
          <a:p>
            <a:pPr algn="just">
              <a:lnSpc>
                <a:spcPts val="1220"/>
              </a:lnSpc>
              <a:spcBef>
                <a:spcPts val="0"/>
              </a:spcBef>
              <a:buClr>
                <a:srgbClr val="ADD037"/>
              </a:buClr>
            </a:pPr>
            <a:r>
              <a:rPr lang="en-US" sz="1150" b="0" dirty="0">
                <a:solidFill>
                  <a:srgbClr val="262626"/>
                </a:solidFill>
              </a:rPr>
              <a:t> </a:t>
            </a:r>
          </a:p>
        </p:txBody>
      </p:sp>
      <p:grpSp>
        <p:nvGrpSpPr>
          <p:cNvPr id="21" name="Group 20">
            <a:extLst>
              <a:ext uri="{FF2B5EF4-FFF2-40B4-BE49-F238E27FC236}">
                <a16:creationId xmlns:a16="http://schemas.microsoft.com/office/drawing/2014/main" id="{6B437DCF-EA66-FF33-9690-45521C441F80}"/>
              </a:ext>
            </a:extLst>
          </p:cNvPr>
          <p:cNvGrpSpPr/>
          <p:nvPr/>
        </p:nvGrpSpPr>
        <p:grpSpPr>
          <a:xfrm>
            <a:off x="842266" y="8158400"/>
            <a:ext cx="284351" cy="90540"/>
            <a:chOff x="1376309" y="4038285"/>
            <a:chExt cx="284351" cy="90540"/>
          </a:xfrm>
        </p:grpSpPr>
        <p:cxnSp>
          <p:nvCxnSpPr>
            <p:cNvPr id="22" name="Straight Connector 21">
              <a:extLst>
                <a:ext uri="{FF2B5EF4-FFF2-40B4-BE49-F238E27FC236}">
                  <a16:creationId xmlns:a16="http://schemas.microsoft.com/office/drawing/2014/main" id="{F10C741B-9BC6-EA82-45AB-9152F1C1B643}"/>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23" name="Graphic 15">
              <a:extLst>
                <a:ext uri="{FF2B5EF4-FFF2-40B4-BE49-F238E27FC236}">
                  <a16:creationId xmlns:a16="http://schemas.microsoft.com/office/drawing/2014/main" id="{522913E6-2303-E678-9687-D083CCF1336D}"/>
                </a:ext>
              </a:extLst>
            </p:cNvPr>
            <p:cNvGrpSpPr/>
            <p:nvPr/>
          </p:nvGrpSpPr>
          <p:grpSpPr>
            <a:xfrm rot="16200000">
              <a:off x="1570220" y="4038384"/>
              <a:ext cx="90540" cy="90341"/>
              <a:chOff x="1006279" y="7689162"/>
              <a:chExt cx="118191" cy="117931"/>
            </a:xfrm>
          </p:grpSpPr>
          <p:sp>
            <p:nvSpPr>
              <p:cNvPr id="24" name="Freeform 23">
                <a:extLst>
                  <a:ext uri="{FF2B5EF4-FFF2-40B4-BE49-F238E27FC236}">
                    <a16:creationId xmlns:a16="http://schemas.microsoft.com/office/drawing/2014/main" id="{F5622DAA-BC74-D4D0-5B02-88CAA980C714}"/>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6E590B35-C037-2446-B8F8-0D79694B6EBA}"/>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grpSp>
        <p:nvGrpSpPr>
          <p:cNvPr id="34" name="Group 33">
            <a:extLst>
              <a:ext uri="{FF2B5EF4-FFF2-40B4-BE49-F238E27FC236}">
                <a16:creationId xmlns:a16="http://schemas.microsoft.com/office/drawing/2014/main" id="{820EDDF7-9EB9-572D-CDA8-02DA04639AFF}"/>
              </a:ext>
            </a:extLst>
          </p:cNvPr>
          <p:cNvGrpSpPr/>
          <p:nvPr/>
        </p:nvGrpSpPr>
        <p:grpSpPr>
          <a:xfrm>
            <a:off x="4140932" y="7965637"/>
            <a:ext cx="3438921" cy="2437858"/>
            <a:chOff x="1960266" y="3047835"/>
            <a:chExt cx="4822140" cy="3418425"/>
          </a:xfrm>
        </p:grpSpPr>
        <p:pic>
          <p:nvPicPr>
            <p:cNvPr id="138" name="Picture 137">
              <a:extLst>
                <a:ext uri="{FF2B5EF4-FFF2-40B4-BE49-F238E27FC236}">
                  <a16:creationId xmlns:a16="http://schemas.microsoft.com/office/drawing/2014/main" id="{19D7EEA5-2075-AB00-1CC3-8716D06EE2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4026"/>
            <a:stretch/>
          </p:blipFill>
          <p:spPr>
            <a:xfrm>
              <a:off x="1960266" y="3047835"/>
              <a:ext cx="4822140" cy="3418425"/>
            </a:xfrm>
            <a:prstGeom prst="rect">
              <a:avLst/>
            </a:prstGeom>
          </p:spPr>
        </p:pic>
        <p:sp>
          <p:nvSpPr>
            <p:cNvPr id="139" name="Rectangle 138">
              <a:extLst>
                <a:ext uri="{FF2B5EF4-FFF2-40B4-BE49-F238E27FC236}">
                  <a16:creationId xmlns:a16="http://schemas.microsoft.com/office/drawing/2014/main" id="{6592C453-64C0-94B9-DF1B-42A50EDC565C}"/>
                </a:ext>
              </a:extLst>
            </p:cNvPr>
            <p:cNvSpPr/>
            <p:nvPr/>
          </p:nvSpPr>
          <p:spPr>
            <a:xfrm>
              <a:off x="2791252" y="3350557"/>
              <a:ext cx="3981691" cy="2462739"/>
            </a:xfrm>
            <a:prstGeom prst="rect">
              <a:avLst/>
            </a:prstGeom>
            <a:blipFill dpi="0" rotWithShape="1">
              <a:blip r:embed="rId3"/>
              <a:srcRect/>
              <a:stretch>
                <a:fillRect l="-147" r="-1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154" name="Group 153">
            <a:extLst>
              <a:ext uri="{FF2B5EF4-FFF2-40B4-BE49-F238E27FC236}">
                <a16:creationId xmlns:a16="http://schemas.microsoft.com/office/drawing/2014/main" id="{40A22B81-9A60-0E1D-1F8B-212980FE005D}"/>
              </a:ext>
            </a:extLst>
          </p:cNvPr>
          <p:cNvGrpSpPr/>
          <p:nvPr/>
        </p:nvGrpSpPr>
        <p:grpSpPr>
          <a:xfrm rot="20570557">
            <a:off x="6210773" y="7574852"/>
            <a:ext cx="1013273" cy="1008681"/>
            <a:chOff x="2301368" y="4765438"/>
            <a:chExt cx="1350264" cy="1344145"/>
          </a:xfrm>
        </p:grpSpPr>
        <p:sp>
          <p:nvSpPr>
            <p:cNvPr id="155" name="Oval 154">
              <a:extLst>
                <a:ext uri="{FF2B5EF4-FFF2-40B4-BE49-F238E27FC236}">
                  <a16:creationId xmlns:a16="http://schemas.microsoft.com/office/drawing/2014/main" id="{A34F53E0-4390-D542-7617-53E41255D4FA}"/>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156" name="TextBox 155">
              <a:extLst>
                <a:ext uri="{FF2B5EF4-FFF2-40B4-BE49-F238E27FC236}">
                  <a16:creationId xmlns:a16="http://schemas.microsoft.com/office/drawing/2014/main" id="{E2E4A8D6-2106-8D21-00B1-6D592E3F93B1}"/>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78010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160A7-E849-1D1C-310D-0F52ABFE359E}"/>
            </a:ext>
          </a:extLst>
        </p:cNvPr>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20049F0D-534D-22EF-ADE6-54D0E80506AB}"/>
              </a:ext>
            </a:extLst>
          </p:cNvPr>
          <p:cNvPicPr>
            <a:picLocks noChangeAspect="1"/>
          </p:cNvPicPr>
          <p:nvPr/>
        </p:nvPicPr>
        <p:blipFill rotWithShape="1">
          <a:blip r:embed="rId2"/>
          <a:srcRect t="25111" b="25111"/>
          <a:stretch/>
        </p:blipFill>
        <p:spPr>
          <a:xfrm>
            <a:off x="4252" y="8460861"/>
            <a:ext cx="5020488" cy="1665660"/>
          </a:xfrm>
          <a:custGeom>
            <a:avLst/>
            <a:gdLst>
              <a:gd name="connsiteX0" fmla="*/ 0 w 7452951"/>
              <a:gd name="connsiteY0" fmla="*/ 0 h 13853751"/>
              <a:gd name="connsiteX1" fmla="*/ 7452951 w 7452951"/>
              <a:gd name="connsiteY1" fmla="*/ 0 h 13853751"/>
              <a:gd name="connsiteX2" fmla="*/ 7452951 w 7452951"/>
              <a:gd name="connsiteY2" fmla="*/ 13853751 h 13853751"/>
              <a:gd name="connsiteX3" fmla="*/ 0 w 7452951"/>
              <a:gd name="connsiteY3" fmla="*/ 13853751 h 13853751"/>
            </a:gdLst>
            <a:ahLst/>
            <a:cxnLst>
              <a:cxn ang="0">
                <a:pos x="connsiteX0" y="connsiteY0"/>
              </a:cxn>
              <a:cxn ang="0">
                <a:pos x="connsiteX1" y="connsiteY1"/>
              </a:cxn>
              <a:cxn ang="0">
                <a:pos x="connsiteX2" y="connsiteY2"/>
              </a:cxn>
              <a:cxn ang="0">
                <a:pos x="connsiteX3" y="connsiteY3"/>
              </a:cxn>
            </a:cxnLst>
            <a:rect l="l" t="t" r="r" b="b"/>
            <a:pathLst>
              <a:path w="7452951" h="13853751">
                <a:moveTo>
                  <a:pt x="0" y="0"/>
                </a:moveTo>
                <a:lnTo>
                  <a:pt x="7452951" y="0"/>
                </a:lnTo>
                <a:lnTo>
                  <a:pt x="7452951" y="13853751"/>
                </a:lnTo>
                <a:lnTo>
                  <a:pt x="0" y="13853751"/>
                </a:lnTo>
                <a:close/>
              </a:path>
            </a:pathLst>
          </a:custGeom>
        </p:spPr>
      </p:pic>
      <p:sp>
        <p:nvSpPr>
          <p:cNvPr id="11" name="Rectangle 10">
            <a:extLst>
              <a:ext uri="{FF2B5EF4-FFF2-40B4-BE49-F238E27FC236}">
                <a16:creationId xmlns:a16="http://schemas.microsoft.com/office/drawing/2014/main" id="{AEA9A934-1DBF-95A9-3DE2-33209AD36F6E}"/>
              </a:ext>
            </a:extLst>
          </p:cNvPr>
          <p:cNvSpPr/>
          <p:nvPr/>
        </p:nvSpPr>
        <p:spPr>
          <a:xfrm rot="5400000">
            <a:off x="2585912" y="6292330"/>
            <a:ext cx="1665661" cy="6002719"/>
          </a:xfrm>
          <a:prstGeom prst="rect">
            <a:avLst/>
          </a:prstGeom>
          <a:gradFill>
            <a:gsLst>
              <a:gs pos="95000">
                <a:srgbClr val="51C4C6">
                  <a:alpha val="0"/>
                </a:srgbClr>
              </a:gs>
              <a:gs pos="52000">
                <a:srgbClr val="45B0B2"/>
              </a:gs>
              <a:gs pos="67000">
                <a:srgbClr val="51C4C6">
                  <a:alpha val="89000"/>
                </a:srgbClr>
              </a:gs>
              <a:gs pos="0">
                <a:srgbClr val="0040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8E6DC03-B6E6-AEAA-D2E2-A3DA50DFAE07}"/>
              </a:ext>
            </a:extLst>
          </p:cNvPr>
          <p:cNvCxnSpPr>
            <a:cxnSpLocks/>
          </p:cNvCxnSpPr>
          <p:nvPr/>
        </p:nvCxnSpPr>
        <p:spPr>
          <a:xfrm>
            <a:off x="841769" y="1176990"/>
            <a:ext cx="0" cy="25994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B053CAC-A17F-2482-D0C0-E93013DD07DB}"/>
              </a:ext>
            </a:extLst>
          </p:cNvPr>
          <p:cNvCxnSpPr>
            <a:cxnSpLocks/>
            <a:stCxn id="203" idx="1"/>
          </p:cNvCxnSpPr>
          <p:nvPr/>
        </p:nvCxnSpPr>
        <p:spPr>
          <a:xfrm flipH="1" flipV="1">
            <a:off x="-37293" y="698810"/>
            <a:ext cx="1331206" cy="19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2" name="object 13">
            <a:extLst>
              <a:ext uri="{FF2B5EF4-FFF2-40B4-BE49-F238E27FC236}">
                <a16:creationId xmlns:a16="http://schemas.microsoft.com/office/drawing/2014/main" id="{5B2B17B5-6FBE-EBDA-396C-62ED72C0E2DB}"/>
              </a:ext>
            </a:extLst>
          </p:cNvPr>
          <p:cNvSpPr/>
          <p:nvPr/>
        </p:nvSpPr>
        <p:spPr>
          <a:xfrm rot="16200000">
            <a:off x="3134009" y="-1712527"/>
            <a:ext cx="1276202" cy="7575128"/>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8BAD855A-A6CB-44EB-41E7-B24031D48F83}"/>
              </a:ext>
            </a:extLst>
          </p:cNvPr>
          <p:cNvSpPr txBox="1">
            <a:spLocks/>
          </p:cNvSpPr>
          <p:nvPr/>
        </p:nvSpPr>
        <p:spPr>
          <a:xfrm>
            <a:off x="672233" y="1676763"/>
            <a:ext cx="5939601" cy="493776"/>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200" b="1" dirty="0">
                <a:solidFill>
                  <a:srgbClr val="FFFFFF"/>
                </a:solidFill>
                <a:latin typeface="Calibri" panose="020F0502020204030204" pitchFamily="34" charset="0"/>
                <a:cs typeface="Calibri" panose="020F0502020204030204" pitchFamily="34" charset="0"/>
              </a:rPr>
              <a:t>U-Collect - Raccogli informazioni sul campo di perdita</a:t>
            </a:r>
          </a:p>
          <a:p>
            <a:pPr marL="0" indent="0">
              <a:lnSpc>
                <a:spcPts val="2300"/>
              </a:lnSpc>
              <a:spcBef>
                <a:spcPts val="0"/>
              </a:spcBef>
              <a:buNone/>
            </a:pPr>
            <a:endParaRPr lang="en-US" sz="2200" b="1" dirty="0">
              <a:solidFill>
                <a:srgbClr val="FFFFFF"/>
              </a:solidFill>
              <a:latin typeface="Calibri" panose="020F0502020204030204" pitchFamily="34" charset="0"/>
              <a:cs typeface="Calibri" panose="020F0502020204030204" pitchFamily="34" charset="0"/>
            </a:endParaRPr>
          </a:p>
        </p:txBody>
      </p:sp>
      <p:sp>
        <p:nvSpPr>
          <p:cNvPr id="19" name="Text Placeholder 5">
            <a:extLst>
              <a:ext uri="{FF2B5EF4-FFF2-40B4-BE49-F238E27FC236}">
                <a16:creationId xmlns:a16="http://schemas.microsoft.com/office/drawing/2014/main" id="{BE58484D-5F45-F8EA-68EF-C6B14FD6BC0C}"/>
              </a:ext>
            </a:extLst>
          </p:cNvPr>
          <p:cNvSpPr txBox="1">
            <a:spLocks/>
          </p:cNvSpPr>
          <p:nvPr/>
        </p:nvSpPr>
        <p:spPr>
          <a:xfrm>
            <a:off x="878558" y="7113529"/>
            <a:ext cx="2844069" cy="604186"/>
          </a:xfrm>
          <a:prstGeom prst="rect">
            <a:avLst/>
          </a:prstGeom>
        </p:spPr>
        <p:txBody>
          <a:bodyPr anchor="t">
            <a:noAutofit/>
          </a:bodyPr>
          <a:lstStyle>
            <a:lvl1pPr marL="0" marR="0" indent="0" algn="l" defTabSz="583729" rtl="0" latinLnBrk="0">
              <a:lnSpc>
                <a:spcPct val="120000"/>
              </a:lnSpc>
              <a:spcBef>
                <a:spcPts val="4158"/>
              </a:spcBef>
              <a:spcAft>
                <a:spcPts val="0"/>
              </a:spcAft>
              <a:buClrTx/>
              <a:buSzTx/>
              <a:buFontTx/>
              <a:buNone/>
              <a:tabLst/>
              <a:defRPr sz="1800" b="0" i="0" u="none" strike="noStrike" cap="none" spc="0" baseline="0">
                <a:ln>
                  <a:noFill/>
                </a:ln>
                <a:solidFill>
                  <a:schemeClr val="bg1"/>
                </a:solidFill>
                <a:uFillTx/>
                <a:latin typeface="Calibri" panose="020F0502020204030204" pitchFamily="34" charset="0"/>
                <a:ea typeface="Montserrat Light"/>
                <a:cs typeface="Calibri" panose="020F0502020204030204" pitchFamily="34" charset="0"/>
                <a:sym typeface="Montserrat Light"/>
              </a:defRPr>
            </a:lvl1pPr>
            <a:lvl2pPr marL="385602"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2pPr>
            <a:lvl3pPr marL="771204"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3pPr>
            <a:lvl4pPr marL="1156806"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4pPr>
            <a:lvl5pPr marL="1542409"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just" hangingPunct="1">
              <a:lnSpc>
                <a:spcPts val="1220"/>
              </a:lnSpc>
              <a:spcBef>
                <a:spcPts val="0"/>
              </a:spcBef>
            </a:pPr>
            <a:r>
              <a:rPr lang="en-US" sz="1150" dirty="0"/>
              <a:t>Era sempre stato un sogno, ma avevo paura, avere un lavoro sembrava una strada più facile, ma mio marito mi ha detto che avere un'attività in proprio era sempre stato il mio sogno, quindi dovevo inseguirlo. Ho seguito la formazione e mio marito e i miei figli mi hanno dato un grande sostegno e mi hanno incoraggiata.</a:t>
            </a:r>
          </a:p>
        </p:txBody>
      </p:sp>
      <p:sp>
        <p:nvSpPr>
          <p:cNvPr id="129" name="Freeform 128">
            <a:extLst>
              <a:ext uri="{FF2B5EF4-FFF2-40B4-BE49-F238E27FC236}">
                <a16:creationId xmlns:a16="http://schemas.microsoft.com/office/drawing/2014/main" id="{EE84BD6B-34F1-F3E9-615D-734BCCB65898}"/>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41" name="TextBox 140">
            <a:extLst>
              <a:ext uri="{FF2B5EF4-FFF2-40B4-BE49-F238E27FC236}">
                <a16:creationId xmlns:a16="http://schemas.microsoft.com/office/drawing/2014/main" id="{D35F3AE8-3DD8-2390-D7EE-98C5A0ACCCC7}"/>
              </a:ext>
            </a:extLst>
          </p:cNvPr>
          <p:cNvSpPr txBox="1"/>
          <p:nvPr/>
        </p:nvSpPr>
        <p:spPr>
          <a:xfrm>
            <a:off x="1464449" y="591751"/>
            <a:ext cx="3366904" cy="731034"/>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GESTIONE DELLE RISORSE IDRICHE</a:t>
            </a: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p:txBody>
      </p:sp>
      <p:grpSp>
        <p:nvGrpSpPr>
          <p:cNvPr id="197" name="Group 196">
            <a:extLst>
              <a:ext uri="{FF2B5EF4-FFF2-40B4-BE49-F238E27FC236}">
                <a16:creationId xmlns:a16="http://schemas.microsoft.com/office/drawing/2014/main" id="{C260F0A3-E635-63AA-576F-E5765643A98A}"/>
              </a:ext>
            </a:extLst>
          </p:cNvPr>
          <p:cNvGrpSpPr/>
          <p:nvPr/>
        </p:nvGrpSpPr>
        <p:grpSpPr>
          <a:xfrm rot="16200000">
            <a:off x="514220" y="225676"/>
            <a:ext cx="793054" cy="947012"/>
            <a:chOff x="547405" y="6570863"/>
            <a:chExt cx="1035254" cy="1236230"/>
          </a:xfrm>
        </p:grpSpPr>
        <p:grpSp>
          <p:nvGrpSpPr>
            <p:cNvPr id="199" name="Graphic 15">
              <a:extLst>
                <a:ext uri="{FF2B5EF4-FFF2-40B4-BE49-F238E27FC236}">
                  <a16:creationId xmlns:a16="http://schemas.microsoft.com/office/drawing/2014/main" id="{9BBD842C-A800-EE62-1B46-500C7D46D130}"/>
                </a:ext>
              </a:extLst>
            </p:cNvPr>
            <p:cNvGrpSpPr/>
            <p:nvPr/>
          </p:nvGrpSpPr>
          <p:grpSpPr>
            <a:xfrm>
              <a:off x="1006279" y="7689162"/>
              <a:ext cx="118191" cy="117931"/>
              <a:chOff x="1006279" y="7689162"/>
              <a:chExt cx="118191" cy="117931"/>
            </a:xfrm>
          </p:grpSpPr>
          <p:sp>
            <p:nvSpPr>
              <p:cNvPr id="203" name="Freeform 202">
                <a:extLst>
                  <a:ext uri="{FF2B5EF4-FFF2-40B4-BE49-F238E27FC236}">
                    <a16:creationId xmlns:a16="http://schemas.microsoft.com/office/drawing/2014/main" id="{49710AF3-9CEA-B5F9-72AD-1ACEE2CCB29E}"/>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04" name="Freeform 203">
                <a:extLst>
                  <a:ext uri="{FF2B5EF4-FFF2-40B4-BE49-F238E27FC236}">
                    <a16:creationId xmlns:a16="http://schemas.microsoft.com/office/drawing/2014/main" id="{43FA6F7A-21FB-917C-2E4E-C01B7E24ACA6}"/>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898B"/>
              </a:solidFill>
              <a:ln w="2276" cap="flat">
                <a:noFill/>
                <a:prstDash val="solid"/>
                <a:miter/>
              </a:ln>
            </p:spPr>
            <p:txBody>
              <a:bodyPr rtlCol="0" anchor="ctr"/>
              <a:lstStyle/>
              <a:p>
                <a:endParaRPr lang="en-US"/>
              </a:p>
            </p:txBody>
          </p:sp>
        </p:grpSp>
        <p:grpSp>
          <p:nvGrpSpPr>
            <p:cNvPr id="200" name="Graphic 15">
              <a:extLst>
                <a:ext uri="{FF2B5EF4-FFF2-40B4-BE49-F238E27FC236}">
                  <a16:creationId xmlns:a16="http://schemas.microsoft.com/office/drawing/2014/main" id="{ED83F611-F31C-18CF-5ED0-2D46744D2D33}"/>
                </a:ext>
              </a:extLst>
            </p:cNvPr>
            <p:cNvGrpSpPr/>
            <p:nvPr/>
          </p:nvGrpSpPr>
          <p:grpSpPr>
            <a:xfrm>
              <a:off x="547405" y="6570863"/>
              <a:ext cx="1035254" cy="914993"/>
              <a:chOff x="547405" y="6570863"/>
              <a:chExt cx="1035254" cy="914993"/>
            </a:xfrm>
          </p:grpSpPr>
          <p:sp>
            <p:nvSpPr>
              <p:cNvPr id="201" name="Freeform 200">
                <a:extLst>
                  <a:ext uri="{FF2B5EF4-FFF2-40B4-BE49-F238E27FC236}">
                    <a16:creationId xmlns:a16="http://schemas.microsoft.com/office/drawing/2014/main" id="{C8036583-6F6A-847D-532D-9887DD195CDB}"/>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00898B"/>
              </a:solidFill>
              <a:ln w="2276"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FA1D2015-DE3F-8183-33B9-840E4F6B8742}"/>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sp>
        <p:nvSpPr>
          <p:cNvPr id="226" name="Text Placeholder 35">
            <a:extLst>
              <a:ext uri="{FF2B5EF4-FFF2-40B4-BE49-F238E27FC236}">
                <a16:creationId xmlns:a16="http://schemas.microsoft.com/office/drawing/2014/main" id="{49B816D6-C124-A4A4-4EDE-1D4B5697CE7C}"/>
              </a:ext>
            </a:extLst>
          </p:cNvPr>
          <p:cNvSpPr txBox="1">
            <a:spLocks/>
          </p:cNvSpPr>
          <p:nvPr/>
        </p:nvSpPr>
        <p:spPr>
          <a:xfrm>
            <a:off x="672233" y="2300465"/>
            <a:ext cx="6742610" cy="1107661"/>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1580"/>
              </a:lnSpc>
              <a:spcBef>
                <a:spcPts val="0"/>
              </a:spcBef>
              <a:buNone/>
              <a:tabLst>
                <a:tab pos="1150938" algn="l"/>
              </a:tabLst>
            </a:pPr>
            <a:r>
              <a:rPr lang="en-US" sz="1400" b="1" dirty="0">
                <a:solidFill>
                  <a:schemeClr val="bg1"/>
                </a:solidFill>
                <a:latin typeface="Calibri" panose="020F0502020204030204" pitchFamily="34" charset="0"/>
                <a:cs typeface="Calibri" panose="020F0502020204030204" pitchFamily="34" charset="0"/>
              </a:rPr>
              <a:t>Sviluppatore: </a:t>
            </a:r>
            <a:r>
              <a:rPr lang="en-US" sz="1400" dirty="0">
                <a:solidFill>
                  <a:schemeClr val="bg1"/>
                </a:solidFill>
                <a:latin typeface="Calibri" panose="020F0502020204030204" pitchFamily="34" charset="0"/>
                <a:cs typeface="Calibri" panose="020F0502020204030204" pitchFamily="34" charset="0"/>
              </a:rPr>
              <a:t>     Utilis Corp.</a:t>
            </a:r>
          </a:p>
          <a:p>
            <a:pPr marL="0" indent="0">
              <a:lnSpc>
                <a:spcPts val="1580"/>
              </a:lnSpc>
              <a:spcBef>
                <a:spcPts val="0"/>
              </a:spcBef>
              <a:buNone/>
              <a:tabLst>
                <a:tab pos="1150938" algn="l"/>
              </a:tabLst>
            </a:pPr>
            <a:endParaRPr lang="en-US" sz="1400" dirty="0">
              <a:solidFill>
                <a:schemeClr val="bg1"/>
              </a:solidFill>
              <a:latin typeface="Calibri" panose="020F0502020204030204" pitchFamily="34" charset="0"/>
              <a:cs typeface="Calibri" panose="020F0502020204030204" pitchFamily="34" charset="0"/>
            </a:endParaRPr>
          </a:p>
          <a:p>
            <a:pPr marL="0" indent="0">
              <a:lnSpc>
                <a:spcPts val="1580"/>
              </a:lnSpc>
              <a:spcBef>
                <a:spcPts val="0"/>
              </a:spcBef>
              <a:buNone/>
              <a:tabLst>
                <a:tab pos="1150938" algn="l"/>
              </a:tabLst>
            </a:pPr>
            <a:endParaRPr lang="en-US" sz="1400" dirty="0">
              <a:solidFill>
                <a:schemeClr val="bg1"/>
              </a:solidFill>
              <a:latin typeface="Calibri" panose="020F0502020204030204" pitchFamily="34" charset="0"/>
              <a:cs typeface="Calibri" panose="020F0502020204030204" pitchFamily="34" charset="0"/>
            </a:endParaRPr>
          </a:p>
          <a:p>
            <a:pPr marL="0" indent="0">
              <a:buNone/>
              <a:tabLst>
                <a:tab pos="1147763" algn="l"/>
              </a:tabLst>
            </a:pPr>
            <a:endParaRPr lang="en-US" sz="1400" dirty="0">
              <a:solidFill>
                <a:schemeClr val="bg1"/>
              </a:solidFill>
              <a:latin typeface="Calibri" panose="020F0502020204030204" pitchFamily="34" charset="0"/>
              <a:cs typeface="Calibri" panose="020F0502020204030204" pitchFamily="34" charset="0"/>
            </a:endParaRPr>
          </a:p>
        </p:txBody>
      </p:sp>
      <p:sp>
        <p:nvSpPr>
          <p:cNvPr id="228" name="TextBox 227">
            <a:extLst>
              <a:ext uri="{FF2B5EF4-FFF2-40B4-BE49-F238E27FC236}">
                <a16:creationId xmlns:a16="http://schemas.microsoft.com/office/drawing/2014/main" id="{87B2903D-501D-CD48-F700-AFBF9EA39130}"/>
              </a:ext>
            </a:extLst>
          </p:cNvPr>
          <p:cNvSpPr txBox="1"/>
          <p:nvPr/>
        </p:nvSpPr>
        <p:spPr>
          <a:xfrm>
            <a:off x="1196063" y="2836549"/>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Gratuito/A pagamento</a:t>
            </a:r>
          </a:p>
        </p:txBody>
      </p:sp>
      <p:sp>
        <p:nvSpPr>
          <p:cNvPr id="231" name="Text Placeholder 1">
            <a:extLst>
              <a:ext uri="{FF2B5EF4-FFF2-40B4-BE49-F238E27FC236}">
                <a16:creationId xmlns:a16="http://schemas.microsoft.com/office/drawing/2014/main" id="{5AB06413-4775-6A61-05D8-8642A0F0A2AE}"/>
              </a:ext>
            </a:extLst>
          </p:cNvPr>
          <p:cNvSpPr txBox="1">
            <a:spLocks/>
          </p:cNvSpPr>
          <p:nvPr/>
        </p:nvSpPr>
        <p:spPr>
          <a:xfrm>
            <a:off x="1216187" y="3168449"/>
            <a:ext cx="5760117" cy="521919"/>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006668"/>
              </a:buClr>
            </a:pPr>
            <a:r>
              <a:rPr lang="en-US" sz="1150" b="0" dirty="0">
                <a:solidFill>
                  <a:srgbClr val="262626"/>
                </a:solidFill>
              </a:rPr>
              <a:t>Gratuito</a:t>
            </a:r>
          </a:p>
        </p:txBody>
      </p:sp>
      <p:cxnSp>
        <p:nvCxnSpPr>
          <p:cNvPr id="240" name="Straight Connector 239">
            <a:extLst>
              <a:ext uri="{FF2B5EF4-FFF2-40B4-BE49-F238E27FC236}">
                <a16:creationId xmlns:a16="http://schemas.microsoft.com/office/drawing/2014/main" id="{251BBC50-B172-268F-7A33-86C4B7BEEDA0}"/>
              </a:ext>
            </a:extLst>
          </p:cNvPr>
          <p:cNvCxnSpPr>
            <a:cxnSpLocks/>
          </p:cNvCxnSpPr>
          <p:nvPr/>
        </p:nvCxnSpPr>
        <p:spPr>
          <a:xfrm flipH="1">
            <a:off x="-1" y="2170539"/>
            <a:ext cx="67564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6" name="Slide Number Placeholder 5">
            <a:extLst>
              <a:ext uri="{FF2B5EF4-FFF2-40B4-BE49-F238E27FC236}">
                <a16:creationId xmlns:a16="http://schemas.microsoft.com/office/drawing/2014/main" id="{71B31F43-5FFA-B627-4194-003F4C60BB65}"/>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13</a:t>
            </a:fld>
            <a:endParaRPr lang="en-US" dirty="0">
              <a:solidFill>
                <a:srgbClr val="262626"/>
              </a:solidFill>
            </a:endParaRPr>
          </a:p>
        </p:txBody>
      </p:sp>
      <p:sp>
        <p:nvSpPr>
          <p:cNvPr id="26" name="Freeform 25">
            <a:extLst>
              <a:ext uri="{FF2B5EF4-FFF2-40B4-BE49-F238E27FC236}">
                <a16:creationId xmlns:a16="http://schemas.microsoft.com/office/drawing/2014/main" id="{E79C738E-837B-35B4-F086-7ACEBE901BD0}"/>
              </a:ext>
            </a:extLst>
          </p:cNvPr>
          <p:cNvSpPr/>
          <p:nvPr/>
        </p:nvSpPr>
        <p:spPr>
          <a:xfrm rot="16857412">
            <a:off x="6462381" y="1531207"/>
            <a:ext cx="1736260" cy="152301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cxnSp>
        <p:nvCxnSpPr>
          <p:cNvPr id="36" name="Straight Connector 35">
            <a:extLst>
              <a:ext uri="{FF2B5EF4-FFF2-40B4-BE49-F238E27FC236}">
                <a16:creationId xmlns:a16="http://schemas.microsoft.com/office/drawing/2014/main" id="{BAE990A3-9F00-3BCC-123E-4E21283EC70C}"/>
              </a:ext>
            </a:extLst>
          </p:cNvPr>
          <p:cNvCxnSpPr>
            <a:cxnSpLocks/>
          </p:cNvCxnSpPr>
          <p:nvPr/>
        </p:nvCxnSpPr>
        <p:spPr>
          <a:xfrm>
            <a:off x="1785437" y="2170539"/>
            <a:ext cx="0" cy="536085"/>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FE2BB57-21E7-C81A-8963-26FEDF0C9D24}"/>
              </a:ext>
            </a:extLst>
          </p:cNvPr>
          <p:cNvCxnSpPr>
            <a:cxnSpLocks/>
          </p:cNvCxnSpPr>
          <p:nvPr/>
        </p:nvCxnSpPr>
        <p:spPr>
          <a:xfrm flipH="1">
            <a:off x="-2608" y="3506399"/>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367B693F-FE93-FCC5-164A-FCC8C7CE9D17}"/>
              </a:ext>
            </a:extLst>
          </p:cNvPr>
          <p:cNvGrpSpPr/>
          <p:nvPr/>
        </p:nvGrpSpPr>
        <p:grpSpPr>
          <a:xfrm>
            <a:off x="843051" y="2979533"/>
            <a:ext cx="284351" cy="90540"/>
            <a:chOff x="1376309" y="4038285"/>
            <a:chExt cx="284351" cy="90540"/>
          </a:xfrm>
        </p:grpSpPr>
        <p:cxnSp>
          <p:nvCxnSpPr>
            <p:cNvPr id="142" name="Straight Connector 141">
              <a:extLst>
                <a:ext uri="{FF2B5EF4-FFF2-40B4-BE49-F238E27FC236}">
                  <a16:creationId xmlns:a16="http://schemas.microsoft.com/office/drawing/2014/main" id="{BB73000E-B950-F63D-6FAB-F7466FCC54FF}"/>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3" name="Graphic 15">
              <a:extLst>
                <a:ext uri="{FF2B5EF4-FFF2-40B4-BE49-F238E27FC236}">
                  <a16:creationId xmlns:a16="http://schemas.microsoft.com/office/drawing/2014/main" id="{65B9A856-5158-A8F8-39B4-0BA547C54724}"/>
                </a:ext>
              </a:extLst>
            </p:cNvPr>
            <p:cNvGrpSpPr/>
            <p:nvPr/>
          </p:nvGrpSpPr>
          <p:grpSpPr>
            <a:xfrm rot="16200000">
              <a:off x="1570220" y="4038384"/>
              <a:ext cx="90540" cy="90341"/>
              <a:chOff x="1006279" y="7689162"/>
              <a:chExt cx="118191" cy="117931"/>
            </a:xfrm>
          </p:grpSpPr>
          <p:sp>
            <p:nvSpPr>
              <p:cNvPr id="144" name="Freeform 143">
                <a:extLst>
                  <a:ext uri="{FF2B5EF4-FFF2-40B4-BE49-F238E27FC236}">
                    <a16:creationId xmlns:a16="http://schemas.microsoft.com/office/drawing/2014/main" id="{DBE64CAA-8A5C-DB1F-EA10-E194052BFEAA}"/>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45" name="Freeform 144">
                <a:extLst>
                  <a:ext uri="{FF2B5EF4-FFF2-40B4-BE49-F238E27FC236}">
                    <a16:creationId xmlns:a16="http://schemas.microsoft.com/office/drawing/2014/main" id="{BCB55E4D-5C03-D08F-E79F-06343BF364EE}"/>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sp>
        <p:nvSpPr>
          <p:cNvPr id="27" name="TextBox 26">
            <a:extLst>
              <a:ext uri="{FF2B5EF4-FFF2-40B4-BE49-F238E27FC236}">
                <a16:creationId xmlns:a16="http://schemas.microsoft.com/office/drawing/2014/main" id="{B539CFC0-7EF8-12D5-3AC8-FE40F0EDD81A}"/>
              </a:ext>
            </a:extLst>
          </p:cNvPr>
          <p:cNvSpPr txBox="1"/>
          <p:nvPr/>
        </p:nvSpPr>
        <p:spPr>
          <a:xfrm>
            <a:off x="1180539" y="5096614"/>
            <a:ext cx="4450318" cy="361637"/>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Destinatari </a:t>
            </a:r>
          </a:p>
        </p:txBody>
      </p:sp>
      <p:sp>
        <p:nvSpPr>
          <p:cNvPr id="28" name="Text Placeholder 1">
            <a:extLst>
              <a:ext uri="{FF2B5EF4-FFF2-40B4-BE49-F238E27FC236}">
                <a16:creationId xmlns:a16="http://schemas.microsoft.com/office/drawing/2014/main" id="{D3DF3C61-8503-23AB-A7AF-678524D3D625}"/>
              </a:ext>
            </a:extLst>
          </p:cNvPr>
          <p:cNvSpPr txBox="1">
            <a:spLocks/>
          </p:cNvSpPr>
          <p:nvPr/>
        </p:nvSpPr>
        <p:spPr>
          <a:xfrm>
            <a:off x="1200663" y="5426655"/>
            <a:ext cx="5760117" cy="521919"/>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just">
              <a:lnSpc>
                <a:spcPts val="1220"/>
              </a:lnSpc>
              <a:spcBef>
                <a:spcPts val="0"/>
              </a:spcBef>
              <a:buClr>
                <a:srgbClr val="ADD037"/>
              </a:buClr>
              <a:buFont typeface="Arial" panose="020B0604020202020204" pitchFamily="34" charset="0"/>
              <a:buChar char="•"/>
            </a:pPr>
            <a:r>
              <a:rPr lang="en-US" sz="1150" b="0" dirty="0">
                <a:solidFill>
                  <a:srgbClr val="262626"/>
                </a:solidFill>
              </a:rPr>
              <a:t>Tecnici sul campo, professionisti che effettuano ispezioni in loco e raccolta dati.</a:t>
            </a:r>
          </a:p>
          <a:p>
            <a:pPr marL="171450" indent="-171450" algn="just">
              <a:lnSpc>
                <a:spcPts val="1220"/>
              </a:lnSpc>
              <a:spcBef>
                <a:spcPts val="0"/>
              </a:spcBef>
              <a:buClr>
                <a:srgbClr val="ADD037"/>
              </a:buClr>
              <a:buFont typeface="Arial" panose="020B0604020202020204" pitchFamily="34" charset="0"/>
              <a:buChar char="•"/>
            </a:pPr>
            <a:r>
              <a:rPr lang="en-US" sz="1150" b="0" dirty="0">
                <a:solidFill>
                  <a:srgbClr val="262626"/>
                </a:solidFill>
              </a:rPr>
              <a:t>Aziende di servizi pubblici, organizzazioni coinvolte nella distribuzione e nella manutenzione dell'acqua.</a:t>
            </a:r>
          </a:p>
          <a:p>
            <a:pPr marL="171450" indent="-171450" algn="just">
              <a:lnSpc>
                <a:spcPts val="1220"/>
              </a:lnSpc>
              <a:spcBef>
                <a:spcPts val="0"/>
              </a:spcBef>
              <a:buClr>
                <a:srgbClr val="ADD037"/>
              </a:buClr>
              <a:buFont typeface="Arial" panose="020B0604020202020204" pitchFamily="34" charset="0"/>
              <a:buChar char="•"/>
            </a:pPr>
            <a:r>
              <a:rPr lang="en-US" sz="1150" b="0" dirty="0">
                <a:solidFill>
                  <a:srgbClr val="262626"/>
                </a:solidFill>
              </a:rPr>
              <a:t>Agenzie ambientali, enti che monitorano e gestiscono le risorse idriche.</a:t>
            </a:r>
          </a:p>
          <a:p>
            <a:pPr marL="171450" indent="-171450" algn="just">
              <a:lnSpc>
                <a:spcPts val="1220"/>
              </a:lnSpc>
              <a:spcBef>
                <a:spcPts val="0"/>
              </a:spcBef>
              <a:buClr>
                <a:srgbClr val="ADD037"/>
              </a:buClr>
              <a:buFont typeface="Arial" panose="020B0604020202020204" pitchFamily="34" charset="0"/>
              <a:buChar char="•"/>
            </a:pPr>
            <a:r>
              <a:rPr lang="en-US" sz="1150" b="0" dirty="0">
                <a:solidFill>
                  <a:srgbClr val="262626"/>
                </a:solidFill>
              </a:rPr>
              <a:t>Amministrazioni comunali, autorità locali che supervisionano i servizi pubblici e le infrastrutture</a:t>
            </a:r>
          </a:p>
        </p:txBody>
      </p:sp>
      <p:grpSp>
        <p:nvGrpSpPr>
          <p:cNvPr id="41" name="Group 40">
            <a:extLst>
              <a:ext uri="{FF2B5EF4-FFF2-40B4-BE49-F238E27FC236}">
                <a16:creationId xmlns:a16="http://schemas.microsoft.com/office/drawing/2014/main" id="{0E4AE963-DC52-62AE-6323-DB4CB9D932B1}"/>
              </a:ext>
            </a:extLst>
          </p:cNvPr>
          <p:cNvGrpSpPr/>
          <p:nvPr/>
        </p:nvGrpSpPr>
        <p:grpSpPr>
          <a:xfrm>
            <a:off x="827527" y="5237739"/>
            <a:ext cx="284351" cy="90540"/>
            <a:chOff x="1376309" y="4038285"/>
            <a:chExt cx="284351" cy="90540"/>
          </a:xfrm>
        </p:grpSpPr>
        <p:cxnSp>
          <p:nvCxnSpPr>
            <p:cNvPr id="42" name="Straight Connector 41">
              <a:extLst>
                <a:ext uri="{FF2B5EF4-FFF2-40B4-BE49-F238E27FC236}">
                  <a16:creationId xmlns:a16="http://schemas.microsoft.com/office/drawing/2014/main" id="{CED22E5D-6915-7525-2DC8-950A0BD7A9CB}"/>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43" name="Graphic 15">
              <a:extLst>
                <a:ext uri="{FF2B5EF4-FFF2-40B4-BE49-F238E27FC236}">
                  <a16:creationId xmlns:a16="http://schemas.microsoft.com/office/drawing/2014/main" id="{1928F431-2EBA-D276-32CA-7FE43A667D78}"/>
                </a:ext>
              </a:extLst>
            </p:cNvPr>
            <p:cNvGrpSpPr/>
            <p:nvPr/>
          </p:nvGrpSpPr>
          <p:grpSpPr>
            <a:xfrm rot="16200000">
              <a:off x="1570220" y="4038384"/>
              <a:ext cx="90540" cy="90341"/>
              <a:chOff x="1006279" y="7689162"/>
              <a:chExt cx="118191" cy="117931"/>
            </a:xfrm>
          </p:grpSpPr>
          <p:sp>
            <p:nvSpPr>
              <p:cNvPr id="44" name="Freeform 43">
                <a:extLst>
                  <a:ext uri="{FF2B5EF4-FFF2-40B4-BE49-F238E27FC236}">
                    <a16:creationId xmlns:a16="http://schemas.microsoft.com/office/drawing/2014/main" id="{41FE029E-08BD-FEC9-6F32-BE32F9B166C5}"/>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45" name="Freeform 44">
                <a:extLst>
                  <a:ext uri="{FF2B5EF4-FFF2-40B4-BE49-F238E27FC236}">
                    <a16:creationId xmlns:a16="http://schemas.microsoft.com/office/drawing/2014/main" id="{14C315C2-F9C0-869A-3E4E-79E61B6D9B3C}"/>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47" name="Straight Connector 46">
            <a:extLst>
              <a:ext uri="{FF2B5EF4-FFF2-40B4-BE49-F238E27FC236}">
                <a16:creationId xmlns:a16="http://schemas.microsoft.com/office/drawing/2014/main" id="{FCD90A3B-F92A-92A9-6A4C-82BDEAC65EC8}"/>
              </a:ext>
            </a:extLst>
          </p:cNvPr>
          <p:cNvCxnSpPr>
            <a:cxnSpLocks/>
          </p:cNvCxnSpPr>
          <p:nvPr/>
        </p:nvCxnSpPr>
        <p:spPr>
          <a:xfrm flipH="1">
            <a:off x="-2608" y="5029488"/>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AF55404-4180-FECD-CB46-4439ABAF4468}"/>
              </a:ext>
            </a:extLst>
          </p:cNvPr>
          <p:cNvSpPr txBox="1"/>
          <p:nvPr/>
        </p:nvSpPr>
        <p:spPr>
          <a:xfrm>
            <a:off x="1201301" y="3588695"/>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Funzione </a:t>
            </a:r>
          </a:p>
        </p:txBody>
      </p:sp>
      <p:sp>
        <p:nvSpPr>
          <p:cNvPr id="29" name="Text Placeholder 1">
            <a:extLst>
              <a:ext uri="{FF2B5EF4-FFF2-40B4-BE49-F238E27FC236}">
                <a16:creationId xmlns:a16="http://schemas.microsoft.com/office/drawing/2014/main" id="{B14841D3-0186-29B3-7635-C130FEBB99DC}"/>
              </a:ext>
            </a:extLst>
          </p:cNvPr>
          <p:cNvSpPr txBox="1">
            <a:spLocks/>
          </p:cNvSpPr>
          <p:nvPr/>
        </p:nvSpPr>
        <p:spPr>
          <a:xfrm>
            <a:off x="1221425" y="3920595"/>
            <a:ext cx="5760117" cy="515979"/>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006668"/>
              </a:buClr>
            </a:pPr>
            <a:r>
              <a:rPr lang="en-US" sz="1150" b="0" dirty="0">
                <a:solidFill>
                  <a:srgbClr val="262626"/>
                </a:solidFill>
              </a:rPr>
              <a:t>L'app U-Collect, sviluppata da Utilis Corp., è uno strumento mobile per la raccolta dati progettato per gli utenti sul campo e le squadre locali addette al rilevamento delle perdite. Consente agli utenti di raccogliere e registrare i dati delle ispezioni sul campo, in particolare per il rilevamento delle perdite nelle reti idriche. Questa app utilizza il GPS in background per fornire la posizione più accurata e aggiornata.</a:t>
            </a:r>
          </a:p>
          <a:p>
            <a:pPr algn="just">
              <a:lnSpc>
                <a:spcPts val="1220"/>
              </a:lnSpc>
              <a:spcBef>
                <a:spcPts val="0"/>
              </a:spcBef>
              <a:buClr>
                <a:srgbClr val="006668"/>
              </a:buClr>
            </a:pPr>
            <a:endParaRPr lang="en-US" sz="1150" b="0" dirty="0">
              <a:solidFill>
                <a:srgbClr val="262626"/>
              </a:solidFill>
            </a:endParaRPr>
          </a:p>
          <a:p>
            <a:pPr marL="171450" indent="-171450">
              <a:lnSpc>
                <a:spcPts val="1220"/>
              </a:lnSpc>
              <a:spcBef>
                <a:spcPts val="0"/>
              </a:spcBef>
              <a:buClr>
                <a:srgbClr val="006668"/>
              </a:buClr>
              <a:buFont typeface="Arial" panose="020B0604020202020204" pitchFamily="34" charset="0"/>
              <a:buChar char="•"/>
            </a:pPr>
            <a:r>
              <a:rPr lang="en-US" sz="1150" b="0" dirty="0">
                <a:solidFill>
                  <a:srgbClr val="262626"/>
                </a:solidFill>
              </a:rPr>
              <a:t>Piattaforme supportate: iOS (App Store), Android (Google Play)</a:t>
            </a:r>
          </a:p>
          <a:p>
            <a:pPr marL="171450" indent="-171450">
              <a:lnSpc>
                <a:spcPts val="1220"/>
              </a:lnSpc>
              <a:spcBef>
                <a:spcPts val="0"/>
              </a:spcBef>
              <a:buClr>
                <a:srgbClr val="006668"/>
              </a:buClr>
              <a:buFont typeface="Arial" panose="020B0604020202020204" pitchFamily="34" charset="0"/>
              <a:buChar char="•"/>
            </a:pPr>
            <a:r>
              <a:rPr lang="en-US" sz="1150" b="0" dirty="0">
                <a:solidFill>
                  <a:srgbClr val="262626"/>
                </a:solidFill>
              </a:rPr>
              <a:t>Dimensione dell'app: circa 26 MB</a:t>
            </a:r>
          </a:p>
        </p:txBody>
      </p:sp>
      <p:grpSp>
        <p:nvGrpSpPr>
          <p:cNvPr id="46" name="Group 45">
            <a:extLst>
              <a:ext uri="{FF2B5EF4-FFF2-40B4-BE49-F238E27FC236}">
                <a16:creationId xmlns:a16="http://schemas.microsoft.com/office/drawing/2014/main" id="{070F24B4-E889-36B2-2C39-5961B96FE94C}"/>
              </a:ext>
            </a:extLst>
          </p:cNvPr>
          <p:cNvGrpSpPr/>
          <p:nvPr/>
        </p:nvGrpSpPr>
        <p:grpSpPr>
          <a:xfrm>
            <a:off x="838812" y="3709840"/>
            <a:ext cx="284351" cy="90540"/>
            <a:chOff x="1376309" y="4038285"/>
            <a:chExt cx="284351" cy="90540"/>
          </a:xfrm>
        </p:grpSpPr>
        <p:cxnSp>
          <p:nvCxnSpPr>
            <p:cNvPr id="48" name="Straight Connector 47">
              <a:extLst>
                <a:ext uri="{FF2B5EF4-FFF2-40B4-BE49-F238E27FC236}">
                  <a16:creationId xmlns:a16="http://schemas.microsoft.com/office/drawing/2014/main" id="{AB4A25B4-7C10-C6A2-E3AE-91DF76EEBA9D}"/>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49" name="Graphic 15">
              <a:extLst>
                <a:ext uri="{FF2B5EF4-FFF2-40B4-BE49-F238E27FC236}">
                  <a16:creationId xmlns:a16="http://schemas.microsoft.com/office/drawing/2014/main" id="{47847DBB-7F6A-E2AF-E89F-39BC0BD39044}"/>
                </a:ext>
              </a:extLst>
            </p:cNvPr>
            <p:cNvGrpSpPr/>
            <p:nvPr/>
          </p:nvGrpSpPr>
          <p:grpSpPr>
            <a:xfrm rot="16200000">
              <a:off x="1570220" y="4038384"/>
              <a:ext cx="90540" cy="90341"/>
              <a:chOff x="1006279" y="7689162"/>
              <a:chExt cx="118191" cy="117931"/>
            </a:xfrm>
          </p:grpSpPr>
          <p:sp>
            <p:nvSpPr>
              <p:cNvPr id="50" name="Freeform 49">
                <a:extLst>
                  <a:ext uri="{FF2B5EF4-FFF2-40B4-BE49-F238E27FC236}">
                    <a16:creationId xmlns:a16="http://schemas.microsoft.com/office/drawing/2014/main" id="{B5D737CD-07A6-FD17-BD8A-C2A6E605EE45}"/>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4D1DC08-2D18-7609-A4DD-365E1644D248}"/>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grpSp>
        <p:nvGrpSpPr>
          <p:cNvPr id="31" name="Graphic 503">
            <a:extLst>
              <a:ext uri="{FF2B5EF4-FFF2-40B4-BE49-F238E27FC236}">
                <a16:creationId xmlns:a16="http://schemas.microsoft.com/office/drawing/2014/main" id="{1CAB17C0-EBB6-CB6C-0E8C-1BEE7129A01C}"/>
              </a:ext>
            </a:extLst>
          </p:cNvPr>
          <p:cNvGrpSpPr/>
          <p:nvPr/>
        </p:nvGrpSpPr>
        <p:grpSpPr>
          <a:xfrm>
            <a:off x="503327" y="496347"/>
            <a:ext cx="483400" cy="419416"/>
            <a:chOff x="18003154" y="7258468"/>
            <a:chExt cx="1284171" cy="1114197"/>
          </a:xfrm>
        </p:grpSpPr>
        <p:grpSp>
          <p:nvGrpSpPr>
            <p:cNvPr id="33" name="Graphic 503">
              <a:extLst>
                <a:ext uri="{FF2B5EF4-FFF2-40B4-BE49-F238E27FC236}">
                  <a16:creationId xmlns:a16="http://schemas.microsoft.com/office/drawing/2014/main" id="{0B8AB888-9115-4DFD-5D67-CCF7DB88AA98}"/>
                </a:ext>
              </a:extLst>
            </p:cNvPr>
            <p:cNvGrpSpPr/>
            <p:nvPr/>
          </p:nvGrpSpPr>
          <p:grpSpPr>
            <a:xfrm>
              <a:off x="18003154" y="7258468"/>
              <a:ext cx="1284171" cy="1114197"/>
              <a:chOff x="18003154" y="7258468"/>
              <a:chExt cx="1284171" cy="1114197"/>
            </a:xfrm>
            <a:noFill/>
          </p:grpSpPr>
          <p:sp>
            <p:nvSpPr>
              <p:cNvPr id="134" name="Freeform 133">
                <a:extLst>
                  <a:ext uri="{FF2B5EF4-FFF2-40B4-BE49-F238E27FC236}">
                    <a16:creationId xmlns:a16="http://schemas.microsoft.com/office/drawing/2014/main" id="{F9393A73-6170-F6A6-9471-A8537AF3732D}"/>
                  </a:ext>
                </a:extLst>
              </p:cNvPr>
              <p:cNvSpPr/>
              <p:nvPr/>
            </p:nvSpPr>
            <p:spPr>
              <a:xfrm>
                <a:off x="18086560" y="7648257"/>
                <a:ext cx="984537" cy="724407"/>
              </a:xfrm>
              <a:custGeom>
                <a:avLst/>
                <a:gdLst>
                  <a:gd name="connsiteX0" fmla="*/ 984537 w 984537"/>
                  <a:gd name="connsiteY0" fmla="*/ 527477 h 724407"/>
                  <a:gd name="connsiteX1" fmla="*/ 817826 w 984537"/>
                  <a:gd name="connsiteY1" fmla="*/ 660994 h 724407"/>
                  <a:gd name="connsiteX2" fmla="*/ 613151 w 984537"/>
                  <a:gd name="connsiteY2" fmla="*/ 721984 h 724407"/>
                  <a:gd name="connsiteX3" fmla="*/ 391969 w 984537"/>
                  <a:gd name="connsiteY3" fmla="*/ 698907 h 724407"/>
                  <a:gd name="connsiteX4" fmla="*/ 197197 w 984537"/>
                  <a:gd name="connsiteY4" fmla="*/ 591763 h 724407"/>
                  <a:gd name="connsiteX5" fmla="*/ 63498 w 984537"/>
                  <a:gd name="connsiteY5" fmla="*/ 425278 h 724407"/>
                  <a:gd name="connsiteX6" fmla="*/ 2427 w 984537"/>
                  <a:gd name="connsiteY6" fmla="*/ 220880 h 724407"/>
                  <a:gd name="connsiteX7" fmla="*/ 25536 w 984537"/>
                  <a:gd name="connsiteY7" fmla="*/ 0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984537" y="527477"/>
                    </a:moveTo>
                    <a:cubicBezTo>
                      <a:pt x="938319" y="583521"/>
                      <a:pt x="880548" y="628027"/>
                      <a:pt x="817826" y="660994"/>
                    </a:cubicBezTo>
                    <a:cubicBezTo>
                      <a:pt x="755103" y="693962"/>
                      <a:pt x="684126" y="715390"/>
                      <a:pt x="613151" y="721984"/>
                    </a:cubicBezTo>
                    <a:cubicBezTo>
                      <a:pt x="540524" y="728578"/>
                      <a:pt x="466247" y="721984"/>
                      <a:pt x="391969" y="698907"/>
                    </a:cubicBezTo>
                    <a:cubicBezTo>
                      <a:pt x="317692" y="675830"/>
                      <a:pt x="253318" y="639566"/>
                      <a:pt x="197197" y="591763"/>
                    </a:cubicBezTo>
                    <a:cubicBezTo>
                      <a:pt x="141078" y="545609"/>
                      <a:pt x="96510" y="487916"/>
                      <a:pt x="63498" y="425278"/>
                    </a:cubicBezTo>
                    <a:cubicBezTo>
                      <a:pt x="30486" y="362641"/>
                      <a:pt x="9030" y="291761"/>
                      <a:pt x="2427" y="220880"/>
                    </a:cubicBezTo>
                    <a:cubicBezTo>
                      <a:pt x="-4176" y="148353"/>
                      <a:pt x="2427" y="74176"/>
                      <a:pt x="25536" y="0"/>
                    </a:cubicBezTo>
                  </a:path>
                </a:pathLst>
              </a:custGeom>
              <a:noFill/>
              <a:ln w="12700" cap="rnd">
                <a:solidFill>
                  <a:srgbClr val="000000"/>
                </a:solidFill>
                <a:prstDash val="solid"/>
                <a:round/>
              </a:ln>
            </p:spPr>
            <p:txBody>
              <a:bodyPr rtlCol="0" anchor="ctr"/>
              <a:lstStyle/>
              <a:p>
                <a:endParaRPr lang="en-US" sz="1799"/>
              </a:p>
            </p:txBody>
          </p:sp>
          <p:sp>
            <p:nvSpPr>
              <p:cNvPr id="135" name="Freeform 134">
                <a:extLst>
                  <a:ext uri="{FF2B5EF4-FFF2-40B4-BE49-F238E27FC236}">
                    <a16:creationId xmlns:a16="http://schemas.microsoft.com/office/drawing/2014/main" id="{8E021D33-59EA-1F05-1CCF-FE86E4480AF4}"/>
                  </a:ext>
                </a:extLst>
              </p:cNvPr>
              <p:cNvSpPr/>
              <p:nvPr/>
            </p:nvSpPr>
            <p:spPr>
              <a:xfrm>
                <a:off x="18217733" y="7258468"/>
                <a:ext cx="984537" cy="724407"/>
              </a:xfrm>
              <a:custGeom>
                <a:avLst/>
                <a:gdLst>
                  <a:gd name="connsiteX0" fmla="*/ 0 w 984537"/>
                  <a:gd name="connsiteY0" fmla="*/ 196930 h 724407"/>
                  <a:gd name="connsiteX1" fmla="*/ 166713 w 984537"/>
                  <a:gd name="connsiteY1" fmla="*/ 63413 h 724407"/>
                  <a:gd name="connsiteX2" fmla="*/ 371386 w 984537"/>
                  <a:gd name="connsiteY2" fmla="*/ 2423 h 724407"/>
                  <a:gd name="connsiteX3" fmla="*/ 592568 w 984537"/>
                  <a:gd name="connsiteY3" fmla="*/ 25500 h 724407"/>
                  <a:gd name="connsiteX4" fmla="*/ 787340 w 984537"/>
                  <a:gd name="connsiteY4" fmla="*/ 132644 h 724407"/>
                  <a:gd name="connsiteX5" fmla="*/ 921039 w 984537"/>
                  <a:gd name="connsiteY5" fmla="*/ 299129 h 724407"/>
                  <a:gd name="connsiteX6" fmla="*/ 982110 w 984537"/>
                  <a:gd name="connsiteY6" fmla="*/ 503526 h 724407"/>
                  <a:gd name="connsiteX7" fmla="*/ 959003 w 984537"/>
                  <a:gd name="connsiteY7" fmla="*/ 724408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0" y="196930"/>
                    </a:moveTo>
                    <a:cubicBezTo>
                      <a:pt x="46218" y="140886"/>
                      <a:pt x="103989" y="96381"/>
                      <a:pt x="166713" y="63413"/>
                    </a:cubicBezTo>
                    <a:cubicBezTo>
                      <a:pt x="229435" y="30446"/>
                      <a:pt x="300411" y="9016"/>
                      <a:pt x="371386" y="2423"/>
                    </a:cubicBezTo>
                    <a:cubicBezTo>
                      <a:pt x="444013" y="-4170"/>
                      <a:pt x="518291" y="2423"/>
                      <a:pt x="592568" y="25500"/>
                    </a:cubicBezTo>
                    <a:cubicBezTo>
                      <a:pt x="666845" y="48578"/>
                      <a:pt x="731219" y="84842"/>
                      <a:pt x="787340" y="132644"/>
                    </a:cubicBezTo>
                    <a:cubicBezTo>
                      <a:pt x="843461" y="180447"/>
                      <a:pt x="888027" y="236492"/>
                      <a:pt x="921039" y="299129"/>
                    </a:cubicBezTo>
                    <a:cubicBezTo>
                      <a:pt x="954051" y="361767"/>
                      <a:pt x="975510" y="432647"/>
                      <a:pt x="982110" y="503526"/>
                    </a:cubicBezTo>
                    <a:cubicBezTo>
                      <a:pt x="988713" y="576055"/>
                      <a:pt x="982110" y="650231"/>
                      <a:pt x="959003" y="724408"/>
                    </a:cubicBezTo>
                  </a:path>
                </a:pathLst>
              </a:custGeom>
              <a:noFill/>
              <a:ln w="12700" cap="rnd">
                <a:solidFill>
                  <a:srgbClr val="000000"/>
                </a:solidFill>
                <a:prstDash val="solid"/>
                <a:round/>
              </a:ln>
            </p:spPr>
            <p:txBody>
              <a:bodyPr rtlCol="0" anchor="ctr"/>
              <a:lstStyle/>
              <a:p>
                <a:endParaRPr lang="en-US" sz="1799"/>
              </a:p>
            </p:txBody>
          </p:sp>
          <p:sp>
            <p:nvSpPr>
              <p:cNvPr id="136" name="Freeform 135">
                <a:extLst>
                  <a:ext uri="{FF2B5EF4-FFF2-40B4-BE49-F238E27FC236}">
                    <a16:creationId xmlns:a16="http://schemas.microsoft.com/office/drawing/2014/main" id="{9CBE34D8-A70F-1BEF-A3C7-7C6C07D4F2F4}"/>
                  </a:ext>
                </a:extLst>
              </p:cNvPr>
              <p:cNvSpPr/>
              <p:nvPr/>
            </p:nvSpPr>
            <p:spPr>
              <a:xfrm>
                <a:off x="18003154" y="7648257"/>
                <a:ext cx="168362" cy="128572"/>
              </a:xfrm>
              <a:custGeom>
                <a:avLst/>
                <a:gdLst>
                  <a:gd name="connsiteX0" fmla="*/ 0 w 168362"/>
                  <a:gd name="connsiteY0" fmla="*/ 92308 h 128572"/>
                  <a:gd name="connsiteX1" fmla="*/ 108942 w 168362"/>
                  <a:gd name="connsiteY1" fmla="*/ 0 h 128572"/>
                  <a:gd name="connsiteX2" fmla="*/ 168363 w 168362"/>
                  <a:gd name="connsiteY2" fmla="*/ 128572 h 128572"/>
                </a:gdLst>
                <a:ahLst/>
                <a:cxnLst>
                  <a:cxn ang="0">
                    <a:pos x="connsiteX0" y="connsiteY0"/>
                  </a:cxn>
                  <a:cxn ang="0">
                    <a:pos x="connsiteX1" y="connsiteY1"/>
                  </a:cxn>
                  <a:cxn ang="0">
                    <a:pos x="connsiteX2" y="connsiteY2"/>
                  </a:cxn>
                </a:cxnLst>
                <a:rect l="l" t="t" r="r" b="b"/>
                <a:pathLst>
                  <a:path w="168362" h="128572">
                    <a:moveTo>
                      <a:pt x="0" y="92308"/>
                    </a:moveTo>
                    <a:lnTo>
                      <a:pt x="108942" y="0"/>
                    </a:lnTo>
                    <a:lnTo>
                      <a:pt x="168363" y="128572"/>
                    </a:lnTo>
                  </a:path>
                </a:pathLst>
              </a:custGeom>
              <a:noFill/>
              <a:ln w="12700" cap="rnd">
                <a:solidFill>
                  <a:srgbClr val="000000"/>
                </a:solidFill>
                <a:prstDash val="solid"/>
                <a:round/>
              </a:ln>
            </p:spPr>
            <p:txBody>
              <a:bodyPr rtlCol="0" anchor="ctr"/>
              <a:lstStyle/>
              <a:p>
                <a:endParaRPr lang="en-US" sz="1799"/>
              </a:p>
            </p:txBody>
          </p:sp>
          <p:sp>
            <p:nvSpPr>
              <p:cNvPr id="137" name="Freeform 136">
                <a:extLst>
                  <a:ext uri="{FF2B5EF4-FFF2-40B4-BE49-F238E27FC236}">
                    <a16:creationId xmlns:a16="http://schemas.microsoft.com/office/drawing/2014/main" id="{82B180E6-E44C-44DF-DDA6-9BCA6CA51439}"/>
                  </a:ext>
                </a:extLst>
              </p:cNvPr>
              <p:cNvSpPr/>
              <p:nvPr/>
            </p:nvSpPr>
            <p:spPr>
              <a:xfrm>
                <a:off x="19117313" y="7852654"/>
                <a:ext cx="170013" cy="128573"/>
              </a:xfrm>
              <a:custGeom>
                <a:avLst/>
                <a:gdLst>
                  <a:gd name="connsiteX0" fmla="*/ 170013 w 170013"/>
                  <a:gd name="connsiteY0" fmla="*/ 37913 h 128573"/>
                  <a:gd name="connsiteX1" fmla="*/ 61074 w 170013"/>
                  <a:gd name="connsiteY1" fmla="*/ 128573 h 128573"/>
                  <a:gd name="connsiteX2" fmla="*/ 0 w 170013"/>
                  <a:gd name="connsiteY2" fmla="*/ 0 h 128573"/>
                </a:gdLst>
                <a:ahLst/>
                <a:cxnLst>
                  <a:cxn ang="0">
                    <a:pos x="connsiteX0" y="connsiteY0"/>
                  </a:cxn>
                  <a:cxn ang="0">
                    <a:pos x="connsiteX1" y="connsiteY1"/>
                  </a:cxn>
                  <a:cxn ang="0">
                    <a:pos x="connsiteX2" y="connsiteY2"/>
                  </a:cxn>
                </a:cxnLst>
                <a:rect l="l" t="t" r="r" b="b"/>
                <a:pathLst>
                  <a:path w="170013" h="128573">
                    <a:moveTo>
                      <a:pt x="170013" y="37913"/>
                    </a:moveTo>
                    <a:lnTo>
                      <a:pt x="61074" y="128573"/>
                    </a:lnTo>
                    <a:lnTo>
                      <a:pt x="0" y="0"/>
                    </a:lnTo>
                  </a:path>
                </a:pathLst>
              </a:custGeom>
              <a:noFill/>
              <a:ln w="12700" cap="rnd">
                <a:solidFill>
                  <a:srgbClr val="000000"/>
                </a:solidFill>
                <a:prstDash val="solid"/>
                <a:round/>
              </a:ln>
            </p:spPr>
            <p:txBody>
              <a:bodyPr rtlCol="0" anchor="ctr"/>
              <a:lstStyle/>
              <a:p>
                <a:endParaRPr lang="en-US" sz="1799"/>
              </a:p>
            </p:txBody>
          </p:sp>
        </p:grpSp>
        <p:grpSp>
          <p:nvGrpSpPr>
            <p:cNvPr id="37" name="Graphic 503">
              <a:extLst>
                <a:ext uri="{FF2B5EF4-FFF2-40B4-BE49-F238E27FC236}">
                  <a16:creationId xmlns:a16="http://schemas.microsoft.com/office/drawing/2014/main" id="{12785F79-5AC8-15F6-B425-3CD111F66FF1}"/>
                </a:ext>
              </a:extLst>
            </p:cNvPr>
            <p:cNvGrpSpPr/>
            <p:nvPr/>
          </p:nvGrpSpPr>
          <p:grpSpPr>
            <a:xfrm>
              <a:off x="18336955" y="7366386"/>
              <a:ext cx="586710" cy="895351"/>
              <a:chOff x="18336955" y="7366386"/>
              <a:chExt cx="586710" cy="895351"/>
            </a:xfrm>
          </p:grpSpPr>
          <p:sp>
            <p:nvSpPr>
              <p:cNvPr id="55" name="Freeform 54">
                <a:extLst>
                  <a:ext uri="{FF2B5EF4-FFF2-40B4-BE49-F238E27FC236}">
                    <a16:creationId xmlns:a16="http://schemas.microsoft.com/office/drawing/2014/main" id="{061646E5-D142-07A5-2BA5-4FC5516D6049}"/>
                  </a:ext>
                </a:extLst>
              </p:cNvPr>
              <p:cNvSpPr/>
              <p:nvPr/>
            </p:nvSpPr>
            <p:spPr>
              <a:xfrm>
                <a:off x="18524798" y="7588915"/>
                <a:ext cx="191366" cy="303299"/>
              </a:xfrm>
              <a:custGeom>
                <a:avLst/>
                <a:gdLst>
                  <a:gd name="connsiteX0" fmla="*/ 95683 w 191366"/>
                  <a:gd name="connsiteY0" fmla="*/ 0 h 303299"/>
                  <a:gd name="connsiteX1" fmla="*/ 18105 w 191366"/>
                  <a:gd name="connsiteY1" fmla="*/ 145057 h 303299"/>
                  <a:gd name="connsiteX2" fmla="*/ 13152 w 191366"/>
                  <a:gd name="connsiteY2" fmla="*/ 258794 h 303299"/>
                  <a:gd name="connsiteX3" fmla="*/ 95683 w 191366"/>
                  <a:gd name="connsiteY3" fmla="*/ 303300 h 303299"/>
                  <a:gd name="connsiteX4" fmla="*/ 178213 w 191366"/>
                  <a:gd name="connsiteY4" fmla="*/ 258794 h 303299"/>
                  <a:gd name="connsiteX5" fmla="*/ 173262 w 191366"/>
                  <a:gd name="connsiteY5" fmla="*/ 145057 h 303299"/>
                  <a:gd name="connsiteX6" fmla="*/ 95683 w 191366"/>
                  <a:gd name="connsiteY6" fmla="*/ 0 h 3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6" h="303299">
                    <a:moveTo>
                      <a:pt x="95683" y="0"/>
                    </a:moveTo>
                    <a:cubicBezTo>
                      <a:pt x="84129" y="24725"/>
                      <a:pt x="59370" y="70881"/>
                      <a:pt x="18105" y="145057"/>
                    </a:cubicBezTo>
                    <a:cubicBezTo>
                      <a:pt x="-3354" y="182969"/>
                      <a:pt x="-6654" y="225826"/>
                      <a:pt x="13152" y="258794"/>
                    </a:cubicBezTo>
                    <a:cubicBezTo>
                      <a:pt x="29658" y="286816"/>
                      <a:pt x="59370" y="303300"/>
                      <a:pt x="95683" y="303300"/>
                    </a:cubicBezTo>
                    <a:cubicBezTo>
                      <a:pt x="131997" y="303300"/>
                      <a:pt x="161707" y="286816"/>
                      <a:pt x="178213" y="258794"/>
                    </a:cubicBezTo>
                    <a:cubicBezTo>
                      <a:pt x="198021" y="225826"/>
                      <a:pt x="194719" y="182969"/>
                      <a:pt x="173262" y="145057"/>
                    </a:cubicBezTo>
                    <a:cubicBezTo>
                      <a:pt x="131997" y="72529"/>
                      <a:pt x="107238" y="26374"/>
                      <a:pt x="95683" y="0"/>
                    </a:cubicBezTo>
                    <a:close/>
                  </a:path>
                </a:pathLst>
              </a:custGeom>
              <a:noFill/>
              <a:ln w="12700" cap="rnd">
                <a:solidFill>
                  <a:srgbClr val="000000"/>
                </a:solidFill>
                <a:prstDash val="solid"/>
                <a:miter/>
              </a:ln>
            </p:spPr>
            <p:txBody>
              <a:bodyPr rtlCol="0" anchor="ctr"/>
              <a:lstStyle/>
              <a:p>
                <a:endParaRPr lang="en-US" sz="1799"/>
              </a:p>
            </p:txBody>
          </p:sp>
          <p:sp>
            <p:nvSpPr>
              <p:cNvPr id="58" name="Freeform 57">
                <a:extLst>
                  <a:ext uri="{FF2B5EF4-FFF2-40B4-BE49-F238E27FC236}">
                    <a16:creationId xmlns:a16="http://schemas.microsoft.com/office/drawing/2014/main" id="{3AD78029-02CA-E0B1-1831-0344A97C9ABC}"/>
                  </a:ext>
                </a:extLst>
              </p:cNvPr>
              <p:cNvSpPr/>
              <p:nvPr/>
            </p:nvSpPr>
            <p:spPr>
              <a:xfrm>
                <a:off x="18687032" y="7366386"/>
                <a:ext cx="117790" cy="187914"/>
              </a:xfrm>
              <a:custGeom>
                <a:avLst/>
                <a:gdLst>
                  <a:gd name="connsiteX0" fmla="*/ 58894 w 117790"/>
                  <a:gd name="connsiteY0" fmla="*/ 0 h 187914"/>
                  <a:gd name="connsiteX1" fmla="*/ 11029 w 117790"/>
                  <a:gd name="connsiteY1" fmla="*/ 89012 h 187914"/>
                  <a:gd name="connsiteX2" fmla="*/ 7726 w 117790"/>
                  <a:gd name="connsiteY2" fmla="*/ 159892 h 187914"/>
                  <a:gd name="connsiteX3" fmla="*/ 58894 w 117790"/>
                  <a:gd name="connsiteY3" fmla="*/ 187914 h 187914"/>
                  <a:gd name="connsiteX4" fmla="*/ 110065 w 117790"/>
                  <a:gd name="connsiteY4" fmla="*/ 159892 h 187914"/>
                  <a:gd name="connsiteX5" fmla="*/ 106762 w 117790"/>
                  <a:gd name="connsiteY5" fmla="*/ 89012 h 187914"/>
                  <a:gd name="connsiteX6" fmla="*/ 58894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4" y="0"/>
                    </a:moveTo>
                    <a:cubicBezTo>
                      <a:pt x="50641" y="14836"/>
                      <a:pt x="35788" y="44506"/>
                      <a:pt x="11029" y="89012"/>
                    </a:cubicBezTo>
                    <a:cubicBezTo>
                      <a:pt x="-2177" y="113738"/>
                      <a:pt x="-3827" y="140111"/>
                      <a:pt x="7726" y="159892"/>
                    </a:cubicBezTo>
                    <a:cubicBezTo>
                      <a:pt x="17629" y="178024"/>
                      <a:pt x="37438" y="187914"/>
                      <a:pt x="58894" y="187914"/>
                    </a:cubicBezTo>
                    <a:cubicBezTo>
                      <a:pt x="80353" y="187914"/>
                      <a:pt x="100160" y="178024"/>
                      <a:pt x="110065" y="159892"/>
                    </a:cubicBezTo>
                    <a:cubicBezTo>
                      <a:pt x="121618" y="140111"/>
                      <a:pt x="119968" y="113738"/>
                      <a:pt x="106762" y="89012"/>
                    </a:cubicBezTo>
                    <a:cubicBezTo>
                      <a:pt x="80353" y="44506"/>
                      <a:pt x="65497" y="14836"/>
                      <a:pt x="58894" y="0"/>
                    </a:cubicBezTo>
                    <a:close/>
                  </a:path>
                </a:pathLst>
              </a:custGeom>
              <a:noFill/>
              <a:ln w="12700" cap="rnd">
                <a:solidFill>
                  <a:srgbClr val="000000"/>
                </a:solidFill>
                <a:prstDash val="solid"/>
                <a:miter/>
              </a:ln>
            </p:spPr>
            <p:txBody>
              <a:bodyPr rtlCol="0" anchor="ctr"/>
              <a:lstStyle/>
              <a:p>
                <a:endParaRPr lang="en-US" sz="1799"/>
              </a:p>
            </p:txBody>
          </p:sp>
          <p:sp>
            <p:nvSpPr>
              <p:cNvPr id="59" name="Freeform 58">
                <a:extLst>
                  <a:ext uri="{FF2B5EF4-FFF2-40B4-BE49-F238E27FC236}">
                    <a16:creationId xmlns:a16="http://schemas.microsoft.com/office/drawing/2014/main" id="{EFB5D85E-B047-F789-6381-C595CF7202F7}"/>
                  </a:ext>
                </a:extLst>
              </p:cNvPr>
              <p:cNvSpPr/>
              <p:nvPr/>
            </p:nvSpPr>
            <p:spPr>
              <a:xfrm>
                <a:off x="18805875" y="7588915"/>
                <a:ext cx="117790" cy="187914"/>
              </a:xfrm>
              <a:custGeom>
                <a:avLst/>
                <a:gdLst>
                  <a:gd name="connsiteX0" fmla="*/ 58896 w 117790"/>
                  <a:gd name="connsiteY0" fmla="*/ 0 h 187914"/>
                  <a:gd name="connsiteX1" fmla="*/ 11028 w 117790"/>
                  <a:gd name="connsiteY1" fmla="*/ 89012 h 187914"/>
                  <a:gd name="connsiteX2" fmla="*/ 7728 w 117790"/>
                  <a:gd name="connsiteY2" fmla="*/ 159892 h 187914"/>
                  <a:gd name="connsiteX3" fmla="*/ 58896 w 117790"/>
                  <a:gd name="connsiteY3" fmla="*/ 187914 h 187914"/>
                  <a:gd name="connsiteX4" fmla="*/ 110065 w 117790"/>
                  <a:gd name="connsiteY4" fmla="*/ 159892 h 187914"/>
                  <a:gd name="connsiteX5" fmla="*/ 106764 w 117790"/>
                  <a:gd name="connsiteY5" fmla="*/ 89012 h 187914"/>
                  <a:gd name="connsiteX6" fmla="*/ 58896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6" y="0"/>
                    </a:moveTo>
                    <a:cubicBezTo>
                      <a:pt x="50643" y="14836"/>
                      <a:pt x="35787" y="44506"/>
                      <a:pt x="11028" y="89012"/>
                    </a:cubicBezTo>
                    <a:cubicBezTo>
                      <a:pt x="-2177" y="113738"/>
                      <a:pt x="-3828" y="140111"/>
                      <a:pt x="7728" y="159892"/>
                    </a:cubicBezTo>
                    <a:cubicBezTo>
                      <a:pt x="17631" y="178024"/>
                      <a:pt x="37437" y="187914"/>
                      <a:pt x="58896" y="187914"/>
                    </a:cubicBezTo>
                    <a:cubicBezTo>
                      <a:pt x="80353" y="187914"/>
                      <a:pt x="100161" y="178024"/>
                      <a:pt x="110065" y="159892"/>
                    </a:cubicBezTo>
                    <a:cubicBezTo>
                      <a:pt x="121618" y="140111"/>
                      <a:pt x="119968" y="113738"/>
                      <a:pt x="106764" y="89012"/>
                    </a:cubicBezTo>
                    <a:cubicBezTo>
                      <a:pt x="80353" y="42858"/>
                      <a:pt x="65499" y="14836"/>
                      <a:pt x="58896" y="0"/>
                    </a:cubicBezTo>
                    <a:close/>
                  </a:path>
                </a:pathLst>
              </a:custGeom>
              <a:noFill/>
              <a:ln w="12700" cap="rnd">
                <a:solidFill>
                  <a:srgbClr val="000000"/>
                </a:solidFill>
                <a:prstDash val="solid"/>
                <a:miter/>
              </a:ln>
            </p:spPr>
            <p:txBody>
              <a:bodyPr rtlCol="0" anchor="ctr"/>
              <a:lstStyle/>
              <a:p>
                <a:endParaRPr lang="en-US" sz="1799"/>
              </a:p>
            </p:txBody>
          </p:sp>
          <p:sp>
            <p:nvSpPr>
              <p:cNvPr id="60" name="Freeform 59">
                <a:extLst>
                  <a:ext uri="{FF2B5EF4-FFF2-40B4-BE49-F238E27FC236}">
                    <a16:creationId xmlns:a16="http://schemas.microsoft.com/office/drawing/2014/main" id="{29275018-E92E-F162-065D-26D52889701D}"/>
                  </a:ext>
                </a:extLst>
              </p:cNvPr>
              <p:cNvSpPr/>
              <p:nvPr/>
            </p:nvSpPr>
            <p:spPr>
              <a:xfrm>
                <a:off x="18336955" y="7478476"/>
                <a:ext cx="137895" cy="219232"/>
              </a:xfrm>
              <a:custGeom>
                <a:avLst/>
                <a:gdLst>
                  <a:gd name="connsiteX0" fmla="*/ 68948 w 137895"/>
                  <a:gd name="connsiteY0" fmla="*/ 0 h 219232"/>
                  <a:gd name="connsiteX1" fmla="*/ 12827 w 137895"/>
                  <a:gd name="connsiteY1" fmla="*/ 103847 h 219232"/>
                  <a:gd name="connsiteX2" fmla="*/ 9526 w 137895"/>
                  <a:gd name="connsiteY2" fmla="*/ 186265 h 219232"/>
                  <a:gd name="connsiteX3" fmla="*/ 68948 w 137895"/>
                  <a:gd name="connsiteY3" fmla="*/ 219232 h 219232"/>
                  <a:gd name="connsiteX4" fmla="*/ 128369 w 137895"/>
                  <a:gd name="connsiteY4" fmla="*/ 186265 h 219232"/>
                  <a:gd name="connsiteX5" fmla="*/ 125069 w 137895"/>
                  <a:gd name="connsiteY5" fmla="*/ 103847 h 219232"/>
                  <a:gd name="connsiteX6" fmla="*/ 68948 w 137895"/>
                  <a:gd name="connsiteY6" fmla="*/ 0 h 21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95" h="219232">
                    <a:moveTo>
                      <a:pt x="68948" y="0"/>
                    </a:moveTo>
                    <a:cubicBezTo>
                      <a:pt x="60695" y="18132"/>
                      <a:pt x="42538" y="51099"/>
                      <a:pt x="12827" y="103847"/>
                    </a:cubicBezTo>
                    <a:cubicBezTo>
                      <a:pt x="-3680" y="131869"/>
                      <a:pt x="-3680" y="161540"/>
                      <a:pt x="9526" y="186265"/>
                    </a:cubicBezTo>
                    <a:cubicBezTo>
                      <a:pt x="21080" y="207694"/>
                      <a:pt x="42538" y="219232"/>
                      <a:pt x="68948" y="219232"/>
                    </a:cubicBezTo>
                    <a:cubicBezTo>
                      <a:pt x="95357" y="219232"/>
                      <a:pt x="116815" y="207694"/>
                      <a:pt x="128369" y="186265"/>
                    </a:cubicBezTo>
                    <a:cubicBezTo>
                      <a:pt x="141575" y="163188"/>
                      <a:pt x="141575" y="131869"/>
                      <a:pt x="125069" y="103847"/>
                    </a:cubicBezTo>
                    <a:cubicBezTo>
                      <a:pt x="95357" y="51099"/>
                      <a:pt x="77201" y="18132"/>
                      <a:pt x="68948" y="0"/>
                    </a:cubicBezTo>
                    <a:close/>
                  </a:path>
                </a:pathLst>
              </a:custGeom>
              <a:noFill/>
              <a:ln w="12700" cap="rnd">
                <a:solidFill>
                  <a:srgbClr val="000000"/>
                </a:solidFill>
                <a:prstDash val="solid"/>
                <a:miter/>
              </a:ln>
            </p:spPr>
            <p:txBody>
              <a:bodyPr rtlCol="0" anchor="ctr"/>
              <a:lstStyle/>
              <a:p>
                <a:endParaRPr lang="en-US" sz="1799"/>
              </a:p>
            </p:txBody>
          </p:sp>
          <p:grpSp>
            <p:nvGrpSpPr>
              <p:cNvPr id="61" name="Graphic 503">
                <a:extLst>
                  <a:ext uri="{FF2B5EF4-FFF2-40B4-BE49-F238E27FC236}">
                    <a16:creationId xmlns:a16="http://schemas.microsoft.com/office/drawing/2014/main" id="{DF693EF1-3F41-DD97-E476-36DB53506F65}"/>
                  </a:ext>
                </a:extLst>
              </p:cNvPr>
              <p:cNvGrpSpPr/>
              <p:nvPr/>
            </p:nvGrpSpPr>
            <p:grpSpPr>
              <a:xfrm>
                <a:off x="18394046" y="7891844"/>
                <a:ext cx="492476" cy="369893"/>
                <a:chOff x="18394046" y="7891844"/>
                <a:chExt cx="492476" cy="369893"/>
              </a:xfrm>
            </p:grpSpPr>
            <p:grpSp>
              <p:nvGrpSpPr>
                <p:cNvPr id="63" name="Graphic 503">
                  <a:extLst>
                    <a:ext uri="{FF2B5EF4-FFF2-40B4-BE49-F238E27FC236}">
                      <a16:creationId xmlns:a16="http://schemas.microsoft.com/office/drawing/2014/main" id="{13838BC4-A9AB-0CFF-6E60-CE10D7632838}"/>
                    </a:ext>
                  </a:extLst>
                </p:cNvPr>
                <p:cNvGrpSpPr/>
                <p:nvPr/>
              </p:nvGrpSpPr>
              <p:grpSpPr>
                <a:xfrm>
                  <a:off x="18569018" y="7891844"/>
                  <a:ext cx="317504" cy="317150"/>
                  <a:chOff x="18569018" y="7891844"/>
                  <a:chExt cx="317504" cy="317150"/>
                </a:xfrm>
                <a:noFill/>
              </p:grpSpPr>
              <p:sp>
                <p:nvSpPr>
                  <p:cNvPr id="132" name="Freeform 131">
                    <a:extLst>
                      <a:ext uri="{FF2B5EF4-FFF2-40B4-BE49-F238E27FC236}">
                        <a16:creationId xmlns:a16="http://schemas.microsoft.com/office/drawing/2014/main" id="{4EB4C213-D406-56E2-BC83-F64F52399475}"/>
                      </a:ext>
                    </a:extLst>
                  </p:cNvPr>
                  <p:cNvSpPr/>
                  <p:nvPr/>
                </p:nvSpPr>
                <p:spPr>
                  <a:xfrm>
                    <a:off x="18569018" y="7891844"/>
                    <a:ext cx="317504" cy="317150"/>
                  </a:xfrm>
                  <a:custGeom>
                    <a:avLst/>
                    <a:gdLst>
                      <a:gd name="connsiteX0" fmla="*/ 234680 w 317504"/>
                      <a:gd name="connsiteY0" fmla="*/ 234439 h 317150"/>
                      <a:gd name="connsiteX1" fmla="*/ 1945 w 317504"/>
                      <a:gd name="connsiteY1" fmla="*/ 315208 h 317150"/>
                      <a:gd name="connsiteX2" fmla="*/ 82825 w 317504"/>
                      <a:gd name="connsiteY2" fmla="*/ 82789 h 317150"/>
                      <a:gd name="connsiteX3" fmla="*/ 315560 w 317504"/>
                      <a:gd name="connsiteY3" fmla="*/ 2019 h 317150"/>
                      <a:gd name="connsiteX4" fmla="*/ 234680 w 317504"/>
                      <a:gd name="connsiteY4" fmla="*/ 234439 h 31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150">
                        <a:moveTo>
                          <a:pt x="234680" y="234439"/>
                        </a:moveTo>
                        <a:cubicBezTo>
                          <a:pt x="171958" y="297077"/>
                          <a:pt x="84475" y="325099"/>
                          <a:pt x="1945" y="315208"/>
                        </a:cubicBezTo>
                        <a:cubicBezTo>
                          <a:pt x="-7958" y="232790"/>
                          <a:pt x="20101" y="147076"/>
                          <a:pt x="82825" y="82789"/>
                        </a:cubicBezTo>
                        <a:cubicBezTo>
                          <a:pt x="145549" y="18502"/>
                          <a:pt x="233030" y="-7871"/>
                          <a:pt x="315560" y="2019"/>
                        </a:cubicBezTo>
                        <a:cubicBezTo>
                          <a:pt x="325463" y="84437"/>
                          <a:pt x="297404" y="170152"/>
                          <a:pt x="234680" y="234439"/>
                        </a:cubicBezTo>
                        <a:close/>
                      </a:path>
                    </a:pathLst>
                  </a:custGeom>
                  <a:solidFill>
                    <a:srgbClr val="00898B"/>
                  </a:solidFill>
                  <a:ln w="12700" cap="rnd">
                    <a:solidFill>
                      <a:srgbClr val="000000"/>
                    </a:solidFill>
                    <a:prstDash val="solid"/>
                    <a:miter/>
                  </a:ln>
                </p:spPr>
                <p:txBody>
                  <a:bodyPr rtlCol="0" anchor="ctr"/>
                  <a:lstStyle/>
                  <a:p>
                    <a:endParaRPr lang="en-US" sz="1799"/>
                  </a:p>
                </p:txBody>
              </p:sp>
              <p:sp>
                <p:nvSpPr>
                  <p:cNvPr id="133" name="Freeform 132">
                    <a:extLst>
                      <a:ext uri="{FF2B5EF4-FFF2-40B4-BE49-F238E27FC236}">
                        <a16:creationId xmlns:a16="http://schemas.microsoft.com/office/drawing/2014/main" id="{800CB91A-C656-2BA9-0051-F3AF7AA9B3D2}"/>
                      </a:ext>
                    </a:extLst>
                  </p:cNvPr>
                  <p:cNvSpPr/>
                  <p:nvPr/>
                </p:nvSpPr>
                <p:spPr>
                  <a:xfrm>
                    <a:off x="18570963" y="8032326"/>
                    <a:ext cx="174964" cy="174726"/>
                  </a:xfrm>
                  <a:custGeom>
                    <a:avLst/>
                    <a:gdLst>
                      <a:gd name="connsiteX0" fmla="*/ 174963 w 174964"/>
                      <a:gd name="connsiteY0" fmla="*/ 0 h 174726"/>
                      <a:gd name="connsiteX1" fmla="*/ 0 w 174964"/>
                      <a:gd name="connsiteY1" fmla="*/ 174726 h 174726"/>
                    </a:gdLst>
                    <a:ahLst/>
                    <a:cxnLst>
                      <a:cxn ang="0">
                        <a:pos x="connsiteX0" y="connsiteY0"/>
                      </a:cxn>
                      <a:cxn ang="0">
                        <a:pos x="connsiteX1" y="connsiteY1"/>
                      </a:cxn>
                    </a:cxnLst>
                    <a:rect l="l" t="t" r="r" b="b"/>
                    <a:pathLst>
                      <a:path w="174964" h="174726">
                        <a:moveTo>
                          <a:pt x="174963" y="0"/>
                        </a:moveTo>
                        <a:lnTo>
                          <a:pt x="0" y="174726"/>
                        </a:lnTo>
                      </a:path>
                    </a:pathLst>
                  </a:custGeom>
                  <a:ln w="12700" cap="rnd">
                    <a:solidFill>
                      <a:srgbClr val="000000"/>
                    </a:solidFill>
                    <a:prstDash val="solid"/>
                    <a:miter/>
                  </a:ln>
                </p:spPr>
                <p:txBody>
                  <a:bodyPr rtlCol="0" anchor="ctr"/>
                  <a:lstStyle/>
                  <a:p>
                    <a:endParaRPr lang="en-US" sz="1799"/>
                  </a:p>
                </p:txBody>
              </p:sp>
            </p:grpSp>
            <p:grpSp>
              <p:nvGrpSpPr>
                <p:cNvPr id="128" name="Graphic 503">
                  <a:extLst>
                    <a:ext uri="{FF2B5EF4-FFF2-40B4-BE49-F238E27FC236}">
                      <a16:creationId xmlns:a16="http://schemas.microsoft.com/office/drawing/2014/main" id="{3EF3731E-9938-CF35-B6AD-65307C9FA186}"/>
                    </a:ext>
                  </a:extLst>
                </p:cNvPr>
                <p:cNvGrpSpPr/>
                <p:nvPr/>
              </p:nvGrpSpPr>
              <p:grpSpPr>
                <a:xfrm>
                  <a:off x="18394046" y="7944664"/>
                  <a:ext cx="317503" cy="317073"/>
                  <a:chOff x="18394046" y="7944664"/>
                  <a:chExt cx="317503" cy="317073"/>
                </a:xfrm>
                <a:solidFill>
                  <a:srgbClr val="FFFFFF"/>
                </a:solidFill>
              </p:grpSpPr>
              <p:sp>
                <p:nvSpPr>
                  <p:cNvPr id="130" name="Freeform 129">
                    <a:extLst>
                      <a:ext uri="{FF2B5EF4-FFF2-40B4-BE49-F238E27FC236}">
                        <a16:creationId xmlns:a16="http://schemas.microsoft.com/office/drawing/2014/main" id="{6A8178A1-88A5-E62E-825D-483967657FEA}"/>
                      </a:ext>
                    </a:extLst>
                  </p:cNvPr>
                  <p:cNvSpPr/>
                  <p:nvPr/>
                </p:nvSpPr>
                <p:spPr>
                  <a:xfrm>
                    <a:off x="18394046" y="7944664"/>
                    <a:ext cx="317503" cy="317073"/>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00898B"/>
                  </a:solidFill>
                  <a:ln w="12700" cap="rnd">
                    <a:solidFill>
                      <a:srgbClr val="000000"/>
                    </a:solidFill>
                    <a:prstDash val="solid"/>
                    <a:miter/>
                  </a:ln>
                </p:spPr>
                <p:txBody>
                  <a:bodyPr rtlCol="0" anchor="ctr"/>
                  <a:lstStyle/>
                  <a:p>
                    <a:endParaRPr lang="en-US" sz="1799"/>
                  </a:p>
                </p:txBody>
              </p:sp>
              <p:sp>
                <p:nvSpPr>
                  <p:cNvPr id="131" name="Freeform 130">
                    <a:extLst>
                      <a:ext uri="{FF2B5EF4-FFF2-40B4-BE49-F238E27FC236}">
                        <a16:creationId xmlns:a16="http://schemas.microsoft.com/office/drawing/2014/main" id="{568BAEDC-5D9A-A160-B4EA-1721AD1D6171}"/>
                      </a:ext>
                    </a:extLst>
                  </p:cNvPr>
                  <p:cNvSpPr/>
                  <p:nvPr/>
                </p:nvSpPr>
                <p:spPr>
                  <a:xfrm>
                    <a:off x="18534650" y="8086722"/>
                    <a:ext cx="174964" cy="173078"/>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2700" cap="rnd">
                    <a:solidFill>
                      <a:srgbClr val="000000"/>
                    </a:solidFill>
                    <a:prstDash val="solid"/>
                    <a:miter/>
                  </a:ln>
                </p:spPr>
                <p:txBody>
                  <a:bodyPr rtlCol="0" anchor="ctr"/>
                  <a:lstStyle/>
                  <a:p>
                    <a:endParaRPr lang="en-US" sz="1799"/>
                  </a:p>
                </p:txBody>
              </p:sp>
            </p:grpSp>
          </p:grpSp>
        </p:grpSp>
      </p:grpSp>
      <p:sp>
        <p:nvSpPr>
          <p:cNvPr id="146" name="TextBox 145">
            <a:extLst>
              <a:ext uri="{FF2B5EF4-FFF2-40B4-BE49-F238E27FC236}">
                <a16:creationId xmlns:a16="http://schemas.microsoft.com/office/drawing/2014/main" id="{CD8EFC41-21F4-56D2-ABFF-3664D3A08D63}"/>
              </a:ext>
            </a:extLst>
          </p:cNvPr>
          <p:cNvSpPr txBox="1"/>
          <p:nvPr/>
        </p:nvSpPr>
        <p:spPr>
          <a:xfrm>
            <a:off x="1180539" y="6319819"/>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Punti di forza e limiti </a:t>
            </a:r>
          </a:p>
        </p:txBody>
      </p:sp>
      <p:sp>
        <p:nvSpPr>
          <p:cNvPr id="147" name="Text Placeholder 1">
            <a:extLst>
              <a:ext uri="{FF2B5EF4-FFF2-40B4-BE49-F238E27FC236}">
                <a16:creationId xmlns:a16="http://schemas.microsoft.com/office/drawing/2014/main" id="{135D4EAE-CCEC-56EE-A27A-E684A3EA2E0B}"/>
              </a:ext>
            </a:extLst>
          </p:cNvPr>
          <p:cNvSpPr txBox="1">
            <a:spLocks/>
          </p:cNvSpPr>
          <p:nvPr/>
        </p:nvSpPr>
        <p:spPr>
          <a:xfrm>
            <a:off x="1200663" y="6651720"/>
            <a:ext cx="5760117" cy="1525712"/>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spcBef>
                <a:spcPts val="0"/>
              </a:spcBef>
              <a:buClr>
                <a:srgbClr val="ADD037"/>
              </a:buClr>
            </a:pPr>
            <a:r>
              <a:rPr lang="en-US" sz="1250" dirty="0">
                <a:solidFill>
                  <a:srgbClr val="006668"/>
                </a:solidFill>
              </a:rPr>
              <a:t>Punti di forza:</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Supporta la raccolta dati sia in aree connesse che remote.</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Progettata per essere facile da usare sul campo.</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Disponibile in più lingue</a:t>
            </a:r>
          </a:p>
          <a:p>
            <a:pPr marL="171450" lvl="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lvl="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a:lnSpc>
                <a:spcPts val="1220"/>
              </a:lnSpc>
              <a:spcBef>
                <a:spcPts val="0"/>
              </a:spcBef>
              <a:buClr>
                <a:srgbClr val="ADD037"/>
              </a:buClr>
            </a:pPr>
            <a:r>
              <a:rPr lang="en-US" sz="1250" dirty="0">
                <a:solidFill>
                  <a:srgbClr val="006668"/>
                </a:solidFill>
              </a:rPr>
              <a:t> Limiti</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L'uso continuo del GPS in background può ridurre la durata della batteria.</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Destinato principalmente agli utenti ASTERRA; il pubblico in generale potrebbe avere un accesso limitato.</a:t>
            </a:r>
          </a:p>
          <a:p>
            <a:pPr marL="171450" lvl="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gn="just">
              <a:lnSpc>
                <a:spcPts val="1220"/>
              </a:lnSpc>
              <a:spcBef>
                <a:spcPts val="0"/>
              </a:spcBef>
              <a:buClr>
                <a:srgbClr val="ADD037"/>
              </a:buClr>
              <a:buFont typeface="Arial" panose="020B0604020202020204" pitchFamily="34" charset="0"/>
              <a:buChar char="•"/>
            </a:pPr>
            <a:endParaRPr lang="en-US" sz="1150" b="0" dirty="0">
              <a:solidFill>
                <a:srgbClr val="262626"/>
              </a:solidFill>
            </a:endParaRPr>
          </a:p>
        </p:txBody>
      </p:sp>
      <p:grpSp>
        <p:nvGrpSpPr>
          <p:cNvPr id="148" name="Group 147">
            <a:extLst>
              <a:ext uri="{FF2B5EF4-FFF2-40B4-BE49-F238E27FC236}">
                <a16:creationId xmlns:a16="http://schemas.microsoft.com/office/drawing/2014/main" id="{1C173533-F4D8-DE6D-3FAF-BE31F0408AA7}"/>
              </a:ext>
            </a:extLst>
          </p:cNvPr>
          <p:cNvGrpSpPr/>
          <p:nvPr/>
        </p:nvGrpSpPr>
        <p:grpSpPr>
          <a:xfrm>
            <a:off x="827527" y="6462803"/>
            <a:ext cx="284351" cy="90540"/>
            <a:chOff x="1376309" y="4038285"/>
            <a:chExt cx="284351" cy="90540"/>
          </a:xfrm>
        </p:grpSpPr>
        <p:cxnSp>
          <p:nvCxnSpPr>
            <p:cNvPr id="149" name="Straight Connector 148">
              <a:extLst>
                <a:ext uri="{FF2B5EF4-FFF2-40B4-BE49-F238E27FC236}">
                  <a16:creationId xmlns:a16="http://schemas.microsoft.com/office/drawing/2014/main" id="{58A23B42-92F8-2C9A-CCED-BBA55DD72201}"/>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50" name="Graphic 15">
              <a:extLst>
                <a:ext uri="{FF2B5EF4-FFF2-40B4-BE49-F238E27FC236}">
                  <a16:creationId xmlns:a16="http://schemas.microsoft.com/office/drawing/2014/main" id="{DF4FF8D5-592B-FFC4-561F-5054B7E34A36}"/>
                </a:ext>
              </a:extLst>
            </p:cNvPr>
            <p:cNvGrpSpPr/>
            <p:nvPr/>
          </p:nvGrpSpPr>
          <p:grpSpPr>
            <a:xfrm rot="16200000">
              <a:off x="1570220" y="4038384"/>
              <a:ext cx="90540" cy="90341"/>
              <a:chOff x="1006279" y="7689162"/>
              <a:chExt cx="118191" cy="117931"/>
            </a:xfrm>
          </p:grpSpPr>
          <p:sp>
            <p:nvSpPr>
              <p:cNvPr id="151" name="Freeform 150">
                <a:extLst>
                  <a:ext uri="{FF2B5EF4-FFF2-40B4-BE49-F238E27FC236}">
                    <a16:creationId xmlns:a16="http://schemas.microsoft.com/office/drawing/2014/main" id="{CBE72ECA-48BE-DEB9-8793-7E8E18B88569}"/>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52" name="Freeform 151">
                <a:extLst>
                  <a:ext uri="{FF2B5EF4-FFF2-40B4-BE49-F238E27FC236}">
                    <a16:creationId xmlns:a16="http://schemas.microsoft.com/office/drawing/2014/main" id="{CF39352F-CC0C-A83E-ED72-9C68E8C51B85}"/>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153" name="Straight Connector 152">
            <a:extLst>
              <a:ext uri="{FF2B5EF4-FFF2-40B4-BE49-F238E27FC236}">
                <a16:creationId xmlns:a16="http://schemas.microsoft.com/office/drawing/2014/main" id="{F2BD62D9-5C06-6F78-C1C5-08E3D078B3F4}"/>
              </a:ext>
            </a:extLst>
          </p:cNvPr>
          <p:cNvCxnSpPr>
            <a:cxnSpLocks/>
          </p:cNvCxnSpPr>
          <p:nvPr/>
        </p:nvCxnSpPr>
        <p:spPr>
          <a:xfrm flipH="1">
            <a:off x="-15454" y="6238662"/>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84758A-F660-24BD-4116-BCC6A00A4FA7}"/>
              </a:ext>
            </a:extLst>
          </p:cNvPr>
          <p:cNvCxnSpPr>
            <a:cxnSpLocks/>
          </p:cNvCxnSpPr>
          <p:nvPr/>
        </p:nvCxnSpPr>
        <p:spPr>
          <a:xfrm flipH="1">
            <a:off x="-7890" y="7865546"/>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3" name="Freeform 12">
            <a:extLst>
              <a:ext uri="{FF2B5EF4-FFF2-40B4-BE49-F238E27FC236}">
                <a16:creationId xmlns:a16="http://schemas.microsoft.com/office/drawing/2014/main" id="{424DBC53-DCC6-BE0C-2A24-3536084761C8}"/>
              </a:ext>
            </a:extLst>
          </p:cNvPr>
          <p:cNvSpPr/>
          <p:nvPr/>
        </p:nvSpPr>
        <p:spPr>
          <a:xfrm rot="19761138">
            <a:off x="2892341" y="8553028"/>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grpSp>
        <p:nvGrpSpPr>
          <p:cNvPr id="15" name="Group 14">
            <a:extLst>
              <a:ext uri="{FF2B5EF4-FFF2-40B4-BE49-F238E27FC236}">
                <a16:creationId xmlns:a16="http://schemas.microsoft.com/office/drawing/2014/main" id="{B6CEA858-EE0D-B092-8ABA-E027067965FB}"/>
              </a:ext>
            </a:extLst>
          </p:cNvPr>
          <p:cNvGrpSpPr/>
          <p:nvPr/>
        </p:nvGrpSpPr>
        <p:grpSpPr>
          <a:xfrm>
            <a:off x="4140932" y="7965637"/>
            <a:ext cx="3438921" cy="2437858"/>
            <a:chOff x="1960266" y="3047835"/>
            <a:chExt cx="4822140" cy="3418425"/>
          </a:xfrm>
        </p:grpSpPr>
        <p:pic>
          <p:nvPicPr>
            <p:cNvPr id="16" name="Picture 15">
              <a:extLst>
                <a:ext uri="{FF2B5EF4-FFF2-40B4-BE49-F238E27FC236}">
                  <a16:creationId xmlns:a16="http://schemas.microsoft.com/office/drawing/2014/main" id="{CC7978D8-544A-3967-76D1-0621F84A0B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026"/>
            <a:stretch/>
          </p:blipFill>
          <p:spPr>
            <a:xfrm>
              <a:off x="1960266" y="3047835"/>
              <a:ext cx="4822140" cy="3418425"/>
            </a:xfrm>
            <a:prstGeom prst="rect">
              <a:avLst/>
            </a:prstGeom>
          </p:spPr>
        </p:pic>
        <p:sp>
          <p:nvSpPr>
            <p:cNvPr id="30" name="Rectangle 29">
              <a:extLst>
                <a:ext uri="{FF2B5EF4-FFF2-40B4-BE49-F238E27FC236}">
                  <a16:creationId xmlns:a16="http://schemas.microsoft.com/office/drawing/2014/main" id="{32813241-800B-E82F-92C1-B835E12F6B5B}"/>
                </a:ext>
              </a:extLst>
            </p:cNvPr>
            <p:cNvSpPr/>
            <p:nvPr/>
          </p:nvSpPr>
          <p:spPr>
            <a:xfrm>
              <a:off x="2791252" y="3350557"/>
              <a:ext cx="3981691" cy="2462739"/>
            </a:xfrm>
            <a:prstGeom prst="rect">
              <a:avLst/>
            </a:prstGeom>
            <a:blipFill dpi="0" rotWithShape="1">
              <a:blip r:embed="rId4"/>
              <a:srcRect/>
              <a:stretch>
                <a:fillRect l="-147" r="-1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35" name="Group 34">
            <a:extLst>
              <a:ext uri="{FF2B5EF4-FFF2-40B4-BE49-F238E27FC236}">
                <a16:creationId xmlns:a16="http://schemas.microsoft.com/office/drawing/2014/main" id="{AFE993C7-C9A8-044D-F74C-029C51BF60CA}"/>
              </a:ext>
            </a:extLst>
          </p:cNvPr>
          <p:cNvGrpSpPr/>
          <p:nvPr/>
        </p:nvGrpSpPr>
        <p:grpSpPr>
          <a:xfrm rot="20570557">
            <a:off x="6319770" y="7588704"/>
            <a:ext cx="1013273" cy="1008681"/>
            <a:chOff x="2301368" y="4765438"/>
            <a:chExt cx="1350264" cy="1344145"/>
          </a:xfrm>
        </p:grpSpPr>
        <p:sp>
          <p:nvSpPr>
            <p:cNvPr id="38" name="Oval 37">
              <a:extLst>
                <a:ext uri="{FF2B5EF4-FFF2-40B4-BE49-F238E27FC236}">
                  <a16:creationId xmlns:a16="http://schemas.microsoft.com/office/drawing/2014/main" id="{D2A78D73-432C-AAEC-5BC0-A5F4627367FE}"/>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47B6F396-A247-1C63-F704-1BDE53F837CC}"/>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cxnSp>
        <p:nvCxnSpPr>
          <p:cNvPr id="52" name="Straight Connector 51">
            <a:extLst>
              <a:ext uri="{FF2B5EF4-FFF2-40B4-BE49-F238E27FC236}">
                <a16:creationId xmlns:a16="http://schemas.microsoft.com/office/drawing/2014/main" id="{A93C721B-571B-9CAC-6FBA-D62CF4D183E6}"/>
              </a:ext>
            </a:extLst>
          </p:cNvPr>
          <p:cNvCxnSpPr>
            <a:cxnSpLocks/>
          </p:cNvCxnSpPr>
          <p:nvPr/>
        </p:nvCxnSpPr>
        <p:spPr>
          <a:xfrm>
            <a:off x="830267" y="2754426"/>
            <a:ext cx="0" cy="511112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270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69CDA-3676-DE11-C994-417540666BBF}"/>
            </a:ext>
          </a:extLst>
        </p:cNvPr>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03C386C-A8EA-D342-642A-52871779F252}"/>
              </a:ext>
            </a:extLst>
          </p:cNvPr>
          <p:cNvCxnSpPr>
            <a:cxnSpLocks/>
          </p:cNvCxnSpPr>
          <p:nvPr/>
        </p:nvCxnSpPr>
        <p:spPr>
          <a:xfrm>
            <a:off x="841769" y="1176990"/>
            <a:ext cx="0" cy="25994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630A598E-526A-0329-4EEE-F4B670439B3E}"/>
              </a:ext>
            </a:extLst>
          </p:cNvPr>
          <p:cNvCxnSpPr>
            <a:cxnSpLocks/>
            <a:stCxn id="203" idx="1"/>
          </p:cNvCxnSpPr>
          <p:nvPr/>
        </p:nvCxnSpPr>
        <p:spPr>
          <a:xfrm flipH="1" flipV="1">
            <a:off x="-37293" y="698810"/>
            <a:ext cx="1331206" cy="19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2" name="object 13">
            <a:extLst>
              <a:ext uri="{FF2B5EF4-FFF2-40B4-BE49-F238E27FC236}">
                <a16:creationId xmlns:a16="http://schemas.microsoft.com/office/drawing/2014/main" id="{37F6D958-3296-53E2-B3C4-06C871B7AB62}"/>
              </a:ext>
            </a:extLst>
          </p:cNvPr>
          <p:cNvSpPr/>
          <p:nvPr/>
        </p:nvSpPr>
        <p:spPr>
          <a:xfrm rot="16200000">
            <a:off x="2685731" y="-1264249"/>
            <a:ext cx="2172757" cy="7575128"/>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C0896536-6483-21B3-4B0B-C8F93CFE398C}"/>
              </a:ext>
            </a:extLst>
          </p:cNvPr>
          <p:cNvSpPr txBox="1">
            <a:spLocks/>
          </p:cNvSpPr>
          <p:nvPr/>
        </p:nvSpPr>
        <p:spPr>
          <a:xfrm>
            <a:off x="672233" y="1676763"/>
            <a:ext cx="5939601" cy="493776"/>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200" b="1" dirty="0">
                <a:solidFill>
                  <a:srgbClr val="FFFFFF"/>
                </a:solidFill>
                <a:latin typeface="Calibri" panose="020F0502020204030204" pitchFamily="34" charset="0"/>
                <a:cs typeface="Calibri" panose="020F0502020204030204" pitchFamily="34" charset="0"/>
              </a:rPr>
              <a:t>Alison – Formazione in trasporti e logistica</a:t>
            </a:r>
          </a:p>
          <a:p>
            <a:pPr marL="0" indent="0">
              <a:lnSpc>
                <a:spcPts val="2300"/>
              </a:lnSpc>
              <a:spcBef>
                <a:spcPts val="0"/>
              </a:spcBef>
              <a:buNone/>
            </a:pPr>
            <a:endParaRPr lang="en-US" sz="2200" b="1" dirty="0">
              <a:solidFill>
                <a:srgbClr val="FFFFFF"/>
              </a:solidFill>
              <a:latin typeface="Calibri" panose="020F0502020204030204" pitchFamily="34" charset="0"/>
              <a:cs typeface="Calibri" panose="020F0502020204030204" pitchFamily="34" charset="0"/>
            </a:endParaRPr>
          </a:p>
        </p:txBody>
      </p:sp>
      <p:sp>
        <p:nvSpPr>
          <p:cNvPr id="19" name="Text Placeholder 5">
            <a:extLst>
              <a:ext uri="{FF2B5EF4-FFF2-40B4-BE49-F238E27FC236}">
                <a16:creationId xmlns:a16="http://schemas.microsoft.com/office/drawing/2014/main" id="{01BC9B33-C5A5-E22D-D598-54CF1B3E2F2D}"/>
              </a:ext>
            </a:extLst>
          </p:cNvPr>
          <p:cNvSpPr txBox="1">
            <a:spLocks/>
          </p:cNvSpPr>
          <p:nvPr/>
        </p:nvSpPr>
        <p:spPr>
          <a:xfrm>
            <a:off x="923622" y="8840729"/>
            <a:ext cx="2844069" cy="604186"/>
          </a:xfrm>
          <a:prstGeom prst="rect">
            <a:avLst/>
          </a:prstGeom>
        </p:spPr>
        <p:txBody>
          <a:bodyPr anchor="t">
            <a:noAutofit/>
          </a:bodyPr>
          <a:lstStyle>
            <a:lvl1pPr marL="0" marR="0" indent="0" algn="l" defTabSz="583729" rtl="0" latinLnBrk="0">
              <a:lnSpc>
                <a:spcPct val="120000"/>
              </a:lnSpc>
              <a:spcBef>
                <a:spcPts val="4158"/>
              </a:spcBef>
              <a:spcAft>
                <a:spcPts val="0"/>
              </a:spcAft>
              <a:buClrTx/>
              <a:buSzTx/>
              <a:buFontTx/>
              <a:buNone/>
              <a:tabLst/>
              <a:defRPr sz="1800" b="0" i="0" u="none" strike="noStrike" cap="none" spc="0" baseline="0">
                <a:ln>
                  <a:noFill/>
                </a:ln>
                <a:solidFill>
                  <a:schemeClr val="bg1"/>
                </a:solidFill>
                <a:uFillTx/>
                <a:latin typeface="Calibri" panose="020F0502020204030204" pitchFamily="34" charset="0"/>
                <a:ea typeface="Montserrat Light"/>
                <a:cs typeface="Calibri" panose="020F0502020204030204" pitchFamily="34" charset="0"/>
                <a:sym typeface="Montserrat Light"/>
              </a:defRPr>
            </a:lvl1pPr>
            <a:lvl2pPr marL="385602"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2pPr>
            <a:lvl3pPr marL="771204"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3pPr>
            <a:lvl4pPr marL="1156806"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4pPr>
            <a:lvl5pPr marL="1542409"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just" hangingPunct="1">
              <a:lnSpc>
                <a:spcPts val="1220"/>
              </a:lnSpc>
              <a:spcBef>
                <a:spcPts val="0"/>
              </a:spcBef>
            </a:pPr>
            <a:r>
              <a:rPr lang="en-US" sz="1150" dirty="0"/>
              <a:t>Era sempre stato un sogno, ma avevo paura: avere un lavoro sembrava la strada più facile, ma mio marito mi ha detto che avere un'attività in proprio era sempre stato il mio sogno, quindi dovevo inseguirlo. Ho seguito la formazione e mio marito e i miei figli mi hanno dato un grande sostegno e mi hanno incoraggiata.</a:t>
            </a:r>
          </a:p>
        </p:txBody>
      </p:sp>
      <p:sp>
        <p:nvSpPr>
          <p:cNvPr id="129" name="Freeform 128">
            <a:extLst>
              <a:ext uri="{FF2B5EF4-FFF2-40B4-BE49-F238E27FC236}">
                <a16:creationId xmlns:a16="http://schemas.microsoft.com/office/drawing/2014/main" id="{DC06EECE-2BBA-F8B2-8D35-84C74A3CD985}"/>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41" name="TextBox 140">
            <a:extLst>
              <a:ext uri="{FF2B5EF4-FFF2-40B4-BE49-F238E27FC236}">
                <a16:creationId xmlns:a16="http://schemas.microsoft.com/office/drawing/2014/main" id="{958C408F-D3DA-D2A6-23FD-77B784018C0C}"/>
              </a:ext>
            </a:extLst>
          </p:cNvPr>
          <p:cNvSpPr txBox="1"/>
          <p:nvPr/>
        </p:nvSpPr>
        <p:spPr>
          <a:xfrm>
            <a:off x="1464449" y="591751"/>
            <a:ext cx="4397812" cy="731034"/>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TRASPORTI E LOGISTICA</a:t>
            </a: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p:txBody>
      </p:sp>
      <p:grpSp>
        <p:nvGrpSpPr>
          <p:cNvPr id="197" name="Group 196">
            <a:extLst>
              <a:ext uri="{FF2B5EF4-FFF2-40B4-BE49-F238E27FC236}">
                <a16:creationId xmlns:a16="http://schemas.microsoft.com/office/drawing/2014/main" id="{95FBDB20-3F2F-10FB-3E77-6F42D9B0A03A}"/>
              </a:ext>
            </a:extLst>
          </p:cNvPr>
          <p:cNvGrpSpPr/>
          <p:nvPr/>
        </p:nvGrpSpPr>
        <p:grpSpPr>
          <a:xfrm rot="16200000">
            <a:off x="514220" y="225676"/>
            <a:ext cx="793054" cy="947012"/>
            <a:chOff x="547405" y="6570863"/>
            <a:chExt cx="1035254" cy="1236230"/>
          </a:xfrm>
        </p:grpSpPr>
        <p:grpSp>
          <p:nvGrpSpPr>
            <p:cNvPr id="199" name="Graphic 15">
              <a:extLst>
                <a:ext uri="{FF2B5EF4-FFF2-40B4-BE49-F238E27FC236}">
                  <a16:creationId xmlns:a16="http://schemas.microsoft.com/office/drawing/2014/main" id="{32F4F777-CF38-F28F-E104-160B68BC12B2}"/>
                </a:ext>
              </a:extLst>
            </p:cNvPr>
            <p:cNvGrpSpPr/>
            <p:nvPr/>
          </p:nvGrpSpPr>
          <p:grpSpPr>
            <a:xfrm>
              <a:off x="1006279" y="7689162"/>
              <a:ext cx="118191" cy="117931"/>
              <a:chOff x="1006279" y="7689162"/>
              <a:chExt cx="118191" cy="117931"/>
            </a:xfrm>
          </p:grpSpPr>
          <p:sp>
            <p:nvSpPr>
              <p:cNvPr id="203" name="Freeform 202">
                <a:extLst>
                  <a:ext uri="{FF2B5EF4-FFF2-40B4-BE49-F238E27FC236}">
                    <a16:creationId xmlns:a16="http://schemas.microsoft.com/office/drawing/2014/main" id="{E8D786B4-4DF8-F5BB-7CCF-F0C2C8DB0D6F}"/>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04" name="Freeform 203">
                <a:extLst>
                  <a:ext uri="{FF2B5EF4-FFF2-40B4-BE49-F238E27FC236}">
                    <a16:creationId xmlns:a16="http://schemas.microsoft.com/office/drawing/2014/main" id="{23984589-DC36-194C-AB9E-F02981D30BCA}"/>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nvGrpSpPr>
            <p:cNvPr id="200" name="Graphic 15">
              <a:extLst>
                <a:ext uri="{FF2B5EF4-FFF2-40B4-BE49-F238E27FC236}">
                  <a16:creationId xmlns:a16="http://schemas.microsoft.com/office/drawing/2014/main" id="{34E6CD44-0BAA-F0E9-0819-E1468CFC3B8D}"/>
                </a:ext>
              </a:extLst>
            </p:cNvPr>
            <p:cNvGrpSpPr/>
            <p:nvPr/>
          </p:nvGrpSpPr>
          <p:grpSpPr>
            <a:xfrm>
              <a:off x="547405" y="6570863"/>
              <a:ext cx="1035254" cy="914993"/>
              <a:chOff x="547405" y="6570863"/>
              <a:chExt cx="1035254" cy="914993"/>
            </a:xfrm>
          </p:grpSpPr>
          <p:sp>
            <p:nvSpPr>
              <p:cNvPr id="201" name="Freeform 200">
                <a:extLst>
                  <a:ext uri="{FF2B5EF4-FFF2-40B4-BE49-F238E27FC236}">
                    <a16:creationId xmlns:a16="http://schemas.microsoft.com/office/drawing/2014/main" id="{64A12F5A-B15C-5160-AB48-2F1CBA199884}"/>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51C4C6"/>
              </a:solidFill>
              <a:ln w="2276"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32E40B34-BB9D-5489-BE1E-2D294BE309E6}"/>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sp>
        <p:nvSpPr>
          <p:cNvPr id="226" name="Text Placeholder 35">
            <a:extLst>
              <a:ext uri="{FF2B5EF4-FFF2-40B4-BE49-F238E27FC236}">
                <a16:creationId xmlns:a16="http://schemas.microsoft.com/office/drawing/2014/main" id="{7680FCA0-ABE0-80BD-5915-F808EE6DBCAE}"/>
              </a:ext>
            </a:extLst>
          </p:cNvPr>
          <p:cNvSpPr txBox="1">
            <a:spLocks/>
          </p:cNvSpPr>
          <p:nvPr/>
        </p:nvSpPr>
        <p:spPr>
          <a:xfrm>
            <a:off x="672233" y="2300465"/>
            <a:ext cx="6742610" cy="1107661"/>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1580"/>
              </a:lnSpc>
              <a:spcBef>
                <a:spcPts val="0"/>
              </a:spcBef>
              <a:buNone/>
              <a:tabLst>
                <a:tab pos="1150938" algn="l"/>
              </a:tabLst>
            </a:pPr>
            <a:r>
              <a:rPr lang="en-US" sz="1400" b="1" dirty="0">
                <a:solidFill>
                  <a:schemeClr val="bg1"/>
                </a:solidFill>
                <a:latin typeface="Calibri" panose="020F0502020204030204" pitchFamily="34" charset="0"/>
                <a:cs typeface="Calibri" panose="020F0502020204030204" pitchFamily="34" charset="0"/>
              </a:rPr>
              <a:t>Sviluppatore: </a:t>
            </a:r>
            <a:r>
              <a:rPr lang="en-US" sz="1400" dirty="0">
                <a:solidFill>
                  <a:schemeClr val="bg1"/>
                </a:solidFill>
                <a:latin typeface="Calibri" panose="020F0502020204030204" pitchFamily="34" charset="0"/>
                <a:cs typeface="Calibri" panose="020F0502020204030204" pitchFamily="34" charset="0"/>
              </a:rPr>
              <a:t>     I corsi</a:t>
            </a:r>
            <a:r>
              <a:rPr lang="en-US" sz="1400" b="1" dirty="0">
                <a:solidFill>
                  <a:schemeClr val="bg1"/>
                </a:solidFill>
                <a:latin typeface="Calibri" panose="020F0502020204030204" pitchFamily="34" charset="0"/>
                <a:cs typeface="Calibri" panose="020F0502020204030204" pitchFamily="34" charset="0"/>
              </a:rPr>
              <a:t> di formazione di Alison in materia di trasporti e logistica </a:t>
            </a:r>
            <a:r>
              <a:rPr lang="en-US" sz="1400" dirty="0">
                <a:solidFill>
                  <a:schemeClr val="bg1"/>
                </a:solidFill>
                <a:latin typeface="Calibri" panose="020F0502020204030204" pitchFamily="34" charset="0"/>
                <a:cs typeface="Calibri" panose="020F0502020204030204" pitchFamily="34" charset="0"/>
              </a:rPr>
              <a:t>sono sviluppati da</a:t>
            </a:r>
          </a:p>
          <a:p>
            <a:pPr marL="0" indent="0">
              <a:lnSpc>
                <a:spcPts val="1580"/>
              </a:lnSpc>
              <a:spcBef>
                <a:spcPts val="0"/>
              </a:spcBef>
              <a:buNone/>
              <a:tabLst>
                <a:tab pos="1150938" algn="l"/>
              </a:tabLst>
            </a:pPr>
            <a:r>
              <a:rPr lang="en-US" sz="1400" dirty="0">
                <a:solidFill>
                  <a:schemeClr val="bg1"/>
                </a:solidFill>
                <a:latin typeface="Calibri" panose="020F0502020204030204" pitchFamily="34" charset="0"/>
                <a:cs typeface="Calibri" panose="020F0502020204030204" pitchFamily="34" charset="0"/>
              </a:rPr>
              <a:t>	Alison, una piattaforma di apprendimento online che offre corsi gratuiti in</a:t>
            </a:r>
          </a:p>
          <a:p>
            <a:pPr marL="0" indent="0">
              <a:lnSpc>
                <a:spcPts val="1580"/>
              </a:lnSpc>
              <a:spcBef>
                <a:spcPts val="0"/>
              </a:spcBef>
              <a:buNone/>
              <a:tabLst>
                <a:tab pos="1150938" algn="l"/>
              </a:tabLst>
            </a:pPr>
            <a:r>
              <a:rPr lang="en-US" sz="1400" dirty="0">
                <a:solidFill>
                  <a:schemeClr val="bg1"/>
                </a:solidFill>
                <a:latin typeface="Calibri" panose="020F0502020204030204" pitchFamily="34" charset="0"/>
                <a:cs typeface="Calibri" panose="020F0502020204030204" pitchFamily="34" charset="0"/>
              </a:rPr>
              <a:t>	vari settori. Alison collabora con esperti in materia e</a:t>
            </a:r>
          </a:p>
          <a:p>
            <a:pPr marL="0" indent="0">
              <a:lnSpc>
                <a:spcPts val="1580"/>
              </a:lnSpc>
              <a:spcBef>
                <a:spcPts val="0"/>
              </a:spcBef>
              <a:buNone/>
              <a:tabLst>
                <a:tab pos="1150938" algn="l"/>
              </a:tabLst>
            </a:pPr>
            <a:r>
              <a:rPr lang="en-US" sz="1400" dirty="0">
                <a:solidFill>
                  <a:schemeClr val="bg1"/>
                </a:solidFill>
                <a:latin typeface="Calibri" panose="020F0502020204030204" pitchFamily="34" charset="0"/>
                <a:cs typeface="Calibri" panose="020F0502020204030204" pitchFamily="34" charset="0"/>
              </a:rPr>
              <a:t>	istituzioni per creare contenuti didattici incentrati su logistica, </a:t>
            </a:r>
          </a:p>
          <a:p>
            <a:pPr marL="0" indent="0">
              <a:lnSpc>
                <a:spcPts val="1580"/>
              </a:lnSpc>
              <a:spcBef>
                <a:spcPts val="0"/>
              </a:spcBef>
              <a:buNone/>
              <a:tabLst>
                <a:tab pos="1150938" algn="l"/>
              </a:tabLst>
            </a:pPr>
            <a:r>
              <a:rPr lang="en-US" sz="1400" dirty="0">
                <a:solidFill>
                  <a:schemeClr val="bg1"/>
                </a:solidFill>
                <a:latin typeface="Calibri" panose="020F0502020204030204" pitchFamily="34" charset="0"/>
                <a:cs typeface="Calibri" panose="020F0502020204030204" pitchFamily="34" charset="0"/>
              </a:rPr>
              <a:t>	gestione della catena di approvvigionamento e strategie di trasporto</a:t>
            </a:r>
          </a:p>
          <a:p>
            <a:pPr marL="0" indent="0">
              <a:lnSpc>
                <a:spcPts val="1580"/>
              </a:lnSpc>
              <a:spcBef>
                <a:spcPts val="0"/>
              </a:spcBef>
              <a:buNone/>
              <a:tabLst>
                <a:tab pos="1150938" algn="l"/>
              </a:tabLst>
            </a:pPr>
            <a:endParaRPr lang="en-US" sz="1400" dirty="0">
              <a:solidFill>
                <a:schemeClr val="bg1"/>
              </a:solidFill>
              <a:latin typeface="Calibri" panose="020F0502020204030204" pitchFamily="34" charset="0"/>
              <a:cs typeface="Calibri" panose="020F0502020204030204" pitchFamily="34" charset="0"/>
            </a:endParaRPr>
          </a:p>
          <a:p>
            <a:pPr marL="0" indent="0">
              <a:lnSpc>
                <a:spcPts val="1580"/>
              </a:lnSpc>
              <a:spcBef>
                <a:spcPts val="0"/>
              </a:spcBef>
              <a:buNone/>
              <a:tabLst>
                <a:tab pos="1150938" algn="l"/>
              </a:tabLst>
            </a:pPr>
            <a:endParaRPr lang="en-US" sz="1400" dirty="0">
              <a:solidFill>
                <a:schemeClr val="bg1"/>
              </a:solidFill>
              <a:latin typeface="Calibri" panose="020F0502020204030204" pitchFamily="34" charset="0"/>
              <a:cs typeface="Calibri" panose="020F0502020204030204" pitchFamily="34" charset="0"/>
            </a:endParaRPr>
          </a:p>
          <a:p>
            <a:pPr marL="0" indent="0">
              <a:buNone/>
              <a:tabLst>
                <a:tab pos="1147763" algn="l"/>
              </a:tabLst>
            </a:pPr>
            <a:endParaRPr lang="en-US" sz="1400" dirty="0">
              <a:solidFill>
                <a:schemeClr val="bg1"/>
              </a:solidFill>
              <a:latin typeface="Calibri" panose="020F0502020204030204" pitchFamily="34" charset="0"/>
              <a:cs typeface="Calibri" panose="020F0502020204030204" pitchFamily="34" charset="0"/>
            </a:endParaRPr>
          </a:p>
        </p:txBody>
      </p:sp>
      <p:cxnSp>
        <p:nvCxnSpPr>
          <p:cNvPr id="240" name="Straight Connector 239">
            <a:extLst>
              <a:ext uri="{FF2B5EF4-FFF2-40B4-BE49-F238E27FC236}">
                <a16:creationId xmlns:a16="http://schemas.microsoft.com/office/drawing/2014/main" id="{2A883A54-B80D-1801-37FF-5F817F7874B3}"/>
              </a:ext>
            </a:extLst>
          </p:cNvPr>
          <p:cNvCxnSpPr>
            <a:cxnSpLocks/>
          </p:cNvCxnSpPr>
          <p:nvPr/>
        </p:nvCxnSpPr>
        <p:spPr>
          <a:xfrm flipH="1">
            <a:off x="-1" y="2170539"/>
            <a:ext cx="67564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6" name="Slide Number Placeholder 5">
            <a:extLst>
              <a:ext uri="{FF2B5EF4-FFF2-40B4-BE49-F238E27FC236}">
                <a16:creationId xmlns:a16="http://schemas.microsoft.com/office/drawing/2014/main" id="{6AA2AB65-18FB-4DF9-2297-9663577DB7DD}"/>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14</a:t>
            </a:fld>
            <a:endParaRPr lang="en-US" dirty="0">
              <a:solidFill>
                <a:srgbClr val="262626"/>
              </a:solidFill>
            </a:endParaRPr>
          </a:p>
        </p:txBody>
      </p:sp>
      <p:sp>
        <p:nvSpPr>
          <p:cNvPr id="26" name="Freeform 25">
            <a:extLst>
              <a:ext uri="{FF2B5EF4-FFF2-40B4-BE49-F238E27FC236}">
                <a16:creationId xmlns:a16="http://schemas.microsoft.com/office/drawing/2014/main" id="{569B9DF5-CC9B-4C75-385C-BEFF0E59D071}"/>
              </a:ext>
            </a:extLst>
          </p:cNvPr>
          <p:cNvSpPr/>
          <p:nvPr/>
        </p:nvSpPr>
        <p:spPr>
          <a:xfrm rot="16857412">
            <a:off x="6394689" y="2578979"/>
            <a:ext cx="1736260" cy="152301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cxnSp>
        <p:nvCxnSpPr>
          <p:cNvPr id="36" name="Straight Connector 35">
            <a:extLst>
              <a:ext uri="{FF2B5EF4-FFF2-40B4-BE49-F238E27FC236}">
                <a16:creationId xmlns:a16="http://schemas.microsoft.com/office/drawing/2014/main" id="{3E2CA2A1-6326-F7B3-E126-488BE9E08F2E}"/>
              </a:ext>
            </a:extLst>
          </p:cNvPr>
          <p:cNvCxnSpPr>
            <a:cxnSpLocks/>
          </p:cNvCxnSpPr>
          <p:nvPr/>
        </p:nvCxnSpPr>
        <p:spPr>
          <a:xfrm>
            <a:off x="1785437" y="2170539"/>
            <a:ext cx="0" cy="1237587"/>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854E10F-1CFB-C89D-EA32-E6AF14A57F53}"/>
              </a:ext>
            </a:extLst>
          </p:cNvPr>
          <p:cNvCxnSpPr>
            <a:cxnSpLocks/>
          </p:cNvCxnSpPr>
          <p:nvPr/>
        </p:nvCxnSpPr>
        <p:spPr>
          <a:xfrm flipH="1">
            <a:off x="-608" y="5424929"/>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7878E22-D0F0-1503-0DF2-F78767C93D4C}"/>
              </a:ext>
            </a:extLst>
          </p:cNvPr>
          <p:cNvSpPr txBox="1"/>
          <p:nvPr/>
        </p:nvSpPr>
        <p:spPr>
          <a:xfrm>
            <a:off x="1185215" y="7790099"/>
            <a:ext cx="4450318" cy="361637"/>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Destinatari </a:t>
            </a:r>
          </a:p>
        </p:txBody>
      </p:sp>
      <p:sp>
        <p:nvSpPr>
          <p:cNvPr id="28" name="Text Placeholder 1">
            <a:extLst>
              <a:ext uri="{FF2B5EF4-FFF2-40B4-BE49-F238E27FC236}">
                <a16:creationId xmlns:a16="http://schemas.microsoft.com/office/drawing/2014/main" id="{5A09E01A-8D19-D676-6B4C-21E4F0CD77E1}"/>
              </a:ext>
            </a:extLst>
          </p:cNvPr>
          <p:cNvSpPr txBox="1">
            <a:spLocks/>
          </p:cNvSpPr>
          <p:nvPr/>
        </p:nvSpPr>
        <p:spPr>
          <a:xfrm>
            <a:off x="1205339" y="8120140"/>
            <a:ext cx="5760117" cy="521919"/>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spcBef>
                <a:spcPts val="0"/>
              </a:spcBef>
              <a:buClr>
                <a:srgbClr val="ADD037"/>
              </a:buClr>
            </a:pPr>
            <a:r>
              <a:rPr lang="en-US" sz="1150" b="0" dirty="0">
                <a:solidFill>
                  <a:srgbClr val="262626"/>
                </a:solidFill>
              </a:rPr>
              <a:t>Alison è pensata per un</a:t>
            </a:r>
            <a:r>
              <a:rPr lang="en-US" sz="1150" dirty="0">
                <a:solidFill>
                  <a:srgbClr val="262626"/>
                </a:solidFill>
              </a:rPr>
              <a:t>'ampia gamma di studenti</a:t>
            </a:r>
            <a:r>
              <a:rPr lang="en-US" sz="1150" b="0" dirty="0">
                <a:solidFill>
                  <a:srgbClr val="262626"/>
                </a:solidFill>
              </a:rPr>
              <a:t>, tra cui:</a:t>
            </a:r>
          </a:p>
          <a:p>
            <a:pPr algn="just">
              <a:spcBef>
                <a:spcPts val="0"/>
              </a:spcBef>
              <a:buClr>
                <a:srgbClr val="ADD037"/>
              </a:buClr>
            </a:pPr>
            <a:endParaRPr lang="en-US" sz="600" b="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Studenti: </a:t>
            </a:r>
            <a:r>
              <a:rPr lang="en-US" sz="1150" b="0" dirty="0">
                <a:solidFill>
                  <a:srgbClr val="262626"/>
                </a:solidFill>
              </a:rPr>
              <a:t>coloro che desiderano acquisire nuove competenze, certificazioni o un'istruzione supplementare.</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Professionisti: </a:t>
            </a:r>
            <a:r>
              <a:rPr lang="en-US" sz="1150" b="0" dirty="0">
                <a:solidFill>
                  <a:srgbClr val="262626"/>
                </a:solidFill>
              </a:rPr>
              <a:t>persone che desiderano avanzare nella propria carriera, migliorare le proprie competenze o seguire una formazione specifica per il proprio settore.</a:t>
            </a: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Educatori: </a:t>
            </a:r>
            <a:r>
              <a:rPr lang="en-US" sz="1150" b="0" dirty="0">
                <a:solidFill>
                  <a:srgbClr val="262626"/>
                </a:solidFill>
              </a:rPr>
              <a:t>insegnanti e formatori che desiderano integrare l'apprendimento online nel loro programma di studi.</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Persone in cerca di lavoro: </a:t>
            </a:r>
            <a:r>
              <a:rPr lang="en-US" sz="1150" b="0" dirty="0">
                <a:solidFill>
                  <a:srgbClr val="262626"/>
                </a:solidFill>
              </a:rPr>
              <a:t>coloro che desiderano migliorare la propria occupabilità con corsi gratuiti e certificazioni.</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Studenti permanenti: </a:t>
            </a:r>
            <a:r>
              <a:rPr lang="en-US" sz="1150" b="0" dirty="0">
                <a:solidFill>
                  <a:srgbClr val="262626"/>
                </a:solidFill>
              </a:rPr>
              <a:t>chiunque sia interessato allo sviluppo personale, dalle competenze aziendali ai temi del benessere.</a:t>
            </a:r>
          </a:p>
          <a:p>
            <a:pPr marL="171450" indent="-171450" algn="just">
              <a:lnSpc>
                <a:spcPts val="1220"/>
              </a:lnSpc>
              <a:spcBef>
                <a:spcPts val="0"/>
              </a:spcBef>
              <a:buClr>
                <a:srgbClr val="ADD037"/>
              </a:buClr>
              <a:buFont typeface="Arial" panose="020B0604020202020204" pitchFamily="34" charset="0"/>
              <a:buChar char="•"/>
            </a:pPr>
            <a:endParaRPr lang="en-US" sz="1150" b="0" dirty="0">
              <a:solidFill>
                <a:srgbClr val="262626"/>
              </a:solidFill>
            </a:endParaRPr>
          </a:p>
        </p:txBody>
      </p:sp>
      <p:grpSp>
        <p:nvGrpSpPr>
          <p:cNvPr id="41" name="Group 40">
            <a:extLst>
              <a:ext uri="{FF2B5EF4-FFF2-40B4-BE49-F238E27FC236}">
                <a16:creationId xmlns:a16="http://schemas.microsoft.com/office/drawing/2014/main" id="{9E906577-948C-E3B9-0EF9-13D934786A37}"/>
              </a:ext>
            </a:extLst>
          </p:cNvPr>
          <p:cNvGrpSpPr/>
          <p:nvPr/>
        </p:nvGrpSpPr>
        <p:grpSpPr>
          <a:xfrm>
            <a:off x="832203" y="7931224"/>
            <a:ext cx="284351" cy="90540"/>
            <a:chOff x="1376309" y="4038285"/>
            <a:chExt cx="284351" cy="90540"/>
          </a:xfrm>
        </p:grpSpPr>
        <p:cxnSp>
          <p:nvCxnSpPr>
            <p:cNvPr id="42" name="Straight Connector 41">
              <a:extLst>
                <a:ext uri="{FF2B5EF4-FFF2-40B4-BE49-F238E27FC236}">
                  <a16:creationId xmlns:a16="http://schemas.microsoft.com/office/drawing/2014/main" id="{B324E146-0F1A-046C-FE38-756517B966CD}"/>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43" name="Graphic 15">
              <a:extLst>
                <a:ext uri="{FF2B5EF4-FFF2-40B4-BE49-F238E27FC236}">
                  <a16:creationId xmlns:a16="http://schemas.microsoft.com/office/drawing/2014/main" id="{D611FDF7-15B7-EDC7-3ECC-A2405E39714E}"/>
                </a:ext>
              </a:extLst>
            </p:cNvPr>
            <p:cNvGrpSpPr/>
            <p:nvPr/>
          </p:nvGrpSpPr>
          <p:grpSpPr>
            <a:xfrm rot="16200000">
              <a:off x="1570220" y="4038384"/>
              <a:ext cx="90540" cy="90341"/>
              <a:chOff x="1006279" y="7689162"/>
              <a:chExt cx="118191" cy="117931"/>
            </a:xfrm>
          </p:grpSpPr>
          <p:sp>
            <p:nvSpPr>
              <p:cNvPr id="44" name="Freeform 43">
                <a:extLst>
                  <a:ext uri="{FF2B5EF4-FFF2-40B4-BE49-F238E27FC236}">
                    <a16:creationId xmlns:a16="http://schemas.microsoft.com/office/drawing/2014/main" id="{B306FC77-552B-148B-F2FC-1E30DB5B45DA}"/>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45" name="Freeform 44">
                <a:extLst>
                  <a:ext uri="{FF2B5EF4-FFF2-40B4-BE49-F238E27FC236}">
                    <a16:creationId xmlns:a16="http://schemas.microsoft.com/office/drawing/2014/main" id="{38EBE873-35A8-9172-C6E6-2BD3F32860D6}"/>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47" name="Straight Connector 46">
            <a:extLst>
              <a:ext uri="{FF2B5EF4-FFF2-40B4-BE49-F238E27FC236}">
                <a16:creationId xmlns:a16="http://schemas.microsoft.com/office/drawing/2014/main" id="{35FEC029-3716-DD44-4E27-E6A10CC06A01}"/>
              </a:ext>
            </a:extLst>
          </p:cNvPr>
          <p:cNvCxnSpPr>
            <a:cxnSpLocks/>
          </p:cNvCxnSpPr>
          <p:nvPr/>
        </p:nvCxnSpPr>
        <p:spPr>
          <a:xfrm flipH="1">
            <a:off x="2068" y="7722973"/>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C58B3B4-7681-6F2B-A5D4-1CA996F7F62A}"/>
              </a:ext>
            </a:extLst>
          </p:cNvPr>
          <p:cNvSpPr txBox="1"/>
          <p:nvPr/>
        </p:nvSpPr>
        <p:spPr>
          <a:xfrm>
            <a:off x="1203301" y="5507225"/>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Funzione </a:t>
            </a:r>
          </a:p>
        </p:txBody>
      </p:sp>
      <p:sp>
        <p:nvSpPr>
          <p:cNvPr id="29" name="Text Placeholder 1">
            <a:extLst>
              <a:ext uri="{FF2B5EF4-FFF2-40B4-BE49-F238E27FC236}">
                <a16:creationId xmlns:a16="http://schemas.microsoft.com/office/drawing/2014/main" id="{65C74E91-9950-884E-DCD5-757ED4F46A0D}"/>
              </a:ext>
            </a:extLst>
          </p:cNvPr>
          <p:cNvSpPr txBox="1">
            <a:spLocks/>
          </p:cNvSpPr>
          <p:nvPr/>
        </p:nvSpPr>
        <p:spPr>
          <a:xfrm>
            <a:off x="1223425" y="5839125"/>
            <a:ext cx="5760117" cy="515979"/>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ADD037"/>
              </a:buClr>
            </a:pPr>
            <a:r>
              <a:rPr lang="en-US" sz="1150" b="0" dirty="0">
                <a:solidFill>
                  <a:srgbClr val="262626"/>
                </a:solidFill>
              </a:rPr>
              <a:t>Alison è una </a:t>
            </a:r>
            <a:r>
              <a:rPr lang="en-US" sz="1150" dirty="0">
                <a:solidFill>
                  <a:srgbClr val="262626"/>
                </a:solidFill>
              </a:rPr>
              <a:t>piattaforma di formazione online </a:t>
            </a:r>
            <a:r>
              <a:rPr lang="en-US" sz="1150" b="0" dirty="0">
                <a:solidFill>
                  <a:srgbClr val="262626"/>
                </a:solidFill>
              </a:rPr>
              <a:t>progettata per fornire </a:t>
            </a:r>
            <a:r>
              <a:rPr lang="en-US" sz="1150" dirty="0">
                <a:solidFill>
                  <a:srgbClr val="262626"/>
                </a:solidFill>
              </a:rPr>
              <a:t>formazione gratuita e certificazioni </a:t>
            </a:r>
            <a:r>
              <a:rPr lang="en-US" sz="1150" b="0" dirty="0">
                <a:solidFill>
                  <a:srgbClr val="262626"/>
                </a:solidFill>
              </a:rPr>
              <a:t>in vari settori. Il suo principale obiettivo formativo include:</a:t>
            </a:r>
          </a:p>
          <a:p>
            <a:pPr algn="just">
              <a:spcBef>
                <a:spcPts val="0"/>
              </a:spcBef>
              <a:buClr>
                <a:srgbClr val="ADD037"/>
              </a:buClr>
            </a:pPr>
            <a:endParaRPr lang="en-US" sz="600" b="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Sviluppo professionale: </a:t>
            </a:r>
            <a:r>
              <a:rPr lang="en-US" sz="1150" b="0" dirty="0">
                <a:solidFill>
                  <a:srgbClr val="262626"/>
                </a:solidFill>
              </a:rPr>
              <a:t>offre corsi di business, tecnologia e competenze professionali per migliorare l'occupabilità.</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Formazione professionale: </a:t>
            </a:r>
            <a:r>
              <a:rPr lang="en-US" sz="1150" b="0" dirty="0">
                <a:solidFill>
                  <a:srgbClr val="262626"/>
                </a:solidFill>
              </a:rPr>
              <a:t>fornisce formazione specifica per settori quali logistica, sanità e ingegneria.</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Crescita personale: </a:t>
            </a:r>
            <a:r>
              <a:rPr lang="en-US" sz="1150" b="0" dirty="0">
                <a:solidFill>
                  <a:srgbClr val="262626"/>
                </a:solidFill>
              </a:rPr>
              <a:t>sostiene l'auto-miglioramento attraverso corsi di psicologia, benessere e comunicazione.</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Coinvolgimento degli studenti: </a:t>
            </a:r>
            <a:r>
              <a:rPr lang="en-US" sz="1150" b="0" dirty="0">
                <a:solidFill>
                  <a:srgbClr val="262626"/>
                </a:solidFill>
              </a:rPr>
              <a:t>incoraggia l'apprendimento interattivo con opzioni di studio personalizzate.</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Valutazione e certificazione: </a:t>
            </a:r>
            <a:r>
              <a:rPr lang="en-US" sz="1150" b="0" dirty="0">
                <a:solidFill>
                  <a:srgbClr val="262626"/>
                </a:solidFill>
              </a:rPr>
              <a:t>consente agli studenti di ottenere certificati e diplomi per convalidare le loro conoscenze.</a:t>
            </a:r>
          </a:p>
        </p:txBody>
      </p:sp>
      <p:grpSp>
        <p:nvGrpSpPr>
          <p:cNvPr id="46" name="Group 45">
            <a:extLst>
              <a:ext uri="{FF2B5EF4-FFF2-40B4-BE49-F238E27FC236}">
                <a16:creationId xmlns:a16="http://schemas.microsoft.com/office/drawing/2014/main" id="{97EF2657-1357-C380-D1D4-777A24BE205C}"/>
              </a:ext>
            </a:extLst>
          </p:cNvPr>
          <p:cNvGrpSpPr/>
          <p:nvPr/>
        </p:nvGrpSpPr>
        <p:grpSpPr>
          <a:xfrm>
            <a:off x="840812" y="5628370"/>
            <a:ext cx="284351" cy="90540"/>
            <a:chOff x="1376309" y="4038285"/>
            <a:chExt cx="284351" cy="90540"/>
          </a:xfrm>
        </p:grpSpPr>
        <p:cxnSp>
          <p:nvCxnSpPr>
            <p:cNvPr id="48" name="Straight Connector 47">
              <a:extLst>
                <a:ext uri="{FF2B5EF4-FFF2-40B4-BE49-F238E27FC236}">
                  <a16:creationId xmlns:a16="http://schemas.microsoft.com/office/drawing/2014/main" id="{0AFEA525-238D-1037-558E-E2A23F024250}"/>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49" name="Graphic 15">
              <a:extLst>
                <a:ext uri="{FF2B5EF4-FFF2-40B4-BE49-F238E27FC236}">
                  <a16:creationId xmlns:a16="http://schemas.microsoft.com/office/drawing/2014/main" id="{E6077585-4A7E-5C8E-8F7E-64A7195E15E4}"/>
                </a:ext>
              </a:extLst>
            </p:cNvPr>
            <p:cNvGrpSpPr/>
            <p:nvPr/>
          </p:nvGrpSpPr>
          <p:grpSpPr>
            <a:xfrm rot="16200000">
              <a:off x="1570220" y="4038384"/>
              <a:ext cx="90540" cy="90341"/>
              <a:chOff x="1006279" y="7689162"/>
              <a:chExt cx="118191" cy="117931"/>
            </a:xfrm>
          </p:grpSpPr>
          <p:sp>
            <p:nvSpPr>
              <p:cNvPr id="50" name="Freeform 49">
                <a:extLst>
                  <a:ext uri="{FF2B5EF4-FFF2-40B4-BE49-F238E27FC236}">
                    <a16:creationId xmlns:a16="http://schemas.microsoft.com/office/drawing/2014/main" id="{B8875521-F96F-1961-2ADA-A34617E9E348}"/>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51239C40-3E46-2F71-6995-96C0127DB194}"/>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grpSp>
        <p:nvGrpSpPr>
          <p:cNvPr id="25" name="Group 24">
            <a:extLst>
              <a:ext uri="{FF2B5EF4-FFF2-40B4-BE49-F238E27FC236}">
                <a16:creationId xmlns:a16="http://schemas.microsoft.com/office/drawing/2014/main" id="{DB92405B-29BA-53EC-CD74-94B3149D9CD0}"/>
              </a:ext>
            </a:extLst>
          </p:cNvPr>
          <p:cNvGrpSpPr/>
          <p:nvPr/>
        </p:nvGrpSpPr>
        <p:grpSpPr>
          <a:xfrm>
            <a:off x="551129" y="502652"/>
            <a:ext cx="371452" cy="372348"/>
            <a:chOff x="4835837" y="5211016"/>
            <a:chExt cx="539302" cy="540603"/>
          </a:xfrm>
        </p:grpSpPr>
        <p:grpSp>
          <p:nvGrpSpPr>
            <p:cNvPr id="34" name="Group 33">
              <a:extLst>
                <a:ext uri="{FF2B5EF4-FFF2-40B4-BE49-F238E27FC236}">
                  <a16:creationId xmlns:a16="http://schemas.microsoft.com/office/drawing/2014/main" id="{B6D9430F-FBD8-4A23-8424-C0E59E41BE6A}"/>
                </a:ext>
              </a:extLst>
            </p:cNvPr>
            <p:cNvGrpSpPr/>
            <p:nvPr/>
          </p:nvGrpSpPr>
          <p:grpSpPr>
            <a:xfrm>
              <a:off x="4835837" y="5211016"/>
              <a:ext cx="539302" cy="540603"/>
              <a:chOff x="3686030" y="8104978"/>
              <a:chExt cx="395065" cy="396018"/>
            </a:xfrm>
          </p:grpSpPr>
          <p:sp>
            <p:nvSpPr>
              <p:cNvPr id="56" name="Freeform 55">
                <a:extLst>
                  <a:ext uri="{FF2B5EF4-FFF2-40B4-BE49-F238E27FC236}">
                    <a16:creationId xmlns:a16="http://schemas.microsoft.com/office/drawing/2014/main" id="{C5E154E8-8666-D0FE-14B2-21D7EFD2D6FE}"/>
                  </a:ext>
                </a:extLst>
              </p:cNvPr>
              <p:cNvSpPr/>
              <p:nvPr/>
            </p:nvSpPr>
            <p:spPr>
              <a:xfrm>
                <a:off x="3732676" y="8460062"/>
                <a:ext cx="199912" cy="7615"/>
              </a:xfrm>
              <a:custGeom>
                <a:avLst/>
                <a:gdLst>
                  <a:gd name="connsiteX0" fmla="*/ 199913 w 199912"/>
                  <a:gd name="connsiteY0" fmla="*/ 0 h 7615"/>
                  <a:gd name="connsiteX1" fmla="*/ 192297 w 199912"/>
                  <a:gd name="connsiteY1" fmla="*/ 7616 h 7615"/>
                  <a:gd name="connsiteX2" fmla="*/ 7616 w 199912"/>
                  <a:gd name="connsiteY2" fmla="*/ 7616 h 7615"/>
                  <a:gd name="connsiteX3" fmla="*/ 0 w 199912"/>
                  <a:gd name="connsiteY3" fmla="*/ 0 h 7615"/>
                </a:gdLst>
                <a:ahLst/>
                <a:cxnLst>
                  <a:cxn ang="0">
                    <a:pos x="connsiteX0" y="connsiteY0"/>
                  </a:cxn>
                  <a:cxn ang="0">
                    <a:pos x="connsiteX1" y="connsiteY1"/>
                  </a:cxn>
                  <a:cxn ang="0">
                    <a:pos x="connsiteX2" y="connsiteY2"/>
                  </a:cxn>
                  <a:cxn ang="0">
                    <a:pos x="connsiteX3" y="connsiteY3"/>
                  </a:cxn>
                </a:cxnLst>
                <a:rect l="l" t="t" r="r" b="b"/>
                <a:pathLst>
                  <a:path w="199912" h="7615">
                    <a:moveTo>
                      <a:pt x="199913" y="0"/>
                    </a:moveTo>
                    <a:cubicBezTo>
                      <a:pt x="199913" y="3808"/>
                      <a:pt x="197057" y="7616"/>
                      <a:pt x="192297" y="7616"/>
                    </a:cubicBezTo>
                    <a:lnTo>
                      <a:pt x="7616" y="7616"/>
                    </a:lnTo>
                    <a:cubicBezTo>
                      <a:pt x="3808" y="7616"/>
                      <a:pt x="0" y="3808"/>
                      <a:pt x="0" y="0"/>
                    </a:cubicBezTo>
                  </a:path>
                </a:pathLst>
              </a:custGeom>
              <a:noFill/>
              <a:ln w="12700" cap="flat">
                <a:solidFill>
                  <a:srgbClr val="000000"/>
                </a:solid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38685E9-E0CA-E27F-AED8-13C4066614AA}"/>
                  </a:ext>
                </a:extLst>
              </p:cNvPr>
              <p:cNvSpPr/>
              <p:nvPr/>
            </p:nvSpPr>
            <p:spPr>
              <a:xfrm>
                <a:off x="3699357" y="8354393"/>
                <a:ext cx="261790" cy="146603"/>
              </a:xfrm>
              <a:custGeom>
                <a:avLst/>
                <a:gdLst>
                  <a:gd name="connsiteX0" fmla="*/ 200865 w 261790"/>
                  <a:gd name="connsiteY0" fmla="*/ 111380 h 146603"/>
                  <a:gd name="connsiteX1" fmla="*/ 207529 w 261790"/>
                  <a:gd name="connsiteY1" fmla="*/ 140891 h 146603"/>
                  <a:gd name="connsiteX2" fmla="*/ 215144 w 261790"/>
                  <a:gd name="connsiteY2" fmla="*/ 146603 h 146603"/>
                  <a:gd name="connsiteX3" fmla="*/ 247511 w 261790"/>
                  <a:gd name="connsiteY3" fmla="*/ 146603 h 146603"/>
                  <a:gd name="connsiteX4" fmla="*/ 254175 w 261790"/>
                  <a:gd name="connsiteY4" fmla="*/ 140891 h 146603"/>
                  <a:gd name="connsiteX5" fmla="*/ 261791 w 261790"/>
                  <a:gd name="connsiteY5" fmla="*/ 108524 h 146603"/>
                  <a:gd name="connsiteX6" fmla="*/ 261791 w 261790"/>
                  <a:gd name="connsiteY6" fmla="*/ 106620 h 146603"/>
                  <a:gd name="connsiteX7" fmla="*/ 261791 w 261790"/>
                  <a:gd name="connsiteY7" fmla="*/ 106620 h 146603"/>
                  <a:gd name="connsiteX8" fmla="*/ 261791 w 261790"/>
                  <a:gd name="connsiteY8" fmla="*/ 55214 h 146603"/>
                  <a:gd name="connsiteX9" fmla="*/ 246559 w 261790"/>
                  <a:gd name="connsiteY9" fmla="*/ 8568 h 146603"/>
                  <a:gd name="connsiteX10" fmla="*/ 242751 w 261790"/>
                  <a:gd name="connsiteY10" fmla="*/ 2856 h 146603"/>
                  <a:gd name="connsiteX11" fmla="*/ 237040 w 261790"/>
                  <a:gd name="connsiteY11" fmla="*/ 0 h 146603"/>
                  <a:gd name="connsiteX12" fmla="*/ 25703 w 261790"/>
                  <a:gd name="connsiteY12" fmla="*/ 0 h 146603"/>
                  <a:gd name="connsiteX13" fmla="*/ 19039 w 261790"/>
                  <a:gd name="connsiteY13" fmla="*/ 3808 h 146603"/>
                  <a:gd name="connsiteX14" fmla="*/ 15232 w 261790"/>
                  <a:gd name="connsiteY14" fmla="*/ 9520 h 146603"/>
                  <a:gd name="connsiteX15" fmla="*/ 0 w 261790"/>
                  <a:gd name="connsiteY15" fmla="*/ 56166 h 146603"/>
                  <a:gd name="connsiteX16" fmla="*/ 0 w 261790"/>
                  <a:gd name="connsiteY16" fmla="*/ 106620 h 146603"/>
                  <a:gd name="connsiteX17" fmla="*/ 0 w 261790"/>
                  <a:gd name="connsiteY17" fmla="*/ 106620 h 146603"/>
                  <a:gd name="connsiteX18" fmla="*/ 0 w 261790"/>
                  <a:gd name="connsiteY18" fmla="*/ 108524 h 146603"/>
                  <a:gd name="connsiteX19" fmla="*/ 7616 w 261790"/>
                  <a:gd name="connsiteY19" fmla="*/ 140891 h 146603"/>
                  <a:gd name="connsiteX20" fmla="*/ 15232 w 261790"/>
                  <a:gd name="connsiteY20" fmla="*/ 146603 h 146603"/>
                  <a:gd name="connsiteX21" fmla="*/ 50454 w 261790"/>
                  <a:gd name="connsiteY21" fmla="*/ 146603 h 146603"/>
                  <a:gd name="connsiteX22" fmla="*/ 58070 w 261790"/>
                  <a:gd name="connsiteY22" fmla="*/ 140891 h 146603"/>
                  <a:gd name="connsiteX23" fmla="*/ 63782 w 261790"/>
                  <a:gd name="connsiteY23" fmla="*/ 112332 h 14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790" h="146603">
                    <a:moveTo>
                      <a:pt x="200865" y="111380"/>
                    </a:moveTo>
                    <a:lnTo>
                      <a:pt x="207529" y="140891"/>
                    </a:lnTo>
                    <a:cubicBezTo>
                      <a:pt x="208481" y="143747"/>
                      <a:pt x="211336" y="146603"/>
                      <a:pt x="215144" y="146603"/>
                    </a:cubicBezTo>
                    <a:lnTo>
                      <a:pt x="247511" y="146603"/>
                    </a:lnTo>
                    <a:cubicBezTo>
                      <a:pt x="251319" y="146603"/>
                      <a:pt x="253223" y="143747"/>
                      <a:pt x="254175" y="140891"/>
                    </a:cubicBezTo>
                    <a:lnTo>
                      <a:pt x="261791" y="108524"/>
                    </a:lnTo>
                    <a:cubicBezTo>
                      <a:pt x="261791" y="108524"/>
                      <a:pt x="261791" y="107572"/>
                      <a:pt x="261791" y="106620"/>
                    </a:cubicBezTo>
                    <a:cubicBezTo>
                      <a:pt x="261791" y="106620"/>
                      <a:pt x="261791" y="106620"/>
                      <a:pt x="261791" y="106620"/>
                    </a:cubicBezTo>
                    <a:lnTo>
                      <a:pt x="261791" y="55214"/>
                    </a:lnTo>
                    <a:cubicBezTo>
                      <a:pt x="261791" y="38079"/>
                      <a:pt x="257031" y="23799"/>
                      <a:pt x="246559" y="8568"/>
                    </a:cubicBezTo>
                    <a:lnTo>
                      <a:pt x="242751" y="2856"/>
                    </a:lnTo>
                    <a:cubicBezTo>
                      <a:pt x="241799" y="952"/>
                      <a:pt x="238944" y="0"/>
                      <a:pt x="237040" y="0"/>
                    </a:cubicBezTo>
                    <a:lnTo>
                      <a:pt x="25703" y="0"/>
                    </a:lnTo>
                    <a:cubicBezTo>
                      <a:pt x="22847" y="0"/>
                      <a:pt x="20943" y="1904"/>
                      <a:pt x="19039" y="3808"/>
                    </a:cubicBezTo>
                    <a:lnTo>
                      <a:pt x="15232" y="9520"/>
                    </a:lnTo>
                    <a:cubicBezTo>
                      <a:pt x="4760" y="23799"/>
                      <a:pt x="0" y="39031"/>
                      <a:pt x="0" y="56166"/>
                    </a:cubicBezTo>
                    <a:lnTo>
                      <a:pt x="0" y="106620"/>
                    </a:lnTo>
                    <a:cubicBezTo>
                      <a:pt x="0" y="106620"/>
                      <a:pt x="0" y="106620"/>
                      <a:pt x="0" y="106620"/>
                    </a:cubicBezTo>
                    <a:cubicBezTo>
                      <a:pt x="0" y="106620"/>
                      <a:pt x="0" y="108524"/>
                      <a:pt x="0" y="108524"/>
                    </a:cubicBezTo>
                    <a:lnTo>
                      <a:pt x="7616" y="140891"/>
                    </a:lnTo>
                    <a:cubicBezTo>
                      <a:pt x="8568" y="143747"/>
                      <a:pt x="11423" y="146603"/>
                      <a:pt x="15232" y="146603"/>
                    </a:cubicBezTo>
                    <a:lnTo>
                      <a:pt x="50454" y="146603"/>
                    </a:lnTo>
                    <a:cubicBezTo>
                      <a:pt x="53310" y="146603"/>
                      <a:pt x="57118" y="143747"/>
                      <a:pt x="58070" y="140891"/>
                    </a:cubicBezTo>
                    <a:lnTo>
                      <a:pt x="63782" y="112332"/>
                    </a:lnTo>
                  </a:path>
                </a:pathLst>
              </a:custGeom>
              <a:noFill/>
              <a:ln w="12700" cap="flat">
                <a:solidFill>
                  <a:srgbClr val="000000"/>
                </a:solid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2D1E4064-2372-EB9B-08B4-DFD6B52F22F7}"/>
                  </a:ext>
                </a:extLst>
              </p:cNvPr>
              <p:cNvSpPr/>
              <p:nvPr/>
            </p:nvSpPr>
            <p:spPr>
              <a:xfrm>
                <a:off x="3804073" y="8400088"/>
                <a:ext cx="52358" cy="19039"/>
              </a:xfrm>
              <a:custGeom>
                <a:avLst/>
                <a:gdLst>
                  <a:gd name="connsiteX0" fmla="*/ 44742 w 52358"/>
                  <a:gd name="connsiteY0" fmla="*/ 19039 h 19039"/>
                  <a:gd name="connsiteX1" fmla="*/ 7616 w 52358"/>
                  <a:gd name="connsiteY1" fmla="*/ 19039 h 19039"/>
                  <a:gd name="connsiteX2" fmla="*/ 0 w 52358"/>
                  <a:gd name="connsiteY2" fmla="*/ 9520 h 19039"/>
                  <a:gd name="connsiteX3" fmla="*/ 7616 w 52358"/>
                  <a:gd name="connsiteY3" fmla="*/ 0 h 19039"/>
                  <a:gd name="connsiteX4" fmla="*/ 44742 w 52358"/>
                  <a:gd name="connsiteY4" fmla="*/ 0 h 19039"/>
                  <a:gd name="connsiteX5" fmla="*/ 52358 w 52358"/>
                  <a:gd name="connsiteY5" fmla="*/ 9520 h 19039"/>
                  <a:gd name="connsiteX6" fmla="*/ 44742 w 52358"/>
                  <a:gd name="connsiteY6" fmla="*/ 19039 h 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8" h="19039">
                    <a:moveTo>
                      <a:pt x="44742" y="19039"/>
                    </a:moveTo>
                    <a:lnTo>
                      <a:pt x="7616" y="19039"/>
                    </a:lnTo>
                    <a:cubicBezTo>
                      <a:pt x="3808" y="19039"/>
                      <a:pt x="0" y="14279"/>
                      <a:pt x="0" y="9520"/>
                    </a:cubicBezTo>
                    <a:cubicBezTo>
                      <a:pt x="0" y="4760"/>
                      <a:pt x="3808" y="0"/>
                      <a:pt x="7616" y="0"/>
                    </a:cubicBezTo>
                    <a:lnTo>
                      <a:pt x="44742" y="0"/>
                    </a:lnTo>
                    <a:cubicBezTo>
                      <a:pt x="48550" y="0"/>
                      <a:pt x="52358" y="4760"/>
                      <a:pt x="52358" y="9520"/>
                    </a:cubicBezTo>
                    <a:cubicBezTo>
                      <a:pt x="52358" y="14279"/>
                      <a:pt x="49502" y="19039"/>
                      <a:pt x="44742" y="19039"/>
                    </a:cubicBezTo>
                    <a:close/>
                  </a:path>
                </a:pathLst>
              </a:custGeom>
              <a:noFill/>
              <a:ln w="12700" cap="flat">
                <a:solidFill>
                  <a:srgbClr val="000000"/>
                </a:solid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BE738517-8732-6626-72C5-FC15336870E8}"/>
                  </a:ext>
                </a:extLst>
              </p:cNvPr>
              <p:cNvSpPr/>
              <p:nvPr/>
            </p:nvSpPr>
            <p:spPr>
              <a:xfrm>
                <a:off x="3686030" y="8281092"/>
                <a:ext cx="294157" cy="85676"/>
              </a:xfrm>
              <a:custGeom>
                <a:avLst/>
                <a:gdLst>
                  <a:gd name="connsiteX0" fmla="*/ 273214 w 294157"/>
                  <a:gd name="connsiteY0" fmla="*/ 85677 h 85676"/>
                  <a:gd name="connsiteX1" fmla="*/ 294158 w 294157"/>
                  <a:gd name="connsiteY1" fmla="*/ 63782 h 85676"/>
                  <a:gd name="connsiteX2" fmla="*/ 273214 w 294157"/>
                  <a:gd name="connsiteY2" fmla="*/ 42838 h 85676"/>
                  <a:gd name="connsiteX3" fmla="*/ 265599 w 294157"/>
                  <a:gd name="connsiteY3" fmla="*/ 50454 h 85676"/>
                  <a:gd name="connsiteX4" fmla="*/ 273214 w 294157"/>
                  <a:gd name="connsiteY4" fmla="*/ 58070 h 85676"/>
                  <a:gd name="connsiteX5" fmla="*/ 278926 w 294157"/>
                  <a:gd name="connsiteY5" fmla="*/ 63782 h 85676"/>
                  <a:gd name="connsiteX6" fmla="*/ 273214 w 294157"/>
                  <a:gd name="connsiteY6" fmla="*/ 70445 h 85676"/>
                  <a:gd name="connsiteX7" fmla="*/ 258935 w 294157"/>
                  <a:gd name="connsiteY7" fmla="*/ 70445 h 85676"/>
                  <a:gd name="connsiteX8" fmla="*/ 248463 w 294157"/>
                  <a:gd name="connsiteY8" fmla="*/ 25703 h 85676"/>
                  <a:gd name="connsiteX9" fmla="*/ 216096 w 294157"/>
                  <a:gd name="connsiteY9" fmla="*/ 0 h 85676"/>
                  <a:gd name="connsiteX10" fmla="*/ 79013 w 294157"/>
                  <a:gd name="connsiteY10" fmla="*/ 0 h 85676"/>
                  <a:gd name="connsiteX11" fmla="*/ 46646 w 294157"/>
                  <a:gd name="connsiteY11" fmla="*/ 25703 h 85676"/>
                  <a:gd name="connsiteX12" fmla="*/ 35223 w 294157"/>
                  <a:gd name="connsiteY12" fmla="*/ 70445 h 85676"/>
                  <a:gd name="connsiteX13" fmla="*/ 19991 w 294157"/>
                  <a:gd name="connsiteY13" fmla="*/ 70445 h 85676"/>
                  <a:gd name="connsiteX14" fmla="*/ 14279 w 294157"/>
                  <a:gd name="connsiteY14" fmla="*/ 63782 h 85676"/>
                  <a:gd name="connsiteX15" fmla="*/ 19991 w 294157"/>
                  <a:gd name="connsiteY15" fmla="*/ 58070 h 85676"/>
                  <a:gd name="connsiteX16" fmla="*/ 27607 w 294157"/>
                  <a:gd name="connsiteY16" fmla="*/ 50454 h 85676"/>
                  <a:gd name="connsiteX17" fmla="*/ 19991 w 294157"/>
                  <a:gd name="connsiteY17" fmla="*/ 42838 h 85676"/>
                  <a:gd name="connsiteX18" fmla="*/ 0 w 294157"/>
                  <a:gd name="connsiteY18" fmla="*/ 63782 h 85676"/>
                  <a:gd name="connsiteX19" fmla="*/ 19991 w 294157"/>
                  <a:gd name="connsiteY19" fmla="*/ 85677 h 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4157" h="85676">
                    <a:moveTo>
                      <a:pt x="273214" y="85677"/>
                    </a:moveTo>
                    <a:cubicBezTo>
                      <a:pt x="284638" y="85677"/>
                      <a:pt x="294158" y="76157"/>
                      <a:pt x="294158" y="63782"/>
                    </a:cubicBezTo>
                    <a:cubicBezTo>
                      <a:pt x="294158" y="51406"/>
                      <a:pt x="284638" y="42838"/>
                      <a:pt x="273214" y="42838"/>
                    </a:cubicBezTo>
                    <a:cubicBezTo>
                      <a:pt x="261791" y="42838"/>
                      <a:pt x="265599" y="46646"/>
                      <a:pt x="265599" y="50454"/>
                    </a:cubicBezTo>
                    <a:cubicBezTo>
                      <a:pt x="265599" y="54262"/>
                      <a:pt x="269406" y="58070"/>
                      <a:pt x="273214" y="58070"/>
                    </a:cubicBezTo>
                    <a:cubicBezTo>
                      <a:pt x="277022" y="58070"/>
                      <a:pt x="278926" y="60926"/>
                      <a:pt x="278926" y="63782"/>
                    </a:cubicBezTo>
                    <a:cubicBezTo>
                      <a:pt x="278926" y="66638"/>
                      <a:pt x="276070" y="70445"/>
                      <a:pt x="273214" y="70445"/>
                    </a:cubicBezTo>
                    <a:lnTo>
                      <a:pt x="258935" y="70445"/>
                    </a:lnTo>
                    <a:lnTo>
                      <a:pt x="248463" y="25703"/>
                    </a:lnTo>
                    <a:cubicBezTo>
                      <a:pt x="244655" y="10472"/>
                      <a:pt x="231328" y="0"/>
                      <a:pt x="216096" y="0"/>
                    </a:cubicBezTo>
                    <a:lnTo>
                      <a:pt x="79013" y="0"/>
                    </a:lnTo>
                    <a:cubicBezTo>
                      <a:pt x="62830" y="0"/>
                      <a:pt x="49502" y="10472"/>
                      <a:pt x="46646" y="25703"/>
                    </a:cubicBezTo>
                    <a:lnTo>
                      <a:pt x="35223" y="70445"/>
                    </a:lnTo>
                    <a:lnTo>
                      <a:pt x="19991" y="70445"/>
                    </a:lnTo>
                    <a:cubicBezTo>
                      <a:pt x="17135" y="70445"/>
                      <a:pt x="14279" y="67590"/>
                      <a:pt x="14279" y="63782"/>
                    </a:cubicBezTo>
                    <a:cubicBezTo>
                      <a:pt x="14279" y="59974"/>
                      <a:pt x="17135" y="58070"/>
                      <a:pt x="19991" y="58070"/>
                    </a:cubicBezTo>
                    <a:cubicBezTo>
                      <a:pt x="22847" y="58070"/>
                      <a:pt x="27607" y="54262"/>
                      <a:pt x="27607" y="50454"/>
                    </a:cubicBezTo>
                    <a:cubicBezTo>
                      <a:pt x="27607" y="46646"/>
                      <a:pt x="23799" y="42838"/>
                      <a:pt x="19991" y="42838"/>
                    </a:cubicBezTo>
                    <a:cubicBezTo>
                      <a:pt x="9520" y="42838"/>
                      <a:pt x="0" y="52358"/>
                      <a:pt x="0" y="63782"/>
                    </a:cubicBezTo>
                    <a:cubicBezTo>
                      <a:pt x="0" y="75205"/>
                      <a:pt x="9520" y="85677"/>
                      <a:pt x="19991" y="85677"/>
                    </a:cubicBezTo>
                  </a:path>
                </a:pathLst>
              </a:custGeom>
              <a:noFill/>
              <a:ln w="12700" cap="flat">
                <a:solidFill>
                  <a:srgbClr val="000000"/>
                </a:solid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11E2E9E9-1A86-F4B2-5798-6AA5AA0617B7}"/>
                  </a:ext>
                </a:extLst>
              </p:cNvPr>
              <p:cNvSpPr/>
              <p:nvPr/>
            </p:nvSpPr>
            <p:spPr>
              <a:xfrm>
                <a:off x="3837392" y="8104978"/>
                <a:ext cx="243703" cy="237991"/>
              </a:xfrm>
              <a:custGeom>
                <a:avLst/>
                <a:gdLst>
                  <a:gd name="connsiteX0" fmla="*/ 4760 w 243703"/>
                  <a:gd name="connsiteY0" fmla="*/ 158978 h 237991"/>
                  <a:gd name="connsiteX1" fmla="*/ 0 w 243703"/>
                  <a:gd name="connsiteY1" fmla="*/ 122804 h 237991"/>
                  <a:gd name="connsiteX2" fmla="*/ 121852 w 243703"/>
                  <a:gd name="connsiteY2" fmla="*/ 0 h 237991"/>
                  <a:gd name="connsiteX3" fmla="*/ 243703 w 243703"/>
                  <a:gd name="connsiteY3" fmla="*/ 122804 h 237991"/>
                  <a:gd name="connsiteX4" fmla="*/ 163738 w 243703"/>
                  <a:gd name="connsiteY4" fmla="*/ 237992 h 237991"/>
                  <a:gd name="connsiteX5" fmla="*/ 160882 w 243703"/>
                  <a:gd name="connsiteY5" fmla="*/ 237992 h 23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703" h="237991">
                    <a:moveTo>
                      <a:pt x="4760" y="158978"/>
                    </a:moveTo>
                    <a:cubicBezTo>
                      <a:pt x="952" y="147555"/>
                      <a:pt x="0" y="134227"/>
                      <a:pt x="0" y="122804"/>
                    </a:cubicBezTo>
                    <a:cubicBezTo>
                      <a:pt x="0" y="55214"/>
                      <a:pt x="54262" y="0"/>
                      <a:pt x="121852" y="0"/>
                    </a:cubicBezTo>
                    <a:cubicBezTo>
                      <a:pt x="189441" y="0"/>
                      <a:pt x="243703" y="55214"/>
                      <a:pt x="243703" y="122804"/>
                    </a:cubicBezTo>
                    <a:cubicBezTo>
                      <a:pt x="243703" y="190393"/>
                      <a:pt x="211336" y="220856"/>
                      <a:pt x="163738" y="237992"/>
                    </a:cubicBezTo>
                    <a:cubicBezTo>
                      <a:pt x="162786" y="237040"/>
                      <a:pt x="161834" y="237992"/>
                      <a:pt x="160882" y="237992"/>
                    </a:cubicBezTo>
                  </a:path>
                </a:pathLst>
              </a:custGeom>
              <a:noFill/>
              <a:ln w="12700" cap="flat">
                <a:solidFill>
                  <a:srgbClr val="000000"/>
                </a:solid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7DD24926-2F11-F86D-21D0-320520F52F5E}"/>
                  </a:ext>
                </a:extLst>
              </p:cNvPr>
              <p:cNvSpPr/>
              <p:nvPr/>
            </p:nvSpPr>
            <p:spPr>
              <a:xfrm>
                <a:off x="3728868" y="8380097"/>
                <a:ext cx="57117" cy="57117"/>
              </a:xfrm>
              <a:custGeom>
                <a:avLst/>
                <a:gdLst>
                  <a:gd name="connsiteX0" fmla="*/ 57118 w 57117"/>
                  <a:gd name="connsiteY0" fmla="*/ 28559 h 57117"/>
                  <a:gd name="connsiteX1" fmla="*/ 28559 w 57117"/>
                  <a:gd name="connsiteY1" fmla="*/ 57118 h 57117"/>
                  <a:gd name="connsiteX2" fmla="*/ 0 w 57117"/>
                  <a:gd name="connsiteY2" fmla="*/ 28559 h 57117"/>
                  <a:gd name="connsiteX3" fmla="*/ 28559 w 57117"/>
                  <a:gd name="connsiteY3" fmla="*/ 0 h 57117"/>
                </a:gdLst>
                <a:ahLst/>
                <a:cxnLst>
                  <a:cxn ang="0">
                    <a:pos x="connsiteX0" y="connsiteY0"/>
                  </a:cxn>
                  <a:cxn ang="0">
                    <a:pos x="connsiteX1" y="connsiteY1"/>
                  </a:cxn>
                  <a:cxn ang="0">
                    <a:pos x="connsiteX2" y="connsiteY2"/>
                  </a:cxn>
                  <a:cxn ang="0">
                    <a:pos x="connsiteX3" y="connsiteY3"/>
                  </a:cxn>
                </a:cxnLst>
                <a:rect l="l" t="t" r="r" b="b"/>
                <a:pathLst>
                  <a:path w="57117" h="57117">
                    <a:moveTo>
                      <a:pt x="57118" y="28559"/>
                    </a:moveTo>
                    <a:cubicBezTo>
                      <a:pt x="57118" y="44743"/>
                      <a:pt x="44742" y="57118"/>
                      <a:pt x="28559" y="57118"/>
                    </a:cubicBezTo>
                    <a:cubicBezTo>
                      <a:pt x="12375" y="57118"/>
                      <a:pt x="0" y="44743"/>
                      <a:pt x="0" y="28559"/>
                    </a:cubicBezTo>
                    <a:cubicBezTo>
                      <a:pt x="0" y="12375"/>
                      <a:pt x="12375" y="0"/>
                      <a:pt x="28559" y="0"/>
                    </a:cubicBezTo>
                  </a:path>
                </a:pathLst>
              </a:custGeom>
              <a:noFill/>
              <a:ln w="12700" cap="flat">
                <a:solidFill>
                  <a:srgbClr val="000000"/>
                </a:solid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9D907C18-1B01-0E47-B8BF-B8E91792E97A}"/>
                  </a:ext>
                </a:extLst>
              </p:cNvPr>
              <p:cNvSpPr/>
              <p:nvPr/>
            </p:nvSpPr>
            <p:spPr>
              <a:xfrm>
                <a:off x="3875471" y="8381049"/>
                <a:ext cx="57117" cy="57117"/>
              </a:xfrm>
              <a:custGeom>
                <a:avLst/>
                <a:gdLst>
                  <a:gd name="connsiteX0" fmla="*/ 57118 w 57117"/>
                  <a:gd name="connsiteY0" fmla="*/ 28559 h 57117"/>
                  <a:gd name="connsiteX1" fmla="*/ 28559 w 57117"/>
                  <a:gd name="connsiteY1" fmla="*/ 57118 h 57117"/>
                  <a:gd name="connsiteX2" fmla="*/ 0 w 57117"/>
                  <a:gd name="connsiteY2" fmla="*/ 28559 h 57117"/>
                  <a:gd name="connsiteX3" fmla="*/ 28559 w 57117"/>
                  <a:gd name="connsiteY3" fmla="*/ 0 h 57117"/>
                </a:gdLst>
                <a:ahLst/>
                <a:cxnLst>
                  <a:cxn ang="0">
                    <a:pos x="connsiteX0" y="connsiteY0"/>
                  </a:cxn>
                  <a:cxn ang="0">
                    <a:pos x="connsiteX1" y="connsiteY1"/>
                  </a:cxn>
                  <a:cxn ang="0">
                    <a:pos x="connsiteX2" y="connsiteY2"/>
                  </a:cxn>
                  <a:cxn ang="0">
                    <a:pos x="connsiteX3" y="connsiteY3"/>
                  </a:cxn>
                </a:cxnLst>
                <a:rect l="l" t="t" r="r" b="b"/>
                <a:pathLst>
                  <a:path w="57117" h="57117">
                    <a:moveTo>
                      <a:pt x="57118" y="28559"/>
                    </a:moveTo>
                    <a:cubicBezTo>
                      <a:pt x="57118" y="44742"/>
                      <a:pt x="44742" y="57118"/>
                      <a:pt x="28559" y="57118"/>
                    </a:cubicBezTo>
                    <a:cubicBezTo>
                      <a:pt x="12375" y="57118"/>
                      <a:pt x="0" y="44742"/>
                      <a:pt x="0" y="28559"/>
                    </a:cubicBezTo>
                    <a:cubicBezTo>
                      <a:pt x="0" y="12375"/>
                      <a:pt x="12375" y="0"/>
                      <a:pt x="28559" y="0"/>
                    </a:cubicBezTo>
                  </a:path>
                </a:pathLst>
              </a:custGeom>
              <a:noFill/>
              <a:ln w="12700" cap="flat">
                <a:solidFill>
                  <a:srgbClr val="000000"/>
                </a:solidFill>
                <a:prstDash val="solid"/>
                <a:miter/>
              </a:ln>
            </p:spPr>
            <p:txBody>
              <a:bodyPr rtlCol="0" anchor="ctr"/>
              <a:lstStyle/>
              <a:p>
                <a:endParaRPr lang="en-US"/>
              </a:p>
            </p:txBody>
          </p:sp>
        </p:grpSp>
        <p:grpSp>
          <p:nvGrpSpPr>
            <p:cNvPr id="52" name="Group 51">
              <a:extLst>
                <a:ext uri="{FF2B5EF4-FFF2-40B4-BE49-F238E27FC236}">
                  <a16:creationId xmlns:a16="http://schemas.microsoft.com/office/drawing/2014/main" id="{3D350208-92B5-7679-3BDD-0864AD9777AA}"/>
                </a:ext>
              </a:extLst>
            </p:cNvPr>
            <p:cNvGrpSpPr/>
            <p:nvPr/>
          </p:nvGrpSpPr>
          <p:grpSpPr>
            <a:xfrm rot="1286664">
              <a:off x="5139342" y="5296520"/>
              <a:ext cx="142592" cy="142398"/>
              <a:chOff x="5139342" y="5296520"/>
              <a:chExt cx="142592" cy="142398"/>
            </a:xfrm>
          </p:grpSpPr>
          <p:sp>
            <p:nvSpPr>
              <p:cNvPr id="53" name="Freeform 52">
                <a:extLst>
                  <a:ext uri="{FF2B5EF4-FFF2-40B4-BE49-F238E27FC236}">
                    <a16:creationId xmlns:a16="http://schemas.microsoft.com/office/drawing/2014/main" id="{4A8D7719-0E6A-7125-CE86-8108D09FC3D6}"/>
                  </a:ext>
                </a:extLst>
              </p:cNvPr>
              <p:cNvSpPr/>
              <p:nvPr/>
            </p:nvSpPr>
            <p:spPr>
              <a:xfrm>
                <a:off x="5139342" y="5296520"/>
                <a:ext cx="142592" cy="142398"/>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51C4C6"/>
              </a:solidFill>
              <a:ln w="12700" cap="rnd">
                <a:solidFill>
                  <a:srgbClr val="000000"/>
                </a:solidFill>
                <a:prstDash val="solid"/>
                <a:miter/>
              </a:ln>
            </p:spPr>
            <p:txBody>
              <a:bodyPr rtlCol="0" anchor="ctr"/>
              <a:lstStyle/>
              <a:p>
                <a:endParaRPr lang="en-US" sz="1799"/>
              </a:p>
            </p:txBody>
          </p:sp>
          <p:sp>
            <p:nvSpPr>
              <p:cNvPr id="54" name="Freeform 53">
                <a:extLst>
                  <a:ext uri="{FF2B5EF4-FFF2-40B4-BE49-F238E27FC236}">
                    <a16:creationId xmlns:a16="http://schemas.microsoft.com/office/drawing/2014/main" id="{46BC6753-E107-6477-2941-EAE3EEFD3889}"/>
                  </a:ext>
                </a:extLst>
              </p:cNvPr>
              <p:cNvSpPr/>
              <p:nvPr/>
            </p:nvSpPr>
            <p:spPr>
              <a:xfrm>
                <a:off x="5202488" y="5360318"/>
                <a:ext cx="78577" cy="77730"/>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2700" cap="rnd">
                <a:solidFill>
                  <a:srgbClr val="000000"/>
                </a:solidFill>
                <a:prstDash val="solid"/>
                <a:miter/>
              </a:ln>
            </p:spPr>
            <p:txBody>
              <a:bodyPr rtlCol="0" anchor="ctr"/>
              <a:lstStyle/>
              <a:p>
                <a:endParaRPr lang="en-US" sz="1799"/>
              </a:p>
            </p:txBody>
          </p:sp>
        </p:grpSp>
      </p:grpSp>
      <p:sp>
        <p:nvSpPr>
          <p:cNvPr id="160" name="TextBox 159">
            <a:extLst>
              <a:ext uri="{FF2B5EF4-FFF2-40B4-BE49-F238E27FC236}">
                <a16:creationId xmlns:a16="http://schemas.microsoft.com/office/drawing/2014/main" id="{0C6D2ED3-1B1C-171E-3D46-99BAEA0E94F0}"/>
              </a:ext>
            </a:extLst>
          </p:cNvPr>
          <p:cNvSpPr txBox="1"/>
          <p:nvPr/>
        </p:nvSpPr>
        <p:spPr>
          <a:xfrm>
            <a:off x="1185215" y="3706937"/>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Gratuito/a pagamento</a:t>
            </a:r>
          </a:p>
        </p:txBody>
      </p:sp>
      <p:sp>
        <p:nvSpPr>
          <p:cNvPr id="161" name="Text Placeholder 1">
            <a:extLst>
              <a:ext uri="{FF2B5EF4-FFF2-40B4-BE49-F238E27FC236}">
                <a16:creationId xmlns:a16="http://schemas.microsoft.com/office/drawing/2014/main" id="{CCDBF741-BAE0-D4BD-3EB7-9B6A6D5F01D0}"/>
              </a:ext>
            </a:extLst>
          </p:cNvPr>
          <p:cNvSpPr txBox="1">
            <a:spLocks/>
          </p:cNvSpPr>
          <p:nvPr/>
        </p:nvSpPr>
        <p:spPr>
          <a:xfrm>
            <a:off x="1205339" y="4038837"/>
            <a:ext cx="5760117" cy="1307067"/>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ADD037"/>
              </a:buClr>
            </a:pPr>
            <a:r>
              <a:rPr lang="en-US" sz="1150" b="0" dirty="0">
                <a:solidFill>
                  <a:srgbClr val="262626"/>
                </a:solidFill>
              </a:rPr>
              <a:t>I corsi di formazione di Alison in materia di trasporti e logistica sono </a:t>
            </a:r>
            <a:r>
              <a:rPr lang="en-US" sz="1150" dirty="0">
                <a:solidFill>
                  <a:srgbClr val="262626"/>
                </a:solidFill>
              </a:rPr>
              <a:t>gratuiti </a:t>
            </a:r>
            <a:r>
              <a:rPr lang="en-US" sz="1150" b="0" dirty="0">
                <a:solidFill>
                  <a:srgbClr val="262626"/>
                </a:solidFill>
              </a:rPr>
              <a:t>e progettati per aiutare gli studenti a comprendere la strategia logistica, la gestione della catena di approvvigionamento e la pianificazione dei trasporti. </a:t>
            </a:r>
          </a:p>
          <a:p>
            <a:pPr algn="just">
              <a:spcBef>
                <a:spcPts val="0"/>
              </a:spcBef>
              <a:buClr>
                <a:srgbClr val="ADD037"/>
              </a:buClr>
            </a:pPr>
            <a:endParaRPr lang="en-US" sz="600" b="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Apprendimento online gratuito: </a:t>
            </a:r>
            <a:r>
              <a:rPr lang="en-US" sz="1150" b="0" dirty="0">
                <a:solidFill>
                  <a:srgbClr val="262626"/>
                </a:solidFill>
              </a:rPr>
              <a:t>nessuna spesa per l'iscrizione, lo studio e il completamento dei corsi.</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Argomenti rilevanti per il settore: </a:t>
            </a:r>
            <a:r>
              <a:rPr lang="en-US" sz="1150" b="0" dirty="0">
                <a:solidFill>
                  <a:srgbClr val="262626"/>
                </a:solidFill>
              </a:rPr>
              <a:t>copre l'ottimizzazione della logistica, le modalità di trasporto e l'efficienza della catena di approvvigionamento.</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Studio personalizzato: </a:t>
            </a:r>
            <a:r>
              <a:rPr lang="en-US" sz="1150" b="0" dirty="0">
                <a:solidFill>
                  <a:srgbClr val="262626"/>
                </a:solidFill>
              </a:rPr>
              <a:t>gli studenti possono progredire secondo il proprio ritmo.</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Certificazione disponibile: </a:t>
            </a:r>
            <a:r>
              <a:rPr lang="en-US" sz="1150" b="0" dirty="0">
                <a:solidFill>
                  <a:srgbClr val="262626"/>
                </a:solidFill>
              </a:rPr>
              <a:t>i corsi sono gratuiti, ma i certificati sono </a:t>
            </a:r>
            <a:r>
              <a:rPr lang="en-US" sz="1150" dirty="0">
                <a:solidFill>
                  <a:srgbClr val="262626"/>
                </a:solidFill>
              </a:rPr>
              <a:t>a pagamento</a:t>
            </a:r>
            <a:r>
              <a:rPr lang="en-US" sz="1150" b="0" dirty="0">
                <a:solidFill>
                  <a:srgbClr val="262626"/>
                </a:solidFill>
              </a:rPr>
              <a:t>.</a:t>
            </a:r>
          </a:p>
          <a:p>
            <a:pPr algn="just">
              <a:lnSpc>
                <a:spcPts val="1220"/>
              </a:lnSpc>
              <a:spcBef>
                <a:spcPts val="0"/>
              </a:spcBef>
              <a:buClr>
                <a:srgbClr val="ADD037"/>
              </a:buClr>
            </a:pPr>
            <a:endParaRPr lang="en-US" sz="1150" b="0" dirty="0">
              <a:solidFill>
                <a:srgbClr val="262626"/>
              </a:solidFill>
            </a:endParaRPr>
          </a:p>
        </p:txBody>
      </p:sp>
      <p:grpSp>
        <p:nvGrpSpPr>
          <p:cNvPr id="163" name="Group 162">
            <a:extLst>
              <a:ext uri="{FF2B5EF4-FFF2-40B4-BE49-F238E27FC236}">
                <a16:creationId xmlns:a16="http://schemas.microsoft.com/office/drawing/2014/main" id="{DDBAC767-515C-87E1-CAC3-A6B84E5F8FC4}"/>
              </a:ext>
            </a:extLst>
          </p:cNvPr>
          <p:cNvGrpSpPr/>
          <p:nvPr/>
        </p:nvGrpSpPr>
        <p:grpSpPr>
          <a:xfrm>
            <a:off x="832203" y="3849921"/>
            <a:ext cx="284351" cy="90540"/>
            <a:chOff x="1376309" y="4038285"/>
            <a:chExt cx="284351" cy="90540"/>
          </a:xfrm>
        </p:grpSpPr>
        <p:cxnSp>
          <p:nvCxnSpPr>
            <p:cNvPr id="164" name="Straight Connector 163">
              <a:extLst>
                <a:ext uri="{FF2B5EF4-FFF2-40B4-BE49-F238E27FC236}">
                  <a16:creationId xmlns:a16="http://schemas.microsoft.com/office/drawing/2014/main" id="{B89CFC39-B4B9-0C11-42E2-32990572751B}"/>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65" name="Graphic 15">
              <a:extLst>
                <a:ext uri="{FF2B5EF4-FFF2-40B4-BE49-F238E27FC236}">
                  <a16:creationId xmlns:a16="http://schemas.microsoft.com/office/drawing/2014/main" id="{33F1328B-212A-7436-652D-24AA09AE7133}"/>
                </a:ext>
              </a:extLst>
            </p:cNvPr>
            <p:cNvGrpSpPr/>
            <p:nvPr/>
          </p:nvGrpSpPr>
          <p:grpSpPr>
            <a:xfrm rot="16200000">
              <a:off x="1570220" y="4038384"/>
              <a:ext cx="90540" cy="90341"/>
              <a:chOff x="1006279" y="7689162"/>
              <a:chExt cx="118191" cy="117931"/>
            </a:xfrm>
          </p:grpSpPr>
          <p:sp>
            <p:nvSpPr>
              <p:cNvPr id="166" name="Freeform 165">
                <a:extLst>
                  <a:ext uri="{FF2B5EF4-FFF2-40B4-BE49-F238E27FC236}">
                    <a16:creationId xmlns:a16="http://schemas.microsoft.com/office/drawing/2014/main" id="{507A60BE-1898-0DE0-4F6C-0EFA01BD8DCE}"/>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67" name="Freeform 166">
                <a:extLst>
                  <a:ext uri="{FF2B5EF4-FFF2-40B4-BE49-F238E27FC236}">
                    <a16:creationId xmlns:a16="http://schemas.microsoft.com/office/drawing/2014/main" id="{7D31F0B9-ACE2-D2F8-7696-00C3BCCBBDAD}"/>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170" name="Straight Connector 169">
            <a:extLst>
              <a:ext uri="{FF2B5EF4-FFF2-40B4-BE49-F238E27FC236}">
                <a16:creationId xmlns:a16="http://schemas.microsoft.com/office/drawing/2014/main" id="{4B26C71E-F564-23CD-E050-CB2442090DFF}"/>
              </a:ext>
            </a:extLst>
          </p:cNvPr>
          <p:cNvCxnSpPr>
            <a:cxnSpLocks/>
          </p:cNvCxnSpPr>
          <p:nvPr/>
        </p:nvCxnSpPr>
        <p:spPr>
          <a:xfrm flipH="1">
            <a:off x="-608" y="9735169"/>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A0841B8-B498-9FEA-145F-028120692D3B}"/>
              </a:ext>
            </a:extLst>
          </p:cNvPr>
          <p:cNvCxnSpPr>
            <a:cxnSpLocks/>
          </p:cNvCxnSpPr>
          <p:nvPr/>
        </p:nvCxnSpPr>
        <p:spPr>
          <a:xfrm>
            <a:off x="830267" y="3609694"/>
            <a:ext cx="0" cy="6125475"/>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159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2933B-6A26-6D87-6B8F-9BB1CE4B3F0B}"/>
            </a:ext>
          </a:extLst>
        </p:cNvPr>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D08DA961-43D7-8BEF-E411-DEDFEDA935E5}"/>
              </a:ext>
            </a:extLst>
          </p:cNvPr>
          <p:cNvCxnSpPr>
            <a:cxnSpLocks/>
          </p:cNvCxnSpPr>
          <p:nvPr/>
        </p:nvCxnSpPr>
        <p:spPr>
          <a:xfrm>
            <a:off x="841769" y="1176990"/>
            <a:ext cx="0" cy="25994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9E6D0EDA-151F-4AAA-7526-55B53E472D1D}"/>
              </a:ext>
            </a:extLst>
          </p:cNvPr>
          <p:cNvCxnSpPr>
            <a:cxnSpLocks/>
            <a:stCxn id="203" idx="1"/>
          </p:cNvCxnSpPr>
          <p:nvPr/>
        </p:nvCxnSpPr>
        <p:spPr>
          <a:xfrm flipH="1" flipV="1">
            <a:off x="-37293" y="698810"/>
            <a:ext cx="1331206" cy="19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2" name="object 13">
            <a:extLst>
              <a:ext uri="{FF2B5EF4-FFF2-40B4-BE49-F238E27FC236}">
                <a16:creationId xmlns:a16="http://schemas.microsoft.com/office/drawing/2014/main" id="{0F474716-D619-D547-52D9-E8E746615C9C}"/>
              </a:ext>
            </a:extLst>
          </p:cNvPr>
          <p:cNvSpPr/>
          <p:nvPr/>
        </p:nvSpPr>
        <p:spPr>
          <a:xfrm rot="16200000">
            <a:off x="2685731" y="-1264249"/>
            <a:ext cx="2172757" cy="7575128"/>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84586D4E-E621-8EF0-9024-8336254979D6}"/>
              </a:ext>
            </a:extLst>
          </p:cNvPr>
          <p:cNvSpPr txBox="1">
            <a:spLocks/>
          </p:cNvSpPr>
          <p:nvPr/>
        </p:nvSpPr>
        <p:spPr>
          <a:xfrm>
            <a:off x="672233" y="1676763"/>
            <a:ext cx="5939601" cy="493776"/>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200" b="1" dirty="0">
                <a:solidFill>
                  <a:srgbClr val="FFFFFF"/>
                </a:solidFill>
                <a:latin typeface="Calibri" panose="020F0502020204030204" pitchFamily="34" charset="0"/>
                <a:cs typeface="Calibri" panose="020F0502020204030204" pitchFamily="34" charset="0"/>
              </a:rPr>
              <a:t>Alison – Formazione in trasporti e logistica</a:t>
            </a:r>
          </a:p>
          <a:p>
            <a:pPr marL="0" indent="0">
              <a:lnSpc>
                <a:spcPts val="2300"/>
              </a:lnSpc>
              <a:spcBef>
                <a:spcPts val="0"/>
              </a:spcBef>
              <a:buNone/>
            </a:pPr>
            <a:endParaRPr lang="en-US" sz="2200" b="1" dirty="0">
              <a:solidFill>
                <a:srgbClr val="FFFFFF"/>
              </a:solidFill>
              <a:latin typeface="Calibri" panose="020F0502020204030204" pitchFamily="34" charset="0"/>
              <a:cs typeface="Calibri" panose="020F0502020204030204" pitchFamily="34" charset="0"/>
            </a:endParaRPr>
          </a:p>
        </p:txBody>
      </p:sp>
      <p:sp>
        <p:nvSpPr>
          <p:cNvPr id="129" name="Freeform 128">
            <a:extLst>
              <a:ext uri="{FF2B5EF4-FFF2-40B4-BE49-F238E27FC236}">
                <a16:creationId xmlns:a16="http://schemas.microsoft.com/office/drawing/2014/main" id="{54809EE4-140F-52BA-E97C-DE0F94FC91BC}"/>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41" name="TextBox 140">
            <a:extLst>
              <a:ext uri="{FF2B5EF4-FFF2-40B4-BE49-F238E27FC236}">
                <a16:creationId xmlns:a16="http://schemas.microsoft.com/office/drawing/2014/main" id="{04E2424A-E864-E9D0-7B92-A466ECDFF4B9}"/>
              </a:ext>
            </a:extLst>
          </p:cNvPr>
          <p:cNvSpPr txBox="1"/>
          <p:nvPr/>
        </p:nvSpPr>
        <p:spPr>
          <a:xfrm>
            <a:off x="1464449" y="591751"/>
            <a:ext cx="4397812" cy="731034"/>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TRASPORTI E LOGISTICA</a:t>
            </a: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p:txBody>
      </p:sp>
      <p:grpSp>
        <p:nvGrpSpPr>
          <p:cNvPr id="197" name="Group 196">
            <a:extLst>
              <a:ext uri="{FF2B5EF4-FFF2-40B4-BE49-F238E27FC236}">
                <a16:creationId xmlns:a16="http://schemas.microsoft.com/office/drawing/2014/main" id="{2AFA9E32-6848-3E0E-3A96-CA54E1903C6B}"/>
              </a:ext>
            </a:extLst>
          </p:cNvPr>
          <p:cNvGrpSpPr/>
          <p:nvPr/>
        </p:nvGrpSpPr>
        <p:grpSpPr>
          <a:xfrm rot="16200000">
            <a:off x="514220" y="225676"/>
            <a:ext cx="793054" cy="947012"/>
            <a:chOff x="547405" y="6570863"/>
            <a:chExt cx="1035254" cy="1236230"/>
          </a:xfrm>
        </p:grpSpPr>
        <p:grpSp>
          <p:nvGrpSpPr>
            <p:cNvPr id="199" name="Graphic 15">
              <a:extLst>
                <a:ext uri="{FF2B5EF4-FFF2-40B4-BE49-F238E27FC236}">
                  <a16:creationId xmlns:a16="http://schemas.microsoft.com/office/drawing/2014/main" id="{61E3CCD8-CA45-ACDC-3A42-A96276708A2A}"/>
                </a:ext>
              </a:extLst>
            </p:cNvPr>
            <p:cNvGrpSpPr/>
            <p:nvPr/>
          </p:nvGrpSpPr>
          <p:grpSpPr>
            <a:xfrm>
              <a:off x="1006279" y="7689162"/>
              <a:ext cx="118191" cy="117931"/>
              <a:chOff x="1006279" y="7689162"/>
              <a:chExt cx="118191" cy="117931"/>
            </a:xfrm>
          </p:grpSpPr>
          <p:sp>
            <p:nvSpPr>
              <p:cNvPr id="203" name="Freeform 202">
                <a:extLst>
                  <a:ext uri="{FF2B5EF4-FFF2-40B4-BE49-F238E27FC236}">
                    <a16:creationId xmlns:a16="http://schemas.microsoft.com/office/drawing/2014/main" id="{95DA9A81-2FCC-B1D7-0D7C-00495335C43B}"/>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04" name="Freeform 203">
                <a:extLst>
                  <a:ext uri="{FF2B5EF4-FFF2-40B4-BE49-F238E27FC236}">
                    <a16:creationId xmlns:a16="http://schemas.microsoft.com/office/drawing/2014/main" id="{7B49AB2A-4F97-69E9-D85E-A7DAADA8FDA8}"/>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nvGrpSpPr>
            <p:cNvPr id="200" name="Graphic 15">
              <a:extLst>
                <a:ext uri="{FF2B5EF4-FFF2-40B4-BE49-F238E27FC236}">
                  <a16:creationId xmlns:a16="http://schemas.microsoft.com/office/drawing/2014/main" id="{A55CBA49-D290-164C-874F-6B7AE1A6FEF7}"/>
                </a:ext>
              </a:extLst>
            </p:cNvPr>
            <p:cNvGrpSpPr/>
            <p:nvPr/>
          </p:nvGrpSpPr>
          <p:grpSpPr>
            <a:xfrm>
              <a:off x="547405" y="6570863"/>
              <a:ext cx="1035254" cy="914993"/>
              <a:chOff x="547405" y="6570863"/>
              <a:chExt cx="1035254" cy="914993"/>
            </a:xfrm>
          </p:grpSpPr>
          <p:sp>
            <p:nvSpPr>
              <p:cNvPr id="201" name="Freeform 200">
                <a:extLst>
                  <a:ext uri="{FF2B5EF4-FFF2-40B4-BE49-F238E27FC236}">
                    <a16:creationId xmlns:a16="http://schemas.microsoft.com/office/drawing/2014/main" id="{B00D0A10-211C-B7BC-0C8B-3892BBE1CF79}"/>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51C4C6"/>
              </a:solidFill>
              <a:ln w="2276"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210BFD7E-6D0E-E372-A5CE-85C2AF72B8EE}"/>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sp>
        <p:nvSpPr>
          <p:cNvPr id="226" name="Text Placeholder 35">
            <a:extLst>
              <a:ext uri="{FF2B5EF4-FFF2-40B4-BE49-F238E27FC236}">
                <a16:creationId xmlns:a16="http://schemas.microsoft.com/office/drawing/2014/main" id="{FD95B5FB-1A3E-0F0D-469E-10ECAD025988}"/>
              </a:ext>
            </a:extLst>
          </p:cNvPr>
          <p:cNvSpPr txBox="1">
            <a:spLocks/>
          </p:cNvSpPr>
          <p:nvPr/>
        </p:nvSpPr>
        <p:spPr>
          <a:xfrm>
            <a:off x="672233" y="2300465"/>
            <a:ext cx="6742610" cy="1107661"/>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1580"/>
              </a:lnSpc>
              <a:spcBef>
                <a:spcPts val="0"/>
              </a:spcBef>
              <a:buNone/>
              <a:tabLst>
                <a:tab pos="1150938" algn="l"/>
              </a:tabLst>
            </a:pPr>
            <a:r>
              <a:rPr lang="en-US" sz="1400" b="1" dirty="0">
                <a:solidFill>
                  <a:schemeClr val="bg1"/>
                </a:solidFill>
                <a:latin typeface="Calibri" panose="020F0502020204030204" pitchFamily="34" charset="0"/>
                <a:cs typeface="Calibri" panose="020F0502020204030204" pitchFamily="34" charset="0"/>
              </a:rPr>
              <a:t>Sviluppatore: </a:t>
            </a:r>
            <a:r>
              <a:rPr lang="en-US" sz="1400" dirty="0">
                <a:solidFill>
                  <a:schemeClr val="bg1"/>
                </a:solidFill>
                <a:latin typeface="Calibri" panose="020F0502020204030204" pitchFamily="34" charset="0"/>
                <a:cs typeface="Calibri" panose="020F0502020204030204" pitchFamily="34" charset="0"/>
              </a:rPr>
              <a:t>     I corsi</a:t>
            </a:r>
            <a:r>
              <a:rPr lang="en-US" sz="1400" b="1" dirty="0">
                <a:solidFill>
                  <a:schemeClr val="bg1"/>
                </a:solidFill>
                <a:latin typeface="Calibri" panose="020F0502020204030204" pitchFamily="34" charset="0"/>
                <a:cs typeface="Calibri" panose="020F0502020204030204" pitchFamily="34" charset="0"/>
              </a:rPr>
              <a:t> di formazione in materia di trasporti e logistica di Alison </a:t>
            </a:r>
            <a:r>
              <a:rPr lang="en-US" sz="1400" dirty="0">
                <a:solidFill>
                  <a:schemeClr val="bg1"/>
                </a:solidFill>
                <a:latin typeface="Calibri" panose="020F0502020204030204" pitchFamily="34" charset="0"/>
                <a:cs typeface="Calibri" panose="020F0502020204030204" pitchFamily="34" charset="0"/>
              </a:rPr>
              <a:t>sono sviluppati da</a:t>
            </a:r>
          </a:p>
          <a:p>
            <a:pPr marL="0" indent="0">
              <a:lnSpc>
                <a:spcPts val="1580"/>
              </a:lnSpc>
              <a:spcBef>
                <a:spcPts val="0"/>
              </a:spcBef>
              <a:buNone/>
              <a:tabLst>
                <a:tab pos="1150938" algn="l"/>
              </a:tabLst>
            </a:pPr>
            <a:r>
              <a:rPr lang="en-US" sz="1400" dirty="0">
                <a:solidFill>
                  <a:schemeClr val="bg1"/>
                </a:solidFill>
                <a:latin typeface="Calibri" panose="020F0502020204030204" pitchFamily="34" charset="0"/>
                <a:cs typeface="Calibri" panose="020F0502020204030204" pitchFamily="34" charset="0"/>
              </a:rPr>
              <a:t>	Alison, una piattaforma di apprendimento online che offre corsi gratuiti in</a:t>
            </a:r>
          </a:p>
          <a:p>
            <a:pPr marL="0" indent="0">
              <a:lnSpc>
                <a:spcPts val="1580"/>
              </a:lnSpc>
              <a:spcBef>
                <a:spcPts val="0"/>
              </a:spcBef>
              <a:buNone/>
              <a:tabLst>
                <a:tab pos="1150938" algn="l"/>
              </a:tabLst>
            </a:pPr>
            <a:r>
              <a:rPr lang="en-US" sz="1400" dirty="0">
                <a:solidFill>
                  <a:schemeClr val="bg1"/>
                </a:solidFill>
                <a:latin typeface="Calibri" panose="020F0502020204030204" pitchFamily="34" charset="0"/>
                <a:cs typeface="Calibri" panose="020F0502020204030204" pitchFamily="34" charset="0"/>
              </a:rPr>
              <a:t>	vari settori. Alison collabora con esperti in materia e</a:t>
            </a:r>
          </a:p>
          <a:p>
            <a:pPr marL="0" indent="0">
              <a:lnSpc>
                <a:spcPts val="1580"/>
              </a:lnSpc>
              <a:spcBef>
                <a:spcPts val="0"/>
              </a:spcBef>
              <a:buNone/>
              <a:tabLst>
                <a:tab pos="1150938" algn="l"/>
              </a:tabLst>
            </a:pPr>
            <a:r>
              <a:rPr lang="en-US" sz="1400" dirty="0">
                <a:solidFill>
                  <a:schemeClr val="bg1"/>
                </a:solidFill>
                <a:latin typeface="Calibri" panose="020F0502020204030204" pitchFamily="34" charset="0"/>
                <a:cs typeface="Calibri" panose="020F0502020204030204" pitchFamily="34" charset="0"/>
              </a:rPr>
              <a:t>	istituzioni per creare contenuti didattici incentrati su logistica, </a:t>
            </a:r>
          </a:p>
          <a:p>
            <a:pPr marL="0" indent="0">
              <a:lnSpc>
                <a:spcPts val="1580"/>
              </a:lnSpc>
              <a:spcBef>
                <a:spcPts val="0"/>
              </a:spcBef>
              <a:buNone/>
              <a:tabLst>
                <a:tab pos="1150938" algn="l"/>
              </a:tabLst>
            </a:pPr>
            <a:r>
              <a:rPr lang="en-US" sz="1400" dirty="0">
                <a:solidFill>
                  <a:schemeClr val="bg1"/>
                </a:solidFill>
                <a:latin typeface="Calibri" panose="020F0502020204030204" pitchFamily="34" charset="0"/>
                <a:cs typeface="Calibri" panose="020F0502020204030204" pitchFamily="34" charset="0"/>
              </a:rPr>
              <a:t>	gestione della catena di approvvigionamento e strategie di trasporto</a:t>
            </a:r>
          </a:p>
        </p:txBody>
      </p:sp>
      <p:cxnSp>
        <p:nvCxnSpPr>
          <p:cNvPr id="240" name="Straight Connector 239">
            <a:extLst>
              <a:ext uri="{FF2B5EF4-FFF2-40B4-BE49-F238E27FC236}">
                <a16:creationId xmlns:a16="http://schemas.microsoft.com/office/drawing/2014/main" id="{AAC9C086-E3F2-BE6B-8F88-5AC58AB823B3}"/>
              </a:ext>
            </a:extLst>
          </p:cNvPr>
          <p:cNvCxnSpPr>
            <a:cxnSpLocks/>
          </p:cNvCxnSpPr>
          <p:nvPr/>
        </p:nvCxnSpPr>
        <p:spPr>
          <a:xfrm flipH="1">
            <a:off x="-1" y="2170539"/>
            <a:ext cx="67564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6" name="Slide Number Placeholder 5">
            <a:extLst>
              <a:ext uri="{FF2B5EF4-FFF2-40B4-BE49-F238E27FC236}">
                <a16:creationId xmlns:a16="http://schemas.microsoft.com/office/drawing/2014/main" id="{914DBAD4-3492-6916-68A2-3586ED80724A}"/>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15</a:t>
            </a:fld>
            <a:endParaRPr lang="en-US" dirty="0">
              <a:solidFill>
                <a:srgbClr val="262626"/>
              </a:solidFill>
            </a:endParaRPr>
          </a:p>
        </p:txBody>
      </p:sp>
      <p:sp>
        <p:nvSpPr>
          <p:cNvPr id="26" name="Freeform 25">
            <a:extLst>
              <a:ext uri="{FF2B5EF4-FFF2-40B4-BE49-F238E27FC236}">
                <a16:creationId xmlns:a16="http://schemas.microsoft.com/office/drawing/2014/main" id="{951D6790-B369-AE97-70C2-EB40908403BC}"/>
              </a:ext>
            </a:extLst>
          </p:cNvPr>
          <p:cNvSpPr/>
          <p:nvPr/>
        </p:nvSpPr>
        <p:spPr>
          <a:xfrm rot="16857412">
            <a:off x="6394689" y="2578979"/>
            <a:ext cx="1736260" cy="152301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cxnSp>
        <p:nvCxnSpPr>
          <p:cNvPr id="36" name="Straight Connector 35">
            <a:extLst>
              <a:ext uri="{FF2B5EF4-FFF2-40B4-BE49-F238E27FC236}">
                <a16:creationId xmlns:a16="http://schemas.microsoft.com/office/drawing/2014/main" id="{53862E8E-B1E6-9DDE-E09D-79A2D30FBA13}"/>
              </a:ext>
            </a:extLst>
          </p:cNvPr>
          <p:cNvCxnSpPr>
            <a:cxnSpLocks/>
          </p:cNvCxnSpPr>
          <p:nvPr/>
        </p:nvCxnSpPr>
        <p:spPr>
          <a:xfrm>
            <a:off x="1785437" y="2170539"/>
            <a:ext cx="0" cy="1237587"/>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F221822-B06C-23D6-27D2-4919A91C6066}"/>
              </a:ext>
            </a:extLst>
          </p:cNvPr>
          <p:cNvSpPr txBox="1"/>
          <p:nvPr/>
        </p:nvSpPr>
        <p:spPr>
          <a:xfrm>
            <a:off x="1185215" y="6810377"/>
            <a:ext cx="4450318" cy="361637"/>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Ulteriori informazioni. </a:t>
            </a:r>
          </a:p>
        </p:txBody>
      </p:sp>
      <p:sp>
        <p:nvSpPr>
          <p:cNvPr id="28" name="Text Placeholder 1">
            <a:extLst>
              <a:ext uri="{FF2B5EF4-FFF2-40B4-BE49-F238E27FC236}">
                <a16:creationId xmlns:a16="http://schemas.microsoft.com/office/drawing/2014/main" id="{22D61E98-6717-E7EE-85CC-2EF663513AFF}"/>
              </a:ext>
            </a:extLst>
          </p:cNvPr>
          <p:cNvSpPr txBox="1">
            <a:spLocks/>
          </p:cNvSpPr>
          <p:nvPr/>
        </p:nvSpPr>
        <p:spPr>
          <a:xfrm>
            <a:off x="1205339" y="7140418"/>
            <a:ext cx="5760117" cy="2405623"/>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spcBef>
                <a:spcPts val="0"/>
              </a:spcBef>
              <a:buClr>
                <a:srgbClr val="ADD037"/>
              </a:buClr>
            </a:pPr>
            <a:r>
              <a:rPr lang="en-US" sz="1150" b="0" dirty="0">
                <a:solidFill>
                  <a:srgbClr val="262626"/>
                </a:solidFill>
              </a:rPr>
              <a:t>Ecco alcuni </a:t>
            </a:r>
            <a:r>
              <a:rPr lang="en-US" sz="1150" dirty="0">
                <a:solidFill>
                  <a:srgbClr val="262626"/>
                </a:solidFill>
              </a:rPr>
              <a:t>corsi online gratuiti </a:t>
            </a:r>
            <a:r>
              <a:rPr lang="en-US" sz="1150" b="0" dirty="0">
                <a:solidFill>
                  <a:srgbClr val="262626"/>
                </a:solidFill>
              </a:rPr>
              <a:t>su Alison che potrebbero essere utili per </a:t>
            </a:r>
            <a:r>
              <a:rPr lang="en-US" sz="1150" dirty="0">
                <a:solidFill>
                  <a:srgbClr val="262626"/>
                </a:solidFill>
              </a:rPr>
              <a:t>la formazione professionale (VET) nel settore dei trasporti:</a:t>
            </a:r>
          </a:p>
          <a:p>
            <a:pPr>
              <a:spcBef>
                <a:spcPts val="0"/>
              </a:spcBef>
              <a:buClr>
                <a:srgbClr val="ADD037"/>
              </a:buClr>
            </a:pPr>
            <a:endParaRPr lang="en-US" sz="60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Diploma in Logistica e Gestione della Catena di Approvvigionamento </a:t>
            </a:r>
            <a:r>
              <a:rPr lang="en-US" sz="1150" b="0" dirty="0">
                <a:solidFill>
                  <a:srgbClr val="262626"/>
                </a:solidFill>
              </a:rPr>
              <a:t>– Copre i concetti chiave nel settore dei trasporti, dello stoccaggio e della distribuzione. </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Progettazione di una strategia logistica e di trasporto </a:t>
            </a:r>
            <a:r>
              <a:rPr lang="en-US" sz="1150" b="0" dirty="0">
                <a:solidFill>
                  <a:srgbClr val="262626"/>
                </a:solidFill>
              </a:rPr>
              <a:t>– Si concentra sull'ottimizzazione delle reti di trasporto e delle operazioni logistiche.</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Introduzione alla gestione dei trasporti </a:t>
            </a:r>
            <a:r>
              <a:rPr lang="en-US" sz="1150" b="0" dirty="0">
                <a:solidFill>
                  <a:srgbClr val="262626"/>
                </a:solidFill>
              </a:rPr>
              <a:t>– Fornisce le conoscenze di base per una gestione efficiente dei sistemi di trasporto. </a:t>
            </a:r>
          </a:p>
          <a:p>
            <a:pPr>
              <a:lnSpc>
                <a:spcPts val="1220"/>
              </a:lnSpc>
              <a:spcBef>
                <a:spcPts val="0"/>
              </a:spcBef>
              <a:buClr>
                <a:srgbClr val="ADD037"/>
              </a:buClr>
            </a:pPr>
            <a:r>
              <a:rPr lang="en-US" sz="1150" b="0" i="1" dirty="0">
                <a:solidFill>
                  <a:srgbClr val="262626"/>
                </a:solidFill>
              </a:rPr>
              <a:t>Questi corsi sono gratuiti e personalizzati, con certificati opzionali a pagamento.</a:t>
            </a:r>
          </a:p>
          <a:p>
            <a:pPr>
              <a:spcBef>
                <a:spcPts val="0"/>
              </a:spcBef>
              <a:buClr>
                <a:srgbClr val="ADD037"/>
              </a:buClr>
            </a:pPr>
            <a:r>
              <a:rPr lang="en-IE" sz="1150" u="sng" kern="100" dirty="0">
                <a:solidFill>
                  <a:srgbClr val="006668"/>
                </a:solidFill>
                <a:effectLst/>
                <a:hlinkClick r:id="rId2" tooltip="learnopoly.com">
                  <a:extLst>
                    <a:ext uri="{A12FA001-AC4F-418D-AE19-62706E023703}">
                      <ahyp:hlinkClr xmlns:ahyp="http://schemas.microsoft.com/office/drawing/2018/hyperlinkcolor" val="tx"/>
                    </a:ext>
                  </a:extLst>
                </a:hlinkClick>
              </a:rPr>
              <a:t> learnopoly.com; </a:t>
            </a:r>
            <a:r>
              <a:rPr lang="en-IE" sz="1150" u="sng" kern="100" dirty="0">
                <a:solidFill>
                  <a:srgbClr val="006668"/>
                </a:solidFill>
                <a:effectLst/>
                <a:hlinkClick r:id="rId3" tooltip="taskvive.com">
                  <a:extLst>
                    <a:ext uri="{A12FA001-AC4F-418D-AE19-62706E023703}">
                      <ahyp:hlinkClr xmlns:ahyp="http://schemas.microsoft.com/office/drawing/2018/hyperlinkcolor" val="tx"/>
                    </a:ext>
                  </a:extLst>
                </a:hlinkClick>
              </a:rPr>
              <a:t>taskvive.com</a:t>
            </a:r>
            <a:endParaRPr lang="en-US" sz="1150" b="0" dirty="0">
              <a:solidFill>
                <a:srgbClr val="262626"/>
              </a:solidFill>
            </a:endParaRPr>
          </a:p>
        </p:txBody>
      </p:sp>
      <p:grpSp>
        <p:nvGrpSpPr>
          <p:cNvPr id="41" name="Group 40">
            <a:extLst>
              <a:ext uri="{FF2B5EF4-FFF2-40B4-BE49-F238E27FC236}">
                <a16:creationId xmlns:a16="http://schemas.microsoft.com/office/drawing/2014/main" id="{F86E5B62-6E56-54DC-06C6-2D3755CDA6A6}"/>
              </a:ext>
            </a:extLst>
          </p:cNvPr>
          <p:cNvGrpSpPr/>
          <p:nvPr/>
        </p:nvGrpSpPr>
        <p:grpSpPr>
          <a:xfrm>
            <a:off x="832203" y="6951502"/>
            <a:ext cx="284351" cy="90540"/>
            <a:chOff x="1376309" y="4038285"/>
            <a:chExt cx="284351" cy="90540"/>
          </a:xfrm>
        </p:grpSpPr>
        <p:cxnSp>
          <p:nvCxnSpPr>
            <p:cNvPr id="42" name="Straight Connector 41">
              <a:extLst>
                <a:ext uri="{FF2B5EF4-FFF2-40B4-BE49-F238E27FC236}">
                  <a16:creationId xmlns:a16="http://schemas.microsoft.com/office/drawing/2014/main" id="{288D47F0-4D79-230F-E996-4FF3F1E9E874}"/>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43" name="Graphic 15">
              <a:extLst>
                <a:ext uri="{FF2B5EF4-FFF2-40B4-BE49-F238E27FC236}">
                  <a16:creationId xmlns:a16="http://schemas.microsoft.com/office/drawing/2014/main" id="{CE18A9EE-295C-DA57-1AFE-CDB540FF5681}"/>
                </a:ext>
              </a:extLst>
            </p:cNvPr>
            <p:cNvGrpSpPr/>
            <p:nvPr/>
          </p:nvGrpSpPr>
          <p:grpSpPr>
            <a:xfrm rot="16200000">
              <a:off x="1570220" y="4038384"/>
              <a:ext cx="90540" cy="90341"/>
              <a:chOff x="1006279" y="7689162"/>
              <a:chExt cx="118191" cy="117931"/>
            </a:xfrm>
          </p:grpSpPr>
          <p:sp>
            <p:nvSpPr>
              <p:cNvPr id="44" name="Freeform 43">
                <a:extLst>
                  <a:ext uri="{FF2B5EF4-FFF2-40B4-BE49-F238E27FC236}">
                    <a16:creationId xmlns:a16="http://schemas.microsoft.com/office/drawing/2014/main" id="{D7B0236E-0024-7916-CFCA-6CB273CD8770}"/>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45" name="Freeform 44">
                <a:extLst>
                  <a:ext uri="{FF2B5EF4-FFF2-40B4-BE49-F238E27FC236}">
                    <a16:creationId xmlns:a16="http://schemas.microsoft.com/office/drawing/2014/main" id="{C188F8A6-0238-6496-549C-8B8042DAA0E9}"/>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47" name="Straight Connector 46">
            <a:extLst>
              <a:ext uri="{FF2B5EF4-FFF2-40B4-BE49-F238E27FC236}">
                <a16:creationId xmlns:a16="http://schemas.microsoft.com/office/drawing/2014/main" id="{E5E9F673-66D2-B7C4-0E2C-80520EA4AB79}"/>
              </a:ext>
            </a:extLst>
          </p:cNvPr>
          <p:cNvCxnSpPr>
            <a:cxnSpLocks/>
          </p:cNvCxnSpPr>
          <p:nvPr/>
        </p:nvCxnSpPr>
        <p:spPr>
          <a:xfrm flipH="1">
            <a:off x="2068" y="6743251"/>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0DACAC60-95F6-628B-E9AB-1B11B27B14AB}"/>
              </a:ext>
            </a:extLst>
          </p:cNvPr>
          <p:cNvGrpSpPr/>
          <p:nvPr/>
        </p:nvGrpSpPr>
        <p:grpSpPr>
          <a:xfrm>
            <a:off x="551129" y="502652"/>
            <a:ext cx="371452" cy="372348"/>
            <a:chOff x="4835837" y="5211016"/>
            <a:chExt cx="539302" cy="540603"/>
          </a:xfrm>
        </p:grpSpPr>
        <p:grpSp>
          <p:nvGrpSpPr>
            <p:cNvPr id="34" name="Group 33">
              <a:extLst>
                <a:ext uri="{FF2B5EF4-FFF2-40B4-BE49-F238E27FC236}">
                  <a16:creationId xmlns:a16="http://schemas.microsoft.com/office/drawing/2014/main" id="{EF920B0F-A82A-1064-3E53-4A170E930300}"/>
                </a:ext>
              </a:extLst>
            </p:cNvPr>
            <p:cNvGrpSpPr/>
            <p:nvPr/>
          </p:nvGrpSpPr>
          <p:grpSpPr>
            <a:xfrm>
              <a:off x="4835837" y="5211016"/>
              <a:ext cx="539302" cy="540603"/>
              <a:chOff x="3686030" y="8104978"/>
              <a:chExt cx="395065" cy="396018"/>
            </a:xfrm>
          </p:grpSpPr>
          <p:sp>
            <p:nvSpPr>
              <p:cNvPr id="56" name="Freeform 55">
                <a:extLst>
                  <a:ext uri="{FF2B5EF4-FFF2-40B4-BE49-F238E27FC236}">
                    <a16:creationId xmlns:a16="http://schemas.microsoft.com/office/drawing/2014/main" id="{A0BF1952-EE4A-792F-F56C-9FF46D27A9C9}"/>
                  </a:ext>
                </a:extLst>
              </p:cNvPr>
              <p:cNvSpPr/>
              <p:nvPr/>
            </p:nvSpPr>
            <p:spPr>
              <a:xfrm>
                <a:off x="3732676" y="8460062"/>
                <a:ext cx="199912" cy="7615"/>
              </a:xfrm>
              <a:custGeom>
                <a:avLst/>
                <a:gdLst>
                  <a:gd name="connsiteX0" fmla="*/ 199913 w 199912"/>
                  <a:gd name="connsiteY0" fmla="*/ 0 h 7615"/>
                  <a:gd name="connsiteX1" fmla="*/ 192297 w 199912"/>
                  <a:gd name="connsiteY1" fmla="*/ 7616 h 7615"/>
                  <a:gd name="connsiteX2" fmla="*/ 7616 w 199912"/>
                  <a:gd name="connsiteY2" fmla="*/ 7616 h 7615"/>
                  <a:gd name="connsiteX3" fmla="*/ 0 w 199912"/>
                  <a:gd name="connsiteY3" fmla="*/ 0 h 7615"/>
                </a:gdLst>
                <a:ahLst/>
                <a:cxnLst>
                  <a:cxn ang="0">
                    <a:pos x="connsiteX0" y="connsiteY0"/>
                  </a:cxn>
                  <a:cxn ang="0">
                    <a:pos x="connsiteX1" y="connsiteY1"/>
                  </a:cxn>
                  <a:cxn ang="0">
                    <a:pos x="connsiteX2" y="connsiteY2"/>
                  </a:cxn>
                  <a:cxn ang="0">
                    <a:pos x="connsiteX3" y="connsiteY3"/>
                  </a:cxn>
                </a:cxnLst>
                <a:rect l="l" t="t" r="r" b="b"/>
                <a:pathLst>
                  <a:path w="199912" h="7615">
                    <a:moveTo>
                      <a:pt x="199913" y="0"/>
                    </a:moveTo>
                    <a:cubicBezTo>
                      <a:pt x="199913" y="3808"/>
                      <a:pt x="197057" y="7616"/>
                      <a:pt x="192297" y="7616"/>
                    </a:cubicBezTo>
                    <a:lnTo>
                      <a:pt x="7616" y="7616"/>
                    </a:lnTo>
                    <a:cubicBezTo>
                      <a:pt x="3808" y="7616"/>
                      <a:pt x="0" y="3808"/>
                      <a:pt x="0" y="0"/>
                    </a:cubicBezTo>
                  </a:path>
                </a:pathLst>
              </a:custGeom>
              <a:noFill/>
              <a:ln w="12700" cap="flat">
                <a:solidFill>
                  <a:srgbClr val="000000"/>
                </a:solid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AC37C6FC-4DD6-AE34-7709-5D6B72946270}"/>
                  </a:ext>
                </a:extLst>
              </p:cNvPr>
              <p:cNvSpPr/>
              <p:nvPr/>
            </p:nvSpPr>
            <p:spPr>
              <a:xfrm>
                <a:off x="3699357" y="8354393"/>
                <a:ext cx="261790" cy="146603"/>
              </a:xfrm>
              <a:custGeom>
                <a:avLst/>
                <a:gdLst>
                  <a:gd name="connsiteX0" fmla="*/ 200865 w 261790"/>
                  <a:gd name="connsiteY0" fmla="*/ 111380 h 146603"/>
                  <a:gd name="connsiteX1" fmla="*/ 207529 w 261790"/>
                  <a:gd name="connsiteY1" fmla="*/ 140891 h 146603"/>
                  <a:gd name="connsiteX2" fmla="*/ 215144 w 261790"/>
                  <a:gd name="connsiteY2" fmla="*/ 146603 h 146603"/>
                  <a:gd name="connsiteX3" fmla="*/ 247511 w 261790"/>
                  <a:gd name="connsiteY3" fmla="*/ 146603 h 146603"/>
                  <a:gd name="connsiteX4" fmla="*/ 254175 w 261790"/>
                  <a:gd name="connsiteY4" fmla="*/ 140891 h 146603"/>
                  <a:gd name="connsiteX5" fmla="*/ 261791 w 261790"/>
                  <a:gd name="connsiteY5" fmla="*/ 108524 h 146603"/>
                  <a:gd name="connsiteX6" fmla="*/ 261791 w 261790"/>
                  <a:gd name="connsiteY6" fmla="*/ 106620 h 146603"/>
                  <a:gd name="connsiteX7" fmla="*/ 261791 w 261790"/>
                  <a:gd name="connsiteY7" fmla="*/ 106620 h 146603"/>
                  <a:gd name="connsiteX8" fmla="*/ 261791 w 261790"/>
                  <a:gd name="connsiteY8" fmla="*/ 55214 h 146603"/>
                  <a:gd name="connsiteX9" fmla="*/ 246559 w 261790"/>
                  <a:gd name="connsiteY9" fmla="*/ 8568 h 146603"/>
                  <a:gd name="connsiteX10" fmla="*/ 242751 w 261790"/>
                  <a:gd name="connsiteY10" fmla="*/ 2856 h 146603"/>
                  <a:gd name="connsiteX11" fmla="*/ 237040 w 261790"/>
                  <a:gd name="connsiteY11" fmla="*/ 0 h 146603"/>
                  <a:gd name="connsiteX12" fmla="*/ 25703 w 261790"/>
                  <a:gd name="connsiteY12" fmla="*/ 0 h 146603"/>
                  <a:gd name="connsiteX13" fmla="*/ 19039 w 261790"/>
                  <a:gd name="connsiteY13" fmla="*/ 3808 h 146603"/>
                  <a:gd name="connsiteX14" fmla="*/ 15232 w 261790"/>
                  <a:gd name="connsiteY14" fmla="*/ 9520 h 146603"/>
                  <a:gd name="connsiteX15" fmla="*/ 0 w 261790"/>
                  <a:gd name="connsiteY15" fmla="*/ 56166 h 146603"/>
                  <a:gd name="connsiteX16" fmla="*/ 0 w 261790"/>
                  <a:gd name="connsiteY16" fmla="*/ 106620 h 146603"/>
                  <a:gd name="connsiteX17" fmla="*/ 0 w 261790"/>
                  <a:gd name="connsiteY17" fmla="*/ 106620 h 146603"/>
                  <a:gd name="connsiteX18" fmla="*/ 0 w 261790"/>
                  <a:gd name="connsiteY18" fmla="*/ 108524 h 146603"/>
                  <a:gd name="connsiteX19" fmla="*/ 7616 w 261790"/>
                  <a:gd name="connsiteY19" fmla="*/ 140891 h 146603"/>
                  <a:gd name="connsiteX20" fmla="*/ 15232 w 261790"/>
                  <a:gd name="connsiteY20" fmla="*/ 146603 h 146603"/>
                  <a:gd name="connsiteX21" fmla="*/ 50454 w 261790"/>
                  <a:gd name="connsiteY21" fmla="*/ 146603 h 146603"/>
                  <a:gd name="connsiteX22" fmla="*/ 58070 w 261790"/>
                  <a:gd name="connsiteY22" fmla="*/ 140891 h 146603"/>
                  <a:gd name="connsiteX23" fmla="*/ 63782 w 261790"/>
                  <a:gd name="connsiteY23" fmla="*/ 112332 h 14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790" h="146603">
                    <a:moveTo>
                      <a:pt x="200865" y="111380"/>
                    </a:moveTo>
                    <a:lnTo>
                      <a:pt x="207529" y="140891"/>
                    </a:lnTo>
                    <a:cubicBezTo>
                      <a:pt x="208481" y="143747"/>
                      <a:pt x="211336" y="146603"/>
                      <a:pt x="215144" y="146603"/>
                    </a:cubicBezTo>
                    <a:lnTo>
                      <a:pt x="247511" y="146603"/>
                    </a:lnTo>
                    <a:cubicBezTo>
                      <a:pt x="251319" y="146603"/>
                      <a:pt x="253223" y="143747"/>
                      <a:pt x="254175" y="140891"/>
                    </a:cubicBezTo>
                    <a:lnTo>
                      <a:pt x="261791" y="108524"/>
                    </a:lnTo>
                    <a:cubicBezTo>
                      <a:pt x="261791" y="108524"/>
                      <a:pt x="261791" y="107572"/>
                      <a:pt x="261791" y="106620"/>
                    </a:cubicBezTo>
                    <a:cubicBezTo>
                      <a:pt x="261791" y="106620"/>
                      <a:pt x="261791" y="106620"/>
                      <a:pt x="261791" y="106620"/>
                    </a:cubicBezTo>
                    <a:lnTo>
                      <a:pt x="261791" y="55214"/>
                    </a:lnTo>
                    <a:cubicBezTo>
                      <a:pt x="261791" y="38079"/>
                      <a:pt x="257031" y="23799"/>
                      <a:pt x="246559" y="8568"/>
                    </a:cubicBezTo>
                    <a:lnTo>
                      <a:pt x="242751" y="2856"/>
                    </a:lnTo>
                    <a:cubicBezTo>
                      <a:pt x="241799" y="952"/>
                      <a:pt x="238944" y="0"/>
                      <a:pt x="237040" y="0"/>
                    </a:cubicBezTo>
                    <a:lnTo>
                      <a:pt x="25703" y="0"/>
                    </a:lnTo>
                    <a:cubicBezTo>
                      <a:pt x="22847" y="0"/>
                      <a:pt x="20943" y="1904"/>
                      <a:pt x="19039" y="3808"/>
                    </a:cubicBezTo>
                    <a:lnTo>
                      <a:pt x="15232" y="9520"/>
                    </a:lnTo>
                    <a:cubicBezTo>
                      <a:pt x="4760" y="23799"/>
                      <a:pt x="0" y="39031"/>
                      <a:pt x="0" y="56166"/>
                    </a:cubicBezTo>
                    <a:lnTo>
                      <a:pt x="0" y="106620"/>
                    </a:lnTo>
                    <a:cubicBezTo>
                      <a:pt x="0" y="106620"/>
                      <a:pt x="0" y="106620"/>
                      <a:pt x="0" y="106620"/>
                    </a:cubicBezTo>
                    <a:cubicBezTo>
                      <a:pt x="0" y="106620"/>
                      <a:pt x="0" y="108524"/>
                      <a:pt x="0" y="108524"/>
                    </a:cubicBezTo>
                    <a:lnTo>
                      <a:pt x="7616" y="140891"/>
                    </a:lnTo>
                    <a:cubicBezTo>
                      <a:pt x="8568" y="143747"/>
                      <a:pt x="11423" y="146603"/>
                      <a:pt x="15232" y="146603"/>
                    </a:cubicBezTo>
                    <a:lnTo>
                      <a:pt x="50454" y="146603"/>
                    </a:lnTo>
                    <a:cubicBezTo>
                      <a:pt x="53310" y="146603"/>
                      <a:pt x="57118" y="143747"/>
                      <a:pt x="58070" y="140891"/>
                    </a:cubicBezTo>
                    <a:lnTo>
                      <a:pt x="63782" y="112332"/>
                    </a:lnTo>
                  </a:path>
                </a:pathLst>
              </a:custGeom>
              <a:noFill/>
              <a:ln w="12700" cap="flat">
                <a:solidFill>
                  <a:srgbClr val="000000"/>
                </a:solid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A99A7416-51CB-281F-C249-85C243BF23F5}"/>
                  </a:ext>
                </a:extLst>
              </p:cNvPr>
              <p:cNvSpPr/>
              <p:nvPr/>
            </p:nvSpPr>
            <p:spPr>
              <a:xfrm>
                <a:off x="3804073" y="8400088"/>
                <a:ext cx="52358" cy="19039"/>
              </a:xfrm>
              <a:custGeom>
                <a:avLst/>
                <a:gdLst>
                  <a:gd name="connsiteX0" fmla="*/ 44742 w 52358"/>
                  <a:gd name="connsiteY0" fmla="*/ 19039 h 19039"/>
                  <a:gd name="connsiteX1" fmla="*/ 7616 w 52358"/>
                  <a:gd name="connsiteY1" fmla="*/ 19039 h 19039"/>
                  <a:gd name="connsiteX2" fmla="*/ 0 w 52358"/>
                  <a:gd name="connsiteY2" fmla="*/ 9520 h 19039"/>
                  <a:gd name="connsiteX3" fmla="*/ 7616 w 52358"/>
                  <a:gd name="connsiteY3" fmla="*/ 0 h 19039"/>
                  <a:gd name="connsiteX4" fmla="*/ 44742 w 52358"/>
                  <a:gd name="connsiteY4" fmla="*/ 0 h 19039"/>
                  <a:gd name="connsiteX5" fmla="*/ 52358 w 52358"/>
                  <a:gd name="connsiteY5" fmla="*/ 9520 h 19039"/>
                  <a:gd name="connsiteX6" fmla="*/ 44742 w 52358"/>
                  <a:gd name="connsiteY6" fmla="*/ 19039 h 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8" h="19039">
                    <a:moveTo>
                      <a:pt x="44742" y="19039"/>
                    </a:moveTo>
                    <a:lnTo>
                      <a:pt x="7616" y="19039"/>
                    </a:lnTo>
                    <a:cubicBezTo>
                      <a:pt x="3808" y="19039"/>
                      <a:pt x="0" y="14279"/>
                      <a:pt x="0" y="9520"/>
                    </a:cubicBezTo>
                    <a:cubicBezTo>
                      <a:pt x="0" y="4760"/>
                      <a:pt x="3808" y="0"/>
                      <a:pt x="7616" y="0"/>
                    </a:cubicBezTo>
                    <a:lnTo>
                      <a:pt x="44742" y="0"/>
                    </a:lnTo>
                    <a:cubicBezTo>
                      <a:pt x="48550" y="0"/>
                      <a:pt x="52358" y="4760"/>
                      <a:pt x="52358" y="9520"/>
                    </a:cubicBezTo>
                    <a:cubicBezTo>
                      <a:pt x="52358" y="14279"/>
                      <a:pt x="49502" y="19039"/>
                      <a:pt x="44742" y="19039"/>
                    </a:cubicBezTo>
                    <a:close/>
                  </a:path>
                </a:pathLst>
              </a:custGeom>
              <a:noFill/>
              <a:ln w="12700" cap="flat">
                <a:solidFill>
                  <a:srgbClr val="000000"/>
                </a:solid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D9F6AC8C-97E6-7108-5721-46D1D889F68F}"/>
                  </a:ext>
                </a:extLst>
              </p:cNvPr>
              <p:cNvSpPr/>
              <p:nvPr/>
            </p:nvSpPr>
            <p:spPr>
              <a:xfrm>
                <a:off x="3686030" y="8281092"/>
                <a:ext cx="294157" cy="85676"/>
              </a:xfrm>
              <a:custGeom>
                <a:avLst/>
                <a:gdLst>
                  <a:gd name="connsiteX0" fmla="*/ 273214 w 294157"/>
                  <a:gd name="connsiteY0" fmla="*/ 85677 h 85676"/>
                  <a:gd name="connsiteX1" fmla="*/ 294158 w 294157"/>
                  <a:gd name="connsiteY1" fmla="*/ 63782 h 85676"/>
                  <a:gd name="connsiteX2" fmla="*/ 273214 w 294157"/>
                  <a:gd name="connsiteY2" fmla="*/ 42838 h 85676"/>
                  <a:gd name="connsiteX3" fmla="*/ 265599 w 294157"/>
                  <a:gd name="connsiteY3" fmla="*/ 50454 h 85676"/>
                  <a:gd name="connsiteX4" fmla="*/ 273214 w 294157"/>
                  <a:gd name="connsiteY4" fmla="*/ 58070 h 85676"/>
                  <a:gd name="connsiteX5" fmla="*/ 278926 w 294157"/>
                  <a:gd name="connsiteY5" fmla="*/ 63782 h 85676"/>
                  <a:gd name="connsiteX6" fmla="*/ 273214 w 294157"/>
                  <a:gd name="connsiteY6" fmla="*/ 70445 h 85676"/>
                  <a:gd name="connsiteX7" fmla="*/ 258935 w 294157"/>
                  <a:gd name="connsiteY7" fmla="*/ 70445 h 85676"/>
                  <a:gd name="connsiteX8" fmla="*/ 248463 w 294157"/>
                  <a:gd name="connsiteY8" fmla="*/ 25703 h 85676"/>
                  <a:gd name="connsiteX9" fmla="*/ 216096 w 294157"/>
                  <a:gd name="connsiteY9" fmla="*/ 0 h 85676"/>
                  <a:gd name="connsiteX10" fmla="*/ 79013 w 294157"/>
                  <a:gd name="connsiteY10" fmla="*/ 0 h 85676"/>
                  <a:gd name="connsiteX11" fmla="*/ 46646 w 294157"/>
                  <a:gd name="connsiteY11" fmla="*/ 25703 h 85676"/>
                  <a:gd name="connsiteX12" fmla="*/ 35223 w 294157"/>
                  <a:gd name="connsiteY12" fmla="*/ 70445 h 85676"/>
                  <a:gd name="connsiteX13" fmla="*/ 19991 w 294157"/>
                  <a:gd name="connsiteY13" fmla="*/ 70445 h 85676"/>
                  <a:gd name="connsiteX14" fmla="*/ 14279 w 294157"/>
                  <a:gd name="connsiteY14" fmla="*/ 63782 h 85676"/>
                  <a:gd name="connsiteX15" fmla="*/ 19991 w 294157"/>
                  <a:gd name="connsiteY15" fmla="*/ 58070 h 85676"/>
                  <a:gd name="connsiteX16" fmla="*/ 27607 w 294157"/>
                  <a:gd name="connsiteY16" fmla="*/ 50454 h 85676"/>
                  <a:gd name="connsiteX17" fmla="*/ 19991 w 294157"/>
                  <a:gd name="connsiteY17" fmla="*/ 42838 h 85676"/>
                  <a:gd name="connsiteX18" fmla="*/ 0 w 294157"/>
                  <a:gd name="connsiteY18" fmla="*/ 63782 h 85676"/>
                  <a:gd name="connsiteX19" fmla="*/ 19991 w 294157"/>
                  <a:gd name="connsiteY19" fmla="*/ 85677 h 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4157" h="85676">
                    <a:moveTo>
                      <a:pt x="273214" y="85677"/>
                    </a:moveTo>
                    <a:cubicBezTo>
                      <a:pt x="284638" y="85677"/>
                      <a:pt x="294158" y="76157"/>
                      <a:pt x="294158" y="63782"/>
                    </a:cubicBezTo>
                    <a:cubicBezTo>
                      <a:pt x="294158" y="51406"/>
                      <a:pt x="284638" y="42838"/>
                      <a:pt x="273214" y="42838"/>
                    </a:cubicBezTo>
                    <a:cubicBezTo>
                      <a:pt x="261791" y="42838"/>
                      <a:pt x="265599" y="46646"/>
                      <a:pt x="265599" y="50454"/>
                    </a:cubicBezTo>
                    <a:cubicBezTo>
                      <a:pt x="265599" y="54262"/>
                      <a:pt x="269406" y="58070"/>
                      <a:pt x="273214" y="58070"/>
                    </a:cubicBezTo>
                    <a:cubicBezTo>
                      <a:pt x="277022" y="58070"/>
                      <a:pt x="278926" y="60926"/>
                      <a:pt x="278926" y="63782"/>
                    </a:cubicBezTo>
                    <a:cubicBezTo>
                      <a:pt x="278926" y="66638"/>
                      <a:pt x="276070" y="70445"/>
                      <a:pt x="273214" y="70445"/>
                    </a:cubicBezTo>
                    <a:lnTo>
                      <a:pt x="258935" y="70445"/>
                    </a:lnTo>
                    <a:lnTo>
                      <a:pt x="248463" y="25703"/>
                    </a:lnTo>
                    <a:cubicBezTo>
                      <a:pt x="244655" y="10472"/>
                      <a:pt x="231328" y="0"/>
                      <a:pt x="216096" y="0"/>
                    </a:cubicBezTo>
                    <a:lnTo>
                      <a:pt x="79013" y="0"/>
                    </a:lnTo>
                    <a:cubicBezTo>
                      <a:pt x="62830" y="0"/>
                      <a:pt x="49502" y="10472"/>
                      <a:pt x="46646" y="25703"/>
                    </a:cubicBezTo>
                    <a:lnTo>
                      <a:pt x="35223" y="70445"/>
                    </a:lnTo>
                    <a:lnTo>
                      <a:pt x="19991" y="70445"/>
                    </a:lnTo>
                    <a:cubicBezTo>
                      <a:pt x="17135" y="70445"/>
                      <a:pt x="14279" y="67590"/>
                      <a:pt x="14279" y="63782"/>
                    </a:cubicBezTo>
                    <a:cubicBezTo>
                      <a:pt x="14279" y="59974"/>
                      <a:pt x="17135" y="58070"/>
                      <a:pt x="19991" y="58070"/>
                    </a:cubicBezTo>
                    <a:cubicBezTo>
                      <a:pt x="22847" y="58070"/>
                      <a:pt x="27607" y="54262"/>
                      <a:pt x="27607" y="50454"/>
                    </a:cubicBezTo>
                    <a:cubicBezTo>
                      <a:pt x="27607" y="46646"/>
                      <a:pt x="23799" y="42838"/>
                      <a:pt x="19991" y="42838"/>
                    </a:cubicBezTo>
                    <a:cubicBezTo>
                      <a:pt x="9520" y="42838"/>
                      <a:pt x="0" y="52358"/>
                      <a:pt x="0" y="63782"/>
                    </a:cubicBezTo>
                    <a:cubicBezTo>
                      <a:pt x="0" y="75205"/>
                      <a:pt x="9520" y="85677"/>
                      <a:pt x="19991" y="85677"/>
                    </a:cubicBezTo>
                  </a:path>
                </a:pathLst>
              </a:custGeom>
              <a:noFill/>
              <a:ln w="12700" cap="flat">
                <a:solidFill>
                  <a:srgbClr val="000000"/>
                </a:solid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E606F257-754A-6815-F182-B4533FCA24B6}"/>
                  </a:ext>
                </a:extLst>
              </p:cNvPr>
              <p:cNvSpPr/>
              <p:nvPr/>
            </p:nvSpPr>
            <p:spPr>
              <a:xfrm>
                <a:off x="3837392" y="8104978"/>
                <a:ext cx="243703" cy="237991"/>
              </a:xfrm>
              <a:custGeom>
                <a:avLst/>
                <a:gdLst>
                  <a:gd name="connsiteX0" fmla="*/ 4760 w 243703"/>
                  <a:gd name="connsiteY0" fmla="*/ 158978 h 237991"/>
                  <a:gd name="connsiteX1" fmla="*/ 0 w 243703"/>
                  <a:gd name="connsiteY1" fmla="*/ 122804 h 237991"/>
                  <a:gd name="connsiteX2" fmla="*/ 121852 w 243703"/>
                  <a:gd name="connsiteY2" fmla="*/ 0 h 237991"/>
                  <a:gd name="connsiteX3" fmla="*/ 243703 w 243703"/>
                  <a:gd name="connsiteY3" fmla="*/ 122804 h 237991"/>
                  <a:gd name="connsiteX4" fmla="*/ 163738 w 243703"/>
                  <a:gd name="connsiteY4" fmla="*/ 237992 h 237991"/>
                  <a:gd name="connsiteX5" fmla="*/ 160882 w 243703"/>
                  <a:gd name="connsiteY5" fmla="*/ 237992 h 23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703" h="237991">
                    <a:moveTo>
                      <a:pt x="4760" y="158978"/>
                    </a:moveTo>
                    <a:cubicBezTo>
                      <a:pt x="952" y="147555"/>
                      <a:pt x="0" y="134227"/>
                      <a:pt x="0" y="122804"/>
                    </a:cubicBezTo>
                    <a:cubicBezTo>
                      <a:pt x="0" y="55214"/>
                      <a:pt x="54262" y="0"/>
                      <a:pt x="121852" y="0"/>
                    </a:cubicBezTo>
                    <a:cubicBezTo>
                      <a:pt x="189441" y="0"/>
                      <a:pt x="243703" y="55214"/>
                      <a:pt x="243703" y="122804"/>
                    </a:cubicBezTo>
                    <a:cubicBezTo>
                      <a:pt x="243703" y="190393"/>
                      <a:pt x="211336" y="220856"/>
                      <a:pt x="163738" y="237992"/>
                    </a:cubicBezTo>
                    <a:cubicBezTo>
                      <a:pt x="162786" y="237040"/>
                      <a:pt x="161834" y="237992"/>
                      <a:pt x="160882" y="237992"/>
                    </a:cubicBezTo>
                  </a:path>
                </a:pathLst>
              </a:custGeom>
              <a:noFill/>
              <a:ln w="12700" cap="flat">
                <a:solidFill>
                  <a:srgbClr val="000000"/>
                </a:solid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66693775-23E7-04A4-BCDF-776FBC973C0E}"/>
                  </a:ext>
                </a:extLst>
              </p:cNvPr>
              <p:cNvSpPr/>
              <p:nvPr/>
            </p:nvSpPr>
            <p:spPr>
              <a:xfrm>
                <a:off x="3728868" y="8380097"/>
                <a:ext cx="57117" cy="57117"/>
              </a:xfrm>
              <a:custGeom>
                <a:avLst/>
                <a:gdLst>
                  <a:gd name="connsiteX0" fmla="*/ 57118 w 57117"/>
                  <a:gd name="connsiteY0" fmla="*/ 28559 h 57117"/>
                  <a:gd name="connsiteX1" fmla="*/ 28559 w 57117"/>
                  <a:gd name="connsiteY1" fmla="*/ 57118 h 57117"/>
                  <a:gd name="connsiteX2" fmla="*/ 0 w 57117"/>
                  <a:gd name="connsiteY2" fmla="*/ 28559 h 57117"/>
                  <a:gd name="connsiteX3" fmla="*/ 28559 w 57117"/>
                  <a:gd name="connsiteY3" fmla="*/ 0 h 57117"/>
                </a:gdLst>
                <a:ahLst/>
                <a:cxnLst>
                  <a:cxn ang="0">
                    <a:pos x="connsiteX0" y="connsiteY0"/>
                  </a:cxn>
                  <a:cxn ang="0">
                    <a:pos x="connsiteX1" y="connsiteY1"/>
                  </a:cxn>
                  <a:cxn ang="0">
                    <a:pos x="connsiteX2" y="connsiteY2"/>
                  </a:cxn>
                  <a:cxn ang="0">
                    <a:pos x="connsiteX3" y="connsiteY3"/>
                  </a:cxn>
                </a:cxnLst>
                <a:rect l="l" t="t" r="r" b="b"/>
                <a:pathLst>
                  <a:path w="57117" h="57117">
                    <a:moveTo>
                      <a:pt x="57118" y="28559"/>
                    </a:moveTo>
                    <a:cubicBezTo>
                      <a:pt x="57118" y="44743"/>
                      <a:pt x="44742" y="57118"/>
                      <a:pt x="28559" y="57118"/>
                    </a:cubicBezTo>
                    <a:cubicBezTo>
                      <a:pt x="12375" y="57118"/>
                      <a:pt x="0" y="44743"/>
                      <a:pt x="0" y="28559"/>
                    </a:cubicBezTo>
                    <a:cubicBezTo>
                      <a:pt x="0" y="12375"/>
                      <a:pt x="12375" y="0"/>
                      <a:pt x="28559" y="0"/>
                    </a:cubicBezTo>
                  </a:path>
                </a:pathLst>
              </a:custGeom>
              <a:noFill/>
              <a:ln w="12700" cap="flat">
                <a:solidFill>
                  <a:srgbClr val="000000"/>
                </a:solid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B03CCBF8-DD8C-50EB-CBA4-91C790A7C572}"/>
                  </a:ext>
                </a:extLst>
              </p:cNvPr>
              <p:cNvSpPr/>
              <p:nvPr/>
            </p:nvSpPr>
            <p:spPr>
              <a:xfrm>
                <a:off x="3875471" y="8381049"/>
                <a:ext cx="57117" cy="57117"/>
              </a:xfrm>
              <a:custGeom>
                <a:avLst/>
                <a:gdLst>
                  <a:gd name="connsiteX0" fmla="*/ 57118 w 57117"/>
                  <a:gd name="connsiteY0" fmla="*/ 28559 h 57117"/>
                  <a:gd name="connsiteX1" fmla="*/ 28559 w 57117"/>
                  <a:gd name="connsiteY1" fmla="*/ 57118 h 57117"/>
                  <a:gd name="connsiteX2" fmla="*/ 0 w 57117"/>
                  <a:gd name="connsiteY2" fmla="*/ 28559 h 57117"/>
                  <a:gd name="connsiteX3" fmla="*/ 28559 w 57117"/>
                  <a:gd name="connsiteY3" fmla="*/ 0 h 57117"/>
                </a:gdLst>
                <a:ahLst/>
                <a:cxnLst>
                  <a:cxn ang="0">
                    <a:pos x="connsiteX0" y="connsiteY0"/>
                  </a:cxn>
                  <a:cxn ang="0">
                    <a:pos x="connsiteX1" y="connsiteY1"/>
                  </a:cxn>
                  <a:cxn ang="0">
                    <a:pos x="connsiteX2" y="connsiteY2"/>
                  </a:cxn>
                  <a:cxn ang="0">
                    <a:pos x="connsiteX3" y="connsiteY3"/>
                  </a:cxn>
                </a:cxnLst>
                <a:rect l="l" t="t" r="r" b="b"/>
                <a:pathLst>
                  <a:path w="57117" h="57117">
                    <a:moveTo>
                      <a:pt x="57118" y="28559"/>
                    </a:moveTo>
                    <a:cubicBezTo>
                      <a:pt x="57118" y="44742"/>
                      <a:pt x="44742" y="57118"/>
                      <a:pt x="28559" y="57118"/>
                    </a:cubicBezTo>
                    <a:cubicBezTo>
                      <a:pt x="12375" y="57118"/>
                      <a:pt x="0" y="44742"/>
                      <a:pt x="0" y="28559"/>
                    </a:cubicBezTo>
                    <a:cubicBezTo>
                      <a:pt x="0" y="12375"/>
                      <a:pt x="12375" y="0"/>
                      <a:pt x="28559" y="0"/>
                    </a:cubicBezTo>
                  </a:path>
                </a:pathLst>
              </a:custGeom>
              <a:noFill/>
              <a:ln w="12700" cap="flat">
                <a:solidFill>
                  <a:srgbClr val="000000"/>
                </a:solidFill>
                <a:prstDash val="solid"/>
                <a:miter/>
              </a:ln>
            </p:spPr>
            <p:txBody>
              <a:bodyPr rtlCol="0" anchor="ctr"/>
              <a:lstStyle/>
              <a:p>
                <a:endParaRPr lang="en-US"/>
              </a:p>
            </p:txBody>
          </p:sp>
        </p:grpSp>
        <p:grpSp>
          <p:nvGrpSpPr>
            <p:cNvPr id="52" name="Group 51">
              <a:extLst>
                <a:ext uri="{FF2B5EF4-FFF2-40B4-BE49-F238E27FC236}">
                  <a16:creationId xmlns:a16="http://schemas.microsoft.com/office/drawing/2014/main" id="{9CB49601-D116-AE87-2963-FEA4FF68454A}"/>
                </a:ext>
              </a:extLst>
            </p:cNvPr>
            <p:cNvGrpSpPr/>
            <p:nvPr/>
          </p:nvGrpSpPr>
          <p:grpSpPr>
            <a:xfrm rot="1286664">
              <a:off x="5139342" y="5296520"/>
              <a:ext cx="142592" cy="142398"/>
              <a:chOff x="5139342" y="5296520"/>
              <a:chExt cx="142592" cy="142398"/>
            </a:xfrm>
          </p:grpSpPr>
          <p:sp>
            <p:nvSpPr>
              <p:cNvPr id="53" name="Freeform 52">
                <a:extLst>
                  <a:ext uri="{FF2B5EF4-FFF2-40B4-BE49-F238E27FC236}">
                    <a16:creationId xmlns:a16="http://schemas.microsoft.com/office/drawing/2014/main" id="{D265DB46-23FB-646E-0A43-D02C0F17912B}"/>
                  </a:ext>
                </a:extLst>
              </p:cNvPr>
              <p:cNvSpPr/>
              <p:nvPr/>
            </p:nvSpPr>
            <p:spPr>
              <a:xfrm>
                <a:off x="5139342" y="5296520"/>
                <a:ext cx="142592" cy="142398"/>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51C4C6"/>
              </a:solidFill>
              <a:ln w="12700" cap="rnd">
                <a:solidFill>
                  <a:srgbClr val="000000"/>
                </a:solidFill>
                <a:prstDash val="solid"/>
                <a:miter/>
              </a:ln>
            </p:spPr>
            <p:txBody>
              <a:bodyPr rtlCol="0" anchor="ctr"/>
              <a:lstStyle/>
              <a:p>
                <a:endParaRPr lang="en-US" sz="1799"/>
              </a:p>
            </p:txBody>
          </p:sp>
          <p:sp>
            <p:nvSpPr>
              <p:cNvPr id="54" name="Freeform 53">
                <a:extLst>
                  <a:ext uri="{FF2B5EF4-FFF2-40B4-BE49-F238E27FC236}">
                    <a16:creationId xmlns:a16="http://schemas.microsoft.com/office/drawing/2014/main" id="{7A79CD6F-76CB-CCAC-3810-9D4168040147}"/>
                  </a:ext>
                </a:extLst>
              </p:cNvPr>
              <p:cNvSpPr/>
              <p:nvPr/>
            </p:nvSpPr>
            <p:spPr>
              <a:xfrm>
                <a:off x="5202488" y="5360318"/>
                <a:ext cx="78577" cy="77730"/>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2700" cap="rnd">
                <a:solidFill>
                  <a:srgbClr val="000000"/>
                </a:solidFill>
                <a:prstDash val="solid"/>
                <a:miter/>
              </a:ln>
            </p:spPr>
            <p:txBody>
              <a:bodyPr rtlCol="0" anchor="ctr"/>
              <a:lstStyle/>
              <a:p>
                <a:endParaRPr lang="en-US" sz="1799"/>
              </a:p>
            </p:txBody>
          </p:sp>
        </p:grpSp>
      </p:grpSp>
      <p:sp>
        <p:nvSpPr>
          <p:cNvPr id="160" name="TextBox 159">
            <a:extLst>
              <a:ext uri="{FF2B5EF4-FFF2-40B4-BE49-F238E27FC236}">
                <a16:creationId xmlns:a16="http://schemas.microsoft.com/office/drawing/2014/main" id="{429DF1D9-CF57-4369-FF65-72CF87E3CB52}"/>
              </a:ext>
            </a:extLst>
          </p:cNvPr>
          <p:cNvSpPr txBox="1"/>
          <p:nvPr/>
        </p:nvSpPr>
        <p:spPr>
          <a:xfrm>
            <a:off x="1185215" y="3706937"/>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Punti di forza e limiti </a:t>
            </a:r>
          </a:p>
        </p:txBody>
      </p:sp>
      <p:sp>
        <p:nvSpPr>
          <p:cNvPr id="161" name="Text Placeholder 1">
            <a:extLst>
              <a:ext uri="{FF2B5EF4-FFF2-40B4-BE49-F238E27FC236}">
                <a16:creationId xmlns:a16="http://schemas.microsoft.com/office/drawing/2014/main" id="{08A211E3-9854-DC55-5F12-924D7407095C}"/>
              </a:ext>
            </a:extLst>
          </p:cNvPr>
          <p:cNvSpPr txBox="1">
            <a:spLocks/>
          </p:cNvSpPr>
          <p:nvPr/>
        </p:nvSpPr>
        <p:spPr>
          <a:xfrm>
            <a:off x="1205339" y="4038837"/>
            <a:ext cx="5760117" cy="2633085"/>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spcBef>
                <a:spcPts val="0"/>
              </a:spcBef>
              <a:buClr>
                <a:srgbClr val="ADD037"/>
              </a:buClr>
            </a:pPr>
            <a:r>
              <a:rPr lang="en-US" sz="1250" dirty="0">
                <a:solidFill>
                  <a:srgbClr val="006668"/>
                </a:solidFill>
              </a:rPr>
              <a:t>Punti di forza:</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Offre migliaia di corsi gratuiti, rendendo l'istruzione accessibile a tutti.</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Copre diversi argomenti, tra cui business, tecnologia, sanità e sviluppo personale.</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Gli studenti possono progredire al proprio ritmo, rendendolo flessibile per chi ha impegni lavorativi.</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Sebbene i corsi siano gratuiti, gli studenti possono acquistare certificati per convalidare le proprie competenze.</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Disponibile su iOS e Android, consente di imparare ovunque ci si trovi.</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Include funzionalità come </a:t>
            </a:r>
            <a:r>
              <a:rPr lang="en-US" sz="1150" dirty="0">
                <a:solidFill>
                  <a:srgbClr val="262626"/>
                </a:solidFill>
              </a:rPr>
              <a:t>la creazione di curriculum </a:t>
            </a:r>
            <a:r>
              <a:rPr lang="en-US" sz="1150" b="0" dirty="0">
                <a:solidFill>
                  <a:srgbClr val="262626"/>
                </a:solidFill>
              </a:rPr>
              <a:t>e </a:t>
            </a:r>
            <a:r>
              <a:rPr lang="en-US" sz="1150" dirty="0">
                <a:solidFill>
                  <a:srgbClr val="262626"/>
                </a:solidFill>
              </a:rPr>
              <a:t>valutazioni della personalità </a:t>
            </a:r>
            <a:r>
              <a:rPr lang="en-US" sz="1150" b="0" dirty="0">
                <a:solidFill>
                  <a:srgbClr val="262626"/>
                </a:solidFill>
              </a:rPr>
              <a:t>per aiutare gli utenti a progredire professionalmente.</a:t>
            </a:r>
          </a:p>
          <a:p>
            <a:pPr>
              <a:lnSpc>
                <a:spcPts val="1220"/>
              </a:lnSpc>
              <a:spcBef>
                <a:spcPts val="0"/>
              </a:spcBef>
              <a:buClr>
                <a:srgbClr val="ADD037"/>
              </a:buClr>
            </a:pPr>
            <a:r>
              <a:rPr lang="en-US" sz="1250" dirty="0">
                <a:solidFill>
                  <a:srgbClr val="006668"/>
                </a:solidFill>
              </a:rPr>
              <a:t>Limiti</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Sebbene l'apprendimento sia gratuito, i certificati ufficiali richiedono un pagamento.</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Alcuni corsi potrebbero non essere completi come altri.</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A differenza dei corsi online tradizionali, Alison non offre un coinvolgimento diretto con gli insegnanti.</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I certificati sono utili per la convalida delle competenze, ma potrebbero non essere riconosciuti da tutti i datori di lavoro.</a:t>
            </a: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lvl="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gn="just">
              <a:lnSpc>
                <a:spcPts val="1220"/>
              </a:lnSpc>
              <a:spcBef>
                <a:spcPts val="0"/>
              </a:spcBef>
              <a:buClr>
                <a:srgbClr val="ADD037"/>
              </a:buClr>
              <a:buFont typeface="Arial" panose="020B0604020202020204" pitchFamily="34" charset="0"/>
              <a:buChar char="•"/>
            </a:pPr>
            <a:endParaRPr lang="en-US" sz="1150" b="0" dirty="0">
              <a:solidFill>
                <a:srgbClr val="262626"/>
              </a:solidFill>
            </a:endParaRPr>
          </a:p>
        </p:txBody>
      </p:sp>
      <p:grpSp>
        <p:nvGrpSpPr>
          <p:cNvPr id="163" name="Group 162">
            <a:extLst>
              <a:ext uri="{FF2B5EF4-FFF2-40B4-BE49-F238E27FC236}">
                <a16:creationId xmlns:a16="http://schemas.microsoft.com/office/drawing/2014/main" id="{3D160576-DC68-EF55-1D57-DCB9EA921B2C}"/>
              </a:ext>
            </a:extLst>
          </p:cNvPr>
          <p:cNvGrpSpPr/>
          <p:nvPr/>
        </p:nvGrpSpPr>
        <p:grpSpPr>
          <a:xfrm>
            <a:off x="832203" y="3849921"/>
            <a:ext cx="284351" cy="90540"/>
            <a:chOff x="1376309" y="4038285"/>
            <a:chExt cx="284351" cy="90540"/>
          </a:xfrm>
        </p:grpSpPr>
        <p:cxnSp>
          <p:nvCxnSpPr>
            <p:cNvPr id="164" name="Straight Connector 163">
              <a:extLst>
                <a:ext uri="{FF2B5EF4-FFF2-40B4-BE49-F238E27FC236}">
                  <a16:creationId xmlns:a16="http://schemas.microsoft.com/office/drawing/2014/main" id="{0D63DA03-27CE-24B4-FFA9-A691FC54633B}"/>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65" name="Graphic 15">
              <a:extLst>
                <a:ext uri="{FF2B5EF4-FFF2-40B4-BE49-F238E27FC236}">
                  <a16:creationId xmlns:a16="http://schemas.microsoft.com/office/drawing/2014/main" id="{2CA03C71-2C42-73A0-73B9-273FD986F7B8}"/>
                </a:ext>
              </a:extLst>
            </p:cNvPr>
            <p:cNvGrpSpPr/>
            <p:nvPr/>
          </p:nvGrpSpPr>
          <p:grpSpPr>
            <a:xfrm rot="16200000">
              <a:off x="1570220" y="4038384"/>
              <a:ext cx="90540" cy="90341"/>
              <a:chOff x="1006279" y="7689162"/>
              <a:chExt cx="118191" cy="117931"/>
            </a:xfrm>
          </p:grpSpPr>
          <p:sp>
            <p:nvSpPr>
              <p:cNvPr id="166" name="Freeform 165">
                <a:extLst>
                  <a:ext uri="{FF2B5EF4-FFF2-40B4-BE49-F238E27FC236}">
                    <a16:creationId xmlns:a16="http://schemas.microsoft.com/office/drawing/2014/main" id="{36757E1A-CAEA-DC94-B78B-97702A5E1F15}"/>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67" name="Freeform 166">
                <a:extLst>
                  <a:ext uri="{FF2B5EF4-FFF2-40B4-BE49-F238E27FC236}">
                    <a16:creationId xmlns:a16="http://schemas.microsoft.com/office/drawing/2014/main" id="{59A971B3-8531-C34C-5412-2BD747D8AC8A}"/>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sp>
        <p:nvSpPr>
          <p:cNvPr id="15" name="object 13">
            <a:extLst>
              <a:ext uri="{FF2B5EF4-FFF2-40B4-BE49-F238E27FC236}">
                <a16:creationId xmlns:a16="http://schemas.microsoft.com/office/drawing/2014/main" id="{41701207-C640-FA18-F10A-47E7C725A395}"/>
              </a:ext>
            </a:extLst>
          </p:cNvPr>
          <p:cNvSpPr/>
          <p:nvPr/>
        </p:nvSpPr>
        <p:spPr>
          <a:xfrm rot="16200000">
            <a:off x="3480577" y="6117209"/>
            <a:ext cx="552460" cy="7500119"/>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6" name="Freeform 15">
            <a:extLst>
              <a:ext uri="{FF2B5EF4-FFF2-40B4-BE49-F238E27FC236}">
                <a16:creationId xmlns:a16="http://schemas.microsoft.com/office/drawing/2014/main" id="{93BF8F5A-C7D7-3A4F-9F77-DF8350BB2705}"/>
              </a:ext>
            </a:extLst>
          </p:cNvPr>
          <p:cNvSpPr/>
          <p:nvPr/>
        </p:nvSpPr>
        <p:spPr>
          <a:xfrm rot="19761138">
            <a:off x="2980786" y="9018266"/>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9C234B85-942C-927B-608F-1DF3F582535A}"/>
              </a:ext>
            </a:extLst>
          </p:cNvPr>
          <p:cNvGrpSpPr/>
          <p:nvPr/>
        </p:nvGrpSpPr>
        <p:grpSpPr>
          <a:xfrm>
            <a:off x="4120754" y="7776970"/>
            <a:ext cx="3438921" cy="2437858"/>
            <a:chOff x="1960266" y="3047835"/>
            <a:chExt cx="4822140" cy="3418425"/>
          </a:xfrm>
        </p:grpSpPr>
        <p:pic>
          <p:nvPicPr>
            <p:cNvPr id="18" name="Picture 17">
              <a:extLst>
                <a:ext uri="{FF2B5EF4-FFF2-40B4-BE49-F238E27FC236}">
                  <a16:creationId xmlns:a16="http://schemas.microsoft.com/office/drawing/2014/main" id="{04B01EA1-65CE-E539-83DD-6F703DAFAF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4026"/>
            <a:stretch/>
          </p:blipFill>
          <p:spPr>
            <a:xfrm>
              <a:off x="1960266" y="3047835"/>
              <a:ext cx="4822140" cy="3418425"/>
            </a:xfrm>
            <a:prstGeom prst="rect">
              <a:avLst/>
            </a:prstGeom>
          </p:spPr>
        </p:pic>
        <p:sp>
          <p:nvSpPr>
            <p:cNvPr id="20" name="Rectangle 19">
              <a:extLst>
                <a:ext uri="{FF2B5EF4-FFF2-40B4-BE49-F238E27FC236}">
                  <a16:creationId xmlns:a16="http://schemas.microsoft.com/office/drawing/2014/main" id="{663C9BF8-943B-11A9-5570-1959AFDB357A}"/>
                </a:ext>
              </a:extLst>
            </p:cNvPr>
            <p:cNvSpPr/>
            <p:nvPr/>
          </p:nvSpPr>
          <p:spPr>
            <a:xfrm>
              <a:off x="2791252" y="3350557"/>
              <a:ext cx="3981691" cy="2462739"/>
            </a:xfrm>
            <a:prstGeom prst="rect">
              <a:avLst/>
            </a:prstGeom>
            <a:blipFill dpi="0" rotWithShape="1">
              <a:blip r:embed="rId5"/>
              <a:srcRect/>
              <a:stretch>
                <a:fillRect t="-757" b="-149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21" name="Group 20">
            <a:extLst>
              <a:ext uri="{FF2B5EF4-FFF2-40B4-BE49-F238E27FC236}">
                <a16:creationId xmlns:a16="http://schemas.microsoft.com/office/drawing/2014/main" id="{DF0D4C69-B142-D9E2-C795-BADB8237B803}"/>
              </a:ext>
            </a:extLst>
          </p:cNvPr>
          <p:cNvGrpSpPr/>
          <p:nvPr/>
        </p:nvGrpSpPr>
        <p:grpSpPr>
          <a:xfrm rot="20570557">
            <a:off x="4169770" y="8707777"/>
            <a:ext cx="1013273" cy="1008681"/>
            <a:chOff x="2301368" y="4765438"/>
            <a:chExt cx="1350264" cy="1344145"/>
          </a:xfrm>
        </p:grpSpPr>
        <p:sp>
          <p:nvSpPr>
            <p:cNvPr id="22" name="Oval 21">
              <a:extLst>
                <a:ext uri="{FF2B5EF4-FFF2-40B4-BE49-F238E27FC236}">
                  <a16:creationId xmlns:a16="http://schemas.microsoft.com/office/drawing/2014/main" id="{23514FF5-3C02-3CAB-ABAA-92562040AC63}"/>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DFFE0D48-67D2-C535-FD20-C0B70B03310E}"/>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cxnSp>
        <p:nvCxnSpPr>
          <p:cNvPr id="30" name="Straight Connector 29">
            <a:extLst>
              <a:ext uri="{FF2B5EF4-FFF2-40B4-BE49-F238E27FC236}">
                <a16:creationId xmlns:a16="http://schemas.microsoft.com/office/drawing/2014/main" id="{D9DE1F94-A570-E8A3-FF75-006E3A56D1A4}"/>
              </a:ext>
            </a:extLst>
          </p:cNvPr>
          <p:cNvCxnSpPr>
            <a:cxnSpLocks/>
          </p:cNvCxnSpPr>
          <p:nvPr/>
        </p:nvCxnSpPr>
        <p:spPr>
          <a:xfrm>
            <a:off x="830267" y="3609694"/>
            <a:ext cx="0" cy="5981344"/>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935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A815B-34A9-C680-4327-D998E9AAFE76}"/>
            </a:ext>
          </a:extLst>
        </p:cNvPr>
        <p:cNvGrpSpPr/>
        <p:nvPr/>
      </p:nvGrpSpPr>
      <p:grpSpPr>
        <a:xfrm>
          <a:off x="0" y="0"/>
          <a:ext cx="0" cy="0"/>
          <a:chOff x="0" y="0"/>
          <a:chExt cx="0" cy="0"/>
        </a:xfrm>
      </p:grpSpPr>
      <p:sp>
        <p:nvSpPr>
          <p:cNvPr id="12" name="object 13">
            <a:extLst>
              <a:ext uri="{FF2B5EF4-FFF2-40B4-BE49-F238E27FC236}">
                <a16:creationId xmlns:a16="http://schemas.microsoft.com/office/drawing/2014/main" id="{E31AD906-1B54-418A-6777-9146AC122FAD}"/>
              </a:ext>
            </a:extLst>
          </p:cNvPr>
          <p:cNvSpPr/>
          <p:nvPr/>
        </p:nvSpPr>
        <p:spPr>
          <a:xfrm rot="16200000">
            <a:off x="3134009" y="-1712527"/>
            <a:ext cx="1276202" cy="7575128"/>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B254879E-9A7D-A101-E2E8-ABD95CF00A57}"/>
              </a:ext>
            </a:extLst>
          </p:cNvPr>
          <p:cNvSpPr txBox="1">
            <a:spLocks/>
          </p:cNvSpPr>
          <p:nvPr/>
        </p:nvSpPr>
        <p:spPr>
          <a:xfrm>
            <a:off x="672233" y="1676763"/>
            <a:ext cx="5939601" cy="493776"/>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200" b="1" dirty="0">
                <a:solidFill>
                  <a:srgbClr val="FFFFFF"/>
                </a:solidFill>
                <a:latin typeface="Calibri" panose="020F0502020204030204" pitchFamily="34" charset="0"/>
                <a:cs typeface="Calibri" panose="020F0502020204030204" pitchFamily="34" charset="0"/>
              </a:rPr>
              <a:t>PTV </a:t>
            </a:r>
            <a:r>
              <a:rPr lang="en-US" sz="2200" b="1" dirty="0" err="1">
                <a:solidFill>
                  <a:srgbClr val="FFFFFF"/>
                </a:solidFill>
                <a:latin typeface="Calibri" panose="020F0502020204030204" pitchFamily="34" charset="0"/>
                <a:cs typeface="Calibri" panose="020F0502020204030204" pitchFamily="34" charset="0"/>
              </a:rPr>
              <a:t>Vissim </a:t>
            </a:r>
            <a:r>
              <a:rPr lang="en-US" sz="2200" b="1" dirty="0">
                <a:solidFill>
                  <a:srgbClr val="FFFFFF"/>
                </a:solidFill>
                <a:latin typeface="Calibri" panose="020F0502020204030204" pitchFamily="34" charset="0"/>
                <a:cs typeface="Calibri" panose="020F0502020204030204" pitchFamily="34" charset="0"/>
              </a:rPr>
              <a:t> PTV Visum </a:t>
            </a:r>
          </a:p>
          <a:p>
            <a:pPr marL="0" indent="0">
              <a:lnSpc>
                <a:spcPts val="2300"/>
              </a:lnSpc>
              <a:spcBef>
                <a:spcPts val="0"/>
              </a:spcBef>
              <a:buNone/>
            </a:pPr>
            <a:endParaRPr lang="en-US" sz="2200" b="1" dirty="0">
              <a:solidFill>
                <a:srgbClr val="FFFFFF"/>
              </a:solidFill>
              <a:latin typeface="Calibri" panose="020F0502020204030204" pitchFamily="34" charset="0"/>
              <a:cs typeface="Calibri" panose="020F0502020204030204" pitchFamily="34" charset="0"/>
            </a:endParaRPr>
          </a:p>
        </p:txBody>
      </p:sp>
      <p:sp>
        <p:nvSpPr>
          <p:cNvPr id="129" name="Freeform 128">
            <a:extLst>
              <a:ext uri="{FF2B5EF4-FFF2-40B4-BE49-F238E27FC236}">
                <a16:creationId xmlns:a16="http://schemas.microsoft.com/office/drawing/2014/main" id="{33C0EDA8-8811-8A64-A6AA-D247D1E8D5CF}"/>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226" name="Text Placeholder 35">
            <a:extLst>
              <a:ext uri="{FF2B5EF4-FFF2-40B4-BE49-F238E27FC236}">
                <a16:creationId xmlns:a16="http://schemas.microsoft.com/office/drawing/2014/main" id="{2BF2E72B-35F0-C03E-56BF-DA3CC2D33E74}"/>
              </a:ext>
            </a:extLst>
          </p:cNvPr>
          <p:cNvSpPr txBox="1">
            <a:spLocks/>
          </p:cNvSpPr>
          <p:nvPr/>
        </p:nvSpPr>
        <p:spPr>
          <a:xfrm>
            <a:off x="672233" y="2300465"/>
            <a:ext cx="6742610" cy="393345"/>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1580"/>
              </a:lnSpc>
              <a:spcBef>
                <a:spcPts val="0"/>
              </a:spcBef>
              <a:buNone/>
              <a:tabLst>
                <a:tab pos="1150938" algn="l"/>
              </a:tabLst>
            </a:pPr>
            <a:r>
              <a:rPr lang="en-US" sz="1400" b="1" dirty="0">
                <a:solidFill>
                  <a:schemeClr val="bg1"/>
                </a:solidFill>
                <a:latin typeface="Calibri" panose="020F0502020204030204" pitchFamily="34" charset="0"/>
                <a:cs typeface="Calibri" panose="020F0502020204030204" pitchFamily="34" charset="0"/>
              </a:rPr>
              <a:t>Sviluppatore: </a:t>
            </a:r>
            <a:r>
              <a:rPr lang="en-US" sz="1400" dirty="0">
                <a:solidFill>
                  <a:schemeClr val="bg1"/>
                </a:solidFill>
                <a:latin typeface="Calibri" panose="020F0502020204030204" pitchFamily="34" charset="0"/>
                <a:cs typeface="Calibri" panose="020F0502020204030204" pitchFamily="34" charset="0"/>
              </a:rPr>
              <a:t>     PTV </a:t>
            </a:r>
            <a:r>
              <a:rPr lang="en-US" sz="1400" dirty="0" err="1">
                <a:solidFill>
                  <a:schemeClr val="bg1"/>
                </a:solidFill>
                <a:latin typeface="Calibri" panose="020F0502020204030204" pitchFamily="34" charset="0"/>
                <a:cs typeface="Calibri" panose="020F0502020204030204" pitchFamily="34" charset="0"/>
              </a:rPr>
              <a:t>Planung </a:t>
            </a:r>
            <a:r>
              <a:rPr lang="en-US" sz="1400" dirty="0">
                <a:solidFill>
                  <a:schemeClr val="bg1"/>
                </a:solidFill>
                <a:latin typeface="Calibri" panose="020F0502020204030204" pitchFamily="34" charset="0"/>
                <a:cs typeface="Calibri" panose="020F0502020204030204" pitchFamily="34" charset="0"/>
              </a:rPr>
              <a:t>Transport Verkehr GmbH </a:t>
            </a:r>
          </a:p>
        </p:txBody>
      </p:sp>
      <p:cxnSp>
        <p:nvCxnSpPr>
          <p:cNvPr id="240" name="Straight Connector 239">
            <a:extLst>
              <a:ext uri="{FF2B5EF4-FFF2-40B4-BE49-F238E27FC236}">
                <a16:creationId xmlns:a16="http://schemas.microsoft.com/office/drawing/2014/main" id="{6A1F8290-85FB-472A-40BC-484B185148FB}"/>
              </a:ext>
            </a:extLst>
          </p:cNvPr>
          <p:cNvCxnSpPr>
            <a:cxnSpLocks/>
          </p:cNvCxnSpPr>
          <p:nvPr/>
        </p:nvCxnSpPr>
        <p:spPr>
          <a:xfrm flipH="1">
            <a:off x="-1" y="2170539"/>
            <a:ext cx="67564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6" name="Slide Number Placeholder 5">
            <a:extLst>
              <a:ext uri="{FF2B5EF4-FFF2-40B4-BE49-F238E27FC236}">
                <a16:creationId xmlns:a16="http://schemas.microsoft.com/office/drawing/2014/main" id="{DF5A12D1-E723-B65D-27A2-0FA1935933EB}"/>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16</a:t>
            </a:fld>
            <a:endParaRPr lang="en-US" dirty="0">
              <a:solidFill>
                <a:srgbClr val="262626"/>
              </a:solidFill>
            </a:endParaRPr>
          </a:p>
        </p:txBody>
      </p:sp>
      <p:sp>
        <p:nvSpPr>
          <p:cNvPr id="26" name="Freeform 25">
            <a:extLst>
              <a:ext uri="{FF2B5EF4-FFF2-40B4-BE49-F238E27FC236}">
                <a16:creationId xmlns:a16="http://schemas.microsoft.com/office/drawing/2014/main" id="{685890D6-9D94-DB28-4740-65AEBA6C83C1}"/>
              </a:ext>
            </a:extLst>
          </p:cNvPr>
          <p:cNvSpPr/>
          <p:nvPr/>
        </p:nvSpPr>
        <p:spPr>
          <a:xfrm rot="16857412">
            <a:off x="6462381" y="1531207"/>
            <a:ext cx="1736260" cy="152301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cxnSp>
        <p:nvCxnSpPr>
          <p:cNvPr id="36" name="Straight Connector 35">
            <a:extLst>
              <a:ext uri="{FF2B5EF4-FFF2-40B4-BE49-F238E27FC236}">
                <a16:creationId xmlns:a16="http://schemas.microsoft.com/office/drawing/2014/main" id="{A8C272A7-DBDE-C0F0-5064-37C8173E8A06}"/>
              </a:ext>
            </a:extLst>
          </p:cNvPr>
          <p:cNvCxnSpPr>
            <a:cxnSpLocks/>
          </p:cNvCxnSpPr>
          <p:nvPr/>
        </p:nvCxnSpPr>
        <p:spPr>
          <a:xfrm>
            <a:off x="1785437" y="2170539"/>
            <a:ext cx="0" cy="536085"/>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A60FE0C-6C1A-83D9-4BFB-8DAE61F78A38}"/>
              </a:ext>
            </a:extLst>
          </p:cNvPr>
          <p:cNvCxnSpPr>
            <a:cxnSpLocks/>
          </p:cNvCxnSpPr>
          <p:nvPr/>
        </p:nvCxnSpPr>
        <p:spPr>
          <a:xfrm flipH="1">
            <a:off x="0" y="5216614"/>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45CE15A-E738-40ED-549F-25630B996F66}"/>
              </a:ext>
            </a:extLst>
          </p:cNvPr>
          <p:cNvCxnSpPr>
            <a:cxnSpLocks/>
          </p:cNvCxnSpPr>
          <p:nvPr/>
        </p:nvCxnSpPr>
        <p:spPr>
          <a:xfrm flipH="1">
            <a:off x="1600200" y="9414193"/>
            <a:ext cx="59598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E1E3BED-24A0-1E5D-7651-D22D3855E92C}"/>
              </a:ext>
            </a:extLst>
          </p:cNvPr>
          <p:cNvSpPr txBox="1"/>
          <p:nvPr/>
        </p:nvSpPr>
        <p:spPr>
          <a:xfrm>
            <a:off x="1203909" y="5298910"/>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Funzione </a:t>
            </a:r>
          </a:p>
        </p:txBody>
      </p:sp>
      <p:sp>
        <p:nvSpPr>
          <p:cNvPr id="29" name="Text Placeholder 1">
            <a:extLst>
              <a:ext uri="{FF2B5EF4-FFF2-40B4-BE49-F238E27FC236}">
                <a16:creationId xmlns:a16="http://schemas.microsoft.com/office/drawing/2014/main" id="{5E22DFC6-5EE1-DED5-E061-688683D98F99}"/>
              </a:ext>
            </a:extLst>
          </p:cNvPr>
          <p:cNvSpPr txBox="1">
            <a:spLocks/>
          </p:cNvSpPr>
          <p:nvPr/>
        </p:nvSpPr>
        <p:spPr>
          <a:xfrm>
            <a:off x="1224033" y="5630810"/>
            <a:ext cx="5760117" cy="515979"/>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ADD037"/>
              </a:buClr>
            </a:pPr>
            <a:r>
              <a:rPr lang="en-US" sz="1150" b="0" dirty="0">
                <a:solidFill>
                  <a:srgbClr val="262626"/>
                </a:solidFill>
              </a:rPr>
              <a:t>PTV Visum e PTV </a:t>
            </a:r>
            <a:r>
              <a:rPr lang="en-US" sz="1150" b="0" dirty="0" err="1">
                <a:solidFill>
                  <a:srgbClr val="262626"/>
                </a:solidFill>
              </a:rPr>
              <a:t>Vissim </a:t>
            </a:r>
            <a:r>
              <a:rPr lang="en-US" sz="1150" b="0" dirty="0">
                <a:solidFill>
                  <a:srgbClr val="262626"/>
                </a:solidFill>
              </a:rPr>
              <a:t>hanno un notevole valore didattico, in particolare nei settori dell'ingegneria dei trasporti, della pianificazione urbana e della gestione della mobilità. I loro principali obiettivi didattici includono:</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Formazione in materia di traffico e trasporti </a:t>
            </a:r>
            <a:r>
              <a:rPr lang="en-US" sz="1150" b="0" dirty="0">
                <a:solidFill>
                  <a:srgbClr val="262626"/>
                </a:solidFill>
              </a:rPr>
              <a:t>– Le università e gli istituti di ricerca utilizzano PTV Visum e PTV </a:t>
            </a:r>
            <a:r>
              <a:rPr lang="en-US" sz="1150" b="0" dirty="0" err="1">
                <a:solidFill>
                  <a:srgbClr val="262626"/>
                </a:solidFill>
              </a:rPr>
              <a:t>Vissim </a:t>
            </a:r>
            <a:r>
              <a:rPr lang="en-US" sz="1150" b="0" dirty="0">
                <a:solidFill>
                  <a:srgbClr val="262626"/>
                </a:solidFill>
              </a:rPr>
              <a:t>per insegnare agli studenti la modellizzazione del traffico, la previsione della domanda e l'analisi dei sistemi di trasporto. Questi strumenti offrono un'esperienza pratica nella simulazione di scenari reali.</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Analisi dei dati e supporto decisionale </a:t>
            </a:r>
            <a:r>
              <a:rPr lang="en-US" sz="1150" b="0" dirty="0">
                <a:solidFill>
                  <a:srgbClr val="262626"/>
                </a:solidFill>
              </a:rPr>
              <a:t>– Questi strumenti aiutano gli studenti a imparare come interpretare i dati sul flusso del traffico, l'efficienza del trasporto pubblico e la pianificazione delle infrastrutture utilizzando modelli matematici avanzati.</a:t>
            </a: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Pianificazione urbana e ricerca sulla mobilità intelligente</a:t>
            </a:r>
            <a:r>
              <a:rPr lang="en-US" sz="1150" b="0" dirty="0">
                <a:solidFill>
                  <a:srgbClr val="262626"/>
                </a:solidFill>
              </a:rPr>
              <a:t>: supportano la formazione nello sviluppo del trasporto sostenibile, nella pianificazione delle città intelligenti e nelle innovazioni della mobilità, aiutando gli studenti a comprendere l'impatto delle nuove soluzioni di mobilità.</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Apprendimento basato sulla simulazione – PTV </a:t>
            </a:r>
            <a:r>
              <a:rPr lang="en-US" sz="1150" b="0" dirty="0" err="1">
                <a:solidFill>
                  <a:srgbClr val="262626"/>
                </a:solidFill>
              </a:rPr>
              <a:t>Vissim </a:t>
            </a:r>
            <a:r>
              <a:rPr lang="en-US" sz="1150" b="0" dirty="0">
                <a:solidFill>
                  <a:srgbClr val="262626"/>
                </a:solidFill>
              </a:rPr>
              <a:t>offre un approccio di simulazione microscopica, consentendo agli studenti di osservare il comportamento dei conducenti, l'efficienza degli incroci e la progettazione della rete stradale in un ambiente virtuale.</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Valutazione delle politiche e delle infrastrutture </a:t>
            </a:r>
            <a:r>
              <a:rPr lang="en-US" sz="1150" b="0" dirty="0">
                <a:solidFill>
                  <a:srgbClr val="262626"/>
                </a:solidFill>
              </a:rPr>
              <a:t>– PTV Visum consente ai futuri pianificatori e responsabili politici di analizzare le reti di trasporto su larga scala, l'integrazione multimodale e gli scenari di mobilità futuri prima della loro implementazione nel mondo reale.</a:t>
            </a: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a:lnSpc>
                <a:spcPts val="1220"/>
              </a:lnSpc>
              <a:spcBef>
                <a:spcPts val="0"/>
              </a:spcBef>
              <a:buClr>
                <a:srgbClr val="ADD037"/>
              </a:buClr>
            </a:pPr>
            <a:r>
              <a:rPr lang="en-US" sz="1150" b="0" i="1" dirty="0">
                <a:solidFill>
                  <a:srgbClr val="262626"/>
                </a:solidFill>
              </a:rPr>
              <a:t>Questi strumenti forniscono agli studenti competenze pratiche altamente rilevanti per le carriere nella pianificazione dei trasporti, nell'ingegneria civile e nella ricerca sulla mobilità.</a:t>
            </a:r>
          </a:p>
        </p:txBody>
      </p:sp>
      <p:grpSp>
        <p:nvGrpSpPr>
          <p:cNvPr id="46" name="Group 45">
            <a:extLst>
              <a:ext uri="{FF2B5EF4-FFF2-40B4-BE49-F238E27FC236}">
                <a16:creationId xmlns:a16="http://schemas.microsoft.com/office/drawing/2014/main" id="{EDA89925-3F99-AEB0-7BB8-472931D429A5}"/>
              </a:ext>
            </a:extLst>
          </p:cNvPr>
          <p:cNvGrpSpPr/>
          <p:nvPr/>
        </p:nvGrpSpPr>
        <p:grpSpPr>
          <a:xfrm>
            <a:off x="841420" y="5420055"/>
            <a:ext cx="284351" cy="90540"/>
            <a:chOff x="1376309" y="4038285"/>
            <a:chExt cx="284351" cy="90540"/>
          </a:xfrm>
        </p:grpSpPr>
        <p:cxnSp>
          <p:nvCxnSpPr>
            <p:cNvPr id="48" name="Straight Connector 47">
              <a:extLst>
                <a:ext uri="{FF2B5EF4-FFF2-40B4-BE49-F238E27FC236}">
                  <a16:creationId xmlns:a16="http://schemas.microsoft.com/office/drawing/2014/main" id="{6DAC4035-BF36-8A09-47ED-27A86C6A9C18}"/>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49" name="Graphic 15">
              <a:extLst>
                <a:ext uri="{FF2B5EF4-FFF2-40B4-BE49-F238E27FC236}">
                  <a16:creationId xmlns:a16="http://schemas.microsoft.com/office/drawing/2014/main" id="{844B93BD-C736-5136-5018-E31F5C1F28BB}"/>
                </a:ext>
              </a:extLst>
            </p:cNvPr>
            <p:cNvGrpSpPr/>
            <p:nvPr/>
          </p:nvGrpSpPr>
          <p:grpSpPr>
            <a:xfrm rot="16200000">
              <a:off x="1570220" y="4038384"/>
              <a:ext cx="90540" cy="90341"/>
              <a:chOff x="1006279" y="7689162"/>
              <a:chExt cx="118191" cy="117931"/>
            </a:xfrm>
          </p:grpSpPr>
          <p:sp>
            <p:nvSpPr>
              <p:cNvPr id="50" name="Freeform 49">
                <a:extLst>
                  <a:ext uri="{FF2B5EF4-FFF2-40B4-BE49-F238E27FC236}">
                    <a16:creationId xmlns:a16="http://schemas.microsoft.com/office/drawing/2014/main" id="{ECBD3D98-CA41-6D76-8B06-A3F7C9350E53}"/>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FF45C8CC-BC6D-86F7-8643-499DC3065684}"/>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4" name="Straight Connector 3">
            <a:extLst>
              <a:ext uri="{FF2B5EF4-FFF2-40B4-BE49-F238E27FC236}">
                <a16:creationId xmlns:a16="http://schemas.microsoft.com/office/drawing/2014/main" id="{AFF79336-4C29-A9F7-2905-899A4D6CD3B4}"/>
              </a:ext>
            </a:extLst>
          </p:cNvPr>
          <p:cNvCxnSpPr>
            <a:cxnSpLocks/>
          </p:cNvCxnSpPr>
          <p:nvPr/>
        </p:nvCxnSpPr>
        <p:spPr>
          <a:xfrm>
            <a:off x="841769" y="1176990"/>
            <a:ext cx="0" cy="25994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F33D7D1-F249-7473-9AF4-670DAD5CADC9}"/>
              </a:ext>
            </a:extLst>
          </p:cNvPr>
          <p:cNvCxnSpPr>
            <a:cxnSpLocks/>
            <a:stCxn id="21" idx="1"/>
          </p:cNvCxnSpPr>
          <p:nvPr/>
        </p:nvCxnSpPr>
        <p:spPr>
          <a:xfrm flipH="1" flipV="1">
            <a:off x="-37293" y="698810"/>
            <a:ext cx="1331206" cy="19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C5722AD-CDA0-8495-D618-06B0AEFF42A4}"/>
              </a:ext>
            </a:extLst>
          </p:cNvPr>
          <p:cNvSpPr txBox="1"/>
          <p:nvPr/>
        </p:nvSpPr>
        <p:spPr>
          <a:xfrm>
            <a:off x="1464449" y="591751"/>
            <a:ext cx="4397812" cy="731034"/>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TRASPORTI E LOGISTICA</a:t>
            </a: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4ADC7AC1-3AA2-DA60-7466-7AB878D86C3E}"/>
              </a:ext>
            </a:extLst>
          </p:cNvPr>
          <p:cNvGrpSpPr/>
          <p:nvPr/>
        </p:nvGrpSpPr>
        <p:grpSpPr>
          <a:xfrm rot="16200000">
            <a:off x="514220" y="225676"/>
            <a:ext cx="793054" cy="947012"/>
            <a:chOff x="547405" y="6570863"/>
            <a:chExt cx="1035254" cy="1236230"/>
          </a:xfrm>
        </p:grpSpPr>
        <p:grpSp>
          <p:nvGrpSpPr>
            <p:cNvPr id="8" name="Graphic 15">
              <a:extLst>
                <a:ext uri="{FF2B5EF4-FFF2-40B4-BE49-F238E27FC236}">
                  <a16:creationId xmlns:a16="http://schemas.microsoft.com/office/drawing/2014/main" id="{733E0806-7BB1-A971-989A-695952AE11F9}"/>
                </a:ext>
              </a:extLst>
            </p:cNvPr>
            <p:cNvGrpSpPr/>
            <p:nvPr/>
          </p:nvGrpSpPr>
          <p:grpSpPr>
            <a:xfrm>
              <a:off x="1006279" y="7689162"/>
              <a:ext cx="118191" cy="117931"/>
              <a:chOff x="1006279" y="7689162"/>
              <a:chExt cx="118191" cy="117931"/>
            </a:xfrm>
          </p:grpSpPr>
          <p:sp>
            <p:nvSpPr>
              <p:cNvPr id="21" name="Freeform 20">
                <a:extLst>
                  <a:ext uri="{FF2B5EF4-FFF2-40B4-BE49-F238E27FC236}">
                    <a16:creationId xmlns:a16="http://schemas.microsoft.com/office/drawing/2014/main" id="{D64E39CF-8A5E-A92B-7AD9-6D36F76249F5}"/>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2" name="Freeform 21">
                <a:extLst>
                  <a:ext uri="{FF2B5EF4-FFF2-40B4-BE49-F238E27FC236}">
                    <a16:creationId xmlns:a16="http://schemas.microsoft.com/office/drawing/2014/main" id="{E739A19E-EE19-DC6D-C3B1-81A123B09FB5}"/>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nvGrpSpPr>
            <p:cNvPr id="9" name="Graphic 15">
              <a:extLst>
                <a:ext uri="{FF2B5EF4-FFF2-40B4-BE49-F238E27FC236}">
                  <a16:creationId xmlns:a16="http://schemas.microsoft.com/office/drawing/2014/main" id="{FF946144-EC7D-4166-EE32-F2C9401EEDFB}"/>
                </a:ext>
              </a:extLst>
            </p:cNvPr>
            <p:cNvGrpSpPr/>
            <p:nvPr/>
          </p:nvGrpSpPr>
          <p:grpSpPr>
            <a:xfrm>
              <a:off x="547405" y="6570863"/>
              <a:ext cx="1035254" cy="914993"/>
              <a:chOff x="547405" y="6570863"/>
              <a:chExt cx="1035254" cy="914993"/>
            </a:xfrm>
          </p:grpSpPr>
          <p:sp>
            <p:nvSpPr>
              <p:cNvPr id="18" name="Freeform 17">
                <a:extLst>
                  <a:ext uri="{FF2B5EF4-FFF2-40B4-BE49-F238E27FC236}">
                    <a16:creationId xmlns:a16="http://schemas.microsoft.com/office/drawing/2014/main" id="{6CB6E305-B2BC-EBFC-C3B1-DE1F962B6ED3}"/>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51C4C6"/>
              </a:solidFill>
              <a:ln w="227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DC7F89C-EC24-5622-8594-A36ACDD6BE55}"/>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grpSp>
        <p:nvGrpSpPr>
          <p:cNvPr id="23" name="Group 22">
            <a:extLst>
              <a:ext uri="{FF2B5EF4-FFF2-40B4-BE49-F238E27FC236}">
                <a16:creationId xmlns:a16="http://schemas.microsoft.com/office/drawing/2014/main" id="{25E3E1C6-96D6-1CD5-220F-B559B7731878}"/>
              </a:ext>
            </a:extLst>
          </p:cNvPr>
          <p:cNvGrpSpPr/>
          <p:nvPr/>
        </p:nvGrpSpPr>
        <p:grpSpPr>
          <a:xfrm>
            <a:off x="551129" y="502652"/>
            <a:ext cx="371452" cy="372348"/>
            <a:chOff x="4835837" y="5211016"/>
            <a:chExt cx="539302" cy="540603"/>
          </a:xfrm>
        </p:grpSpPr>
        <p:grpSp>
          <p:nvGrpSpPr>
            <p:cNvPr id="24" name="Group 23">
              <a:extLst>
                <a:ext uri="{FF2B5EF4-FFF2-40B4-BE49-F238E27FC236}">
                  <a16:creationId xmlns:a16="http://schemas.microsoft.com/office/drawing/2014/main" id="{88D7CB86-C7AA-F92F-BFD8-066CFA80C254}"/>
                </a:ext>
              </a:extLst>
            </p:cNvPr>
            <p:cNvGrpSpPr/>
            <p:nvPr/>
          </p:nvGrpSpPr>
          <p:grpSpPr>
            <a:xfrm>
              <a:off x="4835837" y="5211016"/>
              <a:ext cx="539302" cy="540603"/>
              <a:chOff x="3686030" y="8104978"/>
              <a:chExt cx="395065" cy="396018"/>
            </a:xfrm>
          </p:grpSpPr>
          <p:sp>
            <p:nvSpPr>
              <p:cNvPr id="53" name="Freeform 52">
                <a:extLst>
                  <a:ext uri="{FF2B5EF4-FFF2-40B4-BE49-F238E27FC236}">
                    <a16:creationId xmlns:a16="http://schemas.microsoft.com/office/drawing/2014/main" id="{DF5D0FA2-144C-E24F-892F-A8631D986883}"/>
                  </a:ext>
                </a:extLst>
              </p:cNvPr>
              <p:cNvSpPr/>
              <p:nvPr/>
            </p:nvSpPr>
            <p:spPr>
              <a:xfrm>
                <a:off x="3732676" y="8460062"/>
                <a:ext cx="199912" cy="7615"/>
              </a:xfrm>
              <a:custGeom>
                <a:avLst/>
                <a:gdLst>
                  <a:gd name="connsiteX0" fmla="*/ 199913 w 199912"/>
                  <a:gd name="connsiteY0" fmla="*/ 0 h 7615"/>
                  <a:gd name="connsiteX1" fmla="*/ 192297 w 199912"/>
                  <a:gd name="connsiteY1" fmla="*/ 7616 h 7615"/>
                  <a:gd name="connsiteX2" fmla="*/ 7616 w 199912"/>
                  <a:gd name="connsiteY2" fmla="*/ 7616 h 7615"/>
                  <a:gd name="connsiteX3" fmla="*/ 0 w 199912"/>
                  <a:gd name="connsiteY3" fmla="*/ 0 h 7615"/>
                </a:gdLst>
                <a:ahLst/>
                <a:cxnLst>
                  <a:cxn ang="0">
                    <a:pos x="connsiteX0" y="connsiteY0"/>
                  </a:cxn>
                  <a:cxn ang="0">
                    <a:pos x="connsiteX1" y="connsiteY1"/>
                  </a:cxn>
                  <a:cxn ang="0">
                    <a:pos x="connsiteX2" y="connsiteY2"/>
                  </a:cxn>
                  <a:cxn ang="0">
                    <a:pos x="connsiteX3" y="connsiteY3"/>
                  </a:cxn>
                </a:cxnLst>
                <a:rect l="l" t="t" r="r" b="b"/>
                <a:pathLst>
                  <a:path w="199912" h="7615">
                    <a:moveTo>
                      <a:pt x="199913" y="0"/>
                    </a:moveTo>
                    <a:cubicBezTo>
                      <a:pt x="199913" y="3808"/>
                      <a:pt x="197057" y="7616"/>
                      <a:pt x="192297" y="7616"/>
                    </a:cubicBezTo>
                    <a:lnTo>
                      <a:pt x="7616" y="7616"/>
                    </a:lnTo>
                    <a:cubicBezTo>
                      <a:pt x="3808" y="7616"/>
                      <a:pt x="0" y="3808"/>
                      <a:pt x="0" y="0"/>
                    </a:cubicBezTo>
                  </a:path>
                </a:pathLst>
              </a:custGeom>
              <a:noFill/>
              <a:ln w="12700" cap="flat">
                <a:solidFill>
                  <a:srgbClr val="000000"/>
                </a:solid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A1F71F3-908A-F168-71DB-BD3440F3E774}"/>
                  </a:ext>
                </a:extLst>
              </p:cNvPr>
              <p:cNvSpPr/>
              <p:nvPr/>
            </p:nvSpPr>
            <p:spPr>
              <a:xfrm>
                <a:off x="3699357" y="8354393"/>
                <a:ext cx="261790" cy="146603"/>
              </a:xfrm>
              <a:custGeom>
                <a:avLst/>
                <a:gdLst>
                  <a:gd name="connsiteX0" fmla="*/ 200865 w 261790"/>
                  <a:gd name="connsiteY0" fmla="*/ 111380 h 146603"/>
                  <a:gd name="connsiteX1" fmla="*/ 207529 w 261790"/>
                  <a:gd name="connsiteY1" fmla="*/ 140891 h 146603"/>
                  <a:gd name="connsiteX2" fmla="*/ 215144 w 261790"/>
                  <a:gd name="connsiteY2" fmla="*/ 146603 h 146603"/>
                  <a:gd name="connsiteX3" fmla="*/ 247511 w 261790"/>
                  <a:gd name="connsiteY3" fmla="*/ 146603 h 146603"/>
                  <a:gd name="connsiteX4" fmla="*/ 254175 w 261790"/>
                  <a:gd name="connsiteY4" fmla="*/ 140891 h 146603"/>
                  <a:gd name="connsiteX5" fmla="*/ 261791 w 261790"/>
                  <a:gd name="connsiteY5" fmla="*/ 108524 h 146603"/>
                  <a:gd name="connsiteX6" fmla="*/ 261791 w 261790"/>
                  <a:gd name="connsiteY6" fmla="*/ 106620 h 146603"/>
                  <a:gd name="connsiteX7" fmla="*/ 261791 w 261790"/>
                  <a:gd name="connsiteY7" fmla="*/ 106620 h 146603"/>
                  <a:gd name="connsiteX8" fmla="*/ 261791 w 261790"/>
                  <a:gd name="connsiteY8" fmla="*/ 55214 h 146603"/>
                  <a:gd name="connsiteX9" fmla="*/ 246559 w 261790"/>
                  <a:gd name="connsiteY9" fmla="*/ 8568 h 146603"/>
                  <a:gd name="connsiteX10" fmla="*/ 242751 w 261790"/>
                  <a:gd name="connsiteY10" fmla="*/ 2856 h 146603"/>
                  <a:gd name="connsiteX11" fmla="*/ 237040 w 261790"/>
                  <a:gd name="connsiteY11" fmla="*/ 0 h 146603"/>
                  <a:gd name="connsiteX12" fmla="*/ 25703 w 261790"/>
                  <a:gd name="connsiteY12" fmla="*/ 0 h 146603"/>
                  <a:gd name="connsiteX13" fmla="*/ 19039 w 261790"/>
                  <a:gd name="connsiteY13" fmla="*/ 3808 h 146603"/>
                  <a:gd name="connsiteX14" fmla="*/ 15232 w 261790"/>
                  <a:gd name="connsiteY14" fmla="*/ 9520 h 146603"/>
                  <a:gd name="connsiteX15" fmla="*/ 0 w 261790"/>
                  <a:gd name="connsiteY15" fmla="*/ 56166 h 146603"/>
                  <a:gd name="connsiteX16" fmla="*/ 0 w 261790"/>
                  <a:gd name="connsiteY16" fmla="*/ 106620 h 146603"/>
                  <a:gd name="connsiteX17" fmla="*/ 0 w 261790"/>
                  <a:gd name="connsiteY17" fmla="*/ 106620 h 146603"/>
                  <a:gd name="connsiteX18" fmla="*/ 0 w 261790"/>
                  <a:gd name="connsiteY18" fmla="*/ 108524 h 146603"/>
                  <a:gd name="connsiteX19" fmla="*/ 7616 w 261790"/>
                  <a:gd name="connsiteY19" fmla="*/ 140891 h 146603"/>
                  <a:gd name="connsiteX20" fmla="*/ 15232 w 261790"/>
                  <a:gd name="connsiteY20" fmla="*/ 146603 h 146603"/>
                  <a:gd name="connsiteX21" fmla="*/ 50454 w 261790"/>
                  <a:gd name="connsiteY21" fmla="*/ 146603 h 146603"/>
                  <a:gd name="connsiteX22" fmla="*/ 58070 w 261790"/>
                  <a:gd name="connsiteY22" fmla="*/ 140891 h 146603"/>
                  <a:gd name="connsiteX23" fmla="*/ 63782 w 261790"/>
                  <a:gd name="connsiteY23" fmla="*/ 112332 h 14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790" h="146603">
                    <a:moveTo>
                      <a:pt x="200865" y="111380"/>
                    </a:moveTo>
                    <a:lnTo>
                      <a:pt x="207529" y="140891"/>
                    </a:lnTo>
                    <a:cubicBezTo>
                      <a:pt x="208481" y="143747"/>
                      <a:pt x="211336" y="146603"/>
                      <a:pt x="215144" y="146603"/>
                    </a:cubicBezTo>
                    <a:lnTo>
                      <a:pt x="247511" y="146603"/>
                    </a:lnTo>
                    <a:cubicBezTo>
                      <a:pt x="251319" y="146603"/>
                      <a:pt x="253223" y="143747"/>
                      <a:pt x="254175" y="140891"/>
                    </a:cubicBezTo>
                    <a:lnTo>
                      <a:pt x="261791" y="108524"/>
                    </a:lnTo>
                    <a:cubicBezTo>
                      <a:pt x="261791" y="108524"/>
                      <a:pt x="261791" y="107572"/>
                      <a:pt x="261791" y="106620"/>
                    </a:cubicBezTo>
                    <a:cubicBezTo>
                      <a:pt x="261791" y="106620"/>
                      <a:pt x="261791" y="106620"/>
                      <a:pt x="261791" y="106620"/>
                    </a:cubicBezTo>
                    <a:lnTo>
                      <a:pt x="261791" y="55214"/>
                    </a:lnTo>
                    <a:cubicBezTo>
                      <a:pt x="261791" y="38079"/>
                      <a:pt x="257031" y="23799"/>
                      <a:pt x="246559" y="8568"/>
                    </a:cubicBezTo>
                    <a:lnTo>
                      <a:pt x="242751" y="2856"/>
                    </a:lnTo>
                    <a:cubicBezTo>
                      <a:pt x="241799" y="952"/>
                      <a:pt x="238944" y="0"/>
                      <a:pt x="237040" y="0"/>
                    </a:cubicBezTo>
                    <a:lnTo>
                      <a:pt x="25703" y="0"/>
                    </a:lnTo>
                    <a:cubicBezTo>
                      <a:pt x="22847" y="0"/>
                      <a:pt x="20943" y="1904"/>
                      <a:pt x="19039" y="3808"/>
                    </a:cubicBezTo>
                    <a:lnTo>
                      <a:pt x="15232" y="9520"/>
                    </a:lnTo>
                    <a:cubicBezTo>
                      <a:pt x="4760" y="23799"/>
                      <a:pt x="0" y="39031"/>
                      <a:pt x="0" y="56166"/>
                    </a:cubicBezTo>
                    <a:lnTo>
                      <a:pt x="0" y="106620"/>
                    </a:lnTo>
                    <a:cubicBezTo>
                      <a:pt x="0" y="106620"/>
                      <a:pt x="0" y="106620"/>
                      <a:pt x="0" y="106620"/>
                    </a:cubicBezTo>
                    <a:cubicBezTo>
                      <a:pt x="0" y="106620"/>
                      <a:pt x="0" y="108524"/>
                      <a:pt x="0" y="108524"/>
                    </a:cubicBezTo>
                    <a:lnTo>
                      <a:pt x="7616" y="140891"/>
                    </a:lnTo>
                    <a:cubicBezTo>
                      <a:pt x="8568" y="143747"/>
                      <a:pt x="11423" y="146603"/>
                      <a:pt x="15232" y="146603"/>
                    </a:cubicBezTo>
                    <a:lnTo>
                      <a:pt x="50454" y="146603"/>
                    </a:lnTo>
                    <a:cubicBezTo>
                      <a:pt x="53310" y="146603"/>
                      <a:pt x="57118" y="143747"/>
                      <a:pt x="58070" y="140891"/>
                    </a:cubicBezTo>
                    <a:lnTo>
                      <a:pt x="63782" y="112332"/>
                    </a:lnTo>
                  </a:path>
                </a:pathLst>
              </a:custGeom>
              <a:noFill/>
              <a:ln w="12700" cap="flat">
                <a:solidFill>
                  <a:srgbClr val="000000"/>
                </a:solid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95EBB01-C7E6-B52D-B77E-3B48897D20B2}"/>
                  </a:ext>
                </a:extLst>
              </p:cNvPr>
              <p:cNvSpPr/>
              <p:nvPr/>
            </p:nvSpPr>
            <p:spPr>
              <a:xfrm>
                <a:off x="3804073" y="8400088"/>
                <a:ext cx="52358" cy="19039"/>
              </a:xfrm>
              <a:custGeom>
                <a:avLst/>
                <a:gdLst>
                  <a:gd name="connsiteX0" fmla="*/ 44742 w 52358"/>
                  <a:gd name="connsiteY0" fmla="*/ 19039 h 19039"/>
                  <a:gd name="connsiteX1" fmla="*/ 7616 w 52358"/>
                  <a:gd name="connsiteY1" fmla="*/ 19039 h 19039"/>
                  <a:gd name="connsiteX2" fmla="*/ 0 w 52358"/>
                  <a:gd name="connsiteY2" fmla="*/ 9520 h 19039"/>
                  <a:gd name="connsiteX3" fmla="*/ 7616 w 52358"/>
                  <a:gd name="connsiteY3" fmla="*/ 0 h 19039"/>
                  <a:gd name="connsiteX4" fmla="*/ 44742 w 52358"/>
                  <a:gd name="connsiteY4" fmla="*/ 0 h 19039"/>
                  <a:gd name="connsiteX5" fmla="*/ 52358 w 52358"/>
                  <a:gd name="connsiteY5" fmla="*/ 9520 h 19039"/>
                  <a:gd name="connsiteX6" fmla="*/ 44742 w 52358"/>
                  <a:gd name="connsiteY6" fmla="*/ 19039 h 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8" h="19039">
                    <a:moveTo>
                      <a:pt x="44742" y="19039"/>
                    </a:moveTo>
                    <a:lnTo>
                      <a:pt x="7616" y="19039"/>
                    </a:lnTo>
                    <a:cubicBezTo>
                      <a:pt x="3808" y="19039"/>
                      <a:pt x="0" y="14279"/>
                      <a:pt x="0" y="9520"/>
                    </a:cubicBezTo>
                    <a:cubicBezTo>
                      <a:pt x="0" y="4760"/>
                      <a:pt x="3808" y="0"/>
                      <a:pt x="7616" y="0"/>
                    </a:cubicBezTo>
                    <a:lnTo>
                      <a:pt x="44742" y="0"/>
                    </a:lnTo>
                    <a:cubicBezTo>
                      <a:pt x="48550" y="0"/>
                      <a:pt x="52358" y="4760"/>
                      <a:pt x="52358" y="9520"/>
                    </a:cubicBezTo>
                    <a:cubicBezTo>
                      <a:pt x="52358" y="14279"/>
                      <a:pt x="49502" y="19039"/>
                      <a:pt x="44742" y="19039"/>
                    </a:cubicBezTo>
                    <a:close/>
                  </a:path>
                </a:pathLst>
              </a:custGeom>
              <a:noFill/>
              <a:ln w="12700" cap="flat">
                <a:solidFill>
                  <a:srgbClr val="000000"/>
                </a:solid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EAF5C72-5E0C-E45A-F970-4D9A6ACB7634}"/>
                  </a:ext>
                </a:extLst>
              </p:cNvPr>
              <p:cNvSpPr/>
              <p:nvPr/>
            </p:nvSpPr>
            <p:spPr>
              <a:xfrm>
                <a:off x="3686030" y="8281092"/>
                <a:ext cx="294157" cy="85676"/>
              </a:xfrm>
              <a:custGeom>
                <a:avLst/>
                <a:gdLst>
                  <a:gd name="connsiteX0" fmla="*/ 273214 w 294157"/>
                  <a:gd name="connsiteY0" fmla="*/ 85677 h 85676"/>
                  <a:gd name="connsiteX1" fmla="*/ 294158 w 294157"/>
                  <a:gd name="connsiteY1" fmla="*/ 63782 h 85676"/>
                  <a:gd name="connsiteX2" fmla="*/ 273214 w 294157"/>
                  <a:gd name="connsiteY2" fmla="*/ 42838 h 85676"/>
                  <a:gd name="connsiteX3" fmla="*/ 265599 w 294157"/>
                  <a:gd name="connsiteY3" fmla="*/ 50454 h 85676"/>
                  <a:gd name="connsiteX4" fmla="*/ 273214 w 294157"/>
                  <a:gd name="connsiteY4" fmla="*/ 58070 h 85676"/>
                  <a:gd name="connsiteX5" fmla="*/ 278926 w 294157"/>
                  <a:gd name="connsiteY5" fmla="*/ 63782 h 85676"/>
                  <a:gd name="connsiteX6" fmla="*/ 273214 w 294157"/>
                  <a:gd name="connsiteY6" fmla="*/ 70445 h 85676"/>
                  <a:gd name="connsiteX7" fmla="*/ 258935 w 294157"/>
                  <a:gd name="connsiteY7" fmla="*/ 70445 h 85676"/>
                  <a:gd name="connsiteX8" fmla="*/ 248463 w 294157"/>
                  <a:gd name="connsiteY8" fmla="*/ 25703 h 85676"/>
                  <a:gd name="connsiteX9" fmla="*/ 216096 w 294157"/>
                  <a:gd name="connsiteY9" fmla="*/ 0 h 85676"/>
                  <a:gd name="connsiteX10" fmla="*/ 79013 w 294157"/>
                  <a:gd name="connsiteY10" fmla="*/ 0 h 85676"/>
                  <a:gd name="connsiteX11" fmla="*/ 46646 w 294157"/>
                  <a:gd name="connsiteY11" fmla="*/ 25703 h 85676"/>
                  <a:gd name="connsiteX12" fmla="*/ 35223 w 294157"/>
                  <a:gd name="connsiteY12" fmla="*/ 70445 h 85676"/>
                  <a:gd name="connsiteX13" fmla="*/ 19991 w 294157"/>
                  <a:gd name="connsiteY13" fmla="*/ 70445 h 85676"/>
                  <a:gd name="connsiteX14" fmla="*/ 14279 w 294157"/>
                  <a:gd name="connsiteY14" fmla="*/ 63782 h 85676"/>
                  <a:gd name="connsiteX15" fmla="*/ 19991 w 294157"/>
                  <a:gd name="connsiteY15" fmla="*/ 58070 h 85676"/>
                  <a:gd name="connsiteX16" fmla="*/ 27607 w 294157"/>
                  <a:gd name="connsiteY16" fmla="*/ 50454 h 85676"/>
                  <a:gd name="connsiteX17" fmla="*/ 19991 w 294157"/>
                  <a:gd name="connsiteY17" fmla="*/ 42838 h 85676"/>
                  <a:gd name="connsiteX18" fmla="*/ 0 w 294157"/>
                  <a:gd name="connsiteY18" fmla="*/ 63782 h 85676"/>
                  <a:gd name="connsiteX19" fmla="*/ 19991 w 294157"/>
                  <a:gd name="connsiteY19" fmla="*/ 85677 h 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4157" h="85676">
                    <a:moveTo>
                      <a:pt x="273214" y="85677"/>
                    </a:moveTo>
                    <a:cubicBezTo>
                      <a:pt x="284638" y="85677"/>
                      <a:pt x="294158" y="76157"/>
                      <a:pt x="294158" y="63782"/>
                    </a:cubicBezTo>
                    <a:cubicBezTo>
                      <a:pt x="294158" y="51406"/>
                      <a:pt x="284638" y="42838"/>
                      <a:pt x="273214" y="42838"/>
                    </a:cubicBezTo>
                    <a:cubicBezTo>
                      <a:pt x="261791" y="42838"/>
                      <a:pt x="265599" y="46646"/>
                      <a:pt x="265599" y="50454"/>
                    </a:cubicBezTo>
                    <a:cubicBezTo>
                      <a:pt x="265599" y="54262"/>
                      <a:pt x="269406" y="58070"/>
                      <a:pt x="273214" y="58070"/>
                    </a:cubicBezTo>
                    <a:cubicBezTo>
                      <a:pt x="277022" y="58070"/>
                      <a:pt x="278926" y="60926"/>
                      <a:pt x="278926" y="63782"/>
                    </a:cubicBezTo>
                    <a:cubicBezTo>
                      <a:pt x="278926" y="66638"/>
                      <a:pt x="276070" y="70445"/>
                      <a:pt x="273214" y="70445"/>
                    </a:cubicBezTo>
                    <a:lnTo>
                      <a:pt x="258935" y="70445"/>
                    </a:lnTo>
                    <a:lnTo>
                      <a:pt x="248463" y="25703"/>
                    </a:lnTo>
                    <a:cubicBezTo>
                      <a:pt x="244655" y="10472"/>
                      <a:pt x="231328" y="0"/>
                      <a:pt x="216096" y="0"/>
                    </a:cubicBezTo>
                    <a:lnTo>
                      <a:pt x="79013" y="0"/>
                    </a:lnTo>
                    <a:cubicBezTo>
                      <a:pt x="62830" y="0"/>
                      <a:pt x="49502" y="10472"/>
                      <a:pt x="46646" y="25703"/>
                    </a:cubicBezTo>
                    <a:lnTo>
                      <a:pt x="35223" y="70445"/>
                    </a:lnTo>
                    <a:lnTo>
                      <a:pt x="19991" y="70445"/>
                    </a:lnTo>
                    <a:cubicBezTo>
                      <a:pt x="17135" y="70445"/>
                      <a:pt x="14279" y="67590"/>
                      <a:pt x="14279" y="63782"/>
                    </a:cubicBezTo>
                    <a:cubicBezTo>
                      <a:pt x="14279" y="59974"/>
                      <a:pt x="17135" y="58070"/>
                      <a:pt x="19991" y="58070"/>
                    </a:cubicBezTo>
                    <a:cubicBezTo>
                      <a:pt x="22847" y="58070"/>
                      <a:pt x="27607" y="54262"/>
                      <a:pt x="27607" y="50454"/>
                    </a:cubicBezTo>
                    <a:cubicBezTo>
                      <a:pt x="27607" y="46646"/>
                      <a:pt x="23799" y="42838"/>
                      <a:pt x="19991" y="42838"/>
                    </a:cubicBezTo>
                    <a:cubicBezTo>
                      <a:pt x="9520" y="42838"/>
                      <a:pt x="0" y="52358"/>
                      <a:pt x="0" y="63782"/>
                    </a:cubicBezTo>
                    <a:cubicBezTo>
                      <a:pt x="0" y="75205"/>
                      <a:pt x="9520" y="85677"/>
                      <a:pt x="19991" y="85677"/>
                    </a:cubicBezTo>
                  </a:path>
                </a:pathLst>
              </a:custGeom>
              <a:noFill/>
              <a:ln w="12700" cap="flat">
                <a:solidFill>
                  <a:srgbClr val="000000"/>
                </a:solid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670C405-6B6A-AC9F-B83B-65D41ABD9A82}"/>
                  </a:ext>
                </a:extLst>
              </p:cNvPr>
              <p:cNvSpPr/>
              <p:nvPr/>
            </p:nvSpPr>
            <p:spPr>
              <a:xfrm>
                <a:off x="3837392" y="8104978"/>
                <a:ext cx="243703" cy="237991"/>
              </a:xfrm>
              <a:custGeom>
                <a:avLst/>
                <a:gdLst>
                  <a:gd name="connsiteX0" fmla="*/ 4760 w 243703"/>
                  <a:gd name="connsiteY0" fmla="*/ 158978 h 237991"/>
                  <a:gd name="connsiteX1" fmla="*/ 0 w 243703"/>
                  <a:gd name="connsiteY1" fmla="*/ 122804 h 237991"/>
                  <a:gd name="connsiteX2" fmla="*/ 121852 w 243703"/>
                  <a:gd name="connsiteY2" fmla="*/ 0 h 237991"/>
                  <a:gd name="connsiteX3" fmla="*/ 243703 w 243703"/>
                  <a:gd name="connsiteY3" fmla="*/ 122804 h 237991"/>
                  <a:gd name="connsiteX4" fmla="*/ 163738 w 243703"/>
                  <a:gd name="connsiteY4" fmla="*/ 237992 h 237991"/>
                  <a:gd name="connsiteX5" fmla="*/ 160882 w 243703"/>
                  <a:gd name="connsiteY5" fmla="*/ 237992 h 23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703" h="237991">
                    <a:moveTo>
                      <a:pt x="4760" y="158978"/>
                    </a:moveTo>
                    <a:cubicBezTo>
                      <a:pt x="952" y="147555"/>
                      <a:pt x="0" y="134227"/>
                      <a:pt x="0" y="122804"/>
                    </a:cubicBezTo>
                    <a:cubicBezTo>
                      <a:pt x="0" y="55214"/>
                      <a:pt x="54262" y="0"/>
                      <a:pt x="121852" y="0"/>
                    </a:cubicBezTo>
                    <a:cubicBezTo>
                      <a:pt x="189441" y="0"/>
                      <a:pt x="243703" y="55214"/>
                      <a:pt x="243703" y="122804"/>
                    </a:cubicBezTo>
                    <a:cubicBezTo>
                      <a:pt x="243703" y="190393"/>
                      <a:pt x="211336" y="220856"/>
                      <a:pt x="163738" y="237992"/>
                    </a:cubicBezTo>
                    <a:cubicBezTo>
                      <a:pt x="162786" y="237040"/>
                      <a:pt x="161834" y="237992"/>
                      <a:pt x="160882" y="237992"/>
                    </a:cubicBezTo>
                  </a:path>
                </a:pathLst>
              </a:custGeom>
              <a:noFill/>
              <a:ln w="12700" cap="flat">
                <a:solidFill>
                  <a:srgbClr val="000000"/>
                </a:solid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D7CA09C0-B8EE-93E6-3501-101E014DEDE2}"/>
                  </a:ext>
                </a:extLst>
              </p:cNvPr>
              <p:cNvSpPr/>
              <p:nvPr/>
            </p:nvSpPr>
            <p:spPr>
              <a:xfrm>
                <a:off x="3728868" y="8380097"/>
                <a:ext cx="57117" cy="57117"/>
              </a:xfrm>
              <a:custGeom>
                <a:avLst/>
                <a:gdLst>
                  <a:gd name="connsiteX0" fmla="*/ 57118 w 57117"/>
                  <a:gd name="connsiteY0" fmla="*/ 28559 h 57117"/>
                  <a:gd name="connsiteX1" fmla="*/ 28559 w 57117"/>
                  <a:gd name="connsiteY1" fmla="*/ 57118 h 57117"/>
                  <a:gd name="connsiteX2" fmla="*/ 0 w 57117"/>
                  <a:gd name="connsiteY2" fmla="*/ 28559 h 57117"/>
                  <a:gd name="connsiteX3" fmla="*/ 28559 w 57117"/>
                  <a:gd name="connsiteY3" fmla="*/ 0 h 57117"/>
                </a:gdLst>
                <a:ahLst/>
                <a:cxnLst>
                  <a:cxn ang="0">
                    <a:pos x="connsiteX0" y="connsiteY0"/>
                  </a:cxn>
                  <a:cxn ang="0">
                    <a:pos x="connsiteX1" y="connsiteY1"/>
                  </a:cxn>
                  <a:cxn ang="0">
                    <a:pos x="connsiteX2" y="connsiteY2"/>
                  </a:cxn>
                  <a:cxn ang="0">
                    <a:pos x="connsiteX3" y="connsiteY3"/>
                  </a:cxn>
                </a:cxnLst>
                <a:rect l="l" t="t" r="r" b="b"/>
                <a:pathLst>
                  <a:path w="57117" h="57117">
                    <a:moveTo>
                      <a:pt x="57118" y="28559"/>
                    </a:moveTo>
                    <a:cubicBezTo>
                      <a:pt x="57118" y="44743"/>
                      <a:pt x="44742" y="57118"/>
                      <a:pt x="28559" y="57118"/>
                    </a:cubicBezTo>
                    <a:cubicBezTo>
                      <a:pt x="12375" y="57118"/>
                      <a:pt x="0" y="44743"/>
                      <a:pt x="0" y="28559"/>
                    </a:cubicBezTo>
                    <a:cubicBezTo>
                      <a:pt x="0" y="12375"/>
                      <a:pt x="12375" y="0"/>
                      <a:pt x="28559" y="0"/>
                    </a:cubicBezTo>
                  </a:path>
                </a:pathLst>
              </a:custGeom>
              <a:noFill/>
              <a:ln w="12700" cap="flat">
                <a:solidFill>
                  <a:srgbClr val="000000"/>
                </a:solid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11BEF20C-ECFE-9FD5-816D-88E6AA40EB9A}"/>
                  </a:ext>
                </a:extLst>
              </p:cNvPr>
              <p:cNvSpPr/>
              <p:nvPr/>
            </p:nvSpPr>
            <p:spPr>
              <a:xfrm>
                <a:off x="3875471" y="8381049"/>
                <a:ext cx="57117" cy="57117"/>
              </a:xfrm>
              <a:custGeom>
                <a:avLst/>
                <a:gdLst>
                  <a:gd name="connsiteX0" fmla="*/ 57118 w 57117"/>
                  <a:gd name="connsiteY0" fmla="*/ 28559 h 57117"/>
                  <a:gd name="connsiteX1" fmla="*/ 28559 w 57117"/>
                  <a:gd name="connsiteY1" fmla="*/ 57118 h 57117"/>
                  <a:gd name="connsiteX2" fmla="*/ 0 w 57117"/>
                  <a:gd name="connsiteY2" fmla="*/ 28559 h 57117"/>
                  <a:gd name="connsiteX3" fmla="*/ 28559 w 57117"/>
                  <a:gd name="connsiteY3" fmla="*/ 0 h 57117"/>
                </a:gdLst>
                <a:ahLst/>
                <a:cxnLst>
                  <a:cxn ang="0">
                    <a:pos x="connsiteX0" y="connsiteY0"/>
                  </a:cxn>
                  <a:cxn ang="0">
                    <a:pos x="connsiteX1" y="connsiteY1"/>
                  </a:cxn>
                  <a:cxn ang="0">
                    <a:pos x="connsiteX2" y="connsiteY2"/>
                  </a:cxn>
                  <a:cxn ang="0">
                    <a:pos x="connsiteX3" y="connsiteY3"/>
                  </a:cxn>
                </a:cxnLst>
                <a:rect l="l" t="t" r="r" b="b"/>
                <a:pathLst>
                  <a:path w="57117" h="57117">
                    <a:moveTo>
                      <a:pt x="57118" y="28559"/>
                    </a:moveTo>
                    <a:cubicBezTo>
                      <a:pt x="57118" y="44742"/>
                      <a:pt x="44742" y="57118"/>
                      <a:pt x="28559" y="57118"/>
                    </a:cubicBezTo>
                    <a:cubicBezTo>
                      <a:pt x="12375" y="57118"/>
                      <a:pt x="0" y="44742"/>
                      <a:pt x="0" y="28559"/>
                    </a:cubicBezTo>
                    <a:cubicBezTo>
                      <a:pt x="0" y="12375"/>
                      <a:pt x="12375" y="0"/>
                      <a:pt x="28559" y="0"/>
                    </a:cubicBezTo>
                  </a:path>
                </a:pathLst>
              </a:custGeom>
              <a:noFill/>
              <a:ln w="12700" cap="flat">
                <a:solidFill>
                  <a:srgbClr val="000000"/>
                </a:solidFill>
                <a:prstDash val="solid"/>
                <a:miter/>
              </a:ln>
            </p:spPr>
            <p:txBody>
              <a:bodyPr rtlCol="0" anchor="ctr"/>
              <a:lstStyle/>
              <a:p>
                <a:endParaRPr lang="en-US"/>
              </a:p>
            </p:txBody>
          </p:sp>
        </p:grpSp>
        <p:grpSp>
          <p:nvGrpSpPr>
            <p:cNvPr id="25" name="Group 24">
              <a:extLst>
                <a:ext uri="{FF2B5EF4-FFF2-40B4-BE49-F238E27FC236}">
                  <a16:creationId xmlns:a16="http://schemas.microsoft.com/office/drawing/2014/main" id="{15CA669A-D4FB-7526-AD77-5349FAC88E63}"/>
                </a:ext>
              </a:extLst>
            </p:cNvPr>
            <p:cNvGrpSpPr/>
            <p:nvPr/>
          </p:nvGrpSpPr>
          <p:grpSpPr>
            <a:xfrm rot="1286664">
              <a:off x="5139342" y="5296520"/>
              <a:ext cx="142592" cy="142398"/>
              <a:chOff x="5139342" y="5296520"/>
              <a:chExt cx="142592" cy="142398"/>
            </a:xfrm>
          </p:grpSpPr>
          <p:sp>
            <p:nvSpPr>
              <p:cNvPr id="34" name="Freeform 33">
                <a:extLst>
                  <a:ext uri="{FF2B5EF4-FFF2-40B4-BE49-F238E27FC236}">
                    <a16:creationId xmlns:a16="http://schemas.microsoft.com/office/drawing/2014/main" id="{58B795E2-D283-2FD6-EAFF-159DCBF613AC}"/>
                  </a:ext>
                </a:extLst>
              </p:cNvPr>
              <p:cNvSpPr/>
              <p:nvPr/>
            </p:nvSpPr>
            <p:spPr>
              <a:xfrm>
                <a:off x="5139342" y="5296520"/>
                <a:ext cx="142592" cy="142398"/>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51C4C6"/>
              </a:solidFill>
              <a:ln w="12700" cap="rnd">
                <a:solidFill>
                  <a:srgbClr val="000000"/>
                </a:solidFill>
                <a:prstDash val="solid"/>
                <a:miter/>
              </a:ln>
            </p:spPr>
            <p:txBody>
              <a:bodyPr rtlCol="0" anchor="ctr"/>
              <a:lstStyle/>
              <a:p>
                <a:endParaRPr lang="en-US" sz="1799"/>
              </a:p>
            </p:txBody>
          </p:sp>
          <p:sp>
            <p:nvSpPr>
              <p:cNvPr id="52" name="Freeform 51">
                <a:extLst>
                  <a:ext uri="{FF2B5EF4-FFF2-40B4-BE49-F238E27FC236}">
                    <a16:creationId xmlns:a16="http://schemas.microsoft.com/office/drawing/2014/main" id="{18B3A6E8-5556-805C-7F11-4955FE2F97AA}"/>
                  </a:ext>
                </a:extLst>
              </p:cNvPr>
              <p:cNvSpPr/>
              <p:nvPr/>
            </p:nvSpPr>
            <p:spPr>
              <a:xfrm>
                <a:off x="5202488" y="5360318"/>
                <a:ext cx="78577" cy="77730"/>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2700" cap="rnd">
                <a:solidFill>
                  <a:srgbClr val="000000"/>
                </a:solidFill>
                <a:prstDash val="solid"/>
                <a:miter/>
              </a:ln>
            </p:spPr>
            <p:txBody>
              <a:bodyPr rtlCol="0" anchor="ctr"/>
              <a:lstStyle/>
              <a:p>
                <a:endParaRPr lang="en-US" sz="1799"/>
              </a:p>
            </p:txBody>
          </p:sp>
        </p:grpSp>
      </p:grpSp>
      <p:sp>
        <p:nvSpPr>
          <p:cNvPr id="155" name="TextBox 154">
            <a:extLst>
              <a:ext uri="{FF2B5EF4-FFF2-40B4-BE49-F238E27FC236}">
                <a16:creationId xmlns:a16="http://schemas.microsoft.com/office/drawing/2014/main" id="{4FD6800B-31A3-76A9-2378-B8EDB2F8504F}"/>
              </a:ext>
            </a:extLst>
          </p:cNvPr>
          <p:cNvSpPr txBox="1"/>
          <p:nvPr/>
        </p:nvSpPr>
        <p:spPr>
          <a:xfrm>
            <a:off x="1186566" y="2836549"/>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Gratuito/A pagamento</a:t>
            </a:r>
          </a:p>
        </p:txBody>
      </p:sp>
      <p:sp>
        <p:nvSpPr>
          <p:cNvPr id="156" name="Text Placeholder 1">
            <a:extLst>
              <a:ext uri="{FF2B5EF4-FFF2-40B4-BE49-F238E27FC236}">
                <a16:creationId xmlns:a16="http://schemas.microsoft.com/office/drawing/2014/main" id="{656357BF-FC98-35E1-8F04-B4E836CC593A}"/>
              </a:ext>
            </a:extLst>
          </p:cNvPr>
          <p:cNvSpPr txBox="1">
            <a:spLocks/>
          </p:cNvSpPr>
          <p:nvPr/>
        </p:nvSpPr>
        <p:spPr>
          <a:xfrm>
            <a:off x="1206690" y="3168449"/>
            <a:ext cx="5760117" cy="1980021"/>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ADD037"/>
              </a:buClr>
            </a:pPr>
            <a:r>
              <a:rPr lang="en-US" sz="1150" b="0" dirty="0">
                <a:solidFill>
                  <a:srgbClr val="262626"/>
                </a:solidFill>
              </a:rPr>
              <a:t>PTV </a:t>
            </a:r>
            <a:r>
              <a:rPr lang="en-US" sz="1150" b="0" dirty="0" err="1">
                <a:solidFill>
                  <a:srgbClr val="262626"/>
                </a:solidFill>
              </a:rPr>
              <a:t>Vissim </a:t>
            </a:r>
            <a:r>
              <a:rPr lang="en-US" sz="1150" b="0" dirty="0">
                <a:solidFill>
                  <a:srgbClr val="262626"/>
                </a:solidFill>
              </a:rPr>
              <a:t>e PTV Visum sono </a:t>
            </a:r>
            <a:r>
              <a:rPr lang="en-US" sz="1150" dirty="0">
                <a:solidFill>
                  <a:srgbClr val="262626"/>
                </a:solidFill>
              </a:rPr>
              <a:t>software a pagamento, </a:t>
            </a:r>
            <a:r>
              <a:rPr lang="en-US" sz="1150" b="0" dirty="0">
                <a:solidFill>
                  <a:srgbClr val="262626"/>
                </a:solidFill>
              </a:rPr>
              <a:t>ma sono disponibili alcune opzioni gratuite:</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Versioni di prova </a:t>
            </a:r>
            <a:r>
              <a:rPr lang="en-US" sz="1150" b="0" dirty="0">
                <a:solidFill>
                  <a:srgbClr val="262626"/>
                </a:solidFill>
              </a:rPr>
              <a:t>– PTV offre una </a:t>
            </a:r>
            <a:r>
              <a:rPr lang="en-US" sz="1150" dirty="0">
                <a:solidFill>
                  <a:srgbClr val="262626"/>
                </a:solidFill>
              </a:rPr>
              <a:t>versione di prova gratuita </a:t>
            </a:r>
            <a:r>
              <a:rPr lang="en-US" sz="1150" b="0" dirty="0">
                <a:solidFill>
                  <a:srgbClr val="262626"/>
                </a:solidFill>
              </a:rPr>
              <a:t>di PTV Visum, che consente agli utenti di testarne le funzionalità prima dell'acquisto. È possibile verificarlo qui.</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Licenze per studenti e accademici </a:t>
            </a:r>
            <a:r>
              <a:rPr lang="en-US" sz="1150" b="0" dirty="0">
                <a:solidFill>
                  <a:srgbClr val="262626"/>
                </a:solidFill>
              </a:rPr>
              <a:t>– Se sei uno studente o stai lavorando a una tesi, potresti avere diritto a una licenza accademica gratuita per PTV Visum e PTV </a:t>
            </a:r>
            <a:r>
              <a:rPr lang="en-US" sz="1150" b="0" dirty="0" err="1">
                <a:solidFill>
                  <a:srgbClr val="262626"/>
                </a:solidFill>
              </a:rPr>
              <a:t>Vissim</a:t>
            </a:r>
            <a:r>
              <a:rPr lang="en-US" sz="1150" b="0" dirty="0">
                <a:solidFill>
                  <a:srgbClr val="262626"/>
                </a:solidFill>
              </a:rPr>
              <a:t>. Maggiori dettagli qui.</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Versioni limitate per studenti </a:t>
            </a:r>
            <a:r>
              <a:rPr lang="en-US" sz="1150" b="0" dirty="0">
                <a:solidFill>
                  <a:srgbClr val="262626"/>
                </a:solidFill>
              </a:rPr>
              <a:t>– PTV fornisce </a:t>
            </a:r>
            <a:r>
              <a:rPr lang="en-US" sz="1150" dirty="0">
                <a:solidFill>
                  <a:srgbClr val="262626"/>
                </a:solidFill>
              </a:rPr>
              <a:t>versioni di prova con funzionalità limitate </a:t>
            </a:r>
            <a:r>
              <a:rPr lang="en-US" sz="1150" b="0" dirty="0">
                <a:solidFill>
                  <a:srgbClr val="262626"/>
                </a:solidFill>
              </a:rPr>
              <a:t>per gli studenti che desiderano imparare a utilizzare il software. Le trovi qui.</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SUMO (Simulation of Urban Mobility</a:t>
            </a:r>
            <a:r>
              <a:rPr lang="en-US" sz="1150" b="0" dirty="0">
                <a:solidFill>
                  <a:srgbClr val="262626"/>
                </a:solidFill>
              </a:rPr>
              <a:t>) – Uno strumento di simulazione del traffico open source ampiamente utilizzato per la ricerca. A differenza di PTV </a:t>
            </a:r>
            <a:r>
              <a:rPr lang="en-US" sz="1150" b="0" dirty="0" err="1">
                <a:solidFill>
                  <a:srgbClr val="262626"/>
                </a:solidFill>
              </a:rPr>
              <a:t>Vissim</a:t>
            </a:r>
            <a:r>
              <a:rPr lang="en-US" sz="1150" b="0" dirty="0">
                <a:solidFill>
                  <a:srgbClr val="262626"/>
                </a:solidFill>
              </a:rPr>
              <a:t>, </a:t>
            </a:r>
            <a:r>
              <a:rPr lang="en-US" sz="1150" dirty="0">
                <a:solidFill>
                  <a:srgbClr val="262626"/>
                </a:solidFill>
              </a:rPr>
              <a:t>SUMO è gratuito </a:t>
            </a:r>
            <a:r>
              <a:rPr lang="en-US" sz="1150" b="0" dirty="0">
                <a:solidFill>
                  <a:srgbClr val="262626"/>
                </a:solidFill>
              </a:rPr>
              <a:t>e supporta simulazioni su larga scala, ma </a:t>
            </a:r>
            <a:r>
              <a:rPr lang="en-US" sz="1150" dirty="0">
                <a:solidFill>
                  <a:srgbClr val="262626"/>
                </a:solidFill>
              </a:rPr>
              <a:t>non dispone di alcune delle funzionalità avanzate di visualizzazione e modellazione del comportamento dei conducenti.</a:t>
            </a:r>
          </a:p>
          <a:p>
            <a:pPr algn="just">
              <a:lnSpc>
                <a:spcPts val="1220"/>
              </a:lnSpc>
              <a:spcBef>
                <a:spcPts val="0"/>
              </a:spcBef>
              <a:buClr>
                <a:srgbClr val="ADD037"/>
              </a:buClr>
            </a:pPr>
            <a:endParaRPr lang="en-US" sz="1150" b="0" dirty="0">
              <a:solidFill>
                <a:srgbClr val="262626"/>
              </a:solidFill>
            </a:endParaRPr>
          </a:p>
        </p:txBody>
      </p:sp>
      <p:grpSp>
        <p:nvGrpSpPr>
          <p:cNvPr id="157" name="Group 156">
            <a:extLst>
              <a:ext uri="{FF2B5EF4-FFF2-40B4-BE49-F238E27FC236}">
                <a16:creationId xmlns:a16="http://schemas.microsoft.com/office/drawing/2014/main" id="{85E87BC8-2116-AE66-6867-2160C47D93D6}"/>
              </a:ext>
            </a:extLst>
          </p:cNvPr>
          <p:cNvGrpSpPr/>
          <p:nvPr/>
        </p:nvGrpSpPr>
        <p:grpSpPr>
          <a:xfrm>
            <a:off x="833554" y="2979533"/>
            <a:ext cx="284351" cy="90540"/>
            <a:chOff x="1376309" y="4038285"/>
            <a:chExt cx="284351" cy="90540"/>
          </a:xfrm>
        </p:grpSpPr>
        <p:cxnSp>
          <p:nvCxnSpPr>
            <p:cNvPr id="158" name="Straight Connector 157">
              <a:extLst>
                <a:ext uri="{FF2B5EF4-FFF2-40B4-BE49-F238E27FC236}">
                  <a16:creationId xmlns:a16="http://schemas.microsoft.com/office/drawing/2014/main" id="{6860F294-641D-962F-CC51-6E8AE50A0C24}"/>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59" name="Graphic 15">
              <a:extLst>
                <a:ext uri="{FF2B5EF4-FFF2-40B4-BE49-F238E27FC236}">
                  <a16:creationId xmlns:a16="http://schemas.microsoft.com/office/drawing/2014/main" id="{FCD5585A-CD56-9259-E779-D403EA7F5753}"/>
                </a:ext>
              </a:extLst>
            </p:cNvPr>
            <p:cNvGrpSpPr/>
            <p:nvPr/>
          </p:nvGrpSpPr>
          <p:grpSpPr>
            <a:xfrm rot="16200000">
              <a:off x="1570220" y="4038384"/>
              <a:ext cx="90540" cy="90341"/>
              <a:chOff x="1006279" y="7689162"/>
              <a:chExt cx="118191" cy="117931"/>
            </a:xfrm>
          </p:grpSpPr>
          <p:sp>
            <p:nvSpPr>
              <p:cNvPr id="160" name="Freeform 159">
                <a:extLst>
                  <a:ext uri="{FF2B5EF4-FFF2-40B4-BE49-F238E27FC236}">
                    <a16:creationId xmlns:a16="http://schemas.microsoft.com/office/drawing/2014/main" id="{A4A5C020-B9E3-4ABE-C6BE-D6C7DA53C15F}"/>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61" name="Freeform 160">
                <a:extLst>
                  <a:ext uri="{FF2B5EF4-FFF2-40B4-BE49-F238E27FC236}">
                    <a16:creationId xmlns:a16="http://schemas.microsoft.com/office/drawing/2014/main" id="{B6C0FEDD-0DB7-EED9-C354-44284713CC66}"/>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164" name="Straight Connector 163">
            <a:extLst>
              <a:ext uri="{FF2B5EF4-FFF2-40B4-BE49-F238E27FC236}">
                <a16:creationId xmlns:a16="http://schemas.microsoft.com/office/drawing/2014/main" id="{F156E890-17B1-CC76-84A8-F37724DC4359}"/>
              </a:ext>
            </a:extLst>
          </p:cNvPr>
          <p:cNvCxnSpPr>
            <a:cxnSpLocks/>
          </p:cNvCxnSpPr>
          <p:nvPr/>
        </p:nvCxnSpPr>
        <p:spPr>
          <a:xfrm>
            <a:off x="830267" y="2735050"/>
            <a:ext cx="2867" cy="6003629"/>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67" name="Freeform 166">
            <a:extLst>
              <a:ext uri="{FF2B5EF4-FFF2-40B4-BE49-F238E27FC236}">
                <a16:creationId xmlns:a16="http://schemas.microsoft.com/office/drawing/2014/main" id="{DBEBB3E7-8376-2D5E-BD45-7AD0CA912675}"/>
              </a:ext>
            </a:extLst>
          </p:cNvPr>
          <p:cNvSpPr/>
          <p:nvPr/>
        </p:nvSpPr>
        <p:spPr>
          <a:xfrm>
            <a:off x="-204619" y="8579494"/>
            <a:ext cx="1733471" cy="152056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3633710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20D54-91F5-D246-1410-622CE4DB7CF8}"/>
            </a:ext>
          </a:extLst>
        </p:cNvPr>
        <p:cNvGrpSpPr/>
        <p:nvPr/>
      </p:nvGrpSpPr>
      <p:grpSpPr>
        <a:xfrm>
          <a:off x="0" y="0"/>
          <a:ext cx="0" cy="0"/>
          <a:chOff x="0" y="0"/>
          <a:chExt cx="0" cy="0"/>
        </a:xfrm>
      </p:grpSpPr>
      <p:sp>
        <p:nvSpPr>
          <p:cNvPr id="12" name="object 13">
            <a:extLst>
              <a:ext uri="{FF2B5EF4-FFF2-40B4-BE49-F238E27FC236}">
                <a16:creationId xmlns:a16="http://schemas.microsoft.com/office/drawing/2014/main" id="{049B0D09-C6E3-BF73-0B69-0BCAF8555BBD}"/>
              </a:ext>
            </a:extLst>
          </p:cNvPr>
          <p:cNvSpPr/>
          <p:nvPr/>
        </p:nvSpPr>
        <p:spPr>
          <a:xfrm rot="16200000">
            <a:off x="3134009" y="-1712527"/>
            <a:ext cx="1276202" cy="7575128"/>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6176C940-D890-DA55-B687-250283B09501}"/>
              </a:ext>
            </a:extLst>
          </p:cNvPr>
          <p:cNvSpPr txBox="1">
            <a:spLocks/>
          </p:cNvSpPr>
          <p:nvPr/>
        </p:nvSpPr>
        <p:spPr>
          <a:xfrm>
            <a:off x="672233" y="1676763"/>
            <a:ext cx="5939601" cy="493776"/>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200" b="1" dirty="0">
                <a:solidFill>
                  <a:srgbClr val="FFFFFF"/>
                </a:solidFill>
                <a:latin typeface="Calibri" panose="020F0502020204030204" pitchFamily="34" charset="0"/>
                <a:cs typeface="Calibri" panose="020F0502020204030204" pitchFamily="34" charset="0"/>
              </a:rPr>
              <a:t>PTV </a:t>
            </a:r>
            <a:r>
              <a:rPr lang="en-US" sz="2200" b="1" dirty="0" err="1">
                <a:solidFill>
                  <a:srgbClr val="FFFFFF"/>
                </a:solidFill>
                <a:latin typeface="Calibri" panose="020F0502020204030204" pitchFamily="34" charset="0"/>
                <a:cs typeface="Calibri" panose="020F0502020204030204" pitchFamily="34" charset="0"/>
              </a:rPr>
              <a:t>Vissim </a:t>
            </a:r>
            <a:r>
              <a:rPr lang="en-US" sz="2200" b="1" dirty="0">
                <a:solidFill>
                  <a:srgbClr val="FFFFFF"/>
                </a:solidFill>
                <a:latin typeface="Calibri" panose="020F0502020204030204" pitchFamily="34" charset="0"/>
                <a:cs typeface="Calibri" panose="020F0502020204030204" pitchFamily="34" charset="0"/>
              </a:rPr>
              <a:t> PTV Visum </a:t>
            </a:r>
          </a:p>
          <a:p>
            <a:pPr marL="0" indent="0">
              <a:lnSpc>
                <a:spcPts val="2300"/>
              </a:lnSpc>
              <a:spcBef>
                <a:spcPts val="0"/>
              </a:spcBef>
              <a:buNone/>
            </a:pPr>
            <a:endParaRPr lang="en-US" sz="2200" b="1" dirty="0">
              <a:solidFill>
                <a:srgbClr val="FFFFFF"/>
              </a:solidFill>
              <a:latin typeface="Calibri" panose="020F0502020204030204" pitchFamily="34" charset="0"/>
              <a:cs typeface="Calibri" panose="020F0502020204030204" pitchFamily="34" charset="0"/>
            </a:endParaRPr>
          </a:p>
        </p:txBody>
      </p:sp>
      <p:sp>
        <p:nvSpPr>
          <p:cNvPr id="129" name="Freeform 128">
            <a:extLst>
              <a:ext uri="{FF2B5EF4-FFF2-40B4-BE49-F238E27FC236}">
                <a16:creationId xmlns:a16="http://schemas.microsoft.com/office/drawing/2014/main" id="{AD990CA7-52F4-A1F2-D389-449735D135B6}"/>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226" name="Text Placeholder 35">
            <a:extLst>
              <a:ext uri="{FF2B5EF4-FFF2-40B4-BE49-F238E27FC236}">
                <a16:creationId xmlns:a16="http://schemas.microsoft.com/office/drawing/2014/main" id="{295CC6F1-5F42-0A81-C6FB-72EBDB367E4E}"/>
              </a:ext>
            </a:extLst>
          </p:cNvPr>
          <p:cNvSpPr txBox="1">
            <a:spLocks/>
          </p:cNvSpPr>
          <p:nvPr/>
        </p:nvSpPr>
        <p:spPr>
          <a:xfrm>
            <a:off x="672233" y="2300465"/>
            <a:ext cx="6742610" cy="393345"/>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1580"/>
              </a:lnSpc>
              <a:spcBef>
                <a:spcPts val="0"/>
              </a:spcBef>
              <a:buNone/>
              <a:tabLst>
                <a:tab pos="1150938" algn="l"/>
              </a:tabLst>
            </a:pPr>
            <a:r>
              <a:rPr lang="en-US" sz="1400" b="1" dirty="0">
                <a:solidFill>
                  <a:schemeClr val="bg1"/>
                </a:solidFill>
                <a:latin typeface="Calibri" panose="020F0502020204030204" pitchFamily="34" charset="0"/>
                <a:cs typeface="Calibri" panose="020F0502020204030204" pitchFamily="34" charset="0"/>
              </a:rPr>
              <a:t>Sviluppatore: </a:t>
            </a:r>
            <a:r>
              <a:rPr lang="en-US" sz="1400" dirty="0">
                <a:solidFill>
                  <a:schemeClr val="bg1"/>
                </a:solidFill>
                <a:latin typeface="Calibri" panose="020F0502020204030204" pitchFamily="34" charset="0"/>
                <a:cs typeface="Calibri" panose="020F0502020204030204" pitchFamily="34" charset="0"/>
              </a:rPr>
              <a:t>     PTV </a:t>
            </a:r>
            <a:r>
              <a:rPr lang="en-US" sz="1400" dirty="0" err="1">
                <a:solidFill>
                  <a:schemeClr val="bg1"/>
                </a:solidFill>
                <a:latin typeface="Calibri" panose="020F0502020204030204" pitchFamily="34" charset="0"/>
                <a:cs typeface="Calibri" panose="020F0502020204030204" pitchFamily="34" charset="0"/>
              </a:rPr>
              <a:t>Planung </a:t>
            </a:r>
            <a:r>
              <a:rPr lang="en-US" sz="1400" dirty="0">
                <a:solidFill>
                  <a:schemeClr val="bg1"/>
                </a:solidFill>
                <a:latin typeface="Calibri" panose="020F0502020204030204" pitchFamily="34" charset="0"/>
                <a:cs typeface="Calibri" panose="020F0502020204030204" pitchFamily="34" charset="0"/>
              </a:rPr>
              <a:t>Transport Verkehr GmbH </a:t>
            </a:r>
          </a:p>
        </p:txBody>
      </p:sp>
      <p:cxnSp>
        <p:nvCxnSpPr>
          <p:cNvPr id="240" name="Straight Connector 239">
            <a:extLst>
              <a:ext uri="{FF2B5EF4-FFF2-40B4-BE49-F238E27FC236}">
                <a16:creationId xmlns:a16="http://schemas.microsoft.com/office/drawing/2014/main" id="{28E7E4E2-3A89-D695-75FB-DDCA78B69359}"/>
              </a:ext>
            </a:extLst>
          </p:cNvPr>
          <p:cNvCxnSpPr>
            <a:cxnSpLocks/>
          </p:cNvCxnSpPr>
          <p:nvPr/>
        </p:nvCxnSpPr>
        <p:spPr>
          <a:xfrm flipH="1">
            <a:off x="-1" y="2170539"/>
            <a:ext cx="67564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6" name="Slide Number Placeholder 5">
            <a:extLst>
              <a:ext uri="{FF2B5EF4-FFF2-40B4-BE49-F238E27FC236}">
                <a16:creationId xmlns:a16="http://schemas.microsoft.com/office/drawing/2014/main" id="{A235D8CD-9160-6CC5-3A9D-C85DD4BB7DF4}"/>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17</a:t>
            </a:fld>
            <a:endParaRPr lang="en-US" dirty="0">
              <a:solidFill>
                <a:srgbClr val="262626"/>
              </a:solidFill>
            </a:endParaRPr>
          </a:p>
        </p:txBody>
      </p:sp>
      <p:sp>
        <p:nvSpPr>
          <p:cNvPr id="26" name="Freeform 25">
            <a:extLst>
              <a:ext uri="{FF2B5EF4-FFF2-40B4-BE49-F238E27FC236}">
                <a16:creationId xmlns:a16="http://schemas.microsoft.com/office/drawing/2014/main" id="{51F306AE-0C75-26DF-225A-503958FFEAFA}"/>
              </a:ext>
            </a:extLst>
          </p:cNvPr>
          <p:cNvSpPr/>
          <p:nvPr/>
        </p:nvSpPr>
        <p:spPr>
          <a:xfrm rot="16857412">
            <a:off x="6462381" y="1531207"/>
            <a:ext cx="1736260" cy="152301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cxnSp>
        <p:nvCxnSpPr>
          <p:cNvPr id="36" name="Straight Connector 35">
            <a:extLst>
              <a:ext uri="{FF2B5EF4-FFF2-40B4-BE49-F238E27FC236}">
                <a16:creationId xmlns:a16="http://schemas.microsoft.com/office/drawing/2014/main" id="{D409A111-00BF-C2B7-0EDD-E83DA26C2C61}"/>
              </a:ext>
            </a:extLst>
          </p:cNvPr>
          <p:cNvCxnSpPr>
            <a:cxnSpLocks/>
          </p:cNvCxnSpPr>
          <p:nvPr/>
        </p:nvCxnSpPr>
        <p:spPr>
          <a:xfrm>
            <a:off x="1785437" y="2170539"/>
            <a:ext cx="0" cy="536085"/>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2A2C671-A273-C92C-67C9-F19573A1A319}"/>
              </a:ext>
            </a:extLst>
          </p:cNvPr>
          <p:cNvCxnSpPr>
            <a:cxnSpLocks/>
          </p:cNvCxnSpPr>
          <p:nvPr/>
        </p:nvCxnSpPr>
        <p:spPr>
          <a:xfrm flipH="1">
            <a:off x="-14555" y="6291390"/>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ECC73B-8368-16CF-854B-3DCA48419EF8}"/>
              </a:ext>
            </a:extLst>
          </p:cNvPr>
          <p:cNvCxnSpPr>
            <a:cxnSpLocks/>
          </p:cNvCxnSpPr>
          <p:nvPr/>
        </p:nvCxnSpPr>
        <p:spPr>
          <a:xfrm flipH="1">
            <a:off x="1095473" y="10091959"/>
            <a:ext cx="6464202"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438C407-48A8-2446-7F1F-514FDD807018}"/>
              </a:ext>
            </a:extLst>
          </p:cNvPr>
          <p:cNvCxnSpPr>
            <a:cxnSpLocks/>
          </p:cNvCxnSpPr>
          <p:nvPr/>
        </p:nvCxnSpPr>
        <p:spPr>
          <a:xfrm>
            <a:off x="841769" y="1176990"/>
            <a:ext cx="0" cy="25994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4C61995-BFEA-2A5F-09C4-EEFCCFA98F0B}"/>
              </a:ext>
            </a:extLst>
          </p:cNvPr>
          <p:cNvCxnSpPr>
            <a:cxnSpLocks/>
            <a:stCxn id="21" idx="1"/>
          </p:cNvCxnSpPr>
          <p:nvPr/>
        </p:nvCxnSpPr>
        <p:spPr>
          <a:xfrm flipH="1" flipV="1">
            <a:off x="-37293" y="698810"/>
            <a:ext cx="1331206" cy="19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500B09-2238-1448-5163-BC25C305F89F}"/>
              </a:ext>
            </a:extLst>
          </p:cNvPr>
          <p:cNvSpPr txBox="1"/>
          <p:nvPr/>
        </p:nvSpPr>
        <p:spPr>
          <a:xfrm>
            <a:off x="1464449" y="591751"/>
            <a:ext cx="4397812" cy="731034"/>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TRASPORTI E LOGISTICA</a:t>
            </a: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826085A-E37A-2575-75FD-6D31F97C8AE8}"/>
              </a:ext>
            </a:extLst>
          </p:cNvPr>
          <p:cNvGrpSpPr/>
          <p:nvPr/>
        </p:nvGrpSpPr>
        <p:grpSpPr>
          <a:xfrm rot="16200000">
            <a:off x="514220" y="225676"/>
            <a:ext cx="793054" cy="947012"/>
            <a:chOff x="547405" y="6570863"/>
            <a:chExt cx="1035254" cy="1236230"/>
          </a:xfrm>
        </p:grpSpPr>
        <p:grpSp>
          <p:nvGrpSpPr>
            <p:cNvPr id="8" name="Graphic 15">
              <a:extLst>
                <a:ext uri="{FF2B5EF4-FFF2-40B4-BE49-F238E27FC236}">
                  <a16:creationId xmlns:a16="http://schemas.microsoft.com/office/drawing/2014/main" id="{9EF7A14F-1DCA-A2CE-B41A-C7F25846A440}"/>
                </a:ext>
              </a:extLst>
            </p:cNvPr>
            <p:cNvGrpSpPr/>
            <p:nvPr/>
          </p:nvGrpSpPr>
          <p:grpSpPr>
            <a:xfrm>
              <a:off x="1006279" y="7689162"/>
              <a:ext cx="118191" cy="117931"/>
              <a:chOff x="1006279" y="7689162"/>
              <a:chExt cx="118191" cy="117931"/>
            </a:xfrm>
          </p:grpSpPr>
          <p:sp>
            <p:nvSpPr>
              <p:cNvPr id="21" name="Freeform 20">
                <a:extLst>
                  <a:ext uri="{FF2B5EF4-FFF2-40B4-BE49-F238E27FC236}">
                    <a16:creationId xmlns:a16="http://schemas.microsoft.com/office/drawing/2014/main" id="{4C1B07B2-0A29-9429-89C0-8773FA95481D}"/>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2" name="Freeform 21">
                <a:extLst>
                  <a:ext uri="{FF2B5EF4-FFF2-40B4-BE49-F238E27FC236}">
                    <a16:creationId xmlns:a16="http://schemas.microsoft.com/office/drawing/2014/main" id="{86C69556-92EA-B34A-770F-C9E22F8BF915}"/>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nvGrpSpPr>
            <p:cNvPr id="9" name="Graphic 15">
              <a:extLst>
                <a:ext uri="{FF2B5EF4-FFF2-40B4-BE49-F238E27FC236}">
                  <a16:creationId xmlns:a16="http://schemas.microsoft.com/office/drawing/2014/main" id="{F0A7EBFC-C362-F4F7-0CEC-58C806B3A031}"/>
                </a:ext>
              </a:extLst>
            </p:cNvPr>
            <p:cNvGrpSpPr/>
            <p:nvPr/>
          </p:nvGrpSpPr>
          <p:grpSpPr>
            <a:xfrm>
              <a:off x="547405" y="6570863"/>
              <a:ext cx="1035254" cy="914993"/>
              <a:chOff x="547405" y="6570863"/>
              <a:chExt cx="1035254" cy="914993"/>
            </a:xfrm>
          </p:grpSpPr>
          <p:sp>
            <p:nvSpPr>
              <p:cNvPr id="18" name="Freeform 17">
                <a:extLst>
                  <a:ext uri="{FF2B5EF4-FFF2-40B4-BE49-F238E27FC236}">
                    <a16:creationId xmlns:a16="http://schemas.microsoft.com/office/drawing/2014/main" id="{2EE94BFA-EB1E-FBBD-02F6-027C03CAE72C}"/>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51C4C6"/>
              </a:solidFill>
              <a:ln w="227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B7CE7BA-6260-3AA8-A395-41DE68386B47}"/>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grpSp>
        <p:nvGrpSpPr>
          <p:cNvPr id="23" name="Group 22">
            <a:extLst>
              <a:ext uri="{FF2B5EF4-FFF2-40B4-BE49-F238E27FC236}">
                <a16:creationId xmlns:a16="http://schemas.microsoft.com/office/drawing/2014/main" id="{FC3E5EF8-66AE-34EC-4BC5-73B28D8DD5D4}"/>
              </a:ext>
            </a:extLst>
          </p:cNvPr>
          <p:cNvGrpSpPr/>
          <p:nvPr/>
        </p:nvGrpSpPr>
        <p:grpSpPr>
          <a:xfrm>
            <a:off x="551129" y="502652"/>
            <a:ext cx="371452" cy="372348"/>
            <a:chOff x="4835837" y="5211016"/>
            <a:chExt cx="539302" cy="540603"/>
          </a:xfrm>
        </p:grpSpPr>
        <p:grpSp>
          <p:nvGrpSpPr>
            <p:cNvPr id="24" name="Group 23">
              <a:extLst>
                <a:ext uri="{FF2B5EF4-FFF2-40B4-BE49-F238E27FC236}">
                  <a16:creationId xmlns:a16="http://schemas.microsoft.com/office/drawing/2014/main" id="{3000A0A2-AC40-A3D5-EB23-89B8D99CE0C5}"/>
                </a:ext>
              </a:extLst>
            </p:cNvPr>
            <p:cNvGrpSpPr/>
            <p:nvPr/>
          </p:nvGrpSpPr>
          <p:grpSpPr>
            <a:xfrm>
              <a:off x="4835837" y="5211016"/>
              <a:ext cx="539302" cy="540603"/>
              <a:chOff x="3686030" y="8104978"/>
              <a:chExt cx="395065" cy="396018"/>
            </a:xfrm>
          </p:grpSpPr>
          <p:sp>
            <p:nvSpPr>
              <p:cNvPr id="53" name="Freeform 52">
                <a:extLst>
                  <a:ext uri="{FF2B5EF4-FFF2-40B4-BE49-F238E27FC236}">
                    <a16:creationId xmlns:a16="http://schemas.microsoft.com/office/drawing/2014/main" id="{BAEE2011-B6C1-F73D-32D8-3D1D155B4A89}"/>
                  </a:ext>
                </a:extLst>
              </p:cNvPr>
              <p:cNvSpPr/>
              <p:nvPr/>
            </p:nvSpPr>
            <p:spPr>
              <a:xfrm>
                <a:off x="3732676" y="8460062"/>
                <a:ext cx="199912" cy="7615"/>
              </a:xfrm>
              <a:custGeom>
                <a:avLst/>
                <a:gdLst>
                  <a:gd name="connsiteX0" fmla="*/ 199913 w 199912"/>
                  <a:gd name="connsiteY0" fmla="*/ 0 h 7615"/>
                  <a:gd name="connsiteX1" fmla="*/ 192297 w 199912"/>
                  <a:gd name="connsiteY1" fmla="*/ 7616 h 7615"/>
                  <a:gd name="connsiteX2" fmla="*/ 7616 w 199912"/>
                  <a:gd name="connsiteY2" fmla="*/ 7616 h 7615"/>
                  <a:gd name="connsiteX3" fmla="*/ 0 w 199912"/>
                  <a:gd name="connsiteY3" fmla="*/ 0 h 7615"/>
                </a:gdLst>
                <a:ahLst/>
                <a:cxnLst>
                  <a:cxn ang="0">
                    <a:pos x="connsiteX0" y="connsiteY0"/>
                  </a:cxn>
                  <a:cxn ang="0">
                    <a:pos x="connsiteX1" y="connsiteY1"/>
                  </a:cxn>
                  <a:cxn ang="0">
                    <a:pos x="connsiteX2" y="connsiteY2"/>
                  </a:cxn>
                  <a:cxn ang="0">
                    <a:pos x="connsiteX3" y="connsiteY3"/>
                  </a:cxn>
                </a:cxnLst>
                <a:rect l="l" t="t" r="r" b="b"/>
                <a:pathLst>
                  <a:path w="199912" h="7615">
                    <a:moveTo>
                      <a:pt x="199913" y="0"/>
                    </a:moveTo>
                    <a:cubicBezTo>
                      <a:pt x="199913" y="3808"/>
                      <a:pt x="197057" y="7616"/>
                      <a:pt x="192297" y="7616"/>
                    </a:cubicBezTo>
                    <a:lnTo>
                      <a:pt x="7616" y="7616"/>
                    </a:lnTo>
                    <a:cubicBezTo>
                      <a:pt x="3808" y="7616"/>
                      <a:pt x="0" y="3808"/>
                      <a:pt x="0" y="0"/>
                    </a:cubicBezTo>
                  </a:path>
                </a:pathLst>
              </a:custGeom>
              <a:noFill/>
              <a:ln w="12700" cap="flat">
                <a:solidFill>
                  <a:srgbClr val="000000"/>
                </a:solid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09C5384-A173-1712-7ADB-E283C7BAB6A8}"/>
                  </a:ext>
                </a:extLst>
              </p:cNvPr>
              <p:cNvSpPr/>
              <p:nvPr/>
            </p:nvSpPr>
            <p:spPr>
              <a:xfrm>
                <a:off x="3699357" y="8354393"/>
                <a:ext cx="261790" cy="146603"/>
              </a:xfrm>
              <a:custGeom>
                <a:avLst/>
                <a:gdLst>
                  <a:gd name="connsiteX0" fmla="*/ 200865 w 261790"/>
                  <a:gd name="connsiteY0" fmla="*/ 111380 h 146603"/>
                  <a:gd name="connsiteX1" fmla="*/ 207529 w 261790"/>
                  <a:gd name="connsiteY1" fmla="*/ 140891 h 146603"/>
                  <a:gd name="connsiteX2" fmla="*/ 215144 w 261790"/>
                  <a:gd name="connsiteY2" fmla="*/ 146603 h 146603"/>
                  <a:gd name="connsiteX3" fmla="*/ 247511 w 261790"/>
                  <a:gd name="connsiteY3" fmla="*/ 146603 h 146603"/>
                  <a:gd name="connsiteX4" fmla="*/ 254175 w 261790"/>
                  <a:gd name="connsiteY4" fmla="*/ 140891 h 146603"/>
                  <a:gd name="connsiteX5" fmla="*/ 261791 w 261790"/>
                  <a:gd name="connsiteY5" fmla="*/ 108524 h 146603"/>
                  <a:gd name="connsiteX6" fmla="*/ 261791 w 261790"/>
                  <a:gd name="connsiteY6" fmla="*/ 106620 h 146603"/>
                  <a:gd name="connsiteX7" fmla="*/ 261791 w 261790"/>
                  <a:gd name="connsiteY7" fmla="*/ 106620 h 146603"/>
                  <a:gd name="connsiteX8" fmla="*/ 261791 w 261790"/>
                  <a:gd name="connsiteY8" fmla="*/ 55214 h 146603"/>
                  <a:gd name="connsiteX9" fmla="*/ 246559 w 261790"/>
                  <a:gd name="connsiteY9" fmla="*/ 8568 h 146603"/>
                  <a:gd name="connsiteX10" fmla="*/ 242751 w 261790"/>
                  <a:gd name="connsiteY10" fmla="*/ 2856 h 146603"/>
                  <a:gd name="connsiteX11" fmla="*/ 237040 w 261790"/>
                  <a:gd name="connsiteY11" fmla="*/ 0 h 146603"/>
                  <a:gd name="connsiteX12" fmla="*/ 25703 w 261790"/>
                  <a:gd name="connsiteY12" fmla="*/ 0 h 146603"/>
                  <a:gd name="connsiteX13" fmla="*/ 19039 w 261790"/>
                  <a:gd name="connsiteY13" fmla="*/ 3808 h 146603"/>
                  <a:gd name="connsiteX14" fmla="*/ 15232 w 261790"/>
                  <a:gd name="connsiteY14" fmla="*/ 9520 h 146603"/>
                  <a:gd name="connsiteX15" fmla="*/ 0 w 261790"/>
                  <a:gd name="connsiteY15" fmla="*/ 56166 h 146603"/>
                  <a:gd name="connsiteX16" fmla="*/ 0 w 261790"/>
                  <a:gd name="connsiteY16" fmla="*/ 106620 h 146603"/>
                  <a:gd name="connsiteX17" fmla="*/ 0 w 261790"/>
                  <a:gd name="connsiteY17" fmla="*/ 106620 h 146603"/>
                  <a:gd name="connsiteX18" fmla="*/ 0 w 261790"/>
                  <a:gd name="connsiteY18" fmla="*/ 108524 h 146603"/>
                  <a:gd name="connsiteX19" fmla="*/ 7616 w 261790"/>
                  <a:gd name="connsiteY19" fmla="*/ 140891 h 146603"/>
                  <a:gd name="connsiteX20" fmla="*/ 15232 w 261790"/>
                  <a:gd name="connsiteY20" fmla="*/ 146603 h 146603"/>
                  <a:gd name="connsiteX21" fmla="*/ 50454 w 261790"/>
                  <a:gd name="connsiteY21" fmla="*/ 146603 h 146603"/>
                  <a:gd name="connsiteX22" fmla="*/ 58070 w 261790"/>
                  <a:gd name="connsiteY22" fmla="*/ 140891 h 146603"/>
                  <a:gd name="connsiteX23" fmla="*/ 63782 w 261790"/>
                  <a:gd name="connsiteY23" fmla="*/ 112332 h 14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790" h="146603">
                    <a:moveTo>
                      <a:pt x="200865" y="111380"/>
                    </a:moveTo>
                    <a:lnTo>
                      <a:pt x="207529" y="140891"/>
                    </a:lnTo>
                    <a:cubicBezTo>
                      <a:pt x="208481" y="143747"/>
                      <a:pt x="211336" y="146603"/>
                      <a:pt x="215144" y="146603"/>
                    </a:cubicBezTo>
                    <a:lnTo>
                      <a:pt x="247511" y="146603"/>
                    </a:lnTo>
                    <a:cubicBezTo>
                      <a:pt x="251319" y="146603"/>
                      <a:pt x="253223" y="143747"/>
                      <a:pt x="254175" y="140891"/>
                    </a:cubicBezTo>
                    <a:lnTo>
                      <a:pt x="261791" y="108524"/>
                    </a:lnTo>
                    <a:cubicBezTo>
                      <a:pt x="261791" y="108524"/>
                      <a:pt x="261791" y="107572"/>
                      <a:pt x="261791" y="106620"/>
                    </a:cubicBezTo>
                    <a:cubicBezTo>
                      <a:pt x="261791" y="106620"/>
                      <a:pt x="261791" y="106620"/>
                      <a:pt x="261791" y="106620"/>
                    </a:cubicBezTo>
                    <a:lnTo>
                      <a:pt x="261791" y="55214"/>
                    </a:lnTo>
                    <a:cubicBezTo>
                      <a:pt x="261791" y="38079"/>
                      <a:pt x="257031" y="23799"/>
                      <a:pt x="246559" y="8568"/>
                    </a:cubicBezTo>
                    <a:lnTo>
                      <a:pt x="242751" y="2856"/>
                    </a:lnTo>
                    <a:cubicBezTo>
                      <a:pt x="241799" y="952"/>
                      <a:pt x="238944" y="0"/>
                      <a:pt x="237040" y="0"/>
                    </a:cubicBezTo>
                    <a:lnTo>
                      <a:pt x="25703" y="0"/>
                    </a:lnTo>
                    <a:cubicBezTo>
                      <a:pt x="22847" y="0"/>
                      <a:pt x="20943" y="1904"/>
                      <a:pt x="19039" y="3808"/>
                    </a:cubicBezTo>
                    <a:lnTo>
                      <a:pt x="15232" y="9520"/>
                    </a:lnTo>
                    <a:cubicBezTo>
                      <a:pt x="4760" y="23799"/>
                      <a:pt x="0" y="39031"/>
                      <a:pt x="0" y="56166"/>
                    </a:cubicBezTo>
                    <a:lnTo>
                      <a:pt x="0" y="106620"/>
                    </a:lnTo>
                    <a:cubicBezTo>
                      <a:pt x="0" y="106620"/>
                      <a:pt x="0" y="106620"/>
                      <a:pt x="0" y="106620"/>
                    </a:cubicBezTo>
                    <a:cubicBezTo>
                      <a:pt x="0" y="106620"/>
                      <a:pt x="0" y="108524"/>
                      <a:pt x="0" y="108524"/>
                    </a:cubicBezTo>
                    <a:lnTo>
                      <a:pt x="7616" y="140891"/>
                    </a:lnTo>
                    <a:cubicBezTo>
                      <a:pt x="8568" y="143747"/>
                      <a:pt x="11423" y="146603"/>
                      <a:pt x="15232" y="146603"/>
                    </a:cubicBezTo>
                    <a:lnTo>
                      <a:pt x="50454" y="146603"/>
                    </a:lnTo>
                    <a:cubicBezTo>
                      <a:pt x="53310" y="146603"/>
                      <a:pt x="57118" y="143747"/>
                      <a:pt x="58070" y="140891"/>
                    </a:cubicBezTo>
                    <a:lnTo>
                      <a:pt x="63782" y="112332"/>
                    </a:lnTo>
                  </a:path>
                </a:pathLst>
              </a:custGeom>
              <a:noFill/>
              <a:ln w="12700" cap="flat">
                <a:solidFill>
                  <a:srgbClr val="000000"/>
                </a:solid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5C890B3-F75B-93F0-2022-4264430AE4CC}"/>
                  </a:ext>
                </a:extLst>
              </p:cNvPr>
              <p:cNvSpPr/>
              <p:nvPr/>
            </p:nvSpPr>
            <p:spPr>
              <a:xfrm>
                <a:off x="3804073" y="8400088"/>
                <a:ext cx="52358" cy="19039"/>
              </a:xfrm>
              <a:custGeom>
                <a:avLst/>
                <a:gdLst>
                  <a:gd name="connsiteX0" fmla="*/ 44742 w 52358"/>
                  <a:gd name="connsiteY0" fmla="*/ 19039 h 19039"/>
                  <a:gd name="connsiteX1" fmla="*/ 7616 w 52358"/>
                  <a:gd name="connsiteY1" fmla="*/ 19039 h 19039"/>
                  <a:gd name="connsiteX2" fmla="*/ 0 w 52358"/>
                  <a:gd name="connsiteY2" fmla="*/ 9520 h 19039"/>
                  <a:gd name="connsiteX3" fmla="*/ 7616 w 52358"/>
                  <a:gd name="connsiteY3" fmla="*/ 0 h 19039"/>
                  <a:gd name="connsiteX4" fmla="*/ 44742 w 52358"/>
                  <a:gd name="connsiteY4" fmla="*/ 0 h 19039"/>
                  <a:gd name="connsiteX5" fmla="*/ 52358 w 52358"/>
                  <a:gd name="connsiteY5" fmla="*/ 9520 h 19039"/>
                  <a:gd name="connsiteX6" fmla="*/ 44742 w 52358"/>
                  <a:gd name="connsiteY6" fmla="*/ 19039 h 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8" h="19039">
                    <a:moveTo>
                      <a:pt x="44742" y="19039"/>
                    </a:moveTo>
                    <a:lnTo>
                      <a:pt x="7616" y="19039"/>
                    </a:lnTo>
                    <a:cubicBezTo>
                      <a:pt x="3808" y="19039"/>
                      <a:pt x="0" y="14279"/>
                      <a:pt x="0" y="9520"/>
                    </a:cubicBezTo>
                    <a:cubicBezTo>
                      <a:pt x="0" y="4760"/>
                      <a:pt x="3808" y="0"/>
                      <a:pt x="7616" y="0"/>
                    </a:cubicBezTo>
                    <a:lnTo>
                      <a:pt x="44742" y="0"/>
                    </a:lnTo>
                    <a:cubicBezTo>
                      <a:pt x="48550" y="0"/>
                      <a:pt x="52358" y="4760"/>
                      <a:pt x="52358" y="9520"/>
                    </a:cubicBezTo>
                    <a:cubicBezTo>
                      <a:pt x="52358" y="14279"/>
                      <a:pt x="49502" y="19039"/>
                      <a:pt x="44742" y="19039"/>
                    </a:cubicBezTo>
                    <a:close/>
                  </a:path>
                </a:pathLst>
              </a:custGeom>
              <a:noFill/>
              <a:ln w="12700" cap="flat">
                <a:solidFill>
                  <a:srgbClr val="000000"/>
                </a:solid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6C03784-3B62-15E1-FF8C-7CD4043DCFDD}"/>
                  </a:ext>
                </a:extLst>
              </p:cNvPr>
              <p:cNvSpPr/>
              <p:nvPr/>
            </p:nvSpPr>
            <p:spPr>
              <a:xfrm>
                <a:off x="3686030" y="8281092"/>
                <a:ext cx="294157" cy="85676"/>
              </a:xfrm>
              <a:custGeom>
                <a:avLst/>
                <a:gdLst>
                  <a:gd name="connsiteX0" fmla="*/ 273214 w 294157"/>
                  <a:gd name="connsiteY0" fmla="*/ 85677 h 85676"/>
                  <a:gd name="connsiteX1" fmla="*/ 294158 w 294157"/>
                  <a:gd name="connsiteY1" fmla="*/ 63782 h 85676"/>
                  <a:gd name="connsiteX2" fmla="*/ 273214 w 294157"/>
                  <a:gd name="connsiteY2" fmla="*/ 42838 h 85676"/>
                  <a:gd name="connsiteX3" fmla="*/ 265599 w 294157"/>
                  <a:gd name="connsiteY3" fmla="*/ 50454 h 85676"/>
                  <a:gd name="connsiteX4" fmla="*/ 273214 w 294157"/>
                  <a:gd name="connsiteY4" fmla="*/ 58070 h 85676"/>
                  <a:gd name="connsiteX5" fmla="*/ 278926 w 294157"/>
                  <a:gd name="connsiteY5" fmla="*/ 63782 h 85676"/>
                  <a:gd name="connsiteX6" fmla="*/ 273214 w 294157"/>
                  <a:gd name="connsiteY6" fmla="*/ 70445 h 85676"/>
                  <a:gd name="connsiteX7" fmla="*/ 258935 w 294157"/>
                  <a:gd name="connsiteY7" fmla="*/ 70445 h 85676"/>
                  <a:gd name="connsiteX8" fmla="*/ 248463 w 294157"/>
                  <a:gd name="connsiteY8" fmla="*/ 25703 h 85676"/>
                  <a:gd name="connsiteX9" fmla="*/ 216096 w 294157"/>
                  <a:gd name="connsiteY9" fmla="*/ 0 h 85676"/>
                  <a:gd name="connsiteX10" fmla="*/ 79013 w 294157"/>
                  <a:gd name="connsiteY10" fmla="*/ 0 h 85676"/>
                  <a:gd name="connsiteX11" fmla="*/ 46646 w 294157"/>
                  <a:gd name="connsiteY11" fmla="*/ 25703 h 85676"/>
                  <a:gd name="connsiteX12" fmla="*/ 35223 w 294157"/>
                  <a:gd name="connsiteY12" fmla="*/ 70445 h 85676"/>
                  <a:gd name="connsiteX13" fmla="*/ 19991 w 294157"/>
                  <a:gd name="connsiteY13" fmla="*/ 70445 h 85676"/>
                  <a:gd name="connsiteX14" fmla="*/ 14279 w 294157"/>
                  <a:gd name="connsiteY14" fmla="*/ 63782 h 85676"/>
                  <a:gd name="connsiteX15" fmla="*/ 19991 w 294157"/>
                  <a:gd name="connsiteY15" fmla="*/ 58070 h 85676"/>
                  <a:gd name="connsiteX16" fmla="*/ 27607 w 294157"/>
                  <a:gd name="connsiteY16" fmla="*/ 50454 h 85676"/>
                  <a:gd name="connsiteX17" fmla="*/ 19991 w 294157"/>
                  <a:gd name="connsiteY17" fmla="*/ 42838 h 85676"/>
                  <a:gd name="connsiteX18" fmla="*/ 0 w 294157"/>
                  <a:gd name="connsiteY18" fmla="*/ 63782 h 85676"/>
                  <a:gd name="connsiteX19" fmla="*/ 19991 w 294157"/>
                  <a:gd name="connsiteY19" fmla="*/ 85677 h 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4157" h="85676">
                    <a:moveTo>
                      <a:pt x="273214" y="85677"/>
                    </a:moveTo>
                    <a:cubicBezTo>
                      <a:pt x="284638" y="85677"/>
                      <a:pt x="294158" y="76157"/>
                      <a:pt x="294158" y="63782"/>
                    </a:cubicBezTo>
                    <a:cubicBezTo>
                      <a:pt x="294158" y="51406"/>
                      <a:pt x="284638" y="42838"/>
                      <a:pt x="273214" y="42838"/>
                    </a:cubicBezTo>
                    <a:cubicBezTo>
                      <a:pt x="261791" y="42838"/>
                      <a:pt x="265599" y="46646"/>
                      <a:pt x="265599" y="50454"/>
                    </a:cubicBezTo>
                    <a:cubicBezTo>
                      <a:pt x="265599" y="54262"/>
                      <a:pt x="269406" y="58070"/>
                      <a:pt x="273214" y="58070"/>
                    </a:cubicBezTo>
                    <a:cubicBezTo>
                      <a:pt x="277022" y="58070"/>
                      <a:pt x="278926" y="60926"/>
                      <a:pt x="278926" y="63782"/>
                    </a:cubicBezTo>
                    <a:cubicBezTo>
                      <a:pt x="278926" y="66638"/>
                      <a:pt x="276070" y="70445"/>
                      <a:pt x="273214" y="70445"/>
                    </a:cubicBezTo>
                    <a:lnTo>
                      <a:pt x="258935" y="70445"/>
                    </a:lnTo>
                    <a:lnTo>
                      <a:pt x="248463" y="25703"/>
                    </a:lnTo>
                    <a:cubicBezTo>
                      <a:pt x="244655" y="10472"/>
                      <a:pt x="231328" y="0"/>
                      <a:pt x="216096" y="0"/>
                    </a:cubicBezTo>
                    <a:lnTo>
                      <a:pt x="79013" y="0"/>
                    </a:lnTo>
                    <a:cubicBezTo>
                      <a:pt x="62830" y="0"/>
                      <a:pt x="49502" y="10472"/>
                      <a:pt x="46646" y="25703"/>
                    </a:cubicBezTo>
                    <a:lnTo>
                      <a:pt x="35223" y="70445"/>
                    </a:lnTo>
                    <a:lnTo>
                      <a:pt x="19991" y="70445"/>
                    </a:lnTo>
                    <a:cubicBezTo>
                      <a:pt x="17135" y="70445"/>
                      <a:pt x="14279" y="67590"/>
                      <a:pt x="14279" y="63782"/>
                    </a:cubicBezTo>
                    <a:cubicBezTo>
                      <a:pt x="14279" y="59974"/>
                      <a:pt x="17135" y="58070"/>
                      <a:pt x="19991" y="58070"/>
                    </a:cubicBezTo>
                    <a:cubicBezTo>
                      <a:pt x="22847" y="58070"/>
                      <a:pt x="27607" y="54262"/>
                      <a:pt x="27607" y="50454"/>
                    </a:cubicBezTo>
                    <a:cubicBezTo>
                      <a:pt x="27607" y="46646"/>
                      <a:pt x="23799" y="42838"/>
                      <a:pt x="19991" y="42838"/>
                    </a:cubicBezTo>
                    <a:cubicBezTo>
                      <a:pt x="9520" y="42838"/>
                      <a:pt x="0" y="52358"/>
                      <a:pt x="0" y="63782"/>
                    </a:cubicBezTo>
                    <a:cubicBezTo>
                      <a:pt x="0" y="75205"/>
                      <a:pt x="9520" y="85677"/>
                      <a:pt x="19991" y="85677"/>
                    </a:cubicBezTo>
                  </a:path>
                </a:pathLst>
              </a:custGeom>
              <a:noFill/>
              <a:ln w="12700" cap="flat">
                <a:solidFill>
                  <a:srgbClr val="000000"/>
                </a:solid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0A92A59F-7EAA-BA57-C10A-4EC1DA2FAF81}"/>
                  </a:ext>
                </a:extLst>
              </p:cNvPr>
              <p:cNvSpPr/>
              <p:nvPr/>
            </p:nvSpPr>
            <p:spPr>
              <a:xfrm>
                <a:off x="3837392" y="8104978"/>
                <a:ext cx="243703" cy="237991"/>
              </a:xfrm>
              <a:custGeom>
                <a:avLst/>
                <a:gdLst>
                  <a:gd name="connsiteX0" fmla="*/ 4760 w 243703"/>
                  <a:gd name="connsiteY0" fmla="*/ 158978 h 237991"/>
                  <a:gd name="connsiteX1" fmla="*/ 0 w 243703"/>
                  <a:gd name="connsiteY1" fmla="*/ 122804 h 237991"/>
                  <a:gd name="connsiteX2" fmla="*/ 121852 w 243703"/>
                  <a:gd name="connsiteY2" fmla="*/ 0 h 237991"/>
                  <a:gd name="connsiteX3" fmla="*/ 243703 w 243703"/>
                  <a:gd name="connsiteY3" fmla="*/ 122804 h 237991"/>
                  <a:gd name="connsiteX4" fmla="*/ 163738 w 243703"/>
                  <a:gd name="connsiteY4" fmla="*/ 237992 h 237991"/>
                  <a:gd name="connsiteX5" fmla="*/ 160882 w 243703"/>
                  <a:gd name="connsiteY5" fmla="*/ 237992 h 23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703" h="237991">
                    <a:moveTo>
                      <a:pt x="4760" y="158978"/>
                    </a:moveTo>
                    <a:cubicBezTo>
                      <a:pt x="952" y="147555"/>
                      <a:pt x="0" y="134227"/>
                      <a:pt x="0" y="122804"/>
                    </a:cubicBezTo>
                    <a:cubicBezTo>
                      <a:pt x="0" y="55214"/>
                      <a:pt x="54262" y="0"/>
                      <a:pt x="121852" y="0"/>
                    </a:cubicBezTo>
                    <a:cubicBezTo>
                      <a:pt x="189441" y="0"/>
                      <a:pt x="243703" y="55214"/>
                      <a:pt x="243703" y="122804"/>
                    </a:cubicBezTo>
                    <a:cubicBezTo>
                      <a:pt x="243703" y="190393"/>
                      <a:pt x="211336" y="220856"/>
                      <a:pt x="163738" y="237992"/>
                    </a:cubicBezTo>
                    <a:cubicBezTo>
                      <a:pt x="162786" y="237040"/>
                      <a:pt x="161834" y="237992"/>
                      <a:pt x="160882" y="237992"/>
                    </a:cubicBezTo>
                  </a:path>
                </a:pathLst>
              </a:custGeom>
              <a:noFill/>
              <a:ln w="12700" cap="flat">
                <a:solidFill>
                  <a:srgbClr val="000000"/>
                </a:solid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C80811A7-0E83-122E-98B6-A30EDE254B52}"/>
                  </a:ext>
                </a:extLst>
              </p:cNvPr>
              <p:cNvSpPr/>
              <p:nvPr/>
            </p:nvSpPr>
            <p:spPr>
              <a:xfrm>
                <a:off x="3728868" y="8380097"/>
                <a:ext cx="57117" cy="57117"/>
              </a:xfrm>
              <a:custGeom>
                <a:avLst/>
                <a:gdLst>
                  <a:gd name="connsiteX0" fmla="*/ 57118 w 57117"/>
                  <a:gd name="connsiteY0" fmla="*/ 28559 h 57117"/>
                  <a:gd name="connsiteX1" fmla="*/ 28559 w 57117"/>
                  <a:gd name="connsiteY1" fmla="*/ 57118 h 57117"/>
                  <a:gd name="connsiteX2" fmla="*/ 0 w 57117"/>
                  <a:gd name="connsiteY2" fmla="*/ 28559 h 57117"/>
                  <a:gd name="connsiteX3" fmla="*/ 28559 w 57117"/>
                  <a:gd name="connsiteY3" fmla="*/ 0 h 57117"/>
                </a:gdLst>
                <a:ahLst/>
                <a:cxnLst>
                  <a:cxn ang="0">
                    <a:pos x="connsiteX0" y="connsiteY0"/>
                  </a:cxn>
                  <a:cxn ang="0">
                    <a:pos x="connsiteX1" y="connsiteY1"/>
                  </a:cxn>
                  <a:cxn ang="0">
                    <a:pos x="connsiteX2" y="connsiteY2"/>
                  </a:cxn>
                  <a:cxn ang="0">
                    <a:pos x="connsiteX3" y="connsiteY3"/>
                  </a:cxn>
                </a:cxnLst>
                <a:rect l="l" t="t" r="r" b="b"/>
                <a:pathLst>
                  <a:path w="57117" h="57117">
                    <a:moveTo>
                      <a:pt x="57118" y="28559"/>
                    </a:moveTo>
                    <a:cubicBezTo>
                      <a:pt x="57118" y="44743"/>
                      <a:pt x="44742" y="57118"/>
                      <a:pt x="28559" y="57118"/>
                    </a:cubicBezTo>
                    <a:cubicBezTo>
                      <a:pt x="12375" y="57118"/>
                      <a:pt x="0" y="44743"/>
                      <a:pt x="0" y="28559"/>
                    </a:cubicBezTo>
                    <a:cubicBezTo>
                      <a:pt x="0" y="12375"/>
                      <a:pt x="12375" y="0"/>
                      <a:pt x="28559" y="0"/>
                    </a:cubicBezTo>
                  </a:path>
                </a:pathLst>
              </a:custGeom>
              <a:noFill/>
              <a:ln w="12700" cap="flat">
                <a:solidFill>
                  <a:srgbClr val="000000"/>
                </a:solid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AFF63047-8DE3-16E6-A76D-51897E8E2043}"/>
                  </a:ext>
                </a:extLst>
              </p:cNvPr>
              <p:cNvSpPr/>
              <p:nvPr/>
            </p:nvSpPr>
            <p:spPr>
              <a:xfrm>
                <a:off x="3875471" y="8381049"/>
                <a:ext cx="57117" cy="57117"/>
              </a:xfrm>
              <a:custGeom>
                <a:avLst/>
                <a:gdLst>
                  <a:gd name="connsiteX0" fmla="*/ 57118 w 57117"/>
                  <a:gd name="connsiteY0" fmla="*/ 28559 h 57117"/>
                  <a:gd name="connsiteX1" fmla="*/ 28559 w 57117"/>
                  <a:gd name="connsiteY1" fmla="*/ 57118 h 57117"/>
                  <a:gd name="connsiteX2" fmla="*/ 0 w 57117"/>
                  <a:gd name="connsiteY2" fmla="*/ 28559 h 57117"/>
                  <a:gd name="connsiteX3" fmla="*/ 28559 w 57117"/>
                  <a:gd name="connsiteY3" fmla="*/ 0 h 57117"/>
                </a:gdLst>
                <a:ahLst/>
                <a:cxnLst>
                  <a:cxn ang="0">
                    <a:pos x="connsiteX0" y="connsiteY0"/>
                  </a:cxn>
                  <a:cxn ang="0">
                    <a:pos x="connsiteX1" y="connsiteY1"/>
                  </a:cxn>
                  <a:cxn ang="0">
                    <a:pos x="connsiteX2" y="connsiteY2"/>
                  </a:cxn>
                  <a:cxn ang="0">
                    <a:pos x="connsiteX3" y="connsiteY3"/>
                  </a:cxn>
                </a:cxnLst>
                <a:rect l="l" t="t" r="r" b="b"/>
                <a:pathLst>
                  <a:path w="57117" h="57117">
                    <a:moveTo>
                      <a:pt x="57118" y="28559"/>
                    </a:moveTo>
                    <a:cubicBezTo>
                      <a:pt x="57118" y="44742"/>
                      <a:pt x="44742" y="57118"/>
                      <a:pt x="28559" y="57118"/>
                    </a:cubicBezTo>
                    <a:cubicBezTo>
                      <a:pt x="12375" y="57118"/>
                      <a:pt x="0" y="44742"/>
                      <a:pt x="0" y="28559"/>
                    </a:cubicBezTo>
                    <a:cubicBezTo>
                      <a:pt x="0" y="12375"/>
                      <a:pt x="12375" y="0"/>
                      <a:pt x="28559" y="0"/>
                    </a:cubicBezTo>
                  </a:path>
                </a:pathLst>
              </a:custGeom>
              <a:noFill/>
              <a:ln w="12700" cap="flat">
                <a:solidFill>
                  <a:srgbClr val="000000"/>
                </a:solidFill>
                <a:prstDash val="solid"/>
                <a:miter/>
              </a:ln>
            </p:spPr>
            <p:txBody>
              <a:bodyPr rtlCol="0" anchor="ctr"/>
              <a:lstStyle/>
              <a:p>
                <a:endParaRPr lang="en-US"/>
              </a:p>
            </p:txBody>
          </p:sp>
        </p:grpSp>
        <p:grpSp>
          <p:nvGrpSpPr>
            <p:cNvPr id="25" name="Group 24">
              <a:extLst>
                <a:ext uri="{FF2B5EF4-FFF2-40B4-BE49-F238E27FC236}">
                  <a16:creationId xmlns:a16="http://schemas.microsoft.com/office/drawing/2014/main" id="{EE47335E-4B1E-DE5C-421A-D2541D599CF0}"/>
                </a:ext>
              </a:extLst>
            </p:cNvPr>
            <p:cNvGrpSpPr/>
            <p:nvPr/>
          </p:nvGrpSpPr>
          <p:grpSpPr>
            <a:xfrm rot="1286664">
              <a:off x="5139342" y="5296520"/>
              <a:ext cx="142592" cy="142398"/>
              <a:chOff x="5139342" y="5296520"/>
              <a:chExt cx="142592" cy="142398"/>
            </a:xfrm>
          </p:grpSpPr>
          <p:sp>
            <p:nvSpPr>
              <p:cNvPr id="34" name="Freeform 33">
                <a:extLst>
                  <a:ext uri="{FF2B5EF4-FFF2-40B4-BE49-F238E27FC236}">
                    <a16:creationId xmlns:a16="http://schemas.microsoft.com/office/drawing/2014/main" id="{64C9E053-A733-B7B1-51F4-CA7BB9890D99}"/>
                  </a:ext>
                </a:extLst>
              </p:cNvPr>
              <p:cNvSpPr/>
              <p:nvPr/>
            </p:nvSpPr>
            <p:spPr>
              <a:xfrm>
                <a:off x="5139342" y="5296520"/>
                <a:ext cx="142592" cy="142398"/>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51C4C6"/>
              </a:solidFill>
              <a:ln w="12700" cap="rnd">
                <a:solidFill>
                  <a:srgbClr val="000000"/>
                </a:solidFill>
                <a:prstDash val="solid"/>
                <a:miter/>
              </a:ln>
            </p:spPr>
            <p:txBody>
              <a:bodyPr rtlCol="0" anchor="ctr"/>
              <a:lstStyle/>
              <a:p>
                <a:endParaRPr lang="en-US" sz="1799"/>
              </a:p>
            </p:txBody>
          </p:sp>
          <p:sp>
            <p:nvSpPr>
              <p:cNvPr id="52" name="Freeform 51">
                <a:extLst>
                  <a:ext uri="{FF2B5EF4-FFF2-40B4-BE49-F238E27FC236}">
                    <a16:creationId xmlns:a16="http://schemas.microsoft.com/office/drawing/2014/main" id="{BEDBB27B-75FA-A003-C0D4-9066325D2913}"/>
                  </a:ext>
                </a:extLst>
              </p:cNvPr>
              <p:cNvSpPr/>
              <p:nvPr/>
            </p:nvSpPr>
            <p:spPr>
              <a:xfrm>
                <a:off x="5202488" y="5360318"/>
                <a:ext cx="78577" cy="77730"/>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2700" cap="rnd">
                <a:solidFill>
                  <a:srgbClr val="000000"/>
                </a:solidFill>
                <a:prstDash val="solid"/>
                <a:miter/>
              </a:ln>
            </p:spPr>
            <p:txBody>
              <a:bodyPr rtlCol="0" anchor="ctr"/>
              <a:lstStyle/>
              <a:p>
                <a:endParaRPr lang="en-US" sz="1799"/>
              </a:p>
            </p:txBody>
          </p:sp>
        </p:grpSp>
      </p:grpSp>
      <p:cxnSp>
        <p:nvCxnSpPr>
          <p:cNvPr id="164" name="Straight Connector 163">
            <a:extLst>
              <a:ext uri="{FF2B5EF4-FFF2-40B4-BE49-F238E27FC236}">
                <a16:creationId xmlns:a16="http://schemas.microsoft.com/office/drawing/2014/main" id="{907145F2-FDC5-199B-C9A6-4910088941AC}"/>
              </a:ext>
            </a:extLst>
          </p:cNvPr>
          <p:cNvCxnSpPr>
            <a:cxnSpLocks/>
          </p:cNvCxnSpPr>
          <p:nvPr/>
        </p:nvCxnSpPr>
        <p:spPr>
          <a:xfrm>
            <a:off x="830267" y="2735050"/>
            <a:ext cx="2867" cy="6003629"/>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67" name="Freeform 166">
            <a:extLst>
              <a:ext uri="{FF2B5EF4-FFF2-40B4-BE49-F238E27FC236}">
                <a16:creationId xmlns:a16="http://schemas.microsoft.com/office/drawing/2014/main" id="{7C022F06-16F8-0495-DC08-4F17F77AFF43}"/>
              </a:ext>
            </a:extLst>
          </p:cNvPr>
          <p:cNvSpPr/>
          <p:nvPr/>
        </p:nvSpPr>
        <p:spPr>
          <a:xfrm>
            <a:off x="-367878" y="8898885"/>
            <a:ext cx="1733471" cy="152056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F46669DE-C53E-CE04-1158-71A71C0359E8}"/>
              </a:ext>
            </a:extLst>
          </p:cNvPr>
          <p:cNvSpPr txBox="1"/>
          <p:nvPr/>
        </p:nvSpPr>
        <p:spPr>
          <a:xfrm>
            <a:off x="1186566" y="2838409"/>
            <a:ext cx="4450318" cy="361637"/>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Destinatari</a:t>
            </a:r>
          </a:p>
        </p:txBody>
      </p:sp>
      <p:sp>
        <p:nvSpPr>
          <p:cNvPr id="13" name="Text Placeholder 1">
            <a:extLst>
              <a:ext uri="{FF2B5EF4-FFF2-40B4-BE49-F238E27FC236}">
                <a16:creationId xmlns:a16="http://schemas.microsoft.com/office/drawing/2014/main" id="{37787BD9-70C2-63FD-C9A6-8F978AFAF52B}"/>
              </a:ext>
            </a:extLst>
          </p:cNvPr>
          <p:cNvSpPr txBox="1">
            <a:spLocks/>
          </p:cNvSpPr>
          <p:nvPr/>
        </p:nvSpPr>
        <p:spPr>
          <a:xfrm>
            <a:off x="1206690" y="3168448"/>
            <a:ext cx="5760117" cy="3024207"/>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ADD037"/>
              </a:buClr>
            </a:pPr>
            <a:r>
              <a:rPr lang="en-US" sz="1150" b="0" dirty="0">
                <a:solidFill>
                  <a:srgbClr val="262626"/>
                </a:solidFill>
              </a:rPr>
              <a:t>PTV Visum e PTV </a:t>
            </a:r>
            <a:r>
              <a:rPr lang="en-US" sz="1150" b="0" dirty="0" err="1">
                <a:solidFill>
                  <a:srgbClr val="262626"/>
                </a:solidFill>
              </a:rPr>
              <a:t>Vissim </a:t>
            </a:r>
            <a:r>
              <a:rPr lang="en-US" sz="1150" b="0" dirty="0">
                <a:solidFill>
                  <a:srgbClr val="262626"/>
                </a:solidFill>
              </a:rPr>
              <a:t>sono progettati principalmente per professionisti dei trasporti, urbanisti e ingegneri, ma hanno anche applicazioni didattiche. Ecco una panoramica di chi utilizza questi strumenti:</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Ingegneri dei trasporti e pianificatori del traffico</a:t>
            </a:r>
            <a:r>
              <a:rPr lang="en-US" sz="1150" b="0" dirty="0">
                <a:solidFill>
                  <a:srgbClr val="262626"/>
                </a:solidFill>
              </a:rPr>
              <a:t>: i professionisti utilizzano PTV </a:t>
            </a:r>
            <a:r>
              <a:rPr lang="en-US" sz="1150" b="0" dirty="0" err="1">
                <a:solidFill>
                  <a:srgbClr val="262626"/>
                </a:solidFill>
              </a:rPr>
              <a:t>Vissim </a:t>
            </a:r>
            <a:r>
              <a:rPr lang="en-US" sz="1150" b="0" dirty="0">
                <a:solidFill>
                  <a:srgbClr val="262626"/>
                </a:solidFill>
              </a:rPr>
              <a:t>per simulazioni microscopiche del traffico, ottimizzando la progettazione degli incroci, la configurazione delle strade e le operazioni di trasporto pubblico.</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Urbanisti e responsabili politici </a:t>
            </a:r>
            <a:r>
              <a:rPr lang="en-US" sz="1150" b="0" dirty="0">
                <a:solidFill>
                  <a:srgbClr val="262626"/>
                </a:solidFill>
              </a:rPr>
              <a:t>– PTV Visum aiuta gli urbanisti ad analizzare i sistemi di trasporto, prevedere la domanda e pianificare strategie di mobilità a lungo termine.</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Studenti e ricercatori: </a:t>
            </a:r>
            <a:r>
              <a:rPr lang="en-US" sz="1150" b="0" dirty="0">
                <a:solidFill>
                  <a:srgbClr val="262626"/>
                </a:solidFill>
              </a:rPr>
              <a:t>le università e le istituzioni accademiche utilizzano il software PTV per insegnare la modellizzazione dei trasporti, le tecniche di simulazione e la ricerca sulla mobilità.</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Operatori di trasporto pubblico </a:t>
            </a:r>
            <a:r>
              <a:rPr lang="en-US" sz="1150" b="0" dirty="0">
                <a:solidFill>
                  <a:srgbClr val="262626"/>
                </a:solidFill>
              </a:rPr>
              <a:t>– Le agenzie di trasporto pubblico si affidano a PTV Visum per pianificare reti efficienti di autobus, tram e metropolitane, garantendo operazioni senza intoppi.</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Agenzie governative e consulenti</a:t>
            </a:r>
            <a:r>
              <a:rPr lang="en-US" sz="1150" b="0" dirty="0">
                <a:solidFill>
                  <a:srgbClr val="262626"/>
                </a:solidFill>
              </a:rPr>
              <a:t>: i governi utilizzano questi strumenti per valutare progetti infrastrutturali, testare politiche di traffico e migliorare la mobilità urbana.</a:t>
            </a: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a:lnSpc>
                <a:spcPts val="1220"/>
              </a:lnSpc>
              <a:spcBef>
                <a:spcPts val="0"/>
              </a:spcBef>
              <a:buClr>
                <a:srgbClr val="ADD037"/>
              </a:buClr>
            </a:pPr>
            <a:r>
              <a:rPr lang="en-US" sz="1150" b="0" i="1" dirty="0">
                <a:solidFill>
                  <a:srgbClr val="262626"/>
                </a:solidFill>
              </a:rPr>
              <a:t>Sebbene questi strumenti non siano stati progettati principalmente per insegnanti o amministratori scolastici, vengono utilizzati nell'istruzione superiore per formare futuri ingegneri civili, analisti dei trasporti e progettisti urbani.</a:t>
            </a:r>
          </a:p>
          <a:p>
            <a:pPr algn="just">
              <a:lnSpc>
                <a:spcPts val="1220"/>
              </a:lnSpc>
              <a:spcBef>
                <a:spcPts val="0"/>
              </a:spcBef>
              <a:buClr>
                <a:srgbClr val="ADD037"/>
              </a:buClr>
            </a:pPr>
            <a:endParaRPr lang="en-US" sz="1150" b="0" dirty="0">
              <a:solidFill>
                <a:srgbClr val="262626"/>
              </a:solidFill>
            </a:endParaRPr>
          </a:p>
        </p:txBody>
      </p:sp>
      <p:grpSp>
        <p:nvGrpSpPr>
          <p:cNvPr id="15" name="Group 14">
            <a:extLst>
              <a:ext uri="{FF2B5EF4-FFF2-40B4-BE49-F238E27FC236}">
                <a16:creationId xmlns:a16="http://schemas.microsoft.com/office/drawing/2014/main" id="{E42FAFB4-BD0F-1403-2B3F-6B515F0DEDFE}"/>
              </a:ext>
            </a:extLst>
          </p:cNvPr>
          <p:cNvGrpSpPr/>
          <p:nvPr/>
        </p:nvGrpSpPr>
        <p:grpSpPr>
          <a:xfrm>
            <a:off x="833554" y="2979533"/>
            <a:ext cx="284351" cy="90540"/>
            <a:chOff x="1376309" y="4038285"/>
            <a:chExt cx="284351" cy="90540"/>
          </a:xfrm>
        </p:grpSpPr>
        <p:cxnSp>
          <p:nvCxnSpPr>
            <p:cNvPr id="16" name="Straight Connector 15">
              <a:extLst>
                <a:ext uri="{FF2B5EF4-FFF2-40B4-BE49-F238E27FC236}">
                  <a16:creationId xmlns:a16="http://schemas.microsoft.com/office/drawing/2014/main" id="{DA66409A-4BD1-10A9-A629-70B20C1510AA}"/>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7" name="Graphic 15">
              <a:extLst>
                <a:ext uri="{FF2B5EF4-FFF2-40B4-BE49-F238E27FC236}">
                  <a16:creationId xmlns:a16="http://schemas.microsoft.com/office/drawing/2014/main" id="{0BFCA210-8E45-FECA-39CC-B9AC1E9C5F8C}"/>
                </a:ext>
              </a:extLst>
            </p:cNvPr>
            <p:cNvGrpSpPr/>
            <p:nvPr/>
          </p:nvGrpSpPr>
          <p:grpSpPr>
            <a:xfrm rot="16200000">
              <a:off x="1570220" y="4038384"/>
              <a:ext cx="90540" cy="90341"/>
              <a:chOff x="1006279" y="7689162"/>
              <a:chExt cx="118191" cy="117931"/>
            </a:xfrm>
          </p:grpSpPr>
          <p:sp>
            <p:nvSpPr>
              <p:cNvPr id="19" name="Freeform 18">
                <a:extLst>
                  <a:ext uri="{FF2B5EF4-FFF2-40B4-BE49-F238E27FC236}">
                    <a16:creationId xmlns:a16="http://schemas.microsoft.com/office/drawing/2014/main" id="{2247757D-02C4-521B-C044-84B28F4707D1}"/>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E4E905D7-47FB-BF7B-E780-D39658FCF0DA}"/>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sp>
        <p:nvSpPr>
          <p:cNvPr id="28" name="TextBox 27">
            <a:extLst>
              <a:ext uri="{FF2B5EF4-FFF2-40B4-BE49-F238E27FC236}">
                <a16:creationId xmlns:a16="http://schemas.microsoft.com/office/drawing/2014/main" id="{B830D8CB-6E57-8B8B-848F-3E6F66E551B0}"/>
              </a:ext>
            </a:extLst>
          </p:cNvPr>
          <p:cNvSpPr txBox="1"/>
          <p:nvPr/>
        </p:nvSpPr>
        <p:spPr>
          <a:xfrm>
            <a:off x="1209304" y="6373396"/>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Punti di forza e limiti </a:t>
            </a:r>
          </a:p>
        </p:txBody>
      </p:sp>
      <p:sp>
        <p:nvSpPr>
          <p:cNvPr id="30" name="Text Placeholder 1">
            <a:extLst>
              <a:ext uri="{FF2B5EF4-FFF2-40B4-BE49-F238E27FC236}">
                <a16:creationId xmlns:a16="http://schemas.microsoft.com/office/drawing/2014/main" id="{F366DCCA-4418-EB6C-2C17-C091F14602A4}"/>
              </a:ext>
            </a:extLst>
          </p:cNvPr>
          <p:cNvSpPr txBox="1">
            <a:spLocks/>
          </p:cNvSpPr>
          <p:nvPr/>
        </p:nvSpPr>
        <p:spPr>
          <a:xfrm>
            <a:off x="1229428" y="6705296"/>
            <a:ext cx="5760117" cy="2125763"/>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spcBef>
                <a:spcPts val="0"/>
              </a:spcBef>
              <a:buClr>
                <a:srgbClr val="ADD037"/>
              </a:buClr>
            </a:pPr>
            <a:r>
              <a:rPr lang="en-US" sz="1250" dirty="0">
                <a:solidFill>
                  <a:srgbClr val="006668"/>
                </a:solidFill>
              </a:rPr>
              <a:t>Punti di forza:</a:t>
            </a:r>
          </a:p>
          <a:p>
            <a:pPr>
              <a:spcBef>
                <a:spcPts val="0"/>
              </a:spcBef>
              <a:buClr>
                <a:srgbClr val="ADD037"/>
              </a:buClr>
            </a:pPr>
            <a:endParaRPr lang="en-US" sz="600" dirty="0">
              <a:solidFill>
                <a:srgbClr val="006668"/>
              </a:solidFill>
            </a:endParaRPr>
          </a:p>
          <a:p>
            <a:pPr>
              <a:lnSpc>
                <a:spcPts val="1220"/>
              </a:lnSpc>
              <a:spcBef>
                <a:spcPts val="0"/>
              </a:spcBef>
              <a:buClr>
                <a:srgbClr val="ADD037"/>
              </a:buClr>
            </a:pPr>
            <a:r>
              <a:rPr lang="en-US" sz="1250" dirty="0">
                <a:solidFill>
                  <a:srgbClr val="006668"/>
                </a:solidFill>
              </a:rPr>
              <a:t>PTV </a:t>
            </a:r>
            <a:r>
              <a:rPr lang="en-US" sz="1250" dirty="0" err="1">
                <a:solidFill>
                  <a:srgbClr val="006668"/>
                </a:solidFill>
              </a:rPr>
              <a:t>Vissim</a:t>
            </a:r>
            <a:r>
              <a:rPr lang="en-US" sz="1250" dirty="0">
                <a:solidFill>
                  <a:srgbClr val="006668"/>
                </a:solidFill>
              </a:rPr>
              <a:t>:</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Modella il comportamento dei singoli veicoli, rendendolo altamente dettagliato e realistico.</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Simula le interazioni tra auto, pedoni, ciclisti e mezzi di trasporto pubblico.</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Utilizza dati storici e in tempo reale per previsioni accurate sul traffico.</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Consente l'integrazione con strumenti esterni e script personalizzati.</a:t>
            </a: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a:spcBef>
                <a:spcPts val="0"/>
              </a:spcBef>
              <a:buClr>
                <a:srgbClr val="ADD037"/>
              </a:buClr>
            </a:pPr>
            <a:endParaRPr lang="en-US" sz="600" dirty="0">
              <a:solidFill>
                <a:srgbClr val="006668"/>
              </a:solidFill>
            </a:endParaRPr>
          </a:p>
          <a:p>
            <a:pPr>
              <a:lnSpc>
                <a:spcPts val="1220"/>
              </a:lnSpc>
              <a:spcBef>
                <a:spcPts val="0"/>
              </a:spcBef>
              <a:buClr>
                <a:srgbClr val="ADD037"/>
              </a:buClr>
            </a:pPr>
            <a:r>
              <a:rPr lang="en-US" sz="1250" dirty="0">
                <a:solidFill>
                  <a:srgbClr val="006668"/>
                </a:solidFill>
              </a:rPr>
              <a:t>PTV Visum:</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Ideale per l'analisi su larga scala delle reti di trasporto e la pianificazione strategica.</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Consente una valutazione efficiente di molteplici strategie di trasporto.</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Supporta la pianificazione dei trasporti, compresa la programmazione e l'ottimizzazione dei percorsi.</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Aiuta le città nella transizione verso soluzioni di trasporto sostenibili.</a:t>
            </a: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lvl="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lvl="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gn="just">
              <a:lnSpc>
                <a:spcPts val="1220"/>
              </a:lnSpc>
              <a:spcBef>
                <a:spcPts val="0"/>
              </a:spcBef>
              <a:buClr>
                <a:srgbClr val="ADD037"/>
              </a:buClr>
              <a:buFont typeface="Arial" panose="020B0604020202020204" pitchFamily="34" charset="0"/>
              <a:buChar char="•"/>
            </a:pPr>
            <a:endParaRPr lang="en-US" sz="1150" b="0" dirty="0">
              <a:solidFill>
                <a:srgbClr val="262626"/>
              </a:solidFill>
            </a:endParaRPr>
          </a:p>
        </p:txBody>
      </p:sp>
      <p:grpSp>
        <p:nvGrpSpPr>
          <p:cNvPr id="31" name="Group 30">
            <a:extLst>
              <a:ext uri="{FF2B5EF4-FFF2-40B4-BE49-F238E27FC236}">
                <a16:creationId xmlns:a16="http://schemas.microsoft.com/office/drawing/2014/main" id="{AC8FDADC-0290-D9C0-615F-7C85007588A5}"/>
              </a:ext>
            </a:extLst>
          </p:cNvPr>
          <p:cNvGrpSpPr/>
          <p:nvPr/>
        </p:nvGrpSpPr>
        <p:grpSpPr>
          <a:xfrm>
            <a:off x="856292" y="6516380"/>
            <a:ext cx="284351" cy="90540"/>
            <a:chOff x="1376309" y="4038285"/>
            <a:chExt cx="284351" cy="90540"/>
          </a:xfrm>
        </p:grpSpPr>
        <p:cxnSp>
          <p:nvCxnSpPr>
            <p:cNvPr id="32" name="Straight Connector 31">
              <a:extLst>
                <a:ext uri="{FF2B5EF4-FFF2-40B4-BE49-F238E27FC236}">
                  <a16:creationId xmlns:a16="http://schemas.microsoft.com/office/drawing/2014/main" id="{08ECBE0C-5E0C-394E-8B5F-D2C8767C7B45}"/>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33" name="Graphic 15">
              <a:extLst>
                <a:ext uri="{FF2B5EF4-FFF2-40B4-BE49-F238E27FC236}">
                  <a16:creationId xmlns:a16="http://schemas.microsoft.com/office/drawing/2014/main" id="{1B8F4E95-F297-87DA-CAAA-109C47F62597}"/>
                </a:ext>
              </a:extLst>
            </p:cNvPr>
            <p:cNvGrpSpPr/>
            <p:nvPr/>
          </p:nvGrpSpPr>
          <p:grpSpPr>
            <a:xfrm rot="16200000">
              <a:off x="1570220" y="4038384"/>
              <a:ext cx="90540" cy="90341"/>
              <a:chOff x="1006279" y="7689162"/>
              <a:chExt cx="118191" cy="117931"/>
            </a:xfrm>
          </p:grpSpPr>
          <p:sp>
            <p:nvSpPr>
              <p:cNvPr id="35" name="Freeform 34">
                <a:extLst>
                  <a:ext uri="{FF2B5EF4-FFF2-40B4-BE49-F238E27FC236}">
                    <a16:creationId xmlns:a16="http://schemas.microsoft.com/office/drawing/2014/main" id="{501B2F23-FD07-D411-FA41-F7BCDC7833EB}"/>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37" name="Freeform 36">
                <a:extLst>
                  <a:ext uri="{FF2B5EF4-FFF2-40B4-BE49-F238E27FC236}">
                    <a16:creationId xmlns:a16="http://schemas.microsoft.com/office/drawing/2014/main" id="{1BE94878-AF45-3EF4-C33C-5C09A2738900}"/>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sp>
        <p:nvSpPr>
          <p:cNvPr id="38" name="Text Placeholder 1">
            <a:extLst>
              <a:ext uri="{FF2B5EF4-FFF2-40B4-BE49-F238E27FC236}">
                <a16:creationId xmlns:a16="http://schemas.microsoft.com/office/drawing/2014/main" id="{6CDFC096-14FE-ED19-13B2-D4D3C39849DF}"/>
              </a:ext>
            </a:extLst>
          </p:cNvPr>
          <p:cNvSpPr txBox="1">
            <a:spLocks/>
          </p:cNvSpPr>
          <p:nvPr/>
        </p:nvSpPr>
        <p:spPr>
          <a:xfrm>
            <a:off x="1229428" y="8748451"/>
            <a:ext cx="5760117" cy="617904"/>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spcBef>
                <a:spcPts val="0"/>
              </a:spcBef>
              <a:buClr>
                <a:srgbClr val="ADD037"/>
              </a:buClr>
            </a:pPr>
            <a:r>
              <a:rPr lang="en-US" sz="1250" dirty="0">
                <a:solidFill>
                  <a:srgbClr val="006668"/>
                </a:solidFill>
              </a:rPr>
              <a:t> Limiti</a:t>
            </a:r>
          </a:p>
          <a:p>
            <a:pPr>
              <a:spcBef>
                <a:spcPts val="0"/>
              </a:spcBef>
              <a:buClr>
                <a:srgbClr val="ADD037"/>
              </a:buClr>
            </a:pPr>
            <a:endParaRPr lang="en-US" sz="600" dirty="0">
              <a:solidFill>
                <a:srgbClr val="006668"/>
              </a:solidFill>
            </a:endParaRP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Entrambi gli strumenti richiedono una formazione significativa per essere padroneggiati a causa della loro complessità.</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L'esecuzione di simulazioni su larga scala richiede potenti risorse informatiche.</a:t>
            </a:r>
          </a:p>
          <a:p>
            <a:pPr marL="171450" lvl="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lvl="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lvl="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lvl="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lvl="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lvl="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lvl="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lvl="0" indent="-171450">
              <a:spcBef>
                <a:spcPts val="0"/>
              </a:spcBef>
              <a:buClr>
                <a:srgbClr val="ADD037"/>
              </a:buClr>
              <a:buFont typeface="Arial" panose="020B0604020202020204" pitchFamily="34" charset="0"/>
              <a:buChar char="•"/>
            </a:pPr>
            <a:endParaRPr lang="en-US" sz="600" b="0" dirty="0">
              <a:solidFill>
                <a:srgbClr val="262626"/>
              </a:solidFill>
            </a:endParaRP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Non è disponibile una versione gratuita, il che rende l'accessibilità una sfida per le organizzazioni più piccole.</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Le simulazioni microscopiche in </a:t>
            </a:r>
            <a:r>
              <a:rPr lang="en-US" sz="1150" b="0" dirty="0" err="1">
                <a:solidFill>
                  <a:srgbClr val="262626"/>
                </a:solidFill>
              </a:rPr>
              <a:t>Vissim </a:t>
            </a:r>
            <a:r>
              <a:rPr lang="en-US" sz="1150" b="0" dirty="0">
                <a:solidFill>
                  <a:srgbClr val="262626"/>
                </a:solidFill>
              </a:rPr>
              <a:t>possono richiedere molto tempo, soprattutto per le reti di grandi dimensioni.</a:t>
            </a:r>
          </a:p>
          <a:p>
            <a:pPr marL="171450" lvl="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lvl="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gn="just">
              <a:lnSpc>
                <a:spcPts val="1220"/>
              </a:lnSpc>
              <a:spcBef>
                <a:spcPts val="0"/>
              </a:spcBef>
              <a:buClr>
                <a:srgbClr val="ADD037"/>
              </a:buClr>
              <a:buFont typeface="Arial" panose="020B0604020202020204" pitchFamily="34" charset="0"/>
              <a:buChar char="•"/>
            </a:pPr>
            <a:endParaRPr lang="en-US" sz="1150" b="0" dirty="0">
              <a:solidFill>
                <a:srgbClr val="262626"/>
              </a:solidFill>
            </a:endParaRPr>
          </a:p>
        </p:txBody>
      </p:sp>
      <p:cxnSp>
        <p:nvCxnSpPr>
          <p:cNvPr id="41" name="Straight Connector 40">
            <a:extLst>
              <a:ext uri="{FF2B5EF4-FFF2-40B4-BE49-F238E27FC236}">
                <a16:creationId xmlns:a16="http://schemas.microsoft.com/office/drawing/2014/main" id="{8777F302-A5FA-6701-5382-4AB9AA4BA89B}"/>
              </a:ext>
            </a:extLst>
          </p:cNvPr>
          <p:cNvCxnSpPr>
            <a:cxnSpLocks/>
          </p:cNvCxnSpPr>
          <p:nvPr/>
        </p:nvCxnSpPr>
        <p:spPr>
          <a:xfrm flipH="1">
            <a:off x="1173428" y="8644298"/>
            <a:ext cx="6086016"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286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BA3F7-54FD-742B-A929-11E58F3C40FC}"/>
            </a:ext>
          </a:extLst>
        </p:cNvPr>
        <p:cNvGrpSpPr/>
        <p:nvPr/>
      </p:nvGrpSpPr>
      <p:grpSpPr>
        <a:xfrm>
          <a:off x="0" y="0"/>
          <a:ext cx="0" cy="0"/>
          <a:chOff x="0" y="0"/>
          <a:chExt cx="0" cy="0"/>
        </a:xfrm>
      </p:grpSpPr>
      <p:sp>
        <p:nvSpPr>
          <p:cNvPr id="12" name="object 13">
            <a:extLst>
              <a:ext uri="{FF2B5EF4-FFF2-40B4-BE49-F238E27FC236}">
                <a16:creationId xmlns:a16="http://schemas.microsoft.com/office/drawing/2014/main" id="{7B951162-78C5-625A-774B-A812EAABA30F}"/>
              </a:ext>
            </a:extLst>
          </p:cNvPr>
          <p:cNvSpPr/>
          <p:nvPr/>
        </p:nvSpPr>
        <p:spPr>
          <a:xfrm rot="16200000">
            <a:off x="3134009" y="-1712527"/>
            <a:ext cx="1276202" cy="7575128"/>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A73EEFD7-3983-1989-7233-C368CD6B153D}"/>
              </a:ext>
            </a:extLst>
          </p:cNvPr>
          <p:cNvSpPr txBox="1">
            <a:spLocks/>
          </p:cNvSpPr>
          <p:nvPr/>
        </p:nvSpPr>
        <p:spPr>
          <a:xfrm>
            <a:off x="672233" y="1676763"/>
            <a:ext cx="5939601" cy="493776"/>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200" b="1" dirty="0">
                <a:solidFill>
                  <a:srgbClr val="FFFFFF"/>
                </a:solidFill>
                <a:latin typeface="Calibri" panose="020F0502020204030204" pitchFamily="34" charset="0"/>
                <a:cs typeface="Calibri" panose="020F0502020204030204" pitchFamily="34" charset="0"/>
              </a:rPr>
              <a:t>PTV </a:t>
            </a:r>
            <a:r>
              <a:rPr lang="en-US" sz="2200" b="1" dirty="0" err="1">
                <a:solidFill>
                  <a:srgbClr val="FFFFFF"/>
                </a:solidFill>
                <a:latin typeface="Calibri" panose="020F0502020204030204" pitchFamily="34" charset="0"/>
                <a:cs typeface="Calibri" panose="020F0502020204030204" pitchFamily="34" charset="0"/>
              </a:rPr>
              <a:t>Vissim </a:t>
            </a:r>
            <a:r>
              <a:rPr lang="en-US" sz="2200" b="1" dirty="0">
                <a:solidFill>
                  <a:srgbClr val="FFFFFF"/>
                </a:solidFill>
                <a:latin typeface="Calibri" panose="020F0502020204030204" pitchFamily="34" charset="0"/>
                <a:cs typeface="Calibri" panose="020F0502020204030204" pitchFamily="34" charset="0"/>
              </a:rPr>
              <a:t> PTV Visum </a:t>
            </a:r>
          </a:p>
          <a:p>
            <a:pPr marL="0" indent="0">
              <a:lnSpc>
                <a:spcPts val="2300"/>
              </a:lnSpc>
              <a:spcBef>
                <a:spcPts val="0"/>
              </a:spcBef>
              <a:buNone/>
            </a:pPr>
            <a:endParaRPr lang="en-US" sz="2200" b="1" dirty="0">
              <a:solidFill>
                <a:srgbClr val="FFFFFF"/>
              </a:solidFill>
              <a:latin typeface="Calibri" panose="020F0502020204030204" pitchFamily="34" charset="0"/>
              <a:cs typeface="Calibri" panose="020F0502020204030204" pitchFamily="34" charset="0"/>
            </a:endParaRPr>
          </a:p>
        </p:txBody>
      </p:sp>
      <p:sp>
        <p:nvSpPr>
          <p:cNvPr id="129" name="Freeform 128">
            <a:extLst>
              <a:ext uri="{FF2B5EF4-FFF2-40B4-BE49-F238E27FC236}">
                <a16:creationId xmlns:a16="http://schemas.microsoft.com/office/drawing/2014/main" id="{B8C4F717-D27B-4045-14A4-F6242BEB4C45}"/>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226" name="Text Placeholder 35">
            <a:extLst>
              <a:ext uri="{FF2B5EF4-FFF2-40B4-BE49-F238E27FC236}">
                <a16:creationId xmlns:a16="http://schemas.microsoft.com/office/drawing/2014/main" id="{E4C10C41-78B3-F8F0-7F00-1AC65A3A0B04}"/>
              </a:ext>
            </a:extLst>
          </p:cNvPr>
          <p:cNvSpPr txBox="1">
            <a:spLocks/>
          </p:cNvSpPr>
          <p:nvPr/>
        </p:nvSpPr>
        <p:spPr>
          <a:xfrm>
            <a:off x="672233" y="2300465"/>
            <a:ext cx="6742610" cy="393345"/>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1580"/>
              </a:lnSpc>
              <a:spcBef>
                <a:spcPts val="0"/>
              </a:spcBef>
              <a:buNone/>
              <a:tabLst>
                <a:tab pos="1150938" algn="l"/>
              </a:tabLst>
            </a:pPr>
            <a:r>
              <a:rPr lang="en-US" sz="1400" b="1" dirty="0">
                <a:solidFill>
                  <a:schemeClr val="bg1"/>
                </a:solidFill>
                <a:latin typeface="Calibri" panose="020F0502020204030204" pitchFamily="34" charset="0"/>
                <a:cs typeface="Calibri" panose="020F0502020204030204" pitchFamily="34" charset="0"/>
              </a:rPr>
              <a:t>Sviluppatore: </a:t>
            </a:r>
            <a:r>
              <a:rPr lang="en-US" sz="1400" dirty="0">
                <a:solidFill>
                  <a:schemeClr val="bg1"/>
                </a:solidFill>
                <a:latin typeface="Calibri" panose="020F0502020204030204" pitchFamily="34" charset="0"/>
                <a:cs typeface="Calibri" panose="020F0502020204030204" pitchFamily="34" charset="0"/>
              </a:rPr>
              <a:t>     PTV </a:t>
            </a:r>
            <a:r>
              <a:rPr lang="en-US" sz="1400" dirty="0" err="1">
                <a:solidFill>
                  <a:schemeClr val="bg1"/>
                </a:solidFill>
                <a:latin typeface="Calibri" panose="020F0502020204030204" pitchFamily="34" charset="0"/>
                <a:cs typeface="Calibri" panose="020F0502020204030204" pitchFamily="34" charset="0"/>
              </a:rPr>
              <a:t>Planung </a:t>
            </a:r>
            <a:r>
              <a:rPr lang="en-US" sz="1400" dirty="0">
                <a:solidFill>
                  <a:schemeClr val="bg1"/>
                </a:solidFill>
                <a:latin typeface="Calibri" panose="020F0502020204030204" pitchFamily="34" charset="0"/>
                <a:cs typeface="Calibri" panose="020F0502020204030204" pitchFamily="34" charset="0"/>
              </a:rPr>
              <a:t>Transport Verkehr GmbH </a:t>
            </a:r>
          </a:p>
        </p:txBody>
      </p:sp>
      <p:cxnSp>
        <p:nvCxnSpPr>
          <p:cNvPr id="240" name="Straight Connector 239">
            <a:extLst>
              <a:ext uri="{FF2B5EF4-FFF2-40B4-BE49-F238E27FC236}">
                <a16:creationId xmlns:a16="http://schemas.microsoft.com/office/drawing/2014/main" id="{12E3BC01-40D5-763A-3A67-BBABE00346A9}"/>
              </a:ext>
            </a:extLst>
          </p:cNvPr>
          <p:cNvCxnSpPr>
            <a:cxnSpLocks/>
          </p:cNvCxnSpPr>
          <p:nvPr/>
        </p:nvCxnSpPr>
        <p:spPr>
          <a:xfrm flipH="1">
            <a:off x="-1" y="2170539"/>
            <a:ext cx="67564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6" name="Slide Number Placeholder 5">
            <a:extLst>
              <a:ext uri="{FF2B5EF4-FFF2-40B4-BE49-F238E27FC236}">
                <a16:creationId xmlns:a16="http://schemas.microsoft.com/office/drawing/2014/main" id="{657D0F3D-6E60-C20C-C008-DCFAF92D5A4E}"/>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18</a:t>
            </a:fld>
            <a:endParaRPr lang="en-US" dirty="0">
              <a:solidFill>
                <a:srgbClr val="262626"/>
              </a:solidFill>
            </a:endParaRPr>
          </a:p>
        </p:txBody>
      </p:sp>
      <p:sp>
        <p:nvSpPr>
          <p:cNvPr id="26" name="Freeform 25">
            <a:extLst>
              <a:ext uri="{FF2B5EF4-FFF2-40B4-BE49-F238E27FC236}">
                <a16:creationId xmlns:a16="http://schemas.microsoft.com/office/drawing/2014/main" id="{8CFDEC35-583A-14A1-E1DA-01E2A94BFC63}"/>
              </a:ext>
            </a:extLst>
          </p:cNvPr>
          <p:cNvSpPr/>
          <p:nvPr/>
        </p:nvSpPr>
        <p:spPr>
          <a:xfrm rot="16857412">
            <a:off x="6462381" y="1531207"/>
            <a:ext cx="1736260" cy="152301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cxnSp>
        <p:nvCxnSpPr>
          <p:cNvPr id="36" name="Straight Connector 35">
            <a:extLst>
              <a:ext uri="{FF2B5EF4-FFF2-40B4-BE49-F238E27FC236}">
                <a16:creationId xmlns:a16="http://schemas.microsoft.com/office/drawing/2014/main" id="{9271B831-83AA-DABB-3BD4-8FC72C0D34B9}"/>
              </a:ext>
            </a:extLst>
          </p:cNvPr>
          <p:cNvCxnSpPr>
            <a:cxnSpLocks/>
          </p:cNvCxnSpPr>
          <p:nvPr/>
        </p:nvCxnSpPr>
        <p:spPr>
          <a:xfrm>
            <a:off x="1785437" y="2170539"/>
            <a:ext cx="0" cy="536085"/>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0E353DD-DF4A-C295-DA5B-3577CBCDB1D6}"/>
              </a:ext>
            </a:extLst>
          </p:cNvPr>
          <p:cNvCxnSpPr>
            <a:cxnSpLocks/>
          </p:cNvCxnSpPr>
          <p:nvPr/>
        </p:nvCxnSpPr>
        <p:spPr>
          <a:xfrm>
            <a:off x="841769" y="1176990"/>
            <a:ext cx="0" cy="25994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3BAA7E3-44C0-CCBA-19C2-B254CAC6F4B0}"/>
              </a:ext>
            </a:extLst>
          </p:cNvPr>
          <p:cNvCxnSpPr>
            <a:cxnSpLocks/>
            <a:stCxn id="21" idx="1"/>
          </p:cNvCxnSpPr>
          <p:nvPr/>
        </p:nvCxnSpPr>
        <p:spPr>
          <a:xfrm flipH="1" flipV="1">
            <a:off x="-37293" y="698810"/>
            <a:ext cx="1331206" cy="19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5E351F5-4E0C-B95E-E2AB-4D195B114855}"/>
              </a:ext>
            </a:extLst>
          </p:cNvPr>
          <p:cNvSpPr txBox="1"/>
          <p:nvPr/>
        </p:nvSpPr>
        <p:spPr>
          <a:xfrm>
            <a:off x="1464449" y="591751"/>
            <a:ext cx="4397812" cy="731034"/>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TRASPORTI E LOGISTICA</a:t>
            </a: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9E38E882-A794-69A5-719E-42FEB1973722}"/>
              </a:ext>
            </a:extLst>
          </p:cNvPr>
          <p:cNvGrpSpPr/>
          <p:nvPr/>
        </p:nvGrpSpPr>
        <p:grpSpPr>
          <a:xfrm rot="16200000">
            <a:off x="514220" y="225676"/>
            <a:ext cx="793054" cy="947012"/>
            <a:chOff x="547405" y="6570863"/>
            <a:chExt cx="1035254" cy="1236230"/>
          </a:xfrm>
        </p:grpSpPr>
        <p:grpSp>
          <p:nvGrpSpPr>
            <p:cNvPr id="8" name="Graphic 15">
              <a:extLst>
                <a:ext uri="{FF2B5EF4-FFF2-40B4-BE49-F238E27FC236}">
                  <a16:creationId xmlns:a16="http://schemas.microsoft.com/office/drawing/2014/main" id="{8C6A4F0C-E291-4F84-23C9-4579565ECD40}"/>
                </a:ext>
              </a:extLst>
            </p:cNvPr>
            <p:cNvGrpSpPr/>
            <p:nvPr/>
          </p:nvGrpSpPr>
          <p:grpSpPr>
            <a:xfrm>
              <a:off x="1006279" y="7689162"/>
              <a:ext cx="118191" cy="117931"/>
              <a:chOff x="1006279" y="7689162"/>
              <a:chExt cx="118191" cy="117931"/>
            </a:xfrm>
          </p:grpSpPr>
          <p:sp>
            <p:nvSpPr>
              <p:cNvPr id="21" name="Freeform 20">
                <a:extLst>
                  <a:ext uri="{FF2B5EF4-FFF2-40B4-BE49-F238E27FC236}">
                    <a16:creationId xmlns:a16="http://schemas.microsoft.com/office/drawing/2014/main" id="{1E26AD04-8323-ABCB-7505-00AF78F55F9E}"/>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2" name="Freeform 21">
                <a:extLst>
                  <a:ext uri="{FF2B5EF4-FFF2-40B4-BE49-F238E27FC236}">
                    <a16:creationId xmlns:a16="http://schemas.microsoft.com/office/drawing/2014/main" id="{F14D07BD-630F-121A-D0FE-E99B9859223C}"/>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nvGrpSpPr>
            <p:cNvPr id="9" name="Graphic 15">
              <a:extLst>
                <a:ext uri="{FF2B5EF4-FFF2-40B4-BE49-F238E27FC236}">
                  <a16:creationId xmlns:a16="http://schemas.microsoft.com/office/drawing/2014/main" id="{AAF0C832-864B-E53A-4DAA-674F74BB1CDB}"/>
                </a:ext>
              </a:extLst>
            </p:cNvPr>
            <p:cNvGrpSpPr/>
            <p:nvPr/>
          </p:nvGrpSpPr>
          <p:grpSpPr>
            <a:xfrm>
              <a:off x="547405" y="6570863"/>
              <a:ext cx="1035254" cy="914993"/>
              <a:chOff x="547405" y="6570863"/>
              <a:chExt cx="1035254" cy="914993"/>
            </a:xfrm>
          </p:grpSpPr>
          <p:sp>
            <p:nvSpPr>
              <p:cNvPr id="18" name="Freeform 17">
                <a:extLst>
                  <a:ext uri="{FF2B5EF4-FFF2-40B4-BE49-F238E27FC236}">
                    <a16:creationId xmlns:a16="http://schemas.microsoft.com/office/drawing/2014/main" id="{85BEC675-A2AD-9BEF-8A0F-9CC92F95ABFA}"/>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51C4C6"/>
              </a:solidFill>
              <a:ln w="227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E74A98D-B4EE-6BD3-49D4-523E25C6FE62}"/>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grpSp>
        <p:nvGrpSpPr>
          <p:cNvPr id="23" name="Group 22">
            <a:extLst>
              <a:ext uri="{FF2B5EF4-FFF2-40B4-BE49-F238E27FC236}">
                <a16:creationId xmlns:a16="http://schemas.microsoft.com/office/drawing/2014/main" id="{D08219CB-D313-636F-5D5B-7012227C8CD7}"/>
              </a:ext>
            </a:extLst>
          </p:cNvPr>
          <p:cNvGrpSpPr/>
          <p:nvPr/>
        </p:nvGrpSpPr>
        <p:grpSpPr>
          <a:xfrm>
            <a:off x="551129" y="502652"/>
            <a:ext cx="371452" cy="372348"/>
            <a:chOff x="4835837" y="5211016"/>
            <a:chExt cx="539302" cy="540603"/>
          </a:xfrm>
        </p:grpSpPr>
        <p:grpSp>
          <p:nvGrpSpPr>
            <p:cNvPr id="24" name="Group 23">
              <a:extLst>
                <a:ext uri="{FF2B5EF4-FFF2-40B4-BE49-F238E27FC236}">
                  <a16:creationId xmlns:a16="http://schemas.microsoft.com/office/drawing/2014/main" id="{3FAA5D02-95F9-9104-7056-2887C73FEC9A}"/>
                </a:ext>
              </a:extLst>
            </p:cNvPr>
            <p:cNvGrpSpPr/>
            <p:nvPr/>
          </p:nvGrpSpPr>
          <p:grpSpPr>
            <a:xfrm>
              <a:off x="4835837" y="5211016"/>
              <a:ext cx="539302" cy="540603"/>
              <a:chOff x="3686030" y="8104978"/>
              <a:chExt cx="395065" cy="396018"/>
            </a:xfrm>
          </p:grpSpPr>
          <p:sp>
            <p:nvSpPr>
              <p:cNvPr id="53" name="Freeform 52">
                <a:extLst>
                  <a:ext uri="{FF2B5EF4-FFF2-40B4-BE49-F238E27FC236}">
                    <a16:creationId xmlns:a16="http://schemas.microsoft.com/office/drawing/2014/main" id="{EFCC5DC7-27FE-1926-2216-95616A713BD3}"/>
                  </a:ext>
                </a:extLst>
              </p:cNvPr>
              <p:cNvSpPr/>
              <p:nvPr/>
            </p:nvSpPr>
            <p:spPr>
              <a:xfrm>
                <a:off x="3732676" y="8460062"/>
                <a:ext cx="199912" cy="7615"/>
              </a:xfrm>
              <a:custGeom>
                <a:avLst/>
                <a:gdLst>
                  <a:gd name="connsiteX0" fmla="*/ 199913 w 199912"/>
                  <a:gd name="connsiteY0" fmla="*/ 0 h 7615"/>
                  <a:gd name="connsiteX1" fmla="*/ 192297 w 199912"/>
                  <a:gd name="connsiteY1" fmla="*/ 7616 h 7615"/>
                  <a:gd name="connsiteX2" fmla="*/ 7616 w 199912"/>
                  <a:gd name="connsiteY2" fmla="*/ 7616 h 7615"/>
                  <a:gd name="connsiteX3" fmla="*/ 0 w 199912"/>
                  <a:gd name="connsiteY3" fmla="*/ 0 h 7615"/>
                </a:gdLst>
                <a:ahLst/>
                <a:cxnLst>
                  <a:cxn ang="0">
                    <a:pos x="connsiteX0" y="connsiteY0"/>
                  </a:cxn>
                  <a:cxn ang="0">
                    <a:pos x="connsiteX1" y="connsiteY1"/>
                  </a:cxn>
                  <a:cxn ang="0">
                    <a:pos x="connsiteX2" y="connsiteY2"/>
                  </a:cxn>
                  <a:cxn ang="0">
                    <a:pos x="connsiteX3" y="connsiteY3"/>
                  </a:cxn>
                </a:cxnLst>
                <a:rect l="l" t="t" r="r" b="b"/>
                <a:pathLst>
                  <a:path w="199912" h="7615">
                    <a:moveTo>
                      <a:pt x="199913" y="0"/>
                    </a:moveTo>
                    <a:cubicBezTo>
                      <a:pt x="199913" y="3808"/>
                      <a:pt x="197057" y="7616"/>
                      <a:pt x="192297" y="7616"/>
                    </a:cubicBezTo>
                    <a:lnTo>
                      <a:pt x="7616" y="7616"/>
                    </a:lnTo>
                    <a:cubicBezTo>
                      <a:pt x="3808" y="7616"/>
                      <a:pt x="0" y="3808"/>
                      <a:pt x="0" y="0"/>
                    </a:cubicBezTo>
                  </a:path>
                </a:pathLst>
              </a:custGeom>
              <a:noFill/>
              <a:ln w="12700" cap="flat">
                <a:solidFill>
                  <a:srgbClr val="000000"/>
                </a:solid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2B758A9-38AA-08F3-1B30-DB52423430B5}"/>
                  </a:ext>
                </a:extLst>
              </p:cNvPr>
              <p:cNvSpPr/>
              <p:nvPr/>
            </p:nvSpPr>
            <p:spPr>
              <a:xfrm>
                <a:off x="3699357" y="8354393"/>
                <a:ext cx="261790" cy="146603"/>
              </a:xfrm>
              <a:custGeom>
                <a:avLst/>
                <a:gdLst>
                  <a:gd name="connsiteX0" fmla="*/ 200865 w 261790"/>
                  <a:gd name="connsiteY0" fmla="*/ 111380 h 146603"/>
                  <a:gd name="connsiteX1" fmla="*/ 207529 w 261790"/>
                  <a:gd name="connsiteY1" fmla="*/ 140891 h 146603"/>
                  <a:gd name="connsiteX2" fmla="*/ 215144 w 261790"/>
                  <a:gd name="connsiteY2" fmla="*/ 146603 h 146603"/>
                  <a:gd name="connsiteX3" fmla="*/ 247511 w 261790"/>
                  <a:gd name="connsiteY3" fmla="*/ 146603 h 146603"/>
                  <a:gd name="connsiteX4" fmla="*/ 254175 w 261790"/>
                  <a:gd name="connsiteY4" fmla="*/ 140891 h 146603"/>
                  <a:gd name="connsiteX5" fmla="*/ 261791 w 261790"/>
                  <a:gd name="connsiteY5" fmla="*/ 108524 h 146603"/>
                  <a:gd name="connsiteX6" fmla="*/ 261791 w 261790"/>
                  <a:gd name="connsiteY6" fmla="*/ 106620 h 146603"/>
                  <a:gd name="connsiteX7" fmla="*/ 261791 w 261790"/>
                  <a:gd name="connsiteY7" fmla="*/ 106620 h 146603"/>
                  <a:gd name="connsiteX8" fmla="*/ 261791 w 261790"/>
                  <a:gd name="connsiteY8" fmla="*/ 55214 h 146603"/>
                  <a:gd name="connsiteX9" fmla="*/ 246559 w 261790"/>
                  <a:gd name="connsiteY9" fmla="*/ 8568 h 146603"/>
                  <a:gd name="connsiteX10" fmla="*/ 242751 w 261790"/>
                  <a:gd name="connsiteY10" fmla="*/ 2856 h 146603"/>
                  <a:gd name="connsiteX11" fmla="*/ 237040 w 261790"/>
                  <a:gd name="connsiteY11" fmla="*/ 0 h 146603"/>
                  <a:gd name="connsiteX12" fmla="*/ 25703 w 261790"/>
                  <a:gd name="connsiteY12" fmla="*/ 0 h 146603"/>
                  <a:gd name="connsiteX13" fmla="*/ 19039 w 261790"/>
                  <a:gd name="connsiteY13" fmla="*/ 3808 h 146603"/>
                  <a:gd name="connsiteX14" fmla="*/ 15232 w 261790"/>
                  <a:gd name="connsiteY14" fmla="*/ 9520 h 146603"/>
                  <a:gd name="connsiteX15" fmla="*/ 0 w 261790"/>
                  <a:gd name="connsiteY15" fmla="*/ 56166 h 146603"/>
                  <a:gd name="connsiteX16" fmla="*/ 0 w 261790"/>
                  <a:gd name="connsiteY16" fmla="*/ 106620 h 146603"/>
                  <a:gd name="connsiteX17" fmla="*/ 0 w 261790"/>
                  <a:gd name="connsiteY17" fmla="*/ 106620 h 146603"/>
                  <a:gd name="connsiteX18" fmla="*/ 0 w 261790"/>
                  <a:gd name="connsiteY18" fmla="*/ 108524 h 146603"/>
                  <a:gd name="connsiteX19" fmla="*/ 7616 w 261790"/>
                  <a:gd name="connsiteY19" fmla="*/ 140891 h 146603"/>
                  <a:gd name="connsiteX20" fmla="*/ 15232 w 261790"/>
                  <a:gd name="connsiteY20" fmla="*/ 146603 h 146603"/>
                  <a:gd name="connsiteX21" fmla="*/ 50454 w 261790"/>
                  <a:gd name="connsiteY21" fmla="*/ 146603 h 146603"/>
                  <a:gd name="connsiteX22" fmla="*/ 58070 w 261790"/>
                  <a:gd name="connsiteY22" fmla="*/ 140891 h 146603"/>
                  <a:gd name="connsiteX23" fmla="*/ 63782 w 261790"/>
                  <a:gd name="connsiteY23" fmla="*/ 112332 h 14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790" h="146603">
                    <a:moveTo>
                      <a:pt x="200865" y="111380"/>
                    </a:moveTo>
                    <a:lnTo>
                      <a:pt x="207529" y="140891"/>
                    </a:lnTo>
                    <a:cubicBezTo>
                      <a:pt x="208481" y="143747"/>
                      <a:pt x="211336" y="146603"/>
                      <a:pt x="215144" y="146603"/>
                    </a:cubicBezTo>
                    <a:lnTo>
                      <a:pt x="247511" y="146603"/>
                    </a:lnTo>
                    <a:cubicBezTo>
                      <a:pt x="251319" y="146603"/>
                      <a:pt x="253223" y="143747"/>
                      <a:pt x="254175" y="140891"/>
                    </a:cubicBezTo>
                    <a:lnTo>
                      <a:pt x="261791" y="108524"/>
                    </a:lnTo>
                    <a:cubicBezTo>
                      <a:pt x="261791" y="108524"/>
                      <a:pt x="261791" y="107572"/>
                      <a:pt x="261791" y="106620"/>
                    </a:cubicBezTo>
                    <a:cubicBezTo>
                      <a:pt x="261791" y="106620"/>
                      <a:pt x="261791" y="106620"/>
                      <a:pt x="261791" y="106620"/>
                    </a:cubicBezTo>
                    <a:lnTo>
                      <a:pt x="261791" y="55214"/>
                    </a:lnTo>
                    <a:cubicBezTo>
                      <a:pt x="261791" y="38079"/>
                      <a:pt x="257031" y="23799"/>
                      <a:pt x="246559" y="8568"/>
                    </a:cubicBezTo>
                    <a:lnTo>
                      <a:pt x="242751" y="2856"/>
                    </a:lnTo>
                    <a:cubicBezTo>
                      <a:pt x="241799" y="952"/>
                      <a:pt x="238944" y="0"/>
                      <a:pt x="237040" y="0"/>
                    </a:cubicBezTo>
                    <a:lnTo>
                      <a:pt x="25703" y="0"/>
                    </a:lnTo>
                    <a:cubicBezTo>
                      <a:pt x="22847" y="0"/>
                      <a:pt x="20943" y="1904"/>
                      <a:pt x="19039" y="3808"/>
                    </a:cubicBezTo>
                    <a:lnTo>
                      <a:pt x="15232" y="9520"/>
                    </a:lnTo>
                    <a:cubicBezTo>
                      <a:pt x="4760" y="23799"/>
                      <a:pt x="0" y="39031"/>
                      <a:pt x="0" y="56166"/>
                    </a:cubicBezTo>
                    <a:lnTo>
                      <a:pt x="0" y="106620"/>
                    </a:lnTo>
                    <a:cubicBezTo>
                      <a:pt x="0" y="106620"/>
                      <a:pt x="0" y="106620"/>
                      <a:pt x="0" y="106620"/>
                    </a:cubicBezTo>
                    <a:cubicBezTo>
                      <a:pt x="0" y="106620"/>
                      <a:pt x="0" y="108524"/>
                      <a:pt x="0" y="108524"/>
                    </a:cubicBezTo>
                    <a:lnTo>
                      <a:pt x="7616" y="140891"/>
                    </a:lnTo>
                    <a:cubicBezTo>
                      <a:pt x="8568" y="143747"/>
                      <a:pt x="11423" y="146603"/>
                      <a:pt x="15232" y="146603"/>
                    </a:cubicBezTo>
                    <a:lnTo>
                      <a:pt x="50454" y="146603"/>
                    </a:lnTo>
                    <a:cubicBezTo>
                      <a:pt x="53310" y="146603"/>
                      <a:pt x="57118" y="143747"/>
                      <a:pt x="58070" y="140891"/>
                    </a:cubicBezTo>
                    <a:lnTo>
                      <a:pt x="63782" y="112332"/>
                    </a:lnTo>
                  </a:path>
                </a:pathLst>
              </a:custGeom>
              <a:noFill/>
              <a:ln w="12700" cap="flat">
                <a:solidFill>
                  <a:srgbClr val="000000"/>
                </a:solid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7A53540-24D0-BBFC-B29F-BA3A20CD2AD3}"/>
                  </a:ext>
                </a:extLst>
              </p:cNvPr>
              <p:cNvSpPr/>
              <p:nvPr/>
            </p:nvSpPr>
            <p:spPr>
              <a:xfrm>
                <a:off x="3804073" y="8400088"/>
                <a:ext cx="52358" cy="19039"/>
              </a:xfrm>
              <a:custGeom>
                <a:avLst/>
                <a:gdLst>
                  <a:gd name="connsiteX0" fmla="*/ 44742 w 52358"/>
                  <a:gd name="connsiteY0" fmla="*/ 19039 h 19039"/>
                  <a:gd name="connsiteX1" fmla="*/ 7616 w 52358"/>
                  <a:gd name="connsiteY1" fmla="*/ 19039 h 19039"/>
                  <a:gd name="connsiteX2" fmla="*/ 0 w 52358"/>
                  <a:gd name="connsiteY2" fmla="*/ 9520 h 19039"/>
                  <a:gd name="connsiteX3" fmla="*/ 7616 w 52358"/>
                  <a:gd name="connsiteY3" fmla="*/ 0 h 19039"/>
                  <a:gd name="connsiteX4" fmla="*/ 44742 w 52358"/>
                  <a:gd name="connsiteY4" fmla="*/ 0 h 19039"/>
                  <a:gd name="connsiteX5" fmla="*/ 52358 w 52358"/>
                  <a:gd name="connsiteY5" fmla="*/ 9520 h 19039"/>
                  <a:gd name="connsiteX6" fmla="*/ 44742 w 52358"/>
                  <a:gd name="connsiteY6" fmla="*/ 19039 h 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8" h="19039">
                    <a:moveTo>
                      <a:pt x="44742" y="19039"/>
                    </a:moveTo>
                    <a:lnTo>
                      <a:pt x="7616" y="19039"/>
                    </a:lnTo>
                    <a:cubicBezTo>
                      <a:pt x="3808" y="19039"/>
                      <a:pt x="0" y="14279"/>
                      <a:pt x="0" y="9520"/>
                    </a:cubicBezTo>
                    <a:cubicBezTo>
                      <a:pt x="0" y="4760"/>
                      <a:pt x="3808" y="0"/>
                      <a:pt x="7616" y="0"/>
                    </a:cubicBezTo>
                    <a:lnTo>
                      <a:pt x="44742" y="0"/>
                    </a:lnTo>
                    <a:cubicBezTo>
                      <a:pt x="48550" y="0"/>
                      <a:pt x="52358" y="4760"/>
                      <a:pt x="52358" y="9520"/>
                    </a:cubicBezTo>
                    <a:cubicBezTo>
                      <a:pt x="52358" y="14279"/>
                      <a:pt x="49502" y="19039"/>
                      <a:pt x="44742" y="19039"/>
                    </a:cubicBezTo>
                    <a:close/>
                  </a:path>
                </a:pathLst>
              </a:custGeom>
              <a:noFill/>
              <a:ln w="12700" cap="flat">
                <a:solidFill>
                  <a:srgbClr val="000000"/>
                </a:solid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6911918-D158-4A0A-D030-24D4E723BF6E}"/>
                  </a:ext>
                </a:extLst>
              </p:cNvPr>
              <p:cNvSpPr/>
              <p:nvPr/>
            </p:nvSpPr>
            <p:spPr>
              <a:xfrm>
                <a:off x="3686030" y="8281092"/>
                <a:ext cx="294157" cy="85676"/>
              </a:xfrm>
              <a:custGeom>
                <a:avLst/>
                <a:gdLst>
                  <a:gd name="connsiteX0" fmla="*/ 273214 w 294157"/>
                  <a:gd name="connsiteY0" fmla="*/ 85677 h 85676"/>
                  <a:gd name="connsiteX1" fmla="*/ 294158 w 294157"/>
                  <a:gd name="connsiteY1" fmla="*/ 63782 h 85676"/>
                  <a:gd name="connsiteX2" fmla="*/ 273214 w 294157"/>
                  <a:gd name="connsiteY2" fmla="*/ 42838 h 85676"/>
                  <a:gd name="connsiteX3" fmla="*/ 265599 w 294157"/>
                  <a:gd name="connsiteY3" fmla="*/ 50454 h 85676"/>
                  <a:gd name="connsiteX4" fmla="*/ 273214 w 294157"/>
                  <a:gd name="connsiteY4" fmla="*/ 58070 h 85676"/>
                  <a:gd name="connsiteX5" fmla="*/ 278926 w 294157"/>
                  <a:gd name="connsiteY5" fmla="*/ 63782 h 85676"/>
                  <a:gd name="connsiteX6" fmla="*/ 273214 w 294157"/>
                  <a:gd name="connsiteY6" fmla="*/ 70445 h 85676"/>
                  <a:gd name="connsiteX7" fmla="*/ 258935 w 294157"/>
                  <a:gd name="connsiteY7" fmla="*/ 70445 h 85676"/>
                  <a:gd name="connsiteX8" fmla="*/ 248463 w 294157"/>
                  <a:gd name="connsiteY8" fmla="*/ 25703 h 85676"/>
                  <a:gd name="connsiteX9" fmla="*/ 216096 w 294157"/>
                  <a:gd name="connsiteY9" fmla="*/ 0 h 85676"/>
                  <a:gd name="connsiteX10" fmla="*/ 79013 w 294157"/>
                  <a:gd name="connsiteY10" fmla="*/ 0 h 85676"/>
                  <a:gd name="connsiteX11" fmla="*/ 46646 w 294157"/>
                  <a:gd name="connsiteY11" fmla="*/ 25703 h 85676"/>
                  <a:gd name="connsiteX12" fmla="*/ 35223 w 294157"/>
                  <a:gd name="connsiteY12" fmla="*/ 70445 h 85676"/>
                  <a:gd name="connsiteX13" fmla="*/ 19991 w 294157"/>
                  <a:gd name="connsiteY13" fmla="*/ 70445 h 85676"/>
                  <a:gd name="connsiteX14" fmla="*/ 14279 w 294157"/>
                  <a:gd name="connsiteY14" fmla="*/ 63782 h 85676"/>
                  <a:gd name="connsiteX15" fmla="*/ 19991 w 294157"/>
                  <a:gd name="connsiteY15" fmla="*/ 58070 h 85676"/>
                  <a:gd name="connsiteX16" fmla="*/ 27607 w 294157"/>
                  <a:gd name="connsiteY16" fmla="*/ 50454 h 85676"/>
                  <a:gd name="connsiteX17" fmla="*/ 19991 w 294157"/>
                  <a:gd name="connsiteY17" fmla="*/ 42838 h 85676"/>
                  <a:gd name="connsiteX18" fmla="*/ 0 w 294157"/>
                  <a:gd name="connsiteY18" fmla="*/ 63782 h 85676"/>
                  <a:gd name="connsiteX19" fmla="*/ 19991 w 294157"/>
                  <a:gd name="connsiteY19" fmla="*/ 85677 h 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4157" h="85676">
                    <a:moveTo>
                      <a:pt x="273214" y="85677"/>
                    </a:moveTo>
                    <a:cubicBezTo>
                      <a:pt x="284638" y="85677"/>
                      <a:pt x="294158" y="76157"/>
                      <a:pt x="294158" y="63782"/>
                    </a:cubicBezTo>
                    <a:cubicBezTo>
                      <a:pt x="294158" y="51406"/>
                      <a:pt x="284638" y="42838"/>
                      <a:pt x="273214" y="42838"/>
                    </a:cubicBezTo>
                    <a:cubicBezTo>
                      <a:pt x="261791" y="42838"/>
                      <a:pt x="265599" y="46646"/>
                      <a:pt x="265599" y="50454"/>
                    </a:cubicBezTo>
                    <a:cubicBezTo>
                      <a:pt x="265599" y="54262"/>
                      <a:pt x="269406" y="58070"/>
                      <a:pt x="273214" y="58070"/>
                    </a:cubicBezTo>
                    <a:cubicBezTo>
                      <a:pt x="277022" y="58070"/>
                      <a:pt x="278926" y="60926"/>
                      <a:pt x="278926" y="63782"/>
                    </a:cubicBezTo>
                    <a:cubicBezTo>
                      <a:pt x="278926" y="66638"/>
                      <a:pt x="276070" y="70445"/>
                      <a:pt x="273214" y="70445"/>
                    </a:cubicBezTo>
                    <a:lnTo>
                      <a:pt x="258935" y="70445"/>
                    </a:lnTo>
                    <a:lnTo>
                      <a:pt x="248463" y="25703"/>
                    </a:lnTo>
                    <a:cubicBezTo>
                      <a:pt x="244655" y="10472"/>
                      <a:pt x="231328" y="0"/>
                      <a:pt x="216096" y="0"/>
                    </a:cubicBezTo>
                    <a:lnTo>
                      <a:pt x="79013" y="0"/>
                    </a:lnTo>
                    <a:cubicBezTo>
                      <a:pt x="62830" y="0"/>
                      <a:pt x="49502" y="10472"/>
                      <a:pt x="46646" y="25703"/>
                    </a:cubicBezTo>
                    <a:lnTo>
                      <a:pt x="35223" y="70445"/>
                    </a:lnTo>
                    <a:lnTo>
                      <a:pt x="19991" y="70445"/>
                    </a:lnTo>
                    <a:cubicBezTo>
                      <a:pt x="17135" y="70445"/>
                      <a:pt x="14279" y="67590"/>
                      <a:pt x="14279" y="63782"/>
                    </a:cubicBezTo>
                    <a:cubicBezTo>
                      <a:pt x="14279" y="59974"/>
                      <a:pt x="17135" y="58070"/>
                      <a:pt x="19991" y="58070"/>
                    </a:cubicBezTo>
                    <a:cubicBezTo>
                      <a:pt x="22847" y="58070"/>
                      <a:pt x="27607" y="54262"/>
                      <a:pt x="27607" y="50454"/>
                    </a:cubicBezTo>
                    <a:cubicBezTo>
                      <a:pt x="27607" y="46646"/>
                      <a:pt x="23799" y="42838"/>
                      <a:pt x="19991" y="42838"/>
                    </a:cubicBezTo>
                    <a:cubicBezTo>
                      <a:pt x="9520" y="42838"/>
                      <a:pt x="0" y="52358"/>
                      <a:pt x="0" y="63782"/>
                    </a:cubicBezTo>
                    <a:cubicBezTo>
                      <a:pt x="0" y="75205"/>
                      <a:pt x="9520" y="85677"/>
                      <a:pt x="19991" y="85677"/>
                    </a:cubicBezTo>
                  </a:path>
                </a:pathLst>
              </a:custGeom>
              <a:noFill/>
              <a:ln w="12700" cap="flat">
                <a:solidFill>
                  <a:srgbClr val="000000"/>
                </a:solid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3044B3FA-CEA9-A310-A4B5-6B2E741260F4}"/>
                  </a:ext>
                </a:extLst>
              </p:cNvPr>
              <p:cNvSpPr/>
              <p:nvPr/>
            </p:nvSpPr>
            <p:spPr>
              <a:xfrm>
                <a:off x="3837392" y="8104978"/>
                <a:ext cx="243703" cy="237991"/>
              </a:xfrm>
              <a:custGeom>
                <a:avLst/>
                <a:gdLst>
                  <a:gd name="connsiteX0" fmla="*/ 4760 w 243703"/>
                  <a:gd name="connsiteY0" fmla="*/ 158978 h 237991"/>
                  <a:gd name="connsiteX1" fmla="*/ 0 w 243703"/>
                  <a:gd name="connsiteY1" fmla="*/ 122804 h 237991"/>
                  <a:gd name="connsiteX2" fmla="*/ 121852 w 243703"/>
                  <a:gd name="connsiteY2" fmla="*/ 0 h 237991"/>
                  <a:gd name="connsiteX3" fmla="*/ 243703 w 243703"/>
                  <a:gd name="connsiteY3" fmla="*/ 122804 h 237991"/>
                  <a:gd name="connsiteX4" fmla="*/ 163738 w 243703"/>
                  <a:gd name="connsiteY4" fmla="*/ 237992 h 237991"/>
                  <a:gd name="connsiteX5" fmla="*/ 160882 w 243703"/>
                  <a:gd name="connsiteY5" fmla="*/ 237992 h 23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703" h="237991">
                    <a:moveTo>
                      <a:pt x="4760" y="158978"/>
                    </a:moveTo>
                    <a:cubicBezTo>
                      <a:pt x="952" y="147555"/>
                      <a:pt x="0" y="134227"/>
                      <a:pt x="0" y="122804"/>
                    </a:cubicBezTo>
                    <a:cubicBezTo>
                      <a:pt x="0" y="55214"/>
                      <a:pt x="54262" y="0"/>
                      <a:pt x="121852" y="0"/>
                    </a:cubicBezTo>
                    <a:cubicBezTo>
                      <a:pt x="189441" y="0"/>
                      <a:pt x="243703" y="55214"/>
                      <a:pt x="243703" y="122804"/>
                    </a:cubicBezTo>
                    <a:cubicBezTo>
                      <a:pt x="243703" y="190393"/>
                      <a:pt x="211336" y="220856"/>
                      <a:pt x="163738" y="237992"/>
                    </a:cubicBezTo>
                    <a:cubicBezTo>
                      <a:pt x="162786" y="237040"/>
                      <a:pt x="161834" y="237992"/>
                      <a:pt x="160882" y="237992"/>
                    </a:cubicBezTo>
                  </a:path>
                </a:pathLst>
              </a:custGeom>
              <a:noFill/>
              <a:ln w="12700" cap="flat">
                <a:solidFill>
                  <a:srgbClr val="000000"/>
                </a:solid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44E04D32-675D-DFFF-BB1B-23002E8D298E}"/>
                  </a:ext>
                </a:extLst>
              </p:cNvPr>
              <p:cNvSpPr/>
              <p:nvPr/>
            </p:nvSpPr>
            <p:spPr>
              <a:xfrm>
                <a:off x="3728868" y="8380097"/>
                <a:ext cx="57117" cy="57117"/>
              </a:xfrm>
              <a:custGeom>
                <a:avLst/>
                <a:gdLst>
                  <a:gd name="connsiteX0" fmla="*/ 57118 w 57117"/>
                  <a:gd name="connsiteY0" fmla="*/ 28559 h 57117"/>
                  <a:gd name="connsiteX1" fmla="*/ 28559 w 57117"/>
                  <a:gd name="connsiteY1" fmla="*/ 57118 h 57117"/>
                  <a:gd name="connsiteX2" fmla="*/ 0 w 57117"/>
                  <a:gd name="connsiteY2" fmla="*/ 28559 h 57117"/>
                  <a:gd name="connsiteX3" fmla="*/ 28559 w 57117"/>
                  <a:gd name="connsiteY3" fmla="*/ 0 h 57117"/>
                </a:gdLst>
                <a:ahLst/>
                <a:cxnLst>
                  <a:cxn ang="0">
                    <a:pos x="connsiteX0" y="connsiteY0"/>
                  </a:cxn>
                  <a:cxn ang="0">
                    <a:pos x="connsiteX1" y="connsiteY1"/>
                  </a:cxn>
                  <a:cxn ang="0">
                    <a:pos x="connsiteX2" y="connsiteY2"/>
                  </a:cxn>
                  <a:cxn ang="0">
                    <a:pos x="connsiteX3" y="connsiteY3"/>
                  </a:cxn>
                </a:cxnLst>
                <a:rect l="l" t="t" r="r" b="b"/>
                <a:pathLst>
                  <a:path w="57117" h="57117">
                    <a:moveTo>
                      <a:pt x="57118" y="28559"/>
                    </a:moveTo>
                    <a:cubicBezTo>
                      <a:pt x="57118" y="44743"/>
                      <a:pt x="44742" y="57118"/>
                      <a:pt x="28559" y="57118"/>
                    </a:cubicBezTo>
                    <a:cubicBezTo>
                      <a:pt x="12375" y="57118"/>
                      <a:pt x="0" y="44743"/>
                      <a:pt x="0" y="28559"/>
                    </a:cubicBezTo>
                    <a:cubicBezTo>
                      <a:pt x="0" y="12375"/>
                      <a:pt x="12375" y="0"/>
                      <a:pt x="28559" y="0"/>
                    </a:cubicBezTo>
                  </a:path>
                </a:pathLst>
              </a:custGeom>
              <a:noFill/>
              <a:ln w="12700" cap="flat">
                <a:solidFill>
                  <a:srgbClr val="000000"/>
                </a:solid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DF1007F1-F161-F679-4F0C-B71C0E8827F2}"/>
                  </a:ext>
                </a:extLst>
              </p:cNvPr>
              <p:cNvSpPr/>
              <p:nvPr/>
            </p:nvSpPr>
            <p:spPr>
              <a:xfrm>
                <a:off x="3875471" y="8381049"/>
                <a:ext cx="57117" cy="57117"/>
              </a:xfrm>
              <a:custGeom>
                <a:avLst/>
                <a:gdLst>
                  <a:gd name="connsiteX0" fmla="*/ 57118 w 57117"/>
                  <a:gd name="connsiteY0" fmla="*/ 28559 h 57117"/>
                  <a:gd name="connsiteX1" fmla="*/ 28559 w 57117"/>
                  <a:gd name="connsiteY1" fmla="*/ 57118 h 57117"/>
                  <a:gd name="connsiteX2" fmla="*/ 0 w 57117"/>
                  <a:gd name="connsiteY2" fmla="*/ 28559 h 57117"/>
                  <a:gd name="connsiteX3" fmla="*/ 28559 w 57117"/>
                  <a:gd name="connsiteY3" fmla="*/ 0 h 57117"/>
                </a:gdLst>
                <a:ahLst/>
                <a:cxnLst>
                  <a:cxn ang="0">
                    <a:pos x="connsiteX0" y="connsiteY0"/>
                  </a:cxn>
                  <a:cxn ang="0">
                    <a:pos x="connsiteX1" y="connsiteY1"/>
                  </a:cxn>
                  <a:cxn ang="0">
                    <a:pos x="connsiteX2" y="connsiteY2"/>
                  </a:cxn>
                  <a:cxn ang="0">
                    <a:pos x="connsiteX3" y="connsiteY3"/>
                  </a:cxn>
                </a:cxnLst>
                <a:rect l="l" t="t" r="r" b="b"/>
                <a:pathLst>
                  <a:path w="57117" h="57117">
                    <a:moveTo>
                      <a:pt x="57118" y="28559"/>
                    </a:moveTo>
                    <a:cubicBezTo>
                      <a:pt x="57118" y="44742"/>
                      <a:pt x="44742" y="57118"/>
                      <a:pt x="28559" y="57118"/>
                    </a:cubicBezTo>
                    <a:cubicBezTo>
                      <a:pt x="12375" y="57118"/>
                      <a:pt x="0" y="44742"/>
                      <a:pt x="0" y="28559"/>
                    </a:cubicBezTo>
                    <a:cubicBezTo>
                      <a:pt x="0" y="12375"/>
                      <a:pt x="12375" y="0"/>
                      <a:pt x="28559" y="0"/>
                    </a:cubicBezTo>
                  </a:path>
                </a:pathLst>
              </a:custGeom>
              <a:noFill/>
              <a:ln w="12700" cap="flat">
                <a:solidFill>
                  <a:srgbClr val="000000"/>
                </a:solidFill>
                <a:prstDash val="solid"/>
                <a:miter/>
              </a:ln>
            </p:spPr>
            <p:txBody>
              <a:bodyPr rtlCol="0" anchor="ctr"/>
              <a:lstStyle/>
              <a:p>
                <a:endParaRPr lang="en-US"/>
              </a:p>
            </p:txBody>
          </p:sp>
        </p:grpSp>
        <p:grpSp>
          <p:nvGrpSpPr>
            <p:cNvPr id="25" name="Group 24">
              <a:extLst>
                <a:ext uri="{FF2B5EF4-FFF2-40B4-BE49-F238E27FC236}">
                  <a16:creationId xmlns:a16="http://schemas.microsoft.com/office/drawing/2014/main" id="{48BD63CD-7855-0EDE-91A7-9ADB3341ED53}"/>
                </a:ext>
              </a:extLst>
            </p:cNvPr>
            <p:cNvGrpSpPr/>
            <p:nvPr/>
          </p:nvGrpSpPr>
          <p:grpSpPr>
            <a:xfrm rot="1286664">
              <a:off x="5139342" y="5296520"/>
              <a:ext cx="142592" cy="142398"/>
              <a:chOff x="5139342" y="5296520"/>
              <a:chExt cx="142592" cy="142398"/>
            </a:xfrm>
          </p:grpSpPr>
          <p:sp>
            <p:nvSpPr>
              <p:cNvPr id="34" name="Freeform 33">
                <a:extLst>
                  <a:ext uri="{FF2B5EF4-FFF2-40B4-BE49-F238E27FC236}">
                    <a16:creationId xmlns:a16="http://schemas.microsoft.com/office/drawing/2014/main" id="{AA87B628-C219-60B1-35E6-07A9F166E917}"/>
                  </a:ext>
                </a:extLst>
              </p:cNvPr>
              <p:cNvSpPr/>
              <p:nvPr/>
            </p:nvSpPr>
            <p:spPr>
              <a:xfrm>
                <a:off x="5139342" y="5296520"/>
                <a:ext cx="142592" cy="142398"/>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51C4C6"/>
              </a:solidFill>
              <a:ln w="12700" cap="rnd">
                <a:solidFill>
                  <a:srgbClr val="000000"/>
                </a:solidFill>
                <a:prstDash val="solid"/>
                <a:miter/>
              </a:ln>
            </p:spPr>
            <p:txBody>
              <a:bodyPr rtlCol="0" anchor="ctr"/>
              <a:lstStyle/>
              <a:p>
                <a:endParaRPr lang="en-US" sz="1799"/>
              </a:p>
            </p:txBody>
          </p:sp>
          <p:sp>
            <p:nvSpPr>
              <p:cNvPr id="52" name="Freeform 51">
                <a:extLst>
                  <a:ext uri="{FF2B5EF4-FFF2-40B4-BE49-F238E27FC236}">
                    <a16:creationId xmlns:a16="http://schemas.microsoft.com/office/drawing/2014/main" id="{C4BE436F-5B12-CB88-00BA-CE8F8B9A3CF9}"/>
                  </a:ext>
                </a:extLst>
              </p:cNvPr>
              <p:cNvSpPr/>
              <p:nvPr/>
            </p:nvSpPr>
            <p:spPr>
              <a:xfrm>
                <a:off x="5202488" y="5360318"/>
                <a:ext cx="78577" cy="77730"/>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2700" cap="rnd">
                <a:solidFill>
                  <a:srgbClr val="000000"/>
                </a:solidFill>
                <a:prstDash val="solid"/>
                <a:miter/>
              </a:ln>
            </p:spPr>
            <p:txBody>
              <a:bodyPr rtlCol="0" anchor="ctr"/>
              <a:lstStyle/>
              <a:p>
                <a:endParaRPr lang="en-US" sz="1799"/>
              </a:p>
            </p:txBody>
          </p:sp>
        </p:grpSp>
      </p:grpSp>
      <p:cxnSp>
        <p:nvCxnSpPr>
          <p:cNvPr id="164" name="Straight Connector 163">
            <a:extLst>
              <a:ext uri="{FF2B5EF4-FFF2-40B4-BE49-F238E27FC236}">
                <a16:creationId xmlns:a16="http://schemas.microsoft.com/office/drawing/2014/main" id="{A7D39227-61B7-7620-F0FA-813EEF06C792}"/>
              </a:ext>
            </a:extLst>
          </p:cNvPr>
          <p:cNvCxnSpPr>
            <a:cxnSpLocks/>
          </p:cNvCxnSpPr>
          <p:nvPr/>
        </p:nvCxnSpPr>
        <p:spPr>
          <a:xfrm flipH="1">
            <a:off x="827704" y="2735050"/>
            <a:ext cx="2563" cy="545204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7B27632-AE5C-C2A0-1F47-FE948261CC77}"/>
              </a:ext>
            </a:extLst>
          </p:cNvPr>
          <p:cNvSpPr txBox="1"/>
          <p:nvPr/>
        </p:nvSpPr>
        <p:spPr>
          <a:xfrm>
            <a:off x="1186566" y="2838409"/>
            <a:ext cx="4450318" cy="361637"/>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Ulteriori informazioni </a:t>
            </a:r>
          </a:p>
        </p:txBody>
      </p:sp>
      <p:sp>
        <p:nvSpPr>
          <p:cNvPr id="13" name="Text Placeholder 1">
            <a:extLst>
              <a:ext uri="{FF2B5EF4-FFF2-40B4-BE49-F238E27FC236}">
                <a16:creationId xmlns:a16="http://schemas.microsoft.com/office/drawing/2014/main" id="{F033AA43-F37E-CA1E-C39A-3C6445142A70}"/>
              </a:ext>
            </a:extLst>
          </p:cNvPr>
          <p:cNvSpPr txBox="1">
            <a:spLocks/>
          </p:cNvSpPr>
          <p:nvPr/>
        </p:nvSpPr>
        <p:spPr>
          <a:xfrm>
            <a:off x="1200055" y="3168449"/>
            <a:ext cx="5760117" cy="2177458"/>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ADD037"/>
              </a:buClr>
            </a:pPr>
            <a:r>
              <a:rPr lang="en-US" sz="1150" b="0" dirty="0">
                <a:solidFill>
                  <a:srgbClr val="262626"/>
                </a:solidFill>
              </a:rPr>
              <a:t>PTV </a:t>
            </a:r>
            <a:r>
              <a:rPr lang="en-US" sz="1150" b="0" dirty="0" err="1">
                <a:solidFill>
                  <a:srgbClr val="262626"/>
                </a:solidFill>
              </a:rPr>
              <a:t>Vissim </a:t>
            </a:r>
            <a:r>
              <a:rPr lang="en-US" sz="1150" b="0" dirty="0">
                <a:solidFill>
                  <a:srgbClr val="262626"/>
                </a:solidFill>
              </a:rPr>
              <a:t>e PTV Visum possono essere strumenti preziosi nell'ambito dell'istruzione e formazione professionale (IFP), in particolare per studenti e professionisti nei settori dei trasporti, della pianificazione urbana e della gestione del traffico.</a:t>
            </a:r>
          </a:p>
          <a:p>
            <a:pPr algn="just">
              <a:lnSpc>
                <a:spcPts val="1220"/>
              </a:lnSpc>
              <a:spcBef>
                <a:spcPts val="0"/>
              </a:spcBef>
              <a:buClr>
                <a:srgbClr val="ADD037"/>
              </a:buClr>
            </a:pPr>
            <a:endParaRPr lang="en-US" sz="1250" dirty="0">
              <a:solidFill>
                <a:srgbClr val="006668"/>
              </a:solidFill>
            </a:endParaRPr>
          </a:p>
          <a:p>
            <a:pPr algn="just">
              <a:lnSpc>
                <a:spcPts val="1220"/>
              </a:lnSpc>
              <a:spcBef>
                <a:spcPts val="0"/>
              </a:spcBef>
              <a:buClr>
                <a:srgbClr val="ADD037"/>
              </a:buClr>
            </a:pPr>
            <a:r>
              <a:rPr lang="en-US" sz="1250" dirty="0">
                <a:solidFill>
                  <a:srgbClr val="006668"/>
                </a:solidFill>
              </a:rPr>
              <a:t>Come supportano la formazione professionale</a:t>
            </a:r>
          </a:p>
          <a:p>
            <a:pPr marL="171450" indent="-171450" algn="just">
              <a:lnSpc>
                <a:spcPts val="1220"/>
              </a:lnSpc>
              <a:spcBef>
                <a:spcPts val="0"/>
              </a:spcBef>
              <a:buClr>
                <a:srgbClr val="ADD037"/>
              </a:buClr>
              <a:buFont typeface="Arial" panose="020B0604020202020204" pitchFamily="34" charset="0"/>
              <a:buChar char="•"/>
            </a:pPr>
            <a:r>
              <a:rPr lang="en-US" sz="1150" b="0" dirty="0">
                <a:solidFill>
                  <a:srgbClr val="262626"/>
                </a:solidFill>
              </a:rPr>
              <a:t>Gli studenti possono simulare scenari di traffico reali, aiutandoli a comprendere le dinamiche dei trasporti.</a:t>
            </a:r>
          </a:p>
          <a:p>
            <a:pPr marL="171450" indent="-171450" algn="just">
              <a:lnSpc>
                <a:spcPts val="1220"/>
              </a:lnSpc>
              <a:spcBef>
                <a:spcPts val="0"/>
              </a:spcBef>
              <a:buClr>
                <a:srgbClr val="ADD037"/>
              </a:buClr>
              <a:buFont typeface="Arial" panose="020B0604020202020204" pitchFamily="34" charset="0"/>
              <a:buChar char="•"/>
            </a:pPr>
            <a:r>
              <a:rPr lang="en-US" sz="1150" b="0" dirty="0">
                <a:solidFill>
                  <a:srgbClr val="262626"/>
                </a:solidFill>
              </a:rPr>
              <a:t>PTV offre licenze accademiche agli studenti che svolgono ricerche nel campo dei trasporti.</a:t>
            </a:r>
          </a:p>
          <a:p>
            <a:pPr marL="171450" indent="-171450" algn="just">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gn="just">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indent="-171450" algn="just">
              <a:lnSpc>
                <a:spcPts val="1220"/>
              </a:lnSpc>
              <a:spcBef>
                <a:spcPts val="0"/>
              </a:spcBef>
              <a:buClr>
                <a:srgbClr val="ADD037"/>
              </a:buClr>
              <a:buFont typeface="Arial" panose="020B0604020202020204" pitchFamily="34" charset="0"/>
              <a:buChar char="•"/>
            </a:pPr>
            <a:r>
              <a:rPr lang="en-US" sz="1150" b="0" dirty="0">
                <a:solidFill>
                  <a:srgbClr val="262626"/>
                </a:solidFill>
              </a:rPr>
              <a:t>Sono disponibili corsi strutturati per insegnare agli studenti come utilizzare il software in modo efficace.</a:t>
            </a:r>
          </a:p>
          <a:p>
            <a:pPr marL="171450" indent="-171450" algn="just">
              <a:lnSpc>
                <a:spcPts val="1220"/>
              </a:lnSpc>
              <a:spcBef>
                <a:spcPts val="0"/>
              </a:spcBef>
              <a:buClr>
                <a:srgbClr val="ADD037"/>
              </a:buClr>
              <a:buFont typeface="Arial" panose="020B0604020202020204" pitchFamily="34" charset="0"/>
              <a:buChar char="•"/>
            </a:pPr>
            <a:r>
              <a:rPr lang="en-US" sz="1150" b="0" dirty="0">
                <a:solidFill>
                  <a:srgbClr val="262626"/>
                </a:solidFill>
              </a:rPr>
              <a:t>Gli studenti possono modellare diverse strategie di trasporto e analizzarne l'impatto.</a:t>
            </a:r>
          </a:p>
          <a:p>
            <a:pPr marL="171450" indent="-171450" algn="just">
              <a:lnSpc>
                <a:spcPts val="1220"/>
              </a:lnSpc>
              <a:spcBef>
                <a:spcPts val="0"/>
              </a:spcBef>
              <a:buClr>
                <a:srgbClr val="ADD037"/>
              </a:buClr>
              <a:buFont typeface="Arial" panose="020B0604020202020204" pitchFamily="34" charset="0"/>
              <a:buChar char="•"/>
            </a:pPr>
            <a:r>
              <a:rPr lang="en-US" sz="1150" b="0" dirty="0">
                <a:solidFill>
                  <a:srgbClr val="262626"/>
                </a:solidFill>
              </a:rPr>
              <a:t>Aiuta gli studenti a esplorare tecniche di ottimizzazione per i sistemi di trasporto pubblico.</a:t>
            </a:r>
          </a:p>
          <a:p>
            <a:pPr algn="just">
              <a:lnSpc>
                <a:spcPts val="1220"/>
              </a:lnSpc>
              <a:spcBef>
                <a:spcPts val="0"/>
              </a:spcBef>
              <a:buClr>
                <a:srgbClr val="ADD037"/>
              </a:buClr>
            </a:pPr>
            <a:endParaRPr lang="en-US" sz="1150" b="0" dirty="0">
              <a:solidFill>
                <a:srgbClr val="262626"/>
              </a:solidFill>
            </a:endParaRPr>
          </a:p>
          <a:p>
            <a:pPr>
              <a:lnSpc>
                <a:spcPts val="1280"/>
              </a:lnSpc>
              <a:spcBef>
                <a:spcPts val="0"/>
              </a:spcBef>
              <a:buClr>
                <a:srgbClr val="ADD037"/>
              </a:buClr>
              <a:tabLst>
                <a:tab pos="1595438" algn="l"/>
              </a:tabLst>
            </a:pPr>
            <a:r>
              <a:rPr lang="en-IE" sz="1150" u="sng" kern="100" dirty="0">
                <a:solidFill>
                  <a:srgbClr val="006668"/>
                </a:solidFill>
                <a:effectLst/>
                <a:hlinkClick r:id="rId2">
                  <a:extLst>
                    <a:ext uri="{A12FA001-AC4F-418D-AE19-62706E023703}">
                      <ahyp:hlinkClr xmlns:ahyp="http://schemas.microsoft.com/office/drawing/2018/hyperlinkcolor" val="tx"/>
                    </a:ext>
                  </a:extLst>
                </a:hlinkClick>
              </a:rPr>
              <a:t>www.ptvgroup.com </a:t>
            </a:r>
            <a:r>
              <a:rPr lang="en-IE" sz="1150" u="sng" kern="100" dirty="0">
                <a:solidFill>
                  <a:srgbClr val="006668"/>
                </a:solidFill>
                <a:effectLst/>
                <a:hlinkClick r:id="rId3" tooltip="sourceforge.net">
                  <a:extLst>
                    <a:ext uri="{A12FA001-AC4F-418D-AE19-62706E023703}">
                      <ahyp:hlinkClr xmlns:ahyp="http://schemas.microsoft.com/office/drawing/2018/hyperlinkcolor" val="tx"/>
                    </a:ext>
                  </a:extLst>
                </a:hlinkClick>
              </a:rPr>
              <a:t>           sourceforge.net</a:t>
            </a:r>
            <a:endParaRPr lang="en-IE" sz="1150" kern="100" dirty="0">
              <a:solidFill>
                <a:srgbClr val="006668"/>
              </a:solidFill>
              <a:effectLst/>
            </a:endParaRPr>
          </a:p>
          <a:p>
            <a:pPr>
              <a:lnSpc>
                <a:spcPts val="1280"/>
              </a:lnSpc>
              <a:spcBef>
                <a:spcPts val="0"/>
              </a:spcBef>
              <a:buClr>
                <a:srgbClr val="ADD037"/>
              </a:buClr>
              <a:tabLst>
                <a:tab pos="1595438" algn="l"/>
              </a:tabLst>
            </a:pPr>
            <a:r>
              <a:rPr lang="en-IE" sz="1150" u="sng" kern="100" dirty="0">
                <a:solidFill>
                  <a:srgbClr val="006668"/>
                </a:solidFill>
                <a:effectLst/>
                <a:hlinkClick r:id="rId4" tooltip="training.ptvgroup.com">
                  <a:extLst>
                    <a:ext uri="{A12FA001-AC4F-418D-AE19-62706E023703}">
                      <ahyp:hlinkClr xmlns:ahyp="http://schemas.microsoft.com/office/drawing/2018/hyperlinkcolor" val="tx"/>
                    </a:ext>
                  </a:extLst>
                </a:hlinkClick>
              </a:rPr>
              <a:t>training.ptvgroup.com </a:t>
            </a:r>
            <a:r>
              <a:rPr lang="en-IE" sz="1150" u="sng" kern="100" dirty="0">
                <a:solidFill>
                  <a:srgbClr val="006668"/>
                </a:solidFill>
                <a:effectLst/>
                <a:hlinkClick r:id="rId5" tooltip="ptvpartner.ro">
                  <a:extLst>
                    <a:ext uri="{A12FA001-AC4F-418D-AE19-62706E023703}">
                      <ahyp:hlinkClr xmlns:ahyp="http://schemas.microsoft.com/office/drawing/2018/hyperlinkcolor" val="tx"/>
                    </a:ext>
                  </a:extLst>
                </a:hlinkClick>
              </a:rPr>
              <a:t>   ptvpartner.ro</a:t>
            </a:r>
            <a:endParaRPr lang="en-IE" sz="1150" kern="100" dirty="0">
              <a:solidFill>
                <a:srgbClr val="006668"/>
              </a:solidFill>
              <a:effectLst/>
            </a:endParaRPr>
          </a:p>
          <a:p>
            <a:pPr algn="l">
              <a:lnSpc>
                <a:spcPts val="1280"/>
              </a:lnSpc>
              <a:spcBef>
                <a:spcPts val="0"/>
              </a:spcBef>
              <a:buClr>
                <a:srgbClr val="ADD037"/>
              </a:buClr>
              <a:buNone/>
              <a:tabLst>
                <a:tab pos="1595438" algn="l"/>
              </a:tabLst>
            </a:pPr>
            <a:r>
              <a:rPr lang="en-IE" sz="1150" u="sng" kern="100" dirty="0">
                <a:solidFill>
                  <a:srgbClr val="006668"/>
                </a:solidFill>
                <a:effectLst/>
                <a:hlinkClick r:id="rId6" tooltip="thinktransportation.net">
                  <a:extLst>
                    <a:ext uri="{A12FA001-AC4F-418D-AE19-62706E023703}">
                      <ahyp:hlinkClr xmlns:ahyp="http://schemas.microsoft.com/office/drawing/2018/hyperlinkcolor" val="tx"/>
                    </a:ext>
                  </a:extLst>
                </a:hlinkClick>
              </a:rPr>
              <a:t>thinktransportation.net</a:t>
            </a:r>
            <a:endParaRPr lang="en-IE" sz="1150" kern="100" dirty="0">
              <a:solidFill>
                <a:srgbClr val="006668"/>
              </a:solidFill>
              <a:effectLst/>
            </a:endParaRPr>
          </a:p>
          <a:p>
            <a:pPr algn="just">
              <a:lnSpc>
                <a:spcPts val="1220"/>
              </a:lnSpc>
              <a:spcBef>
                <a:spcPts val="0"/>
              </a:spcBef>
              <a:buClr>
                <a:srgbClr val="ADD037"/>
              </a:buClr>
            </a:pPr>
            <a:endParaRPr lang="en-US" sz="1150" b="0" dirty="0">
              <a:solidFill>
                <a:srgbClr val="262626"/>
              </a:solidFill>
            </a:endParaRPr>
          </a:p>
        </p:txBody>
      </p:sp>
      <p:grpSp>
        <p:nvGrpSpPr>
          <p:cNvPr id="15" name="Group 14">
            <a:extLst>
              <a:ext uri="{FF2B5EF4-FFF2-40B4-BE49-F238E27FC236}">
                <a16:creationId xmlns:a16="http://schemas.microsoft.com/office/drawing/2014/main" id="{CF9C0C13-69D4-4B7F-7EE4-582DE0A5A40A}"/>
              </a:ext>
            </a:extLst>
          </p:cNvPr>
          <p:cNvGrpSpPr/>
          <p:nvPr/>
        </p:nvGrpSpPr>
        <p:grpSpPr>
          <a:xfrm>
            <a:off x="833554" y="2979533"/>
            <a:ext cx="284351" cy="90540"/>
            <a:chOff x="1376309" y="4038285"/>
            <a:chExt cx="284351" cy="90540"/>
          </a:xfrm>
        </p:grpSpPr>
        <p:cxnSp>
          <p:nvCxnSpPr>
            <p:cNvPr id="16" name="Straight Connector 15">
              <a:extLst>
                <a:ext uri="{FF2B5EF4-FFF2-40B4-BE49-F238E27FC236}">
                  <a16:creationId xmlns:a16="http://schemas.microsoft.com/office/drawing/2014/main" id="{447B1702-20F3-D246-B52A-33C33F3A3DE8}"/>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7" name="Graphic 15">
              <a:extLst>
                <a:ext uri="{FF2B5EF4-FFF2-40B4-BE49-F238E27FC236}">
                  <a16:creationId xmlns:a16="http://schemas.microsoft.com/office/drawing/2014/main" id="{1EBEE291-0A3F-C14F-B5FC-EB0AA42DDC48}"/>
                </a:ext>
              </a:extLst>
            </p:cNvPr>
            <p:cNvGrpSpPr/>
            <p:nvPr/>
          </p:nvGrpSpPr>
          <p:grpSpPr>
            <a:xfrm rot="16200000">
              <a:off x="1570220" y="4038384"/>
              <a:ext cx="90540" cy="90341"/>
              <a:chOff x="1006279" y="7689162"/>
              <a:chExt cx="118191" cy="117931"/>
            </a:xfrm>
          </p:grpSpPr>
          <p:sp>
            <p:nvSpPr>
              <p:cNvPr id="19" name="Freeform 18">
                <a:extLst>
                  <a:ext uri="{FF2B5EF4-FFF2-40B4-BE49-F238E27FC236}">
                    <a16:creationId xmlns:a16="http://schemas.microsoft.com/office/drawing/2014/main" id="{F57956B1-1293-7869-D845-88A37FACE140}"/>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088381FE-EA8E-0D1F-837F-2DE684AD3571}"/>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sp>
        <p:nvSpPr>
          <p:cNvPr id="3" name="Text Placeholder 1">
            <a:extLst>
              <a:ext uri="{FF2B5EF4-FFF2-40B4-BE49-F238E27FC236}">
                <a16:creationId xmlns:a16="http://schemas.microsoft.com/office/drawing/2014/main" id="{BDA1CE22-5F8F-1BF6-82F6-FABA5D1D2E06}"/>
              </a:ext>
            </a:extLst>
          </p:cNvPr>
          <p:cNvSpPr txBox="1">
            <a:spLocks/>
          </p:cNvSpPr>
          <p:nvPr/>
        </p:nvSpPr>
        <p:spPr>
          <a:xfrm>
            <a:off x="1200055" y="5342317"/>
            <a:ext cx="5760117" cy="2177458"/>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ADD037"/>
              </a:buClr>
            </a:pPr>
            <a:r>
              <a:rPr lang="en-IE" sz="1250" dirty="0">
                <a:solidFill>
                  <a:srgbClr val="006668"/>
                </a:solidFill>
              </a:rPr>
              <a:t>Casi di studio </a:t>
            </a:r>
          </a:p>
          <a:p>
            <a:pPr algn="just">
              <a:spcBef>
                <a:spcPts val="0"/>
              </a:spcBef>
              <a:buClr>
                <a:srgbClr val="ADD037"/>
              </a:buClr>
            </a:pPr>
            <a:endParaRPr lang="en-IE" sz="600" dirty="0">
              <a:solidFill>
                <a:srgbClr val="006668"/>
              </a:solidFill>
            </a:endParaRPr>
          </a:p>
          <a:p>
            <a:pPr algn="just">
              <a:lnSpc>
                <a:spcPts val="1220"/>
              </a:lnSpc>
              <a:spcBef>
                <a:spcPts val="0"/>
              </a:spcBef>
              <a:buClr>
                <a:srgbClr val="ADD037"/>
              </a:buClr>
            </a:pPr>
            <a:r>
              <a:rPr lang="en-IE" sz="1150" b="0" dirty="0">
                <a:solidFill>
                  <a:srgbClr val="262626"/>
                </a:solidFill>
              </a:rPr>
              <a:t>Il software PTV è stato ampiamente utilizzato in contesti educativi per la ricerca e la formazione negli studi sui trasporti e sulla mobilità. Ecco alcuni casi di studio degni di nota:</a:t>
            </a:r>
          </a:p>
          <a:p>
            <a:pPr marL="171450" indent="-171450">
              <a:lnSpc>
                <a:spcPts val="1220"/>
              </a:lnSpc>
              <a:spcBef>
                <a:spcPts val="0"/>
              </a:spcBef>
              <a:buClr>
                <a:srgbClr val="ADD037"/>
              </a:buClr>
              <a:buFont typeface="Arial" panose="020B0604020202020204" pitchFamily="34" charset="0"/>
              <a:buChar char="•"/>
            </a:pPr>
            <a:r>
              <a:rPr lang="en-IE" sz="1150" dirty="0">
                <a:solidFill>
                  <a:srgbClr val="262626"/>
                </a:solidFill>
              </a:rPr>
              <a:t>Archivio di articoli di ricerca: </a:t>
            </a:r>
            <a:r>
              <a:rPr lang="en-IE" sz="1150" b="0" dirty="0">
                <a:solidFill>
                  <a:srgbClr val="262626"/>
                </a:solidFill>
              </a:rPr>
              <a:t>PTV Group fornisce una raccolta di articoli accademici che illustrano varie applicazioni di PTV </a:t>
            </a:r>
            <a:r>
              <a:rPr lang="en-IE" sz="1150" b="0" dirty="0" err="1">
                <a:solidFill>
                  <a:srgbClr val="262626"/>
                </a:solidFill>
              </a:rPr>
              <a:t>Vissim </a:t>
            </a:r>
            <a:r>
              <a:rPr lang="en-IE" sz="1150" b="0" dirty="0">
                <a:solidFill>
                  <a:srgbClr val="262626"/>
                </a:solidFill>
              </a:rPr>
              <a:t>e PTV Visum nella ricerca sui trasporti, compresi algoritmi di controllo del traffico e valutazioni predittive della sicurezza stradale. È possibile consultarli qui.</a:t>
            </a:r>
          </a:p>
          <a:p>
            <a:pPr marL="171450" indent="-171450">
              <a:lnSpc>
                <a:spcPts val="1220"/>
              </a:lnSpc>
              <a:spcBef>
                <a:spcPts val="0"/>
              </a:spcBef>
              <a:buClr>
                <a:srgbClr val="ADD037"/>
              </a:buClr>
              <a:buFont typeface="Arial" panose="020B0604020202020204" pitchFamily="34" charset="0"/>
              <a:buChar char="•"/>
            </a:pPr>
            <a:endParaRPr lang="en-IE" sz="1150" b="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endParaRPr lang="en-IE" sz="1150" b="0" dirty="0">
              <a:solidFill>
                <a:srgbClr val="262626"/>
              </a:solidFill>
            </a:endParaRPr>
          </a:p>
          <a:p>
            <a:pPr marL="171450" indent="-171450">
              <a:lnSpc>
                <a:spcPts val="1220"/>
              </a:lnSpc>
              <a:spcBef>
                <a:spcPts val="0"/>
              </a:spcBef>
              <a:buClr>
                <a:srgbClr val="ADD037"/>
              </a:buClr>
              <a:buFont typeface="Arial" panose="020B0604020202020204" pitchFamily="34" charset="0"/>
              <a:buChar char="•"/>
            </a:pPr>
            <a:endParaRPr lang="en-IE" sz="800" dirty="0">
              <a:solidFill>
                <a:srgbClr val="006668"/>
              </a:solidFill>
            </a:endParaRPr>
          </a:p>
          <a:p>
            <a:pPr marL="171450" indent="-171450">
              <a:lnSpc>
                <a:spcPts val="1220"/>
              </a:lnSpc>
              <a:spcBef>
                <a:spcPts val="0"/>
              </a:spcBef>
              <a:buClr>
                <a:srgbClr val="ADD037"/>
              </a:buClr>
              <a:buFont typeface="Arial" panose="020B0604020202020204" pitchFamily="34" charset="0"/>
              <a:buChar char="•"/>
            </a:pPr>
            <a:endParaRPr lang="en-IE" sz="1150" b="0" dirty="0">
              <a:solidFill>
                <a:srgbClr val="262626"/>
              </a:solidFill>
            </a:endParaRPr>
          </a:p>
          <a:p>
            <a:pPr algn="just">
              <a:spcBef>
                <a:spcPts val="0"/>
              </a:spcBef>
              <a:buClr>
                <a:srgbClr val="ADD037"/>
              </a:buClr>
            </a:pPr>
            <a:endParaRPr lang="en-IE" sz="600" dirty="0">
              <a:solidFill>
                <a:srgbClr val="006668"/>
              </a:solidFill>
            </a:endParaRPr>
          </a:p>
          <a:p>
            <a:pPr marL="171450" indent="-171450">
              <a:lnSpc>
                <a:spcPts val="1220"/>
              </a:lnSpc>
              <a:spcBef>
                <a:spcPts val="0"/>
              </a:spcBef>
              <a:buClr>
                <a:srgbClr val="ADD037"/>
              </a:buClr>
              <a:buFont typeface="Arial" panose="020B0604020202020204" pitchFamily="34" charset="0"/>
              <a:buChar char="•"/>
            </a:pPr>
            <a:r>
              <a:rPr lang="en-IE" sz="1150" dirty="0">
                <a:solidFill>
                  <a:srgbClr val="262626"/>
                </a:solidFill>
              </a:rPr>
              <a:t>Comunità accademica PTV: </a:t>
            </a:r>
            <a:r>
              <a:rPr lang="en-IE" sz="1150" b="0" dirty="0">
                <a:solidFill>
                  <a:srgbClr val="262626"/>
                </a:solidFill>
              </a:rPr>
              <a:t>oltre 600 università utilizzano il software PTV per la ricerca e l'istruzione, con più di 1.800 articoli scientifici pubblicati utilizzando gli strumenti PTV. La piattaforma supporta studenti e docenti con licenze e risorse accademiche. Per saperne di più, clicca qui.</a:t>
            </a:r>
          </a:p>
          <a:p>
            <a:pPr marL="171450" indent="-171450">
              <a:lnSpc>
                <a:spcPts val="1220"/>
              </a:lnSpc>
              <a:spcBef>
                <a:spcPts val="0"/>
              </a:spcBef>
              <a:buClr>
                <a:srgbClr val="ADD037"/>
              </a:buClr>
              <a:buFont typeface="Arial" panose="020B0604020202020204" pitchFamily="34" charset="0"/>
              <a:buChar char="•"/>
            </a:pPr>
            <a:r>
              <a:rPr lang="en-IE" sz="1150" dirty="0">
                <a:solidFill>
                  <a:srgbClr val="262626"/>
                </a:solidFill>
              </a:rPr>
              <a:t>Studio sulle prestazioni degli incroci: </a:t>
            </a:r>
            <a:r>
              <a:rPr lang="en-IE" sz="1150" b="0" dirty="0">
                <a:solidFill>
                  <a:srgbClr val="262626"/>
                </a:solidFill>
              </a:rPr>
              <a:t>un caso di studio a Jember </a:t>
            </a:r>
            <a:r>
              <a:rPr lang="en-IE" sz="1150" b="0" dirty="0" err="1">
                <a:solidFill>
                  <a:srgbClr val="262626"/>
                </a:solidFill>
              </a:rPr>
              <a:t>ha analizzato </a:t>
            </a:r>
            <a:r>
              <a:rPr lang="en-IE" sz="1150" b="0" dirty="0">
                <a:solidFill>
                  <a:srgbClr val="262626"/>
                </a:solidFill>
              </a:rPr>
              <a:t>le prestazioni degli incroci utilizzando PTV </a:t>
            </a:r>
            <a:r>
              <a:rPr lang="en-IE" sz="1150" b="0" dirty="0" err="1">
                <a:solidFill>
                  <a:srgbClr val="262626"/>
                </a:solidFill>
              </a:rPr>
              <a:t>Vistro</a:t>
            </a:r>
            <a:r>
              <a:rPr lang="en-IE" sz="1150" b="0" dirty="0">
                <a:solidFill>
                  <a:srgbClr val="262626"/>
                </a:solidFill>
              </a:rPr>
              <a:t>, dimostrando la sua efficacia nella valutazione delle operazioni di traffico e nell'ottimizzazione degli incroci semaforizzati. </a:t>
            </a:r>
          </a:p>
          <a:p>
            <a:pPr algn="just">
              <a:lnSpc>
                <a:spcPts val="1220"/>
              </a:lnSpc>
              <a:spcBef>
                <a:spcPts val="0"/>
              </a:spcBef>
              <a:buClr>
                <a:srgbClr val="ADD037"/>
              </a:buClr>
            </a:pPr>
            <a:endParaRPr lang="en-US" sz="1150" b="0" dirty="0">
              <a:solidFill>
                <a:srgbClr val="262626"/>
              </a:solidFill>
            </a:endParaRPr>
          </a:p>
        </p:txBody>
      </p:sp>
      <p:cxnSp>
        <p:nvCxnSpPr>
          <p:cNvPr id="29" name="Straight Connector 28">
            <a:extLst>
              <a:ext uri="{FF2B5EF4-FFF2-40B4-BE49-F238E27FC236}">
                <a16:creationId xmlns:a16="http://schemas.microsoft.com/office/drawing/2014/main" id="{37251645-B5DC-5ACC-10FA-2E2B3D6732CF}"/>
              </a:ext>
            </a:extLst>
          </p:cNvPr>
          <p:cNvCxnSpPr>
            <a:cxnSpLocks/>
          </p:cNvCxnSpPr>
          <p:nvPr/>
        </p:nvCxnSpPr>
        <p:spPr>
          <a:xfrm flipH="1">
            <a:off x="1046226" y="5199784"/>
            <a:ext cx="6086016"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41" name="object 13">
            <a:extLst>
              <a:ext uri="{FF2B5EF4-FFF2-40B4-BE49-F238E27FC236}">
                <a16:creationId xmlns:a16="http://schemas.microsoft.com/office/drawing/2014/main" id="{CED33BC4-6A22-A98F-08C9-05251684E2E6}"/>
              </a:ext>
            </a:extLst>
          </p:cNvPr>
          <p:cNvSpPr/>
          <p:nvPr/>
        </p:nvSpPr>
        <p:spPr>
          <a:xfrm rot="16200000">
            <a:off x="3218989" y="5802809"/>
            <a:ext cx="1128449" cy="7552929"/>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42" name="Freeform 41">
            <a:extLst>
              <a:ext uri="{FF2B5EF4-FFF2-40B4-BE49-F238E27FC236}">
                <a16:creationId xmlns:a16="http://schemas.microsoft.com/office/drawing/2014/main" id="{EA761E00-6BE2-B9B3-F979-5207715DD63F}"/>
              </a:ext>
            </a:extLst>
          </p:cNvPr>
          <p:cNvSpPr/>
          <p:nvPr/>
        </p:nvSpPr>
        <p:spPr>
          <a:xfrm rot="19761138">
            <a:off x="2381371" y="8927877"/>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4EF614C0-35D4-14BF-F64B-CFB37810EE24}"/>
              </a:ext>
            </a:extLst>
          </p:cNvPr>
          <p:cNvGrpSpPr/>
          <p:nvPr/>
        </p:nvGrpSpPr>
        <p:grpSpPr>
          <a:xfrm>
            <a:off x="4114006" y="7981595"/>
            <a:ext cx="3438921" cy="2437858"/>
            <a:chOff x="1960266" y="3047835"/>
            <a:chExt cx="4822140" cy="3418425"/>
          </a:xfrm>
        </p:grpSpPr>
        <p:pic>
          <p:nvPicPr>
            <p:cNvPr id="44" name="Picture 43">
              <a:extLst>
                <a:ext uri="{FF2B5EF4-FFF2-40B4-BE49-F238E27FC236}">
                  <a16:creationId xmlns:a16="http://schemas.microsoft.com/office/drawing/2014/main" id="{308803C7-A18F-FCEA-B9DD-8FE7F255AED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4026"/>
            <a:stretch/>
          </p:blipFill>
          <p:spPr>
            <a:xfrm>
              <a:off x="1960266" y="3047835"/>
              <a:ext cx="4822140" cy="3418425"/>
            </a:xfrm>
            <a:prstGeom prst="rect">
              <a:avLst/>
            </a:prstGeom>
          </p:spPr>
        </p:pic>
        <p:sp>
          <p:nvSpPr>
            <p:cNvPr id="45" name="Rectangle 44">
              <a:extLst>
                <a:ext uri="{FF2B5EF4-FFF2-40B4-BE49-F238E27FC236}">
                  <a16:creationId xmlns:a16="http://schemas.microsoft.com/office/drawing/2014/main" id="{87698853-3DDC-3C89-ECE4-18C39026C92C}"/>
                </a:ext>
              </a:extLst>
            </p:cNvPr>
            <p:cNvSpPr/>
            <p:nvPr/>
          </p:nvSpPr>
          <p:spPr>
            <a:xfrm>
              <a:off x="2791252" y="3350557"/>
              <a:ext cx="3981691" cy="2462739"/>
            </a:xfrm>
            <a:prstGeom prst="rect">
              <a:avLst/>
            </a:prstGeom>
            <a:blipFill dpi="0" rotWithShape="1">
              <a:blip r:embed="rId8"/>
              <a:srcRect/>
              <a:stretch>
                <a:fillRect t="-757" b="-149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46" name="Group 45">
            <a:extLst>
              <a:ext uri="{FF2B5EF4-FFF2-40B4-BE49-F238E27FC236}">
                <a16:creationId xmlns:a16="http://schemas.microsoft.com/office/drawing/2014/main" id="{30E17026-E05F-0936-429C-0884D26CEBCE}"/>
              </a:ext>
            </a:extLst>
          </p:cNvPr>
          <p:cNvGrpSpPr/>
          <p:nvPr/>
        </p:nvGrpSpPr>
        <p:grpSpPr>
          <a:xfrm rot="1137342">
            <a:off x="6142168" y="7640968"/>
            <a:ext cx="1013273" cy="1008681"/>
            <a:chOff x="2301368" y="4765438"/>
            <a:chExt cx="1350264" cy="1344145"/>
          </a:xfrm>
        </p:grpSpPr>
        <p:sp>
          <p:nvSpPr>
            <p:cNvPr id="48" name="Oval 47">
              <a:extLst>
                <a:ext uri="{FF2B5EF4-FFF2-40B4-BE49-F238E27FC236}">
                  <a16:creationId xmlns:a16="http://schemas.microsoft.com/office/drawing/2014/main" id="{FC2ACCEE-3555-E225-3E6F-91F491F77692}"/>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E7AB36B8-FDB9-C0FD-D563-16557F4EE814}"/>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pic>
        <p:nvPicPr>
          <p:cNvPr id="58" name="Picture 57">
            <a:extLst>
              <a:ext uri="{FF2B5EF4-FFF2-40B4-BE49-F238E27FC236}">
                <a16:creationId xmlns:a16="http://schemas.microsoft.com/office/drawing/2014/main" id="{65061AD8-D15E-B4A1-AC51-03F2E9A9250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4026"/>
          <a:stretch/>
        </p:blipFill>
        <p:spPr>
          <a:xfrm rot="10800000" flipV="1">
            <a:off x="-5361" y="7346669"/>
            <a:ext cx="3438921" cy="2437858"/>
          </a:xfrm>
          <a:prstGeom prst="rect">
            <a:avLst/>
          </a:prstGeom>
        </p:spPr>
      </p:pic>
      <p:sp>
        <p:nvSpPr>
          <p:cNvPr id="59" name="Rectangle 58">
            <a:extLst>
              <a:ext uri="{FF2B5EF4-FFF2-40B4-BE49-F238E27FC236}">
                <a16:creationId xmlns:a16="http://schemas.microsoft.com/office/drawing/2014/main" id="{7FD1D18F-C600-AF40-9DDC-FDE265DA2254}"/>
              </a:ext>
            </a:extLst>
          </p:cNvPr>
          <p:cNvSpPr/>
          <p:nvPr/>
        </p:nvSpPr>
        <p:spPr>
          <a:xfrm>
            <a:off x="4544" y="7558315"/>
            <a:ext cx="2839553" cy="1756308"/>
          </a:xfrm>
          <a:prstGeom prst="rect">
            <a:avLst/>
          </a:prstGeom>
          <a:blipFill dpi="0" rotWithShape="1">
            <a:blip r:embed="rId10"/>
            <a:srcRect/>
            <a:stretch>
              <a:fillRect l="-10" r="-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60" name="Group 59">
            <a:extLst>
              <a:ext uri="{FF2B5EF4-FFF2-40B4-BE49-F238E27FC236}">
                <a16:creationId xmlns:a16="http://schemas.microsoft.com/office/drawing/2014/main" id="{23A8768F-4FEE-8AC6-F413-A2404B372CE4}"/>
              </a:ext>
            </a:extLst>
          </p:cNvPr>
          <p:cNvGrpSpPr/>
          <p:nvPr/>
        </p:nvGrpSpPr>
        <p:grpSpPr>
          <a:xfrm rot="20570557">
            <a:off x="2588785" y="7679881"/>
            <a:ext cx="1013273" cy="1008681"/>
            <a:chOff x="2301368" y="4765438"/>
            <a:chExt cx="1350264" cy="1344145"/>
          </a:xfrm>
        </p:grpSpPr>
        <p:sp>
          <p:nvSpPr>
            <p:cNvPr id="61" name="Oval 60">
              <a:extLst>
                <a:ext uri="{FF2B5EF4-FFF2-40B4-BE49-F238E27FC236}">
                  <a16:creationId xmlns:a16="http://schemas.microsoft.com/office/drawing/2014/main" id="{9B8B112E-7F3C-E87D-0A82-74EE20DEFE2B}"/>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45D55CD1-0F09-EC8D-DEFE-4CF1D7D7BFC4}"/>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531754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4AB84-EA74-A526-A521-BECD42DAC901}"/>
            </a:ext>
          </a:extLst>
        </p:cNvPr>
        <p:cNvGrpSpPr/>
        <p:nvPr/>
      </p:nvGrpSpPr>
      <p:grpSpPr>
        <a:xfrm>
          <a:off x="0" y="0"/>
          <a:ext cx="0" cy="0"/>
          <a:chOff x="0" y="0"/>
          <a:chExt cx="0" cy="0"/>
        </a:xfrm>
      </p:grpSpPr>
      <p:pic>
        <p:nvPicPr>
          <p:cNvPr id="234" name="Picture 233">
            <a:extLst>
              <a:ext uri="{FF2B5EF4-FFF2-40B4-BE49-F238E27FC236}">
                <a16:creationId xmlns:a16="http://schemas.microsoft.com/office/drawing/2014/main" id="{A49DE206-4922-2E53-9C25-824A520460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538" b="8538"/>
          <a:stretch/>
        </p:blipFill>
        <p:spPr>
          <a:xfrm>
            <a:off x="-12126" y="8305101"/>
            <a:ext cx="3292221" cy="1817824"/>
          </a:xfrm>
          <a:prstGeom prst="rect">
            <a:avLst/>
          </a:prstGeom>
        </p:spPr>
      </p:pic>
      <p:sp>
        <p:nvSpPr>
          <p:cNvPr id="235" name="Rectangle 234">
            <a:extLst>
              <a:ext uri="{FF2B5EF4-FFF2-40B4-BE49-F238E27FC236}">
                <a16:creationId xmlns:a16="http://schemas.microsoft.com/office/drawing/2014/main" id="{94A878FE-83D6-F32F-5BAB-AAD58BBA2112}"/>
              </a:ext>
            </a:extLst>
          </p:cNvPr>
          <p:cNvSpPr/>
          <p:nvPr/>
        </p:nvSpPr>
        <p:spPr>
          <a:xfrm rot="5400000">
            <a:off x="3088493" y="5633989"/>
            <a:ext cx="1821419" cy="7163645"/>
          </a:xfrm>
          <a:prstGeom prst="rect">
            <a:avLst/>
          </a:prstGeom>
          <a:gradFill>
            <a:gsLst>
              <a:gs pos="95000">
                <a:srgbClr val="51C4C6">
                  <a:alpha val="0"/>
                </a:srgbClr>
              </a:gs>
              <a:gs pos="52000">
                <a:srgbClr val="45B0B2"/>
              </a:gs>
              <a:gs pos="67000">
                <a:srgbClr val="51C4C6">
                  <a:alpha val="89000"/>
                </a:srgbClr>
              </a:gs>
              <a:gs pos="0">
                <a:srgbClr val="0040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reeform 235">
            <a:extLst>
              <a:ext uri="{FF2B5EF4-FFF2-40B4-BE49-F238E27FC236}">
                <a16:creationId xmlns:a16="http://schemas.microsoft.com/office/drawing/2014/main" id="{B8C4CE8E-7745-2235-6C8D-C38DB54BA473}"/>
              </a:ext>
            </a:extLst>
          </p:cNvPr>
          <p:cNvSpPr/>
          <p:nvPr/>
        </p:nvSpPr>
        <p:spPr>
          <a:xfrm rot="19761138">
            <a:off x="2892341" y="8553028"/>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cxnSp>
        <p:nvCxnSpPr>
          <p:cNvPr id="32" name="Straight Connector 31">
            <a:extLst>
              <a:ext uri="{FF2B5EF4-FFF2-40B4-BE49-F238E27FC236}">
                <a16:creationId xmlns:a16="http://schemas.microsoft.com/office/drawing/2014/main" id="{FC7594ED-3AE2-0707-CF42-B67CDADCAA31}"/>
              </a:ext>
            </a:extLst>
          </p:cNvPr>
          <p:cNvCxnSpPr>
            <a:cxnSpLocks/>
          </p:cNvCxnSpPr>
          <p:nvPr/>
        </p:nvCxnSpPr>
        <p:spPr>
          <a:xfrm>
            <a:off x="841769" y="1176990"/>
            <a:ext cx="0" cy="25994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093D0BB5-B236-9FB2-2FA6-461B4DF1E272}"/>
              </a:ext>
            </a:extLst>
          </p:cNvPr>
          <p:cNvCxnSpPr>
            <a:cxnSpLocks/>
            <a:stCxn id="203" idx="1"/>
          </p:cNvCxnSpPr>
          <p:nvPr/>
        </p:nvCxnSpPr>
        <p:spPr>
          <a:xfrm flipH="1" flipV="1">
            <a:off x="-37293" y="698810"/>
            <a:ext cx="1331206" cy="19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2" name="object 13">
            <a:extLst>
              <a:ext uri="{FF2B5EF4-FFF2-40B4-BE49-F238E27FC236}">
                <a16:creationId xmlns:a16="http://schemas.microsoft.com/office/drawing/2014/main" id="{4D39DB0F-E13B-6D33-8F4A-5313A590FCDF}"/>
              </a:ext>
            </a:extLst>
          </p:cNvPr>
          <p:cNvSpPr/>
          <p:nvPr/>
        </p:nvSpPr>
        <p:spPr>
          <a:xfrm rot="16200000">
            <a:off x="3134009" y="-1712527"/>
            <a:ext cx="1276202" cy="7575128"/>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9760DFDC-CAA3-ECF9-B948-6C00DE98B5FC}"/>
              </a:ext>
            </a:extLst>
          </p:cNvPr>
          <p:cNvSpPr txBox="1">
            <a:spLocks/>
          </p:cNvSpPr>
          <p:nvPr/>
        </p:nvSpPr>
        <p:spPr>
          <a:xfrm>
            <a:off x="672233" y="1676763"/>
            <a:ext cx="5939601" cy="493776"/>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200" b="1" dirty="0" err="1">
                <a:solidFill>
                  <a:srgbClr val="FFFFFF"/>
                </a:solidFill>
                <a:latin typeface="Calibri" panose="020F0502020204030204" pitchFamily="34" charset="0"/>
                <a:cs typeface="Calibri" panose="020F0502020204030204" pitchFamily="34" charset="0"/>
              </a:rPr>
              <a:t>EcoStruxure </a:t>
            </a:r>
            <a:r>
              <a:rPr lang="en-US" sz="2200" b="1" dirty="0">
                <a:solidFill>
                  <a:srgbClr val="FFFFFF"/>
                </a:solidFill>
                <a:latin typeface="Calibri" panose="020F0502020204030204" pitchFamily="34" charset="0"/>
                <a:cs typeface="Calibri" panose="020F0502020204030204" pitchFamily="34" charset="0"/>
              </a:rPr>
              <a:t>Resource Advisor Copilot</a:t>
            </a:r>
          </a:p>
          <a:p>
            <a:pPr marL="0" indent="0">
              <a:lnSpc>
                <a:spcPts val="2300"/>
              </a:lnSpc>
              <a:spcBef>
                <a:spcPts val="0"/>
              </a:spcBef>
              <a:buNone/>
            </a:pPr>
            <a:endParaRPr lang="en-US" sz="2200" b="1" dirty="0">
              <a:solidFill>
                <a:srgbClr val="FFFFFF"/>
              </a:solidFill>
              <a:latin typeface="Calibri" panose="020F0502020204030204" pitchFamily="34" charset="0"/>
              <a:cs typeface="Calibri" panose="020F0502020204030204" pitchFamily="34" charset="0"/>
            </a:endParaRPr>
          </a:p>
        </p:txBody>
      </p:sp>
      <p:sp>
        <p:nvSpPr>
          <p:cNvPr id="19" name="Text Placeholder 5">
            <a:extLst>
              <a:ext uri="{FF2B5EF4-FFF2-40B4-BE49-F238E27FC236}">
                <a16:creationId xmlns:a16="http://schemas.microsoft.com/office/drawing/2014/main" id="{1A05DDB8-76FB-8EA5-40E7-606B6E786FC0}"/>
              </a:ext>
            </a:extLst>
          </p:cNvPr>
          <p:cNvSpPr txBox="1">
            <a:spLocks/>
          </p:cNvSpPr>
          <p:nvPr/>
        </p:nvSpPr>
        <p:spPr>
          <a:xfrm>
            <a:off x="878558" y="7113529"/>
            <a:ext cx="2844069" cy="604186"/>
          </a:xfrm>
          <a:prstGeom prst="rect">
            <a:avLst/>
          </a:prstGeom>
        </p:spPr>
        <p:txBody>
          <a:bodyPr anchor="t">
            <a:noAutofit/>
          </a:bodyPr>
          <a:lstStyle>
            <a:lvl1pPr marL="0" marR="0" indent="0" algn="l" defTabSz="583729" rtl="0" latinLnBrk="0">
              <a:lnSpc>
                <a:spcPct val="120000"/>
              </a:lnSpc>
              <a:spcBef>
                <a:spcPts val="4158"/>
              </a:spcBef>
              <a:spcAft>
                <a:spcPts val="0"/>
              </a:spcAft>
              <a:buClrTx/>
              <a:buSzTx/>
              <a:buFontTx/>
              <a:buNone/>
              <a:tabLst/>
              <a:defRPr sz="1800" b="0" i="0" u="none" strike="noStrike" cap="none" spc="0" baseline="0">
                <a:ln>
                  <a:noFill/>
                </a:ln>
                <a:solidFill>
                  <a:schemeClr val="bg1"/>
                </a:solidFill>
                <a:uFillTx/>
                <a:latin typeface="Calibri" panose="020F0502020204030204" pitchFamily="34" charset="0"/>
                <a:ea typeface="Montserrat Light"/>
                <a:cs typeface="Calibri" panose="020F0502020204030204" pitchFamily="34" charset="0"/>
                <a:sym typeface="Montserrat Light"/>
              </a:defRPr>
            </a:lvl1pPr>
            <a:lvl2pPr marL="385602"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2pPr>
            <a:lvl3pPr marL="771204"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3pPr>
            <a:lvl4pPr marL="1156806"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4pPr>
            <a:lvl5pPr marL="1542409"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just" hangingPunct="1">
              <a:lnSpc>
                <a:spcPts val="1220"/>
              </a:lnSpc>
              <a:spcBef>
                <a:spcPts val="0"/>
              </a:spcBef>
            </a:pPr>
            <a:r>
              <a:rPr lang="en-US" sz="1150" dirty="0"/>
              <a:t>Era sempre stato un sogno, ma avevo paura: avere un lavoro sembrava la strada più facile, ma mio marito mi ha detto che avere un'attività in proprio era sempre stato il mio sogno, quindi dovevo inseguirlo. Ho seguito la formazione e mio marito e i miei figli mi hanno dato un grande sostegno e mi hanno incoraggiata.</a:t>
            </a:r>
          </a:p>
        </p:txBody>
      </p:sp>
      <p:sp>
        <p:nvSpPr>
          <p:cNvPr id="129" name="Freeform 128">
            <a:extLst>
              <a:ext uri="{FF2B5EF4-FFF2-40B4-BE49-F238E27FC236}">
                <a16:creationId xmlns:a16="http://schemas.microsoft.com/office/drawing/2014/main" id="{0858D866-5FFD-F78C-D89C-EF72F67FF8BA}"/>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41" name="TextBox 140">
            <a:extLst>
              <a:ext uri="{FF2B5EF4-FFF2-40B4-BE49-F238E27FC236}">
                <a16:creationId xmlns:a16="http://schemas.microsoft.com/office/drawing/2014/main" id="{BB31FE54-C9C1-7CCE-9B90-12033C42D19D}"/>
              </a:ext>
            </a:extLst>
          </p:cNvPr>
          <p:cNvSpPr txBox="1"/>
          <p:nvPr/>
        </p:nvSpPr>
        <p:spPr>
          <a:xfrm>
            <a:off x="1464449" y="591751"/>
            <a:ext cx="3366904" cy="525850"/>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ENERGIA</a:t>
            </a: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p:txBody>
      </p:sp>
      <p:grpSp>
        <p:nvGrpSpPr>
          <p:cNvPr id="197" name="Group 196">
            <a:extLst>
              <a:ext uri="{FF2B5EF4-FFF2-40B4-BE49-F238E27FC236}">
                <a16:creationId xmlns:a16="http://schemas.microsoft.com/office/drawing/2014/main" id="{33851E6E-18B6-1CCB-6C5E-3EC04A2CD014}"/>
              </a:ext>
            </a:extLst>
          </p:cNvPr>
          <p:cNvGrpSpPr/>
          <p:nvPr/>
        </p:nvGrpSpPr>
        <p:grpSpPr>
          <a:xfrm rot="16200000">
            <a:off x="514220" y="225676"/>
            <a:ext cx="793054" cy="947012"/>
            <a:chOff x="547405" y="6570863"/>
            <a:chExt cx="1035254" cy="1236230"/>
          </a:xfrm>
        </p:grpSpPr>
        <p:grpSp>
          <p:nvGrpSpPr>
            <p:cNvPr id="199" name="Graphic 15">
              <a:extLst>
                <a:ext uri="{FF2B5EF4-FFF2-40B4-BE49-F238E27FC236}">
                  <a16:creationId xmlns:a16="http://schemas.microsoft.com/office/drawing/2014/main" id="{7D2E3C89-0D9A-E560-06B1-B5D880E0E697}"/>
                </a:ext>
              </a:extLst>
            </p:cNvPr>
            <p:cNvGrpSpPr/>
            <p:nvPr/>
          </p:nvGrpSpPr>
          <p:grpSpPr>
            <a:xfrm>
              <a:off x="1006279" y="7689162"/>
              <a:ext cx="118191" cy="117931"/>
              <a:chOff x="1006279" y="7689162"/>
              <a:chExt cx="118191" cy="117931"/>
            </a:xfrm>
          </p:grpSpPr>
          <p:sp>
            <p:nvSpPr>
              <p:cNvPr id="203" name="Freeform 202">
                <a:extLst>
                  <a:ext uri="{FF2B5EF4-FFF2-40B4-BE49-F238E27FC236}">
                    <a16:creationId xmlns:a16="http://schemas.microsoft.com/office/drawing/2014/main" id="{A38A425E-14D7-9C80-8D86-4D1498D97FE6}"/>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04" name="Freeform 203">
                <a:extLst>
                  <a:ext uri="{FF2B5EF4-FFF2-40B4-BE49-F238E27FC236}">
                    <a16:creationId xmlns:a16="http://schemas.microsoft.com/office/drawing/2014/main" id="{DBD0EBB7-8530-8776-C391-D042511E458D}"/>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ADD037"/>
              </a:solidFill>
              <a:ln w="2276" cap="flat">
                <a:noFill/>
                <a:prstDash val="solid"/>
                <a:miter/>
              </a:ln>
            </p:spPr>
            <p:txBody>
              <a:bodyPr rtlCol="0" anchor="ctr"/>
              <a:lstStyle/>
              <a:p>
                <a:endParaRPr lang="en-US"/>
              </a:p>
            </p:txBody>
          </p:sp>
        </p:grpSp>
        <p:grpSp>
          <p:nvGrpSpPr>
            <p:cNvPr id="200" name="Graphic 15">
              <a:extLst>
                <a:ext uri="{FF2B5EF4-FFF2-40B4-BE49-F238E27FC236}">
                  <a16:creationId xmlns:a16="http://schemas.microsoft.com/office/drawing/2014/main" id="{C28E293C-E3D0-6394-7537-C8B33A6BD9E2}"/>
                </a:ext>
              </a:extLst>
            </p:cNvPr>
            <p:cNvGrpSpPr/>
            <p:nvPr/>
          </p:nvGrpSpPr>
          <p:grpSpPr>
            <a:xfrm>
              <a:off x="547405" y="6570863"/>
              <a:ext cx="1035254" cy="914993"/>
              <a:chOff x="547405" y="6570863"/>
              <a:chExt cx="1035254" cy="914993"/>
            </a:xfrm>
          </p:grpSpPr>
          <p:sp>
            <p:nvSpPr>
              <p:cNvPr id="201" name="Freeform 200">
                <a:extLst>
                  <a:ext uri="{FF2B5EF4-FFF2-40B4-BE49-F238E27FC236}">
                    <a16:creationId xmlns:a16="http://schemas.microsoft.com/office/drawing/2014/main" id="{694E9EB4-1753-944D-DC80-3A3C57066E6D}"/>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ADD037"/>
              </a:solidFill>
              <a:ln w="2276"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F4FEFB39-AF12-F083-2590-76208D46A6A2}"/>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sp>
        <p:nvSpPr>
          <p:cNvPr id="226" name="Text Placeholder 35">
            <a:extLst>
              <a:ext uri="{FF2B5EF4-FFF2-40B4-BE49-F238E27FC236}">
                <a16:creationId xmlns:a16="http://schemas.microsoft.com/office/drawing/2014/main" id="{21E9A3FD-FB29-6803-AF21-F4084BB53476}"/>
              </a:ext>
            </a:extLst>
          </p:cNvPr>
          <p:cNvSpPr txBox="1">
            <a:spLocks/>
          </p:cNvSpPr>
          <p:nvPr/>
        </p:nvSpPr>
        <p:spPr>
          <a:xfrm>
            <a:off x="672233" y="2300465"/>
            <a:ext cx="6742610" cy="1107661"/>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1580"/>
              </a:lnSpc>
              <a:spcBef>
                <a:spcPts val="0"/>
              </a:spcBef>
              <a:buNone/>
              <a:tabLst>
                <a:tab pos="1150938" algn="l"/>
              </a:tabLst>
            </a:pPr>
            <a:r>
              <a:rPr lang="en-US" sz="1400" b="1" dirty="0">
                <a:solidFill>
                  <a:schemeClr val="bg1"/>
                </a:solidFill>
                <a:latin typeface="Calibri" panose="020F0502020204030204" pitchFamily="34" charset="0"/>
                <a:cs typeface="Calibri" panose="020F0502020204030204" pitchFamily="34" charset="0"/>
              </a:rPr>
              <a:t>Sviluppatore: </a:t>
            </a:r>
            <a:r>
              <a:rPr lang="en-US" sz="1400" dirty="0">
                <a:solidFill>
                  <a:schemeClr val="bg1"/>
                </a:solidFill>
                <a:latin typeface="Calibri" panose="020F0502020204030204" pitchFamily="34" charset="0"/>
                <a:cs typeface="Calibri" panose="020F0502020204030204" pitchFamily="34" charset="0"/>
              </a:rPr>
              <a:t>Schneider Electric</a:t>
            </a:r>
          </a:p>
          <a:p>
            <a:pPr marL="0" indent="0">
              <a:lnSpc>
                <a:spcPts val="1580"/>
              </a:lnSpc>
              <a:spcBef>
                <a:spcPts val="0"/>
              </a:spcBef>
              <a:buNone/>
              <a:tabLst>
                <a:tab pos="1150938" algn="l"/>
              </a:tabLst>
            </a:pPr>
            <a:endParaRPr lang="en-US" sz="1400" dirty="0">
              <a:solidFill>
                <a:schemeClr val="bg1"/>
              </a:solidFill>
              <a:latin typeface="Calibri" panose="020F0502020204030204" pitchFamily="34" charset="0"/>
              <a:cs typeface="Calibri" panose="020F0502020204030204" pitchFamily="34" charset="0"/>
            </a:endParaRPr>
          </a:p>
          <a:p>
            <a:pPr marL="0" indent="0">
              <a:buNone/>
              <a:tabLst>
                <a:tab pos="1147763" algn="l"/>
              </a:tabLst>
            </a:pPr>
            <a:endParaRPr lang="en-US" sz="1400" dirty="0">
              <a:solidFill>
                <a:schemeClr val="bg1"/>
              </a:solidFill>
              <a:latin typeface="Calibri" panose="020F0502020204030204" pitchFamily="34" charset="0"/>
              <a:cs typeface="Calibri" panose="020F0502020204030204" pitchFamily="34" charset="0"/>
            </a:endParaRPr>
          </a:p>
        </p:txBody>
      </p:sp>
      <p:sp>
        <p:nvSpPr>
          <p:cNvPr id="228" name="TextBox 227">
            <a:extLst>
              <a:ext uri="{FF2B5EF4-FFF2-40B4-BE49-F238E27FC236}">
                <a16:creationId xmlns:a16="http://schemas.microsoft.com/office/drawing/2014/main" id="{79F788F4-C6EA-ECE1-D8FC-D54BE5AD33C8}"/>
              </a:ext>
            </a:extLst>
          </p:cNvPr>
          <p:cNvSpPr txBox="1"/>
          <p:nvPr/>
        </p:nvSpPr>
        <p:spPr>
          <a:xfrm>
            <a:off x="1206223" y="2836549"/>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Gratuito/A pagamento</a:t>
            </a:r>
          </a:p>
        </p:txBody>
      </p:sp>
      <p:sp>
        <p:nvSpPr>
          <p:cNvPr id="231" name="Text Placeholder 1">
            <a:extLst>
              <a:ext uri="{FF2B5EF4-FFF2-40B4-BE49-F238E27FC236}">
                <a16:creationId xmlns:a16="http://schemas.microsoft.com/office/drawing/2014/main" id="{8F3341EC-C3A7-03EA-C69D-941EB3AC3F94}"/>
              </a:ext>
            </a:extLst>
          </p:cNvPr>
          <p:cNvSpPr txBox="1">
            <a:spLocks/>
          </p:cNvSpPr>
          <p:nvPr/>
        </p:nvSpPr>
        <p:spPr>
          <a:xfrm>
            <a:off x="1226347" y="3168449"/>
            <a:ext cx="5760117" cy="521919"/>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006668"/>
              </a:buClr>
            </a:pPr>
            <a:r>
              <a:rPr lang="en-US" sz="1150" b="0" dirty="0">
                <a:solidFill>
                  <a:srgbClr val="262626"/>
                </a:solidFill>
              </a:rPr>
              <a:t>In genere richiede un abbonamento o un contratto di licenza. Lo strumento è stato inizialmente lanciato in versione beta privata ed è ora disponibile al pubblico.</a:t>
            </a:r>
          </a:p>
          <a:p>
            <a:pPr algn="just">
              <a:lnSpc>
                <a:spcPts val="1220"/>
              </a:lnSpc>
              <a:spcBef>
                <a:spcPts val="0"/>
              </a:spcBef>
              <a:buClr>
                <a:srgbClr val="006668"/>
              </a:buClr>
            </a:pPr>
            <a:endParaRPr lang="en-US" sz="1150" b="0" dirty="0">
              <a:solidFill>
                <a:srgbClr val="262626"/>
              </a:solidFill>
            </a:endParaRPr>
          </a:p>
        </p:txBody>
      </p:sp>
      <p:cxnSp>
        <p:nvCxnSpPr>
          <p:cNvPr id="240" name="Straight Connector 239">
            <a:extLst>
              <a:ext uri="{FF2B5EF4-FFF2-40B4-BE49-F238E27FC236}">
                <a16:creationId xmlns:a16="http://schemas.microsoft.com/office/drawing/2014/main" id="{B6430C0E-51EE-407F-76EE-2A82DAC7A2C5}"/>
              </a:ext>
            </a:extLst>
          </p:cNvPr>
          <p:cNvCxnSpPr>
            <a:cxnSpLocks/>
          </p:cNvCxnSpPr>
          <p:nvPr/>
        </p:nvCxnSpPr>
        <p:spPr>
          <a:xfrm flipH="1">
            <a:off x="-1" y="2170539"/>
            <a:ext cx="67564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6" name="Slide Number Placeholder 5">
            <a:extLst>
              <a:ext uri="{FF2B5EF4-FFF2-40B4-BE49-F238E27FC236}">
                <a16:creationId xmlns:a16="http://schemas.microsoft.com/office/drawing/2014/main" id="{04890A2D-F1FB-6B8A-DA06-C0E2540560F8}"/>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19</a:t>
            </a:fld>
            <a:endParaRPr lang="en-US" dirty="0">
              <a:solidFill>
                <a:srgbClr val="262626"/>
              </a:solidFill>
            </a:endParaRPr>
          </a:p>
        </p:txBody>
      </p:sp>
      <p:sp>
        <p:nvSpPr>
          <p:cNvPr id="26" name="Freeform 25">
            <a:extLst>
              <a:ext uri="{FF2B5EF4-FFF2-40B4-BE49-F238E27FC236}">
                <a16:creationId xmlns:a16="http://schemas.microsoft.com/office/drawing/2014/main" id="{1E7F93FD-839B-A792-472F-93BD3C8CDFFB}"/>
              </a:ext>
            </a:extLst>
          </p:cNvPr>
          <p:cNvSpPr/>
          <p:nvPr/>
        </p:nvSpPr>
        <p:spPr>
          <a:xfrm rot="16857412">
            <a:off x="6462381" y="1531207"/>
            <a:ext cx="1736260" cy="152301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cxnSp>
        <p:nvCxnSpPr>
          <p:cNvPr id="36" name="Straight Connector 35">
            <a:extLst>
              <a:ext uri="{FF2B5EF4-FFF2-40B4-BE49-F238E27FC236}">
                <a16:creationId xmlns:a16="http://schemas.microsoft.com/office/drawing/2014/main" id="{8D542E36-35AE-7BF2-B12A-2DD378A9F958}"/>
              </a:ext>
            </a:extLst>
          </p:cNvPr>
          <p:cNvCxnSpPr>
            <a:cxnSpLocks/>
          </p:cNvCxnSpPr>
          <p:nvPr/>
        </p:nvCxnSpPr>
        <p:spPr>
          <a:xfrm>
            <a:off x="1785437" y="2170539"/>
            <a:ext cx="0" cy="536085"/>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7746F23-A631-8BD0-B22A-6D4DB9118950}"/>
              </a:ext>
            </a:extLst>
          </p:cNvPr>
          <p:cNvCxnSpPr>
            <a:cxnSpLocks/>
          </p:cNvCxnSpPr>
          <p:nvPr/>
        </p:nvCxnSpPr>
        <p:spPr>
          <a:xfrm>
            <a:off x="839926" y="2713139"/>
            <a:ext cx="0" cy="523456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D7585F3-0DB4-9690-40FC-C1DC089413E4}"/>
              </a:ext>
            </a:extLst>
          </p:cNvPr>
          <p:cNvCxnSpPr>
            <a:cxnSpLocks/>
          </p:cNvCxnSpPr>
          <p:nvPr/>
        </p:nvCxnSpPr>
        <p:spPr>
          <a:xfrm flipH="1">
            <a:off x="1457" y="3681718"/>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E03637AD-1026-4476-BC05-8731D17B65F3}"/>
              </a:ext>
            </a:extLst>
          </p:cNvPr>
          <p:cNvGrpSpPr/>
          <p:nvPr/>
        </p:nvGrpSpPr>
        <p:grpSpPr>
          <a:xfrm>
            <a:off x="853211" y="2979533"/>
            <a:ext cx="284351" cy="90540"/>
            <a:chOff x="1376309" y="4038285"/>
            <a:chExt cx="284351" cy="90540"/>
          </a:xfrm>
        </p:grpSpPr>
        <p:cxnSp>
          <p:nvCxnSpPr>
            <p:cNvPr id="142" name="Straight Connector 141">
              <a:extLst>
                <a:ext uri="{FF2B5EF4-FFF2-40B4-BE49-F238E27FC236}">
                  <a16:creationId xmlns:a16="http://schemas.microsoft.com/office/drawing/2014/main" id="{A82116DD-75E7-09D3-D179-33E85AB8BBDB}"/>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3" name="Graphic 15">
              <a:extLst>
                <a:ext uri="{FF2B5EF4-FFF2-40B4-BE49-F238E27FC236}">
                  <a16:creationId xmlns:a16="http://schemas.microsoft.com/office/drawing/2014/main" id="{ED1A9AF9-78B6-A115-B1B0-1DE91CF5889E}"/>
                </a:ext>
              </a:extLst>
            </p:cNvPr>
            <p:cNvGrpSpPr/>
            <p:nvPr/>
          </p:nvGrpSpPr>
          <p:grpSpPr>
            <a:xfrm rot="16200000">
              <a:off x="1570220" y="4038384"/>
              <a:ext cx="90540" cy="90341"/>
              <a:chOff x="1006279" y="7689162"/>
              <a:chExt cx="118191" cy="117931"/>
            </a:xfrm>
          </p:grpSpPr>
          <p:sp>
            <p:nvSpPr>
              <p:cNvPr id="144" name="Freeform 143">
                <a:extLst>
                  <a:ext uri="{FF2B5EF4-FFF2-40B4-BE49-F238E27FC236}">
                    <a16:creationId xmlns:a16="http://schemas.microsoft.com/office/drawing/2014/main" id="{AE62CFA7-0857-4581-E046-0AC262CD6D06}"/>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45" name="Freeform 144">
                <a:extLst>
                  <a:ext uri="{FF2B5EF4-FFF2-40B4-BE49-F238E27FC236}">
                    <a16:creationId xmlns:a16="http://schemas.microsoft.com/office/drawing/2014/main" id="{B0F8AA66-CA90-F90D-B740-8919E2F4703E}"/>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sp>
        <p:nvSpPr>
          <p:cNvPr id="27" name="TextBox 26">
            <a:extLst>
              <a:ext uri="{FF2B5EF4-FFF2-40B4-BE49-F238E27FC236}">
                <a16:creationId xmlns:a16="http://schemas.microsoft.com/office/drawing/2014/main" id="{4995C80D-0805-A8EA-716C-D954756460DD}"/>
              </a:ext>
            </a:extLst>
          </p:cNvPr>
          <p:cNvSpPr txBox="1"/>
          <p:nvPr/>
        </p:nvSpPr>
        <p:spPr>
          <a:xfrm>
            <a:off x="1196252" y="5869084"/>
            <a:ext cx="4450318" cy="361637"/>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Destinatari </a:t>
            </a:r>
          </a:p>
        </p:txBody>
      </p:sp>
      <p:sp>
        <p:nvSpPr>
          <p:cNvPr id="28" name="Text Placeholder 1">
            <a:extLst>
              <a:ext uri="{FF2B5EF4-FFF2-40B4-BE49-F238E27FC236}">
                <a16:creationId xmlns:a16="http://schemas.microsoft.com/office/drawing/2014/main" id="{D0C70450-901D-E34F-7960-E2CD0593AE2E}"/>
              </a:ext>
            </a:extLst>
          </p:cNvPr>
          <p:cNvSpPr txBox="1">
            <a:spLocks/>
          </p:cNvSpPr>
          <p:nvPr/>
        </p:nvSpPr>
        <p:spPr>
          <a:xfrm>
            <a:off x="1216376" y="6199125"/>
            <a:ext cx="5760117" cy="521919"/>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Il pubblico di riferimento è costituito da dirigenti aziendali e responsabili ambientali, ma può essere utilizzato nelle scuole per formare gli studenti a questa professione.</a:t>
            </a:r>
          </a:p>
          <a:p>
            <a:pPr algn="just">
              <a:lnSpc>
                <a:spcPts val="1220"/>
              </a:lnSpc>
              <a:spcBef>
                <a:spcPts val="0"/>
              </a:spcBef>
            </a:pPr>
            <a:endParaRPr lang="en-US" sz="1150" b="0" dirty="0">
              <a:solidFill>
                <a:srgbClr val="262626"/>
              </a:solidFill>
            </a:endParaRPr>
          </a:p>
        </p:txBody>
      </p:sp>
      <p:grpSp>
        <p:nvGrpSpPr>
          <p:cNvPr id="41" name="Group 40">
            <a:extLst>
              <a:ext uri="{FF2B5EF4-FFF2-40B4-BE49-F238E27FC236}">
                <a16:creationId xmlns:a16="http://schemas.microsoft.com/office/drawing/2014/main" id="{AED7BBEC-4FBA-602F-119F-AD5442A55A6E}"/>
              </a:ext>
            </a:extLst>
          </p:cNvPr>
          <p:cNvGrpSpPr/>
          <p:nvPr/>
        </p:nvGrpSpPr>
        <p:grpSpPr>
          <a:xfrm>
            <a:off x="843240" y="6010209"/>
            <a:ext cx="284351" cy="90540"/>
            <a:chOff x="1376309" y="4038285"/>
            <a:chExt cx="284351" cy="90540"/>
          </a:xfrm>
        </p:grpSpPr>
        <p:cxnSp>
          <p:nvCxnSpPr>
            <p:cNvPr id="42" name="Straight Connector 41">
              <a:extLst>
                <a:ext uri="{FF2B5EF4-FFF2-40B4-BE49-F238E27FC236}">
                  <a16:creationId xmlns:a16="http://schemas.microsoft.com/office/drawing/2014/main" id="{42697686-2203-A7AB-6F3E-1F3A42E86066}"/>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43" name="Graphic 15">
              <a:extLst>
                <a:ext uri="{FF2B5EF4-FFF2-40B4-BE49-F238E27FC236}">
                  <a16:creationId xmlns:a16="http://schemas.microsoft.com/office/drawing/2014/main" id="{439D9765-DA4B-CFF5-4A86-2DC63A57671C}"/>
                </a:ext>
              </a:extLst>
            </p:cNvPr>
            <p:cNvGrpSpPr/>
            <p:nvPr/>
          </p:nvGrpSpPr>
          <p:grpSpPr>
            <a:xfrm rot="16200000">
              <a:off x="1570220" y="4038384"/>
              <a:ext cx="90540" cy="90341"/>
              <a:chOff x="1006279" y="7689162"/>
              <a:chExt cx="118191" cy="117931"/>
            </a:xfrm>
          </p:grpSpPr>
          <p:sp>
            <p:nvSpPr>
              <p:cNvPr id="44" name="Freeform 43">
                <a:extLst>
                  <a:ext uri="{FF2B5EF4-FFF2-40B4-BE49-F238E27FC236}">
                    <a16:creationId xmlns:a16="http://schemas.microsoft.com/office/drawing/2014/main" id="{3E4AF3D1-8644-709F-033F-ADD4837C2DB6}"/>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45" name="Freeform 44">
                <a:extLst>
                  <a:ext uri="{FF2B5EF4-FFF2-40B4-BE49-F238E27FC236}">
                    <a16:creationId xmlns:a16="http://schemas.microsoft.com/office/drawing/2014/main" id="{FF863CDF-9C0E-20BF-65CB-0AA8DCC740F9}"/>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47" name="Straight Connector 46">
            <a:extLst>
              <a:ext uri="{FF2B5EF4-FFF2-40B4-BE49-F238E27FC236}">
                <a16:creationId xmlns:a16="http://schemas.microsoft.com/office/drawing/2014/main" id="{39EEF1F8-F6CE-8F08-A879-08FE24782A87}"/>
              </a:ext>
            </a:extLst>
          </p:cNvPr>
          <p:cNvCxnSpPr>
            <a:cxnSpLocks/>
          </p:cNvCxnSpPr>
          <p:nvPr/>
        </p:nvCxnSpPr>
        <p:spPr>
          <a:xfrm flipH="1">
            <a:off x="13105" y="5801958"/>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0D21FF1B-D973-F040-9557-842F72D42B4A}"/>
              </a:ext>
            </a:extLst>
          </p:cNvPr>
          <p:cNvSpPr txBox="1"/>
          <p:nvPr/>
        </p:nvSpPr>
        <p:spPr>
          <a:xfrm>
            <a:off x="1194011" y="6755133"/>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Punti di forza e limiti </a:t>
            </a:r>
          </a:p>
        </p:txBody>
      </p:sp>
      <p:sp>
        <p:nvSpPr>
          <p:cNvPr id="147" name="Text Placeholder 1">
            <a:extLst>
              <a:ext uri="{FF2B5EF4-FFF2-40B4-BE49-F238E27FC236}">
                <a16:creationId xmlns:a16="http://schemas.microsoft.com/office/drawing/2014/main" id="{3BE8C7CB-A77F-2E41-41AC-8A9256EA3AA5}"/>
              </a:ext>
            </a:extLst>
          </p:cNvPr>
          <p:cNvSpPr txBox="1">
            <a:spLocks/>
          </p:cNvSpPr>
          <p:nvPr/>
        </p:nvSpPr>
        <p:spPr>
          <a:xfrm>
            <a:off x="1214135" y="7087034"/>
            <a:ext cx="5760117" cy="790750"/>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spcBef>
                <a:spcPts val="0"/>
              </a:spcBef>
              <a:buClr>
                <a:srgbClr val="006668"/>
              </a:buClr>
            </a:pPr>
            <a:r>
              <a:rPr lang="en-US" sz="1250" dirty="0">
                <a:solidFill>
                  <a:srgbClr val="006668"/>
                </a:solidFill>
              </a:rPr>
              <a:t>Punti di forza:</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Migliora l'analisi dei dati, la visualizzazione e il processo decisionale; semplifica le interazioni complesse tra i dati; supporta gli obiettivi di sostenibilità.</a:t>
            </a:r>
          </a:p>
          <a:p>
            <a:pPr marL="171450" indent="-171450">
              <a:lnSpc>
                <a:spcPts val="1220"/>
              </a:lnSpc>
              <a:spcBef>
                <a:spcPts val="0"/>
              </a:spcBef>
              <a:buClr>
                <a:srgbClr val="006668"/>
              </a:buClr>
              <a:buFont typeface="Arial" panose="020B0604020202020204" pitchFamily="34" charset="0"/>
              <a:buChar char="•"/>
            </a:pPr>
            <a:endParaRPr lang="en-US" sz="1150" b="0" dirty="0">
              <a:solidFill>
                <a:srgbClr val="262626"/>
              </a:solidFill>
            </a:endParaRPr>
          </a:p>
          <a:p>
            <a:pPr marL="171450" indent="-171450">
              <a:lnSpc>
                <a:spcPts val="1220"/>
              </a:lnSpc>
              <a:spcBef>
                <a:spcPts val="0"/>
              </a:spcBef>
              <a:buClr>
                <a:srgbClr val="006668"/>
              </a:buClr>
              <a:buFont typeface="Arial" panose="020B0604020202020204" pitchFamily="34" charset="0"/>
              <a:buChar char="•"/>
            </a:pPr>
            <a:endParaRPr lang="en-US" sz="1150" b="0" dirty="0">
              <a:solidFill>
                <a:srgbClr val="262626"/>
              </a:solidFill>
            </a:endParaRPr>
          </a:p>
          <a:p>
            <a:pPr marL="171450" indent="-171450">
              <a:lnSpc>
                <a:spcPts val="1220"/>
              </a:lnSpc>
              <a:spcBef>
                <a:spcPts val="0"/>
              </a:spcBef>
              <a:buClr>
                <a:srgbClr val="006668"/>
              </a:buClr>
              <a:buFont typeface="Arial" panose="020B0604020202020204" pitchFamily="34" charset="0"/>
              <a:buChar char="•"/>
            </a:pPr>
            <a:endParaRPr lang="en-US" sz="1150" b="0" dirty="0">
              <a:solidFill>
                <a:srgbClr val="262626"/>
              </a:solidFill>
            </a:endParaRPr>
          </a:p>
          <a:p>
            <a:pPr marL="171450" indent="-171450">
              <a:lnSpc>
                <a:spcPts val="1220"/>
              </a:lnSpc>
              <a:spcBef>
                <a:spcPts val="0"/>
              </a:spcBef>
              <a:buClr>
                <a:srgbClr val="006668"/>
              </a:buClr>
              <a:buFont typeface="Arial" panose="020B0604020202020204" pitchFamily="34" charset="0"/>
              <a:buChar char="•"/>
            </a:pPr>
            <a:endParaRPr lang="en-US" sz="1150" b="0" dirty="0">
              <a:solidFill>
                <a:srgbClr val="262626"/>
              </a:solidFill>
            </a:endParaRPr>
          </a:p>
          <a:p>
            <a:pPr>
              <a:lnSpc>
                <a:spcPts val="1220"/>
              </a:lnSpc>
              <a:spcBef>
                <a:spcPts val="0"/>
              </a:spcBef>
              <a:buClr>
                <a:srgbClr val="006668"/>
              </a:buClr>
            </a:pPr>
            <a:r>
              <a:rPr lang="en-US" sz="1250" dirty="0">
                <a:solidFill>
                  <a:srgbClr val="006668"/>
                </a:solidFill>
              </a:rPr>
              <a:t> Limiti</a:t>
            </a:r>
          </a:p>
          <a:p>
            <a:pPr marL="171450" indent="-171450">
              <a:lnSpc>
                <a:spcPts val="1220"/>
              </a:lnSpc>
              <a:spcBef>
                <a:spcPts val="0"/>
              </a:spcBef>
              <a:buClr>
                <a:srgbClr val="006668"/>
              </a:buClr>
              <a:buFont typeface="Arial" panose="020B0604020202020204" pitchFamily="34" charset="0"/>
              <a:buChar char="•"/>
            </a:pPr>
            <a:r>
              <a:rPr lang="en-US" sz="1150" b="0" dirty="0">
                <a:solidFill>
                  <a:srgbClr val="262626"/>
                </a:solidFill>
              </a:rPr>
              <a:t>Potrebbe richiedere una formazione iniziale per un utilizzo ottimale; dipende dalla qualità e dall'integrazione dei dati.</a:t>
            </a:r>
          </a:p>
          <a:p>
            <a:pPr marL="171450" indent="-171450">
              <a:lnSpc>
                <a:spcPts val="1220"/>
              </a:lnSpc>
              <a:spcBef>
                <a:spcPts val="0"/>
              </a:spcBef>
              <a:buClr>
                <a:srgbClr val="006668"/>
              </a:buClr>
              <a:buFont typeface="Arial" panose="020B0604020202020204" pitchFamily="34" charset="0"/>
              <a:buChar char="•"/>
            </a:pPr>
            <a:endParaRPr lang="en-US" sz="1150" b="0" dirty="0">
              <a:solidFill>
                <a:srgbClr val="262626"/>
              </a:solidFill>
            </a:endParaRPr>
          </a:p>
          <a:p>
            <a:pPr marL="171450" indent="-171450">
              <a:lnSpc>
                <a:spcPts val="1220"/>
              </a:lnSpc>
              <a:spcBef>
                <a:spcPts val="0"/>
              </a:spcBef>
              <a:buClr>
                <a:srgbClr val="006668"/>
              </a:buClr>
              <a:buFont typeface="Arial" panose="020B0604020202020204" pitchFamily="34" charset="0"/>
              <a:buChar char="•"/>
            </a:pPr>
            <a:endParaRPr lang="en-US" sz="1150" b="0" dirty="0">
              <a:solidFill>
                <a:srgbClr val="262626"/>
              </a:solidFill>
            </a:endParaRPr>
          </a:p>
          <a:p>
            <a:pPr marL="171450" lvl="0" indent="-171450">
              <a:lnSpc>
                <a:spcPts val="1220"/>
              </a:lnSpc>
              <a:spcBef>
                <a:spcPts val="0"/>
              </a:spcBef>
              <a:buClr>
                <a:srgbClr val="006668"/>
              </a:buClr>
              <a:buFont typeface="Arial" panose="020B0604020202020204" pitchFamily="34" charset="0"/>
              <a:buChar char="•"/>
            </a:pPr>
            <a:endParaRPr lang="en-US" sz="1150" b="0" dirty="0">
              <a:solidFill>
                <a:srgbClr val="262626"/>
              </a:solidFill>
            </a:endParaRPr>
          </a:p>
          <a:p>
            <a:pPr marL="171450" indent="-171450" algn="just">
              <a:lnSpc>
                <a:spcPts val="1220"/>
              </a:lnSpc>
              <a:spcBef>
                <a:spcPts val="0"/>
              </a:spcBef>
              <a:buClr>
                <a:srgbClr val="006668"/>
              </a:buClr>
              <a:buFont typeface="Arial" panose="020B0604020202020204" pitchFamily="34" charset="0"/>
              <a:buChar char="•"/>
            </a:pPr>
            <a:endParaRPr lang="en-US" sz="1150" b="0" dirty="0">
              <a:solidFill>
                <a:srgbClr val="262626"/>
              </a:solidFill>
            </a:endParaRPr>
          </a:p>
        </p:txBody>
      </p:sp>
      <p:grpSp>
        <p:nvGrpSpPr>
          <p:cNvPr id="148" name="Group 147">
            <a:extLst>
              <a:ext uri="{FF2B5EF4-FFF2-40B4-BE49-F238E27FC236}">
                <a16:creationId xmlns:a16="http://schemas.microsoft.com/office/drawing/2014/main" id="{77576CA0-7AD0-246D-E755-B24D9E832F88}"/>
              </a:ext>
            </a:extLst>
          </p:cNvPr>
          <p:cNvGrpSpPr/>
          <p:nvPr/>
        </p:nvGrpSpPr>
        <p:grpSpPr>
          <a:xfrm>
            <a:off x="840999" y="6898117"/>
            <a:ext cx="284351" cy="90540"/>
            <a:chOff x="1376309" y="4038285"/>
            <a:chExt cx="284351" cy="90540"/>
          </a:xfrm>
        </p:grpSpPr>
        <p:cxnSp>
          <p:nvCxnSpPr>
            <p:cNvPr id="149" name="Straight Connector 148">
              <a:extLst>
                <a:ext uri="{FF2B5EF4-FFF2-40B4-BE49-F238E27FC236}">
                  <a16:creationId xmlns:a16="http://schemas.microsoft.com/office/drawing/2014/main" id="{E78A00D5-8352-07BB-1C24-CA4ECB0B3517}"/>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50" name="Graphic 15">
              <a:extLst>
                <a:ext uri="{FF2B5EF4-FFF2-40B4-BE49-F238E27FC236}">
                  <a16:creationId xmlns:a16="http://schemas.microsoft.com/office/drawing/2014/main" id="{3A051580-E7C2-2B7B-2695-C1651E3A488B}"/>
                </a:ext>
              </a:extLst>
            </p:cNvPr>
            <p:cNvGrpSpPr/>
            <p:nvPr/>
          </p:nvGrpSpPr>
          <p:grpSpPr>
            <a:xfrm rot="16200000">
              <a:off x="1570220" y="4038384"/>
              <a:ext cx="90540" cy="90341"/>
              <a:chOff x="1006279" y="7689162"/>
              <a:chExt cx="118191" cy="117931"/>
            </a:xfrm>
          </p:grpSpPr>
          <p:sp>
            <p:nvSpPr>
              <p:cNvPr id="151" name="Freeform 150">
                <a:extLst>
                  <a:ext uri="{FF2B5EF4-FFF2-40B4-BE49-F238E27FC236}">
                    <a16:creationId xmlns:a16="http://schemas.microsoft.com/office/drawing/2014/main" id="{5C79F9B9-0640-D7F3-93F7-5B9E0109F7E4}"/>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52" name="Freeform 151">
                <a:extLst>
                  <a:ext uri="{FF2B5EF4-FFF2-40B4-BE49-F238E27FC236}">
                    <a16:creationId xmlns:a16="http://schemas.microsoft.com/office/drawing/2014/main" id="{E7DA128A-6D5A-B55D-CC25-85CF7BEF14B8}"/>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153" name="Straight Connector 152">
            <a:extLst>
              <a:ext uri="{FF2B5EF4-FFF2-40B4-BE49-F238E27FC236}">
                <a16:creationId xmlns:a16="http://schemas.microsoft.com/office/drawing/2014/main" id="{7C0EC530-1C13-4C4F-DAEF-843C5149A56F}"/>
              </a:ext>
            </a:extLst>
          </p:cNvPr>
          <p:cNvCxnSpPr>
            <a:cxnSpLocks/>
          </p:cNvCxnSpPr>
          <p:nvPr/>
        </p:nvCxnSpPr>
        <p:spPr>
          <a:xfrm flipH="1">
            <a:off x="-1982" y="6673976"/>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28254ED-0F24-64B3-3C4B-E0B2422032E1}"/>
              </a:ext>
            </a:extLst>
          </p:cNvPr>
          <p:cNvCxnSpPr>
            <a:cxnSpLocks/>
          </p:cNvCxnSpPr>
          <p:nvPr/>
        </p:nvCxnSpPr>
        <p:spPr>
          <a:xfrm flipH="1">
            <a:off x="-10177" y="7947702"/>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E563A4A7-D234-C5DB-99E1-0F06F809A43C}"/>
              </a:ext>
            </a:extLst>
          </p:cNvPr>
          <p:cNvGrpSpPr/>
          <p:nvPr/>
        </p:nvGrpSpPr>
        <p:grpSpPr>
          <a:xfrm>
            <a:off x="4150494" y="7753700"/>
            <a:ext cx="3438921" cy="2437858"/>
            <a:chOff x="1960266" y="3047835"/>
            <a:chExt cx="4822140" cy="3418425"/>
          </a:xfrm>
        </p:grpSpPr>
        <p:pic>
          <p:nvPicPr>
            <p:cNvPr id="138" name="Picture 137">
              <a:extLst>
                <a:ext uri="{FF2B5EF4-FFF2-40B4-BE49-F238E27FC236}">
                  <a16:creationId xmlns:a16="http://schemas.microsoft.com/office/drawing/2014/main" id="{D4796677-8974-26E0-9572-961F4EC680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026"/>
            <a:stretch/>
          </p:blipFill>
          <p:spPr>
            <a:xfrm>
              <a:off x="1960266" y="3047835"/>
              <a:ext cx="4822140" cy="3418425"/>
            </a:xfrm>
            <a:prstGeom prst="rect">
              <a:avLst/>
            </a:prstGeom>
          </p:spPr>
        </p:pic>
        <p:sp>
          <p:nvSpPr>
            <p:cNvPr id="139" name="Rectangle 138">
              <a:extLst>
                <a:ext uri="{FF2B5EF4-FFF2-40B4-BE49-F238E27FC236}">
                  <a16:creationId xmlns:a16="http://schemas.microsoft.com/office/drawing/2014/main" id="{885F7566-78DD-50D7-27E5-744BF24945EF}"/>
                </a:ext>
              </a:extLst>
            </p:cNvPr>
            <p:cNvSpPr/>
            <p:nvPr/>
          </p:nvSpPr>
          <p:spPr>
            <a:xfrm>
              <a:off x="2791252" y="3350557"/>
              <a:ext cx="3981691" cy="2462739"/>
            </a:xfrm>
            <a:prstGeom prst="rect">
              <a:avLst/>
            </a:prstGeom>
            <a:blipFill dpi="0" rotWithShape="1">
              <a:blip r:embed="rId4"/>
              <a:srcRect/>
              <a:stretch>
                <a:fillRect l="-18014" t="-9397" r="-14292" b="-202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154" name="Group 153">
            <a:extLst>
              <a:ext uri="{FF2B5EF4-FFF2-40B4-BE49-F238E27FC236}">
                <a16:creationId xmlns:a16="http://schemas.microsoft.com/office/drawing/2014/main" id="{4788ADE1-3EBD-C44F-5D46-F0933D170E97}"/>
              </a:ext>
            </a:extLst>
          </p:cNvPr>
          <p:cNvGrpSpPr/>
          <p:nvPr/>
        </p:nvGrpSpPr>
        <p:grpSpPr>
          <a:xfrm rot="20570557">
            <a:off x="3896055" y="8798607"/>
            <a:ext cx="1013273" cy="1008681"/>
            <a:chOff x="2301368" y="4765438"/>
            <a:chExt cx="1350264" cy="1344145"/>
          </a:xfrm>
        </p:grpSpPr>
        <p:sp>
          <p:nvSpPr>
            <p:cNvPr id="155" name="Oval 154">
              <a:extLst>
                <a:ext uri="{FF2B5EF4-FFF2-40B4-BE49-F238E27FC236}">
                  <a16:creationId xmlns:a16="http://schemas.microsoft.com/office/drawing/2014/main" id="{DAC169AA-29B7-DFAF-481D-E7AC13462868}"/>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156" name="TextBox 155">
              <a:extLst>
                <a:ext uri="{FF2B5EF4-FFF2-40B4-BE49-F238E27FC236}">
                  <a16:creationId xmlns:a16="http://schemas.microsoft.com/office/drawing/2014/main" id="{84DB33C6-62A4-551D-C72C-A39BBAE25080}"/>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grpSp>
        <p:nvGrpSpPr>
          <p:cNvPr id="177" name="Graphic 503">
            <a:extLst>
              <a:ext uri="{FF2B5EF4-FFF2-40B4-BE49-F238E27FC236}">
                <a16:creationId xmlns:a16="http://schemas.microsoft.com/office/drawing/2014/main" id="{6D3C0BC1-55ED-6025-9843-286D867676AF}"/>
              </a:ext>
            </a:extLst>
          </p:cNvPr>
          <p:cNvGrpSpPr>
            <a:grpSpLocks noChangeAspect="1"/>
          </p:cNvGrpSpPr>
          <p:nvPr/>
        </p:nvGrpSpPr>
        <p:grpSpPr>
          <a:xfrm>
            <a:off x="537379" y="500725"/>
            <a:ext cx="412953" cy="412992"/>
            <a:chOff x="5744107" y="3913060"/>
            <a:chExt cx="1135616" cy="1135724"/>
          </a:xfrm>
          <a:noFill/>
        </p:grpSpPr>
        <p:grpSp>
          <p:nvGrpSpPr>
            <p:cNvPr id="178" name="Graphic 503">
              <a:extLst>
                <a:ext uri="{FF2B5EF4-FFF2-40B4-BE49-F238E27FC236}">
                  <a16:creationId xmlns:a16="http://schemas.microsoft.com/office/drawing/2014/main" id="{D27E5187-494B-C72F-9DFE-73A54875DAF3}"/>
                </a:ext>
              </a:extLst>
            </p:cNvPr>
            <p:cNvGrpSpPr/>
            <p:nvPr/>
          </p:nvGrpSpPr>
          <p:grpSpPr>
            <a:xfrm>
              <a:off x="5744107" y="3913060"/>
              <a:ext cx="1135616" cy="1135724"/>
              <a:chOff x="5744107" y="3913060"/>
              <a:chExt cx="1135616" cy="1135724"/>
            </a:xfrm>
            <a:noFill/>
          </p:grpSpPr>
          <p:sp>
            <p:nvSpPr>
              <p:cNvPr id="190" name="Freeform 189">
                <a:extLst>
                  <a:ext uri="{FF2B5EF4-FFF2-40B4-BE49-F238E27FC236}">
                    <a16:creationId xmlns:a16="http://schemas.microsoft.com/office/drawing/2014/main" id="{D83AD115-A503-5405-0EA6-148EF70E18EF}"/>
                  </a:ext>
                </a:extLst>
              </p:cNvPr>
              <p:cNvSpPr/>
              <p:nvPr/>
            </p:nvSpPr>
            <p:spPr>
              <a:xfrm rot="-1410000">
                <a:off x="5924677" y="4098908"/>
                <a:ext cx="772483" cy="771435"/>
              </a:xfrm>
              <a:custGeom>
                <a:avLst/>
                <a:gdLst>
                  <a:gd name="connsiteX0" fmla="*/ 772483 w 772483"/>
                  <a:gd name="connsiteY0" fmla="*/ 385718 h 771435"/>
                  <a:gd name="connsiteX1" fmla="*/ 386242 w 772483"/>
                  <a:gd name="connsiteY1" fmla="*/ 771435 h 771435"/>
                  <a:gd name="connsiteX2" fmla="*/ 0 w 772483"/>
                  <a:gd name="connsiteY2" fmla="*/ 385718 h 771435"/>
                  <a:gd name="connsiteX3" fmla="*/ 386242 w 772483"/>
                  <a:gd name="connsiteY3" fmla="*/ 0 h 771435"/>
                  <a:gd name="connsiteX4" fmla="*/ 772483 w 772483"/>
                  <a:gd name="connsiteY4" fmla="*/ 385718 h 77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483" h="771435">
                    <a:moveTo>
                      <a:pt x="772483" y="385718"/>
                    </a:moveTo>
                    <a:cubicBezTo>
                      <a:pt x="772483" y="598744"/>
                      <a:pt x="599557" y="771435"/>
                      <a:pt x="386242" y="771435"/>
                    </a:cubicBezTo>
                    <a:cubicBezTo>
                      <a:pt x="172926" y="771435"/>
                      <a:pt x="0" y="598744"/>
                      <a:pt x="0" y="385718"/>
                    </a:cubicBezTo>
                    <a:cubicBezTo>
                      <a:pt x="0" y="172692"/>
                      <a:pt x="172926" y="0"/>
                      <a:pt x="386242" y="0"/>
                    </a:cubicBezTo>
                    <a:cubicBezTo>
                      <a:pt x="599557" y="0"/>
                      <a:pt x="772483" y="172692"/>
                      <a:pt x="772483" y="385718"/>
                    </a:cubicBezTo>
                    <a:close/>
                  </a:path>
                </a:pathLst>
              </a:custGeom>
              <a:noFill/>
              <a:ln w="12700" cap="rnd">
                <a:solidFill>
                  <a:srgbClr val="000000"/>
                </a:solidFill>
                <a:prstDash val="solid"/>
                <a:round/>
              </a:ln>
            </p:spPr>
            <p:txBody>
              <a:bodyPr rtlCol="0" anchor="ctr"/>
              <a:lstStyle/>
              <a:p>
                <a:endParaRPr lang="en-US" sz="1799"/>
              </a:p>
            </p:txBody>
          </p:sp>
          <p:grpSp>
            <p:nvGrpSpPr>
              <p:cNvPr id="191" name="Graphic 503">
                <a:extLst>
                  <a:ext uri="{FF2B5EF4-FFF2-40B4-BE49-F238E27FC236}">
                    <a16:creationId xmlns:a16="http://schemas.microsoft.com/office/drawing/2014/main" id="{2EEB4442-3802-FBF0-4E75-92D669B772D4}"/>
                  </a:ext>
                </a:extLst>
              </p:cNvPr>
              <p:cNvGrpSpPr/>
              <p:nvPr/>
            </p:nvGrpSpPr>
            <p:grpSpPr>
              <a:xfrm>
                <a:off x="6155108" y="3929543"/>
                <a:ext cx="313615" cy="1102756"/>
                <a:chOff x="6155108" y="3929543"/>
                <a:chExt cx="313615" cy="1102756"/>
              </a:xfrm>
            </p:grpSpPr>
            <p:sp>
              <p:nvSpPr>
                <p:cNvPr id="220" name="Freeform 219">
                  <a:extLst>
                    <a:ext uri="{FF2B5EF4-FFF2-40B4-BE49-F238E27FC236}">
                      <a16:creationId xmlns:a16="http://schemas.microsoft.com/office/drawing/2014/main" id="{D38B115A-CA13-572F-3DEB-FB5C239B4D2A}"/>
                    </a:ext>
                  </a:extLst>
                </p:cNvPr>
                <p:cNvSpPr/>
                <p:nvPr/>
              </p:nvSpPr>
              <p:spPr>
                <a:xfrm>
                  <a:off x="6417554" y="3929543"/>
                  <a:ext cx="51168" cy="179671"/>
                </a:xfrm>
                <a:custGeom>
                  <a:avLst/>
                  <a:gdLst>
                    <a:gd name="connsiteX0" fmla="*/ 0 w 51168"/>
                    <a:gd name="connsiteY0" fmla="*/ 179672 h 179671"/>
                    <a:gd name="connsiteX1" fmla="*/ 51169 w 51168"/>
                    <a:gd name="connsiteY1" fmla="*/ 0 h 179671"/>
                  </a:gdLst>
                  <a:ahLst/>
                  <a:cxnLst>
                    <a:cxn ang="0">
                      <a:pos x="connsiteX0" y="connsiteY0"/>
                    </a:cxn>
                    <a:cxn ang="0">
                      <a:pos x="connsiteX1" y="connsiteY1"/>
                    </a:cxn>
                  </a:cxnLst>
                  <a:rect l="l" t="t" r="r" b="b"/>
                  <a:pathLst>
                    <a:path w="51168" h="179671">
                      <a:moveTo>
                        <a:pt x="0" y="179672"/>
                      </a:moveTo>
                      <a:lnTo>
                        <a:pt x="51169" y="0"/>
                      </a:lnTo>
                    </a:path>
                  </a:pathLst>
                </a:custGeom>
                <a:ln w="12700" cap="rnd">
                  <a:solidFill>
                    <a:srgbClr val="000000"/>
                  </a:solidFill>
                  <a:prstDash val="solid"/>
                  <a:round/>
                </a:ln>
              </p:spPr>
              <p:txBody>
                <a:bodyPr rtlCol="0" anchor="ctr"/>
                <a:lstStyle/>
                <a:p>
                  <a:endParaRPr lang="en-US" sz="1799"/>
                </a:p>
              </p:txBody>
            </p:sp>
            <p:sp>
              <p:nvSpPr>
                <p:cNvPr id="221" name="Freeform 220">
                  <a:extLst>
                    <a:ext uri="{FF2B5EF4-FFF2-40B4-BE49-F238E27FC236}">
                      <a16:creationId xmlns:a16="http://schemas.microsoft.com/office/drawing/2014/main" id="{7B6FB2CC-6C90-9008-53B7-3F8FAC456457}"/>
                    </a:ext>
                  </a:extLst>
                </p:cNvPr>
                <p:cNvSpPr/>
                <p:nvPr/>
              </p:nvSpPr>
              <p:spPr>
                <a:xfrm>
                  <a:off x="6155108" y="4850980"/>
                  <a:ext cx="51168" cy="181320"/>
                </a:xfrm>
                <a:custGeom>
                  <a:avLst/>
                  <a:gdLst>
                    <a:gd name="connsiteX0" fmla="*/ 0 w 51168"/>
                    <a:gd name="connsiteY0" fmla="*/ 181320 h 181320"/>
                    <a:gd name="connsiteX1" fmla="*/ 51169 w 51168"/>
                    <a:gd name="connsiteY1" fmla="*/ 0 h 181320"/>
                  </a:gdLst>
                  <a:ahLst/>
                  <a:cxnLst>
                    <a:cxn ang="0">
                      <a:pos x="connsiteX0" y="connsiteY0"/>
                    </a:cxn>
                    <a:cxn ang="0">
                      <a:pos x="connsiteX1" y="connsiteY1"/>
                    </a:cxn>
                  </a:cxnLst>
                  <a:rect l="l" t="t" r="r" b="b"/>
                  <a:pathLst>
                    <a:path w="51168" h="181320">
                      <a:moveTo>
                        <a:pt x="0" y="181320"/>
                      </a:moveTo>
                      <a:lnTo>
                        <a:pt x="51169" y="0"/>
                      </a:lnTo>
                    </a:path>
                  </a:pathLst>
                </a:custGeom>
                <a:ln w="12700" cap="rnd">
                  <a:solidFill>
                    <a:srgbClr val="000000"/>
                  </a:solidFill>
                  <a:prstDash val="solid"/>
                  <a:round/>
                </a:ln>
              </p:spPr>
              <p:txBody>
                <a:bodyPr rtlCol="0" anchor="ctr"/>
                <a:lstStyle/>
                <a:p>
                  <a:endParaRPr lang="en-US" sz="1799"/>
                </a:p>
              </p:txBody>
            </p:sp>
          </p:grpSp>
          <p:grpSp>
            <p:nvGrpSpPr>
              <p:cNvPr id="192" name="Graphic 503">
                <a:extLst>
                  <a:ext uri="{FF2B5EF4-FFF2-40B4-BE49-F238E27FC236}">
                    <a16:creationId xmlns:a16="http://schemas.microsoft.com/office/drawing/2014/main" id="{4BD40F0D-3F43-C1BF-3F77-94DFC04A085F}"/>
                  </a:ext>
                </a:extLst>
              </p:cNvPr>
              <p:cNvGrpSpPr/>
              <p:nvPr/>
            </p:nvGrpSpPr>
            <p:grpSpPr>
              <a:xfrm>
                <a:off x="5760613" y="4325151"/>
                <a:ext cx="1102604" cy="311541"/>
                <a:chOff x="5760613" y="4325151"/>
                <a:chExt cx="1102604" cy="311541"/>
              </a:xfrm>
            </p:grpSpPr>
            <p:sp>
              <p:nvSpPr>
                <p:cNvPr id="218" name="Freeform 217">
                  <a:extLst>
                    <a:ext uri="{FF2B5EF4-FFF2-40B4-BE49-F238E27FC236}">
                      <a16:creationId xmlns:a16="http://schemas.microsoft.com/office/drawing/2014/main" id="{FFEAA0CF-FFAD-F716-3860-EA71321DD289}"/>
                    </a:ext>
                  </a:extLst>
                </p:cNvPr>
                <p:cNvSpPr/>
                <p:nvPr/>
              </p:nvSpPr>
              <p:spPr>
                <a:xfrm>
                  <a:off x="5760613" y="4325151"/>
                  <a:ext cx="179916" cy="51099"/>
                </a:xfrm>
                <a:custGeom>
                  <a:avLst/>
                  <a:gdLst>
                    <a:gd name="connsiteX0" fmla="*/ 179916 w 179916"/>
                    <a:gd name="connsiteY0" fmla="*/ 51100 h 51099"/>
                    <a:gd name="connsiteX1" fmla="*/ 0 w 179916"/>
                    <a:gd name="connsiteY1" fmla="*/ 0 h 51099"/>
                  </a:gdLst>
                  <a:ahLst/>
                  <a:cxnLst>
                    <a:cxn ang="0">
                      <a:pos x="connsiteX0" y="connsiteY0"/>
                    </a:cxn>
                    <a:cxn ang="0">
                      <a:pos x="connsiteX1" y="connsiteY1"/>
                    </a:cxn>
                  </a:cxnLst>
                  <a:rect l="l" t="t" r="r" b="b"/>
                  <a:pathLst>
                    <a:path w="179916" h="51099">
                      <a:moveTo>
                        <a:pt x="179916" y="51100"/>
                      </a:moveTo>
                      <a:lnTo>
                        <a:pt x="0" y="0"/>
                      </a:lnTo>
                    </a:path>
                  </a:pathLst>
                </a:custGeom>
                <a:ln w="12700" cap="rnd">
                  <a:solidFill>
                    <a:srgbClr val="000000"/>
                  </a:solidFill>
                  <a:prstDash val="solid"/>
                  <a:round/>
                </a:ln>
              </p:spPr>
              <p:txBody>
                <a:bodyPr rtlCol="0" anchor="ctr"/>
                <a:lstStyle/>
                <a:p>
                  <a:endParaRPr lang="en-US" sz="1799"/>
                </a:p>
              </p:txBody>
            </p:sp>
            <p:sp>
              <p:nvSpPr>
                <p:cNvPr id="219" name="Freeform 218">
                  <a:extLst>
                    <a:ext uri="{FF2B5EF4-FFF2-40B4-BE49-F238E27FC236}">
                      <a16:creationId xmlns:a16="http://schemas.microsoft.com/office/drawing/2014/main" id="{D5E4427E-26A5-B95C-8AC6-CBC9A0B09174}"/>
                    </a:ext>
                  </a:extLst>
                </p:cNvPr>
                <p:cNvSpPr/>
                <p:nvPr/>
              </p:nvSpPr>
              <p:spPr>
                <a:xfrm>
                  <a:off x="6683302" y="4585593"/>
                  <a:ext cx="179916" cy="51099"/>
                </a:xfrm>
                <a:custGeom>
                  <a:avLst/>
                  <a:gdLst>
                    <a:gd name="connsiteX0" fmla="*/ 179916 w 179916"/>
                    <a:gd name="connsiteY0" fmla="*/ 51099 h 51099"/>
                    <a:gd name="connsiteX1" fmla="*/ 0 w 179916"/>
                    <a:gd name="connsiteY1" fmla="*/ 0 h 51099"/>
                  </a:gdLst>
                  <a:ahLst/>
                  <a:cxnLst>
                    <a:cxn ang="0">
                      <a:pos x="connsiteX0" y="connsiteY0"/>
                    </a:cxn>
                    <a:cxn ang="0">
                      <a:pos x="connsiteX1" y="connsiteY1"/>
                    </a:cxn>
                  </a:cxnLst>
                  <a:rect l="l" t="t" r="r" b="b"/>
                  <a:pathLst>
                    <a:path w="179916" h="51099">
                      <a:moveTo>
                        <a:pt x="179916" y="51099"/>
                      </a:moveTo>
                      <a:lnTo>
                        <a:pt x="0" y="0"/>
                      </a:lnTo>
                    </a:path>
                  </a:pathLst>
                </a:custGeom>
                <a:ln w="12700" cap="rnd">
                  <a:solidFill>
                    <a:srgbClr val="000000"/>
                  </a:solidFill>
                  <a:prstDash val="solid"/>
                  <a:round/>
                </a:ln>
              </p:spPr>
              <p:txBody>
                <a:bodyPr rtlCol="0" anchor="ctr"/>
                <a:lstStyle/>
                <a:p>
                  <a:endParaRPr lang="en-US" sz="1799"/>
                </a:p>
              </p:txBody>
            </p:sp>
          </p:grpSp>
          <p:grpSp>
            <p:nvGrpSpPr>
              <p:cNvPr id="193" name="Graphic 503">
                <a:extLst>
                  <a:ext uri="{FF2B5EF4-FFF2-40B4-BE49-F238E27FC236}">
                    <a16:creationId xmlns:a16="http://schemas.microsoft.com/office/drawing/2014/main" id="{6A6778B5-B5B9-F17C-4049-7EE87D6CDE60}"/>
                  </a:ext>
                </a:extLst>
              </p:cNvPr>
              <p:cNvGrpSpPr/>
              <p:nvPr/>
            </p:nvGrpSpPr>
            <p:grpSpPr>
              <a:xfrm>
                <a:off x="5811782" y="4201524"/>
                <a:ext cx="1000266" cy="558796"/>
                <a:chOff x="5811782" y="4201524"/>
                <a:chExt cx="1000266" cy="558796"/>
              </a:xfrm>
            </p:grpSpPr>
            <p:sp>
              <p:nvSpPr>
                <p:cNvPr id="216" name="Freeform 215">
                  <a:extLst>
                    <a:ext uri="{FF2B5EF4-FFF2-40B4-BE49-F238E27FC236}">
                      <a16:creationId xmlns:a16="http://schemas.microsoft.com/office/drawing/2014/main" id="{CBF1A3B5-A2D1-FD43-5ECE-3438FC4EB5B6}"/>
                    </a:ext>
                  </a:extLst>
                </p:cNvPr>
                <p:cNvSpPr/>
                <p:nvPr/>
              </p:nvSpPr>
              <p:spPr>
                <a:xfrm>
                  <a:off x="5811782" y="4668011"/>
                  <a:ext cx="163409" cy="92308"/>
                </a:xfrm>
                <a:custGeom>
                  <a:avLst/>
                  <a:gdLst>
                    <a:gd name="connsiteX0" fmla="*/ 163410 w 163409"/>
                    <a:gd name="connsiteY0" fmla="*/ 0 h 92308"/>
                    <a:gd name="connsiteX1" fmla="*/ 0 w 163409"/>
                    <a:gd name="connsiteY1" fmla="*/ 92308 h 92308"/>
                  </a:gdLst>
                  <a:ahLst/>
                  <a:cxnLst>
                    <a:cxn ang="0">
                      <a:pos x="connsiteX0" y="connsiteY0"/>
                    </a:cxn>
                    <a:cxn ang="0">
                      <a:pos x="connsiteX1" y="connsiteY1"/>
                    </a:cxn>
                  </a:cxnLst>
                  <a:rect l="l" t="t" r="r" b="b"/>
                  <a:pathLst>
                    <a:path w="163409" h="92308">
                      <a:moveTo>
                        <a:pt x="163410" y="0"/>
                      </a:moveTo>
                      <a:lnTo>
                        <a:pt x="0" y="92308"/>
                      </a:lnTo>
                    </a:path>
                  </a:pathLst>
                </a:custGeom>
                <a:ln w="12700" cap="rnd">
                  <a:solidFill>
                    <a:srgbClr val="000000"/>
                  </a:solidFill>
                  <a:prstDash val="solid"/>
                  <a:round/>
                </a:ln>
              </p:spPr>
              <p:txBody>
                <a:bodyPr rtlCol="0" anchor="ctr"/>
                <a:lstStyle/>
                <a:p>
                  <a:endParaRPr lang="en-US" sz="1799"/>
                </a:p>
              </p:txBody>
            </p:sp>
            <p:sp>
              <p:nvSpPr>
                <p:cNvPr id="217" name="Freeform 216">
                  <a:extLst>
                    <a:ext uri="{FF2B5EF4-FFF2-40B4-BE49-F238E27FC236}">
                      <a16:creationId xmlns:a16="http://schemas.microsoft.com/office/drawing/2014/main" id="{97BD8471-C4C1-1422-B976-A3B26030ABD4}"/>
                    </a:ext>
                  </a:extLst>
                </p:cNvPr>
                <p:cNvSpPr/>
                <p:nvPr/>
              </p:nvSpPr>
              <p:spPr>
                <a:xfrm>
                  <a:off x="6648639" y="4201524"/>
                  <a:ext cx="163409" cy="90660"/>
                </a:xfrm>
                <a:custGeom>
                  <a:avLst/>
                  <a:gdLst>
                    <a:gd name="connsiteX0" fmla="*/ 163410 w 163409"/>
                    <a:gd name="connsiteY0" fmla="*/ 0 h 90660"/>
                    <a:gd name="connsiteX1" fmla="*/ 0 w 163409"/>
                    <a:gd name="connsiteY1" fmla="*/ 90660 h 90660"/>
                  </a:gdLst>
                  <a:ahLst/>
                  <a:cxnLst>
                    <a:cxn ang="0">
                      <a:pos x="connsiteX0" y="connsiteY0"/>
                    </a:cxn>
                    <a:cxn ang="0">
                      <a:pos x="connsiteX1" y="connsiteY1"/>
                    </a:cxn>
                  </a:cxnLst>
                  <a:rect l="l" t="t" r="r" b="b"/>
                  <a:pathLst>
                    <a:path w="163409" h="90660">
                      <a:moveTo>
                        <a:pt x="163410" y="0"/>
                      </a:moveTo>
                      <a:lnTo>
                        <a:pt x="0" y="90660"/>
                      </a:lnTo>
                    </a:path>
                  </a:pathLst>
                </a:custGeom>
                <a:ln w="12700" cap="rnd">
                  <a:solidFill>
                    <a:srgbClr val="000000"/>
                  </a:solidFill>
                  <a:prstDash val="solid"/>
                  <a:round/>
                </a:ln>
              </p:spPr>
              <p:txBody>
                <a:bodyPr rtlCol="0" anchor="ctr"/>
                <a:lstStyle/>
                <a:p>
                  <a:endParaRPr lang="en-US" sz="1799"/>
                </a:p>
              </p:txBody>
            </p:sp>
          </p:grpSp>
          <p:grpSp>
            <p:nvGrpSpPr>
              <p:cNvPr id="194" name="Graphic 503">
                <a:extLst>
                  <a:ext uri="{FF2B5EF4-FFF2-40B4-BE49-F238E27FC236}">
                    <a16:creationId xmlns:a16="http://schemas.microsoft.com/office/drawing/2014/main" id="{95AB5A7C-398D-78E6-FCFF-BF66A1BF68BB}"/>
                  </a:ext>
                </a:extLst>
              </p:cNvPr>
              <p:cNvGrpSpPr/>
              <p:nvPr/>
            </p:nvGrpSpPr>
            <p:grpSpPr>
              <a:xfrm>
                <a:off x="6032963" y="3980643"/>
                <a:ext cx="557904" cy="1000558"/>
                <a:chOff x="6032963" y="3980643"/>
                <a:chExt cx="557904" cy="1000558"/>
              </a:xfrm>
            </p:grpSpPr>
            <p:sp>
              <p:nvSpPr>
                <p:cNvPr id="214" name="Freeform 213">
                  <a:extLst>
                    <a:ext uri="{FF2B5EF4-FFF2-40B4-BE49-F238E27FC236}">
                      <a16:creationId xmlns:a16="http://schemas.microsoft.com/office/drawing/2014/main" id="{127C85A3-727A-E5B5-D910-0FF281D8EB0F}"/>
                    </a:ext>
                  </a:extLst>
                </p:cNvPr>
                <p:cNvSpPr/>
                <p:nvPr/>
              </p:nvSpPr>
              <p:spPr>
                <a:xfrm>
                  <a:off x="6500084" y="481801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2700" cap="rnd">
                  <a:solidFill>
                    <a:srgbClr val="000000"/>
                  </a:solidFill>
                  <a:prstDash val="solid"/>
                  <a:round/>
                </a:ln>
              </p:spPr>
              <p:txBody>
                <a:bodyPr rtlCol="0" anchor="ctr"/>
                <a:lstStyle/>
                <a:p>
                  <a:endParaRPr lang="en-US" sz="1799"/>
                </a:p>
              </p:txBody>
            </p:sp>
            <p:sp>
              <p:nvSpPr>
                <p:cNvPr id="215" name="Freeform 214">
                  <a:extLst>
                    <a:ext uri="{FF2B5EF4-FFF2-40B4-BE49-F238E27FC236}">
                      <a16:creationId xmlns:a16="http://schemas.microsoft.com/office/drawing/2014/main" id="{BCE04A25-C7C5-3CA6-2343-1D0E4A743B67}"/>
                    </a:ext>
                  </a:extLst>
                </p:cNvPr>
                <p:cNvSpPr/>
                <p:nvPr/>
              </p:nvSpPr>
              <p:spPr>
                <a:xfrm>
                  <a:off x="6032963" y="398064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2700" cap="rnd">
                  <a:solidFill>
                    <a:srgbClr val="000000"/>
                  </a:solidFill>
                  <a:prstDash val="solid"/>
                  <a:round/>
                </a:ln>
              </p:spPr>
              <p:txBody>
                <a:bodyPr rtlCol="0" anchor="ctr"/>
                <a:lstStyle/>
                <a:p>
                  <a:endParaRPr lang="en-US" sz="1799"/>
                </a:p>
              </p:txBody>
            </p:sp>
          </p:grpSp>
          <p:grpSp>
            <p:nvGrpSpPr>
              <p:cNvPr id="195" name="Graphic 503">
                <a:extLst>
                  <a:ext uri="{FF2B5EF4-FFF2-40B4-BE49-F238E27FC236}">
                    <a16:creationId xmlns:a16="http://schemas.microsoft.com/office/drawing/2014/main" id="{3B3CBE88-8501-B471-73F5-38852026F2DB}"/>
                  </a:ext>
                </a:extLst>
              </p:cNvPr>
              <p:cNvGrpSpPr/>
              <p:nvPr/>
            </p:nvGrpSpPr>
            <p:grpSpPr>
              <a:xfrm>
                <a:off x="5938878" y="4044929"/>
                <a:ext cx="746073" cy="870337"/>
                <a:chOff x="5938878" y="4044929"/>
                <a:chExt cx="746073" cy="870337"/>
              </a:xfrm>
            </p:grpSpPr>
            <p:sp>
              <p:nvSpPr>
                <p:cNvPr id="212" name="Freeform 211">
                  <a:extLst>
                    <a:ext uri="{FF2B5EF4-FFF2-40B4-BE49-F238E27FC236}">
                      <a16:creationId xmlns:a16="http://schemas.microsoft.com/office/drawing/2014/main" id="{E2DD5555-6442-9388-BBEA-E0E7FDEED8B1}"/>
                    </a:ext>
                  </a:extLst>
                </p:cNvPr>
                <p:cNvSpPr/>
                <p:nvPr/>
              </p:nvSpPr>
              <p:spPr>
                <a:xfrm>
                  <a:off x="5938878" y="4773507"/>
                  <a:ext cx="122144" cy="141759"/>
                </a:xfrm>
                <a:custGeom>
                  <a:avLst/>
                  <a:gdLst>
                    <a:gd name="connsiteX0" fmla="*/ 122145 w 122144"/>
                    <a:gd name="connsiteY0" fmla="*/ 0 h 141759"/>
                    <a:gd name="connsiteX1" fmla="*/ 0 w 122144"/>
                    <a:gd name="connsiteY1" fmla="*/ 141759 h 141759"/>
                  </a:gdLst>
                  <a:ahLst/>
                  <a:cxnLst>
                    <a:cxn ang="0">
                      <a:pos x="connsiteX0" y="connsiteY0"/>
                    </a:cxn>
                    <a:cxn ang="0">
                      <a:pos x="connsiteX1" y="connsiteY1"/>
                    </a:cxn>
                  </a:cxnLst>
                  <a:rect l="l" t="t" r="r" b="b"/>
                  <a:pathLst>
                    <a:path w="122144" h="141759">
                      <a:moveTo>
                        <a:pt x="122145" y="0"/>
                      </a:moveTo>
                      <a:lnTo>
                        <a:pt x="0" y="141759"/>
                      </a:lnTo>
                    </a:path>
                  </a:pathLst>
                </a:custGeom>
                <a:ln w="12700" cap="rnd">
                  <a:solidFill>
                    <a:srgbClr val="000000"/>
                  </a:solidFill>
                  <a:prstDash val="solid"/>
                  <a:round/>
                </a:ln>
              </p:spPr>
              <p:txBody>
                <a:bodyPr rtlCol="0" anchor="ctr"/>
                <a:lstStyle/>
                <a:p>
                  <a:endParaRPr lang="en-US" sz="1799"/>
                </a:p>
              </p:txBody>
            </p:sp>
            <p:sp>
              <p:nvSpPr>
                <p:cNvPr id="213" name="Freeform 212">
                  <a:extLst>
                    <a:ext uri="{FF2B5EF4-FFF2-40B4-BE49-F238E27FC236}">
                      <a16:creationId xmlns:a16="http://schemas.microsoft.com/office/drawing/2014/main" id="{C938FAB3-CB09-B7D9-B63C-656D607593CB}"/>
                    </a:ext>
                  </a:extLst>
                </p:cNvPr>
                <p:cNvSpPr/>
                <p:nvPr/>
              </p:nvSpPr>
              <p:spPr>
                <a:xfrm>
                  <a:off x="6562807" y="4044929"/>
                  <a:ext cx="122144" cy="143407"/>
                </a:xfrm>
                <a:custGeom>
                  <a:avLst/>
                  <a:gdLst>
                    <a:gd name="connsiteX0" fmla="*/ 122145 w 122144"/>
                    <a:gd name="connsiteY0" fmla="*/ 0 h 143407"/>
                    <a:gd name="connsiteX1" fmla="*/ 0 w 122144"/>
                    <a:gd name="connsiteY1" fmla="*/ 143408 h 143407"/>
                  </a:gdLst>
                  <a:ahLst/>
                  <a:cxnLst>
                    <a:cxn ang="0">
                      <a:pos x="connsiteX0" y="connsiteY0"/>
                    </a:cxn>
                    <a:cxn ang="0">
                      <a:pos x="connsiteX1" y="connsiteY1"/>
                    </a:cxn>
                  </a:cxnLst>
                  <a:rect l="l" t="t" r="r" b="b"/>
                  <a:pathLst>
                    <a:path w="122144" h="143407">
                      <a:moveTo>
                        <a:pt x="122145" y="0"/>
                      </a:moveTo>
                      <a:lnTo>
                        <a:pt x="0" y="143408"/>
                      </a:lnTo>
                    </a:path>
                  </a:pathLst>
                </a:custGeom>
                <a:ln w="12700" cap="rnd">
                  <a:solidFill>
                    <a:srgbClr val="000000"/>
                  </a:solidFill>
                  <a:prstDash val="solid"/>
                  <a:round/>
                </a:ln>
              </p:spPr>
              <p:txBody>
                <a:bodyPr rtlCol="0" anchor="ctr"/>
                <a:lstStyle/>
                <a:p>
                  <a:endParaRPr lang="en-US" sz="1799"/>
                </a:p>
              </p:txBody>
            </p:sp>
          </p:grpSp>
          <p:grpSp>
            <p:nvGrpSpPr>
              <p:cNvPr id="196" name="Graphic 503">
                <a:extLst>
                  <a:ext uri="{FF2B5EF4-FFF2-40B4-BE49-F238E27FC236}">
                    <a16:creationId xmlns:a16="http://schemas.microsoft.com/office/drawing/2014/main" id="{49F43096-C34C-7AAD-2E7D-C870C8180FFD}"/>
                  </a:ext>
                </a:extLst>
              </p:cNvPr>
              <p:cNvGrpSpPr/>
              <p:nvPr/>
            </p:nvGrpSpPr>
            <p:grpSpPr>
              <a:xfrm>
                <a:off x="5876155" y="4107567"/>
                <a:ext cx="871519" cy="745061"/>
                <a:chOff x="5876155" y="4107567"/>
                <a:chExt cx="871519" cy="745061"/>
              </a:xfrm>
            </p:grpSpPr>
            <p:sp>
              <p:nvSpPr>
                <p:cNvPr id="210" name="Freeform 209">
                  <a:extLst>
                    <a:ext uri="{FF2B5EF4-FFF2-40B4-BE49-F238E27FC236}">
                      <a16:creationId xmlns:a16="http://schemas.microsoft.com/office/drawing/2014/main" id="{015F24D4-B4B3-1226-45F2-E6221B06756C}"/>
                    </a:ext>
                  </a:extLst>
                </p:cNvPr>
                <p:cNvSpPr/>
                <p:nvPr/>
              </p:nvSpPr>
              <p:spPr>
                <a:xfrm>
                  <a:off x="6605723" y="4730649"/>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2700" cap="rnd">
                  <a:solidFill>
                    <a:srgbClr val="000000"/>
                  </a:solidFill>
                  <a:prstDash val="solid"/>
                  <a:round/>
                </a:ln>
              </p:spPr>
              <p:txBody>
                <a:bodyPr rtlCol="0" anchor="ctr"/>
                <a:lstStyle/>
                <a:p>
                  <a:endParaRPr lang="en-US" sz="1799"/>
                </a:p>
              </p:txBody>
            </p:sp>
            <p:sp>
              <p:nvSpPr>
                <p:cNvPr id="211" name="Freeform 210">
                  <a:extLst>
                    <a:ext uri="{FF2B5EF4-FFF2-40B4-BE49-F238E27FC236}">
                      <a16:creationId xmlns:a16="http://schemas.microsoft.com/office/drawing/2014/main" id="{7C588CF1-130A-D92E-1E2A-6A4736E645A6}"/>
                    </a:ext>
                  </a:extLst>
                </p:cNvPr>
                <p:cNvSpPr/>
                <p:nvPr/>
              </p:nvSpPr>
              <p:spPr>
                <a:xfrm>
                  <a:off x="5876155" y="4107567"/>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2700" cap="rnd">
                  <a:solidFill>
                    <a:srgbClr val="000000"/>
                  </a:solidFill>
                  <a:prstDash val="solid"/>
                  <a:round/>
                </a:ln>
              </p:spPr>
              <p:txBody>
                <a:bodyPr rtlCol="0" anchor="ctr"/>
                <a:lstStyle/>
                <a:p>
                  <a:endParaRPr lang="en-US" sz="1799"/>
                </a:p>
              </p:txBody>
            </p:sp>
          </p:grpSp>
          <p:grpSp>
            <p:nvGrpSpPr>
              <p:cNvPr id="198" name="Graphic 503">
                <a:extLst>
                  <a:ext uri="{FF2B5EF4-FFF2-40B4-BE49-F238E27FC236}">
                    <a16:creationId xmlns:a16="http://schemas.microsoft.com/office/drawing/2014/main" id="{E8BCD9CA-2658-A52B-329B-AB5EFC0DDEB6}"/>
                  </a:ext>
                </a:extLst>
              </p:cNvPr>
              <p:cNvGrpSpPr/>
              <p:nvPr/>
            </p:nvGrpSpPr>
            <p:grpSpPr>
              <a:xfrm>
                <a:off x="6234337" y="3913060"/>
                <a:ext cx="155156" cy="1135724"/>
                <a:chOff x="6234337" y="3913060"/>
                <a:chExt cx="155156" cy="1135724"/>
              </a:xfrm>
            </p:grpSpPr>
            <p:sp>
              <p:nvSpPr>
                <p:cNvPr id="208" name="Freeform 207">
                  <a:extLst>
                    <a:ext uri="{FF2B5EF4-FFF2-40B4-BE49-F238E27FC236}">
                      <a16:creationId xmlns:a16="http://schemas.microsoft.com/office/drawing/2014/main" id="{2CDC8445-7E29-51D9-A8A4-1C2A8644DA72}"/>
                    </a:ext>
                  </a:extLst>
                </p:cNvPr>
                <p:cNvSpPr/>
                <p:nvPr/>
              </p:nvSpPr>
              <p:spPr>
                <a:xfrm>
                  <a:off x="6363084" y="4862518"/>
                  <a:ext cx="26409" cy="186265"/>
                </a:xfrm>
                <a:custGeom>
                  <a:avLst/>
                  <a:gdLst>
                    <a:gd name="connsiteX0" fmla="*/ 0 w 26409"/>
                    <a:gd name="connsiteY0" fmla="*/ 0 h 186265"/>
                    <a:gd name="connsiteX1" fmla="*/ 26410 w 26409"/>
                    <a:gd name="connsiteY1" fmla="*/ 186265 h 186265"/>
                  </a:gdLst>
                  <a:ahLst/>
                  <a:cxnLst>
                    <a:cxn ang="0">
                      <a:pos x="connsiteX0" y="connsiteY0"/>
                    </a:cxn>
                    <a:cxn ang="0">
                      <a:pos x="connsiteX1" y="connsiteY1"/>
                    </a:cxn>
                  </a:cxnLst>
                  <a:rect l="l" t="t" r="r" b="b"/>
                  <a:pathLst>
                    <a:path w="26409" h="186265">
                      <a:moveTo>
                        <a:pt x="0" y="0"/>
                      </a:moveTo>
                      <a:lnTo>
                        <a:pt x="26410" y="186265"/>
                      </a:lnTo>
                    </a:path>
                  </a:pathLst>
                </a:custGeom>
                <a:ln w="12700" cap="rnd">
                  <a:solidFill>
                    <a:srgbClr val="000000"/>
                  </a:solidFill>
                  <a:prstDash val="solid"/>
                  <a:round/>
                </a:ln>
              </p:spPr>
              <p:txBody>
                <a:bodyPr rtlCol="0" anchor="ctr"/>
                <a:lstStyle/>
                <a:p>
                  <a:endParaRPr lang="en-US" sz="1799"/>
                </a:p>
              </p:txBody>
            </p:sp>
            <p:sp>
              <p:nvSpPr>
                <p:cNvPr id="209" name="Freeform 208">
                  <a:extLst>
                    <a:ext uri="{FF2B5EF4-FFF2-40B4-BE49-F238E27FC236}">
                      <a16:creationId xmlns:a16="http://schemas.microsoft.com/office/drawing/2014/main" id="{587BB8C8-0BF4-33A8-517E-A7E37D87F03B}"/>
                    </a:ext>
                  </a:extLst>
                </p:cNvPr>
                <p:cNvSpPr/>
                <p:nvPr/>
              </p:nvSpPr>
              <p:spPr>
                <a:xfrm>
                  <a:off x="6234337" y="3913060"/>
                  <a:ext cx="26409" cy="186265"/>
                </a:xfrm>
                <a:custGeom>
                  <a:avLst/>
                  <a:gdLst>
                    <a:gd name="connsiteX0" fmla="*/ 0 w 26409"/>
                    <a:gd name="connsiteY0" fmla="*/ 0 h 186265"/>
                    <a:gd name="connsiteX1" fmla="*/ 26409 w 26409"/>
                    <a:gd name="connsiteY1" fmla="*/ 186265 h 186265"/>
                  </a:gdLst>
                  <a:ahLst/>
                  <a:cxnLst>
                    <a:cxn ang="0">
                      <a:pos x="connsiteX0" y="connsiteY0"/>
                    </a:cxn>
                    <a:cxn ang="0">
                      <a:pos x="connsiteX1" y="connsiteY1"/>
                    </a:cxn>
                  </a:cxnLst>
                  <a:rect l="l" t="t" r="r" b="b"/>
                  <a:pathLst>
                    <a:path w="26409" h="186265">
                      <a:moveTo>
                        <a:pt x="0" y="0"/>
                      </a:moveTo>
                      <a:lnTo>
                        <a:pt x="26409" y="186265"/>
                      </a:lnTo>
                    </a:path>
                  </a:pathLst>
                </a:custGeom>
                <a:ln w="12700" cap="rnd">
                  <a:solidFill>
                    <a:srgbClr val="000000"/>
                  </a:solidFill>
                  <a:prstDash val="solid"/>
                  <a:round/>
                </a:ln>
              </p:spPr>
              <p:txBody>
                <a:bodyPr rtlCol="0" anchor="ctr"/>
                <a:lstStyle/>
                <a:p>
                  <a:endParaRPr lang="en-US" sz="1799"/>
                </a:p>
              </p:txBody>
            </p:sp>
          </p:grpSp>
          <p:grpSp>
            <p:nvGrpSpPr>
              <p:cNvPr id="205" name="Graphic 503">
                <a:extLst>
                  <a:ext uri="{FF2B5EF4-FFF2-40B4-BE49-F238E27FC236}">
                    <a16:creationId xmlns:a16="http://schemas.microsoft.com/office/drawing/2014/main" id="{78F3C169-C590-E696-2B85-E7ABB3385F65}"/>
                  </a:ext>
                </a:extLst>
              </p:cNvPr>
              <p:cNvGrpSpPr/>
              <p:nvPr/>
            </p:nvGrpSpPr>
            <p:grpSpPr>
              <a:xfrm>
                <a:off x="5744107" y="4404273"/>
                <a:ext cx="1135616" cy="153298"/>
                <a:chOff x="5744107" y="4404273"/>
                <a:chExt cx="1135616" cy="153298"/>
              </a:xfrm>
            </p:grpSpPr>
            <p:sp>
              <p:nvSpPr>
                <p:cNvPr id="206" name="Freeform 205">
                  <a:extLst>
                    <a:ext uri="{FF2B5EF4-FFF2-40B4-BE49-F238E27FC236}">
                      <a16:creationId xmlns:a16="http://schemas.microsoft.com/office/drawing/2014/main" id="{FB12DCEE-3C6D-992F-7F4B-D4222C8416F0}"/>
                    </a:ext>
                  </a:extLst>
                </p:cNvPr>
                <p:cNvSpPr/>
                <p:nvPr/>
              </p:nvSpPr>
              <p:spPr>
                <a:xfrm>
                  <a:off x="6694856" y="4404273"/>
                  <a:ext cx="184867" cy="24725"/>
                </a:xfrm>
                <a:custGeom>
                  <a:avLst/>
                  <a:gdLst>
                    <a:gd name="connsiteX0" fmla="*/ 0 w 184867"/>
                    <a:gd name="connsiteY0" fmla="*/ 24725 h 24725"/>
                    <a:gd name="connsiteX1" fmla="*/ 184868 w 184867"/>
                    <a:gd name="connsiteY1" fmla="*/ 0 h 24725"/>
                  </a:gdLst>
                  <a:ahLst/>
                  <a:cxnLst>
                    <a:cxn ang="0">
                      <a:pos x="connsiteX0" y="connsiteY0"/>
                    </a:cxn>
                    <a:cxn ang="0">
                      <a:pos x="connsiteX1" y="connsiteY1"/>
                    </a:cxn>
                  </a:cxnLst>
                  <a:rect l="l" t="t" r="r" b="b"/>
                  <a:pathLst>
                    <a:path w="184867" h="24725">
                      <a:moveTo>
                        <a:pt x="0" y="24725"/>
                      </a:moveTo>
                      <a:lnTo>
                        <a:pt x="184868" y="0"/>
                      </a:lnTo>
                    </a:path>
                  </a:pathLst>
                </a:custGeom>
                <a:ln w="12700" cap="rnd">
                  <a:solidFill>
                    <a:srgbClr val="000000"/>
                  </a:solidFill>
                  <a:prstDash val="solid"/>
                  <a:round/>
                </a:ln>
              </p:spPr>
              <p:txBody>
                <a:bodyPr rtlCol="0" anchor="ctr"/>
                <a:lstStyle/>
                <a:p>
                  <a:endParaRPr lang="en-US" sz="1799"/>
                </a:p>
              </p:txBody>
            </p:sp>
            <p:sp>
              <p:nvSpPr>
                <p:cNvPr id="207" name="Freeform 206">
                  <a:extLst>
                    <a:ext uri="{FF2B5EF4-FFF2-40B4-BE49-F238E27FC236}">
                      <a16:creationId xmlns:a16="http://schemas.microsoft.com/office/drawing/2014/main" id="{2F869765-06DA-C8FF-3145-7AABE9514E86}"/>
                    </a:ext>
                  </a:extLst>
                </p:cNvPr>
                <p:cNvSpPr/>
                <p:nvPr/>
              </p:nvSpPr>
              <p:spPr>
                <a:xfrm>
                  <a:off x="5744107" y="4532845"/>
                  <a:ext cx="184867" cy="24725"/>
                </a:xfrm>
                <a:custGeom>
                  <a:avLst/>
                  <a:gdLst>
                    <a:gd name="connsiteX0" fmla="*/ 0 w 184867"/>
                    <a:gd name="connsiteY0" fmla="*/ 24726 h 24725"/>
                    <a:gd name="connsiteX1" fmla="*/ 184868 w 184867"/>
                    <a:gd name="connsiteY1" fmla="*/ 0 h 24725"/>
                  </a:gdLst>
                  <a:ahLst/>
                  <a:cxnLst>
                    <a:cxn ang="0">
                      <a:pos x="connsiteX0" y="connsiteY0"/>
                    </a:cxn>
                    <a:cxn ang="0">
                      <a:pos x="connsiteX1" y="connsiteY1"/>
                    </a:cxn>
                  </a:cxnLst>
                  <a:rect l="l" t="t" r="r" b="b"/>
                  <a:pathLst>
                    <a:path w="184867" h="24725">
                      <a:moveTo>
                        <a:pt x="0" y="24726"/>
                      </a:moveTo>
                      <a:lnTo>
                        <a:pt x="184868" y="0"/>
                      </a:lnTo>
                    </a:path>
                  </a:pathLst>
                </a:custGeom>
                <a:ln w="12700" cap="rnd">
                  <a:solidFill>
                    <a:srgbClr val="000000"/>
                  </a:solidFill>
                  <a:prstDash val="solid"/>
                  <a:round/>
                </a:ln>
              </p:spPr>
              <p:txBody>
                <a:bodyPr rtlCol="0" anchor="ctr"/>
                <a:lstStyle/>
                <a:p>
                  <a:endParaRPr lang="en-US" sz="1799"/>
                </a:p>
              </p:txBody>
            </p:sp>
          </p:grpSp>
        </p:grpSp>
        <p:grpSp>
          <p:nvGrpSpPr>
            <p:cNvPr id="179" name="Graphic 503">
              <a:extLst>
                <a:ext uri="{FF2B5EF4-FFF2-40B4-BE49-F238E27FC236}">
                  <a16:creationId xmlns:a16="http://schemas.microsoft.com/office/drawing/2014/main" id="{373150FD-A5C8-DA87-93AA-5C59B63CD510}"/>
                </a:ext>
              </a:extLst>
            </p:cNvPr>
            <p:cNvGrpSpPr/>
            <p:nvPr/>
          </p:nvGrpSpPr>
          <p:grpSpPr>
            <a:xfrm>
              <a:off x="6031312" y="4181743"/>
              <a:ext cx="595868" cy="576642"/>
              <a:chOff x="6031312" y="4181743"/>
              <a:chExt cx="595868" cy="576642"/>
            </a:xfrm>
            <a:noFill/>
          </p:grpSpPr>
          <p:grpSp>
            <p:nvGrpSpPr>
              <p:cNvPr id="181" name="Graphic 503">
                <a:extLst>
                  <a:ext uri="{FF2B5EF4-FFF2-40B4-BE49-F238E27FC236}">
                    <a16:creationId xmlns:a16="http://schemas.microsoft.com/office/drawing/2014/main" id="{7E35D1DD-E7E5-A205-2ACF-4B49B3A7C023}"/>
                  </a:ext>
                </a:extLst>
              </p:cNvPr>
              <p:cNvGrpSpPr/>
              <p:nvPr/>
            </p:nvGrpSpPr>
            <p:grpSpPr>
              <a:xfrm>
                <a:off x="6095247" y="4658121"/>
                <a:ext cx="406487" cy="100265"/>
                <a:chOff x="6095247" y="4658121"/>
                <a:chExt cx="406487" cy="100265"/>
              </a:xfrm>
              <a:noFill/>
            </p:grpSpPr>
            <p:sp>
              <p:nvSpPr>
                <p:cNvPr id="188" name="Freeform 187">
                  <a:extLst>
                    <a:ext uri="{FF2B5EF4-FFF2-40B4-BE49-F238E27FC236}">
                      <a16:creationId xmlns:a16="http://schemas.microsoft.com/office/drawing/2014/main" id="{918844A6-4390-0D8E-B840-5DC19E30F200}"/>
                    </a:ext>
                  </a:extLst>
                </p:cNvPr>
                <p:cNvSpPr/>
                <p:nvPr/>
              </p:nvSpPr>
              <p:spPr>
                <a:xfrm>
                  <a:off x="6100638" y="4663066"/>
                  <a:ext cx="401096" cy="95319"/>
                </a:xfrm>
                <a:custGeom>
                  <a:avLst/>
                  <a:gdLst>
                    <a:gd name="connsiteX0" fmla="*/ 0 w 401096"/>
                    <a:gd name="connsiteY0" fmla="*/ 0 h 95319"/>
                    <a:gd name="connsiteX1" fmla="*/ 156808 w 401096"/>
                    <a:gd name="connsiteY1" fmla="*/ 90660 h 95319"/>
                    <a:gd name="connsiteX2" fmla="*/ 343326 w 401096"/>
                    <a:gd name="connsiteY2" fmla="*/ 60989 h 95319"/>
                    <a:gd name="connsiteX3" fmla="*/ 401097 w 401096"/>
                    <a:gd name="connsiteY3" fmla="*/ 18132 h 95319"/>
                  </a:gdLst>
                  <a:ahLst/>
                  <a:cxnLst>
                    <a:cxn ang="0">
                      <a:pos x="connsiteX0" y="connsiteY0"/>
                    </a:cxn>
                    <a:cxn ang="0">
                      <a:pos x="connsiteX1" y="connsiteY1"/>
                    </a:cxn>
                    <a:cxn ang="0">
                      <a:pos x="connsiteX2" y="connsiteY2"/>
                    </a:cxn>
                    <a:cxn ang="0">
                      <a:pos x="connsiteX3" y="connsiteY3"/>
                    </a:cxn>
                  </a:cxnLst>
                  <a:rect l="l" t="t" r="r" b="b"/>
                  <a:pathLst>
                    <a:path w="401096" h="95319">
                      <a:moveTo>
                        <a:pt x="0" y="0"/>
                      </a:moveTo>
                      <a:cubicBezTo>
                        <a:pt x="41265" y="46154"/>
                        <a:pt x="95735" y="79121"/>
                        <a:pt x="156808" y="90660"/>
                      </a:cubicBezTo>
                      <a:cubicBezTo>
                        <a:pt x="219530" y="102198"/>
                        <a:pt x="287205" y="92309"/>
                        <a:pt x="343326" y="60989"/>
                      </a:cubicBezTo>
                      <a:cubicBezTo>
                        <a:pt x="364784" y="49451"/>
                        <a:pt x="384591" y="34616"/>
                        <a:pt x="401097" y="18132"/>
                      </a:cubicBezTo>
                    </a:path>
                  </a:pathLst>
                </a:custGeom>
                <a:noFill/>
                <a:ln w="12700" cap="rnd">
                  <a:solidFill>
                    <a:srgbClr val="000000"/>
                  </a:solidFill>
                  <a:prstDash val="solid"/>
                  <a:miter/>
                </a:ln>
              </p:spPr>
              <p:txBody>
                <a:bodyPr rtlCol="0" anchor="ctr"/>
                <a:lstStyle/>
                <a:p>
                  <a:endParaRPr lang="en-US" sz="1799"/>
                </a:p>
              </p:txBody>
            </p:sp>
            <p:sp>
              <p:nvSpPr>
                <p:cNvPr id="189" name="Freeform 188">
                  <a:extLst>
                    <a:ext uri="{FF2B5EF4-FFF2-40B4-BE49-F238E27FC236}">
                      <a16:creationId xmlns:a16="http://schemas.microsoft.com/office/drawing/2014/main" id="{6170B94B-FE37-3FEE-11AE-6DB82634DACE}"/>
                    </a:ext>
                  </a:extLst>
                </p:cNvPr>
                <p:cNvSpPr/>
                <p:nvPr/>
              </p:nvSpPr>
              <p:spPr>
                <a:xfrm>
                  <a:off x="6095247" y="4658121"/>
                  <a:ext cx="86270" cy="82418"/>
                </a:xfrm>
                <a:custGeom>
                  <a:avLst/>
                  <a:gdLst>
                    <a:gd name="connsiteX0" fmla="*/ 86271 w 86270"/>
                    <a:gd name="connsiteY0" fmla="*/ 4945 h 82418"/>
                    <a:gd name="connsiteX1" fmla="*/ 18596 w 86270"/>
                    <a:gd name="connsiteY1" fmla="*/ 0 h 82418"/>
                    <a:gd name="connsiteX2" fmla="*/ 5391 w 86270"/>
                    <a:gd name="connsiteY2" fmla="*/ 0 h 82418"/>
                    <a:gd name="connsiteX3" fmla="*/ 439 w 86270"/>
                    <a:gd name="connsiteY3" fmla="*/ 6594 h 82418"/>
                    <a:gd name="connsiteX4" fmla="*/ 18596 w 86270"/>
                    <a:gd name="connsiteY4" fmla="*/ 82418 h 8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70" h="82418">
                      <a:moveTo>
                        <a:pt x="86271" y="4945"/>
                      </a:moveTo>
                      <a:cubicBezTo>
                        <a:pt x="63162" y="4945"/>
                        <a:pt x="41704" y="1648"/>
                        <a:pt x="18596" y="0"/>
                      </a:cubicBezTo>
                      <a:cubicBezTo>
                        <a:pt x="13644" y="0"/>
                        <a:pt x="10343" y="0"/>
                        <a:pt x="5391" y="0"/>
                      </a:cubicBezTo>
                      <a:cubicBezTo>
                        <a:pt x="2090" y="0"/>
                        <a:pt x="-1211" y="3297"/>
                        <a:pt x="439" y="6594"/>
                      </a:cubicBezTo>
                      <a:cubicBezTo>
                        <a:pt x="7042" y="31319"/>
                        <a:pt x="11993" y="57693"/>
                        <a:pt x="18596" y="82418"/>
                      </a:cubicBezTo>
                    </a:path>
                  </a:pathLst>
                </a:custGeom>
                <a:noFill/>
                <a:ln w="12700" cap="rnd">
                  <a:solidFill>
                    <a:srgbClr val="000000"/>
                  </a:solidFill>
                  <a:prstDash val="solid"/>
                  <a:miter/>
                </a:ln>
              </p:spPr>
              <p:txBody>
                <a:bodyPr rtlCol="0" anchor="ctr"/>
                <a:lstStyle/>
                <a:p>
                  <a:endParaRPr lang="en-US" sz="1799"/>
                </a:p>
              </p:txBody>
            </p:sp>
          </p:grpSp>
          <p:grpSp>
            <p:nvGrpSpPr>
              <p:cNvPr id="182" name="Graphic 503">
                <a:extLst>
                  <a:ext uri="{FF2B5EF4-FFF2-40B4-BE49-F238E27FC236}">
                    <a16:creationId xmlns:a16="http://schemas.microsoft.com/office/drawing/2014/main" id="{B5AE6EA0-B707-FFC1-EA7E-8C9657522287}"/>
                  </a:ext>
                </a:extLst>
              </p:cNvPr>
              <p:cNvGrpSpPr/>
              <p:nvPr/>
            </p:nvGrpSpPr>
            <p:grpSpPr>
              <a:xfrm>
                <a:off x="6031312" y="4181743"/>
                <a:ext cx="230081" cy="397256"/>
                <a:chOff x="6031312" y="4181743"/>
                <a:chExt cx="230081" cy="397256"/>
              </a:xfrm>
              <a:noFill/>
            </p:grpSpPr>
            <p:sp>
              <p:nvSpPr>
                <p:cNvPr id="186" name="Freeform 185">
                  <a:extLst>
                    <a:ext uri="{FF2B5EF4-FFF2-40B4-BE49-F238E27FC236}">
                      <a16:creationId xmlns:a16="http://schemas.microsoft.com/office/drawing/2014/main" id="{23ACB66C-AC24-D5B9-DEB4-EFF1B13638D8}"/>
                    </a:ext>
                  </a:extLst>
                </p:cNvPr>
                <p:cNvSpPr/>
                <p:nvPr/>
              </p:nvSpPr>
              <p:spPr>
                <a:xfrm>
                  <a:off x="6031312" y="4209766"/>
                  <a:ext cx="226133" cy="369233"/>
                </a:xfrm>
                <a:custGeom>
                  <a:avLst/>
                  <a:gdLst>
                    <a:gd name="connsiteX0" fmla="*/ 226133 w 226133"/>
                    <a:gd name="connsiteY0" fmla="*/ 0 h 369233"/>
                    <a:gd name="connsiteX1" fmla="*/ 67675 w 226133"/>
                    <a:gd name="connsiteY1" fmla="*/ 90660 h 369233"/>
                    <a:gd name="connsiteX2" fmla="*/ 0 w 226133"/>
                    <a:gd name="connsiteY2" fmla="*/ 267035 h 369233"/>
                    <a:gd name="connsiteX3" fmla="*/ 18157 w 226133"/>
                    <a:gd name="connsiteY3" fmla="*/ 369234 h 369233"/>
                  </a:gdLst>
                  <a:ahLst/>
                  <a:cxnLst>
                    <a:cxn ang="0">
                      <a:pos x="connsiteX0" y="connsiteY0"/>
                    </a:cxn>
                    <a:cxn ang="0">
                      <a:pos x="connsiteX1" y="connsiteY1"/>
                    </a:cxn>
                    <a:cxn ang="0">
                      <a:pos x="connsiteX2" y="connsiteY2"/>
                    </a:cxn>
                    <a:cxn ang="0">
                      <a:pos x="connsiteX3" y="connsiteY3"/>
                    </a:cxn>
                  </a:cxnLst>
                  <a:rect l="l" t="t" r="r" b="b"/>
                  <a:pathLst>
                    <a:path w="226133" h="369233">
                      <a:moveTo>
                        <a:pt x="226133" y="0"/>
                      </a:moveTo>
                      <a:cubicBezTo>
                        <a:pt x="165061" y="11538"/>
                        <a:pt x="108940" y="44506"/>
                        <a:pt x="67675" y="90660"/>
                      </a:cubicBezTo>
                      <a:cubicBezTo>
                        <a:pt x="26410" y="140111"/>
                        <a:pt x="1651" y="202749"/>
                        <a:pt x="0" y="267035"/>
                      </a:cubicBezTo>
                      <a:cubicBezTo>
                        <a:pt x="0" y="301651"/>
                        <a:pt x="4952" y="336267"/>
                        <a:pt x="18157" y="369234"/>
                      </a:cubicBezTo>
                    </a:path>
                  </a:pathLst>
                </a:custGeom>
                <a:noFill/>
                <a:ln w="12700" cap="rnd">
                  <a:solidFill>
                    <a:srgbClr val="000000"/>
                  </a:solidFill>
                  <a:prstDash val="solid"/>
                  <a:miter/>
                </a:ln>
              </p:spPr>
              <p:txBody>
                <a:bodyPr rtlCol="0" anchor="ctr"/>
                <a:lstStyle/>
                <a:p>
                  <a:endParaRPr lang="en-US" sz="1799"/>
                </a:p>
              </p:txBody>
            </p:sp>
            <p:sp>
              <p:nvSpPr>
                <p:cNvPr id="187" name="Freeform 186">
                  <a:extLst>
                    <a:ext uri="{FF2B5EF4-FFF2-40B4-BE49-F238E27FC236}">
                      <a16:creationId xmlns:a16="http://schemas.microsoft.com/office/drawing/2014/main" id="{F18F15EA-B250-B33F-58B8-F52F3D2E138A}"/>
                    </a:ext>
                  </a:extLst>
                </p:cNvPr>
                <p:cNvSpPr/>
                <p:nvPr/>
              </p:nvSpPr>
              <p:spPr>
                <a:xfrm>
                  <a:off x="6184819" y="4181743"/>
                  <a:ext cx="76575" cy="97253"/>
                </a:xfrm>
                <a:custGeom>
                  <a:avLst/>
                  <a:gdLst>
                    <a:gd name="connsiteX0" fmla="*/ 31361 w 76575"/>
                    <a:gd name="connsiteY0" fmla="*/ 97253 h 97253"/>
                    <a:gd name="connsiteX1" fmla="*/ 67674 w 76575"/>
                    <a:gd name="connsiteY1" fmla="*/ 41209 h 97253"/>
                    <a:gd name="connsiteX2" fmla="*/ 75927 w 76575"/>
                    <a:gd name="connsiteY2" fmla="*/ 29671 h 97253"/>
                    <a:gd name="connsiteX3" fmla="*/ 72627 w 76575"/>
                    <a:gd name="connsiteY3" fmla="*/ 21429 h 97253"/>
                    <a:gd name="connsiteX4" fmla="*/ 0 w 76575"/>
                    <a:gd name="connsiteY4" fmla="*/ 0 h 97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5" h="97253">
                      <a:moveTo>
                        <a:pt x="31361" y="97253"/>
                      </a:moveTo>
                      <a:cubicBezTo>
                        <a:pt x="42915" y="79122"/>
                        <a:pt x="56120" y="60990"/>
                        <a:pt x="67674" y="41209"/>
                      </a:cubicBezTo>
                      <a:cubicBezTo>
                        <a:pt x="70976" y="37913"/>
                        <a:pt x="72627" y="32967"/>
                        <a:pt x="75927" y="29671"/>
                      </a:cubicBezTo>
                      <a:cubicBezTo>
                        <a:pt x="77578" y="26374"/>
                        <a:pt x="75927" y="23077"/>
                        <a:pt x="72627" y="21429"/>
                      </a:cubicBezTo>
                      <a:cubicBezTo>
                        <a:pt x="47867" y="14835"/>
                        <a:pt x="24759" y="6593"/>
                        <a:pt x="0" y="0"/>
                      </a:cubicBezTo>
                    </a:path>
                  </a:pathLst>
                </a:custGeom>
                <a:noFill/>
                <a:ln w="12700" cap="rnd">
                  <a:solidFill>
                    <a:srgbClr val="000000"/>
                  </a:solidFill>
                  <a:prstDash val="solid"/>
                  <a:miter/>
                </a:ln>
              </p:spPr>
              <p:txBody>
                <a:bodyPr rtlCol="0" anchor="ctr"/>
                <a:lstStyle/>
                <a:p>
                  <a:endParaRPr lang="en-US" sz="1799"/>
                </a:p>
              </p:txBody>
            </p:sp>
          </p:grpSp>
          <p:grpSp>
            <p:nvGrpSpPr>
              <p:cNvPr id="183" name="Graphic 503">
                <a:extLst>
                  <a:ext uri="{FF2B5EF4-FFF2-40B4-BE49-F238E27FC236}">
                    <a16:creationId xmlns:a16="http://schemas.microsoft.com/office/drawing/2014/main" id="{699D4C66-3EE8-33F5-6B27-0E4A68FB107C}"/>
                  </a:ext>
                </a:extLst>
              </p:cNvPr>
              <p:cNvGrpSpPr/>
              <p:nvPr/>
            </p:nvGrpSpPr>
            <p:grpSpPr>
              <a:xfrm>
                <a:off x="6384542" y="4213062"/>
                <a:ext cx="242639" cy="391745"/>
                <a:chOff x="6384542" y="4213062"/>
                <a:chExt cx="242639" cy="391745"/>
              </a:xfrm>
              <a:noFill/>
            </p:grpSpPr>
            <p:sp>
              <p:nvSpPr>
                <p:cNvPr id="184" name="Freeform 183">
                  <a:extLst>
                    <a:ext uri="{FF2B5EF4-FFF2-40B4-BE49-F238E27FC236}">
                      <a16:creationId xmlns:a16="http://schemas.microsoft.com/office/drawing/2014/main" id="{F595BCD4-A6C2-243B-517D-F4ABFA1CD741}"/>
                    </a:ext>
                  </a:extLst>
                </p:cNvPr>
                <p:cNvSpPr/>
                <p:nvPr/>
              </p:nvSpPr>
              <p:spPr>
                <a:xfrm>
                  <a:off x="6384542" y="4213062"/>
                  <a:ext cx="199315" cy="387365"/>
                </a:xfrm>
                <a:custGeom>
                  <a:avLst/>
                  <a:gdLst>
                    <a:gd name="connsiteX0" fmla="*/ 171663 w 199315"/>
                    <a:gd name="connsiteY0" fmla="*/ 387366 h 387365"/>
                    <a:gd name="connsiteX1" fmla="*/ 193121 w 199315"/>
                    <a:gd name="connsiteY1" fmla="*/ 207694 h 387365"/>
                    <a:gd name="connsiteX2" fmla="*/ 92434 w 199315"/>
                    <a:gd name="connsiteY2" fmla="*/ 47803 h 387365"/>
                    <a:gd name="connsiteX3" fmla="*/ 0 w 199315"/>
                    <a:gd name="connsiteY3" fmla="*/ 0 h 387365"/>
                  </a:gdLst>
                  <a:ahLst/>
                  <a:cxnLst>
                    <a:cxn ang="0">
                      <a:pos x="connsiteX0" y="connsiteY0"/>
                    </a:cxn>
                    <a:cxn ang="0">
                      <a:pos x="connsiteX1" y="connsiteY1"/>
                    </a:cxn>
                    <a:cxn ang="0">
                      <a:pos x="connsiteX2" y="connsiteY2"/>
                    </a:cxn>
                    <a:cxn ang="0">
                      <a:pos x="connsiteX3" y="connsiteY3"/>
                    </a:cxn>
                  </a:cxnLst>
                  <a:rect l="l" t="t" r="r" b="b"/>
                  <a:pathLst>
                    <a:path w="199315" h="387365">
                      <a:moveTo>
                        <a:pt x="171663" y="387366"/>
                      </a:moveTo>
                      <a:cubicBezTo>
                        <a:pt x="198073" y="331322"/>
                        <a:pt x="206326" y="267035"/>
                        <a:pt x="193121" y="207694"/>
                      </a:cubicBezTo>
                      <a:cubicBezTo>
                        <a:pt x="179916" y="145057"/>
                        <a:pt x="143603" y="87364"/>
                        <a:pt x="92434" y="47803"/>
                      </a:cubicBezTo>
                      <a:cubicBezTo>
                        <a:pt x="64374" y="26374"/>
                        <a:pt x="33012" y="9890"/>
                        <a:pt x="0" y="0"/>
                      </a:cubicBezTo>
                    </a:path>
                  </a:pathLst>
                </a:custGeom>
                <a:noFill/>
                <a:ln w="12700" cap="rnd">
                  <a:solidFill>
                    <a:srgbClr val="000000"/>
                  </a:solidFill>
                  <a:prstDash val="solid"/>
                  <a:miter/>
                </a:ln>
              </p:spPr>
              <p:txBody>
                <a:bodyPr rtlCol="0" anchor="ctr"/>
                <a:lstStyle/>
                <a:p>
                  <a:endParaRPr lang="en-US" sz="1799"/>
                </a:p>
              </p:txBody>
            </p:sp>
            <p:sp>
              <p:nvSpPr>
                <p:cNvPr id="185" name="Freeform 184">
                  <a:extLst>
                    <a:ext uri="{FF2B5EF4-FFF2-40B4-BE49-F238E27FC236}">
                      <a16:creationId xmlns:a16="http://schemas.microsoft.com/office/drawing/2014/main" id="{05426732-42EB-491C-265F-9850F1960AF3}"/>
                    </a:ext>
                  </a:extLst>
                </p:cNvPr>
                <p:cNvSpPr/>
                <p:nvPr/>
              </p:nvSpPr>
              <p:spPr>
                <a:xfrm>
                  <a:off x="6524843" y="4524604"/>
                  <a:ext cx="102337" cy="80204"/>
                </a:xfrm>
                <a:custGeom>
                  <a:avLst/>
                  <a:gdLst>
                    <a:gd name="connsiteX0" fmla="*/ 0 w 102337"/>
                    <a:gd name="connsiteY0" fmla="*/ 0 h 80204"/>
                    <a:gd name="connsiteX1" fmla="*/ 23109 w 102337"/>
                    <a:gd name="connsiteY1" fmla="*/ 64286 h 80204"/>
                    <a:gd name="connsiteX2" fmla="*/ 28060 w 102337"/>
                    <a:gd name="connsiteY2" fmla="*/ 77473 h 80204"/>
                    <a:gd name="connsiteX3" fmla="*/ 36314 w 102337"/>
                    <a:gd name="connsiteY3" fmla="*/ 79121 h 80204"/>
                    <a:gd name="connsiteX4" fmla="*/ 102338 w 102337"/>
                    <a:gd name="connsiteY4" fmla="*/ 29670 h 8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37" h="80204">
                      <a:moveTo>
                        <a:pt x="0" y="0"/>
                      </a:moveTo>
                      <a:cubicBezTo>
                        <a:pt x="8253" y="21429"/>
                        <a:pt x="14856" y="42857"/>
                        <a:pt x="23109" y="64286"/>
                      </a:cubicBezTo>
                      <a:cubicBezTo>
                        <a:pt x="23109" y="69231"/>
                        <a:pt x="26410" y="72528"/>
                        <a:pt x="28060" y="77473"/>
                      </a:cubicBezTo>
                      <a:cubicBezTo>
                        <a:pt x="28060" y="80770"/>
                        <a:pt x="34663" y="80770"/>
                        <a:pt x="36314" y="79121"/>
                      </a:cubicBezTo>
                      <a:cubicBezTo>
                        <a:pt x="57771" y="62638"/>
                        <a:pt x="80880" y="46154"/>
                        <a:pt x="102338" y="29670"/>
                      </a:cubicBezTo>
                    </a:path>
                  </a:pathLst>
                </a:custGeom>
                <a:noFill/>
                <a:ln w="12700" cap="rnd">
                  <a:solidFill>
                    <a:srgbClr val="000000"/>
                  </a:solidFill>
                  <a:prstDash val="solid"/>
                  <a:miter/>
                </a:ln>
              </p:spPr>
              <p:txBody>
                <a:bodyPr rtlCol="0" anchor="ctr"/>
                <a:lstStyle/>
                <a:p>
                  <a:endParaRPr lang="en-US" sz="1799"/>
                </a:p>
              </p:txBody>
            </p:sp>
          </p:grpSp>
        </p:grpSp>
        <p:sp>
          <p:nvSpPr>
            <p:cNvPr id="180" name="Freeform 179">
              <a:extLst>
                <a:ext uri="{FF2B5EF4-FFF2-40B4-BE49-F238E27FC236}">
                  <a16:creationId xmlns:a16="http://schemas.microsoft.com/office/drawing/2014/main" id="{065B529B-098C-88CD-9145-B4CD714BC642}"/>
                </a:ext>
              </a:extLst>
            </p:cNvPr>
            <p:cNvSpPr/>
            <p:nvPr/>
          </p:nvSpPr>
          <p:spPr>
            <a:xfrm>
              <a:off x="6179867" y="4275700"/>
              <a:ext cx="260795" cy="412091"/>
            </a:xfrm>
            <a:custGeom>
              <a:avLst/>
              <a:gdLst>
                <a:gd name="connsiteX0" fmla="*/ 130398 w 260795"/>
                <a:gd name="connsiteY0" fmla="*/ 0 h 412091"/>
                <a:gd name="connsiteX1" fmla="*/ 0 w 260795"/>
                <a:gd name="connsiteY1" fmla="*/ 225826 h 412091"/>
                <a:gd name="connsiteX2" fmla="*/ 130398 w 260795"/>
                <a:gd name="connsiteY2" fmla="*/ 225826 h 412091"/>
                <a:gd name="connsiteX3" fmla="*/ 130398 w 260795"/>
                <a:gd name="connsiteY3" fmla="*/ 412092 h 412091"/>
                <a:gd name="connsiteX4" fmla="*/ 260796 w 260795"/>
                <a:gd name="connsiteY4" fmla="*/ 168133 h 412091"/>
                <a:gd name="connsiteX5" fmla="*/ 130398 w 260795"/>
                <a:gd name="connsiteY5" fmla="*/ 168133 h 412091"/>
                <a:gd name="connsiteX6" fmla="*/ 130398 w 260795"/>
                <a:gd name="connsiteY6" fmla="*/ 0 h 41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95" h="412091">
                  <a:moveTo>
                    <a:pt x="130398" y="0"/>
                  </a:moveTo>
                  <a:lnTo>
                    <a:pt x="0" y="225826"/>
                  </a:lnTo>
                  <a:lnTo>
                    <a:pt x="130398" y="225826"/>
                  </a:lnTo>
                  <a:lnTo>
                    <a:pt x="130398" y="412092"/>
                  </a:lnTo>
                  <a:lnTo>
                    <a:pt x="260796" y="168133"/>
                  </a:lnTo>
                  <a:lnTo>
                    <a:pt x="130398" y="168133"/>
                  </a:lnTo>
                  <a:lnTo>
                    <a:pt x="130398" y="0"/>
                  </a:lnTo>
                  <a:close/>
                </a:path>
              </a:pathLst>
            </a:custGeom>
            <a:solidFill>
              <a:srgbClr val="ADD037"/>
            </a:solidFill>
            <a:ln w="12700" cap="rnd">
              <a:solidFill>
                <a:srgbClr val="000000"/>
              </a:solidFill>
              <a:prstDash val="solid"/>
              <a:round/>
            </a:ln>
          </p:spPr>
          <p:txBody>
            <a:bodyPr rtlCol="0" anchor="ctr"/>
            <a:lstStyle/>
            <a:p>
              <a:endParaRPr lang="en-US" sz="1799"/>
            </a:p>
          </p:txBody>
        </p:sp>
      </p:grpSp>
      <p:sp>
        <p:nvSpPr>
          <p:cNvPr id="223" name="TextBox 222">
            <a:extLst>
              <a:ext uri="{FF2B5EF4-FFF2-40B4-BE49-F238E27FC236}">
                <a16:creationId xmlns:a16="http://schemas.microsoft.com/office/drawing/2014/main" id="{6EE2E2CE-86F6-D80E-2CC9-73E7BF48C8D6}"/>
              </a:ext>
            </a:extLst>
          </p:cNvPr>
          <p:cNvSpPr txBox="1"/>
          <p:nvPr/>
        </p:nvSpPr>
        <p:spPr>
          <a:xfrm>
            <a:off x="1205366" y="3764014"/>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Funzione </a:t>
            </a:r>
          </a:p>
        </p:txBody>
      </p:sp>
      <p:sp>
        <p:nvSpPr>
          <p:cNvPr id="224" name="Text Placeholder 1">
            <a:extLst>
              <a:ext uri="{FF2B5EF4-FFF2-40B4-BE49-F238E27FC236}">
                <a16:creationId xmlns:a16="http://schemas.microsoft.com/office/drawing/2014/main" id="{BE72466D-44CF-4DE4-20CA-89D8D6339BB7}"/>
              </a:ext>
            </a:extLst>
          </p:cNvPr>
          <p:cNvSpPr txBox="1">
            <a:spLocks/>
          </p:cNvSpPr>
          <p:nvPr/>
        </p:nvSpPr>
        <p:spPr>
          <a:xfrm>
            <a:off x="1225490" y="4095914"/>
            <a:ext cx="5760117" cy="515979"/>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006668"/>
              </a:buClr>
            </a:pPr>
            <a:r>
              <a:rPr lang="en-US" sz="1150" b="0" dirty="0">
                <a:solidFill>
                  <a:srgbClr val="262626"/>
                </a:solidFill>
              </a:rPr>
              <a:t>Utilizza la tecnologia Large Language Model per migliorare l'analisi dei dati, la visualizzazione, il supporto decisionale e l'ottimizzazione delle prestazioni per i team che si occupano di energia e sostenibilità. Questo strumento semplifica l'interazione con dati aziendali complessi, consentendo agli utenti di recuperare informazioni e generare immagini senza sforzo, concentrandosi così sulle decisioni strategiche relative alle risorse. </a:t>
            </a:r>
          </a:p>
          <a:p>
            <a:pPr algn="just">
              <a:lnSpc>
                <a:spcPts val="1220"/>
              </a:lnSpc>
              <a:spcBef>
                <a:spcPts val="0"/>
              </a:spcBef>
              <a:buClr>
                <a:srgbClr val="006668"/>
              </a:buClr>
            </a:pPr>
            <a:r>
              <a:rPr lang="en-US" sz="1150" b="0" dirty="0">
                <a:solidFill>
                  <a:srgbClr val="262626"/>
                </a:solidFill>
              </a:rPr>
              <a:t>Aiuta gli utenti a comprendere dati complessi relativi all'energia e alla sostenibilità attraverso interazioni intuitive. Semplificando l'analisi e la visualizzazione dei dati, consente agli utenti di apprendere nozioni relative alla gestione energetica, alla riduzione del consumo di risorse e alle pratiche di sostenibilità. Questo strumento supporta anche la rendicontazione ESG e la contabilità del carbonio, rendendo più facile per gli utenti comprendere questi concetti e applicarli in modo efficace.</a:t>
            </a:r>
          </a:p>
          <a:p>
            <a:pPr algn="just">
              <a:lnSpc>
                <a:spcPts val="1220"/>
              </a:lnSpc>
              <a:spcBef>
                <a:spcPts val="0"/>
              </a:spcBef>
              <a:buClr>
                <a:srgbClr val="006668"/>
              </a:buClr>
            </a:pPr>
            <a:endParaRPr lang="en-US" sz="1150" b="0" dirty="0">
              <a:solidFill>
                <a:srgbClr val="262626"/>
              </a:solidFill>
            </a:endParaRPr>
          </a:p>
        </p:txBody>
      </p:sp>
      <p:grpSp>
        <p:nvGrpSpPr>
          <p:cNvPr id="225" name="Group 224">
            <a:extLst>
              <a:ext uri="{FF2B5EF4-FFF2-40B4-BE49-F238E27FC236}">
                <a16:creationId xmlns:a16="http://schemas.microsoft.com/office/drawing/2014/main" id="{8EBAF756-D194-E8D5-9C7E-305C0112DD66}"/>
              </a:ext>
            </a:extLst>
          </p:cNvPr>
          <p:cNvGrpSpPr/>
          <p:nvPr/>
        </p:nvGrpSpPr>
        <p:grpSpPr>
          <a:xfrm>
            <a:off x="842877" y="3885159"/>
            <a:ext cx="284351" cy="90540"/>
            <a:chOff x="1376309" y="4038285"/>
            <a:chExt cx="284351" cy="90540"/>
          </a:xfrm>
        </p:grpSpPr>
        <p:cxnSp>
          <p:nvCxnSpPr>
            <p:cNvPr id="227" name="Straight Connector 226">
              <a:extLst>
                <a:ext uri="{FF2B5EF4-FFF2-40B4-BE49-F238E27FC236}">
                  <a16:creationId xmlns:a16="http://schemas.microsoft.com/office/drawing/2014/main" id="{F6AD3303-E69E-9B4D-D187-BAE813EDB9C1}"/>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229" name="Graphic 15">
              <a:extLst>
                <a:ext uri="{FF2B5EF4-FFF2-40B4-BE49-F238E27FC236}">
                  <a16:creationId xmlns:a16="http://schemas.microsoft.com/office/drawing/2014/main" id="{DB456A2A-F6A5-FA28-B78A-1AFCC781EA85}"/>
                </a:ext>
              </a:extLst>
            </p:cNvPr>
            <p:cNvGrpSpPr/>
            <p:nvPr/>
          </p:nvGrpSpPr>
          <p:grpSpPr>
            <a:xfrm rot="16200000">
              <a:off x="1570220" y="4038384"/>
              <a:ext cx="90540" cy="90341"/>
              <a:chOff x="1006279" y="7689162"/>
              <a:chExt cx="118191" cy="117931"/>
            </a:xfrm>
          </p:grpSpPr>
          <p:sp>
            <p:nvSpPr>
              <p:cNvPr id="230" name="Freeform 229">
                <a:extLst>
                  <a:ext uri="{FF2B5EF4-FFF2-40B4-BE49-F238E27FC236}">
                    <a16:creationId xmlns:a16="http://schemas.microsoft.com/office/drawing/2014/main" id="{651D1AD4-6529-EB55-1545-B28AEABFB47E}"/>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32" name="Freeform 231">
                <a:extLst>
                  <a:ext uri="{FF2B5EF4-FFF2-40B4-BE49-F238E27FC236}">
                    <a16:creationId xmlns:a16="http://schemas.microsoft.com/office/drawing/2014/main" id="{25CA433F-F32C-A570-0501-5A75BB900FC9}"/>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39454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374BB-EF18-F803-E093-ADF9528CEE35}"/>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60BD4053-38B4-085E-BBBA-3143BA773420}"/>
              </a:ext>
            </a:extLst>
          </p:cNvPr>
          <p:cNvSpPr/>
          <p:nvPr/>
        </p:nvSpPr>
        <p:spPr>
          <a:xfrm rot="10800000">
            <a:off x="-13939" y="5131724"/>
            <a:ext cx="7573613" cy="3649473"/>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5400000" scaled="1"/>
          </a:gradFill>
          <a:ln w="3060" cap="flat">
            <a:noFill/>
            <a:prstDash val="solid"/>
            <a:miter/>
          </a:ln>
        </p:spPr>
        <p:txBody>
          <a:bodyPr rtlCol="0" anchor="ctr"/>
          <a:lstStyle/>
          <a:p>
            <a:endParaRPr lang="en-US"/>
          </a:p>
        </p:txBody>
      </p:sp>
      <p:pic>
        <p:nvPicPr>
          <p:cNvPr id="15" name="Picture Placeholder 34">
            <a:extLst>
              <a:ext uri="{FF2B5EF4-FFF2-40B4-BE49-F238E27FC236}">
                <a16:creationId xmlns:a16="http://schemas.microsoft.com/office/drawing/2014/main" id="{2F8D6F7B-CB69-250D-BC50-C53CB6DD973D}"/>
              </a:ext>
            </a:extLst>
          </p:cNvPr>
          <p:cNvPicPr>
            <a:picLocks noChangeAspect="1"/>
          </p:cNvPicPr>
          <p:nvPr/>
        </p:nvPicPr>
        <p:blipFill rotWithShape="1">
          <a:blip r:embed="rId2"/>
          <a:srcRect l="32999" r="32999"/>
          <a:stretch/>
        </p:blipFill>
        <p:spPr>
          <a:xfrm>
            <a:off x="3943484" y="-2353"/>
            <a:ext cx="3641568" cy="6002402"/>
          </a:xfrm>
          <a:prstGeom prst="rect">
            <a:avLst/>
          </a:prstGeom>
        </p:spPr>
      </p:pic>
      <p:sp>
        <p:nvSpPr>
          <p:cNvPr id="16" name="Rectangle 15">
            <a:extLst>
              <a:ext uri="{FF2B5EF4-FFF2-40B4-BE49-F238E27FC236}">
                <a16:creationId xmlns:a16="http://schemas.microsoft.com/office/drawing/2014/main" id="{3CB9D75D-F8B9-B5A8-5B14-2265BCD2F42D}"/>
              </a:ext>
            </a:extLst>
          </p:cNvPr>
          <p:cNvSpPr/>
          <p:nvPr/>
        </p:nvSpPr>
        <p:spPr>
          <a:xfrm>
            <a:off x="3943484" y="-2353"/>
            <a:ext cx="3624792" cy="5117035"/>
          </a:xfrm>
          <a:prstGeom prst="rect">
            <a:avLst/>
          </a:prstGeom>
          <a:gradFill>
            <a:gsLst>
              <a:gs pos="28000">
                <a:srgbClr val="00898B">
                  <a:alpha val="15922"/>
                </a:srgbClr>
              </a:gs>
              <a:gs pos="87000">
                <a:srgbClr val="51C4C6">
                  <a:alpha val="0"/>
                </a:srgbClr>
              </a:gs>
              <a:gs pos="0">
                <a:srgbClr val="00403F"/>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D62CDEAC-D571-15FA-AC20-09AF41AC93A0}"/>
              </a:ext>
            </a:extLst>
          </p:cNvPr>
          <p:cNvSpPr/>
          <p:nvPr/>
        </p:nvSpPr>
        <p:spPr>
          <a:xfrm rot="20057100">
            <a:off x="-460373" y="7588480"/>
            <a:ext cx="1820521" cy="1596926"/>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F35EE9F-6297-B4CA-D609-2B7560E914A3}"/>
              </a:ext>
            </a:extLst>
          </p:cNvPr>
          <p:cNvSpPr/>
          <p:nvPr/>
        </p:nvSpPr>
        <p:spPr>
          <a:xfrm rot="16387247">
            <a:off x="-513284" y="-25112"/>
            <a:ext cx="1868205" cy="1504092"/>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dirty="0"/>
          </a:p>
        </p:txBody>
      </p:sp>
      <p:sp>
        <p:nvSpPr>
          <p:cNvPr id="54" name="Slide Number Placeholder 5">
            <a:extLst>
              <a:ext uri="{FF2B5EF4-FFF2-40B4-BE49-F238E27FC236}">
                <a16:creationId xmlns:a16="http://schemas.microsoft.com/office/drawing/2014/main" id="{6C7D74C5-B4AA-93EA-22B6-C63E5983127B}"/>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2</a:t>
            </a:fld>
            <a:endParaRPr lang="en-US" dirty="0">
              <a:solidFill>
                <a:srgbClr val="262626"/>
              </a:solidFill>
            </a:endParaRPr>
          </a:p>
        </p:txBody>
      </p:sp>
      <p:sp>
        <p:nvSpPr>
          <p:cNvPr id="11" name="TextBox 10">
            <a:extLst>
              <a:ext uri="{FF2B5EF4-FFF2-40B4-BE49-F238E27FC236}">
                <a16:creationId xmlns:a16="http://schemas.microsoft.com/office/drawing/2014/main" id="{3241D9F3-1D0A-E086-5915-9E6AB9A6964A}"/>
              </a:ext>
            </a:extLst>
          </p:cNvPr>
          <p:cNvSpPr txBox="1"/>
          <p:nvPr/>
        </p:nvSpPr>
        <p:spPr>
          <a:xfrm>
            <a:off x="533259" y="5579637"/>
            <a:ext cx="2236147" cy="1531510"/>
          </a:xfrm>
          <a:prstGeom prst="rect">
            <a:avLst/>
          </a:prstGeom>
          <a:noFill/>
        </p:spPr>
        <p:txBody>
          <a:bodyPr wrap="square" rtlCol="0">
            <a:spAutoFit/>
          </a:bodyPr>
          <a:lstStyle/>
          <a:p>
            <a:pPr>
              <a:lnSpc>
                <a:spcPts val="1580"/>
              </a:lnSpc>
            </a:pPr>
            <a:r>
              <a:rPr lang="en-US" sz="1600" b="1" dirty="0">
                <a:solidFill>
                  <a:schemeClr val="bg1"/>
                </a:solidFill>
                <a:latin typeface="Calibri" panose="020F0502020204030204" pitchFamily="34" charset="0"/>
                <a:cs typeface="Calibri" panose="020F0502020204030204" pitchFamily="34" charset="0"/>
              </a:rPr>
              <a:t>Lo scopo principale del toolkit è fornire strategie pedagogiche pratiche e risorse digitali che aiutino gli educatori:</a:t>
            </a:r>
          </a:p>
          <a:p>
            <a:pPr>
              <a:lnSpc>
                <a:spcPts val="1580"/>
              </a:lnSpc>
            </a:pPr>
            <a:endParaRPr lang="en-US" sz="1600" b="1" dirty="0">
              <a:solidFill>
                <a:schemeClr val="bg1"/>
              </a:solidFill>
              <a:latin typeface="Calibri" panose="020F0502020204030204" pitchFamily="34"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6379A284-7141-53C5-92AB-F54C50D2CE58}"/>
              </a:ext>
            </a:extLst>
          </p:cNvPr>
          <p:cNvCxnSpPr>
            <a:cxnSpLocks/>
          </p:cNvCxnSpPr>
          <p:nvPr/>
        </p:nvCxnSpPr>
        <p:spPr>
          <a:xfrm>
            <a:off x="-39317" y="5741089"/>
            <a:ext cx="572576"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B9739F-3DE8-C18E-A76D-8B0EC57A4166}"/>
              </a:ext>
            </a:extLst>
          </p:cNvPr>
          <p:cNvCxnSpPr>
            <a:cxnSpLocks/>
          </p:cNvCxnSpPr>
          <p:nvPr/>
        </p:nvCxnSpPr>
        <p:spPr>
          <a:xfrm>
            <a:off x="2465340" y="5741089"/>
            <a:ext cx="1007111"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0AE4B7CD-1294-0F4A-BA24-7BE281989CF7}"/>
              </a:ext>
            </a:extLst>
          </p:cNvPr>
          <p:cNvGrpSpPr/>
          <p:nvPr/>
        </p:nvGrpSpPr>
        <p:grpSpPr>
          <a:xfrm>
            <a:off x="674200" y="9607027"/>
            <a:ext cx="4171031" cy="379228"/>
            <a:chOff x="535617" y="9554457"/>
            <a:chExt cx="4587761" cy="417117"/>
          </a:xfrm>
        </p:grpSpPr>
        <p:pic>
          <p:nvPicPr>
            <p:cNvPr id="57" name="Picture 56">
              <a:extLst>
                <a:ext uri="{FF2B5EF4-FFF2-40B4-BE49-F238E27FC236}">
                  <a16:creationId xmlns:a16="http://schemas.microsoft.com/office/drawing/2014/main" id="{6808D336-34B6-7E13-C490-DD5C6C417854}"/>
                </a:ext>
              </a:extLst>
            </p:cNvPr>
            <p:cNvPicPr>
              <a:picLocks noChangeAspect="1"/>
            </p:cNvPicPr>
            <p:nvPr/>
          </p:nvPicPr>
          <p:blipFill>
            <a:blip r:embed="rId3">
              <a:grayscl/>
            </a:blip>
            <a:stretch>
              <a:fillRect/>
            </a:stretch>
          </p:blipFill>
          <p:spPr>
            <a:xfrm>
              <a:off x="535617" y="9595756"/>
              <a:ext cx="817714" cy="334520"/>
            </a:xfrm>
            <a:prstGeom prst="rect">
              <a:avLst/>
            </a:prstGeom>
          </p:spPr>
        </p:pic>
        <p:pic>
          <p:nvPicPr>
            <p:cNvPr id="58" name="Picture 57">
              <a:extLst>
                <a:ext uri="{FF2B5EF4-FFF2-40B4-BE49-F238E27FC236}">
                  <a16:creationId xmlns:a16="http://schemas.microsoft.com/office/drawing/2014/main" id="{AB5CA232-76FE-C834-D987-480AD823C78E}"/>
                </a:ext>
              </a:extLst>
            </p:cNvPr>
            <p:cNvPicPr>
              <a:picLocks noChangeAspect="1"/>
            </p:cNvPicPr>
            <p:nvPr/>
          </p:nvPicPr>
          <p:blipFill>
            <a:blip r:embed="rId4">
              <a:grayscl/>
            </a:blip>
            <a:stretch>
              <a:fillRect/>
            </a:stretch>
          </p:blipFill>
          <p:spPr>
            <a:xfrm>
              <a:off x="2136146" y="9554457"/>
              <a:ext cx="429506" cy="417117"/>
            </a:xfrm>
            <a:prstGeom prst="rect">
              <a:avLst/>
            </a:prstGeom>
          </p:spPr>
        </p:pic>
        <p:pic>
          <p:nvPicPr>
            <p:cNvPr id="59" name="Picture 58">
              <a:extLst>
                <a:ext uri="{FF2B5EF4-FFF2-40B4-BE49-F238E27FC236}">
                  <a16:creationId xmlns:a16="http://schemas.microsoft.com/office/drawing/2014/main" id="{964A14BA-7A02-EB7A-D65E-7FA68D943D5C}"/>
                </a:ext>
              </a:extLst>
            </p:cNvPr>
            <p:cNvPicPr>
              <a:picLocks noChangeAspect="1"/>
            </p:cNvPicPr>
            <p:nvPr/>
          </p:nvPicPr>
          <p:blipFill>
            <a:blip r:embed="rId5">
              <a:grayscl/>
            </a:blip>
            <a:stretch>
              <a:fillRect/>
            </a:stretch>
          </p:blipFill>
          <p:spPr>
            <a:xfrm>
              <a:off x="2721656" y="9581298"/>
              <a:ext cx="636000" cy="363430"/>
            </a:xfrm>
            <a:prstGeom prst="rect">
              <a:avLst/>
            </a:prstGeom>
          </p:spPr>
        </p:pic>
        <p:pic>
          <p:nvPicPr>
            <p:cNvPr id="60" name="Picture 59">
              <a:extLst>
                <a:ext uri="{FF2B5EF4-FFF2-40B4-BE49-F238E27FC236}">
                  <a16:creationId xmlns:a16="http://schemas.microsoft.com/office/drawing/2014/main" id="{CB6847C9-81BA-0E39-6C14-53D18961F6E9}"/>
                </a:ext>
              </a:extLst>
            </p:cNvPr>
            <p:cNvPicPr>
              <a:picLocks noChangeAspect="1"/>
            </p:cNvPicPr>
            <p:nvPr/>
          </p:nvPicPr>
          <p:blipFill>
            <a:blip r:embed="rId6">
              <a:grayscl/>
            </a:blip>
            <a:stretch>
              <a:fillRect/>
            </a:stretch>
          </p:blipFill>
          <p:spPr>
            <a:xfrm>
              <a:off x="1509336" y="9581301"/>
              <a:ext cx="470805" cy="363429"/>
            </a:xfrm>
            <a:prstGeom prst="rect">
              <a:avLst/>
            </a:prstGeom>
          </p:spPr>
        </p:pic>
        <p:pic>
          <p:nvPicPr>
            <p:cNvPr id="61" name="Picture 60">
              <a:extLst>
                <a:ext uri="{FF2B5EF4-FFF2-40B4-BE49-F238E27FC236}">
                  <a16:creationId xmlns:a16="http://schemas.microsoft.com/office/drawing/2014/main" id="{C02EC591-4EB9-A658-1EC0-B50647C39DBC}"/>
                </a:ext>
              </a:extLst>
            </p:cNvPr>
            <p:cNvPicPr>
              <a:picLocks noChangeAspect="1"/>
            </p:cNvPicPr>
            <p:nvPr/>
          </p:nvPicPr>
          <p:blipFill>
            <a:blip r:embed="rId7">
              <a:grayscl/>
            </a:blip>
            <a:stretch>
              <a:fillRect/>
            </a:stretch>
          </p:blipFill>
          <p:spPr>
            <a:xfrm>
              <a:off x="3513661" y="9581301"/>
              <a:ext cx="569922" cy="363430"/>
            </a:xfrm>
            <a:prstGeom prst="rect">
              <a:avLst/>
            </a:prstGeom>
          </p:spPr>
        </p:pic>
        <p:pic>
          <p:nvPicPr>
            <p:cNvPr id="62" name="Picture 61">
              <a:extLst>
                <a:ext uri="{FF2B5EF4-FFF2-40B4-BE49-F238E27FC236}">
                  <a16:creationId xmlns:a16="http://schemas.microsoft.com/office/drawing/2014/main" id="{279FC40F-2B5B-5950-9191-644715CCFC03}"/>
                </a:ext>
              </a:extLst>
            </p:cNvPr>
            <p:cNvPicPr>
              <a:picLocks noChangeAspect="1"/>
            </p:cNvPicPr>
            <p:nvPr/>
          </p:nvPicPr>
          <p:blipFill>
            <a:blip r:embed="rId8">
              <a:grayscl/>
            </a:blip>
            <a:stretch>
              <a:fillRect/>
            </a:stretch>
          </p:blipFill>
          <p:spPr>
            <a:xfrm>
              <a:off x="4239586" y="9647379"/>
              <a:ext cx="883792" cy="231273"/>
            </a:xfrm>
            <a:prstGeom prst="rect">
              <a:avLst/>
            </a:prstGeom>
          </p:spPr>
        </p:pic>
      </p:grpSp>
      <p:sp>
        <p:nvSpPr>
          <p:cNvPr id="65" name="TextBox 64">
            <a:extLst>
              <a:ext uri="{FF2B5EF4-FFF2-40B4-BE49-F238E27FC236}">
                <a16:creationId xmlns:a16="http://schemas.microsoft.com/office/drawing/2014/main" id="{D8388019-533B-6663-5F27-B782C09F3977}"/>
              </a:ext>
            </a:extLst>
          </p:cNvPr>
          <p:cNvSpPr txBox="1"/>
          <p:nvPr/>
        </p:nvSpPr>
        <p:spPr>
          <a:xfrm>
            <a:off x="556839" y="9105654"/>
            <a:ext cx="5386388" cy="292196"/>
          </a:xfrm>
          <a:prstGeom prst="rect">
            <a:avLst/>
          </a:prstGeom>
          <a:noFill/>
        </p:spPr>
        <p:txBody>
          <a:bodyPr wrap="square">
            <a:spAutoFit/>
          </a:bodyPr>
          <a:lstStyle/>
          <a:p>
            <a:pPr marR="243840" algn="just">
              <a:lnSpc>
                <a:spcPct val="115000"/>
              </a:lnSpc>
              <a:spcBef>
                <a:spcPts val="195"/>
              </a:spcBef>
              <a:tabLst>
                <a:tab pos="450215" algn="l"/>
              </a:tabLst>
            </a:pPr>
            <a:r>
              <a:rPr lang="en-US" sz="1200" b="1" dirty="0">
                <a:solidFill>
                  <a:srgbClr val="00898B"/>
                </a:solidFill>
                <a:effectLst/>
                <a:latin typeface="Calibri" panose="020F0502020204030204" pitchFamily="34" charset="0"/>
                <a:ea typeface="Calibri" panose="020F0502020204030204" pitchFamily="34" charset="0"/>
                <a:cs typeface="Calibri" panose="020F0502020204030204" pitchFamily="34" charset="0"/>
              </a:rPr>
              <a:t>La partnership internazionale del progetto comprende:</a:t>
            </a:r>
            <a:endParaRPr lang="en-IE" sz="1200" b="1" dirty="0">
              <a:solidFill>
                <a:srgbClr val="00898B"/>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C8C30AA3-695E-F785-0D28-6188CCB1456A}"/>
              </a:ext>
            </a:extLst>
          </p:cNvPr>
          <p:cNvCxnSpPr>
            <a:cxnSpLocks/>
          </p:cNvCxnSpPr>
          <p:nvPr/>
        </p:nvCxnSpPr>
        <p:spPr>
          <a:xfrm>
            <a:off x="3472452" y="6941480"/>
            <a:ext cx="4104000" cy="0"/>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234BBBB-7CEE-195B-E678-939E03FBD08F}"/>
              </a:ext>
            </a:extLst>
          </p:cNvPr>
          <p:cNvCxnSpPr>
            <a:cxnSpLocks/>
          </p:cNvCxnSpPr>
          <p:nvPr/>
        </p:nvCxnSpPr>
        <p:spPr>
          <a:xfrm>
            <a:off x="3472451" y="8441990"/>
            <a:ext cx="4104000" cy="0"/>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850FD5C-E228-6D13-06BF-5EC8226DC88E}"/>
              </a:ext>
            </a:extLst>
          </p:cNvPr>
          <p:cNvCxnSpPr>
            <a:cxnSpLocks/>
          </p:cNvCxnSpPr>
          <p:nvPr/>
        </p:nvCxnSpPr>
        <p:spPr>
          <a:xfrm>
            <a:off x="3472453" y="7622270"/>
            <a:ext cx="4104000" cy="0"/>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A9947F5-9728-3673-9BEE-1D28BC21AD37}"/>
              </a:ext>
            </a:extLst>
          </p:cNvPr>
          <p:cNvCxnSpPr>
            <a:cxnSpLocks/>
          </p:cNvCxnSpPr>
          <p:nvPr/>
        </p:nvCxnSpPr>
        <p:spPr>
          <a:xfrm flipH="1">
            <a:off x="1506511" y="662560"/>
            <a:ext cx="1923845"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Freeform 19">
            <a:extLst>
              <a:ext uri="{FF2B5EF4-FFF2-40B4-BE49-F238E27FC236}">
                <a16:creationId xmlns:a16="http://schemas.microsoft.com/office/drawing/2014/main" id="{4C0F5E9B-FD3F-AB7A-99F3-3C4895CEABF0}"/>
              </a:ext>
            </a:extLst>
          </p:cNvPr>
          <p:cNvSpPr/>
          <p:nvPr/>
        </p:nvSpPr>
        <p:spPr>
          <a:xfrm rot="16401555">
            <a:off x="5832190" y="8072779"/>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B24B9877-2F41-43BE-0C48-A6FBAE188A67}"/>
              </a:ext>
            </a:extLst>
          </p:cNvPr>
          <p:cNvSpPr txBox="1"/>
          <p:nvPr/>
        </p:nvSpPr>
        <p:spPr>
          <a:xfrm>
            <a:off x="533259" y="426684"/>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Introduzione</a:t>
            </a:r>
          </a:p>
        </p:txBody>
      </p:sp>
      <p:sp>
        <p:nvSpPr>
          <p:cNvPr id="7" name="Text Placeholder 1">
            <a:extLst>
              <a:ext uri="{FF2B5EF4-FFF2-40B4-BE49-F238E27FC236}">
                <a16:creationId xmlns:a16="http://schemas.microsoft.com/office/drawing/2014/main" id="{17DBE517-3E19-FB85-0B8F-9F7BB342B73C}"/>
              </a:ext>
            </a:extLst>
          </p:cNvPr>
          <p:cNvSpPr txBox="1">
            <a:spLocks/>
          </p:cNvSpPr>
          <p:nvPr/>
        </p:nvSpPr>
        <p:spPr>
          <a:xfrm>
            <a:off x="533259" y="1003836"/>
            <a:ext cx="3175141" cy="4013935"/>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Il progetto </a:t>
            </a:r>
            <a:r>
              <a:rPr lang="en-US" sz="1150" b="0" dirty="0" err="1">
                <a:solidFill>
                  <a:srgbClr val="262626"/>
                </a:solidFill>
              </a:rPr>
              <a:t>SUSTAiN </a:t>
            </a:r>
            <a:r>
              <a:rPr lang="en-US" sz="1150" b="0" dirty="0">
                <a:solidFill>
                  <a:srgbClr val="262626"/>
                </a:solidFill>
              </a:rPr>
              <a:t>è un'iniziativa Erasmus+ che riunisce partner provenienti da Norvegia, Irlanda, Finlandia, Italia, Bulgaria e altri paesi, con l'obiettivo comune di fornire agli educatori della formazione professionale (VET) gli strumenti necessari per utilizzare l'intelligenza artificiale (AI) in modo da sostenere attivamente la sostenibilità. </a:t>
            </a:r>
          </a:p>
          <a:p>
            <a:pPr algn="just">
              <a:lnSpc>
                <a:spcPts val="1220"/>
              </a:lnSpc>
              <a:spcBef>
                <a:spcPts val="0"/>
              </a:spcBef>
            </a:pPr>
            <a:endParaRPr lang="en-US" sz="1150" b="0" dirty="0">
              <a:solidFill>
                <a:srgbClr val="262626"/>
              </a:solidFill>
            </a:endParaRPr>
          </a:p>
          <a:p>
            <a:pPr algn="just">
              <a:lnSpc>
                <a:spcPts val="1220"/>
              </a:lnSpc>
              <a:spcBef>
                <a:spcPts val="0"/>
              </a:spcBef>
            </a:pPr>
            <a:r>
              <a:rPr lang="en-US" sz="1150" b="0" dirty="0">
                <a:solidFill>
                  <a:srgbClr val="262626"/>
                </a:solidFill>
              </a:rPr>
              <a:t>La selezione degli strumenti digitali si concentra sullo sviluppo di un toolkit completo basato sull'IA, progettato per ispirare, informare e assistere gli educatori e </a:t>
            </a:r>
            <a:r>
              <a:rPr lang="en-US" sz="1150" b="0" dirty="0" err="1">
                <a:solidFill>
                  <a:srgbClr val="262626"/>
                </a:solidFill>
              </a:rPr>
              <a:t>le organizzazioni </a:t>
            </a:r>
            <a:r>
              <a:rPr lang="en-US" sz="1150" b="0" dirty="0">
                <a:solidFill>
                  <a:srgbClr val="262626"/>
                </a:solidFill>
              </a:rPr>
              <a:t>che operano in quattro </a:t>
            </a:r>
            <a:r>
              <a:rPr lang="en-US" sz="1150" dirty="0">
                <a:solidFill>
                  <a:srgbClr val="262626"/>
                </a:solidFill>
              </a:rPr>
              <a:t>settori chiave: agricoltura, acqua, energia e trasporti. </a:t>
            </a:r>
          </a:p>
          <a:p>
            <a:pPr algn="just">
              <a:lnSpc>
                <a:spcPts val="1220"/>
              </a:lnSpc>
              <a:spcBef>
                <a:spcPts val="0"/>
              </a:spcBef>
            </a:pPr>
            <a:endParaRPr lang="en-US" sz="1150" b="0" dirty="0">
              <a:solidFill>
                <a:srgbClr val="262626"/>
              </a:solidFill>
            </a:endParaRPr>
          </a:p>
          <a:p>
            <a:pPr algn="just">
              <a:lnSpc>
                <a:spcPts val="1220"/>
              </a:lnSpc>
              <a:spcBef>
                <a:spcPts val="0"/>
              </a:spcBef>
            </a:pPr>
            <a:r>
              <a:rPr lang="en-US" sz="1150" b="0" dirty="0">
                <a:solidFill>
                  <a:srgbClr val="262626"/>
                </a:solidFill>
              </a:rPr>
              <a:t>Questo toolkit riunisce</a:t>
            </a:r>
            <a:r>
              <a:rPr lang="en-US" sz="1150" dirty="0">
                <a:solidFill>
                  <a:srgbClr val="262626"/>
                </a:solidFill>
              </a:rPr>
              <a:t> 11 strumenti digitali basati sull'IA selezionati </a:t>
            </a:r>
            <a:r>
              <a:rPr lang="en-US" sz="1150" b="0" dirty="0">
                <a:solidFill>
                  <a:srgbClr val="262626"/>
                </a:solidFill>
              </a:rPr>
              <a:t>per la loro rilevanza in questi settori e per il loro potenziale di migliorare l'insegnamento e l'apprendimento incentrati sulla sostenibilità. Offrendo esempi specifici per settore e una guida chiara, il toolkit mira a colmare il divario tra le possibilità dell'IA e il suo uso pratico nell'educazione alla sostenibilità. Include un elenco curato di applicazioni e strumenti di IA utili per gli educatori e le parti interessate.</a:t>
            </a:r>
          </a:p>
        </p:txBody>
      </p:sp>
      <p:cxnSp>
        <p:nvCxnSpPr>
          <p:cNvPr id="9" name="Straight Connector 8">
            <a:extLst>
              <a:ext uri="{FF2B5EF4-FFF2-40B4-BE49-F238E27FC236}">
                <a16:creationId xmlns:a16="http://schemas.microsoft.com/office/drawing/2014/main" id="{F4F047E8-7D69-C056-2271-84A4EC39E0CC}"/>
              </a:ext>
            </a:extLst>
          </p:cNvPr>
          <p:cNvCxnSpPr>
            <a:cxnSpLocks/>
            <a:stCxn id="2" idx="1"/>
          </p:cNvCxnSpPr>
          <p:nvPr/>
        </p:nvCxnSpPr>
        <p:spPr>
          <a:xfrm flipH="1" flipV="1">
            <a:off x="-2944" y="609361"/>
            <a:ext cx="536203"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9E4287-EE8D-3491-666E-F567C0E362E3}"/>
              </a:ext>
            </a:extLst>
          </p:cNvPr>
          <p:cNvCxnSpPr>
            <a:cxnSpLocks/>
          </p:cNvCxnSpPr>
          <p:nvPr/>
        </p:nvCxnSpPr>
        <p:spPr>
          <a:xfrm flipV="1">
            <a:off x="3449469" y="5742200"/>
            <a:ext cx="0" cy="269979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EF780C8-8435-5516-1534-6836F9251A69}"/>
              </a:ext>
            </a:extLst>
          </p:cNvPr>
          <p:cNvSpPr txBox="1"/>
          <p:nvPr/>
        </p:nvSpPr>
        <p:spPr>
          <a:xfrm>
            <a:off x="3194863" y="6390468"/>
            <a:ext cx="4413532" cy="2439579"/>
          </a:xfrm>
          <a:prstGeom prst="rect">
            <a:avLst/>
          </a:prstGeom>
          <a:noFill/>
        </p:spPr>
        <p:txBody>
          <a:bodyPr wrap="square" rtlCol="0">
            <a:spAutoFit/>
          </a:bodyPr>
          <a:lstStyle/>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01. </a:t>
            </a:r>
            <a:r>
              <a:rPr lang="en-US" sz="1350" dirty="0">
                <a:solidFill>
                  <a:schemeClr val="bg1"/>
                </a:solidFill>
                <a:latin typeface="Calibri" panose="020F0502020204030204" pitchFamily="34" charset="0"/>
                <a:cs typeface="Calibri" panose="020F0502020204030204" pitchFamily="34" charset="0"/>
              </a:rPr>
              <a:t>   Comprendere il potenziale dell'IA per promuovere la </a:t>
            </a:r>
          </a:p>
          <a:p>
            <a:pPr marL="585788" indent="-576263">
              <a:lnSpc>
                <a:spcPts val="1540"/>
              </a:lnSpc>
            </a:pPr>
            <a:r>
              <a:rPr lang="en-US" sz="1350" dirty="0">
                <a:solidFill>
                  <a:schemeClr val="bg1"/>
                </a:solidFill>
                <a:latin typeface="Calibri" panose="020F0502020204030204" pitchFamily="34" charset="0"/>
                <a:cs typeface="Calibri" panose="020F0502020204030204" pitchFamily="34" charset="0"/>
              </a:rPr>
              <a:t>	la sostenibilità in settori critici.</a:t>
            </a:r>
          </a:p>
          <a:p>
            <a:pPr marL="584200" lvl="0">
              <a:lnSpc>
                <a:spcPts val="1340"/>
              </a:lnSpc>
              <a:buClr>
                <a:srgbClr val="60BB47"/>
              </a:buClr>
            </a:pPr>
            <a:r>
              <a:rPr lang="en-US" sz="1350" dirty="0">
                <a:solidFill>
                  <a:srgbClr val="000000"/>
                </a:solidFill>
                <a:latin typeface="Calibri" panose="020F0502020204030204" pitchFamily="34" charset="0"/>
                <a:cs typeface="Calibri" panose="020F0502020204030204" pitchFamily="34" charset="0"/>
              </a:rPr>
              <a:t> </a:t>
            </a:r>
          </a:p>
          <a:p>
            <a:pPr marL="584200" lvl="0">
              <a:lnSpc>
                <a:spcPts val="1340"/>
              </a:lnSpc>
              <a:buClr>
                <a:srgbClr val="60BB47"/>
              </a:buClr>
            </a:pPr>
            <a:endParaRPr lang="en-US" sz="1350" dirty="0">
              <a:solidFill>
                <a:srgbClr val="000000"/>
              </a:solidFill>
              <a:latin typeface="Calibri" panose="020F0502020204030204" pitchFamily="34" charset="0"/>
              <a:cs typeface="Calibri" panose="020F0502020204030204" pitchFamily="34" charset="0"/>
            </a:endParaRPr>
          </a:p>
          <a:p>
            <a:pPr marL="9525" lvl="0">
              <a:lnSpc>
                <a:spcPts val="1340"/>
              </a:lnSpc>
              <a:buClr>
                <a:srgbClr val="60BB47"/>
              </a:buClr>
            </a:pPr>
            <a:r>
              <a:rPr lang="en-US" sz="1800" b="1" dirty="0">
                <a:solidFill>
                  <a:schemeClr val="bg1"/>
                </a:solidFill>
                <a:highlight>
                  <a:srgbClr val="ADD037"/>
                </a:highlight>
                <a:latin typeface="Calibri" panose="020F0502020204030204" pitchFamily="34" charset="0"/>
                <a:cs typeface="Calibri" panose="020F0502020204030204" pitchFamily="34" charset="0"/>
              </a:rPr>
              <a:t> 02. </a:t>
            </a:r>
            <a:r>
              <a:rPr lang="en-US" sz="1350" dirty="0">
                <a:solidFill>
                  <a:schemeClr val="bg1"/>
                </a:solidFill>
                <a:latin typeface="Calibri" panose="020F0502020204030204" pitchFamily="34" charset="0"/>
                <a:cs typeface="Calibri" panose="020F0502020204030204" pitchFamily="34" charset="0"/>
              </a:rPr>
              <a:t>   Applicare l'IA nell'insegnamento, colmando il divario tra teoria e pratica nel mondo reale.</a:t>
            </a:r>
          </a:p>
          <a:p>
            <a:pPr marL="9525" lvl="0">
              <a:lnSpc>
                <a:spcPts val="1340"/>
              </a:lnSpc>
              <a:buClr>
                <a:srgbClr val="60BB47"/>
              </a:buClr>
            </a:pPr>
            <a:endParaRPr lang="en-US" sz="1350" dirty="0">
              <a:solidFill>
                <a:srgbClr val="000000"/>
              </a:solidFill>
              <a:latin typeface="Calibri" panose="020F0502020204030204" pitchFamily="34" charset="0"/>
              <a:cs typeface="Calibri" panose="020F0502020204030204" pitchFamily="34" charset="0"/>
            </a:endParaRPr>
          </a:p>
          <a:p>
            <a:pPr marL="584200" lvl="0">
              <a:lnSpc>
                <a:spcPts val="1340"/>
              </a:lnSpc>
              <a:buClr>
                <a:srgbClr val="60BB47"/>
              </a:buClr>
            </a:pPr>
            <a:r>
              <a:rPr lang="en-US" sz="1350" dirty="0">
                <a:solidFill>
                  <a:srgbClr val="000000"/>
                </a:solidFill>
                <a:latin typeface="Calibri" panose="020F0502020204030204" pitchFamily="34" charset="0"/>
                <a:cs typeface="Calibri" panose="020F0502020204030204" pitchFamily="34" charset="0"/>
              </a:rPr>
              <a:t> </a:t>
            </a:r>
          </a:p>
          <a:p>
            <a:pPr marL="9525" lvl="0">
              <a:lnSpc>
                <a:spcPts val="1340"/>
              </a:lnSpc>
              <a:buClr>
                <a:srgbClr val="60BB47"/>
              </a:buClr>
            </a:pPr>
            <a:r>
              <a:rPr lang="en-US" sz="1800" b="1" dirty="0">
                <a:solidFill>
                  <a:schemeClr val="bg1"/>
                </a:solidFill>
                <a:highlight>
                  <a:srgbClr val="ADD037"/>
                </a:highlight>
                <a:latin typeface="Calibri" panose="020F0502020204030204" pitchFamily="34" charset="0"/>
                <a:cs typeface="Calibri" panose="020F0502020204030204" pitchFamily="34" charset="0"/>
              </a:rPr>
              <a:t> 03. </a:t>
            </a:r>
            <a:r>
              <a:rPr lang="en-US" sz="1350" dirty="0">
                <a:solidFill>
                  <a:schemeClr val="bg1"/>
                </a:solidFill>
                <a:latin typeface="Calibri" panose="020F0502020204030204" pitchFamily="34" charset="0"/>
                <a:cs typeface="Calibri" panose="020F0502020204030204" pitchFamily="34" charset="0"/>
              </a:rPr>
              <a:t>   Utilizzare approcci innovativi e potenziati dalla tecnologia </a:t>
            </a:r>
          </a:p>
          <a:p>
            <a:pPr marL="9525" lvl="0">
              <a:lnSpc>
                <a:spcPts val="1340"/>
              </a:lnSpc>
              <a:buClr>
                <a:srgbClr val="60BB47"/>
              </a:buClr>
            </a:pPr>
            <a:r>
              <a:rPr lang="en-US" sz="1350" dirty="0">
                <a:solidFill>
                  <a:schemeClr val="bg1"/>
                </a:solidFill>
                <a:latin typeface="Calibri" panose="020F0502020204030204" pitchFamily="34" charset="0"/>
                <a:cs typeface="Calibri" panose="020F0502020204030204" pitchFamily="34" charset="0"/>
              </a:rPr>
              <a:t>		per creare ambienti di apprendimento più coinvolgenti ed </a:t>
            </a:r>
          </a:p>
          <a:p>
            <a:pPr marL="9525" lvl="0">
              <a:lnSpc>
                <a:spcPts val="1340"/>
              </a:lnSpc>
              <a:buClr>
                <a:srgbClr val="60BB47"/>
              </a:buClr>
            </a:pPr>
            <a:r>
              <a:rPr lang="en-US" sz="1350" dirty="0">
                <a:solidFill>
                  <a:schemeClr val="bg1"/>
                </a:solidFill>
                <a:latin typeface="Calibri" panose="020F0502020204030204" pitchFamily="34" charset="0"/>
                <a:cs typeface="Calibri" panose="020F0502020204030204" pitchFamily="34" charset="0"/>
              </a:rPr>
              <a:t>		efficaci.</a:t>
            </a:r>
          </a:p>
          <a:p>
            <a:pPr marL="584200" lvl="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755650" lvl="0" indent="-171450">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0EF90A27-CA14-6445-11F2-12B1C6DCE832}"/>
              </a:ext>
            </a:extLst>
          </p:cNvPr>
          <p:cNvSpPr/>
          <p:nvPr/>
        </p:nvSpPr>
        <p:spPr>
          <a:xfrm rot="6965695">
            <a:off x="3588932" y="-392282"/>
            <a:ext cx="1820521" cy="1596926"/>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822501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765F3-09E1-3C7A-8357-C8C96E4BD7D9}"/>
            </a:ext>
          </a:extLst>
        </p:cNvPr>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78A30CF6-47A9-45AD-868E-F1029C5BC4E8}"/>
              </a:ext>
            </a:extLst>
          </p:cNvPr>
          <p:cNvCxnSpPr>
            <a:cxnSpLocks/>
          </p:cNvCxnSpPr>
          <p:nvPr/>
        </p:nvCxnSpPr>
        <p:spPr>
          <a:xfrm>
            <a:off x="841769" y="1176990"/>
            <a:ext cx="0" cy="25994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C7A7A894-3B18-FBFB-0479-9ED913B37A7C}"/>
              </a:ext>
            </a:extLst>
          </p:cNvPr>
          <p:cNvCxnSpPr>
            <a:cxnSpLocks/>
            <a:stCxn id="203" idx="1"/>
          </p:cNvCxnSpPr>
          <p:nvPr/>
        </p:nvCxnSpPr>
        <p:spPr>
          <a:xfrm flipH="1" flipV="1">
            <a:off x="-37293" y="698810"/>
            <a:ext cx="1331206" cy="19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2" name="object 13">
            <a:extLst>
              <a:ext uri="{FF2B5EF4-FFF2-40B4-BE49-F238E27FC236}">
                <a16:creationId xmlns:a16="http://schemas.microsoft.com/office/drawing/2014/main" id="{6C92AB1B-204C-583D-8CFC-9FD932B9E660}"/>
              </a:ext>
            </a:extLst>
          </p:cNvPr>
          <p:cNvSpPr/>
          <p:nvPr/>
        </p:nvSpPr>
        <p:spPr>
          <a:xfrm rot="16200000">
            <a:off x="2409194" y="-987713"/>
            <a:ext cx="2725832" cy="7575128"/>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BBCEBA8A-B7FD-6336-FE95-792548A8861D}"/>
              </a:ext>
            </a:extLst>
          </p:cNvPr>
          <p:cNvSpPr txBox="1">
            <a:spLocks/>
          </p:cNvSpPr>
          <p:nvPr/>
        </p:nvSpPr>
        <p:spPr>
          <a:xfrm>
            <a:off x="672233" y="1676763"/>
            <a:ext cx="5939601" cy="493776"/>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200" b="1" dirty="0">
                <a:solidFill>
                  <a:srgbClr val="FFFFFF"/>
                </a:solidFill>
                <a:latin typeface="Calibri" panose="020F0502020204030204" pitchFamily="34" charset="0"/>
                <a:cs typeface="Calibri" panose="020F0502020204030204" pitchFamily="34" charset="0"/>
              </a:rPr>
              <a:t>VIND ai</a:t>
            </a:r>
          </a:p>
          <a:p>
            <a:pPr marL="0" indent="0">
              <a:lnSpc>
                <a:spcPts val="2300"/>
              </a:lnSpc>
              <a:spcBef>
                <a:spcPts val="0"/>
              </a:spcBef>
              <a:buNone/>
            </a:pPr>
            <a:endParaRPr lang="en-US" sz="2200" b="1" dirty="0">
              <a:solidFill>
                <a:srgbClr val="FFFFFF"/>
              </a:solidFill>
              <a:latin typeface="Calibri" panose="020F0502020204030204" pitchFamily="34" charset="0"/>
              <a:cs typeface="Calibri" panose="020F0502020204030204" pitchFamily="34" charset="0"/>
            </a:endParaRPr>
          </a:p>
        </p:txBody>
      </p:sp>
      <p:sp>
        <p:nvSpPr>
          <p:cNvPr id="129" name="Freeform 128">
            <a:extLst>
              <a:ext uri="{FF2B5EF4-FFF2-40B4-BE49-F238E27FC236}">
                <a16:creationId xmlns:a16="http://schemas.microsoft.com/office/drawing/2014/main" id="{3D4B8E7E-7FA3-2E86-CFA9-A451FFB665FD}"/>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41" name="TextBox 140">
            <a:extLst>
              <a:ext uri="{FF2B5EF4-FFF2-40B4-BE49-F238E27FC236}">
                <a16:creationId xmlns:a16="http://schemas.microsoft.com/office/drawing/2014/main" id="{10C4D91F-A43D-507D-3330-94438898247C}"/>
              </a:ext>
            </a:extLst>
          </p:cNvPr>
          <p:cNvSpPr txBox="1"/>
          <p:nvPr/>
        </p:nvSpPr>
        <p:spPr>
          <a:xfrm>
            <a:off x="1464449" y="591751"/>
            <a:ext cx="3366904" cy="525850"/>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ENERGY</a:t>
            </a: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p:txBody>
      </p:sp>
      <p:grpSp>
        <p:nvGrpSpPr>
          <p:cNvPr id="197" name="Group 196">
            <a:extLst>
              <a:ext uri="{FF2B5EF4-FFF2-40B4-BE49-F238E27FC236}">
                <a16:creationId xmlns:a16="http://schemas.microsoft.com/office/drawing/2014/main" id="{EA44123E-33AE-9EE1-BA06-86DD61F7EA0D}"/>
              </a:ext>
            </a:extLst>
          </p:cNvPr>
          <p:cNvGrpSpPr/>
          <p:nvPr/>
        </p:nvGrpSpPr>
        <p:grpSpPr>
          <a:xfrm rot="16200000">
            <a:off x="514220" y="225676"/>
            <a:ext cx="793054" cy="947012"/>
            <a:chOff x="547405" y="6570863"/>
            <a:chExt cx="1035254" cy="1236230"/>
          </a:xfrm>
        </p:grpSpPr>
        <p:grpSp>
          <p:nvGrpSpPr>
            <p:cNvPr id="199" name="Graphic 15">
              <a:extLst>
                <a:ext uri="{FF2B5EF4-FFF2-40B4-BE49-F238E27FC236}">
                  <a16:creationId xmlns:a16="http://schemas.microsoft.com/office/drawing/2014/main" id="{280602FD-BCE1-CA21-81A6-E72D160C74BB}"/>
                </a:ext>
              </a:extLst>
            </p:cNvPr>
            <p:cNvGrpSpPr/>
            <p:nvPr/>
          </p:nvGrpSpPr>
          <p:grpSpPr>
            <a:xfrm>
              <a:off x="1006279" y="7689162"/>
              <a:ext cx="118191" cy="117931"/>
              <a:chOff x="1006279" y="7689162"/>
              <a:chExt cx="118191" cy="117931"/>
            </a:xfrm>
          </p:grpSpPr>
          <p:sp>
            <p:nvSpPr>
              <p:cNvPr id="203" name="Freeform 202">
                <a:extLst>
                  <a:ext uri="{FF2B5EF4-FFF2-40B4-BE49-F238E27FC236}">
                    <a16:creationId xmlns:a16="http://schemas.microsoft.com/office/drawing/2014/main" id="{E7CEAFA5-6D66-A508-A0A2-EEE420323B3F}"/>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04" name="Freeform 203">
                <a:extLst>
                  <a:ext uri="{FF2B5EF4-FFF2-40B4-BE49-F238E27FC236}">
                    <a16:creationId xmlns:a16="http://schemas.microsoft.com/office/drawing/2014/main" id="{BAC109BA-E850-3018-F83F-83852BB8B1E3}"/>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ADD037"/>
              </a:solidFill>
              <a:ln w="2276" cap="flat">
                <a:noFill/>
                <a:prstDash val="solid"/>
                <a:miter/>
              </a:ln>
            </p:spPr>
            <p:txBody>
              <a:bodyPr rtlCol="0" anchor="ctr"/>
              <a:lstStyle/>
              <a:p>
                <a:endParaRPr lang="en-US"/>
              </a:p>
            </p:txBody>
          </p:sp>
        </p:grpSp>
        <p:grpSp>
          <p:nvGrpSpPr>
            <p:cNvPr id="200" name="Graphic 15">
              <a:extLst>
                <a:ext uri="{FF2B5EF4-FFF2-40B4-BE49-F238E27FC236}">
                  <a16:creationId xmlns:a16="http://schemas.microsoft.com/office/drawing/2014/main" id="{BC447BD9-41ED-A465-58C1-3A109AC2C710}"/>
                </a:ext>
              </a:extLst>
            </p:cNvPr>
            <p:cNvGrpSpPr/>
            <p:nvPr/>
          </p:nvGrpSpPr>
          <p:grpSpPr>
            <a:xfrm>
              <a:off x="547405" y="6570863"/>
              <a:ext cx="1035254" cy="914993"/>
              <a:chOff x="547405" y="6570863"/>
              <a:chExt cx="1035254" cy="914993"/>
            </a:xfrm>
          </p:grpSpPr>
          <p:sp>
            <p:nvSpPr>
              <p:cNvPr id="201" name="Freeform 200">
                <a:extLst>
                  <a:ext uri="{FF2B5EF4-FFF2-40B4-BE49-F238E27FC236}">
                    <a16:creationId xmlns:a16="http://schemas.microsoft.com/office/drawing/2014/main" id="{09D8752A-69EF-DC77-45EA-C9A6AEC60F50}"/>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ADD037"/>
              </a:solidFill>
              <a:ln w="2276"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1F816CC6-3EE5-C2EE-3449-F486ADC6AC1A}"/>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sp>
        <p:nvSpPr>
          <p:cNvPr id="226" name="Text Placeholder 35">
            <a:extLst>
              <a:ext uri="{FF2B5EF4-FFF2-40B4-BE49-F238E27FC236}">
                <a16:creationId xmlns:a16="http://schemas.microsoft.com/office/drawing/2014/main" id="{E93CCCA1-B640-1F86-A112-626C2C8B8173}"/>
              </a:ext>
            </a:extLst>
          </p:cNvPr>
          <p:cNvSpPr txBox="1">
            <a:spLocks/>
          </p:cNvSpPr>
          <p:nvPr/>
        </p:nvSpPr>
        <p:spPr>
          <a:xfrm>
            <a:off x="672233" y="2300465"/>
            <a:ext cx="6742610" cy="1107661"/>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1580"/>
              </a:lnSpc>
              <a:spcBef>
                <a:spcPts val="0"/>
              </a:spcBef>
              <a:buNone/>
              <a:tabLst>
                <a:tab pos="1150938" algn="l"/>
              </a:tabLst>
            </a:pPr>
            <a:r>
              <a:rPr lang="en-US" sz="1400" b="1" dirty="0">
                <a:solidFill>
                  <a:schemeClr val="bg1"/>
                </a:solidFill>
                <a:latin typeface="Calibri" panose="020F0502020204030204" pitchFamily="34" charset="0"/>
                <a:cs typeface="Calibri" panose="020F0502020204030204" pitchFamily="34" charset="0"/>
              </a:rPr>
              <a:t>Sviluppatore: </a:t>
            </a:r>
            <a:r>
              <a:rPr lang="en-US" sz="1400" dirty="0">
                <a:solidFill>
                  <a:schemeClr val="bg1"/>
                </a:solidFill>
                <a:latin typeface="Calibri" panose="020F0502020204030204" pitchFamily="34" charset="0"/>
                <a:cs typeface="Calibri" panose="020F0502020204030204" pitchFamily="34" charset="0"/>
              </a:rPr>
              <a:t>     Vind AI è stato sviluppato da un'azienda norvegese. </a:t>
            </a:r>
          </a:p>
          <a:p>
            <a:pPr marL="0" indent="0">
              <a:lnSpc>
                <a:spcPts val="1580"/>
              </a:lnSpc>
              <a:spcBef>
                <a:spcPts val="0"/>
              </a:spcBef>
              <a:buNone/>
              <a:tabLst>
                <a:tab pos="1150938" algn="l"/>
              </a:tabLst>
            </a:pPr>
            <a:r>
              <a:rPr lang="en-US" sz="1400" dirty="0">
                <a:solidFill>
                  <a:schemeClr val="bg1"/>
                </a:solidFill>
                <a:latin typeface="Calibri" panose="020F0502020204030204" pitchFamily="34" charset="0"/>
                <a:cs typeface="Calibri" panose="020F0502020204030204" pitchFamily="34" charset="0"/>
              </a:rPr>
              <a:t>	Le figure chiave coinvolte nel suo sviluppo sono:</a:t>
            </a:r>
          </a:p>
          <a:p>
            <a:pPr marL="1114425" indent="0">
              <a:lnSpc>
                <a:spcPct val="100000"/>
              </a:lnSpc>
              <a:spcBef>
                <a:spcPts val="0"/>
              </a:spcBef>
              <a:buNone/>
              <a:tabLst>
                <a:tab pos="1150938" algn="l"/>
              </a:tabLst>
            </a:pPr>
            <a:r>
              <a:rPr lang="en-US" sz="600" dirty="0">
                <a:solidFill>
                  <a:schemeClr val="bg1"/>
                </a:solidFill>
                <a:latin typeface="Calibri" panose="020F0502020204030204" pitchFamily="34" charset="0"/>
                <a:cs typeface="Calibri" panose="020F0502020204030204" pitchFamily="34" charset="0"/>
              </a:rPr>
              <a:t> </a:t>
            </a:r>
          </a:p>
          <a:p>
            <a:pPr marL="1327150" indent="-171450">
              <a:lnSpc>
                <a:spcPts val="1180"/>
              </a:lnSpc>
              <a:spcBef>
                <a:spcPts val="0"/>
              </a:spcBef>
              <a:tabLst>
                <a:tab pos="1150938" algn="l"/>
              </a:tabLst>
            </a:pPr>
            <a:r>
              <a:rPr lang="en-US" sz="1150" b="1" dirty="0">
                <a:solidFill>
                  <a:schemeClr val="bg1"/>
                </a:solidFill>
                <a:latin typeface="Calibri" panose="020F0502020204030204" pitchFamily="34" charset="0"/>
                <a:cs typeface="Calibri" panose="020F0502020204030204" pitchFamily="34" charset="0"/>
              </a:rPr>
              <a:t>Helene M. Bøhler: </a:t>
            </a:r>
            <a:r>
              <a:rPr lang="en-US" sz="1150" dirty="0">
                <a:solidFill>
                  <a:schemeClr val="bg1"/>
                </a:solidFill>
                <a:latin typeface="Calibri" panose="020F0502020204030204" pitchFamily="34" charset="0"/>
                <a:cs typeface="Calibri" panose="020F0502020204030204" pitchFamily="34" charset="0"/>
              </a:rPr>
              <a:t>cofondatrice e CEO</a:t>
            </a:r>
          </a:p>
          <a:p>
            <a:pPr marL="1327150" indent="-171450">
              <a:lnSpc>
                <a:spcPts val="1180"/>
              </a:lnSpc>
              <a:spcBef>
                <a:spcPts val="0"/>
              </a:spcBef>
              <a:tabLst>
                <a:tab pos="1150938" algn="l"/>
              </a:tabLst>
            </a:pPr>
            <a:r>
              <a:rPr lang="en-US" sz="1150" b="1" dirty="0">
                <a:solidFill>
                  <a:schemeClr val="bg1"/>
                </a:solidFill>
                <a:latin typeface="Calibri" panose="020F0502020204030204" pitchFamily="34" charset="0"/>
                <a:cs typeface="Calibri" panose="020F0502020204030204" pitchFamily="34" charset="0"/>
              </a:rPr>
              <a:t>Jan-Tore Horn: </a:t>
            </a:r>
            <a:r>
              <a:rPr lang="en-US" sz="1150" dirty="0">
                <a:solidFill>
                  <a:schemeClr val="bg1"/>
                </a:solidFill>
                <a:latin typeface="Calibri" panose="020F0502020204030204" pitchFamily="34" charset="0"/>
                <a:cs typeface="Calibri" panose="020F0502020204030204" pitchFamily="34" charset="0"/>
              </a:rPr>
              <a:t>cofondatore e CTO</a:t>
            </a:r>
          </a:p>
          <a:p>
            <a:pPr marL="1327150" indent="-171450">
              <a:lnSpc>
                <a:spcPts val="1180"/>
              </a:lnSpc>
              <a:spcBef>
                <a:spcPts val="0"/>
              </a:spcBef>
              <a:tabLst>
                <a:tab pos="1150938" algn="l"/>
              </a:tabLst>
            </a:pPr>
            <a:r>
              <a:rPr lang="en-US" sz="1150" b="1" dirty="0">
                <a:solidFill>
                  <a:schemeClr val="bg1"/>
                </a:solidFill>
                <a:latin typeface="Calibri" panose="020F0502020204030204" pitchFamily="34" charset="0"/>
                <a:cs typeface="Calibri" panose="020F0502020204030204" pitchFamily="34" charset="0"/>
              </a:rPr>
              <a:t>Hilde Kristin </a:t>
            </a:r>
            <a:r>
              <a:rPr lang="en-US" sz="1150" b="1" dirty="0" err="1">
                <a:solidFill>
                  <a:schemeClr val="bg1"/>
                </a:solidFill>
                <a:latin typeface="Calibri" panose="020F0502020204030204" pitchFamily="34" charset="0"/>
                <a:cs typeface="Calibri" panose="020F0502020204030204" pitchFamily="34" charset="0"/>
              </a:rPr>
              <a:t>Njøten</a:t>
            </a:r>
            <a:r>
              <a:rPr lang="en-US" sz="1150" b="1" dirty="0">
                <a:solidFill>
                  <a:schemeClr val="bg1"/>
                </a:solidFill>
                <a:latin typeface="Calibri" panose="020F0502020204030204" pitchFamily="34" charset="0"/>
                <a:cs typeface="Calibri" panose="020F0502020204030204" pitchFamily="34" charset="0"/>
              </a:rPr>
              <a:t>: </a:t>
            </a:r>
            <a:r>
              <a:rPr lang="en-US" sz="1150" dirty="0">
                <a:solidFill>
                  <a:schemeClr val="bg1"/>
                </a:solidFill>
                <a:latin typeface="Calibri" panose="020F0502020204030204" pitchFamily="34" charset="0"/>
                <a:cs typeface="Calibri" panose="020F0502020204030204" pitchFamily="34" charset="0"/>
              </a:rPr>
              <a:t>cofondatrice e COO</a:t>
            </a:r>
          </a:p>
          <a:p>
            <a:pPr marL="1155700" indent="0">
              <a:lnSpc>
                <a:spcPts val="1180"/>
              </a:lnSpc>
              <a:spcBef>
                <a:spcPts val="0"/>
              </a:spcBef>
              <a:tabLst>
                <a:tab pos="1150938" algn="l"/>
              </a:tabLst>
            </a:pPr>
            <a:endParaRPr lang="en-US" sz="1150" dirty="0">
              <a:solidFill>
                <a:schemeClr val="bg1"/>
              </a:solidFill>
              <a:latin typeface="Calibri" panose="020F0502020204030204" pitchFamily="34" charset="0"/>
              <a:cs typeface="Calibri" panose="020F0502020204030204" pitchFamily="34" charset="0"/>
            </a:endParaRPr>
          </a:p>
          <a:p>
            <a:pPr marL="1155700" indent="0">
              <a:lnSpc>
                <a:spcPts val="1180"/>
              </a:lnSpc>
              <a:spcBef>
                <a:spcPts val="0"/>
              </a:spcBef>
              <a:buNone/>
              <a:tabLst>
                <a:tab pos="1150938" algn="l"/>
              </a:tabLst>
            </a:pPr>
            <a:r>
              <a:rPr lang="en-US" sz="1150" dirty="0">
                <a:solidFill>
                  <a:schemeClr val="bg1"/>
                </a:solidFill>
                <a:latin typeface="Calibri" panose="020F0502020204030204" pitchFamily="34" charset="0"/>
                <a:cs typeface="Calibri" panose="020F0502020204030204" pitchFamily="34" charset="0"/>
              </a:rPr>
              <a:t>I fondatori hanno unito le loro competenze per creare una piattaforma che rivoluziona la pianificazione e la progettazione di progetti eolici con accesso ai dati in tempo reale, ottimizzazione avanzata e collaborazione senza soluzione di continuità.</a:t>
            </a:r>
          </a:p>
        </p:txBody>
      </p:sp>
      <p:sp>
        <p:nvSpPr>
          <p:cNvPr id="228" name="TextBox 227">
            <a:extLst>
              <a:ext uri="{FF2B5EF4-FFF2-40B4-BE49-F238E27FC236}">
                <a16:creationId xmlns:a16="http://schemas.microsoft.com/office/drawing/2014/main" id="{D7A32065-9F54-0A8F-7CCA-CBB6AECFCB33}"/>
              </a:ext>
            </a:extLst>
          </p:cNvPr>
          <p:cNvSpPr txBox="1"/>
          <p:nvPr/>
        </p:nvSpPr>
        <p:spPr>
          <a:xfrm>
            <a:off x="1204766" y="4295337"/>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Gratuito/A pagamento</a:t>
            </a:r>
          </a:p>
        </p:txBody>
      </p:sp>
      <p:sp>
        <p:nvSpPr>
          <p:cNvPr id="231" name="Text Placeholder 1">
            <a:extLst>
              <a:ext uri="{FF2B5EF4-FFF2-40B4-BE49-F238E27FC236}">
                <a16:creationId xmlns:a16="http://schemas.microsoft.com/office/drawing/2014/main" id="{56574AE9-CD8C-83B8-8333-A2A8419D8414}"/>
              </a:ext>
            </a:extLst>
          </p:cNvPr>
          <p:cNvSpPr txBox="1">
            <a:spLocks/>
          </p:cNvSpPr>
          <p:nvPr/>
        </p:nvSpPr>
        <p:spPr>
          <a:xfrm>
            <a:off x="1224890" y="4627237"/>
            <a:ext cx="5760117" cy="521919"/>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006668"/>
              </a:buClr>
            </a:pPr>
            <a:r>
              <a:rPr lang="en-US" sz="1150" dirty="0">
                <a:solidFill>
                  <a:srgbClr val="262626"/>
                </a:solidFill>
              </a:rPr>
              <a:t>Vind AI segue un modello di abbonamento: </a:t>
            </a:r>
            <a:r>
              <a:rPr lang="en-US" sz="1150" b="0" dirty="0">
                <a:solidFill>
                  <a:srgbClr val="262626"/>
                </a:solidFill>
              </a:rPr>
              <a:t>gli utenti possono richiedere una demo per esplorarne le caratteristiche e le funzionalità, ma l'accesso completo alla piattaforma richiede un abbonamento. Questo modello garantisce aggiornamenti continui, assistenza e accesso ad algoritmi di ottimizzazione avanzati e integrazione dei dati in tempo reale.</a:t>
            </a:r>
          </a:p>
          <a:p>
            <a:pPr algn="just">
              <a:lnSpc>
                <a:spcPts val="1220"/>
              </a:lnSpc>
              <a:spcBef>
                <a:spcPts val="0"/>
              </a:spcBef>
              <a:buClr>
                <a:srgbClr val="006668"/>
              </a:buClr>
            </a:pPr>
            <a:endParaRPr lang="en-US" sz="1150" b="0" dirty="0">
              <a:solidFill>
                <a:srgbClr val="262626"/>
              </a:solidFill>
            </a:endParaRPr>
          </a:p>
        </p:txBody>
      </p:sp>
      <p:cxnSp>
        <p:nvCxnSpPr>
          <p:cNvPr id="240" name="Straight Connector 239">
            <a:extLst>
              <a:ext uri="{FF2B5EF4-FFF2-40B4-BE49-F238E27FC236}">
                <a16:creationId xmlns:a16="http://schemas.microsoft.com/office/drawing/2014/main" id="{77452697-75D1-74B9-8C59-2A1AC05CF000}"/>
              </a:ext>
            </a:extLst>
          </p:cNvPr>
          <p:cNvCxnSpPr>
            <a:cxnSpLocks/>
          </p:cNvCxnSpPr>
          <p:nvPr/>
        </p:nvCxnSpPr>
        <p:spPr>
          <a:xfrm flipH="1">
            <a:off x="-1" y="2170539"/>
            <a:ext cx="67564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6" name="Slide Number Placeholder 5">
            <a:extLst>
              <a:ext uri="{FF2B5EF4-FFF2-40B4-BE49-F238E27FC236}">
                <a16:creationId xmlns:a16="http://schemas.microsoft.com/office/drawing/2014/main" id="{170BA21E-6697-C7E9-D420-40269F17E116}"/>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20</a:t>
            </a:fld>
            <a:endParaRPr lang="en-US" dirty="0">
              <a:solidFill>
                <a:srgbClr val="262626"/>
              </a:solidFill>
            </a:endParaRPr>
          </a:p>
        </p:txBody>
      </p:sp>
      <p:sp>
        <p:nvSpPr>
          <p:cNvPr id="26" name="Freeform 25">
            <a:extLst>
              <a:ext uri="{FF2B5EF4-FFF2-40B4-BE49-F238E27FC236}">
                <a16:creationId xmlns:a16="http://schemas.microsoft.com/office/drawing/2014/main" id="{B97B38F5-07F8-C98D-EA76-0CEEC6A2F53F}"/>
              </a:ext>
            </a:extLst>
          </p:cNvPr>
          <p:cNvSpPr/>
          <p:nvPr/>
        </p:nvSpPr>
        <p:spPr>
          <a:xfrm rot="295183">
            <a:off x="-513898" y="3006120"/>
            <a:ext cx="1736260" cy="152301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cxnSp>
        <p:nvCxnSpPr>
          <p:cNvPr id="36" name="Straight Connector 35">
            <a:extLst>
              <a:ext uri="{FF2B5EF4-FFF2-40B4-BE49-F238E27FC236}">
                <a16:creationId xmlns:a16="http://schemas.microsoft.com/office/drawing/2014/main" id="{5C140227-0BE3-FBE6-25EB-242E585589DE}"/>
              </a:ext>
            </a:extLst>
          </p:cNvPr>
          <p:cNvCxnSpPr>
            <a:cxnSpLocks/>
          </p:cNvCxnSpPr>
          <p:nvPr/>
        </p:nvCxnSpPr>
        <p:spPr>
          <a:xfrm>
            <a:off x="1785437" y="2170539"/>
            <a:ext cx="0" cy="1992228"/>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1573CF0-3260-F4D2-A9EA-075D1CF4DBC3}"/>
              </a:ext>
            </a:extLst>
          </p:cNvPr>
          <p:cNvCxnSpPr>
            <a:cxnSpLocks/>
          </p:cNvCxnSpPr>
          <p:nvPr/>
        </p:nvCxnSpPr>
        <p:spPr>
          <a:xfrm>
            <a:off x="839926" y="4186706"/>
            <a:ext cx="0" cy="557912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1DBA90-711B-7C89-F434-CC804430C757}"/>
              </a:ext>
            </a:extLst>
          </p:cNvPr>
          <p:cNvCxnSpPr>
            <a:cxnSpLocks/>
          </p:cNvCxnSpPr>
          <p:nvPr/>
        </p:nvCxnSpPr>
        <p:spPr>
          <a:xfrm flipH="1">
            <a:off x="-10160" y="5424986"/>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D3F4D176-34FA-7C31-0513-4AD85930C4E2}"/>
              </a:ext>
            </a:extLst>
          </p:cNvPr>
          <p:cNvGrpSpPr/>
          <p:nvPr/>
        </p:nvGrpSpPr>
        <p:grpSpPr>
          <a:xfrm>
            <a:off x="851754" y="4438321"/>
            <a:ext cx="284351" cy="90540"/>
            <a:chOff x="1376309" y="4038285"/>
            <a:chExt cx="284351" cy="90540"/>
          </a:xfrm>
        </p:grpSpPr>
        <p:cxnSp>
          <p:nvCxnSpPr>
            <p:cNvPr id="142" name="Straight Connector 141">
              <a:extLst>
                <a:ext uri="{FF2B5EF4-FFF2-40B4-BE49-F238E27FC236}">
                  <a16:creationId xmlns:a16="http://schemas.microsoft.com/office/drawing/2014/main" id="{372CB199-D96C-E699-BBFE-CF8D5A2F06AC}"/>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3" name="Graphic 15">
              <a:extLst>
                <a:ext uri="{FF2B5EF4-FFF2-40B4-BE49-F238E27FC236}">
                  <a16:creationId xmlns:a16="http://schemas.microsoft.com/office/drawing/2014/main" id="{9BE0DA21-9E20-23EF-1DB6-3F9570B6E498}"/>
                </a:ext>
              </a:extLst>
            </p:cNvPr>
            <p:cNvGrpSpPr/>
            <p:nvPr/>
          </p:nvGrpSpPr>
          <p:grpSpPr>
            <a:xfrm rot="16200000">
              <a:off x="1570220" y="4038384"/>
              <a:ext cx="90540" cy="90341"/>
              <a:chOff x="1006279" y="7689162"/>
              <a:chExt cx="118191" cy="117931"/>
            </a:xfrm>
          </p:grpSpPr>
          <p:sp>
            <p:nvSpPr>
              <p:cNvPr id="144" name="Freeform 143">
                <a:extLst>
                  <a:ext uri="{FF2B5EF4-FFF2-40B4-BE49-F238E27FC236}">
                    <a16:creationId xmlns:a16="http://schemas.microsoft.com/office/drawing/2014/main" id="{8C6FC137-77E3-26E3-6E3A-59292E77038A}"/>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45" name="Freeform 144">
                <a:extLst>
                  <a:ext uri="{FF2B5EF4-FFF2-40B4-BE49-F238E27FC236}">
                    <a16:creationId xmlns:a16="http://schemas.microsoft.com/office/drawing/2014/main" id="{154F782A-EE14-9E45-C022-8DA620F06C01}"/>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sp>
        <p:nvSpPr>
          <p:cNvPr id="27" name="TextBox 26">
            <a:extLst>
              <a:ext uri="{FF2B5EF4-FFF2-40B4-BE49-F238E27FC236}">
                <a16:creationId xmlns:a16="http://schemas.microsoft.com/office/drawing/2014/main" id="{4D3DA8BE-78C2-BAA9-2ED9-781A884D29A3}"/>
              </a:ext>
            </a:extLst>
          </p:cNvPr>
          <p:cNvSpPr txBox="1"/>
          <p:nvPr/>
        </p:nvSpPr>
        <p:spPr>
          <a:xfrm>
            <a:off x="1184635" y="7002752"/>
            <a:ext cx="4450318" cy="361637"/>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Destinatari </a:t>
            </a:r>
          </a:p>
        </p:txBody>
      </p:sp>
      <p:sp>
        <p:nvSpPr>
          <p:cNvPr id="28" name="Text Placeholder 1">
            <a:extLst>
              <a:ext uri="{FF2B5EF4-FFF2-40B4-BE49-F238E27FC236}">
                <a16:creationId xmlns:a16="http://schemas.microsoft.com/office/drawing/2014/main" id="{0BC11895-8AD3-BF7F-2611-8F2349351A0F}"/>
              </a:ext>
            </a:extLst>
          </p:cNvPr>
          <p:cNvSpPr txBox="1">
            <a:spLocks/>
          </p:cNvSpPr>
          <p:nvPr/>
        </p:nvSpPr>
        <p:spPr>
          <a:xfrm>
            <a:off x="1204759" y="7332794"/>
            <a:ext cx="5760117" cy="2297962"/>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dirty="0">
                <a:solidFill>
                  <a:srgbClr val="262626"/>
                </a:solidFill>
              </a:rPr>
              <a:t>Vind AI </a:t>
            </a:r>
            <a:r>
              <a:rPr lang="en-US" sz="1150" b="0" dirty="0">
                <a:solidFill>
                  <a:srgbClr val="262626"/>
                </a:solidFill>
              </a:rPr>
              <a:t>è una piattaforma digitale progettata per lo sviluppo e la gestione di progetti di energia eolica. Il pubblico di riferimento principale include:</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Sviluppatori di energia eolica: </a:t>
            </a:r>
            <a:r>
              <a:rPr lang="en-US" sz="1150" b="0" dirty="0">
                <a:solidFill>
                  <a:srgbClr val="262626"/>
                </a:solidFill>
              </a:rPr>
              <a:t>aziende e professionisti coinvolti nella pianificazione, progettazione e realizzazione di parchi eolici, come TotalEnergies e Statkraft.</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Project manager: </a:t>
            </a:r>
            <a:r>
              <a:rPr lang="en-US" sz="1150" b="0" dirty="0">
                <a:solidFill>
                  <a:srgbClr val="262626"/>
                </a:solidFill>
              </a:rPr>
              <a:t>persone che supervisionano i progetti di energia eolica per garantire che soddisfino gli standard tecnici, finanziari e normativi.</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Ingegneri ed esperti tecnici: </a:t>
            </a:r>
            <a:r>
              <a:rPr lang="en-US" sz="1150" b="0" dirty="0">
                <a:solidFill>
                  <a:srgbClr val="262626"/>
                </a:solidFill>
              </a:rPr>
              <a:t>ingegneri specializzati in energie rinnovabili che utilizzano strumenti di intelligenza artificiale per ottimizzare la disposizione delle turbine e l'efficienza dei progetti.</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Analisti ambientali: </a:t>
            </a:r>
            <a:r>
              <a:rPr lang="en-US" sz="1150" b="0" dirty="0">
                <a:solidFill>
                  <a:srgbClr val="262626"/>
                </a:solidFill>
              </a:rPr>
              <a:t>professionisti che valutano l'impatto ambientale dei progetti di energia eolica, compresi gli effetti acustici e visivi.</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Enti governativi e normativi: </a:t>
            </a:r>
            <a:r>
              <a:rPr lang="en-US" sz="1150" b="0" dirty="0">
                <a:solidFill>
                  <a:srgbClr val="262626"/>
                </a:solidFill>
              </a:rPr>
              <a:t>autorità responsabili dell'approvazione e della regolamentazione dei progetti di energia eolica.</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Istituzioni educative: </a:t>
            </a:r>
            <a:r>
              <a:rPr lang="en-US" sz="1150" b="0" dirty="0">
                <a:solidFill>
                  <a:srgbClr val="262626"/>
                </a:solidFill>
              </a:rPr>
              <a:t>scuole professionali e università che incorporano strumenti di IA come Vind AI nei loro programmi di studio per insegnare lo sviluppo e l'ottimizzazione dei progetti di energia rinnovabile.</a:t>
            </a:r>
          </a:p>
        </p:txBody>
      </p:sp>
      <p:grpSp>
        <p:nvGrpSpPr>
          <p:cNvPr id="41" name="Group 40">
            <a:extLst>
              <a:ext uri="{FF2B5EF4-FFF2-40B4-BE49-F238E27FC236}">
                <a16:creationId xmlns:a16="http://schemas.microsoft.com/office/drawing/2014/main" id="{E491CDEC-3063-6A29-7848-C13198909A78}"/>
              </a:ext>
            </a:extLst>
          </p:cNvPr>
          <p:cNvGrpSpPr/>
          <p:nvPr/>
        </p:nvGrpSpPr>
        <p:grpSpPr>
          <a:xfrm>
            <a:off x="831623" y="7143877"/>
            <a:ext cx="284351" cy="90540"/>
            <a:chOff x="1376309" y="4038285"/>
            <a:chExt cx="284351" cy="90540"/>
          </a:xfrm>
        </p:grpSpPr>
        <p:cxnSp>
          <p:nvCxnSpPr>
            <p:cNvPr id="42" name="Straight Connector 41">
              <a:extLst>
                <a:ext uri="{FF2B5EF4-FFF2-40B4-BE49-F238E27FC236}">
                  <a16:creationId xmlns:a16="http://schemas.microsoft.com/office/drawing/2014/main" id="{4490BAA6-1E26-87E4-EEE1-3BC255DDFD16}"/>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43" name="Graphic 15">
              <a:extLst>
                <a:ext uri="{FF2B5EF4-FFF2-40B4-BE49-F238E27FC236}">
                  <a16:creationId xmlns:a16="http://schemas.microsoft.com/office/drawing/2014/main" id="{E860AC86-0213-A36D-7E3C-C9B73B8514D5}"/>
                </a:ext>
              </a:extLst>
            </p:cNvPr>
            <p:cNvGrpSpPr/>
            <p:nvPr/>
          </p:nvGrpSpPr>
          <p:grpSpPr>
            <a:xfrm rot="16200000">
              <a:off x="1570220" y="4038384"/>
              <a:ext cx="90540" cy="90341"/>
              <a:chOff x="1006279" y="7689162"/>
              <a:chExt cx="118191" cy="117931"/>
            </a:xfrm>
          </p:grpSpPr>
          <p:sp>
            <p:nvSpPr>
              <p:cNvPr id="44" name="Freeform 43">
                <a:extLst>
                  <a:ext uri="{FF2B5EF4-FFF2-40B4-BE49-F238E27FC236}">
                    <a16:creationId xmlns:a16="http://schemas.microsoft.com/office/drawing/2014/main" id="{F817D8BC-B4C8-BFCD-0BA8-AE8E125EA7D1}"/>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45" name="Freeform 44">
                <a:extLst>
                  <a:ext uri="{FF2B5EF4-FFF2-40B4-BE49-F238E27FC236}">
                    <a16:creationId xmlns:a16="http://schemas.microsoft.com/office/drawing/2014/main" id="{F1A8972A-9349-ED42-4D79-C18481429491}"/>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47" name="Straight Connector 46">
            <a:extLst>
              <a:ext uri="{FF2B5EF4-FFF2-40B4-BE49-F238E27FC236}">
                <a16:creationId xmlns:a16="http://schemas.microsoft.com/office/drawing/2014/main" id="{00FF7B87-CC55-9AFA-4C15-C879851D4561}"/>
              </a:ext>
            </a:extLst>
          </p:cNvPr>
          <p:cNvCxnSpPr>
            <a:cxnSpLocks/>
          </p:cNvCxnSpPr>
          <p:nvPr/>
        </p:nvCxnSpPr>
        <p:spPr>
          <a:xfrm flipH="1">
            <a:off x="1488" y="6935626"/>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77" name="Graphic 503">
            <a:extLst>
              <a:ext uri="{FF2B5EF4-FFF2-40B4-BE49-F238E27FC236}">
                <a16:creationId xmlns:a16="http://schemas.microsoft.com/office/drawing/2014/main" id="{69D8B5FB-8719-B520-3957-A32ABE28DD92}"/>
              </a:ext>
            </a:extLst>
          </p:cNvPr>
          <p:cNvGrpSpPr>
            <a:grpSpLocks noChangeAspect="1"/>
          </p:cNvGrpSpPr>
          <p:nvPr/>
        </p:nvGrpSpPr>
        <p:grpSpPr>
          <a:xfrm>
            <a:off x="537379" y="500725"/>
            <a:ext cx="412953" cy="412992"/>
            <a:chOff x="5744107" y="3913060"/>
            <a:chExt cx="1135616" cy="1135724"/>
          </a:xfrm>
          <a:noFill/>
        </p:grpSpPr>
        <p:grpSp>
          <p:nvGrpSpPr>
            <p:cNvPr id="178" name="Graphic 503">
              <a:extLst>
                <a:ext uri="{FF2B5EF4-FFF2-40B4-BE49-F238E27FC236}">
                  <a16:creationId xmlns:a16="http://schemas.microsoft.com/office/drawing/2014/main" id="{7E92D258-7A1C-3142-6ECD-67593F014265}"/>
                </a:ext>
              </a:extLst>
            </p:cNvPr>
            <p:cNvGrpSpPr/>
            <p:nvPr/>
          </p:nvGrpSpPr>
          <p:grpSpPr>
            <a:xfrm>
              <a:off x="5744107" y="3913060"/>
              <a:ext cx="1135616" cy="1135724"/>
              <a:chOff x="5744107" y="3913060"/>
              <a:chExt cx="1135616" cy="1135724"/>
            </a:xfrm>
            <a:noFill/>
          </p:grpSpPr>
          <p:sp>
            <p:nvSpPr>
              <p:cNvPr id="190" name="Freeform 189">
                <a:extLst>
                  <a:ext uri="{FF2B5EF4-FFF2-40B4-BE49-F238E27FC236}">
                    <a16:creationId xmlns:a16="http://schemas.microsoft.com/office/drawing/2014/main" id="{85445823-C471-F4A8-1A9A-A01843947237}"/>
                  </a:ext>
                </a:extLst>
              </p:cNvPr>
              <p:cNvSpPr/>
              <p:nvPr/>
            </p:nvSpPr>
            <p:spPr>
              <a:xfrm rot="-1410000">
                <a:off x="5924677" y="4098908"/>
                <a:ext cx="772483" cy="771435"/>
              </a:xfrm>
              <a:custGeom>
                <a:avLst/>
                <a:gdLst>
                  <a:gd name="connsiteX0" fmla="*/ 772483 w 772483"/>
                  <a:gd name="connsiteY0" fmla="*/ 385718 h 771435"/>
                  <a:gd name="connsiteX1" fmla="*/ 386242 w 772483"/>
                  <a:gd name="connsiteY1" fmla="*/ 771435 h 771435"/>
                  <a:gd name="connsiteX2" fmla="*/ 0 w 772483"/>
                  <a:gd name="connsiteY2" fmla="*/ 385718 h 771435"/>
                  <a:gd name="connsiteX3" fmla="*/ 386242 w 772483"/>
                  <a:gd name="connsiteY3" fmla="*/ 0 h 771435"/>
                  <a:gd name="connsiteX4" fmla="*/ 772483 w 772483"/>
                  <a:gd name="connsiteY4" fmla="*/ 385718 h 77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483" h="771435">
                    <a:moveTo>
                      <a:pt x="772483" y="385718"/>
                    </a:moveTo>
                    <a:cubicBezTo>
                      <a:pt x="772483" y="598744"/>
                      <a:pt x="599557" y="771435"/>
                      <a:pt x="386242" y="771435"/>
                    </a:cubicBezTo>
                    <a:cubicBezTo>
                      <a:pt x="172926" y="771435"/>
                      <a:pt x="0" y="598744"/>
                      <a:pt x="0" y="385718"/>
                    </a:cubicBezTo>
                    <a:cubicBezTo>
                      <a:pt x="0" y="172692"/>
                      <a:pt x="172926" y="0"/>
                      <a:pt x="386242" y="0"/>
                    </a:cubicBezTo>
                    <a:cubicBezTo>
                      <a:pt x="599557" y="0"/>
                      <a:pt x="772483" y="172692"/>
                      <a:pt x="772483" y="385718"/>
                    </a:cubicBezTo>
                    <a:close/>
                  </a:path>
                </a:pathLst>
              </a:custGeom>
              <a:noFill/>
              <a:ln w="12700" cap="rnd">
                <a:solidFill>
                  <a:srgbClr val="000000"/>
                </a:solidFill>
                <a:prstDash val="solid"/>
                <a:round/>
              </a:ln>
            </p:spPr>
            <p:txBody>
              <a:bodyPr rtlCol="0" anchor="ctr"/>
              <a:lstStyle/>
              <a:p>
                <a:endParaRPr lang="en-US" sz="1799"/>
              </a:p>
            </p:txBody>
          </p:sp>
          <p:grpSp>
            <p:nvGrpSpPr>
              <p:cNvPr id="191" name="Graphic 503">
                <a:extLst>
                  <a:ext uri="{FF2B5EF4-FFF2-40B4-BE49-F238E27FC236}">
                    <a16:creationId xmlns:a16="http://schemas.microsoft.com/office/drawing/2014/main" id="{F80F6F5B-1B04-F7EC-2112-968F01ABB400}"/>
                  </a:ext>
                </a:extLst>
              </p:cNvPr>
              <p:cNvGrpSpPr/>
              <p:nvPr/>
            </p:nvGrpSpPr>
            <p:grpSpPr>
              <a:xfrm>
                <a:off x="6155108" y="3929543"/>
                <a:ext cx="313615" cy="1102756"/>
                <a:chOff x="6155108" y="3929543"/>
                <a:chExt cx="313615" cy="1102756"/>
              </a:xfrm>
            </p:grpSpPr>
            <p:sp>
              <p:nvSpPr>
                <p:cNvPr id="220" name="Freeform 219">
                  <a:extLst>
                    <a:ext uri="{FF2B5EF4-FFF2-40B4-BE49-F238E27FC236}">
                      <a16:creationId xmlns:a16="http://schemas.microsoft.com/office/drawing/2014/main" id="{EFAFAA45-41DD-BB7D-8DF4-D2F524D948F6}"/>
                    </a:ext>
                  </a:extLst>
                </p:cNvPr>
                <p:cNvSpPr/>
                <p:nvPr/>
              </p:nvSpPr>
              <p:spPr>
                <a:xfrm>
                  <a:off x="6417554" y="3929543"/>
                  <a:ext cx="51168" cy="179671"/>
                </a:xfrm>
                <a:custGeom>
                  <a:avLst/>
                  <a:gdLst>
                    <a:gd name="connsiteX0" fmla="*/ 0 w 51168"/>
                    <a:gd name="connsiteY0" fmla="*/ 179672 h 179671"/>
                    <a:gd name="connsiteX1" fmla="*/ 51169 w 51168"/>
                    <a:gd name="connsiteY1" fmla="*/ 0 h 179671"/>
                  </a:gdLst>
                  <a:ahLst/>
                  <a:cxnLst>
                    <a:cxn ang="0">
                      <a:pos x="connsiteX0" y="connsiteY0"/>
                    </a:cxn>
                    <a:cxn ang="0">
                      <a:pos x="connsiteX1" y="connsiteY1"/>
                    </a:cxn>
                  </a:cxnLst>
                  <a:rect l="l" t="t" r="r" b="b"/>
                  <a:pathLst>
                    <a:path w="51168" h="179671">
                      <a:moveTo>
                        <a:pt x="0" y="179672"/>
                      </a:moveTo>
                      <a:lnTo>
                        <a:pt x="51169" y="0"/>
                      </a:lnTo>
                    </a:path>
                  </a:pathLst>
                </a:custGeom>
                <a:ln w="12700" cap="rnd">
                  <a:solidFill>
                    <a:srgbClr val="000000"/>
                  </a:solidFill>
                  <a:prstDash val="solid"/>
                  <a:round/>
                </a:ln>
              </p:spPr>
              <p:txBody>
                <a:bodyPr rtlCol="0" anchor="ctr"/>
                <a:lstStyle/>
                <a:p>
                  <a:endParaRPr lang="en-US" sz="1799"/>
                </a:p>
              </p:txBody>
            </p:sp>
            <p:sp>
              <p:nvSpPr>
                <p:cNvPr id="221" name="Freeform 220">
                  <a:extLst>
                    <a:ext uri="{FF2B5EF4-FFF2-40B4-BE49-F238E27FC236}">
                      <a16:creationId xmlns:a16="http://schemas.microsoft.com/office/drawing/2014/main" id="{34797235-7021-3B14-FD18-CE6B62D16B9D}"/>
                    </a:ext>
                  </a:extLst>
                </p:cNvPr>
                <p:cNvSpPr/>
                <p:nvPr/>
              </p:nvSpPr>
              <p:spPr>
                <a:xfrm>
                  <a:off x="6155108" y="4850980"/>
                  <a:ext cx="51168" cy="181320"/>
                </a:xfrm>
                <a:custGeom>
                  <a:avLst/>
                  <a:gdLst>
                    <a:gd name="connsiteX0" fmla="*/ 0 w 51168"/>
                    <a:gd name="connsiteY0" fmla="*/ 181320 h 181320"/>
                    <a:gd name="connsiteX1" fmla="*/ 51169 w 51168"/>
                    <a:gd name="connsiteY1" fmla="*/ 0 h 181320"/>
                  </a:gdLst>
                  <a:ahLst/>
                  <a:cxnLst>
                    <a:cxn ang="0">
                      <a:pos x="connsiteX0" y="connsiteY0"/>
                    </a:cxn>
                    <a:cxn ang="0">
                      <a:pos x="connsiteX1" y="connsiteY1"/>
                    </a:cxn>
                  </a:cxnLst>
                  <a:rect l="l" t="t" r="r" b="b"/>
                  <a:pathLst>
                    <a:path w="51168" h="181320">
                      <a:moveTo>
                        <a:pt x="0" y="181320"/>
                      </a:moveTo>
                      <a:lnTo>
                        <a:pt x="51169" y="0"/>
                      </a:lnTo>
                    </a:path>
                  </a:pathLst>
                </a:custGeom>
                <a:ln w="12700" cap="rnd">
                  <a:solidFill>
                    <a:srgbClr val="000000"/>
                  </a:solidFill>
                  <a:prstDash val="solid"/>
                  <a:round/>
                </a:ln>
              </p:spPr>
              <p:txBody>
                <a:bodyPr rtlCol="0" anchor="ctr"/>
                <a:lstStyle/>
                <a:p>
                  <a:endParaRPr lang="en-US" sz="1799"/>
                </a:p>
              </p:txBody>
            </p:sp>
          </p:grpSp>
          <p:grpSp>
            <p:nvGrpSpPr>
              <p:cNvPr id="192" name="Graphic 503">
                <a:extLst>
                  <a:ext uri="{FF2B5EF4-FFF2-40B4-BE49-F238E27FC236}">
                    <a16:creationId xmlns:a16="http://schemas.microsoft.com/office/drawing/2014/main" id="{F5862983-1898-44C6-5D2A-FF62898A4B60}"/>
                  </a:ext>
                </a:extLst>
              </p:cNvPr>
              <p:cNvGrpSpPr/>
              <p:nvPr/>
            </p:nvGrpSpPr>
            <p:grpSpPr>
              <a:xfrm>
                <a:off x="5760613" y="4325151"/>
                <a:ext cx="1102604" cy="311541"/>
                <a:chOff x="5760613" y="4325151"/>
                <a:chExt cx="1102604" cy="311541"/>
              </a:xfrm>
            </p:grpSpPr>
            <p:sp>
              <p:nvSpPr>
                <p:cNvPr id="218" name="Freeform 217">
                  <a:extLst>
                    <a:ext uri="{FF2B5EF4-FFF2-40B4-BE49-F238E27FC236}">
                      <a16:creationId xmlns:a16="http://schemas.microsoft.com/office/drawing/2014/main" id="{86CF5190-7A34-B84E-12A5-042489CB000F}"/>
                    </a:ext>
                  </a:extLst>
                </p:cNvPr>
                <p:cNvSpPr/>
                <p:nvPr/>
              </p:nvSpPr>
              <p:spPr>
                <a:xfrm>
                  <a:off x="5760613" y="4325151"/>
                  <a:ext cx="179916" cy="51099"/>
                </a:xfrm>
                <a:custGeom>
                  <a:avLst/>
                  <a:gdLst>
                    <a:gd name="connsiteX0" fmla="*/ 179916 w 179916"/>
                    <a:gd name="connsiteY0" fmla="*/ 51100 h 51099"/>
                    <a:gd name="connsiteX1" fmla="*/ 0 w 179916"/>
                    <a:gd name="connsiteY1" fmla="*/ 0 h 51099"/>
                  </a:gdLst>
                  <a:ahLst/>
                  <a:cxnLst>
                    <a:cxn ang="0">
                      <a:pos x="connsiteX0" y="connsiteY0"/>
                    </a:cxn>
                    <a:cxn ang="0">
                      <a:pos x="connsiteX1" y="connsiteY1"/>
                    </a:cxn>
                  </a:cxnLst>
                  <a:rect l="l" t="t" r="r" b="b"/>
                  <a:pathLst>
                    <a:path w="179916" h="51099">
                      <a:moveTo>
                        <a:pt x="179916" y="51100"/>
                      </a:moveTo>
                      <a:lnTo>
                        <a:pt x="0" y="0"/>
                      </a:lnTo>
                    </a:path>
                  </a:pathLst>
                </a:custGeom>
                <a:ln w="12700" cap="rnd">
                  <a:solidFill>
                    <a:srgbClr val="000000"/>
                  </a:solidFill>
                  <a:prstDash val="solid"/>
                  <a:round/>
                </a:ln>
              </p:spPr>
              <p:txBody>
                <a:bodyPr rtlCol="0" anchor="ctr"/>
                <a:lstStyle/>
                <a:p>
                  <a:endParaRPr lang="en-US" sz="1799"/>
                </a:p>
              </p:txBody>
            </p:sp>
            <p:sp>
              <p:nvSpPr>
                <p:cNvPr id="219" name="Freeform 218">
                  <a:extLst>
                    <a:ext uri="{FF2B5EF4-FFF2-40B4-BE49-F238E27FC236}">
                      <a16:creationId xmlns:a16="http://schemas.microsoft.com/office/drawing/2014/main" id="{BF2B060E-9850-C8E6-EA81-59AC3BAA887D}"/>
                    </a:ext>
                  </a:extLst>
                </p:cNvPr>
                <p:cNvSpPr/>
                <p:nvPr/>
              </p:nvSpPr>
              <p:spPr>
                <a:xfrm>
                  <a:off x="6683302" y="4585593"/>
                  <a:ext cx="179916" cy="51099"/>
                </a:xfrm>
                <a:custGeom>
                  <a:avLst/>
                  <a:gdLst>
                    <a:gd name="connsiteX0" fmla="*/ 179916 w 179916"/>
                    <a:gd name="connsiteY0" fmla="*/ 51099 h 51099"/>
                    <a:gd name="connsiteX1" fmla="*/ 0 w 179916"/>
                    <a:gd name="connsiteY1" fmla="*/ 0 h 51099"/>
                  </a:gdLst>
                  <a:ahLst/>
                  <a:cxnLst>
                    <a:cxn ang="0">
                      <a:pos x="connsiteX0" y="connsiteY0"/>
                    </a:cxn>
                    <a:cxn ang="0">
                      <a:pos x="connsiteX1" y="connsiteY1"/>
                    </a:cxn>
                  </a:cxnLst>
                  <a:rect l="l" t="t" r="r" b="b"/>
                  <a:pathLst>
                    <a:path w="179916" h="51099">
                      <a:moveTo>
                        <a:pt x="179916" y="51099"/>
                      </a:moveTo>
                      <a:lnTo>
                        <a:pt x="0" y="0"/>
                      </a:lnTo>
                    </a:path>
                  </a:pathLst>
                </a:custGeom>
                <a:ln w="12700" cap="rnd">
                  <a:solidFill>
                    <a:srgbClr val="000000"/>
                  </a:solidFill>
                  <a:prstDash val="solid"/>
                  <a:round/>
                </a:ln>
              </p:spPr>
              <p:txBody>
                <a:bodyPr rtlCol="0" anchor="ctr"/>
                <a:lstStyle/>
                <a:p>
                  <a:endParaRPr lang="en-US" sz="1799"/>
                </a:p>
              </p:txBody>
            </p:sp>
          </p:grpSp>
          <p:grpSp>
            <p:nvGrpSpPr>
              <p:cNvPr id="193" name="Graphic 503">
                <a:extLst>
                  <a:ext uri="{FF2B5EF4-FFF2-40B4-BE49-F238E27FC236}">
                    <a16:creationId xmlns:a16="http://schemas.microsoft.com/office/drawing/2014/main" id="{F98CF707-2878-DF58-F1F1-3C9D9A098221}"/>
                  </a:ext>
                </a:extLst>
              </p:cNvPr>
              <p:cNvGrpSpPr/>
              <p:nvPr/>
            </p:nvGrpSpPr>
            <p:grpSpPr>
              <a:xfrm>
                <a:off x="5811782" y="4201524"/>
                <a:ext cx="1000266" cy="558796"/>
                <a:chOff x="5811782" y="4201524"/>
                <a:chExt cx="1000266" cy="558796"/>
              </a:xfrm>
            </p:grpSpPr>
            <p:sp>
              <p:nvSpPr>
                <p:cNvPr id="216" name="Freeform 215">
                  <a:extLst>
                    <a:ext uri="{FF2B5EF4-FFF2-40B4-BE49-F238E27FC236}">
                      <a16:creationId xmlns:a16="http://schemas.microsoft.com/office/drawing/2014/main" id="{DEC074E2-2C58-278C-578C-723DE4C81FD2}"/>
                    </a:ext>
                  </a:extLst>
                </p:cNvPr>
                <p:cNvSpPr/>
                <p:nvPr/>
              </p:nvSpPr>
              <p:spPr>
                <a:xfrm>
                  <a:off x="5811782" y="4668011"/>
                  <a:ext cx="163409" cy="92308"/>
                </a:xfrm>
                <a:custGeom>
                  <a:avLst/>
                  <a:gdLst>
                    <a:gd name="connsiteX0" fmla="*/ 163410 w 163409"/>
                    <a:gd name="connsiteY0" fmla="*/ 0 h 92308"/>
                    <a:gd name="connsiteX1" fmla="*/ 0 w 163409"/>
                    <a:gd name="connsiteY1" fmla="*/ 92308 h 92308"/>
                  </a:gdLst>
                  <a:ahLst/>
                  <a:cxnLst>
                    <a:cxn ang="0">
                      <a:pos x="connsiteX0" y="connsiteY0"/>
                    </a:cxn>
                    <a:cxn ang="0">
                      <a:pos x="connsiteX1" y="connsiteY1"/>
                    </a:cxn>
                  </a:cxnLst>
                  <a:rect l="l" t="t" r="r" b="b"/>
                  <a:pathLst>
                    <a:path w="163409" h="92308">
                      <a:moveTo>
                        <a:pt x="163410" y="0"/>
                      </a:moveTo>
                      <a:lnTo>
                        <a:pt x="0" y="92308"/>
                      </a:lnTo>
                    </a:path>
                  </a:pathLst>
                </a:custGeom>
                <a:ln w="12700" cap="rnd">
                  <a:solidFill>
                    <a:srgbClr val="000000"/>
                  </a:solidFill>
                  <a:prstDash val="solid"/>
                  <a:round/>
                </a:ln>
              </p:spPr>
              <p:txBody>
                <a:bodyPr rtlCol="0" anchor="ctr"/>
                <a:lstStyle/>
                <a:p>
                  <a:endParaRPr lang="en-US" sz="1799"/>
                </a:p>
              </p:txBody>
            </p:sp>
            <p:sp>
              <p:nvSpPr>
                <p:cNvPr id="217" name="Freeform 216">
                  <a:extLst>
                    <a:ext uri="{FF2B5EF4-FFF2-40B4-BE49-F238E27FC236}">
                      <a16:creationId xmlns:a16="http://schemas.microsoft.com/office/drawing/2014/main" id="{79A60F75-1CC0-B39E-48A4-95B4C1FB1336}"/>
                    </a:ext>
                  </a:extLst>
                </p:cNvPr>
                <p:cNvSpPr/>
                <p:nvPr/>
              </p:nvSpPr>
              <p:spPr>
                <a:xfrm>
                  <a:off x="6648639" y="4201524"/>
                  <a:ext cx="163409" cy="90660"/>
                </a:xfrm>
                <a:custGeom>
                  <a:avLst/>
                  <a:gdLst>
                    <a:gd name="connsiteX0" fmla="*/ 163410 w 163409"/>
                    <a:gd name="connsiteY0" fmla="*/ 0 h 90660"/>
                    <a:gd name="connsiteX1" fmla="*/ 0 w 163409"/>
                    <a:gd name="connsiteY1" fmla="*/ 90660 h 90660"/>
                  </a:gdLst>
                  <a:ahLst/>
                  <a:cxnLst>
                    <a:cxn ang="0">
                      <a:pos x="connsiteX0" y="connsiteY0"/>
                    </a:cxn>
                    <a:cxn ang="0">
                      <a:pos x="connsiteX1" y="connsiteY1"/>
                    </a:cxn>
                  </a:cxnLst>
                  <a:rect l="l" t="t" r="r" b="b"/>
                  <a:pathLst>
                    <a:path w="163409" h="90660">
                      <a:moveTo>
                        <a:pt x="163410" y="0"/>
                      </a:moveTo>
                      <a:lnTo>
                        <a:pt x="0" y="90660"/>
                      </a:lnTo>
                    </a:path>
                  </a:pathLst>
                </a:custGeom>
                <a:ln w="12700" cap="rnd">
                  <a:solidFill>
                    <a:srgbClr val="000000"/>
                  </a:solidFill>
                  <a:prstDash val="solid"/>
                  <a:round/>
                </a:ln>
              </p:spPr>
              <p:txBody>
                <a:bodyPr rtlCol="0" anchor="ctr"/>
                <a:lstStyle/>
                <a:p>
                  <a:endParaRPr lang="en-US" sz="1799"/>
                </a:p>
              </p:txBody>
            </p:sp>
          </p:grpSp>
          <p:grpSp>
            <p:nvGrpSpPr>
              <p:cNvPr id="194" name="Graphic 503">
                <a:extLst>
                  <a:ext uri="{FF2B5EF4-FFF2-40B4-BE49-F238E27FC236}">
                    <a16:creationId xmlns:a16="http://schemas.microsoft.com/office/drawing/2014/main" id="{B23134D0-8466-0614-F3FD-6C84E6F710F9}"/>
                  </a:ext>
                </a:extLst>
              </p:cNvPr>
              <p:cNvGrpSpPr/>
              <p:nvPr/>
            </p:nvGrpSpPr>
            <p:grpSpPr>
              <a:xfrm>
                <a:off x="6032963" y="3980643"/>
                <a:ext cx="557904" cy="1000558"/>
                <a:chOff x="6032963" y="3980643"/>
                <a:chExt cx="557904" cy="1000558"/>
              </a:xfrm>
            </p:grpSpPr>
            <p:sp>
              <p:nvSpPr>
                <p:cNvPr id="214" name="Freeform 213">
                  <a:extLst>
                    <a:ext uri="{FF2B5EF4-FFF2-40B4-BE49-F238E27FC236}">
                      <a16:creationId xmlns:a16="http://schemas.microsoft.com/office/drawing/2014/main" id="{5046CED6-A1B6-BAF1-B54F-FCED38D16B43}"/>
                    </a:ext>
                  </a:extLst>
                </p:cNvPr>
                <p:cNvSpPr/>
                <p:nvPr/>
              </p:nvSpPr>
              <p:spPr>
                <a:xfrm>
                  <a:off x="6500084" y="481801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2700" cap="rnd">
                  <a:solidFill>
                    <a:srgbClr val="000000"/>
                  </a:solidFill>
                  <a:prstDash val="solid"/>
                  <a:round/>
                </a:ln>
              </p:spPr>
              <p:txBody>
                <a:bodyPr rtlCol="0" anchor="ctr"/>
                <a:lstStyle/>
                <a:p>
                  <a:endParaRPr lang="en-US" sz="1799"/>
                </a:p>
              </p:txBody>
            </p:sp>
            <p:sp>
              <p:nvSpPr>
                <p:cNvPr id="215" name="Freeform 214">
                  <a:extLst>
                    <a:ext uri="{FF2B5EF4-FFF2-40B4-BE49-F238E27FC236}">
                      <a16:creationId xmlns:a16="http://schemas.microsoft.com/office/drawing/2014/main" id="{76DE8FA6-AE14-FE20-AB61-651B3F85F79A}"/>
                    </a:ext>
                  </a:extLst>
                </p:cNvPr>
                <p:cNvSpPr/>
                <p:nvPr/>
              </p:nvSpPr>
              <p:spPr>
                <a:xfrm>
                  <a:off x="6032963" y="398064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2700" cap="rnd">
                  <a:solidFill>
                    <a:srgbClr val="000000"/>
                  </a:solidFill>
                  <a:prstDash val="solid"/>
                  <a:round/>
                </a:ln>
              </p:spPr>
              <p:txBody>
                <a:bodyPr rtlCol="0" anchor="ctr"/>
                <a:lstStyle/>
                <a:p>
                  <a:endParaRPr lang="en-US" sz="1799"/>
                </a:p>
              </p:txBody>
            </p:sp>
          </p:grpSp>
          <p:grpSp>
            <p:nvGrpSpPr>
              <p:cNvPr id="195" name="Graphic 503">
                <a:extLst>
                  <a:ext uri="{FF2B5EF4-FFF2-40B4-BE49-F238E27FC236}">
                    <a16:creationId xmlns:a16="http://schemas.microsoft.com/office/drawing/2014/main" id="{1B6565B1-DE05-81F7-080B-9A2F1BF24247}"/>
                  </a:ext>
                </a:extLst>
              </p:cNvPr>
              <p:cNvGrpSpPr/>
              <p:nvPr/>
            </p:nvGrpSpPr>
            <p:grpSpPr>
              <a:xfrm>
                <a:off x="5938878" y="4044929"/>
                <a:ext cx="746073" cy="870337"/>
                <a:chOff x="5938878" y="4044929"/>
                <a:chExt cx="746073" cy="870337"/>
              </a:xfrm>
            </p:grpSpPr>
            <p:sp>
              <p:nvSpPr>
                <p:cNvPr id="212" name="Freeform 211">
                  <a:extLst>
                    <a:ext uri="{FF2B5EF4-FFF2-40B4-BE49-F238E27FC236}">
                      <a16:creationId xmlns:a16="http://schemas.microsoft.com/office/drawing/2014/main" id="{84DEDCDA-9802-9ADD-0E73-C6B821090D7C}"/>
                    </a:ext>
                  </a:extLst>
                </p:cNvPr>
                <p:cNvSpPr/>
                <p:nvPr/>
              </p:nvSpPr>
              <p:spPr>
                <a:xfrm>
                  <a:off x="5938878" y="4773507"/>
                  <a:ext cx="122144" cy="141759"/>
                </a:xfrm>
                <a:custGeom>
                  <a:avLst/>
                  <a:gdLst>
                    <a:gd name="connsiteX0" fmla="*/ 122145 w 122144"/>
                    <a:gd name="connsiteY0" fmla="*/ 0 h 141759"/>
                    <a:gd name="connsiteX1" fmla="*/ 0 w 122144"/>
                    <a:gd name="connsiteY1" fmla="*/ 141759 h 141759"/>
                  </a:gdLst>
                  <a:ahLst/>
                  <a:cxnLst>
                    <a:cxn ang="0">
                      <a:pos x="connsiteX0" y="connsiteY0"/>
                    </a:cxn>
                    <a:cxn ang="0">
                      <a:pos x="connsiteX1" y="connsiteY1"/>
                    </a:cxn>
                  </a:cxnLst>
                  <a:rect l="l" t="t" r="r" b="b"/>
                  <a:pathLst>
                    <a:path w="122144" h="141759">
                      <a:moveTo>
                        <a:pt x="122145" y="0"/>
                      </a:moveTo>
                      <a:lnTo>
                        <a:pt x="0" y="141759"/>
                      </a:lnTo>
                    </a:path>
                  </a:pathLst>
                </a:custGeom>
                <a:ln w="12700" cap="rnd">
                  <a:solidFill>
                    <a:srgbClr val="000000"/>
                  </a:solidFill>
                  <a:prstDash val="solid"/>
                  <a:round/>
                </a:ln>
              </p:spPr>
              <p:txBody>
                <a:bodyPr rtlCol="0" anchor="ctr"/>
                <a:lstStyle/>
                <a:p>
                  <a:endParaRPr lang="en-US" sz="1799"/>
                </a:p>
              </p:txBody>
            </p:sp>
            <p:sp>
              <p:nvSpPr>
                <p:cNvPr id="213" name="Freeform 212">
                  <a:extLst>
                    <a:ext uri="{FF2B5EF4-FFF2-40B4-BE49-F238E27FC236}">
                      <a16:creationId xmlns:a16="http://schemas.microsoft.com/office/drawing/2014/main" id="{82D1C431-0FFF-8EBD-BE5A-78A68C7ECD46}"/>
                    </a:ext>
                  </a:extLst>
                </p:cNvPr>
                <p:cNvSpPr/>
                <p:nvPr/>
              </p:nvSpPr>
              <p:spPr>
                <a:xfrm>
                  <a:off x="6562807" y="4044929"/>
                  <a:ext cx="122144" cy="143407"/>
                </a:xfrm>
                <a:custGeom>
                  <a:avLst/>
                  <a:gdLst>
                    <a:gd name="connsiteX0" fmla="*/ 122145 w 122144"/>
                    <a:gd name="connsiteY0" fmla="*/ 0 h 143407"/>
                    <a:gd name="connsiteX1" fmla="*/ 0 w 122144"/>
                    <a:gd name="connsiteY1" fmla="*/ 143408 h 143407"/>
                  </a:gdLst>
                  <a:ahLst/>
                  <a:cxnLst>
                    <a:cxn ang="0">
                      <a:pos x="connsiteX0" y="connsiteY0"/>
                    </a:cxn>
                    <a:cxn ang="0">
                      <a:pos x="connsiteX1" y="connsiteY1"/>
                    </a:cxn>
                  </a:cxnLst>
                  <a:rect l="l" t="t" r="r" b="b"/>
                  <a:pathLst>
                    <a:path w="122144" h="143407">
                      <a:moveTo>
                        <a:pt x="122145" y="0"/>
                      </a:moveTo>
                      <a:lnTo>
                        <a:pt x="0" y="143408"/>
                      </a:lnTo>
                    </a:path>
                  </a:pathLst>
                </a:custGeom>
                <a:ln w="12700" cap="rnd">
                  <a:solidFill>
                    <a:srgbClr val="000000"/>
                  </a:solidFill>
                  <a:prstDash val="solid"/>
                  <a:round/>
                </a:ln>
              </p:spPr>
              <p:txBody>
                <a:bodyPr rtlCol="0" anchor="ctr"/>
                <a:lstStyle/>
                <a:p>
                  <a:endParaRPr lang="en-US" sz="1799"/>
                </a:p>
              </p:txBody>
            </p:sp>
          </p:grpSp>
          <p:grpSp>
            <p:nvGrpSpPr>
              <p:cNvPr id="196" name="Graphic 503">
                <a:extLst>
                  <a:ext uri="{FF2B5EF4-FFF2-40B4-BE49-F238E27FC236}">
                    <a16:creationId xmlns:a16="http://schemas.microsoft.com/office/drawing/2014/main" id="{FF69E4C2-2349-7507-BAE1-78F21B4986F5}"/>
                  </a:ext>
                </a:extLst>
              </p:cNvPr>
              <p:cNvGrpSpPr/>
              <p:nvPr/>
            </p:nvGrpSpPr>
            <p:grpSpPr>
              <a:xfrm>
                <a:off x="5876155" y="4107567"/>
                <a:ext cx="871519" cy="745061"/>
                <a:chOff x="5876155" y="4107567"/>
                <a:chExt cx="871519" cy="745061"/>
              </a:xfrm>
            </p:grpSpPr>
            <p:sp>
              <p:nvSpPr>
                <p:cNvPr id="210" name="Freeform 209">
                  <a:extLst>
                    <a:ext uri="{FF2B5EF4-FFF2-40B4-BE49-F238E27FC236}">
                      <a16:creationId xmlns:a16="http://schemas.microsoft.com/office/drawing/2014/main" id="{CEA64985-71CF-FEC0-1009-87ABABC65B51}"/>
                    </a:ext>
                  </a:extLst>
                </p:cNvPr>
                <p:cNvSpPr/>
                <p:nvPr/>
              </p:nvSpPr>
              <p:spPr>
                <a:xfrm>
                  <a:off x="6605723" y="4730649"/>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2700" cap="rnd">
                  <a:solidFill>
                    <a:srgbClr val="000000"/>
                  </a:solidFill>
                  <a:prstDash val="solid"/>
                  <a:round/>
                </a:ln>
              </p:spPr>
              <p:txBody>
                <a:bodyPr rtlCol="0" anchor="ctr"/>
                <a:lstStyle/>
                <a:p>
                  <a:endParaRPr lang="en-US" sz="1799"/>
                </a:p>
              </p:txBody>
            </p:sp>
            <p:sp>
              <p:nvSpPr>
                <p:cNvPr id="211" name="Freeform 210">
                  <a:extLst>
                    <a:ext uri="{FF2B5EF4-FFF2-40B4-BE49-F238E27FC236}">
                      <a16:creationId xmlns:a16="http://schemas.microsoft.com/office/drawing/2014/main" id="{88AA53CB-F83A-2EDA-86DC-AEF0BE55ED0B}"/>
                    </a:ext>
                  </a:extLst>
                </p:cNvPr>
                <p:cNvSpPr/>
                <p:nvPr/>
              </p:nvSpPr>
              <p:spPr>
                <a:xfrm>
                  <a:off x="5876155" y="4107567"/>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2700" cap="rnd">
                  <a:solidFill>
                    <a:srgbClr val="000000"/>
                  </a:solidFill>
                  <a:prstDash val="solid"/>
                  <a:round/>
                </a:ln>
              </p:spPr>
              <p:txBody>
                <a:bodyPr rtlCol="0" anchor="ctr"/>
                <a:lstStyle/>
                <a:p>
                  <a:endParaRPr lang="en-US" sz="1799"/>
                </a:p>
              </p:txBody>
            </p:sp>
          </p:grpSp>
          <p:grpSp>
            <p:nvGrpSpPr>
              <p:cNvPr id="198" name="Graphic 503">
                <a:extLst>
                  <a:ext uri="{FF2B5EF4-FFF2-40B4-BE49-F238E27FC236}">
                    <a16:creationId xmlns:a16="http://schemas.microsoft.com/office/drawing/2014/main" id="{D5975B83-A56F-5441-98F7-347D49B164FF}"/>
                  </a:ext>
                </a:extLst>
              </p:cNvPr>
              <p:cNvGrpSpPr/>
              <p:nvPr/>
            </p:nvGrpSpPr>
            <p:grpSpPr>
              <a:xfrm>
                <a:off x="6234337" y="3913060"/>
                <a:ext cx="155156" cy="1135724"/>
                <a:chOff x="6234337" y="3913060"/>
                <a:chExt cx="155156" cy="1135724"/>
              </a:xfrm>
            </p:grpSpPr>
            <p:sp>
              <p:nvSpPr>
                <p:cNvPr id="208" name="Freeform 207">
                  <a:extLst>
                    <a:ext uri="{FF2B5EF4-FFF2-40B4-BE49-F238E27FC236}">
                      <a16:creationId xmlns:a16="http://schemas.microsoft.com/office/drawing/2014/main" id="{3C00AE05-F9A8-85BB-E0A7-918C21CDA140}"/>
                    </a:ext>
                  </a:extLst>
                </p:cNvPr>
                <p:cNvSpPr/>
                <p:nvPr/>
              </p:nvSpPr>
              <p:spPr>
                <a:xfrm>
                  <a:off x="6363084" y="4862518"/>
                  <a:ext cx="26409" cy="186265"/>
                </a:xfrm>
                <a:custGeom>
                  <a:avLst/>
                  <a:gdLst>
                    <a:gd name="connsiteX0" fmla="*/ 0 w 26409"/>
                    <a:gd name="connsiteY0" fmla="*/ 0 h 186265"/>
                    <a:gd name="connsiteX1" fmla="*/ 26410 w 26409"/>
                    <a:gd name="connsiteY1" fmla="*/ 186265 h 186265"/>
                  </a:gdLst>
                  <a:ahLst/>
                  <a:cxnLst>
                    <a:cxn ang="0">
                      <a:pos x="connsiteX0" y="connsiteY0"/>
                    </a:cxn>
                    <a:cxn ang="0">
                      <a:pos x="connsiteX1" y="connsiteY1"/>
                    </a:cxn>
                  </a:cxnLst>
                  <a:rect l="l" t="t" r="r" b="b"/>
                  <a:pathLst>
                    <a:path w="26409" h="186265">
                      <a:moveTo>
                        <a:pt x="0" y="0"/>
                      </a:moveTo>
                      <a:lnTo>
                        <a:pt x="26410" y="186265"/>
                      </a:lnTo>
                    </a:path>
                  </a:pathLst>
                </a:custGeom>
                <a:ln w="12700" cap="rnd">
                  <a:solidFill>
                    <a:srgbClr val="000000"/>
                  </a:solidFill>
                  <a:prstDash val="solid"/>
                  <a:round/>
                </a:ln>
              </p:spPr>
              <p:txBody>
                <a:bodyPr rtlCol="0" anchor="ctr"/>
                <a:lstStyle/>
                <a:p>
                  <a:endParaRPr lang="en-US" sz="1799"/>
                </a:p>
              </p:txBody>
            </p:sp>
            <p:sp>
              <p:nvSpPr>
                <p:cNvPr id="209" name="Freeform 208">
                  <a:extLst>
                    <a:ext uri="{FF2B5EF4-FFF2-40B4-BE49-F238E27FC236}">
                      <a16:creationId xmlns:a16="http://schemas.microsoft.com/office/drawing/2014/main" id="{DF1F240F-B6AA-D74D-6775-25A90DE36968}"/>
                    </a:ext>
                  </a:extLst>
                </p:cNvPr>
                <p:cNvSpPr/>
                <p:nvPr/>
              </p:nvSpPr>
              <p:spPr>
                <a:xfrm>
                  <a:off x="6234337" y="3913060"/>
                  <a:ext cx="26409" cy="186265"/>
                </a:xfrm>
                <a:custGeom>
                  <a:avLst/>
                  <a:gdLst>
                    <a:gd name="connsiteX0" fmla="*/ 0 w 26409"/>
                    <a:gd name="connsiteY0" fmla="*/ 0 h 186265"/>
                    <a:gd name="connsiteX1" fmla="*/ 26409 w 26409"/>
                    <a:gd name="connsiteY1" fmla="*/ 186265 h 186265"/>
                  </a:gdLst>
                  <a:ahLst/>
                  <a:cxnLst>
                    <a:cxn ang="0">
                      <a:pos x="connsiteX0" y="connsiteY0"/>
                    </a:cxn>
                    <a:cxn ang="0">
                      <a:pos x="connsiteX1" y="connsiteY1"/>
                    </a:cxn>
                  </a:cxnLst>
                  <a:rect l="l" t="t" r="r" b="b"/>
                  <a:pathLst>
                    <a:path w="26409" h="186265">
                      <a:moveTo>
                        <a:pt x="0" y="0"/>
                      </a:moveTo>
                      <a:lnTo>
                        <a:pt x="26409" y="186265"/>
                      </a:lnTo>
                    </a:path>
                  </a:pathLst>
                </a:custGeom>
                <a:ln w="12700" cap="rnd">
                  <a:solidFill>
                    <a:srgbClr val="000000"/>
                  </a:solidFill>
                  <a:prstDash val="solid"/>
                  <a:round/>
                </a:ln>
              </p:spPr>
              <p:txBody>
                <a:bodyPr rtlCol="0" anchor="ctr"/>
                <a:lstStyle/>
                <a:p>
                  <a:endParaRPr lang="en-US" sz="1799"/>
                </a:p>
              </p:txBody>
            </p:sp>
          </p:grpSp>
          <p:grpSp>
            <p:nvGrpSpPr>
              <p:cNvPr id="205" name="Graphic 503">
                <a:extLst>
                  <a:ext uri="{FF2B5EF4-FFF2-40B4-BE49-F238E27FC236}">
                    <a16:creationId xmlns:a16="http://schemas.microsoft.com/office/drawing/2014/main" id="{7B3A5045-7457-AF5C-2AA3-029D40AD0A6B}"/>
                  </a:ext>
                </a:extLst>
              </p:cNvPr>
              <p:cNvGrpSpPr/>
              <p:nvPr/>
            </p:nvGrpSpPr>
            <p:grpSpPr>
              <a:xfrm>
                <a:off x="5744107" y="4404273"/>
                <a:ext cx="1135616" cy="153298"/>
                <a:chOff x="5744107" y="4404273"/>
                <a:chExt cx="1135616" cy="153298"/>
              </a:xfrm>
            </p:grpSpPr>
            <p:sp>
              <p:nvSpPr>
                <p:cNvPr id="206" name="Freeform 205">
                  <a:extLst>
                    <a:ext uri="{FF2B5EF4-FFF2-40B4-BE49-F238E27FC236}">
                      <a16:creationId xmlns:a16="http://schemas.microsoft.com/office/drawing/2014/main" id="{AA319ADB-70F9-0C5D-49D4-F3FC4FCC6E1D}"/>
                    </a:ext>
                  </a:extLst>
                </p:cNvPr>
                <p:cNvSpPr/>
                <p:nvPr/>
              </p:nvSpPr>
              <p:spPr>
                <a:xfrm>
                  <a:off x="6694856" y="4404273"/>
                  <a:ext cx="184867" cy="24725"/>
                </a:xfrm>
                <a:custGeom>
                  <a:avLst/>
                  <a:gdLst>
                    <a:gd name="connsiteX0" fmla="*/ 0 w 184867"/>
                    <a:gd name="connsiteY0" fmla="*/ 24725 h 24725"/>
                    <a:gd name="connsiteX1" fmla="*/ 184868 w 184867"/>
                    <a:gd name="connsiteY1" fmla="*/ 0 h 24725"/>
                  </a:gdLst>
                  <a:ahLst/>
                  <a:cxnLst>
                    <a:cxn ang="0">
                      <a:pos x="connsiteX0" y="connsiteY0"/>
                    </a:cxn>
                    <a:cxn ang="0">
                      <a:pos x="connsiteX1" y="connsiteY1"/>
                    </a:cxn>
                  </a:cxnLst>
                  <a:rect l="l" t="t" r="r" b="b"/>
                  <a:pathLst>
                    <a:path w="184867" h="24725">
                      <a:moveTo>
                        <a:pt x="0" y="24725"/>
                      </a:moveTo>
                      <a:lnTo>
                        <a:pt x="184868" y="0"/>
                      </a:lnTo>
                    </a:path>
                  </a:pathLst>
                </a:custGeom>
                <a:ln w="12700" cap="rnd">
                  <a:solidFill>
                    <a:srgbClr val="000000"/>
                  </a:solidFill>
                  <a:prstDash val="solid"/>
                  <a:round/>
                </a:ln>
              </p:spPr>
              <p:txBody>
                <a:bodyPr rtlCol="0" anchor="ctr"/>
                <a:lstStyle/>
                <a:p>
                  <a:endParaRPr lang="en-US" sz="1799"/>
                </a:p>
              </p:txBody>
            </p:sp>
            <p:sp>
              <p:nvSpPr>
                <p:cNvPr id="207" name="Freeform 206">
                  <a:extLst>
                    <a:ext uri="{FF2B5EF4-FFF2-40B4-BE49-F238E27FC236}">
                      <a16:creationId xmlns:a16="http://schemas.microsoft.com/office/drawing/2014/main" id="{F0828244-B7B6-2D60-0581-E2707DFA42F3}"/>
                    </a:ext>
                  </a:extLst>
                </p:cNvPr>
                <p:cNvSpPr/>
                <p:nvPr/>
              </p:nvSpPr>
              <p:spPr>
                <a:xfrm>
                  <a:off x="5744107" y="4532845"/>
                  <a:ext cx="184867" cy="24725"/>
                </a:xfrm>
                <a:custGeom>
                  <a:avLst/>
                  <a:gdLst>
                    <a:gd name="connsiteX0" fmla="*/ 0 w 184867"/>
                    <a:gd name="connsiteY0" fmla="*/ 24726 h 24725"/>
                    <a:gd name="connsiteX1" fmla="*/ 184868 w 184867"/>
                    <a:gd name="connsiteY1" fmla="*/ 0 h 24725"/>
                  </a:gdLst>
                  <a:ahLst/>
                  <a:cxnLst>
                    <a:cxn ang="0">
                      <a:pos x="connsiteX0" y="connsiteY0"/>
                    </a:cxn>
                    <a:cxn ang="0">
                      <a:pos x="connsiteX1" y="connsiteY1"/>
                    </a:cxn>
                  </a:cxnLst>
                  <a:rect l="l" t="t" r="r" b="b"/>
                  <a:pathLst>
                    <a:path w="184867" h="24725">
                      <a:moveTo>
                        <a:pt x="0" y="24726"/>
                      </a:moveTo>
                      <a:lnTo>
                        <a:pt x="184868" y="0"/>
                      </a:lnTo>
                    </a:path>
                  </a:pathLst>
                </a:custGeom>
                <a:ln w="12700" cap="rnd">
                  <a:solidFill>
                    <a:srgbClr val="000000"/>
                  </a:solidFill>
                  <a:prstDash val="solid"/>
                  <a:round/>
                </a:ln>
              </p:spPr>
              <p:txBody>
                <a:bodyPr rtlCol="0" anchor="ctr"/>
                <a:lstStyle/>
                <a:p>
                  <a:endParaRPr lang="en-US" sz="1799"/>
                </a:p>
              </p:txBody>
            </p:sp>
          </p:grpSp>
        </p:grpSp>
        <p:grpSp>
          <p:nvGrpSpPr>
            <p:cNvPr id="179" name="Graphic 503">
              <a:extLst>
                <a:ext uri="{FF2B5EF4-FFF2-40B4-BE49-F238E27FC236}">
                  <a16:creationId xmlns:a16="http://schemas.microsoft.com/office/drawing/2014/main" id="{83EA5D29-D35D-1B03-AFA9-08C6C9EF35CD}"/>
                </a:ext>
              </a:extLst>
            </p:cNvPr>
            <p:cNvGrpSpPr/>
            <p:nvPr/>
          </p:nvGrpSpPr>
          <p:grpSpPr>
            <a:xfrm>
              <a:off x="6031312" y="4181743"/>
              <a:ext cx="595868" cy="576642"/>
              <a:chOff x="6031312" y="4181743"/>
              <a:chExt cx="595868" cy="576642"/>
            </a:xfrm>
            <a:noFill/>
          </p:grpSpPr>
          <p:grpSp>
            <p:nvGrpSpPr>
              <p:cNvPr id="181" name="Graphic 503">
                <a:extLst>
                  <a:ext uri="{FF2B5EF4-FFF2-40B4-BE49-F238E27FC236}">
                    <a16:creationId xmlns:a16="http://schemas.microsoft.com/office/drawing/2014/main" id="{74951131-7AFD-F61C-EB17-C902DDF41167}"/>
                  </a:ext>
                </a:extLst>
              </p:cNvPr>
              <p:cNvGrpSpPr/>
              <p:nvPr/>
            </p:nvGrpSpPr>
            <p:grpSpPr>
              <a:xfrm>
                <a:off x="6095247" y="4658121"/>
                <a:ext cx="406487" cy="100265"/>
                <a:chOff x="6095247" y="4658121"/>
                <a:chExt cx="406487" cy="100265"/>
              </a:xfrm>
              <a:noFill/>
            </p:grpSpPr>
            <p:sp>
              <p:nvSpPr>
                <p:cNvPr id="188" name="Freeform 187">
                  <a:extLst>
                    <a:ext uri="{FF2B5EF4-FFF2-40B4-BE49-F238E27FC236}">
                      <a16:creationId xmlns:a16="http://schemas.microsoft.com/office/drawing/2014/main" id="{6EF54156-2ACE-5A7C-AB69-3BDED6A43C9C}"/>
                    </a:ext>
                  </a:extLst>
                </p:cNvPr>
                <p:cNvSpPr/>
                <p:nvPr/>
              </p:nvSpPr>
              <p:spPr>
                <a:xfrm>
                  <a:off x="6100638" y="4663066"/>
                  <a:ext cx="401096" cy="95319"/>
                </a:xfrm>
                <a:custGeom>
                  <a:avLst/>
                  <a:gdLst>
                    <a:gd name="connsiteX0" fmla="*/ 0 w 401096"/>
                    <a:gd name="connsiteY0" fmla="*/ 0 h 95319"/>
                    <a:gd name="connsiteX1" fmla="*/ 156808 w 401096"/>
                    <a:gd name="connsiteY1" fmla="*/ 90660 h 95319"/>
                    <a:gd name="connsiteX2" fmla="*/ 343326 w 401096"/>
                    <a:gd name="connsiteY2" fmla="*/ 60989 h 95319"/>
                    <a:gd name="connsiteX3" fmla="*/ 401097 w 401096"/>
                    <a:gd name="connsiteY3" fmla="*/ 18132 h 95319"/>
                  </a:gdLst>
                  <a:ahLst/>
                  <a:cxnLst>
                    <a:cxn ang="0">
                      <a:pos x="connsiteX0" y="connsiteY0"/>
                    </a:cxn>
                    <a:cxn ang="0">
                      <a:pos x="connsiteX1" y="connsiteY1"/>
                    </a:cxn>
                    <a:cxn ang="0">
                      <a:pos x="connsiteX2" y="connsiteY2"/>
                    </a:cxn>
                    <a:cxn ang="0">
                      <a:pos x="connsiteX3" y="connsiteY3"/>
                    </a:cxn>
                  </a:cxnLst>
                  <a:rect l="l" t="t" r="r" b="b"/>
                  <a:pathLst>
                    <a:path w="401096" h="95319">
                      <a:moveTo>
                        <a:pt x="0" y="0"/>
                      </a:moveTo>
                      <a:cubicBezTo>
                        <a:pt x="41265" y="46154"/>
                        <a:pt x="95735" y="79121"/>
                        <a:pt x="156808" y="90660"/>
                      </a:cubicBezTo>
                      <a:cubicBezTo>
                        <a:pt x="219530" y="102198"/>
                        <a:pt x="287205" y="92309"/>
                        <a:pt x="343326" y="60989"/>
                      </a:cubicBezTo>
                      <a:cubicBezTo>
                        <a:pt x="364784" y="49451"/>
                        <a:pt x="384591" y="34616"/>
                        <a:pt x="401097" y="18132"/>
                      </a:cubicBezTo>
                    </a:path>
                  </a:pathLst>
                </a:custGeom>
                <a:noFill/>
                <a:ln w="12700" cap="rnd">
                  <a:solidFill>
                    <a:srgbClr val="000000"/>
                  </a:solidFill>
                  <a:prstDash val="solid"/>
                  <a:miter/>
                </a:ln>
              </p:spPr>
              <p:txBody>
                <a:bodyPr rtlCol="0" anchor="ctr"/>
                <a:lstStyle/>
                <a:p>
                  <a:endParaRPr lang="en-US" sz="1799"/>
                </a:p>
              </p:txBody>
            </p:sp>
            <p:sp>
              <p:nvSpPr>
                <p:cNvPr id="189" name="Freeform 188">
                  <a:extLst>
                    <a:ext uri="{FF2B5EF4-FFF2-40B4-BE49-F238E27FC236}">
                      <a16:creationId xmlns:a16="http://schemas.microsoft.com/office/drawing/2014/main" id="{73FB18F2-56A5-67C0-5226-026D3D14C990}"/>
                    </a:ext>
                  </a:extLst>
                </p:cNvPr>
                <p:cNvSpPr/>
                <p:nvPr/>
              </p:nvSpPr>
              <p:spPr>
                <a:xfrm>
                  <a:off x="6095247" y="4658121"/>
                  <a:ext cx="86270" cy="82418"/>
                </a:xfrm>
                <a:custGeom>
                  <a:avLst/>
                  <a:gdLst>
                    <a:gd name="connsiteX0" fmla="*/ 86271 w 86270"/>
                    <a:gd name="connsiteY0" fmla="*/ 4945 h 82418"/>
                    <a:gd name="connsiteX1" fmla="*/ 18596 w 86270"/>
                    <a:gd name="connsiteY1" fmla="*/ 0 h 82418"/>
                    <a:gd name="connsiteX2" fmla="*/ 5391 w 86270"/>
                    <a:gd name="connsiteY2" fmla="*/ 0 h 82418"/>
                    <a:gd name="connsiteX3" fmla="*/ 439 w 86270"/>
                    <a:gd name="connsiteY3" fmla="*/ 6594 h 82418"/>
                    <a:gd name="connsiteX4" fmla="*/ 18596 w 86270"/>
                    <a:gd name="connsiteY4" fmla="*/ 82418 h 8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70" h="82418">
                      <a:moveTo>
                        <a:pt x="86271" y="4945"/>
                      </a:moveTo>
                      <a:cubicBezTo>
                        <a:pt x="63162" y="4945"/>
                        <a:pt x="41704" y="1648"/>
                        <a:pt x="18596" y="0"/>
                      </a:cubicBezTo>
                      <a:cubicBezTo>
                        <a:pt x="13644" y="0"/>
                        <a:pt x="10343" y="0"/>
                        <a:pt x="5391" y="0"/>
                      </a:cubicBezTo>
                      <a:cubicBezTo>
                        <a:pt x="2090" y="0"/>
                        <a:pt x="-1211" y="3297"/>
                        <a:pt x="439" y="6594"/>
                      </a:cubicBezTo>
                      <a:cubicBezTo>
                        <a:pt x="7042" y="31319"/>
                        <a:pt x="11993" y="57693"/>
                        <a:pt x="18596" y="82418"/>
                      </a:cubicBezTo>
                    </a:path>
                  </a:pathLst>
                </a:custGeom>
                <a:noFill/>
                <a:ln w="12700" cap="rnd">
                  <a:solidFill>
                    <a:srgbClr val="000000"/>
                  </a:solidFill>
                  <a:prstDash val="solid"/>
                  <a:miter/>
                </a:ln>
              </p:spPr>
              <p:txBody>
                <a:bodyPr rtlCol="0" anchor="ctr"/>
                <a:lstStyle/>
                <a:p>
                  <a:endParaRPr lang="en-US" sz="1799"/>
                </a:p>
              </p:txBody>
            </p:sp>
          </p:grpSp>
          <p:grpSp>
            <p:nvGrpSpPr>
              <p:cNvPr id="182" name="Graphic 503">
                <a:extLst>
                  <a:ext uri="{FF2B5EF4-FFF2-40B4-BE49-F238E27FC236}">
                    <a16:creationId xmlns:a16="http://schemas.microsoft.com/office/drawing/2014/main" id="{7132C009-9644-FB63-6766-017A70EA946A}"/>
                  </a:ext>
                </a:extLst>
              </p:cNvPr>
              <p:cNvGrpSpPr/>
              <p:nvPr/>
            </p:nvGrpSpPr>
            <p:grpSpPr>
              <a:xfrm>
                <a:off x="6031312" y="4181743"/>
                <a:ext cx="230081" cy="397256"/>
                <a:chOff x="6031312" y="4181743"/>
                <a:chExt cx="230081" cy="397256"/>
              </a:xfrm>
              <a:noFill/>
            </p:grpSpPr>
            <p:sp>
              <p:nvSpPr>
                <p:cNvPr id="186" name="Freeform 185">
                  <a:extLst>
                    <a:ext uri="{FF2B5EF4-FFF2-40B4-BE49-F238E27FC236}">
                      <a16:creationId xmlns:a16="http://schemas.microsoft.com/office/drawing/2014/main" id="{96586A36-04FD-020F-499A-5F47F4FC6870}"/>
                    </a:ext>
                  </a:extLst>
                </p:cNvPr>
                <p:cNvSpPr/>
                <p:nvPr/>
              </p:nvSpPr>
              <p:spPr>
                <a:xfrm>
                  <a:off x="6031312" y="4209766"/>
                  <a:ext cx="226133" cy="369233"/>
                </a:xfrm>
                <a:custGeom>
                  <a:avLst/>
                  <a:gdLst>
                    <a:gd name="connsiteX0" fmla="*/ 226133 w 226133"/>
                    <a:gd name="connsiteY0" fmla="*/ 0 h 369233"/>
                    <a:gd name="connsiteX1" fmla="*/ 67675 w 226133"/>
                    <a:gd name="connsiteY1" fmla="*/ 90660 h 369233"/>
                    <a:gd name="connsiteX2" fmla="*/ 0 w 226133"/>
                    <a:gd name="connsiteY2" fmla="*/ 267035 h 369233"/>
                    <a:gd name="connsiteX3" fmla="*/ 18157 w 226133"/>
                    <a:gd name="connsiteY3" fmla="*/ 369234 h 369233"/>
                  </a:gdLst>
                  <a:ahLst/>
                  <a:cxnLst>
                    <a:cxn ang="0">
                      <a:pos x="connsiteX0" y="connsiteY0"/>
                    </a:cxn>
                    <a:cxn ang="0">
                      <a:pos x="connsiteX1" y="connsiteY1"/>
                    </a:cxn>
                    <a:cxn ang="0">
                      <a:pos x="connsiteX2" y="connsiteY2"/>
                    </a:cxn>
                    <a:cxn ang="0">
                      <a:pos x="connsiteX3" y="connsiteY3"/>
                    </a:cxn>
                  </a:cxnLst>
                  <a:rect l="l" t="t" r="r" b="b"/>
                  <a:pathLst>
                    <a:path w="226133" h="369233">
                      <a:moveTo>
                        <a:pt x="226133" y="0"/>
                      </a:moveTo>
                      <a:cubicBezTo>
                        <a:pt x="165061" y="11538"/>
                        <a:pt x="108940" y="44506"/>
                        <a:pt x="67675" y="90660"/>
                      </a:cubicBezTo>
                      <a:cubicBezTo>
                        <a:pt x="26410" y="140111"/>
                        <a:pt x="1651" y="202749"/>
                        <a:pt x="0" y="267035"/>
                      </a:cubicBezTo>
                      <a:cubicBezTo>
                        <a:pt x="0" y="301651"/>
                        <a:pt x="4952" y="336267"/>
                        <a:pt x="18157" y="369234"/>
                      </a:cubicBezTo>
                    </a:path>
                  </a:pathLst>
                </a:custGeom>
                <a:noFill/>
                <a:ln w="12700" cap="rnd">
                  <a:solidFill>
                    <a:srgbClr val="000000"/>
                  </a:solidFill>
                  <a:prstDash val="solid"/>
                  <a:miter/>
                </a:ln>
              </p:spPr>
              <p:txBody>
                <a:bodyPr rtlCol="0" anchor="ctr"/>
                <a:lstStyle/>
                <a:p>
                  <a:endParaRPr lang="en-US" sz="1799"/>
                </a:p>
              </p:txBody>
            </p:sp>
            <p:sp>
              <p:nvSpPr>
                <p:cNvPr id="187" name="Freeform 186">
                  <a:extLst>
                    <a:ext uri="{FF2B5EF4-FFF2-40B4-BE49-F238E27FC236}">
                      <a16:creationId xmlns:a16="http://schemas.microsoft.com/office/drawing/2014/main" id="{F6B65779-7936-1662-1864-432051549535}"/>
                    </a:ext>
                  </a:extLst>
                </p:cNvPr>
                <p:cNvSpPr/>
                <p:nvPr/>
              </p:nvSpPr>
              <p:spPr>
                <a:xfrm>
                  <a:off x="6184819" y="4181743"/>
                  <a:ext cx="76575" cy="97253"/>
                </a:xfrm>
                <a:custGeom>
                  <a:avLst/>
                  <a:gdLst>
                    <a:gd name="connsiteX0" fmla="*/ 31361 w 76575"/>
                    <a:gd name="connsiteY0" fmla="*/ 97253 h 97253"/>
                    <a:gd name="connsiteX1" fmla="*/ 67674 w 76575"/>
                    <a:gd name="connsiteY1" fmla="*/ 41209 h 97253"/>
                    <a:gd name="connsiteX2" fmla="*/ 75927 w 76575"/>
                    <a:gd name="connsiteY2" fmla="*/ 29671 h 97253"/>
                    <a:gd name="connsiteX3" fmla="*/ 72627 w 76575"/>
                    <a:gd name="connsiteY3" fmla="*/ 21429 h 97253"/>
                    <a:gd name="connsiteX4" fmla="*/ 0 w 76575"/>
                    <a:gd name="connsiteY4" fmla="*/ 0 h 97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5" h="97253">
                      <a:moveTo>
                        <a:pt x="31361" y="97253"/>
                      </a:moveTo>
                      <a:cubicBezTo>
                        <a:pt x="42915" y="79122"/>
                        <a:pt x="56120" y="60990"/>
                        <a:pt x="67674" y="41209"/>
                      </a:cubicBezTo>
                      <a:cubicBezTo>
                        <a:pt x="70976" y="37913"/>
                        <a:pt x="72627" y="32967"/>
                        <a:pt x="75927" y="29671"/>
                      </a:cubicBezTo>
                      <a:cubicBezTo>
                        <a:pt x="77578" y="26374"/>
                        <a:pt x="75927" y="23077"/>
                        <a:pt x="72627" y="21429"/>
                      </a:cubicBezTo>
                      <a:cubicBezTo>
                        <a:pt x="47867" y="14835"/>
                        <a:pt x="24759" y="6593"/>
                        <a:pt x="0" y="0"/>
                      </a:cubicBezTo>
                    </a:path>
                  </a:pathLst>
                </a:custGeom>
                <a:noFill/>
                <a:ln w="12700" cap="rnd">
                  <a:solidFill>
                    <a:srgbClr val="000000"/>
                  </a:solidFill>
                  <a:prstDash val="solid"/>
                  <a:miter/>
                </a:ln>
              </p:spPr>
              <p:txBody>
                <a:bodyPr rtlCol="0" anchor="ctr"/>
                <a:lstStyle/>
                <a:p>
                  <a:endParaRPr lang="en-US" sz="1799"/>
                </a:p>
              </p:txBody>
            </p:sp>
          </p:grpSp>
          <p:grpSp>
            <p:nvGrpSpPr>
              <p:cNvPr id="183" name="Graphic 503">
                <a:extLst>
                  <a:ext uri="{FF2B5EF4-FFF2-40B4-BE49-F238E27FC236}">
                    <a16:creationId xmlns:a16="http://schemas.microsoft.com/office/drawing/2014/main" id="{32C442F0-7B54-D4D2-5301-D9A7C2C5BA45}"/>
                  </a:ext>
                </a:extLst>
              </p:cNvPr>
              <p:cNvGrpSpPr/>
              <p:nvPr/>
            </p:nvGrpSpPr>
            <p:grpSpPr>
              <a:xfrm>
                <a:off x="6384542" y="4213062"/>
                <a:ext cx="242639" cy="391745"/>
                <a:chOff x="6384542" y="4213062"/>
                <a:chExt cx="242639" cy="391745"/>
              </a:xfrm>
              <a:noFill/>
            </p:grpSpPr>
            <p:sp>
              <p:nvSpPr>
                <p:cNvPr id="184" name="Freeform 183">
                  <a:extLst>
                    <a:ext uri="{FF2B5EF4-FFF2-40B4-BE49-F238E27FC236}">
                      <a16:creationId xmlns:a16="http://schemas.microsoft.com/office/drawing/2014/main" id="{D6B0FDFC-2E70-6749-5014-D7D27708E93C}"/>
                    </a:ext>
                  </a:extLst>
                </p:cNvPr>
                <p:cNvSpPr/>
                <p:nvPr/>
              </p:nvSpPr>
              <p:spPr>
                <a:xfrm>
                  <a:off x="6384542" y="4213062"/>
                  <a:ext cx="199315" cy="387365"/>
                </a:xfrm>
                <a:custGeom>
                  <a:avLst/>
                  <a:gdLst>
                    <a:gd name="connsiteX0" fmla="*/ 171663 w 199315"/>
                    <a:gd name="connsiteY0" fmla="*/ 387366 h 387365"/>
                    <a:gd name="connsiteX1" fmla="*/ 193121 w 199315"/>
                    <a:gd name="connsiteY1" fmla="*/ 207694 h 387365"/>
                    <a:gd name="connsiteX2" fmla="*/ 92434 w 199315"/>
                    <a:gd name="connsiteY2" fmla="*/ 47803 h 387365"/>
                    <a:gd name="connsiteX3" fmla="*/ 0 w 199315"/>
                    <a:gd name="connsiteY3" fmla="*/ 0 h 387365"/>
                  </a:gdLst>
                  <a:ahLst/>
                  <a:cxnLst>
                    <a:cxn ang="0">
                      <a:pos x="connsiteX0" y="connsiteY0"/>
                    </a:cxn>
                    <a:cxn ang="0">
                      <a:pos x="connsiteX1" y="connsiteY1"/>
                    </a:cxn>
                    <a:cxn ang="0">
                      <a:pos x="connsiteX2" y="connsiteY2"/>
                    </a:cxn>
                    <a:cxn ang="0">
                      <a:pos x="connsiteX3" y="connsiteY3"/>
                    </a:cxn>
                  </a:cxnLst>
                  <a:rect l="l" t="t" r="r" b="b"/>
                  <a:pathLst>
                    <a:path w="199315" h="387365">
                      <a:moveTo>
                        <a:pt x="171663" y="387366"/>
                      </a:moveTo>
                      <a:cubicBezTo>
                        <a:pt x="198073" y="331322"/>
                        <a:pt x="206326" y="267035"/>
                        <a:pt x="193121" y="207694"/>
                      </a:cubicBezTo>
                      <a:cubicBezTo>
                        <a:pt x="179916" y="145057"/>
                        <a:pt x="143603" y="87364"/>
                        <a:pt x="92434" y="47803"/>
                      </a:cubicBezTo>
                      <a:cubicBezTo>
                        <a:pt x="64374" y="26374"/>
                        <a:pt x="33012" y="9890"/>
                        <a:pt x="0" y="0"/>
                      </a:cubicBezTo>
                    </a:path>
                  </a:pathLst>
                </a:custGeom>
                <a:noFill/>
                <a:ln w="12700" cap="rnd">
                  <a:solidFill>
                    <a:srgbClr val="000000"/>
                  </a:solidFill>
                  <a:prstDash val="solid"/>
                  <a:miter/>
                </a:ln>
              </p:spPr>
              <p:txBody>
                <a:bodyPr rtlCol="0" anchor="ctr"/>
                <a:lstStyle/>
                <a:p>
                  <a:endParaRPr lang="en-US" sz="1799"/>
                </a:p>
              </p:txBody>
            </p:sp>
            <p:sp>
              <p:nvSpPr>
                <p:cNvPr id="185" name="Freeform 184">
                  <a:extLst>
                    <a:ext uri="{FF2B5EF4-FFF2-40B4-BE49-F238E27FC236}">
                      <a16:creationId xmlns:a16="http://schemas.microsoft.com/office/drawing/2014/main" id="{3775D7B6-F67A-A5E8-ABE3-5E6B72DD58ED}"/>
                    </a:ext>
                  </a:extLst>
                </p:cNvPr>
                <p:cNvSpPr/>
                <p:nvPr/>
              </p:nvSpPr>
              <p:spPr>
                <a:xfrm>
                  <a:off x="6524843" y="4524604"/>
                  <a:ext cx="102337" cy="80204"/>
                </a:xfrm>
                <a:custGeom>
                  <a:avLst/>
                  <a:gdLst>
                    <a:gd name="connsiteX0" fmla="*/ 0 w 102337"/>
                    <a:gd name="connsiteY0" fmla="*/ 0 h 80204"/>
                    <a:gd name="connsiteX1" fmla="*/ 23109 w 102337"/>
                    <a:gd name="connsiteY1" fmla="*/ 64286 h 80204"/>
                    <a:gd name="connsiteX2" fmla="*/ 28060 w 102337"/>
                    <a:gd name="connsiteY2" fmla="*/ 77473 h 80204"/>
                    <a:gd name="connsiteX3" fmla="*/ 36314 w 102337"/>
                    <a:gd name="connsiteY3" fmla="*/ 79121 h 80204"/>
                    <a:gd name="connsiteX4" fmla="*/ 102338 w 102337"/>
                    <a:gd name="connsiteY4" fmla="*/ 29670 h 8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37" h="80204">
                      <a:moveTo>
                        <a:pt x="0" y="0"/>
                      </a:moveTo>
                      <a:cubicBezTo>
                        <a:pt x="8253" y="21429"/>
                        <a:pt x="14856" y="42857"/>
                        <a:pt x="23109" y="64286"/>
                      </a:cubicBezTo>
                      <a:cubicBezTo>
                        <a:pt x="23109" y="69231"/>
                        <a:pt x="26410" y="72528"/>
                        <a:pt x="28060" y="77473"/>
                      </a:cubicBezTo>
                      <a:cubicBezTo>
                        <a:pt x="28060" y="80770"/>
                        <a:pt x="34663" y="80770"/>
                        <a:pt x="36314" y="79121"/>
                      </a:cubicBezTo>
                      <a:cubicBezTo>
                        <a:pt x="57771" y="62638"/>
                        <a:pt x="80880" y="46154"/>
                        <a:pt x="102338" y="29670"/>
                      </a:cubicBezTo>
                    </a:path>
                  </a:pathLst>
                </a:custGeom>
                <a:noFill/>
                <a:ln w="12700" cap="rnd">
                  <a:solidFill>
                    <a:srgbClr val="000000"/>
                  </a:solidFill>
                  <a:prstDash val="solid"/>
                  <a:miter/>
                </a:ln>
              </p:spPr>
              <p:txBody>
                <a:bodyPr rtlCol="0" anchor="ctr"/>
                <a:lstStyle/>
                <a:p>
                  <a:endParaRPr lang="en-US" sz="1799"/>
                </a:p>
              </p:txBody>
            </p:sp>
          </p:grpSp>
        </p:grpSp>
        <p:sp>
          <p:nvSpPr>
            <p:cNvPr id="180" name="Freeform 179">
              <a:extLst>
                <a:ext uri="{FF2B5EF4-FFF2-40B4-BE49-F238E27FC236}">
                  <a16:creationId xmlns:a16="http://schemas.microsoft.com/office/drawing/2014/main" id="{0CB96738-4CA1-B79C-D62C-5D4A9F55E26B}"/>
                </a:ext>
              </a:extLst>
            </p:cNvPr>
            <p:cNvSpPr/>
            <p:nvPr/>
          </p:nvSpPr>
          <p:spPr>
            <a:xfrm>
              <a:off x="6179867" y="4275700"/>
              <a:ext cx="260795" cy="412091"/>
            </a:xfrm>
            <a:custGeom>
              <a:avLst/>
              <a:gdLst>
                <a:gd name="connsiteX0" fmla="*/ 130398 w 260795"/>
                <a:gd name="connsiteY0" fmla="*/ 0 h 412091"/>
                <a:gd name="connsiteX1" fmla="*/ 0 w 260795"/>
                <a:gd name="connsiteY1" fmla="*/ 225826 h 412091"/>
                <a:gd name="connsiteX2" fmla="*/ 130398 w 260795"/>
                <a:gd name="connsiteY2" fmla="*/ 225826 h 412091"/>
                <a:gd name="connsiteX3" fmla="*/ 130398 w 260795"/>
                <a:gd name="connsiteY3" fmla="*/ 412092 h 412091"/>
                <a:gd name="connsiteX4" fmla="*/ 260796 w 260795"/>
                <a:gd name="connsiteY4" fmla="*/ 168133 h 412091"/>
                <a:gd name="connsiteX5" fmla="*/ 130398 w 260795"/>
                <a:gd name="connsiteY5" fmla="*/ 168133 h 412091"/>
                <a:gd name="connsiteX6" fmla="*/ 130398 w 260795"/>
                <a:gd name="connsiteY6" fmla="*/ 0 h 41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95" h="412091">
                  <a:moveTo>
                    <a:pt x="130398" y="0"/>
                  </a:moveTo>
                  <a:lnTo>
                    <a:pt x="0" y="225826"/>
                  </a:lnTo>
                  <a:lnTo>
                    <a:pt x="130398" y="225826"/>
                  </a:lnTo>
                  <a:lnTo>
                    <a:pt x="130398" y="412092"/>
                  </a:lnTo>
                  <a:lnTo>
                    <a:pt x="260796" y="168133"/>
                  </a:lnTo>
                  <a:lnTo>
                    <a:pt x="130398" y="168133"/>
                  </a:lnTo>
                  <a:lnTo>
                    <a:pt x="130398" y="0"/>
                  </a:lnTo>
                  <a:close/>
                </a:path>
              </a:pathLst>
            </a:custGeom>
            <a:solidFill>
              <a:srgbClr val="ADD037"/>
            </a:solidFill>
            <a:ln w="12700" cap="rnd">
              <a:solidFill>
                <a:srgbClr val="000000"/>
              </a:solidFill>
              <a:prstDash val="solid"/>
              <a:round/>
            </a:ln>
          </p:spPr>
          <p:txBody>
            <a:bodyPr rtlCol="0" anchor="ctr"/>
            <a:lstStyle/>
            <a:p>
              <a:endParaRPr lang="en-US" sz="1799"/>
            </a:p>
          </p:txBody>
        </p:sp>
      </p:grpSp>
      <p:sp>
        <p:nvSpPr>
          <p:cNvPr id="223" name="TextBox 222">
            <a:extLst>
              <a:ext uri="{FF2B5EF4-FFF2-40B4-BE49-F238E27FC236}">
                <a16:creationId xmlns:a16="http://schemas.microsoft.com/office/drawing/2014/main" id="{48DC20C1-B6D3-3E73-97D6-90247481A14B}"/>
              </a:ext>
            </a:extLst>
          </p:cNvPr>
          <p:cNvSpPr txBox="1"/>
          <p:nvPr/>
        </p:nvSpPr>
        <p:spPr>
          <a:xfrm>
            <a:off x="1193749" y="5507282"/>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Funzione </a:t>
            </a:r>
          </a:p>
        </p:txBody>
      </p:sp>
      <p:sp>
        <p:nvSpPr>
          <p:cNvPr id="224" name="Text Placeholder 1">
            <a:extLst>
              <a:ext uri="{FF2B5EF4-FFF2-40B4-BE49-F238E27FC236}">
                <a16:creationId xmlns:a16="http://schemas.microsoft.com/office/drawing/2014/main" id="{451EC55B-B6BD-CFA5-93FE-4C29CA532A36}"/>
              </a:ext>
            </a:extLst>
          </p:cNvPr>
          <p:cNvSpPr txBox="1">
            <a:spLocks/>
          </p:cNvSpPr>
          <p:nvPr/>
        </p:nvSpPr>
        <p:spPr>
          <a:xfrm>
            <a:off x="1213873" y="5839182"/>
            <a:ext cx="5760117" cy="515979"/>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006668"/>
              </a:buClr>
            </a:pPr>
            <a:r>
              <a:rPr lang="en-US" sz="1150" dirty="0">
                <a:solidFill>
                  <a:srgbClr val="262626"/>
                </a:solidFill>
              </a:rPr>
              <a:t>Vind AI </a:t>
            </a:r>
            <a:r>
              <a:rPr lang="en-US" sz="1150" b="0" dirty="0">
                <a:solidFill>
                  <a:srgbClr val="262626"/>
                </a:solidFill>
              </a:rPr>
              <a:t>è una piattaforma digitale progettata per semplificare la valutazione e lo sviluppo di progetti eolici offshore e onshore. Integra dati in tempo reale, algoritmi di ottimizzazione avanzati e strumenti di collaborazione per migliorare le fasi di sviluppo dei progetti. Lo strumento consente agli utenti di modellare la resa, il costo livellato dell'energia (</a:t>
            </a:r>
            <a:r>
              <a:rPr lang="en-US" sz="1150" b="0" dirty="0" err="1">
                <a:solidFill>
                  <a:srgbClr val="262626"/>
                </a:solidFill>
              </a:rPr>
              <a:t>LCoE</a:t>
            </a:r>
            <a:r>
              <a:rPr lang="en-US" sz="1150" b="0" dirty="0">
                <a:solidFill>
                  <a:srgbClr val="262626"/>
                </a:solidFill>
              </a:rPr>
              <a:t>), il rumore, gli effetti visivi e altro ancora in tempo reale, fornendo valutazioni precise delle prestazioni dei parchi eolici.</a:t>
            </a:r>
          </a:p>
        </p:txBody>
      </p:sp>
      <p:grpSp>
        <p:nvGrpSpPr>
          <p:cNvPr id="225" name="Group 224">
            <a:extLst>
              <a:ext uri="{FF2B5EF4-FFF2-40B4-BE49-F238E27FC236}">
                <a16:creationId xmlns:a16="http://schemas.microsoft.com/office/drawing/2014/main" id="{4DB95AE3-77A5-3880-483F-33311912E01A}"/>
              </a:ext>
            </a:extLst>
          </p:cNvPr>
          <p:cNvGrpSpPr/>
          <p:nvPr/>
        </p:nvGrpSpPr>
        <p:grpSpPr>
          <a:xfrm>
            <a:off x="831260" y="5628427"/>
            <a:ext cx="284351" cy="90540"/>
            <a:chOff x="1376309" y="4038285"/>
            <a:chExt cx="284351" cy="90540"/>
          </a:xfrm>
        </p:grpSpPr>
        <p:cxnSp>
          <p:nvCxnSpPr>
            <p:cNvPr id="227" name="Straight Connector 226">
              <a:extLst>
                <a:ext uri="{FF2B5EF4-FFF2-40B4-BE49-F238E27FC236}">
                  <a16:creationId xmlns:a16="http://schemas.microsoft.com/office/drawing/2014/main" id="{7C1F896F-756B-C538-9A41-19DDF8FF6AEE}"/>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229" name="Graphic 15">
              <a:extLst>
                <a:ext uri="{FF2B5EF4-FFF2-40B4-BE49-F238E27FC236}">
                  <a16:creationId xmlns:a16="http://schemas.microsoft.com/office/drawing/2014/main" id="{3AF277D3-8F95-5862-ECF3-A62B571E1D75}"/>
                </a:ext>
              </a:extLst>
            </p:cNvPr>
            <p:cNvGrpSpPr/>
            <p:nvPr/>
          </p:nvGrpSpPr>
          <p:grpSpPr>
            <a:xfrm rot="16200000">
              <a:off x="1570220" y="4038384"/>
              <a:ext cx="90540" cy="90341"/>
              <a:chOff x="1006279" y="7689162"/>
              <a:chExt cx="118191" cy="117931"/>
            </a:xfrm>
          </p:grpSpPr>
          <p:sp>
            <p:nvSpPr>
              <p:cNvPr id="230" name="Freeform 229">
                <a:extLst>
                  <a:ext uri="{FF2B5EF4-FFF2-40B4-BE49-F238E27FC236}">
                    <a16:creationId xmlns:a16="http://schemas.microsoft.com/office/drawing/2014/main" id="{AD31B3B2-9124-7425-5D74-B1DA00831489}"/>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32" name="Freeform 231">
                <a:extLst>
                  <a:ext uri="{FF2B5EF4-FFF2-40B4-BE49-F238E27FC236}">
                    <a16:creationId xmlns:a16="http://schemas.microsoft.com/office/drawing/2014/main" id="{9CEECD0E-F615-F83F-2D17-995AB70C6A3A}"/>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7" name="Straight Connector 6">
            <a:extLst>
              <a:ext uri="{FF2B5EF4-FFF2-40B4-BE49-F238E27FC236}">
                <a16:creationId xmlns:a16="http://schemas.microsoft.com/office/drawing/2014/main" id="{C58B7C2F-28CD-0183-A255-C1F92D5623B1}"/>
              </a:ext>
            </a:extLst>
          </p:cNvPr>
          <p:cNvCxnSpPr>
            <a:cxnSpLocks/>
          </p:cNvCxnSpPr>
          <p:nvPr/>
        </p:nvCxnSpPr>
        <p:spPr>
          <a:xfrm flipH="1">
            <a:off x="-10160" y="9765829"/>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577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DCDA1-CF75-FEDD-E569-062055ACEA4D}"/>
            </a:ext>
          </a:extLst>
        </p:cNvPr>
        <p:cNvGrpSpPr/>
        <p:nvPr/>
      </p:nvGrpSpPr>
      <p:grpSpPr>
        <a:xfrm>
          <a:off x="0" y="0"/>
          <a:ext cx="0" cy="0"/>
          <a:chOff x="0" y="0"/>
          <a:chExt cx="0" cy="0"/>
        </a:xfrm>
      </p:grpSpPr>
      <p:sp>
        <p:nvSpPr>
          <p:cNvPr id="17" name="object 13">
            <a:extLst>
              <a:ext uri="{FF2B5EF4-FFF2-40B4-BE49-F238E27FC236}">
                <a16:creationId xmlns:a16="http://schemas.microsoft.com/office/drawing/2014/main" id="{366FCA00-A26E-DF77-8428-B0D5DECA1A93}"/>
              </a:ext>
            </a:extLst>
          </p:cNvPr>
          <p:cNvSpPr/>
          <p:nvPr/>
        </p:nvSpPr>
        <p:spPr>
          <a:xfrm rot="16200000">
            <a:off x="3633929" y="6319348"/>
            <a:ext cx="298569" cy="7552929"/>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8" name="Freeform 17">
            <a:extLst>
              <a:ext uri="{FF2B5EF4-FFF2-40B4-BE49-F238E27FC236}">
                <a16:creationId xmlns:a16="http://schemas.microsoft.com/office/drawing/2014/main" id="{D171462C-7D68-B1B1-B4EB-7C8932166C42}"/>
              </a:ext>
            </a:extLst>
          </p:cNvPr>
          <p:cNvSpPr/>
          <p:nvPr/>
        </p:nvSpPr>
        <p:spPr>
          <a:xfrm rot="19761138">
            <a:off x="2373407" y="917680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cxnSp>
        <p:nvCxnSpPr>
          <p:cNvPr id="32" name="Straight Connector 31">
            <a:extLst>
              <a:ext uri="{FF2B5EF4-FFF2-40B4-BE49-F238E27FC236}">
                <a16:creationId xmlns:a16="http://schemas.microsoft.com/office/drawing/2014/main" id="{C01C88EE-4F57-A480-C055-47FEA914193F}"/>
              </a:ext>
            </a:extLst>
          </p:cNvPr>
          <p:cNvCxnSpPr>
            <a:cxnSpLocks/>
          </p:cNvCxnSpPr>
          <p:nvPr/>
        </p:nvCxnSpPr>
        <p:spPr>
          <a:xfrm>
            <a:off x="841769" y="1176990"/>
            <a:ext cx="0" cy="25994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853C44D9-416E-73B4-4321-1274AB7E02AC}"/>
              </a:ext>
            </a:extLst>
          </p:cNvPr>
          <p:cNvCxnSpPr>
            <a:cxnSpLocks/>
            <a:stCxn id="203" idx="1"/>
          </p:cNvCxnSpPr>
          <p:nvPr/>
        </p:nvCxnSpPr>
        <p:spPr>
          <a:xfrm flipH="1" flipV="1">
            <a:off x="-37293" y="698810"/>
            <a:ext cx="1331206" cy="19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2" name="object 13">
            <a:extLst>
              <a:ext uri="{FF2B5EF4-FFF2-40B4-BE49-F238E27FC236}">
                <a16:creationId xmlns:a16="http://schemas.microsoft.com/office/drawing/2014/main" id="{7A4FD31B-F498-C8CB-A176-41688A4C9B65}"/>
              </a:ext>
            </a:extLst>
          </p:cNvPr>
          <p:cNvSpPr/>
          <p:nvPr/>
        </p:nvSpPr>
        <p:spPr>
          <a:xfrm rot="16200000">
            <a:off x="3154559" y="-1875317"/>
            <a:ext cx="1235102" cy="7575128"/>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5609F1B2-249D-2A0C-AD66-BEA679CD37A0}"/>
              </a:ext>
            </a:extLst>
          </p:cNvPr>
          <p:cNvSpPr txBox="1">
            <a:spLocks/>
          </p:cNvSpPr>
          <p:nvPr/>
        </p:nvSpPr>
        <p:spPr>
          <a:xfrm>
            <a:off x="672233" y="1534523"/>
            <a:ext cx="5939601" cy="493776"/>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200" b="1" dirty="0">
                <a:solidFill>
                  <a:srgbClr val="FFFFFF"/>
                </a:solidFill>
                <a:latin typeface="Calibri" panose="020F0502020204030204" pitchFamily="34" charset="0"/>
                <a:cs typeface="Calibri" panose="020F0502020204030204" pitchFamily="34" charset="0"/>
              </a:rPr>
              <a:t>VIND ai</a:t>
            </a:r>
          </a:p>
          <a:p>
            <a:pPr marL="0" indent="0">
              <a:lnSpc>
                <a:spcPts val="2300"/>
              </a:lnSpc>
              <a:spcBef>
                <a:spcPts val="0"/>
              </a:spcBef>
              <a:buNone/>
            </a:pPr>
            <a:endParaRPr lang="en-US" sz="2200" b="1" dirty="0">
              <a:solidFill>
                <a:srgbClr val="FFFFFF"/>
              </a:solidFill>
              <a:latin typeface="Calibri" panose="020F0502020204030204" pitchFamily="34" charset="0"/>
              <a:cs typeface="Calibri" panose="020F0502020204030204" pitchFamily="34" charset="0"/>
            </a:endParaRPr>
          </a:p>
        </p:txBody>
      </p:sp>
      <p:sp>
        <p:nvSpPr>
          <p:cNvPr id="129" name="Freeform 128">
            <a:extLst>
              <a:ext uri="{FF2B5EF4-FFF2-40B4-BE49-F238E27FC236}">
                <a16:creationId xmlns:a16="http://schemas.microsoft.com/office/drawing/2014/main" id="{1EE5D14B-8F1F-61A9-9C59-AB0CE9D4C81F}"/>
              </a:ext>
            </a:extLst>
          </p:cNvPr>
          <p:cNvSpPr/>
          <p:nvPr/>
        </p:nvSpPr>
        <p:spPr>
          <a:xfrm rot="11207408">
            <a:off x="5779813" y="-1195186"/>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41" name="TextBox 140">
            <a:extLst>
              <a:ext uri="{FF2B5EF4-FFF2-40B4-BE49-F238E27FC236}">
                <a16:creationId xmlns:a16="http://schemas.microsoft.com/office/drawing/2014/main" id="{AC7BFC0F-A8B7-4403-F4B3-BFD3EF4AABED}"/>
              </a:ext>
            </a:extLst>
          </p:cNvPr>
          <p:cNvSpPr txBox="1"/>
          <p:nvPr/>
        </p:nvSpPr>
        <p:spPr>
          <a:xfrm>
            <a:off x="1464449" y="591751"/>
            <a:ext cx="3366904" cy="525850"/>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ENERGY</a:t>
            </a: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p:txBody>
      </p:sp>
      <p:grpSp>
        <p:nvGrpSpPr>
          <p:cNvPr id="197" name="Group 196">
            <a:extLst>
              <a:ext uri="{FF2B5EF4-FFF2-40B4-BE49-F238E27FC236}">
                <a16:creationId xmlns:a16="http://schemas.microsoft.com/office/drawing/2014/main" id="{6C687EBC-4E28-81A7-478D-7CB0820B1751}"/>
              </a:ext>
            </a:extLst>
          </p:cNvPr>
          <p:cNvGrpSpPr/>
          <p:nvPr/>
        </p:nvGrpSpPr>
        <p:grpSpPr>
          <a:xfrm rot="16200000">
            <a:off x="514220" y="225676"/>
            <a:ext cx="793054" cy="947012"/>
            <a:chOff x="547405" y="6570863"/>
            <a:chExt cx="1035254" cy="1236230"/>
          </a:xfrm>
        </p:grpSpPr>
        <p:grpSp>
          <p:nvGrpSpPr>
            <p:cNvPr id="199" name="Graphic 15">
              <a:extLst>
                <a:ext uri="{FF2B5EF4-FFF2-40B4-BE49-F238E27FC236}">
                  <a16:creationId xmlns:a16="http://schemas.microsoft.com/office/drawing/2014/main" id="{D164D677-BC96-5C07-7F73-24611BD26C04}"/>
                </a:ext>
              </a:extLst>
            </p:cNvPr>
            <p:cNvGrpSpPr/>
            <p:nvPr/>
          </p:nvGrpSpPr>
          <p:grpSpPr>
            <a:xfrm>
              <a:off x="1006279" y="7689162"/>
              <a:ext cx="118191" cy="117931"/>
              <a:chOff x="1006279" y="7689162"/>
              <a:chExt cx="118191" cy="117931"/>
            </a:xfrm>
          </p:grpSpPr>
          <p:sp>
            <p:nvSpPr>
              <p:cNvPr id="203" name="Freeform 202">
                <a:extLst>
                  <a:ext uri="{FF2B5EF4-FFF2-40B4-BE49-F238E27FC236}">
                    <a16:creationId xmlns:a16="http://schemas.microsoft.com/office/drawing/2014/main" id="{F6DF533D-1BC2-C655-B56F-0E88C8CDF3A5}"/>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04" name="Freeform 203">
                <a:extLst>
                  <a:ext uri="{FF2B5EF4-FFF2-40B4-BE49-F238E27FC236}">
                    <a16:creationId xmlns:a16="http://schemas.microsoft.com/office/drawing/2014/main" id="{E15ACBDA-0C7E-0A9A-7C8F-CD3248F7C0A6}"/>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ADD037"/>
              </a:solidFill>
              <a:ln w="2276" cap="flat">
                <a:noFill/>
                <a:prstDash val="solid"/>
                <a:miter/>
              </a:ln>
            </p:spPr>
            <p:txBody>
              <a:bodyPr rtlCol="0" anchor="ctr"/>
              <a:lstStyle/>
              <a:p>
                <a:endParaRPr lang="en-US"/>
              </a:p>
            </p:txBody>
          </p:sp>
        </p:grpSp>
        <p:grpSp>
          <p:nvGrpSpPr>
            <p:cNvPr id="200" name="Graphic 15">
              <a:extLst>
                <a:ext uri="{FF2B5EF4-FFF2-40B4-BE49-F238E27FC236}">
                  <a16:creationId xmlns:a16="http://schemas.microsoft.com/office/drawing/2014/main" id="{C75804DD-C46B-CAD2-714D-28BB7FD891B3}"/>
                </a:ext>
              </a:extLst>
            </p:cNvPr>
            <p:cNvGrpSpPr/>
            <p:nvPr/>
          </p:nvGrpSpPr>
          <p:grpSpPr>
            <a:xfrm>
              <a:off x="547405" y="6570863"/>
              <a:ext cx="1035254" cy="914993"/>
              <a:chOff x="547405" y="6570863"/>
              <a:chExt cx="1035254" cy="914993"/>
            </a:xfrm>
          </p:grpSpPr>
          <p:sp>
            <p:nvSpPr>
              <p:cNvPr id="201" name="Freeform 200">
                <a:extLst>
                  <a:ext uri="{FF2B5EF4-FFF2-40B4-BE49-F238E27FC236}">
                    <a16:creationId xmlns:a16="http://schemas.microsoft.com/office/drawing/2014/main" id="{2597169F-62CA-4822-30DC-733635398915}"/>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ADD037"/>
              </a:solidFill>
              <a:ln w="2276"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FF76E476-3023-3C58-3489-7489C9D3509F}"/>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sp>
        <p:nvSpPr>
          <p:cNvPr id="226" name="Text Placeholder 35">
            <a:extLst>
              <a:ext uri="{FF2B5EF4-FFF2-40B4-BE49-F238E27FC236}">
                <a16:creationId xmlns:a16="http://schemas.microsoft.com/office/drawing/2014/main" id="{7F0D0DBA-CFAC-EA1E-E476-E36AE7AE63B3}"/>
              </a:ext>
            </a:extLst>
          </p:cNvPr>
          <p:cNvSpPr txBox="1">
            <a:spLocks/>
          </p:cNvSpPr>
          <p:nvPr/>
        </p:nvSpPr>
        <p:spPr>
          <a:xfrm>
            <a:off x="672233" y="2158225"/>
            <a:ext cx="6742610" cy="1107661"/>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1580"/>
              </a:lnSpc>
              <a:spcBef>
                <a:spcPts val="0"/>
              </a:spcBef>
              <a:buNone/>
              <a:tabLst>
                <a:tab pos="1150938" algn="l"/>
              </a:tabLst>
            </a:pPr>
            <a:r>
              <a:rPr lang="en-US" sz="1400" b="1" dirty="0">
                <a:solidFill>
                  <a:schemeClr val="bg1"/>
                </a:solidFill>
                <a:latin typeface="Calibri" panose="020F0502020204030204" pitchFamily="34" charset="0"/>
                <a:cs typeface="Calibri" panose="020F0502020204030204" pitchFamily="34" charset="0"/>
              </a:rPr>
              <a:t>Sviluppatore: </a:t>
            </a:r>
            <a:r>
              <a:rPr lang="en-US" sz="1400" dirty="0">
                <a:solidFill>
                  <a:schemeClr val="bg1"/>
                </a:solidFill>
                <a:latin typeface="Calibri" panose="020F0502020204030204" pitchFamily="34" charset="0"/>
                <a:cs typeface="Calibri" panose="020F0502020204030204" pitchFamily="34" charset="0"/>
              </a:rPr>
              <a:t>     Vind AI è stato sviluppato da un'azienda norvegese. </a:t>
            </a:r>
          </a:p>
          <a:p>
            <a:pPr marL="0" indent="0">
              <a:lnSpc>
                <a:spcPts val="1580"/>
              </a:lnSpc>
              <a:spcBef>
                <a:spcPts val="0"/>
              </a:spcBef>
              <a:buNone/>
              <a:tabLst>
                <a:tab pos="1150938" algn="l"/>
              </a:tabLst>
            </a:pPr>
            <a:r>
              <a:rPr lang="en-US" sz="1400" dirty="0">
                <a:solidFill>
                  <a:schemeClr val="bg1"/>
                </a:solidFill>
                <a:latin typeface="Calibri" panose="020F0502020204030204" pitchFamily="34" charset="0"/>
                <a:cs typeface="Calibri" panose="020F0502020204030204" pitchFamily="34" charset="0"/>
              </a:rPr>
              <a:t>	</a:t>
            </a:r>
            <a:endParaRPr lang="en-US" sz="1150" dirty="0">
              <a:solidFill>
                <a:schemeClr val="bg1"/>
              </a:solidFill>
              <a:latin typeface="Calibri" panose="020F0502020204030204" pitchFamily="34" charset="0"/>
              <a:cs typeface="Calibri" panose="020F0502020204030204" pitchFamily="34" charset="0"/>
            </a:endParaRPr>
          </a:p>
        </p:txBody>
      </p:sp>
      <p:sp>
        <p:nvSpPr>
          <p:cNvPr id="228" name="TextBox 227">
            <a:extLst>
              <a:ext uri="{FF2B5EF4-FFF2-40B4-BE49-F238E27FC236}">
                <a16:creationId xmlns:a16="http://schemas.microsoft.com/office/drawing/2014/main" id="{08F32EA2-EDC2-5FF0-A832-A3D8CE7164CF}"/>
              </a:ext>
            </a:extLst>
          </p:cNvPr>
          <p:cNvSpPr txBox="1"/>
          <p:nvPr/>
        </p:nvSpPr>
        <p:spPr>
          <a:xfrm>
            <a:off x="1194734" y="2556682"/>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Punti di forza e limiti </a:t>
            </a:r>
          </a:p>
        </p:txBody>
      </p:sp>
      <p:sp>
        <p:nvSpPr>
          <p:cNvPr id="231" name="Text Placeholder 1">
            <a:extLst>
              <a:ext uri="{FF2B5EF4-FFF2-40B4-BE49-F238E27FC236}">
                <a16:creationId xmlns:a16="http://schemas.microsoft.com/office/drawing/2014/main" id="{8BDF25A3-08DD-9EA3-659E-9CD4BB10CB95}"/>
              </a:ext>
            </a:extLst>
          </p:cNvPr>
          <p:cNvSpPr txBox="1">
            <a:spLocks/>
          </p:cNvSpPr>
          <p:nvPr/>
        </p:nvSpPr>
        <p:spPr>
          <a:xfrm>
            <a:off x="1214858" y="2888582"/>
            <a:ext cx="5760117" cy="2173315"/>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spcBef>
                <a:spcPts val="0"/>
              </a:spcBef>
              <a:buClr>
                <a:srgbClr val="006668"/>
              </a:buClr>
            </a:pPr>
            <a:r>
              <a:rPr lang="en-US" sz="1250" dirty="0">
                <a:solidFill>
                  <a:srgbClr val="006668"/>
                </a:solidFill>
              </a:rPr>
              <a:t>Punti di forza:</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Semplifica l'interazione con vari processi di sviluppo.</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 Garantisce coerenza e accuratezza durante tutto il ciclo di vita del progetto.</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 Gli algoritmi basati sull'intelligenza artificiale ottimizzano la disposizione delle turbine e l'efficienza del progetto.</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Modella la resa, il costo livellato dell'energia (</a:t>
            </a:r>
            <a:r>
              <a:rPr lang="en-US" sz="1150" b="0" dirty="0" err="1">
                <a:solidFill>
                  <a:srgbClr val="262626"/>
                </a:solidFill>
              </a:rPr>
              <a:t>LCoE</a:t>
            </a:r>
            <a:r>
              <a:rPr lang="en-US" sz="1150" b="0" dirty="0">
                <a:solidFill>
                  <a:srgbClr val="262626"/>
                </a:solidFill>
              </a:rPr>
              <a:t>), il rumore, gli effetti visivi e altro ancora in tempo reale.</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 Accesso a set di dati globali relativi al vento e ai dati geospaziali.</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Funziona perfettamente con strumenti del settore come </a:t>
            </a:r>
            <a:r>
              <a:rPr lang="en-US" sz="1150" b="0" dirty="0" err="1">
                <a:solidFill>
                  <a:srgbClr val="262626"/>
                </a:solidFill>
              </a:rPr>
              <a:t>WindPro </a:t>
            </a:r>
            <a:r>
              <a:rPr lang="en-US" sz="1150" b="0" dirty="0">
                <a:solidFill>
                  <a:srgbClr val="262626"/>
                </a:solidFill>
              </a:rPr>
              <a:t>e ArcGIS.</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Semplifica la comunicazione e la collaborazione.</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Garantisce la sicurezza dei dati con autorizzazioni di accesso controllate.</a:t>
            </a:r>
          </a:p>
          <a:p>
            <a:pPr marL="171450" lvl="0" indent="-171450">
              <a:lnSpc>
                <a:spcPts val="1220"/>
              </a:lnSpc>
              <a:spcBef>
                <a:spcPts val="0"/>
              </a:spcBef>
              <a:buClr>
                <a:srgbClr val="006668"/>
              </a:buClr>
              <a:buFont typeface="Arial" panose="020B0604020202020204" pitchFamily="34" charset="0"/>
              <a:buChar char="•"/>
            </a:pPr>
            <a:endParaRPr lang="en-US" sz="1150" b="0" dirty="0">
              <a:solidFill>
                <a:srgbClr val="262626"/>
              </a:solidFill>
            </a:endParaRPr>
          </a:p>
          <a:p>
            <a:pPr>
              <a:lnSpc>
                <a:spcPts val="1220"/>
              </a:lnSpc>
              <a:spcBef>
                <a:spcPts val="0"/>
              </a:spcBef>
              <a:buClr>
                <a:srgbClr val="006668"/>
              </a:buClr>
            </a:pPr>
            <a:r>
              <a:rPr lang="en-US" sz="1250" dirty="0">
                <a:solidFill>
                  <a:srgbClr val="006668"/>
                </a:solidFill>
              </a:rPr>
              <a:t> Limiti</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Richiede un abbonamento, che può rappresentare un ostacolo per le organizzazioni più piccole.</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Le funzionalità avanzate potrebbero richiedere una formazione per un utilizzo efficace.</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Per ottenere prestazioni ottimali potrebbero essere necessari hardware di fascia alta e una connessione Internet affidabile.</a:t>
            </a:r>
          </a:p>
        </p:txBody>
      </p:sp>
      <p:cxnSp>
        <p:nvCxnSpPr>
          <p:cNvPr id="240" name="Straight Connector 239">
            <a:extLst>
              <a:ext uri="{FF2B5EF4-FFF2-40B4-BE49-F238E27FC236}">
                <a16:creationId xmlns:a16="http://schemas.microsoft.com/office/drawing/2014/main" id="{4CE57AB1-815B-C99A-FAE3-451AAF295E20}"/>
              </a:ext>
            </a:extLst>
          </p:cNvPr>
          <p:cNvCxnSpPr>
            <a:cxnSpLocks/>
          </p:cNvCxnSpPr>
          <p:nvPr/>
        </p:nvCxnSpPr>
        <p:spPr>
          <a:xfrm flipH="1">
            <a:off x="-1" y="2028299"/>
            <a:ext cx="67564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6" name="Slide Number Placeholder 5">
            <a:extLst>
              <a:ext uri="{FF2B5EF4-FFF2-40B4-BE49-F238E27FC236}">
                <a16:creationId xmlns:a16="http://schemas.microsoft.com/office/drawing/2014/main" id="{6787B949-56B6-B041-9B77-21CD72E14D58}"/>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21</a:t>
            </a:fld>
            <a:endParaRPr lang="en-US" dirty="0">
              <a:solidFill>
                <a:srgbClr val="262626"/>
              </a:solidFill>
            </a:endParaRPr>
          </a:p>
        </p:txBody>
      </p:sp>
      <p:sp>
        <p:nvSpPr>
          <p:cNvPr id="26" name="Freeform 25">
            <a:extLst>
              <a:ext uri="{FF2B5EF4-FFF2-40B4-BE49-F238E27FC236}">
                <a16:creationId xmlns:a16="http://schemas.microsoft.com/office/drawing/2014/main" id="{E35DDCE9-1DC4-1738-2B79-B08F77889B4F}"/>
              </a:ext>
            </a:extLst>
          </p:cNvPr>
          <p:cNvSpPr/>
          <p:nvPr/>
        </p:nvSpPr>
        <p:spPr>
          <a:xfrm rot="16200000">
            <a:off x="6246041" y="1546248"/>
            <a:ext cx="1736260" cy="152301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cxnSp>
        <p:nvCxnSpPr>
          <p:cNvPr id="36" name="Straight Connector 35">
            <a:extLst>
              <a:ext uri="{FF2B5EF4-FFF2-40B4-BE49-F238E27FC236}">
                <a16:creationId xmlns:a16="http://schemas.microsoft.com/office/drawing/2014/main" id="{560C15DA-EF08-C11E-BD85-431A0930D4CE}"/>
              </a:ext>
            </a:extLst>
          </p:cNvPr>
          <p:cNvCxnSpPr>
            <a:cxnSpLocks/>
          </p:cNvCxnSpPr>
          <p:nvPr/>
        </p:nvCxnSpPr>
        <p:spPr>
          <a:xfrm>
            <a:off x="1785437" y="2028299"/>
            <a:ext cx="0" cy="501500"/>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066E1B7-493F-8475-AB12-419851E04976}"/>
              </a:ext>
            </a:extLst>
          </p:cNvPr>
          <p:cNvCxnSpPr>
            <a:cxnSpLocks/>
          </p:cNvCxnSpPr>
          <p:nvPr/>
        </p:nvCxnSpPr>
        <p:spPr>
          <a:xfrm>
            <a:off x="829894" y="2552493"/>
            <a:ext cx="0" cy="7667269"/>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EC0F1160-15FF-B46A-28C4-A77481F4FA7B}"/>
              </a:ext>
            </a:extLst>
          </p:cNvPr>
          <p:cNvGrpSpPr/>
          <p:nvPr/>
        </p:nvGrpSpPr>
        <p:grpSpPr>
          <a:xfrm>
            <a:off x="841722" y="2699666"/>
            <a:ext cx="284351" cy="90540"/>
            <a:chOff x="1376309" y="4038285"/>
            <a:chExt cx="284351" cy="90540"/>
          </a:xfrm>
        </p:grpSpPr>
        <p:cxnSp>
          <p:nvCxnSpPr>
            <p:cNvPr id="142" name="Straight Connector 141">
              <a:extLst>
                <a:ext uri="{FF2B5EF4-FFF2-40B4-BE49-F238E27FC236}">
                  <a16:creationId xmlns:a16="http://schemas.microsoft.com/office/drawing/2014/main" id="{408AEEC0-FF36-BA09-C782-547A40DB2C2E}"/>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3" name="Graphic 15">
              <a:extLst>
                <a:ext uri="{FF2B5EF4-FFF2-40B4-BE49-F238E27FC236}">
                  <a16:creationId xmlns:a16="http://schemas.microsoft.com/office/drawing/2014/main" id="{95039AFF-9CA2-C94F-6C7E-5366AE919B4E}"/>
                </a:ext>
              </a:extLst>
            </p:cNvPr>
            <p:cNvGrpSpPr/>
            <p:nvPr/>
          </p:nvGrpSpPr>
          <p:grpSpPr>
            <a:xfrm rot="16200000">
              <a:off x="1570220" y="4038384"/>
              <a:ext cx="90540" cy="90341"/>
              <a:chOff x="1006279" y="7689162"/>
              <a:chExt cx="118191" cy="117931"/>
            </a:xfrm>
          </p:grpSpPr>
          <p:sp>
            <p:nvSpPr>
              <p:cNvPr id="144" name="Freeform 143">
                <a:extLst>
                  <a:ext uri="{FF2B5EF4-FFF2-40B4-BE49-F238E27FC236}">
                    <a16:creationId xmlns:a16="http://schemas.microsoft.com/office/drawing/2014/main" id="{4EC5873A-2BFA-C435-5E8E-C67574251B0B}"/>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45" name="Freeform 144">
                <a:extLst>
                  <a:ext uri="{FF2B5EF4-FFF2-40B4-BE49-F238E27FC236}">
                    <a16:creationId xmlns:a16="http://schemas.microsoft.com/office/drawing/2014/main" id="{D77F5A2C-3345-BF9A-C1D5-E629EA967947}"/>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sp>
        <p:nvSpPr>
          <p:cNvPr id="27" name="TextBox 26">
            <a:extLst>
              <a:ext uri="{FF2B5EF4-FFF2-40B4-BE49-F238E27FC236}">
                <a16:creationId xmlns:a16="http://schemas.microsoft.com/office/drawing/2014/main" id="{153CFAD8-848C-ABC8-34E8-72A101FF393F}"/>
              </a:ext>
            </a:extLst>
          </p:cNvPr>
          <p:cNvSpPr txBox="1"/>
          <p:nvPr/>
        </p:nvSpPr>
        <p:spPr>
          <a:xfrm>
            <a:off x="1174603" y="5240341"/>
            <a:ext cx="4450318" cy="361637"/>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Informazioni aggiuntive. </a:t>
            </a:r>
          </a:p>
        </p:txBody>
      </p:sp>
      <p:sp>
        <p:nvSpPr>
          <p:cNvPr id="28" name="Text Placeholder 1">
            <a:extLst>
              <a:ext uri="{FF2B5EF4-FFF2-40B4-BE49-F238E27FC236}">
                <a16:creationId xmlns:a16="http://schemas.microsoft.com/office/drawing/2014/main" id="{C8860708-B93B-58B5-3753-0B93494F2C29}"/>
              </a:ext>
            </a:extLst>
          </p:cNvPr>
          <p:cNvSpPr txBox="1">
            <a:spLocks/>
          </p:cNvSpPr>
          <p:nvPr/>
        </p:nvSpPr>
        <p:spPr>
          <a:xfrm>
            <a:off x="1194727" y="5560221"/>
            <a:ext cx="5760117" cy="4389103"/>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ADD037"/>
              </a:buClr>
            </a:pPr>
            <a:r>
              <a:rPr lang="en-US" sz="1150" dirty="0">
                <a:solidFill>
                  <a:srgbClr val="006668"/>
                </a:solidFill>
              </a:rPr>
              <a:t>Scopo didattico: formazione professionale nel settore delle energie rinnovabili </a:t>
            </a:r>
            <a:r>
              <a:rPr lang="en-US" sz="1150" b="0" dirty="0">
                <a:solidFill>
                  <a:srgbClr val="262626"/>
                </a:solidFill>
              </a:rPr>
              <a:t>- </a:t>
            </a:r>
            <a:r>
              <a:rPr lang="en-US" sz="1150" dirty="0">
                <a:solidFill>
                  <a:srgbClr val="262626"/>
                </a:solidFill>
              </a:rPr>
              <a:t>Vind AI </a:t>
            </a:r>
            <a:r>
              <a:rPr lang="en-US" sz="1150" b="0" dirty="0">
                <a:solidFill>
                  <a:srgbClr val="262626"/>
                </a:solidFill>
              </a:rPr>
              <a:t>può essere utilizzato nell'istruzione professionale per insegnare agli studenti le applicazioni pratiche dell'IA nel settore delle energie rinnovabili. Nello specifico, può essere utilizzato per:</a:t>
            </a:r>
          </a:p>
          <a:p>
            <a:pPr algn="just">
              <a:spcBef>
                <a:spcPts val="0"/>
              </a:spcBef>
            </a:pPr>
            <a:endParaRPr lang="en-US" sz="600" b="0" dirty="0">
              <a:solidFill>
                <a:srgbClr val="262626"/>
              </a:solidFill>
            </a:endParaRPr>
          </a:p>
          <a:p>
            <a:pPr algn="just">
              <a:lnSpc>
                <a:spcPts val="1220"/>
              </a:lnSpc>
              <a:spcBef>
                <a:spcPts val="0"/>
              </a:spcBef>
            </a:pPr>
            <a:r>
              <a:rPr lang="en-US" sz="1250" dirty="0">
                <a:solidFill>
                  <a:srgbClr val="006668"/>
                </a:solidFill>
              </a:rPr>
              <a:t>1.  Creazione di contenuti:</a:t>
            </a:r>
          </a:p>
          <a:p>
            <a:pPr marL="314325" indent="-166688">
              <a:lnSpc>
                <a:spcPts val="1220"/>
              </a:lnSpc>
              <a:spcBef>
                <a:spcPts val="0"/>
              </a:spcBef>
              <a:buClr>
                <a:srgbClr val="ADD037"/>
              </a:buClr>
              <a:buFont typeface="Arial" panose="020B0604020202020204" pitchFamily="34" charset="0"/>
              <a:buChar char="•"/>
            </a:pPr>
            <a:r>
              <a:rPr lang="en-US" sz="1150" dirty="0">
                <a:solidFill>
                  <a:srgbClr val="262626"/>
                </a:solidFill>
              </a:rPr>
              <a:t>Moduli del corso: </a:t>
            </a:r>
            <a:r>
              <a:rPr lang="en-US" sz="1150" b="0" dirty="0">
                <a:solidFill>
                  <a:srgbClr val="262626"/>
                </a:solidFill>
              </a:rPr>
              <a:t>sviluppo di moduli che trattano i fondamenti dell'energia eolica, le tecniche di ottimizzazione dell'IA e i processi di sviluppo dei progetti.</a:t>
            </a:r>
          </a:p>
          <a:p>
            <a:pPr marL="314325" indent="-166688">
              <a:lnSpc>
                <a:spcPts val="1220"/>
              </a:lnSpc>
              <a:spcBef>
                <a:spcPts val="0"/>
              </a:spcBef>
              <a:buClr>
                <a:srgbClr val="ADD037"/>
              </a:buClr>
              <a:buFont typeface="Arial" panose="020B0604020202020204" pitchFamily="34" charset="0"/>
              <a:buChar char="•"/>
            </a:pPr>
            <a:r>
              <a:rPr lang="en-US" sz="1150" dirty="0">
                <a:solidFill>
                  <a:srgbClr val="262626"/>
                </a:solidFill>
              </a:rPr>
              <a:t>Esercizi di simulazione: </a:t>
            </a:r>
            <a:r>
              <a:rPr lang="en-US" sz="1150" b="0" dirty="0">
                <a:solidFill>
                  <a:srgbClr val="262626"/>
                </a:solidFill>
              </a:rPr>
              <a:t>creazione di esercizi pratici in cui gli studenti utilizzano Vind AI per simulare e ottimizzare la progettazione di parchi eolici.</a:t>
            </a:r>
          </a:p>
          <a:p>
            <a:pPr marL="314325" indent="-166688">
              <a:spcBef>
                <a:spcPts val="0"/>
              </a:spcBef>
              <a:buClr>
                <a:srgbClr val="ADD037"/>
              </a:buClr>
              <a:buFont typeface="Arial" panose="020B0604020202020204" pitchFamily="34" charset="0"/>
              <a:buChar char="•"/>
            </a:pPr>
            <a:endParaRPr lang="en-US" sz="600" b="0" dirty="0">
              <a:solidFill>
                <a:srgbClr val="262626"/>
              </a:solidFill>
            </a:endParaRPr>
          </a:p>
          <a:p>
            <a:pPr>
              <a:lnSpc>
                <a:spcPts val="1220"/>
              </a:lnSpc>
              <a:spcBef>
                <a:spcPts val="0"/>
              </a:spcBef>
            </a:pPr>
            <a:r>
              <a:rPr lang="en-US" sz="1250" dirty="0">
                <a:solidFill>
                  <a:srgbClr val="006668"/>
                </a:solidFill>
              </a:rPr>
              <a:t>2.  Valutazione:</a:t>
            </a:r>
          </a:p>
          <a:p>
            <a:pPr marL="355600" indent="-168275">
              <a:lnSpc>
                <a:spcPts val="1220"/>
              </a:lnSpc>
              <a:spcBef>
                <a:spcPts val="0"/>
              </a:spcBef>
              <a:buClr>
                <a:srgbClr val="ADD037"/>
              </a:buClr>
              <a:buFont typeface="Arial" panose="020B0604020202020204" pitchFamily="34" charset="0"/>
              <a:buChar char="•"/>
            </a:pPr>
            <a:r>
              <a:rPr lang="en-US" sz="1150" dirty="0">
                <a:solidFill>
                  <a:srgbClr val="262626"/>
                </a:solidFill>
              </a:rPr>
              <a:t>Valutazione delle prestazioni: </a:t>
            </a:r>
            <a:r>
              <a:rPr lang="en-US" sz="1150" b="0" dirty="0">
                <a:solidFill>
                  <a:srgbClr val="262626"/>
                </a:solidFill>
              </a:rPr>
              <a:t>valutazione della capacità degli studenti di applicare gli strumenti di IA nell'ottimizzazione dei sistemi di energia eolica, fornendo una valutazione pratica delle loro competenze.</a:t>
            </a:r>
          </a:p>
          <a:p>
            <a:pPr marL="355600" indent="-168275">
              <a:lnSpc>
                <a:spcPts val="1220"/>
              </a:lnSpc>
              <a:spcBef>
                <a:spcPts val="0"/>
              </a:spcBef>
              <a:buClr>
                <a:srgbClr val="ADD037"/>
              </a:buClr>
              <a:buFont typeface="Arial" panose="020B0604020202020204" pitchFamily="34" charset="0"/>
              <a:buChar char="•"/>
            </a:pPr>
            <a:r>
              <a:rPr lang="en-US" sz="1150" dirty="0">
                <a:solidFill>
                  <a:srgbClr val="262626"/>
                </a:solidFill>
              </a:rPr>
              <a:t>Valutazioni basate su progetti: </a:t>
            </a:r>
            <a:r>
              <a:rPr lang="en-US" sz="1150" b="0" dirty="0">
                <a:solidFill>
                  <a:srgbClr val="262626"/>
                </a:solidFill>
              </a:rPr>
              <a:t>utilizzo di Vind AI per valutare i progetti finali degli studenti, concentrandosi sulla loro capacità di progettare e implementare soluzioni basate sull'intelligenza artificiale per la gestione dell'energia eolica.</a:t>
            </a:r>
          </a:p>
          <a:p>
            <a:pPr>
              <a:lnSpc>
                <a:spcPts val="1220"/>
              </a:lnSpc>
              <a:spcBef>
                <a:spcPts val="0"/>
              </a:spcBef>
            </a:pPr>
            <a:r>
              <a:rPr lang="en-US" sz="1250" dirty="0">
                <a:solidFill>
                  <a:srgbClr val="006668"/>
                </a:solidFill>
              </a:rPr>
              <a:t>3.  Coinvolgimento degli studenti:</a:t>
            </a:r>
          </a:p>
          <a:p>
            <a:pPr marL="355600" indent="-168275">
              <a:lnSpc>
                <a:spcPts val="1220"/>
              </a:lnSpc>
              <a:spcBef>
                <a:spcPts val="0"/>
              </a:spcBef>
              <a:buClr>
                <a:srgbClr val="ADD037"/>
              </a:buClr>
              <a:buFont typeface="Arial" panose="020B0604020202020204" pitchFamily="34" charset="0"/>
              <a:buChar char="•"/>
              <a:tabLst>
                <a:tab pos="395288" algn="l"/>
              </a:tabLst>
            </a:pPr>
            <a:r>
              <a:rPr lang="en-US" sz="1150" dirty="0">
                <a:solidFill>
                  <a:srgbClr val="262626"/>
                </a:solidFill>
              </a:rPr>
              <a:t>Apprendimento interattivo: </a:t>
            </a:r>
            <a:r>
              <a:rPr lang="en-US" sz="1150" b="0" dirty="0">
                <a:solidFill>
                  <a:srgbClr val="262626"/>
                </a:solidFill>
              </a:rPr>
              <a:t>coinvolgimento degli studenti con attività pratiche utilizzando Vind AI, consentendo loro di esplorare scenari reali e prendere decisioni basate sui dati.</a:t>
            </a:r>
          </a:p>
          <a:p>
            <a:pPr marL="355600" indent="-168275">
              <a:lnSpc>
                <a:spcPts val="1220"/>
              </a:lnSpc>
              <a:spcBef>
                <a:spcPts val="0"/>
              </a:spcBef>
              <a:buClr>
                <a:srgbClr val="ADD037"/>
              </a:buClr>
              <a:buFont typeface="Arial" panose="020B0604020202020204" pitchFamily="34" charset="0"/>
              <a:buChar char="•"/>
              <a:tabLst>
                <a:tab pos="395288" algn="l"/>
              </a:tabLst>
            </a:pPr>
            <a:r>
              <a:rPr lang="en-US" sz="1150" dirty="0">
                <a:solidFill>
                  <a:srgbClr val="262626"/>
                </a:solidFill>
              </a:rPr>
              <a:t>Progetti collaborativi: </a:t>
            </a:r>
            <a:r>
              <a:rPr lang="en-US" sz="1150" b="0" dirty="0">
                <a:solidFill>
                  <a:srgbClr val="262626"/>
                </a:solidFill>
              </a:rPr>
              <a:t>incoraggiare il lavoro di squadra facendo collaborare gli studenti a progetti di energia eolica utilizzando la piattaforma unificata di Vind AI.</a:t>
            </a:r>
          </a:p>
          <a:p>
            <a:pPr algn="just">
              <a:spcBef>
                <a:spcPts val="0"/>
              </a:spcBef>
            </a:pPr>
            <a:endParaRPr lang="en-US" sz="600" b="0" dirty="0">
              <a:solidFill>
                <a:srgbClr val="262626"/>
              </a:solidFill>
            </a:endParaRPr>
          </a:p>
          <a:p>
            <a:pPr algn="just">
              <a:lnSpc>
                <a:spcPts val="1220"/>
              </a:lnSpc>
              <a:spcBef>
                <a:spcPts val="0"/>
              </a:spcBef>
            </a:pPr>
            <a:r>
              <a:rPr lang="en-US" sz="1150" b="0" i="1" dirty="0">
                <a:solidFill>
                  <a:srgbClr val="262626"/>
                </a:solidFill>
              </a:rPr>
              <a:t>Integrando </a:t>
            </a:r>
            <a:r>
              <a:rPr lang="en-US" sz="1150" i="1" dirty="0">
                <a:solidFill>
                  <a:srgbClr val="262626"/>
                </a:solidFill>
              </a:rPr>
              <a:t>Vind AI </a:t>
            </a:r>
            <a:r>
              <a:rPr lang="en-US" sz="1150" b="0" i="1" dirty="0">
                <a:solidFill>
                  <a:srgbClr val="262626"/>
                </a:solidFill>
              </a:rPr>
              <a:t>nei programmi di formazione professionale, gli studenti possono acquisire competenze preziose nell'ambito dell'intelligenza artificiale e della gestione delle energie rinnovabili, preparandosi così a una carriera nel settore dell'energia sostenibile. Questo approccio è in linea con gli obiettivi del progetto </a:t>
            </a:r>
            <a:r>
              <a:rPr lang="en-US" sz="1150" b="0" i="1" dirty="0" err="1">
                <a:solidFill>
                  <a:srgbClr val="262626"/>
                </a:solidFill>
              </a:rPr>
              <a:t>SUSTaiN </a:t>
            </a:r>
            <a:r>
              <a:rPr lang="en-US" sz="1150" b="0" i="1" dirty="0">
                <a:solidFill>
                  <a:srgbClr val="262626"/>
                </a:solidFill>
              </a:rPr>
              <a:t>di migliorare la formazione professionale attraverso l'uso di strumenti digitali avanzati.</a:t>
            </a:r>
          </a:p>
          <a:p>
            <a:pPr algn="just">
              <a:lnSpc>
                <a:spcPts val="1220"/>
              </a:lnSpc>
              <a:spcBef>
                <a:spcPts val="0"/>
              </a:spcBef>
            </a:pPr>
            <a:r>
              <a:rPr lang="en-US" sz="1150" b="0" i="1" dirty="0">
                <a:solidFill>
                  <a:srgbClr val="262626"/>
                </a:solidFill>
              </a:rPr>
              <a:t> </a:t>
            </a:r>
          </a:p>
          <a:p>
            <a:pPr algn="just">
              <a:lnSpc>
                <a:spcPts val="1220"/>
              </a:lnSpc>
              <a:spcBef>
                <a:spcPts val="0"/>
              </a:spcBef>
            </a:pPr>
            <a:endParaRPr lang="en-US" sz="1150" b="0" dirty="0">
              <a:solidFill>
                <a:srgbClr val="262626"/>
              </a:solidFill>
            </a:endParaRPr>
          </a:p>
        </p:txBody>
      </p:sp>
      <p:grpSp>
        <p:nvGrpSpPr>
          <p:cNvPr id="41" name="Group 40">
            <a:extLst>
              <a:ext uri="{FF2B5EF4-FFF2-40B4-BE49-F238E27FC236}">
                <a16:creationId xmlns:a16="http://schemas.microsoft.com/office/drawing/2014/main" id="{D1431998-18B8-E84D-65FF-017168A98E8B}"/>
              </a:ext>
            </a:extLst>
          </p:cNvPr>
          <p:cNvGrpSpPr/>
          <p:nvPr/>
        </p:nvGrpSpPr>
        <p:grpSpPr>
          <a:xfrm>
            <a:off x="821591" y="5381466"/>
            <a:ext cx="284351" cy="90540"/>
            <a:chOff x="1376309" y="4038285"/>
            <a:chExt cx="284351" cy="90540"/>
          </a:xfrm>
        </p:grpSpPr>
        <p:cxnSp>
          <p:nvCxnSpPr>
            <p:cNvPr id="42" name="Straight Connector 41">
              <a:extLst>
                <a:ext uri="{FF2B5EF4-FFF2-40B4-BE49-F238E27FC236}">
                  <a16:creationId xmlns:a16="http://schemas.microsoft.com/office/drawing/2014/main" id="{9097C35B-F36C-297A-3CF6-1E96461A483A}"/>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43" name="Graphic 15">
              <a:extLst>
                <a:ext uri="{FF2B5EF4-FFF2-40B4-BE49-F238E27FC236}">
                  <a16:creationId xmlns:a16="http://schemas.microsoft.com/office/drawing/2014/main" id="{EE885824-F6CB-AF96-913D-E18A90C5F9A2}"/>
                </a:ext>
              </a:extLst>
            </p:cNvPr>
            <p:cNvGrpSpPr/>
            <p:nvPr/>
          </p:nvGrpSpPr>
          <p:grpSpPr>
            <a:xfrm rot="16200000">
              <a:off x="1570220" y="4038384"/>
              <a:ext cx="90540" cy="90341"/>
              <a:chOff x="1006279" y="7689162"/>
              <a:chExt cx="118191" cy="117931"/>
            </a:xfrm>
          </p:grpSpPr>
          <p:sp>
            <p:nvSpPr>
              <p:cNvPr id="44" name="Freeform 43">
                <a:extLst>
                  <a:ext uri="{FF2B5EF4-FFF2-40B4-BE49-F238E27FC236}">
                    <a16:creationId xmlns:a16="http://schemas.microsoft.com/office/drawing/2014/main" id="{D822AEFD-0902-097C-2667-DD58B15C12BC}"/>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45" name="Freeform 44">
                <a:extLst>
                  <a:ext uri="{FF2B5EF4-FFF2-40B4-BE49-F238E27FC236}">
                    <a16:creationId xmlns:a16="http://schemas.microsoft.com/office/drawing/2014/main" id="{F14CE9EF-A01B-F707-691C-FA23659A9CB5}"/>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47" name="Straight Connector 46">
            <a:extLst>
              <a:ext uri="{FF2B5EF4-FFF2-40B4-BE49-F238E27FC236}">
                <a16:creationId xmlns:a16="http://schemas.microsoft.com/office/drawing/2014/main" id="{0B050A46-4D12-0967-C3FB-D09CBD719017}"/>
              </a:ext>
            </a:extLst>
          </p:cNvPr>
          <p:cNvCxnSpPr>
            <a:cxnSpLocks/>
          </p:cNvCxnSpPr>
          <p:nvPr/>
        </p:nvCxnSpPr>
        <p:spPr>
          <a:xfrm flipH="1">
            <a:off x="-8544" y="5142735"/>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77" name="Graphic 503">
            <a:extLst>
              <a:ext uri="{FF2B5EF4-FFF2-40B4-BE49-F238E27FC236}">
                <a16:creationId xmlns:a16="http://schemas.microsoft.com/office/drawing/2014/main" id="{7E33D045-B00D-CB33-205F-257DE4E95AC7}"/>
              </a:ext>
            </a:extLst>
          </p:cNvPr>
          <p:cNvGrpSpPr>
            <a:grpSpLocks noChangeAspect="1"/>
          </p:cNvGrpSpPr>
          <p:nvPr/>
        </p:nvGrpSpPr>
        <p:grpSpPr>
          <a:xfrm>
            <a:off x="537379" y="500725"/>
            <a:ext cx="412953" cy="412992"/>
            <a:chOff x="5744107" y="3913060"/>
            <a:chExt cx="1135616" cy="1135724"/>
          </a:xfrm>
          <a:noFill/>
        </p:grpSpPr>
        <p:grpSp>
          <p:nvGrpSpPr>
            <p:cNvPr id="178" name="Graphic 503">
              <a:extLst>
                <a:ext uri="{FF2B5EF4-FFF2-40B4-BE49-F238E27FC236}">
                  <a16:creationId xmlns:a16="http://schemas.microsoft.com/office/drawing/2014/main" id="{38D3FA79-005A-A12A-981C-736E67133E02}"/>
                </a:ext>
              </a:extLst>
            </p:cNvPr>
            <p:cNvGrpSpPr/>
            <p:nvPr/>
          </p:nvGrpSpPr>
          <p:grpSpPr>
            <a:xfrm>
              <a:off x="5744107" y="3913060"/>
              <a:ext cx="1135616" cy="1135724"/>
              <a:chOff x="5744107" y="3913060"/>
              <a:chExt cx="1135616" cy="1135724"/>
            </a:xfrm>
            <a:noFill/>
          </p:grpSpPr>
          <p:sp>
            <p:nvSpPr>
              <p:cNvPr id="190" name="Freeform 189">
                <a:extLst>
                  <a:ext uri="{FF2B5EF4-FFF2-40B4-BE49-F238E27FC236}">
                    <a16:creationId xmlns:a16="http://schemas.microsoft.com/office/drawing/2014/main" id="{2D4B06FE-6A68-D7DB-C397-11AC40DDE47E}"/>
                  </a:ext>
                </a:extLst>
              </p:cNvPr>
              <p:cNvSpPr/>
              <p:nvPr/>
            </p:nvSpPr>
            <p:spPr>
              <a:xfrm rot="-1410000">
                <a:off x="5924677" y="4098908"/>
                <a:ext cx="772483" cy="771435"/>
              </a:xfrm>
              <a:custGeom>
                <a:avLst/>
                <a:gdLst>
                  <a:gd name="connsiteX0" fmla="*/ 772483 w 772483"/>
                  <a:gd name="connsiteY0" fmla="*/ 385718 h 771435"/>
                  <a:gd name="connsiteX1" fmla="*/ 386242 w 772483"/>
                  <a:gd name="connsiteY1" fmla="*/ 771435 h 771435"/>
                  <a:gd name="connsiteX2" fmla="*/ 0 w 772483"/>
                  <a:gd name="connsiteY2" fmla="*/ 385718 h 771435"/>
                  <a:gd name="connsiteX3" fmla="*/ 386242 w 772483"/>
                  <a:gd name="connsiteY3" fmla="*/ 0 h 771435"/>
                  <a:gd name="connsiteX4" fmla="*/ 772483 w 772483"/>
                  <a:gd name="connsiteY4" fmla="*/ 385718 h 77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483" h="771435">
                    <a:moveTo>
                      <a:pt x="772483" y="385718"/>
                    </a:moveTo>
                    <a:cubicBezTo>
                      <a:pt x="772483" y="598744"/>
                      <a:pt x="599557" y="771435"/>
                      <a:pt x="386242" y="771435"/>
                    </a:cubicBezTo>
                    <a:cubicBezTo>
                      <a:pt x="172926" y="771435"/>
                      <a:pt x="0" y="598744"/>
                      <a:pt x="0" y="385718"/>
                    </a:cubicBezTo>
                    <a:cubicBezTo>
                      <a:pt x="0" y="172692"/>
                      <a:pt x="172926" y="0"/>
                      <a:pt x="386242" y="0"/>
                    </a:cubicBezTo>
                    <a:cubicBezTo>
                      <a:pt x="599557" y="0"/>
                      <a:pt x="772483" y="172692"/>
                      <a:pt x="772483" y="385718"/>
                    </a:cubicBezTo>
                    <a:close/>
                  </a:path>
                </a:pathLst>
              </a:custGeom>
              <a:noFill/>
              <a:ln w="12700" cap="rnd">
                <a:solidFill>
                  <a:srgbClr val="000000"/>
                </a:solidFill>
                <a:prstDash val="solid"/>
                <a:round/>
              </a:ln>
            </p:spPr>
            <p:txBody>
              <a:bodyPr rtlCol="0" anchor="ctr"/>
              <a:lstStyle/>
              <a:p>
                <a:endParaRPr lang="en-US" sz="1799"/>
              </a:p>
            </p:txBody>
          </p:sp>
          <p:grpSp>
            <p:nvGrpSpPr>
              <p:cNvPr id="191" name="Graphic 503">
                <a:extLst>
                  <a:ext uri="{FF2B5EF4-FFF2-40B4-BE49-F238E27FC236}">
                    <a16:creationId xmlns:a16="http://schemas.microsoft.com/office/drawing/2014/main" id="{FB45361D-F77D-CBFE-1C3C-48C8F318BA72}"/>
                  </a:ext>
                </a:extLst>
              </p:cNvPr>
              <p:cNvGrpSpPr/>
              <p:nvPr/>
            </p:nvGrpSpPr>
            <p:grpSpPr>
              <a:xfrm>
                <a:off x="6155108" y="3929543"/>
                <a:ext cx="313615" cy="1102756"/>
                <a:chOff x="6155108" y="3929543"/>
                <a:chExt cx="313615" cy="1102756"/>
              </a:xfrm>
            </p:grpSpPr>
            <p:sp>
              <p:nvSpPr>
                <p:cNvPr id="220" name="Freeform 219">
                  <a:extLst>
                    <a:ext uri="{FF2B5EF4-FFF2-40B4-BE49-F238E27FC236}">
                      <a16:creationId xmlns:a16="http://schemas.microsoft.com/office/drawing/2014/main" id="{291DA993-DAC0-68C9-5673-6F4816FEFEEF}"/>
                    </a:ext>
                  </a:extLst>
                </p:cNvPr>
                <p:cNvSpPr/>
                <p:nvPr/>
              </p:nvSpPr>
              <p:spPr>
                <a:xfrm>
                  <a:off x="6417554" y="3929543"/>
                  <a:ext cx="51168" cy="179671"/>
                </a:xfrm>
                <a:custGeom>
                  <a:avLst/>
                  <a:gdLst>
                    <a:gd name="connsiteX0" fmla="*/ 0 w 51168"/>
                    <a:gd name="connsiteY0" fmla="*/ 179672 h 179671"/>
                    <a:gd name="connsiteX1" fmla="*/ 51169 w 51168"/>
                    <a:gd name="connsiteY1" fmla="*/ 0 h 179671"/>
                  </a:gdLst>
                  <a:ahLst/>
                  <a:cxnLst>
                    <a:cxn ang="0">
                      <a:pos x="connsiteX0" y="connsiteY0"/>
                    </a:cxn>
                    <a:cxn ang="0">
                      <a:pos x="connsiteX1" y="connsiteY1"/>
                    </a:cxn>
                  </a:cxnLst>
                  <a:rect l="l" t="t" r="r" b="b"/>
                  <a:pathLst>
                    <a:path w="51168" h="179671">
                      <a:moveTo>
                        <a:pt x="0" y="179672"/>
                      </a:moveTo>
                      <a:lnTo>
                        <a:pt x="51169" y="0"/>
                      </a:lnTo>
                    </a:path>
                  </a:pathLst>
                </a:custGeom>
                <a:ln w="12700" cap="rnd">
                  <a:solidFill>
                    <a:srgbClr val="000000"/>
                  </a:solidFill>
                  <a:prstDash val="solid"/>
                  <a:round/>
                </a:ln>
              </p:spPr>
              <p:txBody>
                <a:bodyPr rtlCol="0" anchor="ctr"/>
                <a:lstStyle/>
                <a:p>
                  <a:endParaRPr lang="en-US" sz="1799"/>
                </a:p>
              </p:txBody>
            </p:sp>
            <p:sp>
              <p:nvSpPr>
                <p:cNvPr id="221" name="Freeform 220">
                  <a:extLst>
                    <a:ext uri="{FF2B5EF4-FFF2-40B4-BE49-F238E27FC236}">
                      <a16:creationId xmlns:a16="http://schemas.microsoft.com/office/drawing/2014/main" id="{0BFC57DF-8F3D-6130-9B0D-9479E5946249}"/>
                    </a:ext>
                  </a:extLst>
                </p:cNvPr>
                <p:cNvSpPr/>
                <p:nvPr/>
              </p:nvSpPr>
              <p:spPr>
                <a:xfrm>
                  <a:off x="6155108" y="4850980"/>
                  <a:ext cx="51168" cy="181320"/>
                </a:xfrm>
                <a:custGeom>
                  <a:avLst/>
                  <a:gdLst>
                    <a:gd name="connsiteX0" fmla="*/ 0 w 51168"/>
                    <a:gd name="connsiteY0" fmla="*/ 181320 h 181320"/>
                    <a:gd name="connsiteX1" fmla="*/ 51169 w 51168"/>
                    <a:gd name="connsiteY1" fmla="*/ 0 h 181320"/>
                  </a:gdLst>
                  <a:ahLst/>
                  <a:cxnLst>
                    <a:cxn ang="0">
                      <a:pos x="connsiteX0" y="connsiteY0"/>
                    </a:cxn>
                    <a:cxn ang="0">
                      <a:pos x="connsiteX1" y="connsiteY1"/>
                    </a:cxn>
                  </a:cxnLst>
                  <a:rect l="l" t="t" r="r" b="b"/>
                  <a:pathLst>
                    <a:path w="51168" h="181320">
                      <a:moveTo>
                        <a:pt x="0" y="181320"/>
                      </a:moveTo>
                      <a:lnTo>
                        <a:pt x="51169" y="0"/>
                      </a:lnTo>
                    </a:path>
                  </a:pathLst>
                </a:custGeom>
                <a:ln w="12700" cap="rnd">
                  <a:solidFill>
                    <a:srgbClr val="000000"/>
                  </a:solidFill>
                  <a:prstDash val="solid"/>
                  <a:round/>
                </a:ln>
              </p:spPr>
              <p:txBody>
                <a:bodyPr rtlCol="0" anchor="ctr"/>
                <a:lstStyle/>
                <a:p>
                  <a:endParaRPr lang="en-US" sz="1799"/>
                </a:p>
              </p:txBody>
            </p:sp>
          </p:grpSp>
          <p:grpSp>
            <p:nvGrpSpPr>
              <p:cNvPr id="192" name="Graphic 503">
                <a:extLst>
                  <a:ext uri="{FF2B5EF4-FFF2-40B4-BE49-F238E27FC236}">
                    <a16:creationId xmlns:a16="http://schemas.microsoft.com/office/drawing/2014/main" id="{2B5EDBA5-B00F-8807-930B-FED71359A160}"/>
                  </a:ext>
                </a:extLst>
              </p:cNvPr>
              <p:cNvGrpSpPr/>
              <p:nvPr/>
            </p:nvGrpSpPr>
            <p:grpSpPr>
              <a:xfrm>
                <a:off x="5760613" y="4325151"/>
                <a:ext cx="1102604" cy="311541"/>
                <a:chOff x="5760613" y="4325151"/>
                <a:chExt cx="1102604" cy="311541"/>
              </a:xfrm>
            </p:grpSpPr>
            <p:sp>
              <p:nvSpPr>
                <p:cNvPr id="218" name="Freeform 217">
                  <a:extLst>
                    <a:ext uri="{FF2B5EF4-FFF2-40B4-BE49-F238E27FC236}">
                      <a16:creationId xmlns:a16="http://schemas.microsoft.com/office/drawing/2014/main" id="{C5BD92A3-DAA2-425D-071E-ED521EDA1720}"/>
                    </a:ext>
                  </a:extLst>
                </p:cNvPr>
                <p:cNvSpPr/>
                <p:nvPr/>
              </p:nvSpPr>
              <p:spPr>
                <a:xfrm>
                  <a:off x="5760613" y="4325151"/>
                  <a:ext cx="179916" cy="51099"/>
                </a:xfrm>
                <a:custGeom>
                  <a:avLst/>
                  <a:gdLst>
                    <a:gd name="connsiteX0" fmla="*/ 179916 w 179916"/>
                    <a:gd name="connsiteY0" fmla="*/ 51100 h 51099"/>
                    <a:gd name="connsiteX1" fmla="*/ 0 w 179916"/>
                    <a:gd name="connsiteY1" fmla="*/ 0 h 51099"/>
                  </a:gdLst>
                  <a:ahLst/>
                  <a:cxnLst>
                    <a:cxn ang="0">
                      <a:pos x="connsiteX0" y="connsiteY0"/>
                    </a:cxn>
                    <a:cxn ang="0">
                      <a:pos x="connsiteX1" y="connsiteY1"/>
                    </a:cxn>
                  </a:cxnLst>
                  <a:rect l="l" t="t" r="r" b="b"/>
                  <a:pathLst>
                    <a:path w="179916" h="51099">
                      <a:moveTo>
                        <a:pt x="179916" y="51100"/>
                      </a:moveTo>
                      <a:lnTo>
                        <a:pt x="0" y="0"/>
                      </a:lnTo>
                    </a:path>
                  </a:pathLst>
                </a:custGeom>
                <a:ln w="12700" cap="rnd">
                  <a:solidFill>
                    <a:srgbClr val="000000"/>
                  </a:solidFill>
                  <a:prstDash val="solid"/>
                  <a:round/>
                </a:ln>
              </p:spPr>
              <p:txBody>
                <a:bodyPr rtlCol="0" anchor="ctr"/>
                <a:lstStyle/>
                <a:p>
                  <a:endParaRPr lang="en-US" sz="1799"/>
                </a:p>
              </p:txBody>
            </p:sp>
            <p:sp>
              <p:nvSpPr>
                <p:cNvPr id="219" name="Freeform 218">
                  <a:extLst>
                    <a:ext uri="{FF2B5EF4-FFF2-40B4-BE49-F238E27FC236}">
                      <a16:creationId xmlns:a16="http://schemas.microsoft.com/office/drawing/2014/main" id="{2C287A89-4C95-98DA-147A-733046B6FCD8}"/>
                    </a:ext>
                  </a:extLst>
                </p:cNvPr>
                <p:cNvSpPr/>
                <p:nvPr/>
              </p:nvSpPr>
              <p:spPr>
                <a:xfrm>
                  <a:off x="6683302" y="4585593"/>
                  <a:ext cx="179916" cy="51099"/>
                </a:xfrm>
                <a:custGeom>
                  <a:avLst/>
                  <a:gdLst>
                    <a:gd name="connsiteX0" fmla="*/ 179916 w 179916"/>
                    <a:gd name="connsiteY0" fmla="*/ 51099 h 51099"/>
                    <a:gd name="connsiteX1" fmla="*/ 0 w 179916"/>
                    <a:gd name="connsiteY1" fmla="*/ 0 h 51099"/>
                  </a:gdLst>
                  <a:ahLst/>
                  <a:cxnLst>
                    <a:cxn ang="0">
                      <a:pos x="connsiteX0" y="connsiteY0"/>
                    </a:cxn>
                    <a:cxn ang="0">
                      <a:pos x="connsiteX1" y="connsiteY1"/>
                    </a:cxn>
                  </a:cxnLst>
                  <a:rect l="l" t="t" r="r" b="b"/>
                  <a:pathLst>
                    <a:path w="179916" h="51099">
                      <a:moveTo>
                        <a:pt x="179916" y="51099"/>
                      </a:moveTo>
                      <a:lnTo>
                        <a:pt x="0" y="0"/>
                      </a:lnTo>
                    </a:path>
                  </a:pathLst>
                </a:custGeom>
                <a:ln w="12700" cap="rnd">
                  <a:solidFill>
                    <a:srgbClr val="000000"/>
                  </a:solidFill>
                  <a:prstDash val="solid"/>
                  <a:round/>
                </a:ln>
              </p:spPr>
              <p:txBody>
                <a:bodyPr rtlCol="0" anchor="ctr"/>
                <a:lstStyle/>
                <a:p>
                  <a:endParaRPr lang="en-US" sz="1799"/>
                </a:p>
              </p:txBody>
            </p:sp>
          </p:grpSp>
          <p:grpSp>
            <p:nvGrpSpPr>
              <p:cNvPr id="193" name="Graphic 503">
                <a:extLst>
                  <a:ext uri="{FF2B5EF4-FFF2-40B4-BE49-F238E27FC236}">
                    <a16:creationId xmlns:a16="http://schemas.microsoft.com/office/drawing/2014/main" id="{51043531-456E-F6A8-B0C7-980DD8891E38}"/>
                  </a:ext>
                </a:extLst>
              </p:cNvPr>
              <p:cNvGrpSpPr/>
              <p:nvPr/>
            </p:nvGrpSpPr>
            <p:grpSpPr>
              <a:xfrm>
                <a:off x="5811782" y="4201524"/>
                <a:ext cx="1000266" cy="558796"/>
                <a:chOff x="5811782" y="4201524"/>
                <a:chExt cx="1000266" cy="558796"/>
              </a:xfrm>
            </p:grpSpPr>
            <p:sp>
              <p:nvSpPr>
                <p:cNvPr id="216" name="Freeform 215">
                  <a:extLst>
                    <a:ext uri="{FF2B5EF4-FFF2-40B4-BE49-F238E27FC236}">
                      <a16:creationId xmlns:a16="http://schemas.microsoft.com/office/drawing/2014/main" id="{FAAF4393-91D4-D520-792A-7A7D9C7E32D7}"/>
                    </a:ext>
                  </a:extLst>
                </p:cNvPr>
                <p:cNvSpPr/>
                <p:nvPr/>
              </p:nvSpPr>
              <p:spPr>
                <a:xfrm>
                  <a:off x="5811782" y="4668011"/>
                  <a:ext cx="163409" cy="92308"/>
                </a:xfrm>
                <a:custGeom>
                  <a:avLst/>
                  <a:gdLst>
                    <a:gd name="connsiteX0" fmla="*/ 163410 w 163409"/>
                    <a:gd name="connsiteY0" fmla="*/ 0 h 92308"/>
                    <a:gd name="connsiteX1" fmla="*/ 0 w 163409"/>
                    <a:gd name="connsiteY1" fmla="*/ 92308 h 92308"/>
                  </a:gdLst>
                  <a:ahLst/>
                  <a:cxnLst>
                    <a:cxn ang="0">
                      <a:pos x="connsiteX0" y="connsiteY0"/>
                    </a:cxn>
                    <a:cxn ang="0">
                      <a:pos x="connsiteX1" y="connsiteY1"/>
                    </a:cxn>
                  </a:cxnLst>
                  <a:rect l="l" t="t" r="r" b="b"/>
                  <a:pathLst>
                    <a:path w="163409" h="92308">
                      <a:moveTo>
                        <a:pt x="163410" y="0"/>
                      </a:moveTo>
                      <a:lnTo>
                        <a:pt x="0" y="92308"/>
                      </a:lnTo>
                    </a:path>
                  </a:pathLst>
                </a:custGeom>
                <a:ln w="12700" cap="rnd">
                  <a:solidFill>
                    <a:srgbClr val="000000"/>
                  </a:solidFill>
                  <a:prstDash val="solid"/>
                  <a:round/>
                </a:ln>
              </p:spPr>
              <p:txBody>
                <a:bodyPr rtlCol="0" anchor="ctr"/>
                <a:lstStyle/>
                <a:p>
                  <a:endParaRPr lang="en-US" sz="1799"/>
                </a:p>
              </p:txBody>
            </p:sp>
            <p:sp>
              <p:nvSpPr>
                <p:cNvPr id="217" name="Freeform 216">
                  <a:extLst>
                    <a:ext uri="{FF2B5EF4-FFF2-40B4-BE49-F238E27FC236}">
                      <a16:creationId xmlns:a16="http://schemas.microsoft.com/office/drawing/2014/main" id="{B8792E66-1764-186D-0133-DEDE377596CA}"/>
                    </a:ext>
                  </a:extLst>
                </p:cNvPr>
                <p:cNvSpPr/>
                <p:nvPr/>
              </p:nvSpPr>
              <p:spPr>
                <a:xfrm>
                  <a:off x="6648639" y="4201524"/>
                  <a:ext cx="163409" cy="90660"/>
                </a:xfrm>
                <a:custGeom>
                  <a:avLst/>
                  <a:gdLst>
                    <a:gd name="connsiteX0" fmla="*/ 163410 w 163409"/>
                    <a:gd name="connsiteY0" fmla="*/ 0 h 90660"/>
                    <a:gd name="connsiteX1" fmla="*/ 0 w 163409"/>
                    <a:gd name="connsiteY1" fmla="*/ 90660 h 90660"/>
                  </a:gdLst>
                  <a:ahLst/>
                  <a:cxnLst>
                    <a:cxn ang="0">
                      <a:pos x="connsiteX0" y="connsiteY0"/>
                    </a:cxn>
                    <a:cxn ang="0">
                      <a:pos x="connsiteX1" y="connsiteY1"/>
                    </a:cxn>
                  </a:cxnLst>
                  <a:rect l="l" t="t" r="r" b="b"/>
                  <a:pathLst>
                    <a:path w="163409" h="90660">
                      <a:moveTo>
                        <a:pt x="163410" y="0"/>
                      </a:moveTo>
                      <a:lnTo>
                        <a:pt x="0" y="90660"/>
                      </a:lnTo>
                    </a:path>
                  </a:pathLst>
                </a:custGeom>
                <a:ln w="12700" cap="rnd">
                  <a:solidFill>
                    <a:srgbClr val="000000"/>
                  </a:solidFill>
                  <a:prstDash val="solid"/>
                  <a:round/>
                </a:ln>
              </p:spPr>
              <p:txBody>
                <a:bodyPr rtlCol="0" anchor="ctr"/>
                <a:lstStyle/>
                <a:p>
                  <a:endParaRPr lang="en-US" sz="1799"/>
                </a:p>
              </p:txBody>
            </p:sp>
          </p:grpSp>
          <p:grpSp>
            <p:nvGrpSpPr>
              <p:cNvPr id="194" name="Graphic 503">
                <a:extLst>
                  <a:ext uri="{FF2B5EF4-FFF2-40B4-BE49-F238E27FC236}">
                    <a16:creationId xmlns:a16="http://schemas.microsoft.com/office/drawing/2014/main" id="{4D84DDD8-D921-4588-61EC-026846307A62}"/>
                  </a:ext>
                </a:extLst>
              </p:cNvPr>
              <p:cNvGrpSpPr/>
              <p:nvPr/>
            </p:nvGrpSpPr>
            <p:grpSpPr>
              <a:xfrm>
                <a:off x="6032963" y="3980643"/>
                <a:ext cx="557904" cy="1000558"/>
                <a:chOff x="6032963" y="3980643"/>
                <a:chExt cx="557904" cy="1000558"/>
              </a:xfrm>
            </p:grpSpPr>
            <p:sp>
              <p:nvSpPr>
                <p:cNvPr id="214" name="Freeform 213">
                  <a:extLst>
                    <a:ext uri="{FF2B5EF4-FFF2-40B4-BE49-F238E27FC236}">
                      <a16:creationId xmlns:a16="http://schemas.microsoft.com/office/drawing/2014/main" id="{5C2FE5AA-E4DE-1E28-1164-630A065E3046}"/>
                    </a:ext>
                  </a:extLst>
                </p:cNvPr>
                <p:cNvSpPr/>
                <p:nvPr/>
              </p:nvSpPr>
              <p:spPr>
                <a:xfrm>
                  <a:off x="6500084" y="481801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2700" cap="rnd">
                  <a:solidFill>
                    <a:srgbClr val="000000"/>
                  </a:solidFill>
                  <a:prstDash val="solid"/>
                  <a:round/>
                </a:ln>
              </p:spPr>
              <p:txBody>
                <a:bodyPr rtlCol="0" anchor="ctr"/>
                <a:lstStyle/>
                <a:p>
                  <a:endParaRPr lang="en-US" sz="1799"/>
                </a:p>
              </p:txBody>
            </p:sp>
            <p:sp>
              <p:nvSpPr>
                <p:cNvPr id="215" name="Freeform 214">
                  <a:extLst>
                    <a:ext uri="{FF2B5EF4-FFF2-40B4-BE49-F238E27FC236}">
                      <a16:creationId xmlns:a16="http://schemas.microsoft.com/office/drawing/2014/main" id="{2153E1C9-E635-105D-4F15-3CF5022CA2E7}"/>
                    </a:ext>
                  </a:extLst>
                </p:cNvPr>
                <p:cNvSpPr/>
                <p:nvPr/>
              </p:nvSpPr>
              <p:spPr>
                <a:xfrm>
                  <a:off x="6032963" y="398064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2700" cap="rnd">
                  <a:solidFill>
                    <a:srgbClr val="000000"/>
                  </a:solidFill>
                  <a:prstDash val="solid"/>
                  <a:round/>
                </a:ln>
              </p:spPr>
              <p:txBody>
                <a:bodyPr rtlCol="0" anchor="ctr"/>
                <a:lstStyle/>
                <a:p>
                  <a:endParaRPr lang="en-US" sz="1799"/>
                </a:p>
              </p:txBody>
            </p:sp>
          </p:grpSp>
          <p:grpSp>
            <p:nvGrpSpPr>
              <p:cNvPr id="195" name="Graphic 503">
                <a:extLst>
                  <a:ext uri="{FF2B5EF4-FFF2-40B4-BE49-F238E27FC236}">
                    <a16:creationId xmlns:a16="http://schemas.microsoft.com/office/drawing/2014/main" id="{07F76AEF-633B-2C4C-484C-4C90DB281145}"/>
                  </a:ext>
                </a:extLst>
              </p:cNvPr>
              <p:cNvGrpSpPr/>
              <p:nvPr/>
            </p:nvGrpSpPr>
            <p:grpSpPr>
              <a:xfrm>
                <a:off x="5938878" y="4044929"/>
                <a:ext cx="746073" cy="870337"/>
                <a:chOff x="5938878" y="4044929"/>
                <a:chExt cx="746073" cy="870337"/>
              </a:xfrm>
            </p:grpSpPr>
            <p:sp>
              <p:nvSpPr>
                <p:cNvPr id="212" name="Freeform 211">
                  <a:extLst>
                    <a:ext uri="{FF2B5EF4-FFF2-40B4-BE49-F238E27FC236}">
                      <a16:creationId xmlns:a16="http://schemas.microsoft.com/office/drawing/2014/main" id="{F5FF2EE6-BE33-4D1C-5AA2-A53A004F6E2E}"/>
                    </a:ext>
                  </a:extLst>
                </p:cNvPr>
                <p:cNvSpPr/>
                <p:nvPr/>
              </p:nvSpPr>
              <p:spPr>
                <a:xfrm>
                  <a:off x="5938878" y="4773507"/>
                  <a:ext cx="122144" cy="141759"/>
                </a:xfrm>
                <a:custGeom>
                  <a:avLst/>
                  <a:gdLst>
                    <a:gd name="connsiteX0" fmla="*/ 122145 w 122144"/>
                    <a:gd name="connsiteY0" fmla="*/ 0 h 141759"/>
                    <a:gd name="connsiteX1" fmla="*/ 0 w 122144"/>
                    <a:gd name="connsiteY1" fmla="*/ 141759 h 141759"/>
                  </a:gdLst>
                  <a:ahLst/>
                  <a:cxnLst>
                    <a:cxn ang="0">
                      <a:pos x="connsiteX0" y="connsiteY0"/>
                    </a:cxn>
                    <a:cxn ang="0">
                      <a:pos x="connsiteX1" y="connsiteY1"/>
                    </a:cxn>
                  </a:cxnLst>
                  <a:rect l="l" t="t" r="r" b="b"/>
                  <a:pathLst>
                    <a:path w="122144" h="141759">
                      <a:moveTo>
                        <a:pt x="122145" y="0"/>
                      </a:moveTo>
                      <a:lnTo>
                        <a:pt x="0" y="141759"/>
                      </a:lnTo>
                    </a:path>
                  </a:pathLst>
                </a:custGeom>
                <a:ln w="12700" cap="rnd">
                  <a:solidFill>
                    <a:srgbClr val="000000"/>
                  </a:solidFill>
                  <a:prstDash val="solid"/>
                  <a:round/>
                </a:ln>
              </p:spPr>
              <p:txBody>
                <a:bodyPr rtlCol="0" anchor="ctr"/>
                <a:lstStyle/>
                <a:p>
                  <a:endParaRPr lang="en-US" sz="1799"/>
                </a:p>
              </p:txBody>
            </p:sp>
            <p:sp>
              <p:nvSpPr>
                <p:cNvPr id="213" name="Freeform 212">
                  <a:extLst>
                    <a:ext uri="{FF2B5EF4-FFF2-40B4-BE49-F238E27FC236}">
                      <a16:creationId xmlns:a16="http://schemas.microsoft.com/office/drawing/2014/main" id="{0B963337-F2B0-9B55-34F3-68FFF6D2FBCD}"/>
                    </a:ext>
                  </a:extLst>
                </p:cNvPr>
                <p:cNvSpPr/>
                <p:nvPr/>
              </p:nvSpPr>
              <p:spPr>
                <a:xfrm>
                  <a:off x="6562807" y="4044929"/>
                  <a:ext cx="122144" cy="143407"/>
                </a:xfrm>
                <a:custGeom>
                  <a:avLst/>
                  <a:gdLst>
                    <a:gd name="connsiteX0" fmla="*/ 122145 w 122144"/>
                    <a:gd name="connsiteY0" fmla="*/ 0 h 143407"/>
                    <a:gd name="connsiteX1" fmla="*/ 0 w 122144"/>
                    <a:gd name="connsiteY1" fmla="*/ 143408 h 143407"/>
                  </a:gdLst>
                  <a:ahLst/>
                  <a:cxnLst>
                    <a:cxn ang="0">
                      <a:pos x="connsiteX0" y="connsiteY0"/>
                    </a:cxn>
                    <a:cxn ang="0">
                      <a:pos x="connsiteX1" y="connsiteY1"/>
                    </a:cxn>
                  </a:cxnLst>
                  <a:rect l="l" t="t" r="r" b="b"/>
                  <a:pathLst>
                    <a:path w="122144" h="143407">
                      <a:moveTo>
                        <a:pt x="122145" y="0"/>
                      </a:moveTo>
                      <a:lnTo>
                        <a:pt x="0" y="143408"/>
                      </a:lnTo>
                    </a:path>
                  </a:pathLst>
                </a:custGeom>
                <a:ln w="12700" cap="rnd">
                  <a:solidFill>
                    <a:srgbClr val="000000"/>
                  </a:solidFill>
                  <a:prstDash val="solid"/>
                  <a:round/>
                </a:ln>
              </p:spPr>
              <p:txBody>
                <a:bodyPr rtlCol="0" anchor="ctr"/>
                <a:lstStyle/>
                <a:p>
                  <a:endParaRPr lang="en-US" sz="1799"/>
                </a:p>
              </p:txBody>
            </p:sp>
          </p:grpSp>
          <p:grpSp>
            <p:nvGrpSpPr>
              <p:cNvPr id="196" name="Graphic 503">
                <a:extLst>
                  <a:ext uri="{FF2B5EF4-FFF2-40B4-BE49-F238E27FC236}">
                    <a16:creationId xmlns:a16="http://schemas.microsoft.com/office/drawing/2014/main" id="{C4E6E946-E0EA-9643-E7FA-69CC325EA4C0}"/>
                  </a:ext>
                </a:extLst>
              </p:cNvPr>
              <p:cNvGrpSpPr/>
              <p:nvPr/>
            </p:nvGrpSpPr>
            <p:grpSpPr>
              <a:xfrm>
                <a:off x="5876155" y="4107567"/>
                <a:ext cx="871519" cy="745061"/>
                <a:chOff x="5876155" y="4107567"/>
                <a:chExt cx="871519" cy="745061"/>
              </a:xfrm>
            </p:grpSpPr>
            <p:sp>
              <p:nvSpPr>
                <p:cNvPr id="210" name="Freeform 209">
                  <a:extLst>
                    <a:ext uri="{FF2B5EF4-FFF2-40B4-BE49-F238E27FC236}">
                      <a16:creationId xmlns:a16="http://schemas.microsoft.com/office/drawing/2014/main" id="{DA0E3D6F-6752-A3AB-FC5E-DF710CFDBA23}"/>
                    </a:ext>
                  </a:extLst>
                </p:cNvPr>
                <p:cNvSpPr/>
                <p:nvPr/>
              </p:nvSpPr>
              <p:spPr>
                <a:xfrm>
                  <a:off x="6605723" y="4730649"/>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2700" cap="rnd">
                  <a:solidFill>
                    <a:srgbClr val="000000"/>
                  </a:solidFill>
                  <a:prstDash val="solid"/>
                  <a:round/>
                </a:ln>
              </p:spPr>
              <p:txBody>
                <a:bodyPr rtlCol="0" anchor="ctr"/>
                <a:lstStyle/>
                <a:p>
                  <a:endParaRPr lang="en-US" sz="1799"/>
                </a:p>
              </p:txBody>
            </p:sp>
            <p:sp>
              <p:nvSpPr>
                <p:cNvPr id="211" name="Freeform 210">
                  <a:extLst>
                    <a:ext uri="{FF2B5EF4-FFF2-40B4-BE49-F238E27FC236}">
                      <a16:creationId xmlns:a16="http://schemas.microsoft.com/office/drawing/2014/main" id="{ED872354-8A34-4945-261E-0C094F09C6B4}"/>
                    </a:ext>
                  </a:extLst>
                </p:cNvPr>
                <p:cNvSpPr/>
                <p:nvPr/>
              </p:nvSpPr>
              <p:spPr>
                <a:xfrm>
                  <a:off x="5876155" y="4107567"/>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2700" cap="rnd">
                  <a:solidFill>
                    <a:srgbClr val="000000"/>
                  </a:solidFill>
                  <a:prstDash val="solid"/>
                  <a:round/>
                </a:ln>
              </p:spPr>
              <p:txBody>
                <a:bodyPr rtlCol="0" anchor="ctr"/>
                <a:lstStyle/>
                <a:p>
                  <a:endParaRPr lang="en-US" sz="1799"/>
                </a:p>
              </p:txBody>
            </p:sp>
          </p:grpSp>
          <p:grpSp>
            <p:nvGrpSpPr>
              <p:cNvPr id="198" name="Graphic 503">
                <a:extLst>
                  <a:ext uri="{FF2B5EF4-FFF2-40B4-BE49-F238E27FC236}">
                    <a16:creationId xmlns:a16="http://schemas.microsoft.com/office/drawing/2014/main" id="{1D912B09-4184-2A29-A16D-DEB2B433AEBC}"/>
                  </a:ext>
                </a:extLst>
              </p:cNvPr>
              <p:cNvGrpSpPr/>
              <p:nvPr/>
            </p:nvGrpSpPr>
            <p:grpSpPr>
              <a:xfrm>
                <a:off x="6234337" y="3913060"/>
                <a:ext cx="155156" cy="1135724"/>
                <a:chOff x="6234337" y="3913060"/>
                <a:chExt cx="155156" cy="1135724"/>
              </a:xfrm>
            </p:grpSpPr>
            <p:sp>
              <p:nvSpPr>
                <p:cNvPr id="208" name="Freeform 207">
                  <a:extLst>
                    <a:ext uri="{FF2B5EF4-FFF2-40B4-BE49-F238E27FC236}">
                      <a16:creationId xmlns:a16="http://schemas.microsoft.com/office/drawing/2014/main" id="{5D4DB1A5-7011-3A1B-A5D4-EA62A58A201E}"/>
                    </a:ext>
                  </a:extLst>
                </p:cNvPr>
                <p:cNvSpPr/>
                <p:nvPr/>
              </p:nvSpPr>
              <p:spPr>
                <a:xfrm>
                  <a:off x="6363084" y="4862518"/>
                  <a:ext cx="26409" cy="186265"/>
                </a:xfrm>
                <a:custGeom>
                  <a:avLst/>
                  <a:gdLst>
                    <a:gd name="connsiteX0" fmla="*/ 0 w 26409"/>
                    <a:gd name="connsiteY0" fmla="*/ 0 h 186265"/>
                    <a:gd name="connsiteX1" fmla="*/ 26410 w 26409"/>
                    <a:gd name="connsiteY1" fmla="*/ 186265 h 186265"/>
                  </a:gdLst>
                  <a:ahLst/>
                  <a:cxnLst>
                    <a:cxn ang="0">
                      <a:pos x="connsiteX0" y="connsiteY0"/>
                    </a:cxn>
                    <a:cxn ang="0">
                      <a:pos x="connsiteX1" y="connsiteY1"/>
                    </a:cxn>
                  </a:cxnLst>
                  <a:rect l="l" t="t" r="r" b="b"/>
                  <a:pathLst>
                    <a:path w="26409" h="186265">
                      <a:moveTo>
                        <a:pt x="0" y="0"/>
                      </a:moveTo>
                      <a:lnTo>
                        <a:pt x="26410" y="186265"/>
                      </a:lnTo>
                    </a:path>
                  </a:pathLst>
                </a:custGeom>
                <a:ln w="12700" cap="rnd">
                  <a:solidFill>
                    <a:srgbClr val="000000"/>
                  </a:solidFill>
                  <a:prstDash val="solid"/>
                  <a:round/>
                </a:ln>
              </p:spPr>
              <p:txBody>
                <a:bodyPr rtlCol="0" anchor="ctr"/>
                <a:lstStyle/>
                <a:p>
                  <a:endParaRPr lang="en-US" sz="1799"/>
                </a:p>
              </p:txBody>
            </p:sp>
            <p:sp>
              <p:nvSpPr>
                <p:cNvPr id="209" name="Freeform 208">
                  <a:extLst>
                    <a:ext uri="{FF2B5EF4-FFF2-40B4-BE49-F238E27FC236}">
                      <a16:creationId xmlns:a16="http://schemas.microsoft.com/office/drawing/2014/main" id="{8FECDA3A-A0E9-7138-3338-005657263234}"/>
                    </a:ext>
                  </a:extLst>
                </p:cNvPr>
                <p:cNvSpPr/>
                <p:nvPr/>
              </p:nvSpPr>
              <p:spPr>
                <a:xfrm>
                  <a:off x="6234337" y="3913060"/>
                  <a:ext cx="26409" cy="186265"/>
                </a:xfrm>
                <a:custGeom>
                  <a:avLst/>
                  <a:gdLst>
                    <a:gd name="connsiteX0" fmla="*/ 0 w 26409"/>
                    <a:gd name="connsiteY0" fmla="*/ 0 h 186265"/>
                    <a:gd name="connsiteX1" fmla="*/ 26409 w 26409"/>
                    <a:gd name="connsiteY1" fmla="*/ 186265 h 186265"/>
                  </a:gdLst>
                  <a:ahLst/>
                  <a:cxnLst>
                    <a:cxn ang="0">
                      <a:pos x="connsiteX0" y="connsiteY0"/>
                    </a:cxn>
                    <a:cxn ang="0">
                      <a:pos x="connsiteX1" y="connsiteY1"/>
                    </a:cxn>
                  </a:cxnLst>
                  <a:rect l="l" t="t" r="r" b="b"/>
                  <a:pathLst>
                    <a:path w="26409" h="186265">
                      <a:moveTo>
                        <a:pt x="0" y="0"/>
                      </a:moveTo>
                      <a:lnTo>
                        <a:pt x="26409" y="186265"/>
                      </a:lnTo>
                    </a:path>
                  </a:pathLst>
                </a:custGeom>
                <a:ln w="12700" cap="rnd">
                  <a:solidFill>
                    <a:srgbClr val="000000"/>
                  </a:solidFill>
                  <a:prstDash val="solid"/>
                  <a:round/>
                </a:ln>
              </p:spPr>
              <p:txBody>
                <a:bodyPr rtlCol="0" anchor="ctr"/>
                <a:lstStyle/>
                <a:p>
                  <a:endParaRPr lang="en-US" sz="1799"/>
                </a:p>
              </p:txBody>
            </p:sp>
          </p:grpSp>
          <p:grpSp>
            <p:nvGrpSpPr>
              <p:cNvPr id="205" name="Graphic 503">
                <a:extLst>
                  <a:ext uri="{FF2B5EF4-FFF2-40B4-BE49-F238E27FC236}">
                    <a16:creationId xmlns:a16="http://schemas.microsoft.com/office/drawing/2014/main" id="{F4923CC9-A863-DF5A-4478-AE5137A30F9D}"/>
                  </a:ext>
                </a:extLst>
              </p:cNvPr>
              <p:cNvGrpSpPr/>
              <p:nvPr/>
            </p:nvGrpSpPr>
            <p:grpSpPr>
              <a:xfrm>
                <a:off x="5744107" y="4404273"/>
                <a:ext cx="1135616" cy="153298"/>
                <a:chOff x="5744107" y="4404273"/>
                <a:chExt cx="1135616" cy="153298"/>
              </a:xfrm>
            </p:grpSpPr>
            <p:sp>
              <p:nvSpPr>
                <p:cNvPr id="206" name="Freeform 205">
                  <a:extLst>
                    <a:ext uri="{FF2B5EF4-FFF2-40B4-BE49-F238E27FC236}">
                      <a16:creationId xmlns:a16="http://schemas.microsoft.com/office/drawing/2014/main" id="{F2C19632-88F5-442A-546B-9A3D5A60DEE6}"/>
                    </a:ext>
                  </a:extLst>
                </p:cNvPr>
                <p:cNvSpPr/>
                <p:nvPr/>
              </p:nvSpPr>
              <p:spPr>
                <a:xfrm>
                  <a:off x="6694856" y="4404273"/>
                  <a:ext cx="184867" cy="24725"/>
                </a:xfrm>
                <a:custGeom>
                  <a:avLst/>
                  <a:gdLst>
                    <a:gd name="connsiteX0" fmla="*/ 0 w 184867"/>
                    <a:gd name="connsiteY0" fmla="*/ 24725 h 24725"/>
                    <a:gd name="connsiteX1" fmla="*/ 184868 w 184867"/>
                    <a:gd name="connsiteY1" fmla="*/ 0 h 24725"/>
                  </a:gdLst>
                  <a:ahLst/>
                  <a:cxnLst>
                    <a:cxn ang="0">
                      <a:pos x="connsiteX0" y="connsiteY0"/>
                    </a:cxn>
                    <a:cxn ang="0">
                      <a:pos x="connsiteX1" y="connsiteY1"/>
                    </a:cxn>
                  </a:cxnLst>
                  <a:rect l="l" t="t" r="r" b="b"/>
                  <a:pathLst>
                    <a:path w="184867" h="24725">
                      <a:moveTo>
                        <a:pt x="0" y="24725"/>
                      </a:moveTo>
                      <a:lnTo>
                        <a:pt x="184868" y="0"/>
                      </a:lnTo>
                    </a:path>
                  </a:pathLst>
                </a:custGeom>
                <a:ln w="12700" cap="rnd">
                  <a:solidFill>
                    <a:srgbClr val="000000"/>
                  </a:solidFill>
                  <a:prstDash val="solid"/>
                  <a:round/>
                </a:ln>
              </p:spPr>
              <p:txBody>
                <a:bodyPr rtlCol="0" anchor="ctr"/>
                <a:lstStyle/>
                <a:p>
                  <a:endParaRPr lang="en-US" sz="1799"/>
                </a:p>
              </p:txBody>
            </p:sp>
            <p:sp>
              <p:nvSpPr>
                <p:cNvPr id="207" name="Freeform 206">
                  <a:extLst>
                    <a:ext uri="{FF2B5EF4-FFF2-40B4-BE49-F238E27FC236}">
                      <a16:creationId xmlns:a16="http://schemas.microsoft.com/office/drawing/2014/main" id="{0D34996D-EF82-7C65-D31E-F31B58C2966A}"/>
                    </a:ext>
                  </a:extLst>
                </p:cNvPr>
                <p:cNvSpPr/>
                <p:nvPr/>
              </p:nvSpPr>
              <p:spPr>
                <a:xfrm>
                  <a:off x="5744107" y="4532845"/>
                  <a:ext cx="184867" cy="24725"/>
                </a:xfrm>
                <a:custGeom>
                  <a:avLst/>
                  <a:gdLst>
                    <a:gd name="connsiteX0" fmla="*/ 0 w 184867"/>
                    <a:gd name="connsiteY0" fmla="*/ 24726 h 24725"/>
                    <a:gd name="connsiteX1" fmla="*/ 184868 w 184867"/>
                    <a:gd name="connsiteY1" fmla="*/ 0 h 24725"/>
                  </a:gdLst>
                  <a:ahLst/>
                  <a:cxnLst>
                    <a:cxn ang="0">
                      <a:pos x="connsiteX0" y="connsiteY0"/>
                    </a:cxn>
                    <a:cxn ang="0">
                      <a:pos x="connsiteX1" y="connsiteY1"/>
                    </a:cxn>
                  </a:cxnLst>
                  <a:rect l="l" t="t" r="r" b="b"/>
                  <a:pathLst>
                    <a:path w="184867" h="24725">
                      <a:moveTo>
                        <a:pt x="0" y="24726"/>
                      </a:moveTo>
                      <a:lnTo>
                        <a:pt x="184868" y="0"/>
                      </a:lnTo>
                    </a:path>
                  </a:pathLst>
                </a:custGeom>
                <a:ln w="12700" cap="rnd">
                  <a:solidFill>
                    <a:srgbClr val="000000"/>
                  </a:solidFill>
                  <a:prstDash val="solid"/>
                  <a:round/>
                </a:ln>
              </p:spPr>
              <p:txBody>
                <a:bodyPr rtlCol="0" anchor="ctr"/>
                <a:lstStyle/>
                <a:p>
                  <a:endParaRPr lang="en-US" sz="1799"/>
                </a:p>
              </p:txBody>
            </p:sp>
          </p:grpSp>
        </p:grpSp>
        <p:grpSp>
          <p:nvGrpSpPr>
            <p:cNvPr id="179" name="Graphic 503">
              <a:extLst>
                <a:ext uri="{FF2B5EF4-FFF2-40B4-BE49-F238E27FC236}">
                  <a16:creationId xmlns:a16="http://schemas.microsoft.com/office/drawing/2014/main" id="{BD0B653B-2934-39C0-38E2-85409E15C080}"/>
                </a:ext>
              </a:extLst>
            </p:cNvPr>
            <p:cNvGrpSpPr/>
            <p:nvPr/>
          </p:nvGrpSpPr>
          <p:grpSpPr>
            <a:xfrm>
              <a:off x="6031312" y="4181743"/>
              <a:ext cx="595868" cy="576642"/>
              <a:chOff x="6031312" y="4181743"/>
              <a:chExt cx="595868" cy="576642"/>
            </a:xfrm>
            <a:noFill/>
          </p:grpSpPr>
          <p:grpSp>
            <p:nvGrpSpPr>
              <p:cNvPr id="181" name="Graphic 503">
                <a:extLst>
                  <a:ext uri="{FF2B5EF4-FFF2-40B4-BE49-F238E27FC236}">
                    <a16:creationId xmlns:a16="http://schemas.microsoft.com/office/drawing/2014/main" id="{EDD75F2E-4E2D-4F1F-F990-0A21D37484C0}"/>
                  </a:ext>
                </a:extLst>
              </p:cNvPr>
              <p:cNvGrpSpPr/>
              <p:nvPr/>
            </p:nvGrpSpPr>
            <p:grpSpPr>
              <a:xfrm>
                <a:off x="6095247" y="4658121"/>
                <a:ext cx="406487" cy="100265"/>
                <a:chOff x="6095247" y="4658121"/>
                <a:chExt cx="406487" cy="100265"/>
              </a:xfrm>
              <a:noFill/>
            </p:grpSpPr>
            <p:sp>
              <p:nvSpPr>
                <p:cNvPr id="188" name="Freeform 187">
                  <a:extLst>
                    <a:ext uri="{FF2B5EF4-FFF2-40B4-BE49-F238E27FC236}">
                      <a16:creationId xmlns:a16="http://schemas.microsoft.com/office/drawing/2014/main" id="{C0BFE092-CB2E-1211-3494-9D53592635DE}"/>
                    </a:ext>
                  </a:extLst>
                </p:cNvPr>
                <p:cNvSpPr/>
                <p:nvPr/>
              </p:nvSpPr>
              <p:spPr>
                <a:xfrm>
                  <a:off x="6100638" y="4663066"/>
                  <a:ext cx="401096" cy="95319"/>
                </a:xfrm>
                <a:custGeom>
                  <a:avLst/>
                  <a:gdLst>
                    <a:gd name="connsiteX0" fmla="*/ 0 w 401096"/>
                    <a:gd name="connsiteY0" fmla="*/ 0 h 95319"/>
                    <a:gd name="connsiteX1" fmla="*/ 156808 w 401096"/>
                    <a:gd name="connsiteY1" fmla="*/ 90660 h 95319"/>
                    <a:gd name="connsiteX2" fmla="*/ 343326 w 401096"/>
                    <a:gd name="connsiteY2" fmla="*/ 60989 h 95319"/>
                    <a:gd name="connsiteX3" fmla="*/ 401097 w 401096"/>
                    <a:gd name="connsiteY3" fmla="*/ 18132 h 95319"/>
                  </a:gdLst>
                  <a:ahLst/>
                  <a:cxnLst>
                    <a:cxn ang="0">
                      <a:pos x="connsiteX0" y="connsiteY0"/>
                    </a:cxn>
                    <a:cxn ang="0">
                      <a:pos x="connsiteX1" y="connsiteY1"/>
                    </a:cxn>
                    <a:cxn ang="0">
                      <a:pos x="connsiteX2" y="connsiteY2"/>
                    </a:cxn>
                    <a:cxn ang="0">
                      <a:pos x="connsiteX3" y="connsiteY3"/>
                    </a:cxn>
                  </a:cxnLst>
                  <a:rect l="l" t="t" r="r" b="b"/>
                  <a:pathLst>
                    <a:path w="401096" h="95319">
                      <a:moveTo>
                        <a:pt x="0" y="0"/>
                      </a:moveTo>
                      <a:cubicBezTo>
                        <a:pt x="41265" y="46154"/>
                        <a:pt x="95735" y="79121"/>
                        <a:pt x="156808" y="90660"/>
                      </a:cubicBezTo>
                      <a:cubicBezTo>
                        <a:pt x="219530" y="102198"/>
                        <a:pt x="287205" y="92309"/>
                        <a:pt x="343326" y="60989"/>
                      </a:cubicBezTo>
                      <a:cubicBezTo>
                        <a:pt x="364784" y="49451"/>
                        <a:pt x="384591" y="34616"/>
                        <a:pt x="401097" y="18132"/>
                      </a:cubicBezTo>
                    </a:path>
                  </a:pathLst>
                </a:custGeom>
                <a:noFill/>
                <a:ln w="12700" cap="rnd">
                  <a:solidFill>
                    <a:srgbClr val="000000"/>
                  </a:solidFill>
                  <a:prstDash val="solid"/>
                  <a:miter/>
                </a:ln>
              </p:spPr>
              <p:txBody>
                <a:bodyPr rtlCol="0" anchor="ctr"/>
                <a:lstStyle/>
                <a:p>
                  <a:endParaRPr lang="en-US" sz="1799"/>
                </a:p>
              </p:txBody>
            </p:sp>
            <p:sp>
              <p:nvSpPr>
                <p:cNvPr id="189" name="Freeform 188">
                  <a:extLst>
                    <a:ext uri="{FF2B5EF4-FFF2-40B4-BE49-F238E27FC236}">
                      <a16:creationId xmlns:a16="http://schemas.microsoft.com/office/drawing/2014/main" id="{C33FC523-A759-DD2D-9CB0-26F1374B60BD}"/>
                    </a:ext>
                  </a:extLst>
                </p:cNvPr>
                <p:cNvSpPr/>
                <p:nvPr/>
              </p:nvSpPr>
              <p:spPr>
                <a:xfrm>
                  <a:off x="6095247" y="4658121"/>
                  <a:ext cx="86270" cy="82418"/>
                </a:xfrm>
                <a:custGeom>
                  <a:avLst/>
                  <a:gdLst>
                    <a:gd name="connsiteX0" fmla="*/ 86271 w 86270"/>
                    <a:gd name="connsiteY0" fmla="*/ 4945 h 82418"/>
                    <a:gd name="connsiteX1" fmla="*/ 18596 w 86270"/>
                    <a:gd name="connsiteY1" fmla="*/ 0 h 82418"/>
                    <a:gd name="connsiteX2" fmla="*/ 5391 w 86270"/>
                    <a:gd name="connsiteY2" fmla="*/ 0 h 82418"/>
                    <a:gd name="connsiteX3" fmla="*/ 439 w 86270"/>
                    <a:gd name="connsiteY3" fmla="*/ 6594 h 82418"/>
                    <a:gd name="connsiteX4" fmla="*/ 18596 w 86270"/>
                    <a:gd name="connsiteY4" fmla="*/ 82418 h 8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70" h="82418">
                      <a:moveTo>
                        <a:pt x="86271" y="4945"/>
                      </a:moveTo>
                      <a:cubicBezTo>
                        <a:pt x="63162" y="4945"/>
                        <a:pt x="41704" y="1648"/>
                        <a:pt x="18596" y="0"/>
                      </a:cubicBezTo>
                      <a:cubicBezTo>
                        <a:pt x="13644" y="0"/>
                        <a:pt x="10343" y="0"/>
                        <a:pt x="5391" y="0"/>
                      </a:cubicBezTo>
                      <a:cubicBezTo>
                        <a:pt x="2090" y="0"/>
                        <a:pt x="-1211" y="3297"/>
                        <a:pt x="439" y="6594"/>
                      </a:cubicBezTo>
                      <a:cubicBezTo>
                        <a:pt x="7042" y="31319"/>
                        <a:pt x="11993" y="57693"/>
                        <a:pt x="18596" y="82418"/>
                      </a:cubicBezTo>
                    </a:path>
                  </a:pathLst>
                </a:custGeom>
                <a:noFill/>
                <a:ln w="12700" cap="rnd">
                  <a:solidFill>
                    <a:srgbClr val="000000"/>
                  </a:solidFill>
                  <a:prstDash val="solid"/>
                  <a:miter/>
                </a:ln>
              </p:spPr>
              <p:txBody>
                <a:bodyPr rtlCol="0" anchor="ctr"/>
                <a:lstStyle/>
                <a:p>
                  <a:endParaRPr lang="en-US" sz="1799"/>
                </a:p>
              </p:txBody>
            </p:sp>
          </p:grpSp>
          <p:grpSp>
            <p:nvGrpSpPr>
              <p:cNvPr id="182" name="Graphic 503">
                <a:extLst>
                  <a:ext uri="{FF2B5EF4-FFF2-40B4-BE49-F238E27FC236}">
                    <a16:creationId xmlns:a16="http://schemas.microsoft.com/office/drawing/2014/main" id="{B271BB9B-A147-A931-C004-6D3998C19BA1}"/>
                  </a:ext>
                </a:extLst>
              </p:cNvPr>
              <p:cNvGrpSpPr/>
              <p:nvPr/>
            </p:nvGrpSpPr>
            <p:grpSpPr>
              <a:xfrm>
                <a:off x="6031312" y="4181743"/>
                <a:ext cx="230081" cy="397256"/>
                <a:chOff x="6031312" y="4181743"/>
                <a:chExt cx="230081" cy="397256"/>
              </a:xfrm>
              <a:noFill/>
            </p:grpSpPr>
            <p:sp>
              <p:nvSpPr>
                <p:cNvPr id="186" name="Freeform 185">
                  <a:extLst>
                    <a:ext uri="{FF2B5EF4-FFF2-40B4-BE49-F238E27FC236}">
                      <a16:creationId xmlns:a16="http://schemas.microsoft.com/office/drawing/2014/main" id="{854E2221-A892-3E7C-D347-461A7C6706B5}"/>
                    </a:ext>
                  </a:extLst>
                </p:cNvPr>
                <p:cNvSpPr/>
                <p:nvPr/>
              </p:nvSpPr>
              <p:spPr>
                <a:xfrm>
                  <a:off x="6031312" y="4209766"/>
                  <a:ext cx="226133" cy="369233"/>
                </a:xfrm>
                <a:custGeom>
                  <a:avLst/>
                  <a:gdLst>
                    <a:gd name="connsiteX0" fmla="*/ 226133 w 226133"/>
                    <a:gd name="connsiteY0" fmla="*/ 0 h 369233"/>
                    <a:gd name="connsiteX1" fmla="*/ 67675 w 226133"/>
                    <a:gd name="connsiteY1" fmla="*/ 90660 h 369233"/>
                    <a:gd name="connsiteX2" fmla="*/ 0 w 226133"/>
                    <a:gd name="connsiteY2" fmla="*/ 267035 h 369233"/>
                    <a:gd name="connsiteX3" fmla="*/ 18157 w 226133"/>
                    <a:gd name="connsiteY3" fmla="*/ 369234 h 369233"/>
                  </a:gdLst>
                  <a:ahLst/>
                  <a:cxnLst>
                    <a:cxn ang="0">
                      <a:pos x="connsiteX0" y="connsiteY0"/>
                    </a:cxn>
                    <a:cxn ang="0">
                      <a:pos x="connsiteX1" y="connsiteY1"/>
                    </a:cxn>
                    <a:cxn ang="0">
                      <a:pos x="connsiteX2" y="connsiteY2"/>
                    </a:cxn>
                    <a:cxn ang="0">
                      <a:pos x="connsiteX3" y="connsiteY3"/>
                    </a:cxn>
                  </a:cxnLst>
                  <a:rect l="l" t="t" r="r" b="b"/>
                  <a:pathLst>
                    <a:path w="226133" h="369233">
                      <a:moveTo>
                        <a:pt x="226133" y="0"/>
                      </a:moveTo>
                      <a:cubicBezTo>
                        <a:pt x="165061" y="11538"/>
                        <a:pt x="108940" y="44506"/>
                        <a:pt x="67675" y="90660"/>
                      </a:cubicBezTo>
                      <a:cubicBezTo>
                        <a:pt x="26410" y="140111"/>
                        <a:pt x="1651" y="202749"/>
                        <a:pt x="0" y="267035"/>
                      </a:cubicBezTo>
                      <a:cubicBezTo>
                        <a:pt x="0" y="301651"/>
                        <a:pt x="4952" y="336267"/>
                        <a:pt x="18157" y="369234"/>
                      </a:cubicBezTo>
                    </a:path>
                  </a:pathLst>
                </a:custGeom>
                <a:noFill/>
                <a:ln w="12700" cap="rnd">
                  <a:solidFill>
                    <a:srgbClr val="000000"/>
                  </a:solidFill>
                  <a:prstDash val="solid"/>
                  <a:miter/>
                </a:ln>
              </p:spPr>
              <p:txBody>
                <a:bodyPr rtlCol="0" anchor="ctr"/>
                <a:lstStyle/>
                <a:p>
                  <a:endParaRPr lang="en-US" sz="1799"/>
                </a:p>
              </p:txBody>
            </p:sp>
            <p:sp>
              <p:nvSpPr>
                <p:cNvPr id="187" name="Freeform 186">
                  <a:extLst>
                    <a:ext uri="{FF2B5EF4-FFF2-40B4-BE49-F238E27FC236}">
                      <a16:creationId xmlns:a16="http://schemas.microsoft.com/office/drawing/2014/main" id="{E994769F-58E8-23E8-DDCB-C683DF2CF0FE}"/>
                    </a:ext>
                  </a:extLst>
                </p:cNvPr>
                <p:cNvSpPr/>
                <p:nvPr/>
              </p:nvSpPr>
              <p:spPr>
                <a:xfrm>
                  <a:off x="6184819" y="4181743"/>
                  <a:ext cx="76575" cy="97253"/>
                </a:xfrm>
                <a:custGeom>
                  <a:avLst/>
                  <a:gdLst>
                    <a:gd name="connsiteX0" fmla="*/ 31361 w 76575"/>
                    <a:gd name="connsiteY0" fmla="*/ 97253 h 97253"/>
                    <a:gd name="connsiteX1" fmla="*/ 67674 w 76575"/>
                    <a:gd name="connsiteY1" fmla="*/ 41209 h 97253"/>
                    <a:gd name="connsiteX2" fmla="*/ 75927 w 76575"/>
                    <a:gd name="connsiteY2" fmla="*/ 29671 h 97253"/>
                    <a:gd name="connsiteX3" fmla="*/ 72627 w 76575"/>
                    <a:gd name="connsiteY3" fmla="*/ 21429 h 97253"/>
                    <a:gd name="connsiteX4" fmla="*/ 0 w 76575"/>
                    <a:gd name="connsiteY4" fmla="*/ 0 h 97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5" h="97253">
                      <a:moveTo>
                        <a:pt x="31361" y="97253"/>
                      </a:moveTo>
                      <a:cubicBezTo>
                        <a:pt x="42915" y="79122"/>
                        <a:pt x="56120" y="60990"/>
                        <a:pt x="67674" y="41209"/>
                      </a:cubicBezTo>
                      <a:cubicBezTo>
                        <a:pt x="70976" y="37913"/>
                        <a:pt x="72627" y="32967"/>
                        <a:pt x="75927" y="29671"/>
                      </a:cubicBezTo>
                      <a:cubicBezTo>
                        <a:pt x="77578" y="26374"/>
                        <a:pt x="75927" y="23077"/>
                        <a:pt x="72627" y="21429"/>
                      </a:cubicBezTo>
                      <a:cubicBezTo>
                        <a:pt x="47867" y="14835"/>
                        <a:pt x="24759" y="6593"/>
                        <a:pt x="0" y="0"/>
                      </a:cubicBezTo>
                    </a:path>
                  </a:pathLst>
                </a:custGeom>
                <a:noFill/>
                <a:ln w="12700" cap="rnd">
                  <a:solidFill>
                    <a:srgbClr val="000000"/>
                  </a:solidFill>
                  <a:prstDash val="solid"/>
                  <a:miter/>
                </a:ln>
              </p:spPr>
              <p:txBody>
                <a:bodyPr rtlCol="0" anchor="ctr"/>
                <a:lstStyle/>
                <a:p>
                  <a:endParaRPr lang="en-US" sz="1799"/>
                </a:p>
              </p:txBody>
            </p:sp>
          </p:grpSp>
          <p:grpSp>
            <p:nvGrpSpPr>
              <p:cNvPr id="183" name="Graphic 503">
                <a:extLst>
                  <a:ext uri="{FF2B5EF4-FFF2-40B4-BE49-F238E27FC236}">
                    <a16:creationId xmlns:a16="http://schemas.microsoft.com/office/drawing/2014/main" id="{D8255681-4E78-A2DA-CF2D-326E4E460F23}"/>
                  </a:ext>
                </a:extLst>
              </p:cNvPr>
              <p:cNvGrpSpPr/>
              <p:nvPr/>
            </p:nvGrpSpPr>
            <p:grpSpPr>
              <a:xfrm>
                <a:off x="6384542" y="4213062"/>
                <a:ext cx="242639" cy="391745"/>
                <a:chOff x="6384542" y="4213062"/>
                <a:chExt cx="242639" cy="391745"/>
              </a:xfrm>
              <a:noFill/>
            </p:grpSpPr>
            <p:sp>
              <p:nvSpPr>
                <p:cNvPr id="184" name="Freeform 183">
                  <a:extLst>
                    <a:ext uri="{FF2B5EF4-FFF2-40B4-BE49-F238E27FC236}">
                      <a16:creationId xmlns:a16="http://schemas.microsoft.com/office/drawing/2014/main" id="{56DAE9AE-5B0A-F730-3C97-166A2221F7BC}"/>
                    </a:ext>
                  </a:extLst>
                </p:cNvPr>
                <p:cNvSpPr/>
                <p:nvPr/>
              </p:nvSpPr>
              <p:spPr>
                <a:xfrm>
                  <a:off x="6384542" y="4213062"/>
                  <a:ext cx="199315" cy="387365"/>
                </a:xfrm>
                <a:custGeom>
                  <a:avLst/>
                  <a:gdLst>
                    <a:gd name="connsiteX0" fmla="*/ 171663 w 199315"/>
                    <a:gd name="connsiteY0" fmla="*/ 387366 h 387365"/>
                    <a:gd name="connsiteX1" fmla="*/ 193121 w 199315"/>
                    <a:gd name="connsiteY1" fmla="*/ 207694 h 387365"/>
                    <a:gd name="connsiteX2" fmla="*/ 92434 w 199315"/>
                    <a:gd name="connsiteY2" fmla="*/ 47803 h 387365"/>
                    <a:gd name="connsiteX3" fmla="*/ 0 w 199315"/>
                    <a:gd name="connsiteY3" fmla="*/ 0 h 387365"/>
                  </a:gdLst>
                  <a:ahLst/>
                  <a:cxnLst>
                    <a:cxn ang="0">
                      <a:pos x="connsiteX0" y="connsiteY0"/>
                    </a:cxn>
                    <a:cxn ang="0">
                      <a:pos x="connsiteX1" y="connsiteY1"/>
                    </a:cxn>
                    <a:cxn ang="0">
                      <a:pos x="connsiteX2" y="connsiteY2"/>
                    </a:cxn>
                    <a:cxn ang="0">
                      <a:pos x="connsiteX3" y="connsiteY3"/>
                    </a:cxn>
                  </a:cxnLst>
                  <a:rect l="l" t="t" r="r" b="b"/>
                  <a:pathLst>
                    <a:path w="199315" h="387365">
                      <a:moveTo>
                        <a:pt x="171663" y="387366"/>
                      </a:moveTo>
                      <a:cubicBezTo>
                        <a:pt x="198073" y="331322"/>
                        <a:pt x="206326" y="267035"/>
                        <a:pt x="193121" y="207694"/>
                      </a:cubicBezTo>
                      <a:cubicBezTo>
                        <a:pt x="179916" y="145057"/>
                        <a:pt x="143603" y="87364"/>
                        <a:pt x="92434" y="47803"/>
                      </a:cubicBezTo>
                      <a:cubicBezTo>
                        <a:pt x="64374" y="26374"/>
                        <a:pt x="33012" y="9890"/>
                        <a:pt x="0" y="0"/>
                      </a:cubicBezTo>
                    </a:path>
                  </a:pathLst>
                </a:custGeom>
                <a:noFill/>
                <a:ln w="12700" cap="rnd">
                  <a:solidFill>
                    <a:srgbClr val="000000"/>
                  </a:solidFill>
                  <a:prstDash val="solid"/>
                  <a:miter/>
                </a:ln>
              </p:spPr>
              <p:txBody>
                <a:bodyPr rtlCol="0" anchor="ctr"/>
                <a:lstStyle/>
                <a:p>
                  <a:endParaRPr lang="en-US" sz="1799"/>
                </a:p>
              </p:txBody>
            </p:sp>
            <p:sp>
              <p:nvSpPr>
                <p:cNvPr id="185" name="Freeform 184">
                  <a:extLst>
                    <a:ext uri="{FF2B5EF4-FFF2-40B4-BE49-F238E27FC236}">
                      <a16:creationId xmlns:a16="http://schemas.microsoft.com/office/drawing/2014/main" id="{2217F2DA-4A03-0FD9-D93F-B53214205AD6}"/>
                    </a:ext>
                  </a:extLst>
                </p:cNvPr>
                <p:cNvSpPr/>
                <p:nvPr/>
              </p:nvSpPr>
              <p:spPr>
                <a:xfrm>
                  <a:off x="6524843" y="4524604"/>
                  <a:ext cx="102337" cy="80204"/>
                </a:xfrm>
                <a:custGeom>
                  <a:avLst/>
                  <a:gdLst>
                    <a:gd name="connsiteX0" fmla="*/ 0 w 102337"/>
                    <a:gd name="connsiteY0" fmla="*/ 0 h 80204"/>
                    <a:gd name="connsiteX1" fmla="*/ 23109 w 102337"/>
                    <a:gd name="connsiteY1" fmla="*/ 64286 h 80204"/>
                    <a:gd name="connsiteX2" fmla="*/ 28060 w 102337"/>
                    <a:gd name="connsiteY2" fmla="*/ 77473 h 80204"/>
                    <a:gd name="connsiteX3" fmla="*/ 36314 w 102337"/>
                    <a:gd name="connsiteY3" fmla="*/ 79121 h 80204"/>
                    <a:gd name="connsiteX4" fmla="*/ 102338 w 102337"/>
                    <a:gd name="connsiteY4" fmla="*/ 29670 h 8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37" h="80204">
                      <a:moveTo>
                        <a:pt x="0" y="0"/>
                      </a:moveTo>
                      <a:cubicBezTo>
                        <a:pt x="8253" y="21429"/>
                        <a:pt x="14856" y="42857"/>
                        <a:pt x="23109" y="64286"/>
                      </a:cubicBezTo>
                      <a:cubicBezTo>
                        <a:pt x="23109" y="69231"/>
                        <a:pt x="26410" y="72528"/>
                        <a:pt x="28060" y="77473"/>
                      </a:cubicBezTo>
                      <a:cubicBezTo>
                        <a:pt x="28060" y="80770"/>
                        <a:pt x="34663" y="80770"/>
                        <a:pt x="36314" y="79121"/>
                      </a:cubicBezTo>
                      <a:cubicBezTo>
                        <a:pt x="57771" y="62638"/>
                        <a:pt x="80880" y="46154"/>
                        <a:pt x="102338" y="29670"/>
                      </a:cubicBezTo>
                    </a:path>
                  </a:pathLst>
                </a:custGeom>
                <a:noFill/>
                <a:ln w="12700" cap="rnd">
                  <a:solidFill>
                    <a:srgbClr val="000000"/>
                  </a:solidFill>
                  <a:prstDash val="solid"/>
                  <a:miter/>
                </a:ln>
              </p:spPr>
              <p:txBody>
                <a:bodyPr rtlCol="0" anchor="ctr"/>
                <a:lstStyle/>
                <a:p>
                  <a:endParaRPr lang="en-US" sz="1799"/>
                </a:p>
              </p:txBody>
            </p:sp>
          </p:grpSp>
        </p:grpSp>
        <p:sp>
          <p:nvSpPr>
            <p:cNvPr id="180" name="Freeform 179">
              <a:extLst>
                <a:ext uri="{FF2B5EF4-FFF2-40B4-BE49-F238E27FC236}">
                  <a16:creationId xmlns:a16="http://schemas.microsoft.com/office/drawing/2014/main" id="{9FC2F99C-E659-7779-9103-2E2B32F47CDC}"/>
                </a:ext>
              </a:extLst>
            </p:cNvPr>
            <p:cNvSpPr/>
            <p:nvPr/>
          </p:nvSpPr>
          <p:spPr>
            <a:xfrm>
              <a:off x="6179867" y="4275700"/>
              <a:ext cx="260795" cy="412091"/>
            </a:xfrm>
            <a:custGeom>
              <a:avLst/>
              <a:gdLst>
                <a:gd name="connsiteX0" fmla="*/ 130398 w 260795"/>
                <a:gd name="connsiteY0" fmla="*/ 0 h 412091"/>
                <a:gd name="connsiteX1" fmla="*/ 0 w 260795"/>
                <a:gd name="connsiteY1" fmla="*/ 225826 h 412091"/>
                <a:gd name="connsiteX2" fmla="*/ 130398 w 260795"/>
                <a:gd name="connsiteY2" fmla="*/ 225826 h 412091"/>
                <a:gd name="connsiteX3" fmla="*/ 130398 w 260795"/>
                <a:gd name="connsiteY3" fmla="*/ 412092 h 412091"/>
                <a:gd name="connsiteX4" fmla="*/ 260796 w 260795"/>
                <a:gd name="connsiteY4" fmla="*/ 168133 h 412091"/>
                <a:gd name="connsiteX5" fmla="*/ 130398 w 260795"/>
                <a:gd name="connsiteY5" fmla="*/ 168133 h 412091"/>
                <a:gd name="connsiteX6" fmla="*/ 130398 w 260795"/>
                <a:gd name="connsiteY6" fmla="*/ 0 h 41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95" h="412091">
                  <a:moveTo>
                    <a:pt x="130398" y="0"/>
                  </a:moveTo>
                  <a:lnTo>
                    <a:pt x="0" y="225826"/>
                  </a:lnTo>
                  <a:lnTo>
                    <a:pt x="130398" y="225826"/>
                  </a:lnTo>
                  <a:lnTo>
                    <a:pt x="130398" y="412092"/>
                  </a:lnTo>
                  <a:lnTo>
                    <a:pt x="260796" y="168133"/>
                  </a:lnTo>
                  <a:lnTo>
                    <a:pt x="130398" y="168133"/>
                  </a:lnTo>
                  <a:lnTo>
                    <a:pt x="130398" y="0"/>
                  </a:lnTo>
                  <a:close/>
                </a:path>
              </a:pathLst>
            </a:custGeom>
            <a:solidFill>
              <a:srgbClr val="ADD037"/>
            </a:solidFill>
            <a:ln w="12700" cap="rnd">
              <a:solidFill>
                <a:srgbClr val="000000"/>
              </a:solidFill>
              <a:prstDash val="solid"/>
              <a:round/>
            </a:ln>
          </p:spPr>
          <p:txBody>
            <a:bodyPr rtlCol="0" anchor="ctr"/>
            <a:lstStyle/>
            <a:p>
              <a:endParaRPr lang="en-US" sz="1799"/>
            </a:p>
          </p:txBody>
        </p:sp>
      </p:grpSp>
      <p:cxnSp>
        <p:nvCxnSpPr>
          <p:cNvPr id="7" name="Straight Connector 6">
            <a:extLst>
              <a:ext uri="{FF2B5EF4-FFF2-40B4-BE49-F238E27FC236}">
                <a16:creationId xmlns:a16="http://schemas.microsoft.com/office/drawing/2014/main" id="{153E4A87-DDCA-4956-FE7B-B2EEB2832C35}"/>
              </a:ext>
            </a:extLst>
          </p:cNvPr>
          <p:cNvCxnSpPr>
            <a:cxnSpLocks/>
          </p:cNvCxnSpPr>
          <p:nvPr/>
        </p:nvCxnSpPr>
        <p:spPr>
          <a:xfrm flipH="1">
            <a:off x="-326" y="10219762"/>
            <a:ext cx="756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8C35910-E0FD-144E-C00F-7B4C2F36BFFA}"/>
              </a:ext>
            </a:extLst>
          </p:cNvPr>
          <p:cNvGrpSpPr/>
          <p:nvPr/>
        </p:nvGrpSpPr>
        <p:grpSpPr>
          <a:xfrm>
            <a:off x="4267200" y="8391348"/>
            <a:ext cx="3282118" cy="2326700"/>
            <a:chOff x="1960266" y="3047835"/>
            <a:chExt cx="4822140" cy="3418425"/>
          </a:xfrm>
        </p:grpSpPr>
        <p:pic>
          <p:nvPicPr>
            <p:cNvPr id="9" name="Picture 8">
              <a:extLst>
                <a:ext uri="{FF2B5EF4-FFF2-40B4-BE49-F238E27FC236}">
                  <a16:creationId xmlns:a16="http://schemas.microsoft.com/office/drawing/2014/main" id="{FCA78060-3D12-2B48-CA89-8831578520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4026"/>
            <a:stretch/>
          </p:blipFill>
          <p:spPr>
            <a:xfrm>
              <a:off x="1960266" y="3047835"/>
              <a:ext cx="4822140" cy="3418425"/>
            </a:xfrm>
            <a:prstGeom prst="rect">
              <a:avLst/>
            </a:prstGeom>
          </p:spPr>
        </p:pic>
        <p:sp>
          <p:nvSpPr>
            <p:cNvPr id="10" name="Rectangle 9">
              <a:extLst>
                <a:ext uri="{FF2B5EF4-FFF2-40B4-BE49-F238E27FC236}">
                  <a16:creationId xmlns:a16="http://schemas.microsoft.com/office/drawing/2014/main" id="{A3E0D9C9-6E3D-807B-B361-1D938DF373E4}"/>
                </a:ext>
              </a:extLst>
            </p:cNvPr>
            <p:cNvSpPr/>
            <p:nvPr/>
          </p:nvSpPr>
          <p:spPr>
            <a:xfrm>
              <a:off x="2791252" y="3350557"/>
              <a:ext cx="3981691" cy="2462739"/>
            </a:xfrm>
            <a:prstGeom prst="rect">
              <a:avLst/>
            </a:prstGeom>
            <a:blipFill dpi="0" rotWithShape="1">
              <a:blip r:embed="rId3"/>
              <a:srcRect/>
              <a:stretch>
                <a:fillRect t="-868" b="-8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11" name="Group 10">
            <a:extLst>
              <a:ext uri="{FF2B5EF4-FFF2-40B4-BE49-F238E27FC236}">
                <a16:creationId xmlns:a16="http://schemas.microsoft.com/office/drawing/2014/main" id="{3DFB9FF7-DB88-DF4E-83E6-42109E4C6005}"/>
              </a:ext>
            </a:extLst>
          </p:cNvPr>
          <p:cNvGrpSpPr/>
          <p:nvPr/>
        </p:nvGrpSpPr>
        <p:grpSpPr>
          <a:xfrm rot="20570557">
            <a:off x="4008254" y="8980160"/>
            <a:ext cx="1013273" cy="1008681"/>
            <a:chOff x="2301368" y="4765438"/>
            <a:chExt cx="1350264" cy="1344145"/>
          </a:xfrm>
        </p:grpSpPr>
        <p:sp>
          <p:nvSpPr>
            <p:cNvPr id="13" name="Oval 12">
              <a:extLst>
                <a:ext uri="{FF2B5EF4-FFF2-40B4-BE49-F238E27FC236}">
                  <a16:creationId xmlns:a16="http://schemas.microsoft.com/office/drawing/2014/main" id="{5E7F0AFF-84C6-3E08-C633-7E13EEE64BC3}"/>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38915E0B-89C3-ECB7-E322-66CE86E843E6}"/>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71245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037AA42-C4BF-0C44-8C5F-E9A2D82E9B42}"/>
              </a:ext>
            </a:extLst>
          </p:cNvPr>
          <p:cNvSpPr>
            <a:spLocks noGrp="1"/>
          </p:cNvSpPr>
          <p:nvPr>
            <p:ph type="body" sz="quarter" idx="44"/>
          </p:nvPr>
        </p:nvSpPr>
        <p:spPr>
          <a:prstGeom prst="rect">
            <a:avLst/>
          </a:prstGeom>
        </p:spPr>
        <p:txBody>
          <a:bodyPr/>
          <a:lstStyle/>
          <a:p>
            <a:r>
              <a:rPr lang="en-US" sz="2600" b="0" dirty="0" err="1"/>
              <a:t>www.</a:t>
            </a:r>
            <a:r>
              <a:rPr lang="en-US" sz="2600" b="1" dirty="0" err="1"/>
              <a:t>sustainvet</a:t>
            </a:r>
            <a:r>
              <a:rPr lang="en-US" sz="2600" dirty="0" err="1"/>
              <a:t>.</a:t>
            </a:r>
            <a:r>
              <a:rPr lang="en-US" sz="2600" b="0" dirty="0" err="1"/>
              <a:t>eu</a:t>
            </a:r>
            <a:endParaRPr lang="en-US" sz="2600" b="0" dirty="0"/>
          </a:p>
        </p:txBody>
      </p:sp>
      <p:sp>
        <p:nvSpPr>
          <p:cNvPr id="45" name="Text Placeholder 5">
            <a:extLst>
              <a:ext uri="{FF2B5EF4-FFF2-40B4-BE49-F238E27FC236}">
                <a16:creationId xmlns:a16="http://schemas.microsoft.com/office/drawing/2014/main" id="{D1A76A48-5B02-892D-C99D-FE6FA55D3632}"/>
              </a:ext>
            </a:extLst>
          </p:cNvPr>
          <p:cNvSpPr txBox="1">
            <a:spLocks/>
          </p:cNvSpPr>
          <p:nvPr/>
        </p:nvSpPr>
        <p:spPr>
          <a:xfrm>
            <a:off x="522887" y="8762412"/>
            <a:ext cx="3256950" cy="69059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000" b="1" dirty="0">
                <a:solidFill>
                  <a:srgbClr val="00898B"/>
                </a:solidFill>
                <a:latin typeface="Calibri" panose="020F0502020204030204" pitchFamily="34" charset="0"/>
                <a:cs typeface="Calibri" panose="020F0502020204030204" pitchFamily="34" charset="0"/>
              </a:rPr>
              <a:t>Segui il nostro viaggio</a:t>
            </a:r>
          </a:p>
        </p:txBody>
      </p:sp>
      <p:sp>
        <p:nvSpPr>
          <p:cNvPr id="3" name="Freeform 2">
            <a:extLst>
              <a:ext uri="{FF2B5EF4-FFF2-40B4-BE49-F238E27FC236}">
                <a16:creationId xmlns:a16="http://schemas.microsoft.com/office/drawing/2014/main" id="{34E5F1B5-1071-8D09-7EA4-25240572742F}"/>
              </a:ext>
            </a:extLst>
          </p:cNvPr>
          <p:cNvSpPr/>
          <p:nvPr/>
        </p:nvSpPr>
        <p:spPr>
          <a:xfrm rot="21312845">
            <a:off x="-610311" y="6380592"/>
            <a:ext cx="2819538" cy="2473245"/>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86FD135B-D890-E15B-F3B1-B19AE8C60560}"/>
              </a:ext>
            </a:extLst>
          </p:cNvPr>
          <p:cNvGrpSpPr/>
          <p:nvPr/>
        </p:nvGrpSpPr>
        <p:grpSpPr>
          <a:xfrm>
            <a:off x="1037262" y="9195040"/>
            <a:ext cx="387003" cy="387003"/>
            <a:chOff x="1950027" y="2499889"/>
            <a:chExt cx="850463" cy="850463"/>
          </a:xfrm>
        </p:grpSpPr>
        <p:sp>
          <p:nvSpPr>
            <p:cNvPr id="6" name="Freeform 5">
              <a:extLst>
                <a:ext uri="{FF2B5EF4-FFF2-40B4-BE49-F238E27FC236}">
                  <a16:creationId xmlns:a16="http://schemas.microsoft.com/office/drawing/2014/main" id="{0B2B6FFF-122D-7F0D-1401-F5B4FA5BE878}"/>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7" name="Graphic 3">
              <a:extLst>
                <a:ext uri="{FF2B5EF4-FFF2-40B4-BE49-F238E27FC236}">
                  <a16:creationId xmlns:a16="http://schemas.microsoft.com/office/drawing/2014/main" id="{36F05FB3-4E54-B17E-3ABB-817E4A044D4C}"/>
                </a:ext>
              </a:extLst>
            </p:cNvPr>
            <p:cNvGrpSpPr/>
            <p:nvPr/>
          </p:nvGrpSpPr>
          <p:grpSpPr>
            <a:xfrm>
              <a:off x="2107521" y="2657382"/>
              <a:ext cx="535476" cy="535477"/>
              <a:chOff x="2107521" y="2657382"/>
              <a:chExt cx="535476" cy="535477"/>
            </a:xfrm>
            <a:solidFill>
              <a:srgbClr val="FFFFFF"/>
            </a:solidFill>
          </p:grpSpPr>
          <p:sp>
            <p:nvSpPr>
              <p:cNvPr id="8" name="Freeform 7">
                <a:extLst>
                  <a:ext uri="{FF2B5EF4-FFF2-40B4-BE49-F238E27FC236}">
                    <a16:creationId xmlns:a16="http://schemas.microsoft.com/office/drawing/2014/main" id="{7E0A8E0B-CDB1-D1B7-1235-E70F0C2759CC}"/>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Freeform 8">
                <a:extLst>
                  <a:ext uri="{FF2B5EF4-FFF2-40B4-BE49-F238E27FC236}">
                    <a16:creationId xmlns:a16="http://schemas.microsoft.com/office/drawing/2014/main" id="{4398F48F-B10B-322E-0AE3-E1B6378DCCB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00B72925-0CFC-A744-D8FB-4AB7287754A5}"/>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1" name="Group 10">
            <a:extLst>
              <a:ext uri="{FF2B5EF4-FFF2-40B4-BE49-F238E27FC236}">
                <a16:creationId xmlns:a16="http://schemas.microsoft.com/office/drawing/2014/main" id="{7DA1F53D-CAAC-79A2-6521-9EDF86F9F8DB}"/>
              </a:ext>
            </a:extLst>
          </p:cNvPr>
          <p:cNvGrpSpPr/>
          <p:nvPr/>
        </p:nvGrpSpPr>
        <p:grpSpPr>
          <a:xfrm>
            <a:off x="565034" y="9195040"/>
            <a:ext cx="387003" cy="387003"/>
            <a:chOff x="3094393" y="4759137"/>
            <a:chExt cx="1074283" cy="1074283"/>
          </a:xfrm>
        </p:grpSpPr>
        <p:sp>
          <p:nvSpPr>
            <p:cNvPr id="12" name="Freeform 11">
              <a:extLst>
                <a:ext uri="{FF2B5EF4-FFF2-40B4-BE49-F238E27FC236}">
                  <a16:creationId xmlns:a16="http://schemas.microsoft.com/office/drawing/2014/main" id="{3F516EFF-AB82-79D2-799D-164ABAB57510}"/>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33D7267B-D6C9-F484-C129-0F0A9F365246}"/>
                </a:ext>
              </a:extLst>
            </p:cNvPr>
            <p:cNvGrpSpPr/>
            <p:nvPr/>
          </p:nvGrpSpPr>
          <p:grpSpPr>
            <a:xfrm>
              <a:off x="3303016" y="4946695"/>
              <a:ext cx="685139" cy="655838"/>
              <a:chOff x="3303016" y="4946695"/>
              <a:chExt cx="685139" cy="655838"/>
            </a:xfrm>
          </p:grpSpPr>
          <p:sp>
            <p:nvSpPr>
              <p:cNvPr id="14" name="Freeform 13">
                <a:extLst>
                  <a:ext uri="{FF2B5EF4-FFF2-40B4-BE49-F238E27FC236}">
                    <a16:creationId xmlns:a16="http://schemas.microsoft.com/office/drawing/2014/main" id="{4CB21FB3-A272-5B8D-1EA0-DB56DD0ADFF9}"/>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CD44F07-EF09-8DC2-427F-01BEABD8214F}"/>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4946F18-7C80-0758-AC1E-55BB72AE53F1}"/>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grpSp>
        <p:nvGrpSpPr>
          <p:cNvPr id="22" name="Group 21">
            <a:extLst>
              <a:ext uri="{FF2B5EF4-FFF2-40B4-BE49-F238E27FC236}">
                <a16:creationId xmlns:a16="http://schemas.microsoft.com/office/drawing/2014/main" id="{09AFAD51-6136-00BF-1CD9-F03D3546A38F}"/>
              </a:ext>
            </a:extLst>
          </p:cNvPr>
          <p:cNvGrpSpPr/>
          <p:nvPr/>
        </p:nvGrpSpPr>
        <p:grpSpPr>
          <a:xfrm>
            <a:off x="2977051" y="3028401"/>
            <a:ext cx="4582624" cy="3248631"/>
            <a:chOff x="3514247" y="3213129"/>
            <a:chExt cx="4045428" cy="2867812"/>
          </a:xfrm>
        </p:grpSpPr>
        <p:grpSp>
          <p:nvGrpSpPr>
            <p:cNvPr id="39" name="Group 38">
              <a:extLst>
                <a:ext uri="{FF2B5EF4-FFF2-40B4-BE49-F238E27FC236}">
                  <a16:creationId xmlns:a16="http://schemas.microsoft.com/office/drawing/2014/main" id="{BBDF820D-1D3B-C048-8374-C7B066444E67}"/>
                </a:ext>
              </a:extLst>
            </p:cNvPr>
            <p:cNvGrpSpPr/>
            <p:nvPr/>
          </p:nvGrpSpPr>
          <p:grpSpPr>
            <a:xfrm>
              <a:off x="3514247" y="3213129"/>
              <a:ext cx="4045428" cy="2867812"/>
              <a:chOff x="1950804" y="3053151"/>
              <a:chExt cx="4822141" cy="3418425"/>
            </a:xfrm>
          </p:grpSpPr>
          <p:pic>
            <p:nvPicPr>
              <p:cNvPr id="40" name="Picture 39">
                <a:extLst>
                  <a:ext uri="{FF2B5EF4-FFF2-40B4-BE49-F238E27FC236}">
                    <a16:creationId xmlns:a16="http://schemas.microsoft.com/office/drawing/2014/main" id="{9F8F125C-7C44-424A-B903-29477776DB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4026"/>
              <a:stretch/>
            </p:blipFill>
            <p:spPr>
              <a:xfrm>
                <a:off x="1950804" y="3053151"/>
                <a:ext cx="4822141" cy="3418425"/>
              </a:xfrm>
              <a:prstGeom prst="rect">
                <a:avLst/>
              </a:prstGeom>
            </p:spPr>
          </p:pic>
          <p:sp>
            <p:nvSpPr>
              <p:cNvPr id="41" name="Rectangle 40">
                <a:extLst>
                  <a:ext uri="{FF2B5EF4-FFF2-40B4-BE49-F238E27FC236}">
                    <a16:creationId xmlns:a16="http://schemas.microsoft.com/office/drawing/2014/main" id="{E5E9A08E-785C-EB43-8924-ACE2F42A1FBC}"/>
                  </a:ext>
                </a:extLst>
              </p:cNvPr>
              <p:cNvSpPr/>
              <p:nvPr/>
            </p:nvSpPr>
            <p:spPr>
              <a:xfrm>
                <a:off x="2791253" y="3350557"/>
                <a:ext cx="3981692" cy="2462739"/>
              </a:xfrm>
              <a:prstGeom prst="rect">
                <a:avLst/>
              </a:prstGeom>
              <a:solidFill>
                <a:srgbClr val="F4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21" name="Rectangle 20">
              <a:extLst>
                <a:ext uri="{FF2B5EF4-FFF2-40B4-BE49-F238E27FC236}">
                  <a16:creationId xmlns:a16="http://schemas.microsoft.com/office/drawing/2014/main" id="{4FCFD2B9-30E5-3462-67D2-7F089F2F438E}"/>
                </a:ext>
              </a:extLst>
            </p:cNvPr>
            <p:cNvSpPr/>
            <p:nvPr/>
          </p:nvSpPr>
          <p:spPr>
            <a:xfrm>
              <a:off x="4219323" y="3568085"/>
              <a:ext cx="3340352" cy="1906177"/>
            </a:xfrm>
            <a:prstGeom prst="rect">
              <a:avLst/>
            </a:prstGeom>
            <a:blipFill>
              <a:blip r:embed="rId3" cstate="screen">
                <a:extLst>
                  <a:ext uri="{28A0092B-C50C-407E-A947-70E740481C1C}">
                    <a14:useLocalDpi xmlns:a14="http://schemas.microsoft.com/office/drawing/2010/main"/>
                  </a:ext>
                </a:extLst>
              </a:blip>
              <a:srcRect/>
              <a:stretch>
                <a:fillRect l="-1511" t="-2146" r="-3562" b="-12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26" name="Group 25">
            <a:extLst>
              <a:ext uri="{FF2B5EF4-FFF2-40B4-BE49-F238E27FC236}">
                <a16:creationId xmlns:a16="http://schemas.microsoft.com/office/drawing/2014/main" id="{299DEB76-D21A-9D07-0161-C2E8B957E2FC}"/>
              </a:ext>
            </a:extLst>
          </p:cNvPr>
          <p:cNvGrpSpPr/>
          <p:nvPr/>
        </p:nvGrpSpPr>
        <p:grpSpPr>
          <a:xfrm rot="20570557">
            <a:off x="3733710" y="5295044"/>
            <a:ext cx="1350264" cy="1344145"/>
            <a:chOff x="2301368" y="4765438"/>
            <a:chExt cx="1350264" cy="1344145"/>
          </a:xfrm>
        </p:grpSpPr>
        <p:sp>
          <p:nvSpPr>
            <p:cNvPr id="23" name="Oval 22">
              <a:extLst>
                <a:ext uri="{FF2B5EF4-FFF2-40B4-BE49-F238E27FC236}">
                  <a16:creationId xmlns:a16="http://schemas.microsoft.com/office/drawing/2014/main" id="{43B7BC31-8D05-D83D-0259-7A75DD3BB654}"/>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A444FF59-0579-790D-D26A-41FC4CFC9F25}"/>
                </a:ext>
              </a:extLst>
            </p:cNvPr>
            <p:cNvSpPr txBox="1"/>
            <p:nvPr/>
          </p:nvSpPr>
          <p:spPr>
            <a:xfrm>
              <a:off x="2301368" y="5052789"/>
              <a:ext cx="1350264" cy="769441"/>
            </a:xfrm>
            <a:prstGeom prst="rect">
              <a:avLst/>
            </a:prstGeom>
            <a:noFill/>
          </p:spPr>
          <p:txBody>
            <a:bodyPr wrap="square">
              <a:spAutoFit/>
            </a:bodyPr>
            <a:lstStyle/>
            <a:p>
              <a:pPr algn="ctr"/>
              <a:r>
                <a:rPr lang="en-US" sz="2200" b="1"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Clicca per visitare</a:t>
              </a:r>
              <a:endParaRPr lang="en-US" sz="22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95039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74505-29A4-C932-079F-42C7EF120DBE}"/>
            </a:ext>
          </a:extLst>
        </p:cNvPr>
        <p:cNvGrpSpPr/>
        <p:nvPr/>
      </p:nvGrpSpPr>
      <p:grpSpPr>
        <a:xfrm>
          <a:off x="0" y="0"/>
          <a:ext cx="0" cy="0"/>
          <a:chOff x="0" y="0"/>
          <a:chExt cx="0" cy="0"/>
        </a:xfrm>
      </p:grpSpPr>
      <p:pic>
        <p:nvPicPr>
          <p:cNvPr id="47" name="Picture 46">
            <a:extLst>
              <a:ext uri="{FF2B5EF4-FFF2-40B4-BE49-F238E27FC236}">
                <a16:creationId xmlns:a16="http://schemas.microsoft.com/office/drawing/2014/main" id="{BB26CFDF-7737-DA72-8295-2B20FFC936EC}"/>
              </a:ext>
            </a:extLst>
          </p:cNvPr>
          <p:cNvPicPr>
            <a:picLocks noChangeAspect="1"/>
          </p:cNvPicPr>
          <p:nvPr/>
        </p:nvPicPr>
        <p:blipFill rotWithShape="1">
          <a:blip r:embed="rId2"/>
          <a:srcRect l="43136" r="43136"/>
          <a:stretch/>
        </p:blipFill>
        <p:spPr>
          <a:xfrm>
            <a:off x="0" y="2121408"/>
            <a:ext cx="1764719" cy="8570405"/>
          </a:xfrm>
          <a:prstGeom prst="rect">
            <a:avLst/>
          </a:prstGeom>
        </p:spPr>
      </p:pic>
      <p:sp>
        <p:nvSpPr>
          <p:cNvPr id="48" name="Rectangle 47">
            <a:extLst>
              <a:ext uri="{FF2B5EF4-FFF2-40B4-BE49-F238E27FC236}">
                <a16:creationId xmlns:a16="http://schemas.microsoft.com/office/drawing/2014/main" id="{E4E76730-2B6B-C645-D97E-928E07B79FC9}"/>
              </a:ext>
            </a:extLst>
          </p:cNvPr>
          <p:cNvSpPr/>
          <p:nvPr/>
        </p:nvSpPr>
        <p:spPr>
          <a:xfrm>
            <a:off x="0" y="-13215"/>
            <a:ext cx="1764718" cy="10705028"/>
          </a:xfrm>
          <a:prstGeom prst="rect">
            <a:avLst/>
          </a:prstGeom>
          <a:gradFill>
            <a:gsLst>
              <a:gs pos="98000">
                <a:srgbClr val="51C4C6">
                  <a:alpha val="66000"/>
                </a:srgbClr>
              </a:gs>
              <a:gs pos="54000">
                <a:srgbClr val="51C4C6">
                  <a:alpha val="32000"/>
                </a:srgbClr>
              </a:gs>
              <a:gs pos="28000">
                <a:srgbClr val="51C4C6"/>
              </a:gs>
              <a:gs pos="0">
                <a:srgbClr val="0040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lide Number Placeholder 5">
            <a:extLst>
              <a:ext uri="{FF2B5EF4-FFF2-40B4-BE49-F238E27FC236}">
                <a16:creationId xmlns:a16="http://schemas.microsoft.com/office/drawing/2014/main" id="{C83FE4E3-F026-896B-D2E3-1C512EB7BF18}"/>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3</a:t>
            </a:fld>
            <a:endParaRPr lang="en-US" dirty="0">
              <a:solidFill>
                <a:srgbClr val="262626"/>
              </a:solidFill>
            </a:endParaRPr>
          </a:p>
        </p:txBody>
      </p:sp>
      <p:sp>
        <p:nvSpPr>
          <p:cNvPr id="6" name="Freeform 5">
            <a:extLst>
              <a:ext uri="{FF2B5EF4-FFF2-40B4-BE49-F238E27FC236}">
                <a16:creationId xmlns:a16="http://schemas.microsoft.com/office/drawing/2014/main" id="{F9167132-EE36-DC63-96EC-2C34A96DEC7E}"/>
              </a:ext>
            </a:extLst>
          </p:cNvPr>
          <p:cNvSpPr/>
          <p:nvPr/>
        </p:nvSpPr>
        <p:spPr>
          <a:xfrm rot="491775">
            <a:off x="1340927" y="689571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372" name="Freeform 371">
            <a:extLst>
              <a:ext uri="{FF2B5EF4-FFF2-40B4-BE49-F238E27FC236}">
                <a16:creationId xmlns:a16="http://schemas.microsoft.com/office/drawing/2014/main" id="{1467E466-CCF5-9D91-9AC1-E8818391DA04}"/>
              </a:ext>
            </a:extLst>
          </p:cNvPr>
          <p:cNvSpPr/>
          <p:nvPr/>
        </p:nvSpPr>
        <p:spPr>
          <a:xfrm rot="16200000">
            <a:off x="690244" y="8429609"/>
            <a:ext cx="725039" cy="72484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nvGrpSpPr>
          <p:cNvPr id="397" name="Graphic 503">
            <a:extLst>
              <a:ext uri="{FF2B5EF4-FFF2-40B4-BE49-F238E27FC236}">
                <a16:creationId xmlns:a16="http://schemas.microsoft.com/office/drawing/2014/main" id="{059B16AF-5B57-1317-7CEC-9947CCA31DF6}"/>
              </a:ext>
            </a:extLst>
          </p:cNvPr>
          <p:cNvGrpSpPr>
            <a:grpSpLocks noChangeAspect="1"/>
          </p:cNvGrpSpPr>
          <p:nvPr/>
        </p:nvGrpSpPr>
        <p:grpSpPr>
          <a:xfrm>
            <a:off x="788781" y="8540713"/>
            <a:ext cx="521950" cy="522000"/>
            <a:chOff x="5744107" y="3913060"/>
            <a:chExt cx="1135616" cy="1135724"/>
          </a:xfrm>
          <a:noFill/>
        </p:grpSpPr>
        <p:grpSp>
          <p:nvGrpSpPr>
            <p:cNvPr id="398" name="Graphic 503">
              <a:extLst>
                <a:ext uri="{FF2B5EF4-FFF2-40B4-BE49-F238E27FC236}">
                  <a16:creationId xmlns:a16="http://schemas.microsoft.com/office/drawing/2014/main" id="{7B161319-5203-28E9-F131-C56C3470BA2F}"/>
                </a:ext>
              </a:extLst>
            </p:cNvPr>
            <p:cNvGrpSpPr/>
            <p:nvPr/>
          </p:nvGrpSpPr>
          <p:grpSpPr>
            <a:xfrm>
              <a:off x="5744107" y="3913060"/>
              <a:ext cx="1135616" cy="1135724"/>
              <a:chOff x="5744107" y="3913060"/>
              <a:chExt cx="1135616" cy="1135724"/>
            </a:xfrm>
            <a:noFill/>
          </p:grpSpPr>
          <p:sp>
            <p:nvSpPr>
              <p:cNvPr id="410" name="Freeform 409">
                <a:extLst>
                  <a:ext uri="{FF2B5EF4-FFF2-40B4-BE49-F238E27FC236}">
                    <a16:creationId xmlns:a16="http://schemas.microsoft.com/office/drawing/2014/main" id="{9F175A74-CA25-C3E5-74AD-E01EC8725E0A}"/>
                  </a:ext>
                </a:extLst>
              </p:cNvPr>
              <p:cNvSpPr/>
              <p:nvPr/>
            </p:nvSpPr>
            <p:spPr>
              <a:xfrm rot="-1410000">
                <a:off x="5924677" y="4098908"/>
                <a:ext cx="772483" cy="771435"/>
              </a:xfrm>
              <a:custGeom>
                <a:avLst/>
                <a:gdLst>
                  <a:gd name="connsiteX0" fmla="*/ 772483 w 772483"/>
                  <a:gd name="connsiteY0" fmla="*/ 385718 h 771435"/>
                  <a:gd name="connsiteX1" fmla="*/ 386242 w 772483"/>
                  <a:gd name="connsiteY1" fmla="*/ 771435 h 771435"/>
                  <a:gd name="connsiteX2" fmla="*/ 0 w 772483"/>
                  <a:gd name="connsiteY2" fmla="*/ 385718 h 771435"/>
                  <a:gd name="connsiteX3" fmla="*/ 386242 w 772483"/>
                  <a:gd name="connsiteY3" fmla="*/ 0 h 771435"/>
                  <a:gd name="connsiteX4" fmla="*/ 772483 w 772483"/>
                  <a:gd name="connsiteY4" fmla="*/ 385718 h 77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483" h="771435">
                    <a:moveTo>
                      <a:pt x="772483" y="385718"/>
                    </a:moveTo>
                    <a:cubicBezTo>
                      <a:pt x="772483" y="598744"/>
                      <a:pt x="599557" y="771435"/>
                      <a:pt x="386242" y="771435"/>
                    </a:cubicBezTo>
                    <a:cubicBezTo>
                      <a:pt x="172926" y="771435"/>
                      <a:pt x="0" y="598744"/>
                      <a:pt x="0" y="385718"/>
                    </a:cubicBezTo>
                    <a:cubicBezTo>
                      <a:pt x="0" y="172692"/>
                      <a:pt x="172926" y="0"/>
                      <a:pt x="386242" y="0"/>
                    </a:cubicBezTo>
                    <a:cubicBezTo>
                      <a:pt x="599557" y="0"/>
                      <a:pt x="772483" y="172692"/>
                      <a:pt x="772483" y="385718"/>
                    </a:cubicBezTo>
                    <a:close/>
                  </a:path>
                </a:pathLst>
              </a:custGeom>
              <a:noFill/>
              <a:ln w="12700" cap="rnd">
                <a:solidFill>
                  <a:srgbClr val="000000"/>
                </a:solidFill>
                <a:prstDash val="solid"/>
                <a:round/>
              </a:ln>
            </p:spPr>
            <p:txBody>
              <a:bodyPr rtlCol="0" anchor="ctr"/>
              <a:lstStyle/>
              <a:p>
                <a:endParaRPr lang="en-US" sz="1799"/>
              </a:p>
            </p:txBody>
          </p:sp>
          <p:grpSp>
            <p:nvGrpSpPr>
              <p:cNvPr id="411" name="Graphic 503">
                <a:extLst>
                  <a:ext uri="{FF2B5EF4-FFF2-40B4-BE49-F238E27FC236}">
                    <a16:creationId xmlns:a16="http://schemas.microsoft.com/office/drawing/2014/main" id="{AD28CA7D-E9D2-348A-B6E0-224D0389F531}"/>
                  </a:ext>
                </a:extLst>
              </p:cNvPr>
              <p:cNvGrpSpPr/>
              <p:nvPr/>
            </p:nvGrpSpPr>
            <p:grpSpPr>
              <a:xfrm>
                <a:off x="6155108" y="3929543"/>
                <a:ext cx="313615" cy="1102756"/>
                <a:chOff x="6155108" y="3929543"/>
                <a:chExt cx="313615" cy="1102756"/>
              </a:xfrm>
            </p:grpSpPr>
            <p:sp>
              <p:nvSpPr>
                <p:cNvPr id="433" name="Freeform 432">
                  <a:extLst>
                    <a:ext uri="{FF2B5EF4-FFF2-40B4-BE49-F238E27FC236}">
                      <a16:creationId xmlns:a16="http://schemas.microsoft.com/office/drawing/2014/main" id="{D86D4536-2F60-3453-352A-1293D918DA1C}"/>
                    </a:ext>
                  </a:extLst>
                </p:cNvPr>
                <p:cNvSpPr/>
                <p:nvPr/>
              </p:nvSpPr>
              <p:spPr>
                <a:xfrm>
                  <a:off x="6417554" y="3929543"/>
                  <a:ext cx="51168" cy="179671"/>
                </a:xfrm>
                <a:custGeom>
                  <a:avLst/>
                  <a:gdLst>
                    <a:gd name="connsiteX0" fmla="*/ 0 w 51168"/>
                    <a:gd name="connsiteY0" fmla="*/ 179672 h 179671"/>
                    <a:gd name="connsiteX1" fmla="*/ 51169 w 51168"/>
                    <a:gd name="connsiteY1" fmla="*/ 0 h 179671"/>
                  </a:gdLst>
                  <a:ahLst/>
                  <a:cxnLst>
                    <a:cxn ang="0">
                      <a:pos x="connsiteX0" y="connsiteY0"/>
                    </a:cxn>
                    <a:cxn ang="0">
                      <a:pos x="connsiteX1" y="connsiteY1"/>
                    </a:cxn>
                  </a:cxnLst>
                  <a:rect l="l" t="t" r="r" b="b"/>
                  <a:pathLst>
                    <a:path w="51168" h="179671">
                      <a:moveTo>
                        <a:pt x="0" y="179672"/>
                      </a:moveTo>
                      <a:lnTo>
                        <a:pt x="51169" y="0"/>
                      </a:lnTo>
                    </a:path>
                  </a:pathLst>
                </a:custGeom>
                <a:ln w="12700" cap="rnd">
                  <a:solidFill>
                    <a:srgbClr val="000000"/>
                  </a:solidFill>
                  <a:prstDash val="solid"/>
                  <a:round/>
                </a:ln>
              </p:spPr>
              <p:txBody>
                <a:bodyPr rtlCol="0" anchor="ctr"/>
                <a:lstStyle/>
                <a:p>
                  <a:endParaRPr lang="en-US" sz="1799"/>
                </a:p>
              </p:txBody>
            </p:sp>
            <p:sp>
              <p:nvSpPr>
                <p:cNvPr id="434" name="Freeform 433">
                  <a:extLst>
                    <a:ext uri="{FF2B5EF4-FFF2-40B4-BE49-F238E27FC236}">
                      <a16:creationId xmlns:a16="http://schemas.microsoft.com/office/drawing/2014/main" id="{6A04D086-A91E-5EDF-EE2A-198B46EA255F}"/>
                    </a:ext>
                  </a:extLst>
                </p:cNvPr>
                <p:cNvSpPr/>
                <p:nvPr/>
              </p:nvSpPr>
              <p:spPr>
                <a:xfrm>
                  <a:off x="6155108" y="4850980"/>
                  <a:ext cx="51168" cy="181320"/>
                </a:xfrm>
                <a:custGeom>
                  <a:avLst/>
                  <a:gdLst>
                    <a:gd name="connsiteX0" fmla="*/ 0 w 51168"/>
                    <a:gd name="connsiteY0" fmla="*/ 181320 h 181320"/>
                    <a:gd name="connsiteX1" fmla="*/ 51169 w 51168"/>
                    <a:gd name="connsiteY1" fmla="*/ 0 h 181320"/>
                  </a:gdLst>
                  <a:ahLst/>
                  <a:cxnLst>
                    <a:cxn ang="0">
                      <a:pos x="connsiteX0" y="connsiteY0"/>
                    </a:cxn>
                    <a:cxn ang="0">
                      <a:pos x="connsiteX1" y="connsiteY1"/>
                    </a:cxn>
                  </a:cxnLst>
                  <a:rect l="l" t="t" r="r" b="b"/>
                  <a:pathLst>
                    <a:path w="51168" h="181320">
                      <a:moveTo>
                        <a:pt x="0" y="181320"/>
                      </a:moveTo>
                      <a:lnTo>
                        <a:pt x="51169" y="0"/>
                      </a:lnTo>
                    </a:path>
                  </a:pathLst>
                </a:custGeom>
                <a:ln w="12700" cap="rnd">
                  <a:solidFill>
                    <a:srgbClr val="000000"/>
                  </a:solidFill>
                  <a:prstDash val="solid"/>
                  <a:round/>
                </a:ln>
              </p:spPr>
              <p:txBody>
                <a:bodyPr rtlCol="0" anchor="ctr"/>
                <a:lstStyle/>
                <a:p>
                  <a:endParaRPr lang="en-US" sz="1799"/>
                </a:p>
              </p:txBody>
            </p:sp>
          </p:grpSp>
          <p:grpSp>
            <p:nvGrpSpPr>
              <p:cNvPr id="412" name="Graphic 503">
                <a:extLst>
                  <a:ext uri="{FF2B5EF4-FFF2-40B4-BE49-F238E27FC236}">
                    <a16:creationId xmlns:a16="http://schemas.microsoft.com/office/drawing/2014/main" id="{497F2EB2-DE4F-5C5C-0E66-8175D26E740C}"/>
                  </a:ext>
                </a:extLst>
              </p:cNvPr>
              <p:cNvGrpSpPr/>
              <p:nvPr/>
            </p:nvGrpSpPr>
            <p:grpSpPr>
              <a:xfrm>
                <a:off x="5760613" y="4325151"/>
                <a:ext cx="1102604" cy="311541"/>
                <a:chOff x="5760613" y="4325151"/>
                <a:chExt cx="1102604" cy="311541"/>
              </a:xfrm>
            </p:grpSpPr>
            <p:sp>
              <p:nvSpPr>
                <p:cNvPr id="431" name="Freeform 430">
                  <a:extLst>
                    <a:ext uri="{FF2B5EF4-FFF2-40B4-BE49-F238E27FC236}">
                      <a16:creationId xmlns:a16="http://schemas.microsoft.com/office/drawing/2014/main" id="{CFF15E05-4553-F36E-CA0F-0AEB69DD033E}"/>
                    </a:ext>
                  </a:extLst>
                </p:cNvPr>
                <p:cNvSpPr/>
                <p:nvPr/>
              </p:nvSpPr>
              <p:spPr>
                <a:xfrm>
                  <a:off x="5760613" y="4325151"/>
                  <a:ext cx="179916" cy="51099"/>
                </a:xfrm>
                <a:custGeom>
                  <a:avLst/>
                  <a:gdLst>
                    <a:gd name="connsiteX0" fmla="*/ 179916 w 179916"/>
                    <a:gd name="connsiteY0" fmla="*/ 51100 h 51099"/>
                    <a:gd name="connsiteX1" fmla="*/ 0 w 179916"/>
                    <a:gd name="connsiteY1" fmla="*/ 0 h 51099"/>
                  </a:gdLst>
                  <a:ahLst/>
                  <a:cxnLst>
                    <a:cxn ang="0">
                      <a:pos x="connsiteX0" y="connsiteY0"/>
                    </a:cxn>
                    <a:cxn ang="0">
                      <a:pos x="connsiteX1" y="connsiteY1"/>
                    </a:cxn>
                  </a:cxnLst>
                  <a:rect l="l" t="t" r="r" b="b"/>
                  <a:pathLst>
                    <a:path w="179916" h="51099">
                      <a:moveTo>
                        <a:pt x="179916" y="51100"/>
                      </a:moveTo>
                      <a:lnTo>
                        <a:pt x="0" y="0"/>
                      </a:lnTo>
                    </a:path>
                  </a:pathLst>
                </a:custGeom>
                <a:ln w="12700" cap="rnd">
                  <a:solidFill>
                    <a:srgbClr val="000000"/>
                  </a:solidFill>
                  <a:prstDash val="solid"/>
                  <a:round/>
                </a:ln>
              </p:spPr>
              <p:txBody>
                <a:bodyPr rtlCol="0" anchor="ctr"/>
                <a:lstStyle/>
                <a:p>
                  <a:endParaRPr lang="en-US" sz="1799"/>
                </a:p>
              </p:txBody>
            </p:sp>
            <p:sp>
              <p:nvSpPr>
                <p:cNvPr id="432" name="Freeform 431">
                  <a:extLst>
                    <a:ext uri="{FF2B5EF4-FFF2-40B4-BE49-F238E27FC236}">
                      <a16:creationId xmlns:a16="http://schemas.microsoft.com/office/drawing/2014/main" id="{40E0393B-5EC5-619F-F52B-9BF4B4A748AC}"/>
                    </a:ext>
                  </a:extLst>
                </p:cNvPr>
                <p:cNvSpPr/>
                <p:nvPr/>
              </p:nvSpPr>
              <p:spPr>
                <a:xfrm>
                  <a:off x="6683302" y="4585593"/>
                  <a:ext cx="179916" cy="51099"/>
                </a:xfrm>
                <a:custGeom>
                  <a:avLst/>
                  <a:gdLst>
                    <a:gd name="connsiteX0" fmla="*/ 179916 w 179916"/>
                    <a:gd name="connsiteY0" fmla="*/ 51099 h 51099"/>
                    <a:gd name="connsiteX1" fmla="*/ 0 w 179916"/>
                    <a:gd name="connsiteY1" fmla="*/ 0 h 51099"/>
                  </a:gdLst>
                  <a:ahLst/>
                  <a:cxnLst>
                    <a:cxn ang="0">
                      <a:pos x="connsiteX0" y="connsiteY0"/>
                    </a:cxn>
                    <a:cxn ang="0">
                      <a:pos x="connsiteX1" y="connsiteY1"/>
                    </a:cxn>
                  </a:cxnLst>
                  <a:rect l="l" t="t" r="r" b="b"/>
                  <a:pathLst>
                    <a:path w="179916" h="51099">
                      <a:moveTo>
                        <a:pt x="179916" y="51099"/>
                      </a:moveTo>
                      <a:lnTo>
                        <a:pt x="0" y="0"/>
                      </a:lnTo>
                    </a:path>
                  </a:pathLst>
                </a:custGeom>
                <a:ln w="12700" cap="rnd">
                  <a:solidFill>
                    <a:srgbClr val="000000"/>
                  </a:solidFill>
                  <a:prstDash val="solid"/>
                  <a:round/>
                </a:ln>
              </p:spPr>
              <p:txBody>
                <a:bodyPr rtlCol="0" anchor="ctr"/>
                <a:lstStyle/>
                <a:p>
                  <a:endParaRPr lang="en-US" sz="1799"/>
                </a:p>
              </p:txBody>
            </p:sp>
          </p:grpSp>
          <p:grpSp>
            <p:nvGrpSpPr>
              <p:cNvPr id="413" name="Graphic 503">
                <a:extLst>
                  <a:ext uri="{FF2B5EF4-FFF2-40B4-BE49-F238E27FC236}">
                    <a16:creationId xmlns:a16="http://schemas.microsoft.com/office/drawing/2014/main" id="{4763FF2D-C578-C871-AC54-E8938C206859}"/>
                  </a:ext>
                </a:extLst>
              </p:cNvPr>
              <p:cNvGrpSpPr/>
              <p:nvPr/>
            </p:nvGrpSpPr>
            <p:grpSpPr>
              <a:xfrm>
                <a:off x="5811782" y="4201524"/>
                <a:ext cx="1000266" cy="558796"/>
                <a:chOff x="5811782" y="4201524"/>
                <a:chExt cx="1000266" cy="558796"/>
              </a:xfrm>
            </p:grpSpPr>
            <p:sp>
              <p:nvSpPr>
                <p:cNvPr id="429" name="Freeform 428">
                  <a:extLst>
                    <a:ext uri="{FF2B5EF4-FFF2-40B4-BE49-F238E27FC236}">
                      <a16:creationId xmlns:a16="http://schemas.microsoft.com/office/drawing/2014/main" id="{311EECB8-4ED1-DA49-C13C-EF226917E9F1}"/>
                    </a:ext>
                  </a:extLst>
                </p:cNvPr>
                <p:cNvSpPr/>
                <p:nvPr/>
              </p:nvSpPr>
              <p:spPr>
                <a:xfrm>
                  <a:off x="5811782" y="4668011"/>
                  <a:ext cx="163409" cy="92308"/>
                </a:xfrm>
                <a:custGeom>
                  <a:avLst/>
                  <a:gdLst>
                    <a:gd name="connsiteX0" fmla="*/ 163410 w 163409"/>
                    <a:gd name="connsiteY0" fmla="*/ 0 h 92308"/>
                    <a:gd name="connsiteX1" fmla="*/ 0 w 163409"/>
                    <a:gd name="connsiteY1" fmla="*/ 92308 h 92308"/>
                  </a:gdLst>
                  <a:ahLst/>
                  <a:cxnLst>
                    <a:cxn ang="0">
                      <a:pos x="connsiteX0" y="connsiteY0"/>
                    </a:cxn>
                    <a:cxn ang="0">
                      <a:pos x="connsiteX1" y="connsiteY1"/>
                    </a:cxn>
                  </a:cxnLst>
                  <a:rect l="l" t="t" r="r" b="b"/>
                  <a:pathLst>
                    <a:path w="163409" h="92308">
                      <a:moveTo>
                        <a:pt x="163410" y="0"/>
                      </a:moveTo>
                      <a:lnTo>
                        <a:pt x="0" y="92308"/>
                      </a:lnTo>
                    </a:path>
                  </a:pathLst>
                </a:custGeom>
                <a:ln w="12700" cap="rnd">
                  <a:solidFill>
                    <a:srgbClr val="000000"/>
                  </a:solidFill>
                  <a:prstDash val="solid"/>
                  <a:round/>
                </a:ln>
              </p:spPr>
              <p:txBody>
                <a:bodyPr rtlCol="0" anchor="ctr"/>
                <a:lstStyle/>
                <a:p>
                  <a:endParaRPr lang="en-US" sz="1799"/>
                </a:p>
              </p:txBody>
            </p:sp>
            <p:sp>
              <p:nvSpPr>
                <p:cNvPr id="430" name="Freeform 429">
                  <a:extLst>
                    <a:ext uri="{FF2B5EF4-FFF2-40B4-BE49-F238E27FC236}">
                      <a16:creationId xmlns:a16="http://schemas.microsoft.com/office/drawing/2014/main" id="{688BE94F-EF37-FA12-31D5-1BF04DF84E38}"/>
                    </a:ext>
                  </a:extLst>
                </p:cNvPr>
                <p:cNvSpPr/>
                <p:nvPr/>
              </p:nvSpPr>
              <p:spPr>
                <a:xfrm>
                  <a:off x="6648639" y="4201524"/>
                  <a:ext cx="163409" cy="90660"/>
                </a:xfrm>
                <a:custGeom>
                  <a:avLst/>
                  <a:gdLst>
                    <a:gd name="connsiteX0" fmla="*/ 163410 w 163409"/>
                    <a:gd name="connsiteY0" fmla="*/ 0 h 90660"/>
                    <a:gd name="connsiteX1" fmla="*/ 0 w 163409"/>
                    <a:gd name="connsiteY1" fmla="*/ 90660 h 90660"/>
                  </a:gdLst>
                  <a:ahLst/>
                  <a:cxnLst>
                    <a:cxn ang="0">
                      <a:pos x="connsiteX0" y="connsiteY0"/>
                    </a:cxn>
                    <a:cxn ang="0">
                      <a:pos x="connsiteX1" y="connsiteY1"/>
                    </a:cxn>
                  </a:cxnLst>
                  <a:rect l="l" t="t" r="r" b="b"/>
                  <a:pathLst>
                    <a:path w="163409" h="90660">
                      <a:moveTo>
                        <a:pt x="163410" y="0"/>
                      </a:moveTo>
                      <a:lnTo>
                        <a:pt x="0" y="90660"/>
                      </a:lnTo>
                    </a:path>
                  </a:pathLst>
                </a:custGeom>
                <a:ln w="12700" cap="rnd">
                  <a:solidFill>
                    <a:srgbClr val="000000"/>
                  </a:solidFill>
                  <a:prstDash val="solid"/>
                  <a:round/>
                </a:ln>
              </p:spPr>
              <p:txBody>
                <a:bodyPr rtlCol="0" anchor="ctr"/>
                <a:lstStyle/>
                <a:p>
                  <a:endParaRPr lang="en-US" sz="1799"/>
                </a:p>
              </p:txBody>
            </p:sp>
          </p:grpSp>
          <p:grpSp>
            <p:nvGrpSpPr>
              <p:cNvPr id="414" name="Graphic 503">
                <a:extLst>
                  <a:ext uri="{FF2B5EF4-FFF2-40B4-BE49-F238E27FC236}">
                    <a16:creationId xmlns:a16="http://schemas.microsoft.com/office/drawing/2014/main" id="{F83A68C9-C8BA-8F26-F2EE-07A4F4216C1B}"/>
                  </a:ext>
                </a:extLst>
              </p:cNvPr>
              <p:cNvGrpSpPr/>
              <p:nvPr/>
            </p:nvGrpSpPr>
            <p:grpSpPr>
              <a:xfrm>
                <a:off x="6032963" y="3980643"/>
                <a:ext cx="557904" cy="1000558"/>
                <a:chOff x="6032963" y="3980643"/>
                <a:chExt cx="557904" cy="1000558"/>
              </a:xfrm>
            </p:grpSpPr>
            <p:sp>
              <p:nvSpPr>
                <p:cNvPr id="427" name="Freeform 426">
                  <a:extLst>
                    <a:ext uri="{FF2B5EF4-FFF2-40B4-BE49-F238E27FC236}">
                      <a16:creationId xmlns:a16="http://schemas.microsoft.com/office/drawing/2014/main" id="{73FCC42F-CC90-389D-D4B6-AEFE3A2302F8}"/>
                    </a:ext>
                  </a:extLst>
                </p:cNvPr>
                <p:cNvSpPr/>
                <p:nvPr/>
              </p:nvSpPr>
              <p:spPr>
                <a:xfrm>
                  <a:off x="6500084" y="481801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2700" cap="rnd">
                  <a:solidFill>
                    <a:srgbClr val="000000"/>
                  </a:solidFill>
                  <a:prstDash val="solid"/>
                  <a:round/>
                </a:ln>
              </p:spPr>
              <p:txBody>
                <a:bodyPr rtlCol="0" anchor="ctr"/>
                <a:lstStyle/>
                <a:p>
                  <a:endParaRPr lang="en-US" sz="1799"/>
                </a:p>
              </p:txBody>
            </p:sp>
            <p:sp>
              <p:nvSpPr>
                <p:cNvPr id="428" name="Freeform 427">
                  <a:extLst>
                    <a:ext uri="{FF2B5EF4-FFF2-40B4-BE49-F238E27FC236}">
                      <a16:creationId xmlns:a16="http://schemas.microsoft.com/office/drawing/2014/main" id="{64DE7147-4AE9-5EAE-4B77-A5ADDAF3117F}"/>
                    </a:ext>
                  </a:extLst>
                </p:cNvPr>
                <p:cNvSpPr/>
                <p:nvPr/>
              </p:nvSpPr>
              <p:spPr>
                <a:xfrm>
                  <a:off x="6032963" y="398064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2700" cap="rnd">
                  <a:solidFill>
                    <a:srgbClr val="000000"/>
                  </a:solidFill>
                  <a:prstDash val="solid"/>
                  <a:round/>
                </a:ln>
              </p:spPr>
              <p:txBody>
                <a:bodyPr rtlCol="0" anchor="ctr"/>
                <a:lstStyle/>
                <a:p>
                  <a:endParaRPr lang="en-US" sz="1799"/>
                </a:p>
              </p:txBody>
            </p:sp>
          </p:grpSp>
          <p:grpSp>
            <p:nvGrpSpPr>
              <p:cNvPr id="415" name="Graphic 503">
                <a:extLst>
                  <a:ext uri="{FF2B5EF4-FFF2-40B4-BE49-F238E27FC236}">
                    <a16:creationId xmlns:a16="http://schemas.microsoft.com/office/drawing/2014/main" id="{1B4E86A6-35F9-CB48-8C39-36D72352D57F}"/>
                  </a:ext>
                </a:extLst>
              </p:cNvPr>
              <p:cNvGrpSpPr/>
              <p:nvPr/>
            </p:nvGrpSpPr>
            <p:grpSpPr>
              <a:xfrm>
                <a:off x="5938878" y="4044929"/>
                <a:ext cx="746073" cy="870337"/>
                <a:chOff x="5938878" y="4044929"/>
                <a:chExt cx="746073" cy="870337"/>
              </a:xfrm>
            </p:grpSpPr>
            <p:sp>
              <p:nvSpPr>
                <p:cNvPr id="425" name="Freeform 424">
                  <a:extLst>
                    <a:ext uri="{FF2B5EF4-FFF2-40B4-BE49-F238E27FC236}">
                      <a16:creationId xmlns:a16="http://schemas.microsoft.com/office/drawing/2014/main" id="{546E3C5F-56A3-2FE2-78E6-935DF7260720}"/>
                    </a:ext>
                  </a:extLst>
                </p:cNvPr>
                <p:cNvSpPr/>
                <p:nvPr/>
              </p:nvSpPr>
              <p:spPr>
                <a:xfrm>
                  <a:off x="5938878" y="4773507"/>
                  <a:ext cx="122144" cy="141759"/>
                </a:xfrm>
                <a:custGeom>
                  <a:avLst/>
                  <a:gdLst>
                    <a:gd name="connsiteX0" fmla="*/ 122145 w 122144"/>
                    <a:gd name="connsiteY0" fmla="*/ 0 h 141759"/>
                    <a:gd name="connsiteX1" fmla="*/ 0 w 122144"/>
                    <a:gd name="connsiteY1" fmla="*/ 141759 h 141759"/>
                  </a:gdLst>
                  <a:ahLst/>
                  <a:cxnLst>
                    <a:cxn ang="0">
                      <a:pos x="connsiteX0" y="connsiteY0"/>
                    </a:cxn>
                    <a:cxn ang="0">
                      <a:pos x="connsiteX1" y="connsiteY1"/>
                    </a:cxn>
                  </a:cxnLst>
                  <a:rect l="l" t="t" r="r" b="b"/>
                  <a:pathLst>
                    <a:path w="122144" h="141759">
                      <a:moveTo>
                        <a:pt x="122145" y="0"/>
                      </a:moveTo>
                      <a:lnTo>
                        <a:pt x="0" y="141759"/>
                      </a:lnTo>
                    </a:path>
                  </a:pathLst>
                </a:custGeom>
                <a:ln w="12700" cap="rnd">
                  <a:solidFill>
                    <a:srgbClr val="000000"/>
                  </a:solidFill>
                  <a:prstDash val="solid"/>
                  <a:round/>
                </a:ln>
              </p:spPr>
              <p:txBody>
                <a:bodyPr rtlCol="0" anchor="ctr"/>
                <a:lstStyle/>
                <a:p>
                  <a:endParaRPr lang="en-US" sz="1799"/>
                </a:p>
              </p:txBody>
            </p:sp>
            <p:sp>
              <p:nvSpPr>
                <p:cNvPr id="426" name="Freeform 425">
                  <a:extLst>
                    <a:ext uri="{FF2B5EF4-FFF2-40B4-BE49-F238E27FC236}">
                      <a16:creationId xmlns:a16="http://schemas.microsoft.com/office/drawing/2014/main" id="{04EBE1BE-C2E2-AB40-2B10-33E5B460F6AD}"/>
                    </a:ext>
                  </a:extLst>
                </p:cNvPr>
                <p:cNvSpPr/>
                <p:nvPr/>
              </p:nvSpPr>
              <p:spPr>
                <a:xfrm>
                  <a:off x="6562807" y="4044929"/>
                  <a:ext cx="122144" cy="143407"/>
                </a:xfrm>
                <a:custGeom>
                  <a:avLst/>
                  <a:gdLst>
                    <a:gd name="connsiteX0" fmla="*/ 122145 w 122144"/>
                    <a:gd name="connsiteY0" fmla="*/ 0 h 143407"/>
                    <a:gd name="connsiteX1" fmla="*/ 0 w 122144"/>
                    <a:gd name="connsiteY1" fmla="*/ 143408 h 143407"/>
                  </a:gdLst>
                  <a:ahLst/>
                  <a:cxnLst>
                    <a:cxn ang="0">
                      <a:pos x="connsiteX0" y="connsiteY0"/>
                    </a:cxn>
                    <a:cxn ang="0">
                      <a:pos x="connsiteX1" y="connsiteY1"/>
                    </a:cxn>
                  </a:cxnLst>
                  <a:rect l="l" t="t" r="r" b="b"/>
                  <a:pathLst>
                    <a:path w="122144" h="143407">
                      <a:moveTo>
                        <a:pt x="122145" y="0"/>
                      </a:moveTo>
                      <a:lnTo>
                        <a:pt x="0" y="143408"/>
                      </a:lnTo>
                    </a:path>
                  </a:pathLst>
                </a:custGeom>
                <a:ln w="12700" cap="rnd">
                  <a:solidFill>
                    <a:srgbClr val="000000"/>
                  </a:solidFill>
                  <a:prstDash val="solid"/>
                  <a:round/>
                </a:ln>
              </p:spPr>
              <p:txBody>
                <a:bodyPr rtlCol="0" anchor="ctr"/>
                <a:lstStyle/>
                <a:p>
                  <a:endParaRPr lang="en-US" sz="1799"/>
                </a:p>
              </p:txBody>
            </p:sp>
          </p:grpSp>
          <p:grpSp>
            <p:nvGrpSpPr>
              <p:cNvPr id="416" name="Graphic 503">
                <a:extLst>
                  <a:ext uri="{FF2B5EF4-FFF2-40B4-BE49-F238E27FC236}">
                    <a16:creationId xmlns:a16="http://schemas.microsoft.com/office/drawing/2014/main" id="{4DFAE859-C7BD-5155-EE69-F47311BDF4C8}"/>
                  </a:ext>
                </a:extLst>
              </p:cNvPr>
              <p:cNvGrpSpPr/>
              <p:nvPr/>
            </p:nvGrpSpPr>
            <p:grpSpPr>
              <a:xfrm>
                <a:off x="5876155" y="4107567"/>
                <a:ext cx="871519" cy="745061"/>
                <a:chOff x="5876155" y="4107567"/>
                <a:chExt cx="871519" cy="745061"/>
              </a:xfrm>
            </p:grpSpPr>
            <p:sp>
              <p:nvSpPr>
                <p:cNvPr id="423" name="Freeform 422">
                  <a:extLst>
                    <a:ext uri="{FF2B5EF4-FFF2-40B4-BE49-F238E27FC236}">
                      <a16:creationId xmlns:a16="http://schemas.microsoft.com/office/drawing/2014/main" id="{FA5CB6D7-AA50-3EF2-B0BD-8EEB84019E75}"/>
                    </a:ext>
                  </a:extLst>
                </p:cNvPr>
                <p:cNvSpPr/>
                <p:nvPr/>
              </p:nvSpPr>
              <p:spPr>
                <a:xfrm>
                  <a:off x="6605723" y="4730649"/>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2700" cap="rnd">
                  <a:solidFill>
                    <a:srgbClr val="000000"/>
                  </a:solidFill>
                  <a:prstDash val="solid"/>
                  <a:round/>
                </a:ln>
              </p:spPr>
              <p:txBody>
                <a:bodyPr rtlCol="0" anchor="ctr"/>
                <a:lstStyle/>
                <a:p>
                  <a:endParaRPr lang="en-US" sz="1799"/>
                </a:p>
              </p:txBody>
            </p:sp>
            <p:sp>
              <p:nvSpPr>
                <p:cNvPr id="424" name="Freeform 423">
                  <a:extLst>
                    <a:ext uri="{FF2B5EF4-FFF2-40B4-BE49-F238E27FC236}">
                      <a16:creationId xmlns:a16="http://schemas.microsoft.com/office/drawing/2014/main" id="{8E6AF965-1A34-35B8-E27E-9E7858E26159}"/>
                    </a:ext>
                  </a:extLst>
                </p:cNvPr>
                <p:cNvSpPr/>
                <p:nvPr/>
              </p:nvSpPr>
              <p:spPr>
                <a:xfrm>
                  <a:off x="5876155" y="4107567"/>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2700" cap="rnd">
                  <a:solidFill>
                    <a:srgbClr val="000000"/>
                  </a:solidFill>
                  <a:prstDash val="solid"/>
                  <a:round/>
                </a:ln>
              </p:spPr>
              <p:txBody>
                <a:bodyPr rtlCol="0" anchor="ctr"/>
                <a:lstStyle/>
                <a:p>
                  <a:endParaRPr lang="en-US" sz="1799"/>
                </a:p>
              </p:txBody>
            </p:sp>
          </p:grpSp>
          <p:grpSp>
            <p:nvGrpSpPr>
              <p:cNvPr id="417" name="Graphic 503">
                <a:extLst>
                  <a:ext uri="{FF2B5EF4-FFF2-40B4-BE49-F238E27FC236}">
                    <a16:creationId xmlns:a16="http://schemas.microsoft.com/office/drawing/2014/main" id="{BF0D137C-850A-96BA-EB80-ADA4EEC0F898}"/>
                  </a:ext>
                </a:extLst>
              </p:cNvPr>
              <p:cNvGrpSpPr/>
              <p:nvPr/>
            </p:nvGrpSpPr>
            <p:grpSpPr>
              <a:xfrm>
                <a:off x="6234337" y="3913060"/>
                <a:ext cx="155156" cy="1135724"/>
                <a:chOff x="6234337" y="3913060"/>
                <a:chExt cx="155156" cy="1135724"/>
              </a:xfrm>
            </p:grpSpPr>
            <p:sp>
              <p:nvSpPr>
                <p:cNvPr id="421" name="Freeform 420">
                  <a:extLst>
                    <a:ext uri="{FF2B5EF4-FFF2-40B4-BE49-F238E27FC236}">
                      <a16:creationId xmlns:a16="http://schemas.microsoft.com/office/drawing/2014/main" id="{90B72C2C-5062-4349-592B-E0111F2A0F2C}"/>
                    </a:ext>
                  </a:extLst>
                </p:cNvPr>
                <p:cNvSpPr/>
                <p:nvPr/>
              </p:nvSpPr>
              <p:spPr>
                <a:xfrm>
                  <a:off x="6363084" y="4862518"/>
                  <a:ext cx="26409" cy="186265"/>
                </a:xfrm>
                <a:custGeom>
                  <a:avLst/>
                  <a:gdLst>
                    <a:gd name="connsiteX0" fmla="*/ 0 w 26409"/>
                    <a:gd name="connsiteY0" fmla="*/ 0 h 186265"/>
                    <a:gd name="connsiteX1" fmla="*/ 26410 w 26409"/>
                    <a:gd name="connsiteY1" fmla="*/ 186265 h 186265"/>
                  </a:gdLst>
                  <a:ahLst/>
                  <a:cxnLst>
                    <a:cxn ang="0">
                      <a:pos x="connsiteX0" y="connsiteY0"/>
                    </a:cxn>
                    <a:cxn ang="0">
                      <a:pos x="connsiteX1" y="connsiteY1"/>
                    </a:cxn>
                  </a:cxnLst>
                  <a:rect l="l" t="t" r="r" b="b"/>
                  <a:pathLst>
                    <a:path w="26409" h="186265">
                      <a:moveTo>
                        <a:pt x="0" y="0"/>
                      </a:moveTo>
                      <a:lnTo>
                        <a:pt x="26410" y="186265"/>
                      </a:lnTo>
                    </a:path>
                  </a:pathLst>
                </a:custGeom>
                <a:ln w="12700" cap="rnd">
                  <a:solidFill>
                    <a:srgbClr val="000000"/>
                  </a:solidFill>
                  <a:prstDash val="solid"/>
                  <a:round/>
                </a:ln>
              </p:spPr>
              <p:txBody>
                <a:bodyPr rtlCol="0" anchor="ctr"/>
                <a:lstStyle/>
                <a:p>
                  <a:endParaRPr lang="en-US" sz="1799"/>
                </a:p>
              </p:txBody>
            </p:sp>
            <p:sp>
              <p:nvSpPr>
                <p:cNvPr id="422" name="Freeform 421">
                  <a:extLst>
                    <a:ext uri="{FF2B5EF4-FFF2-40B4-BE49-F238E27FC236}">
                      <a16:creationId xmlns:a16="http://schemas.microsoft.com/office/drawing/2014/main" id="{BD036321-FA7A-D161-8CC7-D5840B71D561}"/>
                    </a:ext>
                  </a:extLst>
                </p:cNvPr>
                <p:cNvSpPr/>
                <p:nvPr/>
              </p:nvSpPr>
              <p:spPr>
                <a:xfrm>
                  <a:off x="6234337" y="3913060"/>
                  <a:ext cx="26409" cy="186265"/>
                </a:xfrm>
                <a:custGeom>
                  <a:avLst/>
                  <a:gdLst>
                    <a:gd name="connsiteX0" fmla="*/ 0 w 26409"/>
                    <a:gd name="connsiteY0" fmla="*/ 0 h 186265"/>
                    <a:gd name="connsiteX1" fmla="*/ 26409 w 26409"/>
                    <a:gd name="connsiteY1" fmla="*/ 186265 h 186265"/>
                  </a:gdLst>
                  <a:ahLst/>
                  <a:cxnLst>
                    <a:cxn ang="0">
                      <a:pos x="connsiteX0" y="connsiteY0"/>
                    </a:cxn>
                    <a:cxn ang="0">
                      <a:pos x="connsiteX1" y="connsiteY1"/>
                    </a:cxn>
                  </a:cxnLst>
                  <a:rect l="l" t="t" r="r" b="b"/>
                  <a:pathLst>
                    <a:path w="26409" h="186265">
                      <a:moveTo>
                        <a:pt x="0" y="0"/>
                      </a:moveTo>
                      <a:lnTo>
                        <a:pt x="26409" y="186265"/>
                      </a:lnTo>
                    </a:path>
                  </a:pathLst>
                </a:custGeom>
                <a:ln w="12700" cap="rnd">
                  <a:solidFill>
                    <a:srgbClr val="000000"/>
                  </a:solidFill>
                  <a:prstDash val="solid"/>
                  <a:round/>
                </a:ln>
              </p:spPr>
              <p:txBody>
                <a:bodyPr rtlCol="0" anchor="ctr"/>
                <a:lstStyle/>
                <a:p>
                  <a:endParaRPr lang="en-US" sz="1799"/>
                </a:p>
              </p:txBody>
            </p:sp>
          </p:grpSp>
          <p:grpSp>
            <p:nvGrpSpPr>
              <p:cNvPr id="418" name="Graphic 503">
                <a:extLst>
                  <a:ext uri="{FF2B5EF4-FFF2-40B4-BE49-F238E27FC236}">
                    <a16:creationId xmlns:a16="http://schemas.microsoft.com/office/drawing/2014/main" id="{9393C9D1-A849-8D19-3DEB-76A8970E53C3}"/>
                  </a:ext>
                </a:extLst>
              </p:cNvPr>
              <p:cNvGrpSpPr/>
              <p:nvPr/>
            </p:nvGrpSpPr>
            <p:grpSpPr>
              <a:xfrm>
                <a:off x="5744107" y="4404273"/>
                <a:ext cx="1135616" cy="153298"/>
                <a:chOff x="5744107" y="4404273"/>
                <a:chExt cx="1135616" cy="153298"/>
              </a:xfrm>
            </p:grpSpPr>
            <p:sp>
              <p:nvSpPr>
                <p:cNvPr id="419" name="Freeform 418">
                  <a:extLst>
                    <a:ext uri="{FF2B5EF4-FFF2-40B4-BE49-F238E27FC236}">
                      <a16:creationId xmlns:a16="http://schemas.microsoft.com/office/drawing/2014/main" id="{90EA4985-8672-C42F-8B89-EA7B369F78AF}"/>
                    </a:ext>
                  </a:extLst>
                </p:cNvPr>
                <p:cNvSpPr/>
                <p:nvPr/>
              </p:nvSpPr>
              <p:spPr>
                <a:xfrm>
                  <a:off x="6694856" y="4404273"/>
                  <a:ext cx="184867" cy="24725"/>
                </a:xfrm>
                <a:custGeom>
                  <a:avLst/>
                  <a:gdLst>
                    <a:gd name="connsiteX0" fmla="*/ 0 w 184867"/>
                    <a:gd name="connsiteY0" fmla="*/ 24725 h 24725"/>
                    <a:gd name="connsiteX1" fmla="*/ 184868 w 184867"/>
                    <a:gd name="connsiteY1" fmla="*/ 0 h 24725"/>
                  </a:gdLst>
                  <a:ahLst/>
                  <a:cxnLst>
                    <a:cxn ang="0">
                      <a:pos x="connsiteX0" y="connsiteY0"/>
                    </a:cxn>
                    <a:cxn ang="0">
                      <a:pos x="connsiteX1" y="connsiteY1"/>
                    </a:cxn>
                  </a:cxnLst>
                  <a:rect l="l" t="t" r="r" b="b"/>
                  <a:pathLst>
                    <a:path w="184867" h="24725">
                      <a:moveTo>
                        <a:pt x="0" y="24725"/>
                      </a:moveTo>
                      <a:lnTo>
                        <a:pt x="184868" y="0"/>
                      </a:lnTo>
                    </a:path>
                  </a:pathLst>
                </a:custGeom>
                <a:ln w="12700" cap="rnd">
                  <a:solidFill>
                    <a:srgbClr val="000000"/>
                  </a:solidFill>
                  <a:prstDash val="solid"/>
                  <a:round/>
                </a:ln>
              </p:spPr>
              <p:txBody>
                <a:bodyPr rtlCol="0" anchor="ctr"/>
                <a:lstStyle/>
                <a:p>
                  <a:endParaRPr lang="en-US" sz="1799"/>
                </a:p>
              </p:txBody>
            </p:sp>
            <p:sp>
              <p:nvSpPr>
                <p:cNvPr id="420" name="Freeform 419">
                  <a:extLst>
                    <a:ext uri="{FF2B5EF4-FFF2-40B4-BE49-F238E27FC236}">
                      <a16:creationId xmlns:a16="http://schemas.microsoft.com/office/drawing/2014/main" id="{564D6C05-A3A7-C5D8-AF35-89AD83601BD3}"/>
                    </a:ext>
                  </a:extLst>
                </p:cNvPr>
                <p:cNvSpPr/>
                <p:nvPr/>
              </p:nvSpPr>
              <p:spPr>
                <a:xfrm>
                  <a:off x="5744107" y="4532845"/>
                  <a:ext cx="184867" cy="24725"/>
                </a:xfrm>
                <a:custGeom>
                  <a:avLst/>
                  <a:gdLst>
                    <a:gd name="connsiteX0" fmla="*/ 0 w 184867"/>
                    <a:gd name="connsiteY0" fmla="*/ 24726 h 24725"/>
                    <a:gd name="connsiteX1" fmla="*/ 184868 w 184867"/>
                    <a:gd name="connsiteY1" fmla="*/ 0 h 24725"/>
                  </a:gdLst>
                  <a:ahLst/>
                  <a:cxnLst>
                    <a:cxn ang="0">
                      <a:pos x="connsiteX0" y="connsiteY0"/>
                    </a:cxn>
                    <a:cxn ang="0">
                      <a:pos x="connsiteX1" y="connsiteY1"/>
                    </a:cxn>
                  </a:cxnLst>
                  <a:rect l="l" t="t" r="r" b="b"/>
                  <a:pathLst>
                    <a:path w="184867" h="24725">
                      <a:moveTo>
                        <a:pt x="0" y="24726"/>
                      </a:moveTo>
                      <a:lnTo>
                        <a:pt x="184868" y="0"/>
                      </a:lnTo>
                    </a:path>
                  </a:pathLst>
                </a:custGeom>
                <a:ln w="12700" cap="rnd">
                  <a:solidFill>
                    <a:srgbClr val="000000"/>
                  </a:solidFill>
                  <a:prstDash val="solid"/>
                  <a:round/>
                </a:ln>
              </p:spPr>
              <p:txBody>
                <a:bodyPr rtlCol="0" anchor="ctr"/>
                <a:lstStyle/>
                <a:p>
                  <a:endParaRPr lang="en-US" sz="1799"/>
                </a:p>
              </p:txBody>
            </p:sp>
          </p:grpSp>
        </p:grpSp>
        <p:grpSp>
          <p:nvGrpSpPr>
            <p:cNvPr id="399" name="Graphic 503">
              <a:extLst>
                <a:ext uri="{FF2B5EF4-FFF2-40B4-BE49-F238E27FC236}">
                  <a16:creationId xmlns:a16="http://schemas.microsoft.com/office/drawing/2014/main" id="{599871B3-BCB8-8914-2F24-7AB57C76642F}"/>
                </a:ext>
              </a:extLst>
            </p:cNvPr>
            <p:cNvGrpSpPr/>
            <p:nvPr/>
          </p:nvGrpSpPr>
          <p:grpSpPr>
            <a:xfrm>
              <a:off x="6031312" y="4181743"/>
              <a:ext cx="595868" cy="576642"/>
              <a:chOff x="6031312" y="4181743"/>
              <a:chExt cx="595868" cy="576642"/>
            </a:xfrm>
            <a:noFill/>
          </p:grpSpPr>
          <p:grpSp>
            <p:nvGrpSpPr>
              <p:cNvPr id="401" name="Graphic 503">
                <a:extLst>
                  <a:ext uri="{FF2B5EF4-FFF2-40B4-BE49-F238E27FC236}">
                    <a16:creationId xmlns:a16="http://schemas.microsoft.com/office/drawing/2014/main" id="{84285B60-8B54-AE8B-A466-06E31EA5C434}"/>
                  </a:ext>
                </a:extLst>
              </p:cNvPr>
              <p:cNvGrpSpPr/>
              <p:nvPr/>
            </p:nvGrpSpPr>
            <p:grpSpPr>
              <a:xfrm>
                <a:off x="6095247" y="4658121"/>
                <a:ext cx="406487" cy="100265"/>
                <a:chOff x="6095247" y="4658121"/>
                <a:chExt cx="406487" cy="100265"/>
              </a:xfrm>
              <a:noFill/>
            </p:grpSpPr>
            <p:sp>
              <p:nvSpPr>
                <p:cNvPr id="408" name="Freeform 407">
                  <a:extLst>
                    <a:ext uri="{FF2B5EF4-FFF2-40B4-BE49-F238E27FC236}">
                      <a16:creationId xmlns:a16="http://schemas.microsoft.com/office/drawing/2014/main" id="{F2F5D39E-7567-556C-3EA8-505B39EDD86C}"/>
                    </a:ext>
                  </a:extLst>
                </p:cNvPr>
                <p:cNvSpPr/>
                <p:nvPr/>
              </p:nvSpPr>
              <p:spPr>
                <a:xfrm>
                  <a:off x="6100638" y="4663066"/>
                  <a:ext cx="401096" cy="95319"/>
                </a:xfrm>
                <a:custGeom>
                  <a:avLst/>
                  <a:gdLst>
                    <a:gd name="connsiteX0" fmla="*/ 0 w 401096"/>
                    <a:gd name="connsiteY0" fmla="*/ 0 h 95319"/>
                    <a:gd name="connsiteX1" fmla="*/ 156808 w 401096"/>
                    <a:gd name="connsiteY1" fmla="*/ 90660 h 95319"/>
                    <a:gd name="connsiteX2" fmla="*/ 343326 w 401096"/>
                    <a:gd name="connsiteY2" fmla="*/ 60989 h 95319"/>
                    <a:gd name="connsiteX3" fmla="*/ 401097 w 401096"/>
                    <a:gd name="connsiteY3" fmla="*/ 18132 h 95319"/>
                  </a:gdLst>
                  <a:ahLst/>
                  <a:cxnLst>
                    <a:cxn ang="0">
                      <a:pos x="connsiteX0" y="connsiteY0"/>
                    </a:cxn>
                    <a:cxn ang="0">
                      <a:pos x="connsiteX1" y="connsiteY1"/>
                    </a:cxn>
                    <a:cxn ang="0">
                      <a:pos x="connsiteX2" y="connsiteY2"/>
                    </a:cxn>
                    <a:cxn ang="0">
                      <a:pos x="connsiteX3" y="connsiteY3"/>
                    </a:cxn>
                  </a:cxnLst>
                  <a:rect l="l" t="t" r="r" b="b"/>
                  <a:pathLst>
                    <a:path w="401096" h="95319">
                      <a:moveTo>
                        <a:pt x="0" y="0"/>
                      </a:moveTo>
                      <a:cubicBezTo>
                        <a:pt x="41265" y="46154"/>
                        <a:pt x="95735" y="79121"/>
                        <a:pt x="156808" y="90660"/>
                      </a:cubicBezTo>
                      <a:cubicBezTo>
                        <a:pt x="219530" y="102198"/>
                        <a:pt x="287205" y="92309"/>
                        <a:pt x="343326" y="60989"/>
                      </a:cubicBezTo>
                      <a:cubicBezTo>
                        <a:pt x="364784" y="49451"/>
                        <a:pt x="384591" y="34616"/>
                        <a:pt x="401097" y="18132"/>
                      </a:cubicBezTo>
                    </a:path>
                  </a:pathLst>
                </a:custGeom>
                <a:noFill/>
                <a:ln w="12700" cap="rnd">
                  <a:solidFill>
                    <a:srgbClr val="000000"/>
                  </a:solidFill>
                  <a:prstDash val="solid"/>
                  <a:miter/>
                </a:ln>
              </p:spPr>
              <p:txBody>
                <a:bodyPr rtlCol="0" anchor="ctr"/>
                <a:lstStyle/>
                <a:p>
                  <a:endParaRPr lang="en-US" sz="1799"/>
                </a:p>
              </p:txBody>
            </p:sp>
            <p:sp>
              <p:nvSpPr>
                <p:cNvPr id="409" name="Freeform 408">
                  <a:extLst>
                    <a:ext uri="{FF2B5EF4-FFF2-40B4-BE49-F238E27FC236}">
                      <a16:creationId xmlns:a16="http://schemas.microsoft.com/office/drawing/2014/main" id="{71DEC962-CD6D-7C4D-F912-D1AFE1BA5CF3}"/>
                    </a:ext>
                  </a:extLst>
                </p:cNvPr>
                <p:cNvSpPr/>
                <p:nvPr/>
              </p:nvSpPr>
              <p:spPr>
                <a:xfrm>
                  <a:off x="6095247" y="4658121"/>
                  <a:ext cx="86270" cy="82418"/>
                </a:xfrm>
                <a:custGeom>
                  <a:avLst/>
                  <a:gdLst>
                    <a:gd name="connsiteX0" fmla="*/ 86271 w 86270"/>
                    <a:gd name="connsiteY0" fmla="*/ 4945 h 82418"/>
                    <a:gd name="connsiteX1" fmla="*/ 18596 w 86270"/>
                    <a:gd name="connsiteY1" fmla="*/ 0 h 82418"/>
                    <a:gd name="connsiteX2" fmla="*/ 5391 w 86270"/>
                    <a:gd name="connsiteY2" fmla="*/ 0 h 82418"/>
                    <a:gd name="connsiteX3" fmla="*/ 439 w 86270"/>
                    <a:gd name="connsiteY3" fmla="*/ 6594 h 82418"/>
                    <a:gd name="connsiteX4" fmla="*/ 18596 w 86270"/>
                    <a:gd name="connsiteY4" fmla="*/ 82418 h 8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70" h="82418">
                      <a:moveTo>
                        <a:pt x="86271" y="4945"/>
                      </a:moveTo>
                      <a:cubicBezTo>
                        <a:pt x="63162" y="4945"/>
                        <a:pt x="41704" y="1648"/>
                        <a:pt x="18596" y="0"/>
                      </a:cubicBezTo>
                      <a:cubicBezTo>
                        <a:pt x="13644" y="0"/>
                        <a:pt x="10343" y="0"/>
                        <a:pt x="5391" y="0"/>
                      </a:cubicBezTo>
                      <a:cubicBezTo>
                        <a:pt x="2090" y="0"/>
                        <a:pt x="-1211" y="3297"/>
                        <a:pt x="439" y="6594"/>
                      </a:cubicBezTo>
                      <a:cubicBezTo>
                        <a:pt x="7042" y="31319"/>
                        <a:pt x="11993" y="57693"/>
                        <a:pt x="18596" y="82418"/>
                      </a:cubicBezTo>
                    </a:path>
                  </a:pathLst>
                </a:custGeom>
                <a:noFill/>
                <a:ln w="12700" cap="rnd">
                  <a:solidFill>
                    <a:srgbClr val="000000"/>
                  </a:solidFill>
                  <a:prstDash val="solid"/>
                  <a:miter/>
                </a:ln>
              </p:spPr>
              <p:txBody>
                <a:bodyPr rtlCol="0" anchor="ctr"/>
                <a:lstStyle/>
                <a:p>
                  <a:endParaRPr lang="en-US" sz="1799"/>
                </a:p>
              </p:txBody>
            </p:sp>
          </p:grpSp>
          <p:grpSp>
            <p:nvGrpSpPr>
              <p:cNvPr id="402" name="Graphic 503">
                <a:extLst>
                  <a:ext uri="{FF2B5EF4-FFF2-40B4-BE49-F238E27FC236}">
                    <a16:creationId xmlns:a16="http://schemas.microsoft.com/office/drawing/2014/main" id="{BCD3E7B4-F3A2-78FB-124D-B974E14BC9E6}"/>
                  </a:ext>
                </a:extLst>
              </p:cNvPr>
              <p:cNvGrpSpPr/>
              <p:nvPr/>
            </p:nvGrpSpPr>
            <p:grpSpPr>
              <a:xfrm>
                <a:off x="6031312" y="4181743"/>
                <a:ext cx="230081" cy="397256"/>
                <a:chOff x="6031312" y="4181743"/>
                <a:chExt cx="230081" cy="397256"/>
              </a:xfrm>
              <a:noFill/>
            </p:grpSpPr>
            <p:sp>
              <p:nvSpPr>
                <p:cNvPr id="406" name="Freeform 405">
                  <a:extLst>
                    <a:ext uri="{FF2B5EF4-FFF2-40B4-BE49-F238E27FC236}">
                      <a16:creationId xmlns:a16="http://schemas.microsoft.com/office/drawing/2014/main" id="{D70A95C0-893E-01EF-F9B8-E2CCFDD33170}"/>
                    </a:ext>
                  </a:extLst>
                </p:cNvPr>
                <p:cNvSpPr/>
                <p:nvPr/>
              </p:nvSpPr>
              <p:spPr>
                <a:xfrm>
                  <a:off x="6031312" y="4209766"/>
                  <a:ext cx="226133" cy="369233"/>
                </a:xfrm>
                <a:custGeom>
                  <a:avLst/>
                  <a:gdLst>
                    <a:gd name="connsiteX0" fmla="*/ 226133 w 226133"/>
                    <a:gd name="connsiteY0" fmla="*/ 0 h 369233"/>
                    <a:gd name="connsiteX1" fmla="*/ 67675 w 226133"/>
                    <a:gd name="connsiteY1" fmla="*/ 90660 h 369233"/>
                    <a:gd name="connsiteX2" fmla="*/ 0 w 226133"/>
                    <a:gd name="connsiteY2" fmla="*/ 267035 h 369233"/>
                    <a:gd name="connsiteX3" fmla="*/ 18157 w 226133"/>
                    <a:gd name="connsiteY3" fmla="*/ 369234 h 369233"/>
                  </a:gdLst>
                  <a:ahLst/>
                  <a:cxnLst>
                    <a:cxn ang="0">
                      <a:pos x="connsiteX0" y="connsiteY0"/>
                    </a:cxn>
                    <a:cxn ang="0">
                      <a:pos x="connsiteX1" y="connsiteY1"/>
                    </a:cxn>
                    <a:cxn ang="0">
                      <a:pos x="connsiteX2" y="connsiteY2"/>
                    </a:cxn>
                    <a:cxn ang="0">
                      <a:pos x="connsiteX3" y="connsiteY3"/>
                    </a:cxn>
                  </a:cxnLst>
                  <a:rect l="l" t="t" r="r" b="b"/>
                  <a:pathLst>
                    <a:path w="226133" h="369233">
                      <a:moveTo>
                        <a:pt x="226133" y="0"/>
                      </a:moveTo>
                      <a:cubicBezTo>
                        <a:pt x="165061" y="11538"/>
                        <a:pt x="108940" y="44506"/>
                        <a:pt x="67675" y="90660"/>
                      </a:cubicBezTo>
                      <a:cubicBezTo>
                        <a:pt x="26410" y="140111"/>
                        <a:pt x="1651" y="202749"/>
                        <a:pt x="0" y="267035"/>
                      </a:cubicBezTo>
                      <a:cubicBezTo>
                        <a:pt x="0" y="301651"/>
                        <a:pt x="4952" y="336267"/>
                        <a:pt x="18157" y="369234"/>
                      </a:cubicBezTo>
                    </a:path>
                  </a:pathLst>
                </a:custGeom>
                <a:noFill/>
                <a:ln w="12700" cap="rnd">
                  <a:solidFill>
                    <a:srgbClr val="000000"/>
                  </a:solidFill>
                  <a:prstDash val="solid"/>
                  <a:miter/>
                </a:ln>
              </p:spPr>
              <p:txBody>
                <a:bodyPr rtlCol="0" anchor="ctr"/>
                <a:lstStyle/>
                <a:p>
                  <a:endParaRPr lang="en-US" sz="1799"/>
                </a:p>
              </p:txBody>
            </p:sp>
            <p:sp>
              <p:nvSpPr>
                <p:cNvPr id="407" name="Freeform 406">
                  <a:extLst>
                    <a:ext uri="{FF2B5EF4-FFF2-40B4-BE49-F238E27FC236}">
                      <a16:creationId xmlns:a16="http://schemas.microsoft.com/office/drawing/2014/main" id="{D6C18891-E4EE-9CDF-1229-3ADB188DC45D}"/>
                    </a:ext>
                  </a:extLst>
                </p:cNvPr>
                <p:cNvSpPr/>
                <p:nvPr/>
              </p:nvSpPr>
              <p:spPr>
                <a:xfrm>
                  <a:off x="6184819" y="4181743"/>
                  <a:ext cx="76575" cy="97253"/>
                </a:xfrm>
                <a:custGeom>
                  <a:avLst/>
                  <a:gdLst>
                    <a:gd name="connsiteX0" fmla="*/ 31361 w 76575"/>
                    <a:gd name="connsiteY0" fmla="*/ 97253 h 97253"/>
                    <a:gd name="connsiteX1" fmla="*/ 67674 w 76575"/>
                    <a:gd name="connsiteY1" fmla="*/ 41209 h 97253"/>
                    <a:gd name="connsiteX2" fmla="*/ 75927 w 76575"/>
                    <a:gd name="connsiteY2" fmla="*/ 29671 h 97253"/>
                    <a:gd name="connsiteX3" fmla="*/ 72627 w 76575"/>
                    <a:gd name="connsiteY3" fmla="*/ 21429 h 97253"/>
                    <a:gd name="connsiteX4" fmla="*/ 0 w 76575"/>
                    <a:gd name="connsiteY4" fmla="*/ 0 h 97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5" h="97253">
                      <a:moveTo>
                        <a:pt x="31361" y="97253"/>
                      </a:moveTo>
                      <a:cubicBezTo>
                        <a:pt x="42915" y="79122"/>
                        <a:pt x="56120" y="60990"/>
                        <a:pt x="67674" y="41209"/>
                      </a:cubicBezTo>
                      <a:cubicBezTo>
                        <a:pt x="70976" y="37913"/>
                        <a:pt x="72627" y="32967"/>
                        <a:pt x="75927" y="29671"/>
                      </a:cubicBezTo>
                      <a:cubicBezTo>
                        <a:pt x="77578" y="26374"/>
                        <a:pt x="75927" y="23077"/>
                        <a:pt x="72627" y="21429"/>
                      </a:cubicBezTo>
                      <a:cubicBezTo>
                        <a:pt x="47867" y="14835"/>
                        <a:pt x="24759" y="6593"/>
                        <a:pt x="0" y="0"/>
                      </a:cubicBezTo>
                    </a:path>
                  </a:pathLst>
                </a:custGeom>
                <a:noFill/>
                <a:ln w="12700" cap="rnd">
                  <a:solidFill>
                    <a:srgbClr val="000000"/>
                  </a:solidFill>
                  <a:prstDash val="solid"/>
                  <a:miter/>
                </a:ln>
              </p:spPr>
              <p:txBody>
                <a:bodyPr rtlCol="0" anchor="ctr"/>
                <a:lstStyle/>
                <a:p>
                  <a:endParaRPr lang="en-US" sz="1799"/>
                </a:p>
              </p:txBody>
            </p:sp>
          </p:grpSp>
          <p:grpSp>
            <p:nvGrpSpPr>
              <p:cNvPr id="403" name="Graphic 503">
                <a:extLst>
                  <a:ext uri="{FF2B5EF4-FFF2-40B4-BE49-F238E27FC236}">
                    <a16:creationId xmlns:a16="http://schemas.microsoft.com/office/drawing/2014/main" id="{44E16EA2-3BF0-8724-B01B-400503E8EFD2}"/>
                  </a:ext>
                </a:extLst>
              </p:cNvPr>
              <p:cNvGrpSpPr/>
              <p:nvPr/>
            </p:nvGrpSpPr>
            <p:grpSpPr>
              <a:xfrm>
                <a:off x="6384542" y="4213062"/>
                <a:ext cx="242639" cy="391745"/>
                <a:chOff x="6384542" y="4213062"/>
                <a:chExt cx="242639" cy="391745"/>
              </a:xfrm>
              <a:noFill/>
            </p:grpSpPr>
            <p:sp>
              <p:nvSpPr>
                <p:cNvPr id="404" name="Freeform 403">
                  <a:extLst>
                    <a:ext uri="{FF2B5EF4-FFF2-40B4-BE49-F238E27FC236}">
                      <a16:creationId xmlns:a16="http://schemas.microsoft.com/office/drawing/2014/main" id="{17DB41F6-C8E0-9F46-01C2-6E87EA5F7E55}"/>
                    </a:ext>
                  </a:extLst>
                </p:cNvPr>
                <p:cNvSpPr/>
                <p:nvPr/>
              </p:nvSpPr>
              <p:spPr>
                <a:xfrm>
                  <a:off x="6384542" y="4213062"/>
                  <a:ext cx="199315" cy="387365"/>
                </a:xfrm>
                <a:custGeom>
                  <a:avLst/>
                  <a:gdLst>
                    <a:gd name="connsiteX0" fmla="*/ 171663 w 199315"/>
                    <a:gd name="connsiteY0" fmla="*/ 387366 h 387365"/>
                    <a:gd name="connsiteX1" fmla="*/ 193121 w 199315"/>
                    <a:gd name="connsiteY1" fmla="*/ 207694 h 387365"/>
                    <a:gd name="connsiteX2" fmla="*/ 92434 w 199315"/>
                    <a:gd name="connsiteY2" fmla="*/ 47803 h 387365"/>
                    <a:gd name="connsiteX3" fmla="*/ 0 w 199315"/>
                    <a:gd name="connsiteY3" fmla="*/ 0 h 387365"/>
                  </a:gdLst>
                  <a:ahLst/>
                  <a:cxnLst>
                    <a:cxn ang="0">
                      <a:pos x="connsiteX0" y="connsiteY0"/>
                    </a:cxn>
                    <a:cxn ang="0">
                      <a:pos x="connsiteX1" y="connsiteY1"/>
                    </a:cxn>
                    <a:cxn ang="0">
                      <a:pos x="connsiteX2" y="connsiteY2"/>
                    </a:cxn>
                    <a:cxn ang="0">
                      <a:pos x="connsiteX3" y="connsiteY3"/>
                    </a:cxn>
                  </a:cxnLst>
                  <a:rect l="l" t="t" r="r" b="b"/>
                  <a:pathLst>
                    <a:path w="199315" h="387365">
                      <a:moveTo>
                        <a:pt x="171663" y="387366"/>
                      </a:moveTo>
                      <a:cubicBezTo>
                        <a:pt x="198073" y="331322"/>
                        <a:pt x="206326" y="267035"/>
                        <a:pt x="193121" y="207694"/>
                      </a:cubicBezTo>
                      <a:cubicBezTo>
                        <a:pt x="179916" y="145057"/>
                        <a:pt x="143603" y="87364"/>
                        <a:pt x="92434" y="47803"/>
                      </a:cubicBezTo>
                      <a:cubicBezTo>
                        <a:pt x="64374" y="26374"/>
                        <a:pt x="33012" y="9890"/>
                        <a:pt x="0" y="0"/>
                      </a:cubicBezTo>
                    </a:path>
                  </a:pathLst>
                </a:custGeom>
                <a:noFill/>
                <a:ln w="12700" cap="rnd">
                  <a:solidFill>
                    <a:srgbClr val="000000"/>
                  </a:solidFill>
                  <a:prstDash val="solid"/>
                  <a:miter/>
                </a:ln>
              </p:spPr>
              <p:txBody>
                <a:bodyPr rtlCol="0" anchor="ctr"/>
                <a:lstStyle/>
                <a:p>
                  <a:endParaRPr lang="en-US" sz="1799"/>
                </a:p>
              </p:txBody>
            </p:sp>
            <p:sp>
              <p:nvSpPr>
                <p:cNvPr id="405" name="Freeform 404">
                  <a:extLst>
                    <a:ext uri="{FF2B5EF4-FFF2-40B4-BE49-F238E27FC236}">
                      <a16:creationId xmlns:a16="http://schemas.microsoft.com/office/drawing/2014/main" id="{A0B5D1A9-F1AD-AAB6-7B4D-B7742B54B3A6}"/>
                    </a:ext>
                  </a:extLst>
                </p:cNvPr>
                <p:cNvSpPr/>
                <p:nvPr/>
              </p:nvSpPr>
              <p:spPr>
                <a:xfrm>
                  <a:off x="6524843" y="4524604"/>
                  <a:ext cx="102337" cy="80204"/>
                </a:xfrm>
                <a:custGeom>
                  <a:avLst/>
                  <a:gdLst>
                    <a:gd name="connsiteX0" fmla="*/ 0 w 102337"/>
                    <a:gd name="connsiteY0" fmla="*/ 0 h 80204"/>
                    <a:gd name="connsiteX1" fmla="*/ 23109 w 102337"/>
                    <a:gd name="connsiteY1" fmla="*/ 64286 h 80204"/>
                    <a:gd name="connsiteX2" fmla="*/ 28060 w 102337"/>
                    <a:gd name="connsiteY2" fmla="*/ 77473 h 80204"/>
                    <a:gd name="connsiteX3" fmla="*/ 36314 w 102337"/>
                    <a:gd name="connsiteY3" fmla="*/ 79121 h 80204"/>
                    <a:gd name="connsiteX4" fmla="*/ 102338 w 102337"/>
                    <a:gd name="connsiteY4" fmla="*/ 29670 h 8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37" h="80204">
                      <a:moveTo>
                        <a:pt x="0" y="0"/>
                      </a:moveTo>
                      <a:cubicBezTo>
                        <a:pt x="8253" y="21429"/>
                        <a:pt x="14856" y="42857"/>
                        <a:pt x="23109" y="64286"/>
                      </a:cubicBezTo>
                      <a:cubicBezTo>
                        <a:pt x="23109" y="69231"/>
                        <a:pt x="26410" y="72528"/>
                        <a:pt x="28060" y="77473"/>
                      </a:cubicBezTo>
                      <a:cubicBezTo>
                        <a:pt x="28060" y="80770"/>
                        <a:pt x="34663" y="80770"/>
                        <a:pt x="36314" y="79121"/>
                      </a:cubicBezTo>
                      <a:cubicBezTo>
                        <a:pt x="57771" y="62638"/>
                        <a:pt x="80880" y="46154"/>
                        <a:pt x="102338" y="29670"/>
                      </a:cubicBezTo>
                    </a:path>
                  </a:pathLst>
                </a:custGeom>
                <a:noFill/>
                <a:ln w="12700" cap="rnd">
                  <a:solidFill>
                    <a:srgbClr val="000000"/>
                  </a:solidFill>
                  <a:prstDash val="solid"/>
                  <a:miter/>
                </a:ln>
              </p:spPr>
              <p:txBody>
                <a:bodyPr rtlCol="0" anchor="ctr"/>
                <a:lstStyle/>
                <a:p>
                  <a:endParaRPr lang="en-US" sz="1799"/>
                </a:p>
              </p:txBody>
            </p:sp>
          </p:grpSp>
        </p:grpSp>
        <p:sp>
          <p:nvSpPr>
            <p:cNvPr id="400" name="Freeform 399">
              <a:extLst>
                <a:ext uri="{FF2B5EF4-FFF2-40B4-BE49-F238E27FC236}">
                  <a16:creationId xmlns:a16="http://schemas.microsoft.com/office/drawing/2014/main" id="{57778EAD-D593-B1C9-AA61-934D2B872F8E}"/>
                </a:ext>
              </a:extLst>
            </p:cNvPr>
            <p:cNvSpPr/>
            <p:nvPr/>
          </p:nvSpPr>
          <p:spPr>
            <a:xfrm>
              <a:off x="6179867" y="4275700"/>
              <a:ext cx="260795" cy="412091"/>
            </a:xfrm>
            <a:custGeom>
              <a:avLst/>
              <a:gdLst>
                <a:gd name="connsiteX0" fmla="*/ 130398 w 260795"/>
                <a:gd name="connsiteY0" fmla="*/ 0 h 412091"/>
                <a:gd name="connsiteX1" fmla="*/ 0 w 260795"/>
                <a:gd name="connsiteY1" fmla="*/ 225826 h 412091"/>
                <a:gd name="connsiteX2" fmla="*/ 130398 w 260795"/>
                <a:gd name="connsiteY2" fmla="*/ 225826 h 412091"/>
                <a:gd name="connsiteX3" fmla="*/ 130398 w 260795"/>
                <a:gd name="connsiteY3" fmla="*/ 412092 h 412091"/>
                <a:gd name="connsiteX4" fmla="*/ 260796 w 260795"/>
                <a:gd name="connsiteY4" fmla="*/ 168133 h 412091"/>
                <a:gd name="connsiteX5" fmla="*/ 130398 w 260795"/>
                <a:gd name="connsiteY5" fmla="*/ 168133 h 412091"/>
                <a:gd name="connsiteX6" fmla="*/ 130398 w 260795"/>
                <a:gd name="connsiteY6" fmla="*/ 0 h 41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95" h="412091">
                  <a:moveTo>
                    <a:pt x="130398" y="0"/>
                  </a:moveTo>
                  <a:lnTo>
                    <a:pt x="0" y="225826"/>
                  </a:lnTo>
                  <a:lnTo>
                    <a:pt x="130398" y="225826"/>
                  </a:lnTo>
                  <a:lnTo>
                    <a:pt x="130398" y="412092"/>
                  </a:lnTo>
                  <a:lnTo>
                    <a:pt x="260796" y="168133"/>
                  </a:lnTo>
                  <a:lnTo>
                    <a:pt x="130398" y="168133"/>
                  </a:lnTo>
                  <a:lnTo>
                    <a:pt x="130398" y="0"/>
                  </a:lnTo>
                  <a:close/>
                </a:path>
              </a:pathLst>
            </a:custGeom>
            <a:solidFill>
              <a:srgbClr val="ADD037"/>
            </a:solidFill>
            <a:ln w="12700" cap="rnd">
              <a:solidFill>
                <a:srgbClr val="000000"/>
              </a:solidFill>
              <a:prstDash val="solid"/>
              <a:round/>
            </a:ln>
          </p:spPr>
          <p:txBody>
            <a:bodyPr rtlCol="0" anchor="ctr"/>
            <a:lstStyle/>
            <a:p>
              <a:endParaRPr lang="en-US" sz="1799"/>
            </a:p>
          </p:txBody>
        </p:sp>
      </p:grpSp>
      <p:sp>
        <p:nvSpPr>
          <p:cNvPr id="19" name="TextBox 18">
            <a:extLst>
              <a:ext uri="{FF2B5EF4-FFF2-40B4-BE49-F238E27FC236}">
                <a16:creationId xmlns:a16="http://schemas.microsoft.com/office/drawing/2014/main" id="{102CE0AE-BAFF-2311-B7C5-C6676318A064}"/>
              </a:ext>
            </a:extLst>
          </p:cNvPr>
          <p:cNvSpPr txBox="1"/>
          <p:nvPr/>
        </p:nvSpPr>
        <p:spPr>
          <a:xfrm>
            <a:off x="2570228" y="3372761"/>
            <a:ext cx="1593766" cy="302070"/>
          </a:xfrm>
          <a:prstGeom prst="rect">
            <a:avLst/>
          </a:prstGeom>
          <a:noFill/>
        </p:spPr>
        <p:txBody>
          <a:bodyPr wrap="square" rtlCol="0" anchor="t">
            <a:spAutoFit/>
          </a:bodyPr>
          <a:lstStyle/>
          <a:p>
            <a:pPr marL="9525">
              <a:lnSpc>
                <a:spcPts val="1560"/>
              </a:lnSpc>
              <a:tabLst>
                <a:tab pos="1189038" algn="l"/>
              </a:tabLst>
            </a:pPr>
            <a:r>
              <a:rPr lang="en-US" sz="1650" b="1" dirty="0">
                <a:solidFill>
                  <a:srgbClr val="006668"/>
                </a:solidFill>
                <a:latin typeface="Calibri" panose="020F0502020204030204" pitchFamily="34" charset="0"/>
                <a:cs typeface="Calibri" panose="020F0502020204030204" pitchFamily="34" charset="0"/>
              </a:rPr>
              <a:t>AGRICOLTURA</a:t>
            </a:r>
          </a:p>
        </p:txBody>
      </p:sp>
      <p:sp>
        <p:nvSpPr>
          <p:cNvPr id="43" name="TextBox 42">
            <a:extLst>
              <a:ext uri="{FF2B5EF4-FFF2-40B4-BE49-F238E27FC236}">
                <a16:creationId xmlns:a16="http://schemas.microsoft.com/office/drawing/2014/main" id="{DB7000D0-3BDF-B541-C7BF-0F10A4B6DBA1}"/>
              </a:ext>
            </a:extLst>
          </p:cNvPr>
          <p:cNvSpPr txBox="1"/>
          <p:nvPr/>
        </p:nvSpPr>
        <p:spPr>
          <a:xfrm>
            <a:off x="4173169" y="3127542"/>
            <a:ext cx="2787925" cy="913520"/>
          </a:xfrm>
          <a:prstGeom prst="rect">
            <a:avLst/>
          </a:prstGeom>
          <a:noFill/>
        </p:spPr>
        <p:txBody>
          <a:bodyPr wrap="square" rtlCol="0" anchor="t">
            <a:spAutoFit/>
          </a:bodyPr>
          <a:lstStyle/>
          <a:p>
            <a:pPr marL="222250" indent="-212725">
              <a:lnSpc>
                <a:spcPts val="1260"/>
              </a:lnSpc>
              <a:buClr>
                <a:srgbClr val="006668"/>
              </a:buClr>
              <a:buFont typeface="Arial" panose="020B0604020202020204" pitchFamily="34" charset="0"/>
              <a:buChar char="•"/>
              <a:tabLst>
                <a:tab pos="2395538" algn="l"/>
              </a:tabLst>
            </a:pPr>
            <a:r>
              <a:rPr lang="en-US" sz="1250" dirty="0">
                <a:solidFill>
                  <a:srgbClr val="000000"/>
                </a:solidFill>
                <a:latin typeface="Calibri" panose="020F0502020204030204" pitchFamily="34" charset="0"/>
                <a:cs typeface="Calibri" panose="020F0502020204030204" pitchFamily="34" charset="0"/>
              </a:rPr>
              <a:t>AI-go Studio e AI-go Runtime </a:t>
            </a:r>
            <a:r>
              <a:rPr lang="en-US" sz="1250" dirty="0">
                <a:solidFill>
                  <a:srgbClr val="000000"/>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    4</a:t>
            </a:r>
            <a:endParaRPr lang="en-US" sz="1250" dirty="0">
              <a:solidFill>
                <a:srgbClr val="000000"/>
              </a:solidFill>
              <a:latin typeface="Calibri" panose="020F0502020204030204" pitchFamily="34" charset="0"/>
              <a:cs typeface="Calibri" panose="020F0502020204030204" pitchFamily="34" charset="0"/>
            </a:endParaRPr>
          </a:p>
          <a:p>
            <a:pPr marL="222250" indent="-212725">
              <a:lnSpc>
                <a:spcPts val="1260"/>
              </a:lnSpc>
              <a:buClr>
                <a:srgbClr val="006668"/>
              </a:buClr>
              <a:buFont typeface="Arial" panose="020B0604020202020204" pitchFamily="34" charset="0"/>
              <a:buChar char="•"/>
              <a:tabLst>
                <a:tab pos="2395538" algn="l"/>
              </a:tabLst>
            </a:pPr>
            <a:r>
              <a:rPr lang="en-US" sz="1150" dirty="0">
                <a:solidFill>
                  <a:srgbClr val="000000"/>
                </a:solidFill>
                <a:latin typeface="Calibri" panose="020F0502020204030204" pitchFamily="34" charset="0"/>
                <a:cs typeface="Calibri" panose="020F0502020204030204" pitchFamily="34" charset="0"/>
              </a:rPr>
              <a:t>MooMonitor+ di </a:t>
            </a:r>
            <a:r>
              <a:rPr lang="en-US" sz="1150" dirty="0" err="1">
                <a:solidFill>
                  <a:srgbClr val="000000"/>
                </a:solidFill>
                <a:latin typeface="Calibri" panose="020F0502020204030204" pitchFamily="34" charset="0"/>
                <a:cs typeface="Calibri" panose="020F0502020204030204" pitchFamily="34" charset="0"/>
              </a:rPr>
              <a:t>Dairymaster </a:t>
            </a:r>
            <a:r>
              <a:rPr lang="en-US" sz="1150" dirty="0">
                <a:solidFill>
                  <a:srgbClr val="000000"/>
                </a:solidFill>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   6</a:t>
            </a:r>
            <a:endParaRPr lang="en-US" sz="1150" dirty="0">
              <a:solidFill>
                <a:srgbClr val="000000"/>
              </a:solidFill>
              <a:latin typeface="Calibri" panose="020F0502020204030204" pitchFamily="34" charset="0"/>
              <a:cs typeface="Calibri" panose="020F0502020204030204" pitchFamily="34" charset="0"/>
            </a:endParaRPr>
          </a:p>
          <a:p>
            <a:pPr marL="222250" indent="-212725">
              <a:lnSpc>
                <a:spcPts val="1260"/>
              </a:lnSpc>
              <a:buClr>
                <a:srgbClr val="006668"/>
              </a:buClr>
              <a:buFont typeface="Arial" panose="020B0604020202020204" pitchFamily="34" charset="0"/>
              <a:buChar char="•"/>
              <a:tabLst>
                <a:tab pos="2395538" algn="l"/>
              </a:tabLst>
            </a:pPr>
            <a:r>
              <a:rPr lang="en-US" sz="1150" dirty="0">
                <a:solidFill>
                  <a:srgbClr val="000000"/>
                </a:solidFill>
                <a:latin typeface="Calibri" panose="020F0502020204030204" pitchFamily="34" charset="0"/>
                <a:cs typeface="Calibri" panose="020F0502020204030204" pitchFamily="34" charset="0"/>
              </a:rPr>
              <a:t>PLANTVOICE </a:t>
            </a:r>
            <a:r>
              <a:rPr lang="en-US" sz="1150" dirty="0">
                <a:solidFill>
                  <a:srgbClr val="000000"/>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   7</a:t>
            </a:r>
            <a:endParaRPr lang="en-US" sz="1150" dirty="0">
              <a:solidFill>
                <a:srgbClr val="000000"/>
              </a:solidFill>
              <a:latin typeface="Calibri" panose="020F0502020204030204" pitchFamily="34" charset="0"/>
              <a:cs typeface="Calibri" panose="020F0502020204030204" pitchFamily="34" charset="0"/>
            </a:endParaRPr>
          </a:p>
          <a:p>
            <a:pPr marL="222250" indent="-212725">
              <a:lnSpc>
                <a:spcPts val="1260"/>
              </a:lnSpc>
              <a:buClr>
                <a:srgbClr val="006668"/>
              </a:buClr>
              <a:buFont typeface="Arial" panose="020B0604020202020204" pitchFamily="34" charset="0"/>
              <a:buChar char="•"/>
              <a:tabLst>
                <a:tab pos="2395538" algn="l"/>
              </a:tabLst>
            </a:pPr>
            <a:r>
              <a:rPr lang="en-US" sz="1150" dirty="0" err="1">
                <a:solidFill>
                  <a:srgbClr val="000000"/>
                </a:solidFill>
                <a:latin typeface="Calibri" panose="020F0502020204030204" pitchFamily="34" charset="0"/>
                <a:cs typeface="Calibri" panose="020F0502020204030204" pitchFamily="34" charset="0"/>
              </a:rPr>
              <a:t>Proveye </a:t>
            </a:r>
            <a:r>
              <a:rPr lang="en-US" sz="1150" dirty="0">
                <a:solidFill>
                  <a:srgbClr val="000000"/>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    9</a:t>
            </a:r>
            <a:endParaRPr lang="en-US" sz="1150" dirty="0">
              <a:solidFill>
                <a:srgbClr val="000000"/>
              </a:solidFill>
              <a:latin typeface="Calibri" panose="020F0502020204030204" pitchFamily="34" charset="0"/>
              <a:cs typeface="Calibri" panose="020F0502020204030204" pitchFamily="34" charset="0"/>
            </a:endParaRPr>
          </a:p>
          <a:p>
            <a:pPr marL="222250" indent="-212725">
              <a:lnSpc>
                <a:spcPts val="1160"/>
              </a:lnSpc>
              <a:buClr>
                <a:srgbClr val="006668"/>
              </a:buClr>
              <a:buFont typeface="Arial" panose="020B0604020202020204" pitchFamily="34" charset="0"/>
              <a:buChar char="•"/>
              <a:tabLst>
                <a:tab pos="2395538" algn="l"/>
              </a:tabLst>
            </a:pPr>
            <a:endParaRPr lang="en-US" sz="1150" dirty="0">
              <a:solidFill>
                <a:srgbClr val="000000"/>
              </a:solidFill>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2F265948-6971-A260-A861-679856560744}"/>
              </a:ext>
            </a:extLst>
          </p:cNvPr>
          <p:cNvSpPr txBox="1"/>
          <p:nvPr/>
        </p:nvSpPr>
        <p:spPr>
          <a:xfrm>
            <a:off x="2570228" y="5018295"/>
            <a:ext cx="1593766" cy="712439"/>
          </a:xfrm>
          <a:prstGeom prst="rect">
            <a:avLst/>
          </a:prstGeom>
          <a:noFill/>
        </p:spPr>
        <p:txBody>
          <a:bodyPr wrap="square" rtlCol="0" anchor="t">
            <a:spAutoFit/>
          </a:bodyPr>
          <a:lstStyle/>
          <a:p>
            <a:pPr marL="9525">
              <a:lnSpc>
                <a:spcPts val="1560"/>
              </a:lnSpc>
              <a:tabLst>
                <a:tab pos="1189038" algn="l"/>
              </a:tabLst>
            </a:pPr>
            <a:r>
              <a:rPr lang="en-US" sz="1650" b="1" dirty="0">
                <a:solidFill>
                  <a:srgbClr val="00898B"/>
                </a:solidFill>
                <a:latin typeface="Calibri" panose="020F0502020204030204" pitchFamily="34" charset="0"/>
                <a:cs typeface="Calibri" panose="020F0502020204030204" pitchFamily="34" charset="0"/>
              </a:rPr>
              <a:t>GESTIONE DELLE RISORSE IDRICHE</a:t>
            </a:r>
          </a:p>
          <a:p>
            <a:pPr marL="9525">
              <a:lnSpc>
                <a:spcPts val="1560"/>
              </a:lnSpc>
              <a:tabLst>
                <a:tab pos="1189038" algn="l"/>
              </a:tabLst>
            </a:pPr>
            <a:endParaRPr lang="en-US" sz="1650" b="1" dirty="0">
              <a:solidFill>
                <a:schemeClr val="bg1"/>
              </a:solidFill>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A7909BC8-72EB-C86F-F6C3-DE506769C97D}"/>
              </a:ext>
            </a:extLst>
          </p:cNvPr>
          <p:cNvSpPr txBox="1"/>
          <p:nvPr/>
        </p:nvSpPr>
        <p:spPr>
          <a:xfrm>
            <a:off x="4173169" y="4828421"/>
            <a:ext cx="2797716" cy="1413657"/>
          </a:xfrm>
          <a:prstGeom prst="rect">
            <a:avLst/>
          </a:prstGeom>
          <a:noFill/>
        </p:spPr>
        <p:txBody>
          <a:bodyPr wrap="square" rtlCol="0" anchor="t">
            <a:spAutoFit/>
          </a:bodyPr>
          <a:lstStyle/>
          <a:p>
            <a:pPr marL="222250" indent="-212725">
              <a:lnSpc>
                <a:spcPts val="1260"/>
              </a:lnSpc>
              <a:buClr>
                <a:srgbClr val="00898B"/>
              </a:buClr>
              <a:buFont typeface="Arial" panose="020B0604020202020204" pitchFamily="34" charset="0"/>
              <a:buChar char="•"/>
              <a:tabLst>
                <a:tab pos="2395538" algn="l"/>
              </a:tabLst>
            </a:pPr>
            <a:r>
              <a:rPr lang="en-US" sz="1250" dirty="0">
                <a:solidFill>
                  <a:srgbClr val="000000"/>
                </a:solidFill>
                <a:latin typeface="Calibri" panose="020F0502020204030204" pitchFamily="34" charset="0"/>
                <a:cs typeface="Calibri" panose="020F0502020204030204" pitchFamily="34" charset="0"/>
              </a:rPr>
              <a:t>Badger Meter    11</a:t>
            </a:r>
          </a:p>
          <a:p>
            <a:pPr marL="222250" indent="-212725">
              <a:lnSpc>
                <a:spcPts val="1260"/>
              </a:lnSpc>
              <a:buClr>
                <a:srgbClr val="00898B"/>
              </a:buClr>
              <a:buFont typeface="Arial" panose="020B0604020202020204" pitchFamily="34" charset="0"/>
              <a:buChar char="•"/>
              <a:tabLst>
                <a:tab pos="2395538" algn="l"/>
              </a:tabLst>
            </a:pPr>
            <a:r>
              <a:rPr lang="en-US" sz="1250" dirty="0">
                <a:solidFill>
                  <a:srgbClr val="000000"/>
                </a:solidFill>
                <a:latin typeface="Calibri" panose="020F0502020204030204" pitchFamily="34" charset="0"/>
                <a:cs typeface="Calibri" panose="020F0502020204030204" pitchFamily="34" charset="0"/>
              </a:rPr>
              <a:t>TARKKA (Applicazione di monitoraggio ambientale) </a:t>
            </a:r>
            <a:r>
              <a:rPr lang="en-US" sz="1250" dirty="0">
                <a:solidFill>
                  <a:srgbClr val="000000"/>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   12</a:t>
            </a:r>
            <a:endParaRPr lang="en-US" sz="1250" dirty="0">
              <a:solidFill>
                <a:srgbClr val="000000"/>
              </a:solidFill>
              <a:latin typeface="Calibri" panose="020F0502020204030204" pitchFamily="34" charset="0"/>
              <a:cs typeface="Calibri" panose="020F0502020204030204" pitchFamily="34" charset="0"/>
            </a:endParaRPr>
          </a:p>
          <a:p>
            <a:pPr marL="222250" indent="-212725">
              <a:lnSpc>
                <a:spcPts val="1260"/>
              </a:lnSpc>
              <a:buClr>
                <a:srgbClr val="00898B"/>
              </a:buClr>
              <a:buFont typeface="Arial" panose="020B0604020202020204" pitchFamily="34" charset="0"/>
              <a:buChar char="•"/>
              <a:tabLst>
                <a:tab pos="2395538" algn="l"/>
              </a:tabLst>
            </a:pPr>
            <a:r>
              <a:rPr lang="en-US" sz="1250" dirty="0">
                <a:solidFill>
                  <a:srgbClr val="000000"/>
                </a:solidFill>
                <a:latin typeface="Calibri" panose="020F0502020204030204" pitchFamily="34" charset="0"/>
                <a:cs typeface="Calibri" panose="020F0502020204030204" pitchFamily="34" charset="0"/>
              </a:rPr>
              <a:t>U-Collect - Raccolta </a:t>
            </a:r>
            <a:r>
              <a:rPr lang="en-US" sz="1250" dirty="0" err="1">
                <a:solidFill>
                  <a:srgbClr val="000000"/>
                </a:solidFill>
                <a:latin typeface="Calibri" panose="020F0502020204030204" pitchFamily="34" charset="0"/>
                <a:cs typeface="Calibri" panose="020F0502020204030204" pitchFamily="34" charset="0"/>
              </a:rPr>
              <a:t>di informazioni</a:t>
            </a:r>
            <a:r>
              <a:rPr lang="en-US" sz="1250" dirty="0">
                <a:solidFill>
                  <a:srgbClr val="000000"/>
                </a:solidFill>
                <a:latin typeface="Calibri" panose="020F0502020204030204" pitchFamily="34" charset="0"/>
                <a:cs typeface="Calibri" panose="020F0502020204030204" pitchFamily="34" charset="0"/>
              </a:rPr>
              <a:t> sul campo relative alle perdite </a:t>
            </a:r>
            <a:r>
              <a:rPr lang="en-US" sz="1250" dirty="0">
                <a:solidFill>
                  <a:srgbClr val="000000"/>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    13</a:t>
            </a:r>
            <a:endParaRPr lang="en-US" sz="1250" dirty="0">
              <a:solidFill>
                <a:srgbClr val="000000"/>
              </a:solidFill>
              <a:latin typeface="Calibri" panose="020F0502020204030204" pitchFamily="34" charset="0"/>
              <a:cs typeface="Calibri" panose="020F0502020204030204" pitchFamily="34" charset="0"/>
            </a:endParaRPr>
          </a:p>
          <a:p>
            <a:pPr marL="222250" indent="-212725">
              <a:lnSpc>
                <a:spcPts val="1260"/>
              </a:lnSpc>
              <a:buClr>
                <a:srgbClr val="00898B"/>
              </a:buClr>
              <a:buFont typeface="Arial" panose="020B0604020202020204" pitchFamily="34" charset="0"/>
              <a:buChar char="•"/>
              <a:tabLst>
                <a:tab pos="2128838" algn="l"/>
                <a:tab pos="2309813" algn="l"/>
              </a:tabLst>
            </a:pPr>
            <a:endParaRPr lang="en-US" sz="1250" dirty="0">
              <a:solidFill>
                <a:srgbClr val="000000"/>
              </a:solidFill>
              <a:latin typeface="Calibri" panose="020F0502020204030204" pitchFamily="34" charset="0"/>
              <a:cs typeface="Calibri" panose="020F0502020204030204" pitchFamily="34" charset="0"/>
            </a:endParaRPr>
          </a:p>
          <a:p>
            <a:pPr marL="222250" indent="-212725">
              <a:lnSpc>
                <a:spcPts val="1260"/>
              </a:lnSpc>
              <a:buClr>
                <a:srgbClr val="00898B"/>
              </a:buClr>
              <a:buFont typeface="Arial" panose="020B0604020202020204" pitchFamily="34" charset="0"/>
              <a:buChar char="•"/>
              <a:tabLst>
                <a:tab pos="2128838" algn="l"/>
                <a:tab pos="2309813" algn="l"/>
              </a:tabLst>
            </a:pPr>
            <a:endParaRPr lang="en-US" sz="1150" dirty="0">
              <a:solidFill>
                <a:srgbClr val="000000"/>
              </a:solidFill>
              <a:latin typeface="Calibri" panose="020F0502020204030204" pitchFamily="34" charset="0"/>
              <a:cs typeface="Calibri" panose="020F0502020204030204" pitchFamily="34" charset="0"/>
            </a:endParaRPr>
          </a:p>
          <a:p>
            <a:pPr marL="222250" indent="-212725">
              <a:lnSpc>
                <a:spcPts val="1160"/>
              </a:lnSpc>
              <a:buClr>
                <a:srgbClr val="00898B"/>
              </a:buClr>
              <a:buFont typeface="Arial" panose="020B0604020202020204" pitchFamily="34" charset="0"/>
              <a:buChar char="•"/>
              <a:tabLst>
                <a:tab pos="2128838" algn="l"/>
                <a:tab pos="2309813" algn="l"/>
              </a:tabLst>
            </a:pPr>
            <a:endParaRPr lang="en-US" sz="1150" dirty="0">
              <a:solidFill>
                <a:srgbClr val="000000"/>
              </a:solidFill>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783FCD64-82F4-181F-5E15-F01624AAD8D5}"/>
              </a:ext>
            </a:extLst>
          </p:cNvPr>
          <p:cNvSpPr txBox="1"/>
          <p:nvPr/>
        </p:nvSpPr>
        <p:spPr>
          <a:xfrm>
            <a:off x="2570228" y="6824900"/>
            <a:ext cx="1593766" cy="712439"/>
          </a:xfrm>
          <a:prstGeom prst="rect">
            <a:avLst/>
          </a:prstGeom>
          <a:noFill/>
        </p:spPr>
        <p:txBody>
          <a:bodyPr wrap="square" rtlCol="0" anchor="t">
            <a:spAutoFit/>
          </a:bodyPr>
          <a:lstStyle/>
          <a:p>
            <a:pPr marL="9525">
              <a:lnSpc>
                <a:spcPts val="1560"/>
              </a:lnSpc>
              <a:tabLst>
                <a:tab pos="1189038" algn="l"/>
              </a:tabLst>
            </a:pPr>
            <a:r>
              <a:rPr lang="en-US" sz="1650" b="1" dirty="0">
                <a:solidFill>
                  <a:srgbClr val="51C4C6"/>
                </a:solidFill>
                <a:latin typeface="Calibri" panose="020F0502020204030204" pitchFamily="34" charset="0"/>
                <a:cs typeface="Calibri" panose="020F0502020204030204" pitchFamily="34" charset="0"/>
              </a:rPr>
              <a:t>TRASPORTI E LOGISTICA</a:t>
            </a:r>
          </a:p>
          <a:p>
            <a:pPr marL="9525">
              <a:lnSpc>
                <a:spcPts val="1560"/>
              </a:lnSpc>
              <a:tabLst>
                <a:tab pos="1189038" algn="l"/>
              </a:tabLst>
            </a:pPr>
            <a:endParaRPr lang="en-US" sz="1650" b="1" dirty="0">
              <a:solidFill>
                <a:schemeClr val="bg1"/>
              </a:solidFill>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558263D8-57E2-5572-6933-72B2342EE0B0}"/>
              </a:ext>
            </a:extLst>
          </p:cNvPr>
          <p:cNvSpPr txBox="1"/>
          <p:nvPr/>
        </p:nvSpPr>
        <p:spPr>
          <a:xfrm>
            <a:off x="4173169" y="6764756"/>
            <a:ext cx="2797714" cy="1246944"/>
          </a:xfrm>
          <a:prstGeom prst="rect">
            <a:avLst/>
          </a:prstGeom>
          <a:noFill/>
        </p:spPr>
        <p:txBody>
          <a:bodyPr wrap="square" rtlCol="0" anchor="t">
            <a:spAutoFit/>
          </a:bodyPr>
          <a:lstStyle/>
          <a:p>
            <a:pPr marL="222250" indent="-212725">
              <a:lnSpc>
                <a:spcPts val="1260"/>
              </a:lnSpc>
              <a:buClr>
                <a:srgbClr val="51C4C6"/>
              </a:buClr>
              <a:buFont typeface="Arial" panose="020B0604020202020204" pitchFamily="34" charset="0"/>
              <a:buChar char="•"/>
              <a:tabLst>
                <a:tab pos="2393950" algn="l"/>
                <a:tab pos="2438400" algn="l"/>
              </a:tabLst>
            </a:pPr>
            <a:r>
              <a:rPr lang="en-US" sz="1250" dirty="0">
                <a:solidFill>
                  <a:srgbClr val="000000"/>
                </a:solidFill>
                <a:latin typeface="Calibri" panose="020F0502020204030204" pitchFamily="34" charset="0"/>
                <a:cs typeface="Calibri" panose="020F0502020204030204" pitchFamily="34" charset="0"/>
              </a:rPr>
              <a:t>Alison - Formazione in materia di trasporti e logistica </a:t>
            </a:r>
            <a:r>
              <a:rPr lang="en-US" sz="1250" dirty="0">
                <a:solidFill>
                  <a:srgbClr val="000000"/>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    14</a:t>
            </a:r>
            <a:endParaRPr lang="en-US" sz="1250" dirty="0">
              <a:solidFill>
                <a:srgbClr val="000000"/>
              </a:solidFill>
              <a:latin typeface="Calibri" panose="020F0502020204030204" pitchFamily="34" charset="0"/>
              <a:cs typeface="Calibri" panose="020F0502020204030204" pitchFamily="34" charset="0"/>
            </a:endParaRPr>
          </a:p>
          <a:p>
            <a:pPr marL="222250" indent="-212725">
              <a:lnSpc>
                <a:spcPts val="1260"/>
              </a:lnSpc>
              <a:buClr>
                <a:srgbClr val="51C4C6"/>
              </a:buClr>
              <a:buFont typeface="Arial" panose="020B0604020202020204" pitchFamily="34" charset="0"/>
              <a:buChar char="•"/>
              <a:tabLst>
                <a:tab pos="2393950" algn="l"/>
                <a:tab pos="2438400" algn="l"/>
              </a:tabLst>
            </a:pPr>
            <a:r>
              <a:rPr lang="en-US" sz="1250" dirty="0">
                <a:solidFill>
                  <a:srgbClr val="000000"/>
                </a:solidFill>
                <a:latin typeface="Calibri" panose="020F0502020204030204" pitchFamily="34" charset="0"/>
                <a:cs typeface="Calibri" panose="020F0502020204030204" pitchFamily="34" charset="0"/>
              </a:rPr>
              <a:t>PTV </a:t>
            </a:r>
            <a:r>
              <a:rPr lang="en-US" sz="1250" dirty="0" err="1">
                <a:solidFill>
                  <a:srgbClr val="000000"/>
                </a:solidFill>
                <a:latin typeface="Calibri" panose="020F0502020204030204" pitchFamily="34" charset="0"/>
                <a:cs typeface="Calibri" panose="020F0502020204030204" pitchFamily="34" charset="0"/>
              </a:rPr>
              <a:t>Vissim </a:t>
            </a:r>
            <a:r>
              <a:rPr lang="en-US" sz="1250" dirty="0">
                <a:solidFill>
                  <a:srgbClr val="000000"/>
                </a:solidFill>
                <a:latin typeface="Calibri" panose="020F0502020204030204" pitchFamily="34" charset="0"/>
                <a:cs typeface="Calibri" panose="020F0502020204030204" pitchFamily="34" charset="0"/>
              </a:rPr>
              <a:t>e PTV Visum </a:t>
            </a:r>
            <a:r>
              <a:rPr lang="en-US" sz="1250" dirty="0">
                <a:solidFill>
                  <a:srgbClr val="000000"/>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    16</a:t>
            </a:r>
            <a:endParaRPr lang="en-US" sz="1250" dirty="0">
              <a:solidFill>
                <a:srgbClr val="000000"/>
              </a:solidFill>
              <a:latin typeface="Calibri" panose="020F0502020204030204" pitchFamily="34" charset="0"/>
              <a:cs typeface="Calibri" panose="020F0502020204030204" pitchFamily="34" charset="0"/>
            </a:endParaRPr>
          </a:p>
          <a:p>
            <a:pPr marL="222250" indent="-212725">
              <a:lnSpc>
                <a:spcPts val="1260"/>
              </a:lnSpc>
              <a:buClr>
                <a:srgbClr val="51C4C6"/>
              </a:buClr>
              <a:buFont typeface="Arial" panose="020B0604020202020204" pitchFamily="34" charset="0"/>
              <a:buChar char="•"/>
              <a:tabLst>
                <a:tab pos="2393950" algn="l"/>
                <a:tab pos="2438400" algn="l"/>
              </a:tabLst>
            </a:pPr>
            <a:endParaRPr lang="en-US" sz="1250" dirty="0">
              <a:solidFill>
                <a:srgbClr val="000000"/>
              </a:solidFill>
              <a:latin typeface="Calibri" panose="020F0502020204030204" pitchFamily="34" charset="0"/>
              <a:cs typeface="Calibri" panose="020F0502020204030204" pitchFamily="34" charset="0"/>
            </a:endParaRPr>
          </a:p>
          <a:p>
            <a:pPr marL="222250" indent="-212725">
              <a:lnSpc>
                <a:spcPts val="1260"/>
              </a:lnSpc>
              <a:buClr>
                <a:srgbClr val="51C4C6"/>
              </a:buClr>
              <a:buFont typeface="Arial" panose="020B0604020202020204" pitchFamily="34" charset="0"/>
              <a:buChar char="•"/>
              <a:tabLst>
                <a:tab pos="2393950" algn="l"/>
                <a:tab pos="2438400" algn="l"/>
              </a:tabLst>
            </a:pPr>
            <a:endParaRPr lang="en-US" sz="1250" dirty="0">
              <a:solidFill>
                <a:srgbClr val="000000"/>
              </a:solidFill>
              <a:latin typeface="Calibri" panose="020F0502020204030204" pitchFamily="34" charset="0"/>
              <a:cs typeface="Calibri" panose="020F0502020204030204" pitchFamily="34" charset="0"/>
            </a:endParaRPr>
          </a:p>
          <a:p>
            <a:pPr marL="222250" indent="-212725">
              <a:lnSpc>
                <a:spcPts val="1260"/>
              </a:lnSpc>
              <a:buClr>
                <a:srgbClr val="51C4C6"/>
              </a:buClr>
              <a:buFont typeface="Arial" panose="020B0604020202020204" pitchFamily="34" charset="0"/>
              <a:buChar char="•"/>
              <a:tabLst>
                <a:tab pos="2393950" algn="l"/>
                <a:tab pos="2438400" algn="l"/>
              </a:tabLst>
            </a:pPr>
            <a:endParaRPr lang="en-US" sz="1150" dirty="0">
              <a:solidFill>
                <a:srgbClr val="000000"/>
              </a:solidFill>
              <a:latin typeface="Calibri" panose="020F0502020204030204" pitchFamily="34" charset="0"/>
              <a:cs typeface="Calibri" panose="020F0502020204030204" pitchFamily="34" charset="0"/>
            </a:endParaRPr>
          </a:p>
          <a:p>
            <a:pPr marL="222250" indent="-212725">
              <a:lnSpc>
                <a:spcPts val="1160"/>
              </a:lnSpc>
              <a:buClr>
                <a:srgbClr val="51C4C6"/>
              </a:buClr>
              <a:buFont typeface="Arial" panose="020B0604020202020204" pitchFamily="34" charset="0"/>
              <a:buChar char="•"/>
              <a:tabLst>
                <a:tab pos="2393950" algn="l"/>
                <a:tab pos="2438400" algn="l"/>
              </a:tabLst>
            </a:pPr>
            <a:endParaRPr lang="en-US" sz="1150" dirty="0">
              <a:solidFill>
                <a:srgbClr val="000000"/>
              </a:solidFill>
              <a:latin typeface="Calibri" panose="020F0502020204030204" pitchFamily="34" charset="0"/>
              <a:cs typeface="Calibri" panose="020F0502020204030204" pitchFamily="34" charset="0"/>
            </a:endParaRPr>
          </a:p>
        </p:txBody>
      </p:sp>
      <p:sp>
        <p:nvSpPr>
          <p:cNvPr id="53" name="TextBox 52">
            <a:extLst>
              <a:ext uri="{FF2B5EF4-FFF2-40B4-BE49-F238E27FC236}">
                <a16:creationId xmlns:a16="http://schemas.microsoft.com/office/drawing/2014/main" id="{EFA89695-B1AD-290E-FB48-284E2DAAF122}"/>
              </a:ext>
            </a:extLst>
          </p:cNvPr>
          <p:cNvSpPr txBox="1"/>
          <p:nvPr/>
        </p:nvSpPr>
        <p:spPr>
          <a:xfrm>
            <a:off x="2570228" y="8662366"/>
            <a:ext cx="1326488" cy="302070"/>
          </a:xfrm>
          <a:prstGeom prst="rect">
            <a:avLst/>
          </a:prstGeom>
          <a:noFill/>
        </p:spPr>
        <p:txBody>
          <a:bodyPr wrap="square" rtlCol="0" anchor="t">
            <a:spAutoFit/>
          </a:bodyPr>
          <a:lstStyle/>
          <a:p>
            <a:pPr marL="9525">
              <a:lnSpc>
                <a:spcPts val="1560"/>
              </a:lnSpc>
              <a:tabLst>
                <a:tab pos="1189038" algn="l"/>
              </a:tabLst>
            </a:pPr>
            <a:r>
              <a:rPr lang="en-US" sz="1650" b="1" dirty="0">
                <a:solidFill>
                  <a:srgbClr val="ADD037"/>
                </a:solidFill>
                <a:latin typeface="Calibri" panose="020F0502020204030204" pitchFamily="34" charset="0"/>
                <a:cs typeface="Calibri" panose="020F0502020204030204" pitchFamily="34" charset="0"/>
              </a:rPr>
              <a:t>ENERGIA</a:t>
            </a:r>
          </a:p>
        </p:txBody>
      </p:sp>
      <p:sp>
        <p:nvSpPr>
          <p:cNvPr id="54" name="TextBox 53">
            <a:extLst>
              <a:ext uri="{FF2B5EF4-FFF2-40B4-BE49-F238E27FC236}">
                <a16:creationId xmlns:a16="http://schemas.microsoft.com/office/drawing/2014/main" id="{07BD0490-1CCC-28CF-902A-BC00D6218806}"/>
              </a:ext>
            </a:extLst>
          </p:cNvPr>
          <p:cNvSpPr txBox="1"/>
          <p:nvPr/>
        </p:nvSpPr>
        <p:spPr>
          <a:xfrm>
            <a:off x="4173169" y="8507053"/>
            <a:ext cx="2765711" cy="1080232"/>
          </a:xfrm>
          <a:prstGeom prst="rect">
            <a:avLst/>
          </a:prstGeom>
          <a:noFill/>
        </p:spPr>
        <p:txBody>
          <a:bodyPr wrap="square" rtlCol="0" anchor="t">
            <a:spAutoFit/>
          </a:bodyPr>
          <a:lstStyle/>
          <a:p>
            <a:pPr marL="222250" indent="-212725">
              <a:lnSpc>
                <a:spcPts val="1260"/>
              </a:lnSpc>
              <a:buClr>
                <a:srgbClr val="ADD037"/>
              </a:buClr>
              <a:buFont typeface="Arial" panose="020B0604020202020204" pitchFamily="34" charset="0"/>
              <a:buChar char="•"/>
              <a:tabLst>
                <a:tab pos="2393950" algn="l"/>
              </a:tabLst>
            </a:pPr>
            <a:r>
              <a:rPr lang="en-US" sz="1250" dirty="0" err="1">
                <a:solidFill>
                  <a:srgbClr val="000000"/>
                </a:solidFill>
                <a:latin typeface="Calibri" panose="020F0502020204030204" pitchFamily="34" charset="0"/>
                <a:cs typeface="Calibri" panose="020F0502020204030204" pitchFamily="34" charset="0"/>
              </a:rPr>
              <a:t>EcoStruxure </a:t>
            </a:r>
            <a:r>
              <a:rPr lang="en-US" sz="1250" dirty="0">
                <a:solidFill>
                  <a:srgbClr val="000000"/>
                </a:solidFill>
                <a:latin typeface="Calibri" panose="020F0502020204030204" pitchFamily="34" charset="0"/>
                <a:cs typeface="Calibri" panose="020F0502020204030204" pitchFamily="34" charset="0"/>
              </a:rPr>
              <a:t>Resource             Advisor Copilot </a:t>
            </a:r>
            <a:r>
              <a:rPr lang="en-US" sz="1250" dirty="0">
                <a:solidFill>
                  <a:srgbClr val="000000"/>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    19</a:t>
            </a:r>
            <a:endParaRPr lang="en-US" sz="1250" dirty="0">
              <a:solidFill>
                <a:srgbClr val="000000"/>
              </a:solidFill>
              <a:latin typeface="Calibri" panose="020F0502020204030204" pitchFamily="34" charset="0"/>
              <a:cs typeface="Calibri" panose="020F0502020204030204" pitchFamily="34" charset="0"/>
            </a:endParaRPr>
          </a:p>
          <a:p>
            <a:pPr marL="222250" indent="-212725">
              <a:lnSpc>
                <a:spcPts val="1260"/>
              </a:lnSpc>
              <a:buClr>
                <a:srgbClr val="ADD037"/>
              </a:buClr>
              <a:buFont typeface="Arial" panose="020B0604020202020204" pitchFamily="34" charset="0"/>
              <a:buChar char="•"/>
              <a:tabLst>
                <a:tab pos="2393950" algn="l"/>
              </a:tabLst>
            </a:pPr>
            <a:r>
              <a:rPr lang="en-US" sz="1250" dirty="0">
                <a:solidFill>
                  <a:srgbClr val="000000"/>
                </a:solidFill>
                <a:latin typeface="Calibri" panose="020F0502020204030204" pitchFamily="34" charset="0"/>
                <a:cs typeface="Calibri" panose="020F0502020204030204" pitchFamily="34" charset="0"/>
              </a:rPr>
              <a:t>VIND ai </a:t>
            </a:r>
            <a:r>
              <a:rPr lang="en-US" sz="1250" dirty="0">
                <a:solidFill>
                  <a:srgbClr val="000000"/>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    20</a:t>
            </a:r>
            <a:endParaRPr lang="en-US" sz="1250" dirty="0">
              <a:solidFill>
                <a:srgbClr val="000000"/>
              </a:solidFill>
              <a:latin typeface="Calibri" panose="020F0502020204030204" pitchFamily="34" charset="0"/>
              <a:cs typeface="Calibri" panose="020F0502020204030204" pitchFamily="34" charset="0"/>
            </a:endParaRPr>
          </a:p>
          <a:p>
            <a:pPr marL="222250" indent="-212725">
              <a:lnSpc>
                <a:spcPts val="1260"/>
              </a:lnSpc>
              <a:buClr>
                <a:srgbClr val="ADD037"/>
              </a:buClr>
              <a:buFont typeface="Arial" panose="020B0604020202020204" pitchFamily="34" charset="0"/>
              <a:buChar char="•"/>
              <a:tabLst>
                <a:tab pos="2393950" algn="l"/>
              </a:tabLst>
            </a:pPr>
            <a:endParaRPr lang="en-US" sz="1250" dirty="0">
              <a:solidFill>
                <a:srgbClr val="000000"/>
              </a:solidFill>
              <a:latin typeface="Calibri" panose="020F0502020204030204" pitchFamily="34" charset="0"/>
              <a:cs typeface="Calibri" panose="020F0502020204030204" pitchFamily="34" charset="0"/>
            </a:endParaRPr>
          </a:p>
          <a:p>
            <a:pPr marL="222250" indent="-212725">
              <a:lnSpc>
                <a:spcPts val="1260"/>
              </a:lnSpc>
              <a:buClr>
                <a:srgbClr val="ADD037"/>
              </a:buClr>
              <a:buFont typeface="Arial" panose="020B0604020202020204" pitchFamily="34" charset="0"/>
              <a:buChar char="•"/>
              <a:tabLst>
                <a:tab pos="2393950" algn="l"/>
              </a:tabLst>
            </a:pPr>
            <a:endParaRPr lang="en-US" sz="1150" dirty="0">
              <a:solidFill>
                <a:srgbClr val="000000"/>
              </a:solidFill>
              <a:latin typeface="Calibri" panose="020F0502020204030204" pitchFamily="34" charset="0"/>
              <a:cs typeface="Calibri" panose="020F0502020204030204" pitchFamily="34" charset="0"/>
            </a:endParaRPr>
          </a:p>
          <a:p>
            <a:pPr marL="222250" indent="-212725">
              <a:lnSpc>
                <a:spcPts val="1160"/>
              </a:lnSpc>
              <a:buClr>
                <a:srgbClr val="ADD037"/>
              </a:buClr>
              <a:buFont typeface="Arial" panose="020B0604020202020204" pitchFamily="34" charset="0"/>
              <a:buChar char="•"/>
              <a:tabLst>
                <a:tab pos="2393950" algn="l"/>
              </a:tabLst>
            </a:pPr>
            <a:endParaRPr lang="en-US" sz="1150" dirty="0">
              <a:solidFill>
                <a:srgbClr val="000000"/>
              </a:solidFill>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ACEB3EB2-BF4B-9E63-6168-583E04781EC0}"/>
              </a:ext>
            </a:extLst>
          </p:cNvPr>
          <p:cNvSpPr/>
          <p:nvPr/>
        </p:nvSpPr>
        <p:spPr>
          <a:xfrm rot="5583099">
            <a:off x="-696350" y="-436898"/>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15000"/>
            </a:srgbClr>
          </a:solidFill>
          <a:ln w="5331" cap="flat">
            <a:noFill/>
            <a:prstDash val="solid"/>
            <a:miter/>
          </a:ln>
        </p:spPr>
        <p:txBody>
          <a:bodyPr rtlCol="0" anchor="ctr"/>
          <a:lstStyle/>
          <a:p>
            <a:endParaRPr lang="en-US" dirty="0"/>
          </a:p>
        </p:txBody>
      </p:sp>
      <p:cxnSp>
        <p:nvCxnSpPr>
          <p:cNvPr id="42" name="Straight Connector 41">
            <a:extLst>
              <a:ext uri="{FF2B5EF4-FFF2-40B4-BE49-F238E27FC236}">
                <a16:creationId xmlns:a16="http://schemas.microsoft.com/office/drawing/2014/main" id="{564D9D52-D77D-236E-3404-E30882BAF874}"/>
              </a:ext>
            </a:extLst>
          </p:cNvPr>
          <p:cNvCxnSpPr>
            <a:cxnSpLocks/>
          </p:cNvCxnSpPr>
          <p:nvPr/>
        </p:nvCxnSpPr>
        <p:spPr>
          <a:xfrm flipH="1">
            <a:off x="1923474" y="4466347"/>
            <a:ext cx="5076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20D700C-74BD-F449-B862-0DCF9037D972}"/>
              </a:ext>
            </a:extLst>
          </p:cNvPr>
          <p:cNvCxnSpPr>
            <a:cxnSpLocks/>
          </p:cNvCxnSpPr>
          <p:nvPr/>
        </p:nvCxnSpPr>
        <p:spPr>
          <a:xfrm flipV="1">
            <a:off x="7005685" y="0"/>
            <a:ext cx="0" cy="9675854"/>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8AE94524-BD85-BAF4-B3CC-5E6BFCED6B0C}"/>
              </a:ext>
            </a:extLst>
          </p:cNvPr>
          <p:cNvCxnSpPr>
            <a:cxnSpLocks/>
          </p:cNvCxnSpPr>
          <p:nvPr/>
        </p:nvCxnSpPr>
        <p:spPr>
          <a:xfrm flipV="1">
            <a:off x="1923474" y="1778000"/>
            <a:ext cx="0" cy="805107"/>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69" name="Text Placeholder 16">
            <a:extLst>
              <a:ext uri="{FF2B5EF4-FFF2-40B4-BE49-F238E27FC236}">
                <a16:creationId xmlns:a16="http://schemas.microsoft.com/office/drawing/2014/main" id="{8A5758D7-923E-8E0E-4F53-FAD24BCDC97B}"/>
              </a:ext>
            </a:extLst>
          </p:cNvPr>
          <p:cNvSpPr txBox="1">
            <a:spLocks/>
          </p:cNvSpPr>
          <p:nvPr/>
        </p:nvSpPr>
        <p:spPr>
          <a:xfrm>
            <a:off x="2119213" y="1414724"/>
            <a:ext cx="5187144" cy="491378"/>
          </a:xfrm>
          <a:prstGeom prst="rect">
            <a:avLst/>
          </a:prstGeom>
          <a:noFill/>
        </p:spPr>
        <p:txBody>
          <a:bodyPr anchor="ct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r">
              <a:lnSpc>
                <a:spcPts val="2960"/>
              </a:lnSpc>
              <a:spcBef>
                <a:spcPts val="0"/>
              </a:spcBef>
              <a:buNone/>
            </a:pPr>
            <a:r>
              <a:rPr lang="en-US" sz="2800" b="1" dirty="0">
                <a:solidFill>
                  <a:srgbClr val="00898B"/>
                </a:solidFill>
                <a:highlight>
                  <a:srgbClr val="FFFFFF"/>
                </a:highlight>
                <a:latin typeface="Calibri" panose="020F0502020204030204" pitchFamily="34" charset="0"/>
                <a:cs typeface="Calibri" panose="020F0502020204030204" pitchFamily="34" charset="0"/>
              </a:rPr>
              <a:t>Guida alla selezione e all'implementazione degli strumenti digitali</a:t>
            </a:r>
          </a:p>
          <a:p>
            <a:pPr marL="0" indent="0" algn="r">
              <a:lnSpc>
                <a:spcPts val="2960"/>
              </a:lnSpc>
              <a:spcBef>
                <a:spcPts val="0"/>
              </a:spcBef>
              <a:buNone/>
            </a:pPr>
            <a:endParaRPr lang="en-US" sz="2800" b="1" dirty="0">
              <a:solidFill>
                <a:srgbClr val="00898B"/>
              </a:solidFill>
              <a:highlight>
                <a:srgbClr val="FFFFFF"/>
              </a:highlight>
              <a:latin typeface="Calibri" panose="020F0502020204030204" pitchFamily="34" charset="0"/>
              <a:cs typeface="Calibri" panose="020F0502020204030204" pitchFamily="34" charset="0"/>
            </a:endParaRPr>
          </a:p>
        </p:txBody>
      </p:sp>
      <p:cxnSp>
        <p:nvCxnSpPr>
          <p:cNvPr id="471" name="Straight Connector 470">
            <a:extLst>
              <a:ext uri="{FF2B5EF4-FFF2-40B4-BE49-F238E27FC236}">
                <a16:creationId xmlns:a16="http://schemas.microsoft.com/office/drawing/2014/main" id="{793F9833-3F84-5751-2B2B-E020DE0CBA91}"/>
              </a:ext>
            </a:extLst>
          </p:cNvPr>
          <p:cNvCxnSpPr>
            <a:cxnSpLocks/>
          </p:cNvCxnSpPr>
          <p:nvPr/>
        </p:nvCxnSpPr>
        <p:spPr>
          <a:xfrm flipH="1">
            <a:off x="1923474" y="6206678"/>
            <a:ext cx="5076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0C1D5DB0-F24D-4D78-765B-4284035F44D7}"/>
              </a:ext>
            </a:extLst>
          </p:cNvPr>
          <p:cNvCxnSpPr>
            <a:cxnSpLocks/>
          </p:cNvCxnSpPr>
          <p:nvPr/>
        </p:nvCxnSpPr>
        <p:spPr>
          <a:xfrm flipH="1">
            <a:off x="1923474" y="7947009"/>
            <a:ext cx="5076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3608DB19-C4AF-FF6A-9FDE-EBB1ABE3AA36}"/>
              </a:ext>
            </a:extLst>
          </p:cNvPr>
          <p:cNvCxnSpPr>
            <a:cxnSpLocks/>
          </p:cNvCxnSpPr>
          <p:nvPr/>
        </p:nvCxnSpPr>
        <p:spPr>
          <a:xfrm flipH="1">
            <a:off x="1923474" y="9687339"/>
            <a:ext cx="5076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604" name="Group 603">
            <a:extLst>
              <a:ext uri="{FF2B5EF4-FFF2-40B4-BE49-F238E27FC236}">
                <a16:creationId xmlns:a16="http://schemas.microsoft.com/office/drawing/2014/main" id="{5DF4F464-E0F1-F153-CB3B-DDEC4E273575}"/>
              </a:ext>
            </a:extLst>
          </p:cNvPr>
          <p:cNvGrpSpPr/>
          <p:nvPr/>
        </p:nvGrpSpPr>
        <p:grpSpPr>
          <a:xfrm>
            <a:off x="1761711" y="8320091"/>
            <a:ext cx="779237" cy="943879"/>
            <a:chOff x="1761711" y="8320091"/>
            <a:chExt cx="779237" cy="943879"/>
          </a:xfrm>
        </p:grpSpPr>
        <p:grpSp>
          <p:nvGrpSpPr>
            <p:cNvPr id="369" name="Graphic 15">
              <a:extLst>
                <a:ext uri="{FF2B5EF4-FFF2-40B4-BE49-F238E27FC236}">
                  <a16:creationId xmlns:a16="http://schemas.microsoft.com/office/drawing/2014/main" id="{11FF194D-CA37-B973-FA2B-1F8C83477AF1}"/>
                </a:ext>
              </a:extLst>
            </p:cNvPr>
            <p:cNvGrpSpPr/>
            <p:nvPr/>
          </p:nvGrpSpPr>
          <p:grpSpPr>
            <a:xfrm rot="16200000">
              <a:off x="2433307" y="8738269"/>
              <a:ext cx="107759" cy="107522"/>
              <a:chOff x="1006279" y="7689162"/>
              <a:chExt cx="118191" cy="117931"/>
            </a:xfrm>
          </p:grpSpPr>
          <p:sp>
            <p:nvSpPr>
              <p:cNvPr id="373" name="Freeform 372">
                <a:extLst>
                  <a:ext uri="{FF2B5EF4-FFF2-40B4-BE49-F238E27FC236}">
                    <a16:creationId xmlns:a16="http://schemas.microsoft.com/office/drawing/2014/main" id="{F7D484FE-8FD3-09D3-8220-05C692817A17}"/>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374" name="Freeform 373">
                <a:extLst>
                  <a:ext uri="{FF2B5EF4-FFF2-40B4-BE49-F238E27FC236}">
                    <a16:creationId xmlns:a16="http://schemas.microsoft.com/office/drawing/2014/main" id="{C6AD706F-898D-DF9F-8E31-0587F2751355}"/>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ADD037"/>
              </a:solidFill>
              <a:ln w="2276" cap="flat">
                <a:noFill/>
                <a:prstDash val="solid"/>
                <a:miter/>
              </a:ln>
            </p:spPr>
            <p:txBody>
              <a:bodyPr rtlCol="0" anchor="ctr"/>
              <a:lstStyle/>
              <a:p>
                <a:endParaRPr lang="en-US"/>
              </a:p>
            </p:txBody>
          </p:sp>
        </p:grpSp>
        <p:sp>
          <p:nvSpPr>
            <p:cNvPr id="57" name="Freeform 56">
              <a:extLst>
                <a:ext uri="{FF2B5EF4-FFF2-40B4-BE49-F238E27FC236}">
                  <a16:creationId xmlns:a16="http://schemas.microsoft.com/office/drawing/2014/main" id="{0C572343-5F4D-ADF2-9F29-F8AD1538CC10}"/>
                </a:ext>
              </a:extLst>
            </p:cNvPr>
            <p:cNvSpPr/>
            <p:nvPr/>
          </p:nvSpPr>
          <p:spPr>
            <a:xfrm rot="16200000">
              <a:off x="1528002" y="8556807"/>
              <a:ext cx="943879" cy="470447"/>
            </a:xfrm>
            <a:custGeom>
              <a:avLst/>
              <a:gdLst>
                <a:gd name="connsiteX0" fmla="*/ 0 w 398525"/>
                <a:gd name="connsiteY0" fmla="*/ 0 h 199208"/>
                <a:gd name="connsiteX1" fmla="*/ 398525 w 398525"/>
                <a:gd name="connsiteY1" fmla="*/ 0 h 199208"/>
                <a:gd name="connsiteX2" fmla="*/ 199263 w 398525"/>
                <a:gd name="connsiteY2" fmla="*/ 199208 h 199208"/>
                <a:gd name="connsiteX3" fmla="*/ 0 w 398525"/>
                <a:gd name="connsiteY3" fmla="*/ 0 h 199208"/>
              </a:gdLst>
              <a:ahLst/>
              <a:cxnLst>
                <a:cxn ang="0">
                  <a:pos x="connsiteX0" y="connsiteY0"/>
                </a:cxn>
                <a:cxn ang="0">
                  <a:pos x="connsiteX1" y="connsiteY1"/>
                </a:cxn>
                <a:cxn ang="0">
                  <a:pos x="connsiteX2" y="connsiteY2"/>
                </a:cxn>
                <a:cxn ang="0">
                  <a:pos x="connsiteX3" y="connsiteY3"/>
                </a:cxn>
              </a:cxnLst>
              <a:rect l="l" t="t" r="r" b="b"/>
              <a:pathLst>
                <a:path w="398525" h="199208">
                  <a:moveTo>
                    <a:pt x="0" y="0"/>
                  </a:moveTo>
                  <a:lnTo>
                    <a:pt x="398525" y="0"/>
                  </a:lnTo>
                  <a:lnTo>
                    <a:pt x="199263" y="199208"/>
                  </a:lnTo>
                  <a:lnTo>
                    <a:pt x="0" y="0"/>
                  </a:lnTo>
                  <a:close/>
                </a:path>
              </a:pathLst>
            </a:custGeom>
            <a:solidFill>
              <a:srgbClr val="ADD037"/>
            </a:solidFill>
            <a:ln w="2276" cap="flat">
              <a:noFill/>
              <a:prstDash val="solid"/>
              <a:miter/>
            </a:ln>
            <a:effectLst>
              <a:outerShdw blurRad="126595" dist="48294" dir="5040000" sx="104039" sy="104039" algn="t" rotWithShape="0">
                <a:prstClr val="black">
                  <a:alpha val="13560"/>
                </a:prstClr>
              </a:outerShdw>
            </a:effectLst>
          </p:spPr>
          <p:txBody>
            <a:bodyPr rtlCol="0" anchor="ctr"/>
            <a:lstStyle/>
            <a:p>
              <a:endParaRPr lang="en-US"/>
            </a:p>
          </p:txBody>
        </p:sp>
        <p:sp>
          <p:nvSpPr>
            <p:cNvPr id="59" name="Freeform 58">
              <a:extLst>
                <a:ext uri="{FF2B5EF4-FFF2-40B4-BE49-F238E27FC236}">
                  <a16:creationId xmlns:a16="http://schemas.microsoft.com/office/drawing/2014/main" id="{EB227ED9-CE1A-33C3-BA89-65BC3E2E4FDF}"/>
                </a:ext>
              </a:extLst>
            </p:cNvPr>
            <p:cNvSpPr/>
            <p:nvPr/>
          </p:nvSpPr>
          <p:spPr>
            <a:xfrm rot="16200000">
              <a:off x="1670849" y="8701218"/>
              <a:ext cx="363350" cy="181625"/>
            </a:xfrm>
            <a:custGeom>
              <a:avLst/>
              <a:gdLst>
                <a:gd name="connsiteX0" fmla="*/ 0 w 398525"/>
                <a:gd name="connsiteY0" fmla="*/ 0 h 199208"/>
                <a:gd name="connsiteX1" fmla="*/ 398525 w 398525"/>
                <a:gd name="connsiteY1" fmla="*/ 0 h 199208"/>
                <a:gd name="connsiteX2" fmla="*/ 199263 w 398525"/>
                <a:gd name="connsiteY2" fmla="*/ 199208 h 199208"/>
                <a:gd name="connsiteX3" fmla="*/ 0 w 398525"/>
                <a:gd name="connsiteY3" fmla="*/ 0 h 199208"/>
              </a:gdLst>
              <a:ahLst/>
              <a:cxnLst>
                <a:cxn ang="0">
                  <a:pos x="connsiteX0" y="connsiteY0"/>
                </a:cxn>
                <a:cxn ang="0">
                  <a:pos x="connsiteX1" y="connsiteY1"/>
                </a:cxn>
                <a:cxn ang="0">
                  <a:pos x="connsiteX2" y="connsiteY2"/>
                </a:cxn>
                <a:cxn ang="0">
                  <a:pos x="connsiteX3" y="connsiteY3"/>
                </a:cxn>
              </a:cxnLst>
              <a:rect l="l" t="t" r="r" b="b"/>
              <a:pathLst>
                <a:path w="398525" h="199208">
                  <a:moveTo>
                    <a:pt x="0" y="0"/>
                  </a:moveTo>
                  <a:lnTo>
                    <a:pt x="398525" y="0"/>
                  </a:lnTo>
                  <a:lnTo>
                    <a:pt x="199263" y="199208"/>
                  </a:lnTo>
                  <a:lnTo>
                    <a:pt x="0" y="0"/>
                  </a:lnTo>
                  <a:close/>
                </a:path>
              </a:pathLst>
            </a:custGeom>
            <a:solidFill>
              <a:srgbClr val="FFFFFF"/>
            </a:solidFill>
            <a:ln w="2276" cap="flat">
              <a:noFill/>
              <a:prstDash val="solid"/>
              <a:miter/>
            </a:ln>
          </p:spPr>
          <p:txBody>
            <a:bodyPr rtlCol="0" anchor="ctr"/>
            <a:lstStyle/>
            <a:p>
              <a:endParaRPr lang="en-US" dirty="0"/>
            </a:p>
          </p:txBody>
        </p:sp>
        <p:cxnSp>
          <p:nvCxnSpPr>
            <p:cNvPr id="60" name="Straight Connector 59">
              <a:extLst>
                <a:ext uri="{FF2B5EF4-FFF2-40B4-BE49-F238E27FC236}">
                  <a16:creationId xmlns:a16="http://schemas.microsoft.com/office/drawing/2014/main" id="{223D3314-8AF1-24DA-E133-FC6597B66569}"/>
                </a:ext>
              </a:extLst>
            </p:cNvPr>
            <p:cNvCxnSpPr>
              <a:cxnSpLocks/>
            </p:cNvCxnSpPr>
            <p:nvPr/>
          </p:nvCxnSpPr>
          <p:spPr>
            <a:xfrm flipH="1">
              <a:off x="2235165" y="8792030"/>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sp>
        <p:nvSpPr>
          <p:cNvPr id="326" name="Freeform 325">
            <a:extLst>
              <a:ext uri="{FF2B5EF4-FFF2-40B4-BE49-F238E27FC236}">
                <a16:creationId xmlns:a16="http://schemas.microsoft.com/office/drawing/2014/main" id="{65212CF5-0F88-5917-89DF-EECBD94FEA81}"/>
              </a:ext>
            </a:extLst>
          </p:cNvPr>
          <p:cNvSpPr/>
          <p:nvPr/>
        </p:nvSpPr>
        <p:spPr>
          <a:xfrm rot="16200000">
            <a:off x="687237" y="6679440"/>
            <a:ext cx="725039" cy="72484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nvGrpSpPr>
          <p:cNvPr id="605" name="Group 604">
            <a:extLst>
              <a:ext uri="{FF2B5EF4-FFF2-40B4-BE49-F238E27FC236}">
                <a16:creationId xmlns:a16="http://schemas.microsoft.com/office/drawing/2014/main" id="{4C0F697E-BD4F-183D-0FA5-820727922186}"/>
              </a:ext>
            </a:extLst>
          </p:cNvPr>
          <p:cNvGrpSpPr/>
          <p:nvPr/>
        </p:nvGrpSpPr>
        <p:grpSpPr>
          <a:xfrm>
            <a:off x="1758704" y="6569922"/>
            <a:ext cx="779237" cy="943879"/>
            <a:chOff x="1758704" y="6569922"/>
            <a:chExt cx="779237" cy="943879"/>
          </a:xfrm>
        </p:grpSpPr>
        <p:grpSp>
          <p:nvGrpSpPr>
            <p:cNvPr id="323" name="Graphic 15">
              <a:extLst>
                <a:ext uri="{FF2B5EF4-FFF2-40B4-BE49-F238E27FC236}">
                  <a16:creationId xmlns:a16="http://schemas.microsoft.com/office/drawing/2014/main" id="{F1C6208F-C984-58A7-E7AC-E8DB8C2B8AF8}"/>
                </a:ext>
              </a:extLst>
            </p:cNvPr>
            <p:cNvGrpSpPr/>
            <p:nvPr/>
          </p:nvGrpSpPr>
          <p:grpSpPr>
            <a:xfrm rot="16200000">
              <a:off x="2430300" y="6988100"/>
              <a:ext cx="107759" cy="107522"/>
              <a:chOff x="1006279" y="7689162"/>
              <a:chExt cx="118191" cy="117931"/>
            </a:xfrm>
          </p:grpSpPr>
          <p:sp>
            <p:nvSpPr>
              <p:cNvPr id="324" name="Freeform 323">
                <a:extLst>
                  <a:ext uri="{FF2B5EF4-FFF2-40B4-BE49-F238E27FC236}">
                    <a16:creationId xmlns:a16="http://schemas.microsoft.com/office/drawing/2014/main" id="{FB4540D5-D12B-F932-40E8-068C68B744E8}"/>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325" name="Freeform 324">
                <a:extLst>
                  <a:ext uri="{FF2B5EF4-FFF2-40B4-BE49-F238E27FC236}">
                    <a16:creationId xmlns:a16="http://schemas.microsoft.com/office/drawing/2014/main" id="{0546E69B-3297-4C5B-A577-6083BC55417C}"/>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sp>
          <p:nvSpPr>
            <p:cNvPr id="396" name="Freeform 395">
              <a:extLst>
                <a:ext uri="{FF2B5EF4-FFF2-40B4-BE49-F238E27FC236}">
                  <a16:creationId xmlns:a16="http://schemas.microsoft.com/office/drawing/2014/main" id="{7348BFFB-7D7F-73FE-589C-62439867F0F2}"/>
                </a:ext>
              </a:extLst>
            </p:cNvPr>
            <p:cNvSpPr/>
            <p:nvPr/>
          </p:nvSpPr>
          <p:spPr>
            <a:xfrm rot="16200000">
              <a:off x="1524995" y="6806638"/>
              <a:ext cx="943879" cy="470447"/>
            </a:xfrm>
            <a:custGeom>
              <a:avLst/>
              <a:gdLst>
                <a:gd name="connsiteX0" fmla="*/ 0 w 398525"/>
                <a:gd name="connsiteY0" fmla="*/ 0 h 199208"/>
                <a:gd name="connsiteX1" fmla="*/ 398525 w 398525"/>
                <a:gd name="connsiteY1" fmla="*/ 0 h 199208"/>
                <a:gd name="connsiteX2" fmla="*/ 199263 w 398525"/>
                <a:gd name="connsiteY2" fmla="*/ 199208 h 199208"/>
                <a:gd name="connsiteX3" fmla="*/ 0 w 398525"/>
                <a:gd name="connsiteY3" fmla="*/ 0 h 199208"/>
              </a:gdLst>
              <a:ahLst/>
              <a:cxnLst>
                <a:cxn ang="0">
                  <a:pos x="connsiteX0" y="connsiteY0"/>
                </a:cxn>
                <a:cxn ang="0">
                  <a:pos x="connsiteX1" y="connsiteY1"/>
                </a:cxn>
                <a:cxn ang="0">
                  <a:pos x="connsiteX2" y="connsiteY2"/>
                </a:cxn>
                <a:cxn ang="0">
                  <a:pos x="connsiteX3" y="connsiteY3"/>
                </a:cxn>
              </a:cxnLst>
              <a:rect l="l" t="t" r="r" b="b"/>
              <a:pathLst>
                <a:path w="398525" h="199208">
                  <a:moveTo>
                    <a:pt x="0" y="0"/>
                  </a:moveTo>
                  <a:lnTo>
                    <a:pt x="398525" y="0"/>
                  </a:lnTo>
                  <a:lnTo>
                    <a:pt x="199263" y="199208"/>
                  </a:lnTo>
                  <a:lnTo>
                    <a:pt x="0" y="0"/>
                  </a:lnTo>
                  <a:close/>
                </a:path>
              </a:pathLst>
            </a:custGeom>
            <a:solidFill>
              <a:srgbClr val="51C4C6"/>
            </a:solidFill>
            <a:ln w="2276" cap="flat">
              <a:noFill/>
              <a:prstDash val="solid"/>
              <a:miter/>
            </a:ln>
            <a:effectLst>
              <a:outerShdw blurRad="126595" dist="48294" dir="5040000" sx="104039" sy="104039" algn="t" rotWithShape="0">
                <a:prstClr val="black">
                  <a:alpha val="13560"/>
                </a:prstClr>
              </a:outerShdw>
            </a:effectLst>
          </p:spPr>
          <p:txBody>
            <a:bodyPr rtlCol="0" anchor="ctr"/>
            <a:lstStyle/>
            <a:p>
              <a:endParaRPr lang="en-US"/>
            </a:p>
          </p:txBody>
        </p:sp>
        <p:sp>
          <p:nvSpPr>
            <p:cNvPr id="512" name="Freeform 511">
              <a:extLst>
                <a:ext uri="{FF2B5EF4-FFF2-40B4-BE49-F238E27FC236}">
                  <a16:creationId xmlns:a16="http://schemas.microsoft.com/office/drawing/2014/main" id="{1B74C572-2B6C-8E5B-6FEB-1AE64AA9A033}"/>
                </a:ext>
              </a:extLst>
            </p:cNvPr>
            <p:cNvSpPr/>
            <p:nvPr/>
          </p:nvSpPr>
          <p:spPr>
            <a:xfrm rot="16200000">
              <a:off x="1667842" y="6951049"/>
              <a:ext cx="363350" cy="181625"/>
            </a:xfrm>
            <a:custGeom>
              <a:avLst/>
              <a:gdLst>
                <a:gd name="connsiteX0" fmla="*/ 0 w 398525"/>
                <a:gd name="connsiteY0" fmla="*/ 0 h 199208"/>
                <a:gd name="connsiteX1" fmla="*/ 398525 w 398525"/>
                <a:gd name="connsiteY1" fmla="*/ 0 h 199208"/>
                <a:gd name="connsiteX2" fmla="*/ 199263 w 398525"/>
                <a:gd name="connsiteY2" fmla="*/ 199208 h 199208"/>
                <a:gd name="connsiteX3" fmla="*/ 0 w 398525"/>
                <a:gd name="connsiteY3" fmla="*/ 0 h 199208"/>
              </a:gdLst>
              <a:ahLst/>
              <a:cxnLst>
                <a:cxn ang="0">
                  <a:pos x="connsiteX0" y="connsiteY0"/>
                </a:cxn>
                <a:cxn ang="0">
                  <a:pos x="connsiteX1" y="connsiteY1"/>
                </a:cxn>
                <a:cxn ang="0">
                  <a:pos x="connsiteX2" y="connsiteY2"/>
                </a:cxn>
                <a:cxn ang="0">
                  <a:pos x="connsiteX3" y="connsiteY3"/>
                </a:cxn>
              </a:cxnLst>
              <a:rect l="l" t="t" r="r" b="b"/>
              <a:pathLst>
                <a:path w="398525" h="199208">
                  <a:moveTo>
                    <a:pt x="0" y="0"/>
                  </a:moveTo>
                  <a:lnTo>
                    <a:pt x="398525" y="0"/>
                  </a:lnTo>
                  <a:lnTo>
                    <a:pt x="199263" y="199208"/>
                  </a:lnTo>
                  <a:lnTo>
                    <a:pt x="0" y="0"/>
                  </a:lnTo>
                  <a:close/>
                </a:path>
              </a:pathLst>
            </a:custGeom>
            <a:solidFill>
              <a:srgbClr val="FFFFFF"/>
            </a:solidFill>
            <a:ln w="2276" cap="flat">
              <a:noFill/>
              <a:prstDash val="solid"/>
              <a:miter/>
            </a:ln>
          </p:spPr>
          <p:txBody>
            <a:bodyPr rtlCol="0" anchor="ctr"/>
            <a:lstStyle/>
            <a:p>
              <a:endParaRPr lang="en-US" dirty="0"/>
            </a:p>
          </p:txBody>
        </p:sp>
        <p:cxnSp>
          <p:nvCxnSpPr>
            <p:cNvPr id="513" name="Straight Connector 512">
              <a:extLst>
                <a:ext uri="{FF2B5EF4-FFF2-40B4-BE49-F238E27FC236}">
                  <a16:creationId xmlns:a16="http://schemas.microsoft.com/office/drawing/2014/main" id="{8BE91EE0-4DEB-2234-D7C8-60EF9A077D57}"/>
                </a:ext>
              </a:extLst>
            </p:cNvPr>
            <p:cNvCxnSpPr>
              <a:cxnSpLocks/>
            </p:cNvCxnSpPr>
            <p:nvPr/>
          </p:nvCxnSpPr>
          <p:spPr>
            <a:xfrm flipH="1">
              <a:off x="2232158" y="7041861"/>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sp>
        <p:nvSpPr>
          <p:cNvPr id="517" name="Freeform 516">
            <a:extLst>
              <a:ext uri="{FF2B5EF4-FFF2-40B4-BE49-F238E27FC236}">
                <a16:creationId xmlns:a16="http://schemas.microsoft.com/office/drawing/2014/main" id="{3027A1AA-6265-0F86-D002-16E546A85B27}"/>
              </a:ext>
            </a:extLst>
          </p:cNvPr>
          <p:cNvSpPr/>
          <p:nvPr/>
        </p:nvSpPr>
        <p:spPr>
          <a:xfrm rot="16200000">
            <a:off x="687634" y="4917319"/>
            <a:ext cx="725039" cy="72484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nvGrpSpPr>
          <p:cNvPr id="606" name="Group 605">
            <a:extLst>
              <a:ext uri="{FF2B5EF4-FFF2-40B4-BE49-F238E27FC236}">
                <a16:creationId xmlns:a16="http://schemas.microsoft.com/office/drawing/2014/main" id="{9F991A71-5609-B9FE-2D9D-1563F8042EA9}"/>
              </a:ext>
            </a:extLst>
          </p:cNvPr>
          <p:cNvGrpSpPr/>
          <p:nvPr/>
        </p:nvGrpSpPr>
        <p:grpSpPr>
          <a:xfrm>
            <a:off x="1759101" y="4807801"/>
            <a:ext cx="779237" cy="943879"/>
            <a:chOff x="1759101" y="4807801"/>
            <a:chExt cx="779237" cy="943879"/>
          </a:xfrm>
        </p:grpSpPr>
        <p:grpSp>
          <p:nvGrpSpPr>
            <p:cNvPr id="514" name="Graphic 15">
              <a:extLst>
                <a:ext uri="{FF2B5EF4-FFF2-40B4-BE49-F238E27FC236}">
                  <a16:creationId xmlns:a16="http://schemas.microsoft.com/office/drawing/2014/main" id="{41EA0D74-1B09-C800-81E9-EDD1956457C8}"/>
                </a:ext>
              </a:extLst>
            </p:cNvPr>
            <p:cNvGrpSpPr/>
            <p:nvPr/>
          </p:nvGrpSpPr>
          <p:grpSpPr>
            <a:xfrm rot="16200000">
              <a:off x="2430697" y="5225979"/>
              <a:ext cx="107759" cy="107522"/>
              <a:chOff x="1006279" y="7689162"/>
              <a:chExt cx="118191" cy="117931"/>
            </a:xfrm>
          </p:grpSpPr>
          <p:sp>
            <p:nvSpPr>
              <p:cNvPr id="515" name="Freeform 514">
                <a:extLst>
                  <a:ext uri="{FF2B5EF4-FFF2-40B4-BE49-F238E27FC236}">
                    <a16:creationId xmlns:a16="http://schemas.microsoft.com/office/drawing/2014/main" id="{54D6047D-33AE-EB6C-84FC-859D39283786}"/>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516" name="Freeform 515">
                <a:extLst>
                  <a:ext uri="{FF2B5EF4-FFF2-40B4-BE49-F238E27FC236}">
                    <a16:creationId xmlns:a16="http://schemas.microsoft.com/office/drawing/2014/main" id="{5BC9A338-F10B-D266-2609-60C2F8515995}"/>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898B"/>
              </a:solidFill>
              <a:ln w="2276" cap="flat">
                <a:noFill/>
                <a:prstDash val="solid"/>
                <a:miter/>
              </a:ln>
            </p:spPr>
            <p:txBody>
              <a:bodyPr rtlCol="0" anchor="ctr"/>
              <a:lstStyle/>
              <a:p>
                <a:endParaRPr lang="en-US"/>
              </a:p>
            </p:txBody>
          </p:sp>
        </p:grpSp>
        <p:sp>
          <p:nvSpPr>
            <p:cNvPr id="556" name="Freeform 555">
              <a:extLst>
                <a:ext uri="{FF2B5EF4-FFF2-40B4-BE49-F238E27FC236}">
                  <a16:creationId xmlns:a16="http://schemas.microsoft.com/office/drawing/2014/main" id="{F70F1636-D30E-8F64-18DB-B3A01DE6031A}"/>
                </a:ext>
              </a:extLst>
            </p:cNvPr>
            <p:cNvSpPr/>
            <p:nvPr/>
          </p:nvSpPr>
          <p:spPr>
            <a:xfrm rot="16200000">
              <a:off x="1525392" y="5044517"/>
              <a:ext cx="943879" cy="470447"/>
            </a:xfrm>
            <a:custGeom>
              <a:avLst/>
              <a:gdLst>
                <a:gd name="connsiteX0" fmla="*/ 0 w 398525"/>
                <a:gd name="connsiteY0" fmla="*/ 0 h 199208"/>
                <a:gd name="connsiteX1" fmla="*/ 398525 w 398525"/>
                <a:gd name="connsiteY1" fmla="*/ 0 h 199208"/>
                <a:gd name="connsiteX2" fmla="*/ 199263 w 398525"/>
                <a:gd name="connsiteY2" fmla="*/ 199208 h 199208"/>
                <a:gd name="connsiteX3" fmla="*/ 0 w 398525"/>
                <a:gd name="connsiteY3" fmla="*/ 0 h 199208"/>
              </a:gdLst>
              <a:ahLst/>
              <a:cxnLst>
                <a:cxn ang="0">
                  <a:pos x="connsiteX0" y="connsiteY0"/>
                </a:cxn>
                <a:cxn ang="0">
                  <a:pos x="connsiteX1" y="connsiteY1"/>
                </a:cxn>
                <a:cxn ang="0">
                  <a:pos x="connsiteX2" y="connsiteY2"/>
                </a:cxn>
                <a:cxn ang="0">
                  <a:pos x="connsiteX3" y="connsiteY3"/>
                </a:cxn>
              </a:cxnLst>
              <a:rect l="l" t="t" r="r" b="b"/>
              <a:pathLst>
                <a:path w="398525" h="199208">
                  <a:moveTo>
                    <a:pt x="0" y="0"/>
                  </a:moveTo>
                  <a:lnTo>
                    <a:pt x="398525" y="0"/>
                  </a:lnTo>
                  <a:lnTo>
                    <a:pt x="199263" y="199208"/>
                  </a:lnTo>
                  <a:lnTo>
                    <a:pt x="0" y="0"/>
                  </a:lnTo>
                  <a:close/>
                </a:path>
              </a:pathLst>
            </a:custGeom>
            <a:solidFill>
              <a:srgbClr val="00898B"/>
            </a:solidFill>
            <a:ln w="2276" cap="flat">
              <a:noFill/>
              <a:prstDash val="solid"/>
              <a:miter/>
            </a:ln>
            <a:effectLst>
              <a:outerShdw blurRad="126595" dist="48294" dir="5040000" sx="104039" sy="104039" algn="t" rotWithShape="0">
                <a:prstClr val="black">
                  <a:alpha val="13560"/>
                </a:prstClr>
              </a:outerShdw>
            </a:effectLst>
          </p:spPr>
          <p:txBody>
            <a:bodyPr rtlCol="0" anchor="ctr"/>
            <a:lstStyle/>
            <a:p>
              <a:endParaRPr lang="en-US"/>
            </a:p>
          </p:txBody>
        </p:sp>
        <p:sp>
          <p:nvSpPr>
            <p:cNvPr id="557" name="Freeform 556">
              <a:extLst>
                <a:ext uri="{FF2B5EF4-FFF2-40B4-BE49-F238E27FC236}">
                  <a16:creationId xmlns:a16="http://schemas.microsoft.com/office/drawing/2014/main" id="{235429D2-DF1D-0CE9-1B78-617CB93BFC25}"/>
                </a:ext>
              </a:extLst>
            </p:cNvPr>
            <p:cNvSpPr/>
            <p:nvPr/>
          </p:nvSpPr>
          <p:spPr>
            <a:xfrm rot="16200000">
              <a:off x="1668239" y="5188928"/>
              <a:ext cx="363350" cy="181625"/>
            </a:xfrm>
            <a:custGeom>
              <a:avLst/>
              <a:gdLst>
                <a:gd name="connsiteX0" fmla="*/ 0 w 398525"/>
                <a:gd name="connsiteY0" fmla="*/ 0 h 199208"/>
                <a:gd name="connsiteX1" fmla="*/ 398525 w 398525"/>
                <a:gd name="connsiteY1" fmla="*/ 0 h 199208"/>
                <a:gd name="connsiteX2" fmla="*/ 199263 w 398525"/>
                <a:gd name="connsiteY2" fmla="*/ 199208 h 199208"/>
                <a:gd name="connsiteX3" fmla="*/ 0 w 398525"/>
                <a:gd name="connsiteY3" fmla="*/ 0 h 199208"/>
              </a:gdLst>
              <a:ahLst/>
              <a:cxnLst>
                <a:cxn ang="0">
                  <a:pos x="connsiteX0" y="connsiteY0"/>
                </a:cxn>
                <a:cxn ang="0">
                  <a:pos x="connsiteX1" y="connsiteY1"/>
                </a:cxn>
                <a:cxn ang="0">
                  <a:pos x="connsiteX2" y="connsiteY2"/>
                </a:cxn>
                <a:cxn ang="0">
                  <a:pos x="connsiteX3" y="connsiteY3"/>
                </a:cxn>
              </a:cxnLst>
              <a:rect l="l" t="t" r="r" b="b"/>
              <a:pathLst>
                <a:path w="398525" h="199208">
                  <a:moveTo>
                    <a:pt x="0" y="0"/>
                  </a:moveTo>
                  <a:lnTo>
                    <a:pt x="398525" y="0"/>
                  </a:lnTo>
                  <a:lnTo>
                    <a:pt x="199263" y="199208"/>
                  </a:lnTo>
                  <a:lnTo>
                    <a:pt x="0" y="0"/>
                  </a:lnTo>
                  <a:close/>
                </a:path>
              </a:pathLst>
            </a:custGeom>
            <a:solidFill>
              <a:srgbClr val="FFFFFF"/>
            </a:solidFill>
            <a:ln w="2276" cap="flat">
              <a:noFill/>
              <a:prstDash val="solid"/>
              <a:miter/>
            </a:ln>
          </p:spPr>
          <p:txBody>
            <a:bodyPr rtlCol="0" anchor="ctr"/>
            <a:lstStyle/>
            <a:p>
              <a:endParaRPr lang="en-US" dirty="0"/>
            </a:p>
          </p:txBody>
        </p:sp>
        <p:cxnSp>
          <p:nvCxnSpPr>
            <p:cNvPr id="558" name="Straight Connector 557">
              <a:extLst>
                <a:ext uri="{FF2B5EF4-FFF2-40B4-BE49-F238E27FC236}">
                  <a16:creationId xmlns:a16="http://schemas.microsoft.com/office/drawing/2014/main" id="{3B93C98E-1B84-2D4F-FFFE-89E243A68B25}"/>
                </a:ext>
              </a:extLst>
            </p:cNvPr>
            <p:cNvCxnSpPr>
              <a:cxnSpLocks/>
            </p:cNvCxnSpPr>
            <p:nvPr/>
          </p:nvCxnSpPr>
          <p:spPr>
            <a:xfrm flipH="1">
              <a:off x="2232555" y="5279740"/>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sp>
        <p:nvSpPr>
          <p:cNvPr id="562" name="Freeform 561">
            <a:extLst>
              <a:ext uri="{FF2B5EF4-FFF2-40B4-BE49-F238E27FC236}">
                <a16:creationId xmlns:a16="http://schemas.microsoft.com/office/drawing/2014/main" id="{53F75527-5C36-F03C-19C3-51332F318C66}"/>
              </a:ext>
            </a:extLst>
          </p:cNvPr>
          <p:cNvSpPr/>
          <p:nvPr/>
        </p:nvSpPr>
        <p:spPr>
          <a:xfrm rot="16200000">
            <a:off x="691635" y="3152504"/>
            <a:ext cx="725039" cy="72484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nvGrpSpPr>
          <p:cNvPr id="607" name="Group 606">
            <a:extLst>
              <a:ext uri="{FF2B5EF4-FFF2-40B4-BE49-F238E27FC236}">
                <a16:creationId xmlns:a16="http://schemas.microsoft.com/office/drawing/2014/main" id="{1550ADF9-19F1-D2A3-5746-670B9CFF548F}"/>
              </a:ext>
            </a:extLst>
          </p:cNvPr>
          <p:cNvGrpSpPr/>
          <p:nvPr/>
        </p:nvGrpSpPr>
        <p:grpSpPr>
          <a:xfrm>
            <a:off x="1763102" y="3042986"/>
            <a:ext cx="779237" cy="943879"/>
            <a:chOff x="1763102" y="3042986"/>
            <a:chExt cx="779237" cy="943879"/>
          </a:xfrm>
        </p:grpSpPr>
        <p:grpSp>
          <p:nvGrpSpPr>
            <p:cNvPr id="559" name="Graphic 15">
              <a:extLst>
                <a:ext uri="{FF2B5EF4-FFF2-40B4-BE49-F238E27FC236}">
                  <a16:creationId xmlns:a16="http://schemas.microsoft.com/office/drawing/2014/main" id="{26F724AC-CB32-A264-5F14-114D9C33682A}"/>
                </a:ext>
              </a:extLst>
            </p:cNvPr>
            <p:cNvGrpSpPr/>
            <p:nvPr/>
          </p:nvGrpSpPr>
          <p:grpSpPr>
            <a:xfrm rot="16200000">
              <a:off x="2434698" y="3461164"/>
              <a:ext cx="107759" cy="107522"/>
              <a:chOff x="1006279" y="7689162"/>
              <a:chExt cx="118191" cy="117931"/>
            </a:xfrm>
          </p:grpSpPr>
          <p:sp>
            <p:nvSpPr>
              <p:cNvPr id="560" name="Freeform 559">
                <a:extLst>
                  <a:ext uri="{FF2B5EF4-FFF2-40B4-BE49-F238E27FC236}">
                    <a16:creationId xmlns:a16="http://schemas.microsoft.com/office/drawing/2014/main" id="{6A20F653-E04D-4E77-B9D4-990E81701ACC}"/>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561" name="Freeform 560">
                <a:extLst>
                  <a:ext uri="{FF2B5EF4-FFF2-40B4-BE49-F238E27FC236}">
                    <a16:creationId xmlns:a16="http://schemas.microsoft.com/office/drawing/2014/main" id="{0C3D58B2-9EF8-D1F4-FB17-B4D54BBC52CB}"/>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6668"/>
              </a:solidFill>
              <a:ln w="2276" cap="flat">
                <a:noFill/>
                <a:prstDash val="solid"/>
                <a:miter/>
              </a:ln>
            </p:spPr>
            <p:txBody>
              <a:bodyPr rtlCol="0" anchor="ctr"/>
              <a:lstStyle/>
              <a:p>
                <a:endParaRPr lang="en-US"/>
              </a:p>
            </p:txBody>
          </p:sp>
        </p:grpSp>
        <p:sp>
          <p:nvSpPr>
            <p:cNvPr id="601" name="Freeform 600">
              <a:extLst>
                <a:ext uri="{FF2B5EF4-FFF2-40B4-BE49-F238E27FC236}">
                  <a16:creationId xmlns:a16="http://schemas.microsoft.com/office/drawing/2014/main" id="{F3FB3CC0-A5A3-8292-772D-4BEAD70A69E4}"/>
                </a:ext>
              </a:extLst>
            </p:cNvPr>
            <p:cNvSpPr/>
            <p:nvPr/>
          </p:nvSpPr>
          <p:spPr>
            <a:xfrm rot="16200000">
              <a:off x="1529393" y="3279702"/>
              <a:ext cx="943879" cy="470447"/>
            </a:xfrm>
            <a:custGeom>
              <a:avLst/>
              <a:gdLst>
                <a:gd name="connsiteX0" fmla="*/ 0 w 398525"/>
                <a:gd name="connsiteY0" fmla="*/ 0 h 199208"/>
                <a:gd name="connsiteX1" fmla="*/ 398525 w 398525"/>
                <a:gd name="connsiteY1" fmla="*/ 0 h 199208"/>
                <a:gd name="connsiteX2" fmla="*/ 199263 w 398525"/>
                <a:gd name="connsiteY2" fmla="*/ 199208 h 199208"/>
                <a:gd name="connsiteX3" fmla="*/ 0 w 398525"/>
                <a:gd name="connsiteY3" fmla="*/ 0 h 199208"/>
              </a:gdLst>
              <a:ahLst/>
              <a:cxnLst>
                <a:cxn ang="0">
                  <a:pos x="connsiteX0" y="connsiteY0"/>
                </a:cxn>
                <a:cxn ang="0">
                  <a:pos x="connsiteX1" y="connsiteY1"/>
                </a:cxn>
                <a:cxn ang="0">
                  <a:pos x="connsiteX2" y="connsiteY2"/>
                </a:cxn>
                <a:cxn ang="0">
                  <a:pos x="connsiteX3" y="connsiteY3"/>
                </a:cxn>
              </a:cxnLst>
              <a:rect l="l" t="t" r="r" b="b"/>
              <a:pathLst>
                <a:path w="398525" h="199208">
                  <a:moveTo>
                    <a:pt x="0" y="0"/>
                  </a:moveTo>
                  <a:lnTo>
                    <a:pt x="398525" y="0"/>
                  </a:lnTo>
                  <a:lnTo>
                    <a:pt x="199263" y="199208"/>
                  </a:lnTo>
                  <a:lnTo>
                    <a:pt x="0" y="0"/>
                  </a:lnTo>
                  <a:close/>
                </a:path>
              </a:pathLst>
            </a:custGeom>
            <a:solidFill>
              <a:srgbClr val="006668"/>
            </a:solidFill>
            <a:ln w="2276" cap="flat">
              <a:noFill/>
              <a:prstDash val="solid"/>
              <a:miter/>
            </a:ln>
            <a:effectLst>
              <a:outerShdw blurRad="126595" dist="48294" dir="5040000" sx="104039" sy="104039" algn="t" rotWithShape="0">
                <a:prstClr val="black">
                  <a:alpha val="13560"/>
                </a:prstClr>
              </a:outerShdw>
            </a:effectLst>
          </p:spPr>
          <p:txBody>
            <a:bodyPr rtlCol="0" anchor="ctr"/>
            <a:lstStyle/>
            <a:p>
              <a:endParaRPr lang="en-US"/>
            </a:p>
          </p:txBody>
        </p:sp>
        <p:sp>
          <p:nvSpPr>
            <p:cNvPr id="602" name="Freeform 601">
              <a:extLst>
                <a:ext uri="{FF2B5EF4-FFF2-40B4-BE49-F238E27FC236}">
                  <a16:creationId xmlns:a16="http://schemas.microsoft.com/office/drawing/2014/main" id="{3734E826-856E-130D-F8D5-5C32E1E845AC}"/>
                </a:ext>
              </a:extLst>
            </p:cNvPr>
            <p:cNvSpPr/>
            <p:nvPr/>
          </p:nvSpPr>
          <p:spPr>
            <a:xfrm rot="16200000">
              <a:off x="1672240" y="3424113"/>
              <a:ext cx="363350" cy="181625"/>
            </a:xfrm>
            <a:custGeom>
              <a:avLst/>
              <a:gdLst>
                <a:gd name="connsiteX0" fmla="*/ 0 w 398525"/>
                <a:gd name="connsiteY0" fmla="*/ 0 h 199208"/>
                <a:gd name="connsiteX1" fmla="*/ 398525 w 398525"/>
                <a:gd name="connsiteY1" fmla="*/ 0 h 199208"/>
                <a:gd name="connsiteX2" fmla="*/ 199263 w 398525"/>
                <a:gd name="connsiteY2" fmla="*/ 199208 h 199208"/>
                <a:gd name="connsiteX3" fmla="*/ 0 w 398525"/>
                <a:gd name="connsiteY3" fmla="*/ 0 h 199208"/>
              </a:gdLst>
              <a:ahLst/>
              <a:cxnLst>
                <a:cxn ang="0">
                  <a:pos x="connsiteX0" y="connsiteY0"/>
                </a:cxn>
                <a:cxn ang="0">
                  <a:pos x="connsiteX1" y="connsiteY1"/>
                </a:cxn>
                <a:cxn ang="0">
                  <a:pos x="connsiteX2" y="connsiteY2"/>
                </a:cxn>
                <a:cxn ang="0">
                  <a:pos x="connsiteX3" y="connsiteY3"/>
                </a:cxn>
              </a:cxnLst>
              <a:rect l="l" t="t" r="r" b="b"/>
              <a:pathLst>
                <a:path w="398525" h="199208">
                  <a:moveTo>
                    <a:pt x="0" y="0"/>
                  </a:moveTo>
                  <a:lnTo>
                    <a:pt x="398525" y="0"/>
                  </a:lnTo>
                  <a:lnTo>
                    <a:pt x="199263" y="199208"/>
                  </a:lnTo>
                  <a:lnTo>
                    <a:pt x="0" y="0"/>
                  </a:lnTo>
                  <a:close/>
                </a:path>
              </a:pathLst>
            </a:custGeom>
            <a:solidFill>
              <a:srgbClr val="FFFFFF"/>
            </a:solidFill>
            <a:ln w="2276" cap="flat">
              <a:noFill/>
              <a:prstDash val="solid"/>
              <a:miter/>
            </a:ln>
          </p:spPr>
          <p:txBody>
            <a:bodyPr rtlCol="0" anchor="ctr"/>
            <a:lstStyle/>
            <a:p>
              <a:endParaRPr lang="en-US" dirty="0"/>
            </a:p>
          </p:txBody>
        </p:sp>
        <p:cxnSp>
          <p:nvCxnSpPr>
            <p:cNvPr id="603" name="Straight Connector 602">
              <a:extLst>
                <a:ext uri="{FF2B5EF4-FFF2-40B4-BE49-F238E27FC236}">
                  <a16:creationId xmlns:a16="http://schemas.microsoft.com/office/drawing/2014/main" id="{0F643624-6EDC-EE41-94D8-A445F20961C7}"/>
                </a:ext>
              </a:extLst>
            </p:cNvPr>
            <p:cNvCxnSpPr>
              <a:cxnSpLocks/>
            </p:cNvCxnSpPr>
            <p:nvPr/>
          </p:nvCxnSpPr>
          <p:spPr>
            <a:xfrm flipH="1">
              <a:off x="2236556" y="35149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608" name="Graphic 503">
            <a:extLst>
              <a:ext uri="{FF2B5EF4-FFF2-40B4-BE49-F238E27FC236}">
                <a16:creationId xmlns:a16="http://schemas.microsoft.com/office/drawing/2014/main" id="{34DE7CF5-0BC5-1154-9A58-4A162C35B2D7}"/>
              </a:ext>
            </a:extLst>
          </p:cNvPr>
          <p:cNvGrpSpPr/>
          <p:nvPr/>
        </p:nvGrpSpPr>
        <p:grpSpPr>
          <a:xfrm>
            <a:off x="854664" y="3260228"/>
            <a:ext cx="389153" cy="486496"/>
            <a:chOff x="19964074" y="5627360"/>
            <a:chExt cx="874820" cy="1086273"/>
          </a:xfrm>
          <a:noFill/>
        </p:grpSpPr>
        <p:grpSp>
          <p:nvGrpSpPr>
            <p:cNvPr id="609" name="Graphic 503">
              <a:extLst>
                <a:ext uri="{FF2B5EF4-FFF2-40B4-BE49-F238E27FC236}">
                  <a16:creationId xmlns:a16="http://schemas.microsoft.com/office/drawing/2014/main" id="{70AEE994-739E-965F-6FE0-C716F0CB442E}"/>
                </a:ext>
              </a:extLst>
            </p:cNvPr>
            <p:cNvGrpSpPr/>
            <p:nvPr/>
          </p:nvGrpSpPr>
          <p:grpSpPr>
            <a:xfrm>
              <a:off x="19964074" y="6029562"/>
              <a:ext cx="874820" cy="684071"/>
              <a:chOff x="19964074" y="6029562"/>
              <a:chExt cx="874820" cy="684071"/>
            </a:xfrm>
            <a:noFill/>
          </p:grpSpPr>
          <p:grpSp>
            <p:nvGrpSpPr>
              <p:cNvPr id="620" name="Graphic 503">
                <a:extLst>
                  <a:ext uri="{FF2B5EF4-FFF2-40B4-BE49-F238E27FC236}">
                    <a16:creationId xmlns:a16="http://schemas.microsoft.com/office/drawing/2014/main" id="{3F2E2A61-6CFF-5216-6DB3-A01913C011F8}"/>
                  </a:ext>
                </a:extLst>
              </p:cNvPr>
              <p:cNvGrpSpPr/>
              <p:nvPr/>
            </p:nvGrpSpPr>
            <p:grpSpPr>
              <a:xfrm>
                <a:off x="20442750" y="6029562"/>
                <a:ext cx="396145" cy="684071"/>
                <a:chOff x="20442750" y="6029562"/>
                <a:chExt cx="396145" cy="684071"/>
              </a:xfrm>
              <a:noFill/>
            </p:grpSpPr>
            <p:sp>
              <p:nvSpPr>
                <p:cNvPr id="625" name="Freeform 624">
                  <a:extLst>
                    <a:ext uri="{FF2B5EF4-FFF2-40B4-BE49-F238E27FC236}">
                      <a16:creationId xmlns:a16="http://schemas.microsoft.com/office/drawing/2014/main" id="{C5B93FE4-8A1A-A111-3E37-73A7C8168E30}"/>
                    </a:ext>
                  </a:extLst>
                </p:cNvPr>
                <p:cNvSpPr/>
                <p:nvPr/>
              </p:nvSpPr>
              <p:spPr>
                <a:xfrm>
                  <a:off x="20459978" y="6029562"/>
                  <a:ext cx="378917" cy="576928"/>
                </a:xfrm>
                <a:custGeom>
                  <a:avLst/>
                  <a:gdLst>
                    <a:gd name="connsiteX0" fmla="*/ 184145 w 378917"/>
                    <a:gd name="connsiteY0" fmla="*/ 576928 h 576928"/>
                    <a:gd name="connsiteX1" fmla="*/ 364061 w 378917"/>
                    <a:gd name="connsiteY1" fmla="*/ 397256 h 576928"/>
                    <a:gd name="connsiteX2" fmla="*/ 378917 w 378917"/>
                    <a:gd name="connsiteY2" fmla="*/ 364289 h 576928"/>
                    <a:gd name="connsiteX3" fmla="*/ 378917 w 378917"/>
                    <a:gd name="connsiteY3" fmla="*/ 26374 h 576928"/>
                    <a:gd name="connsiteX4" fmla="*/ 352508 w 378917"/>
                    <a:gd name="connsiteY4" fmla="*/ 0 h 576928"/>
                    <a:gd name="connsiteX5" fmla="*/ 283181 w 378917"/>
                    <a:gd name="connsiteY5" fmla="*/ 95605 h 576928"/>
                    <a:gd name="connsiteX6" fmla="*/ 260074 w 378917"/>
                    <a:gd name="connsiteY6" fmla="*/ 283519 h 576928"/>
                    <a:gd name="connsiteX7" fmla="*/ 203953 w 378917"/>
                    <a:gd name="connsiteY7" fmla="*/ 298354 h 576928"/>
                    <a:gd name="connsiteX8" fmla="*/ 139579 w 378917"/>
                    <a:gd name="connsiteY8" fmla="*/ 362641 h 576928"/>
                    <a:gd name="connsiteX9" fmla="*/ 30640 w 378917"/>
                    <a:gd name="connsiteY9" fmla="*/ 412092 h 576928"/>
                    <a:gd name="connsiteX10" fmla="*/ 2578 w 378917"/>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917" h="576928">
                      <a:moveTo>
                        <a:pt x="184145" y="576928"/>
                      </a:moveTo>
                      <a:lnTo>
                        <a:pt x="364061" y="397256"/>
                      </a:lnTo>
                      <a:cubicBezTo>
                        <a:pt x="372314" y="389014"/>
                        <a:pt x="377267" y="377476"/>
                        <a:pt x="378917" y="364289"/>
                      </a:cubicBezTo>
                      <a:lnTo>
                        <a:pt x="378917" y="26374"/>
                      </a:lnTo>
                      <a:cubicBezTo>
                        <a:pt x="378917" y="11539"/>
                        <a:pt x="367364" y="0"/>
                        <a:pt x="352508" y="0"/>
                      </a:cubicBezTo>
                      <a:cubicBezTo>
                        <a:pt x="322796" y="1648"/>
                        <a:pt x="294737" y="34616"/>
                        <a:pt x="283181" y="95605"/>
                      </a:cubicBezTo>
                      <a:lnTo>
                        <a:pt x="260074" y="283519"/>
                      </a:lnTo>
                      <a:cubicBezTo>
                        <a:pt x="238616" y="281871"/>
                        <a:pt x="215507" y="286816"/>
                        <a:pt x="203953" y="298354"/>
                      </a:cubicBezTo>
                      <a:lnTo>
                        <a:pt x="139579" y="362641"/>
                      </a:lnTo>
                      <a:cubicBezTo>
                        <a:pt x="81808" y="374179"/>
                        <a:pt x="60350" y="382421"/>
                        <a:pt x="30640" y="412092"/>
                      </a:cubicBezTo>
                      <a:cubicBezTo>
                        <a:pt x="928" y="441762"/>
                        <a:pt x="-4022" y="501103"/>
                        <a:pt x="2578" y="576928"/>
                      </a:cubicBezTo>
                    </a:path>
                  </a:pathLst>
                </a:custGeom>
                <a:noFill/>
                <a:ln w="12700" cap="rnd">
                  <a:solidFill>
                    <a:srgbClr val="000000"/>
                  </a:solidFill>
                  <a:prstDash val="solid"/>
                  <a:round/>
                </a:ln>
              </p:spPr>
              <p:txBody>
                <a:bodyPr rtlCol="0" anchor="ctr"/>
                <a:lstStyle/>
                <a:p>
                  <a:endParaRPr lang="en-US" sz="1799"/>
                </a:p>
              </p:txBody>
            </p:sp>
            <p:sp>
              <p:nvSpPr>
                <p:cNvPr id="626" name="Freeform 625">
                  <a:extLst>
                    <a:ext uri="{FF2B5EF4-FFF2-40B4-BE49-F238E27FC236}">
                      <a16:creationId xmlns:a16="http://schemas.microsoft.com/office/drawing/2014/main" id="{D5B89917-DC52-1C87-AD45-1B0BC11E3F58}"/>
                    </a:ext>
                  </a:extLst>
                </p:cNvPr>
                <p:cNvSpPr/>
                <p:nvPr/>
              </p:nvSpPr>
              <p:spPr>
                <a:xfrm>
                  <a:off x="20442750" y="6606490"/>
                  <a:ext cx="250892" cy="107143"/>
                </a:xfrm>
                <a:custGeom>
                  <a:avLst/>
                  <a:gdLst>
                    <a:gd name="connsiteX0" fmla="*/ 0 w 250892"/>
                    <a:gd name="connsiteY0" fmla="*/ 0 h 107143"/>
                    <a:gd name="connsiteX1" fmla="*/ 250891 w 250892"/>
                    <a:gd name="connsiteY1" fmla="*/ 0 h 107143"/>
                    <a:gd name="connsiteX2" fmla="*/ 250891 w 250892"/>
                    <a:gd name="connsiteY2" fmla="*/ 107144 h 107143"/>
                    <a:gd name="connsiteX3" fmla="*/ 0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0" y="0"/>
                      </a:moveTo>
                      <a:lnTo>
                        <a:pt x="250891" y="0"/>
                      </a:lnTo>
                      <a:lnTo>
                        <a:pt x="250891" y="107144"/>
                      </a:lnTo>
                      <a:lnTo>
                        <a:pt x="0"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627" name="Freeform 626">
                  <a:extLst>
                    <a:ext uri="{FF2B5EF4-FFF2-40B4-BE49-F238E27FC236}">
                      <a16:creationId xmlns:a16="http://schemas.microsoft.com/office/drawing/2014/main" id="{7FA4B4DE-15C7-3732-799F-28CBDD2FFA79}"/>
                    </a:ext>
                  </a:extLst>
                </p:cNvPr>
                <p:cNvSpPr/>
                <p:nvPr/>
              </p:nvSpPr>
              <p:spPr>
                <a:xfrm>
                  <a:off x="20644123" y="6313081"/>
                  <a:ext cx="115994" cy="150000"/>
                </a:xfrm>
                <a:custGeom>
                  <a:avLst/>
                  <a:gdLst>
                    <a:gd name="connsiteX0" fmla="*/ 75929 w 115994"/>
                    <a:gd name="connsiteY0" fmla="*/ 0 h 150000"/>
                    <a:gd name="connsiteX1" fmla="*/ 99036 w 115994"/>
                    <a:gd name="connsiteY1" fmla="*/ 6593 h 150000"/>
                    <a:gd name="connsiteX2" fmla="*/ 112242 w 115994"/>
                    <a:gd name="connsiteY2" fmla="*/ 37912 h 150000"/>
                    <a:gd name="connsiteX3" fmla="*/ 0 w 115994"/>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4" h="150000">
                      <a:moveTo>
                        <a:pt x="75929" y="0"/>
                      </a:moveTo>
                      <a:cubicBezTo>
                        <a:pt x="84183" y="0"/>
                        <a:pt x="92436" y="3296"/>
                        <a:pt x="99036" y="6593"/>
                      </a:cubicBezTo>
                      <a:cubicBezTo>
                        <a:pt x="110592" y="11538"/>
                        <a:pt x="122145" y="26373"/>
                        <a:pt x="112242" y="37912"/>
                      </a:cubicBezTo>
                      <a:lnTo>
                        <a:pt x="0" y="150001"/>
                      </a:lnTo>
                    </a:path>
                  </a:pathLst>
                </a:custGeom>
                <a:noFill/>
                <a:ln w="12700" cap="rnd">
                  <a:solidFill>
                    <a:srgbClr val="000000"/>
                  </a:solidFill>
                  <a:prstDash val="solid"/>
                  <a:round/>
                </a:ln>
              </p:spPr>
              <p:txBody>
                <a:bodyPr rtlCol="0" anchor="ctr"/>
                <a:lstStyle/>
                <a:p>
                  <a:endParaRPr lang="en-US" sz="1799"/>
                </a:p>
              </p:txBody>
            </p:sp>
          </p:grpSp>
          <p:grpSp>
            <p:nvGrpSpPr>
              <p:cNvPr id="621" name="Graphic 503">
                <a:extLst>
                  <a:ext uri="{FF2B5EF4-FFF2-40B4-BE49-F238E27FC236}">
                    <a16:creationId xmlns:a16="http://schemas.microsoft.com/office/drawing/2014/main" id="{EC6C7894-1A78-D6B2-196D-5A05C875790B}"/>
                  </a:ext>
                </a:extLst>
              </p:cNvPr>
              <p:cNvGrpSpPr/>
              <p:nvPr/>
            </p:nvGrpSpPr>
            <p:grpSpPr>
              <a:xfrm>
                <a:off x="19964074" y="6029562"/>
                <a:ext cx="394494" cy="684071"/>
                <a:chOff x="19964074" y="6029562"/>
                <a:chExt cx="394494" cy="684071"/>
              </a:xfrm>
              <a:noFill/>
            </p:grpSpPr>
            <p:sp>
              <p:nvSpPr>
                <p:cNvPr id="622" name="Freeform 621">
                  <a:extLst>
                    <a:ext uri="{FF2B5EF4-FFF2-40B4-BE49-F238E27FC236}">
                      <a16:creationId xmlns:a16="http://schemas.microsoft.com/office/drawing/2014/main" id="{D205B6DF-158D-8CBF-5A83-E9E1D19F12C4}"/>
                    </a:ext>
                  </a:extLst>
                </p:cNvPr>
                <p:cNvSpPr/>
                <p:nvPr/>
              </p:nvSpPr>
              <p:spPr>
                <a:xfrm>
                  <a:off x="19964074" y="6029562"/>
                  <a:ext cx="379340" cy="576928"/>
                </a:xfrm>
                <a:custGeom>
                  <a:avLst/>
                  <a:gdLst>
                    <a:gd name="connsiteX0" fmla="*/ 376339 w 379340"/>
                    <a:gd name="connsiteY0" fmla="*/ 573631 h 576928"/>
                    <a:gd name="connsiteX1" fmla="*/ 348277 w 379340"/>
                    <a:gd name="connsiteY1" fmla="*/ 412092 h 576928"/>
                    <a:gd name="connsiteX2" fmla="*/ 239338 w 379340"/>
                    <a:gd name="connsiteY2" fmla="*/ 362641 h 576928"/>
                    <a:gd name="connsiteX3" fmla="*/ 174964 w 379340"/>
                    <a:gd name="connsiteY3" fmla="*/ 298354 h 576928"/>
                    <a:gd name="connsiteX4" fmla="*/ 118843 w 379340"/>
                    <a:gd name="connsiteY4" fmla="*/ 283519 h 576928"/>
                    <a:gd name="connsiteX5" fmla="*/ 95736 w 379340"/>
                    <a:gd name="connsiteY5" fmla="*/ 95605 h 576928"/>
                    <a:gd name="connsiteX6" fmla="*/ 26409 w 379340"/>
                    <a:gd name="connsiteY6" fmla="*/ 0 h 576928"/>
                    <a:gd name="connsiteX7" fmla="*/ 0 w 379340"/>
                    <a:gd name="connsiteY7" fmla="*/ 26374 h 576928"/>
                    <a:gd name="connsiteX8" fmla="*/ 0 w 379340"/>
                    <a:gd name="connsiteY8" fmla="*/ 364289 h 576928"/>
                    <a:gd name="connsiteX9" fmla="*/ 14856 w 379340"/>
                    <a:gd name="connsiteY9" fmla="*/ 397256 h 576928"/>
                    <a:gd name="connsiteX10" fmla="*/ 194772 w 379340"/>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340" h="576928">
                      <a:moveTo>
                        <a:pt x="376339" y="573631"/>
                      </a:moveTo>
                      <a:cubicBezTo>
                        <a:pt x="381290" y="499455"/>
                        <a:pt x="384592" y="448356"/>
                        <a:pt x="348277" y="412092"/>
                      </a:cubicBezTo>
                      <a:cubicBezTo>
                        <a:pt x="316915" y="380773"/>
                        <a:pt x="295459" y="374179"/>
                        <a:pt x="239338" y="362641"/>
                      </a:cubicBezTo>
                      <a:lnTo>
                        <a:pt x="174964" y="298354"/>
                      </a:lnTo>
                      <a:cubicBezTo>
                        <a:pt x="161760" y="285167"/>
                        <a:pt x="140301" y="280222"/>
                        <a:pt x="118843" y="283519"/>
                      </a:cubicBezTo>
                      <a:lnTo>
                        <a:pt x="95736" y="95605"/>
                      </a:lnTo>
                      <a:cubicBezTo>
                        <a:pt x="84180" y="32967"/>
                        <a:pt x="56121" y="1648"/>
                        <a:pt x="26409" y="0"/>
                      </a:cubicBezTo>
                      <a:cubicBezTo>
                        <a:pt x="11553" y="0"/>
                        <a:pt x="0" y="11539"/>
                        <a:pt x="0" y="26374"/>
                      </a:cubicBezTo>
                      <a:lnTo>
                        <a:pt x="0" y="364289"/>
                      </a:lnTo>
                      <a:cubicBezTo>
                        <a:pt x="0" y="377476"/>
                        <a:pt x="4953" y="389014"/>
                        <a:pt x="14856" y="397256"/>
                      </a:cubicBezTo>
                      <a:lnTo>
                        <a:pt x="194772" y="576928"/>
                      </a:lnTo>
                    </a:path>
                  </a:pathLst>
                </a:custGeom>
                <a:noFill/>
                <a:ln w="12700" cap="rnd">
                  <a:solidFill>
                    <a:srgbClr val="000000"/>
                  </a:solidFill>
                  <a:prstDash val="solid"/>
                  <a:round/>
                </a:ln>
              </p:spPr>
              <p:txBody>
                <a:bodyPr rtlCol="0" anchor="ctr"/>
                <a:lstStyle/>
                <a:p>
                  <a:endParaRPr lang="en-US" sz="1799"/>
                </a:p>
              </p:txBody>
            </p:sp>
            <p:sp>
              <p:nvSpPr>
                <p:cNvPr id="623" name="Freeform 622">
                  <a:extLst>
                    <a:ext uri="{FF2B5EF4-FFF2-40B4-BE49-F238E27FC236}">
                      <a16:creationId xmlns:a16="http://schemas.microsoft.com/office/drawing/2014/main" id="{77EEFD6A-C07C-6DEE-E886-41D46B0B6B46}"/>
                    </a:ext>
                  </a:extLst>
                </p:cNvPr>
                <p:cNvSpPr/>
                <p:nvPr/>
              </p:nvSpPr>
              <p:spPr>
                <a:xfrm>
                  <a:off x="20107677" y="6606490"/>
                  <a:ext cx="250892" cy="107143"/>
                </a:xfrm>
                <a:custGeom>
                  <a:avLst/>
                  <a:gdLst>
                    <a:gd name="connsiteX0" fmla="*/ -1 w 250892"/>
                    <a:gd name="connsiteY0" fmla="*/ 0 h 107143"/>
                    <a:gd name="connsiteX1" fmla="*/ 250890 w 250892"/>
                    <a:gd name="connsiteY1" fmla="*/ 0 h 107143"/>
                    <a:gd name="connsiteX2" fmla="*/ 250890 w 250892"/>
                    <a:gd name="connsiteY2" fmla="*/ 107144 h 107143"/>
                    <a:gd name="connsiteX3" fmla="*/ -1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1" y="0"/>
                      </a:moveTo>
                      <a:lnTo>
                        <a:pt x="250890" y="0"/>
                      </a:lnTo>
                      <a:lnTo>
                        <a:pt x="250890" y="107144"/>
                      </a:lnTo>
                      <a:lnTo>
                        <a:pt x="-1"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624" name="Freeform 623">
                  <a:extLst>
                    <a:ext uri="{FF2B5EF4-FFF2-40B4-BE49-F238E27FC236}">
                      <a16:creationId xmlns:a16="http://schemas.microsoft.com/office/drawing/2014/main" id="{FDC0353C-B176-6CD9-16D0-4F1D51F1B976}"/>
                    </a:ext>
                  </a:extLst>
                </p:cNvPr>
                <p:cNvSpPr/>
                <p:nvPr/>
              </p:nvSpPr>
              <p:spPr>
                <a:xfrm>
                  <a:off x="20041202" y="6313081"/>
                  <a:ext cx="115992" cy="150000"/>
                </a:xfrm>
                <a:custGeom>
                  <a:avLst/>
                  <a:gdLst>
                    <a:gd name="connsiteX0" fmla="*/ 40065 w 115992"/>
                    <a:gd name="connsiteY0" fmla="*/ 0 h 150000"/>
                    <a:gd name="connsiteX1" fmla="*/ 16956 w 115992"/>
                    <a:gd name="connsiteY1" fmla="*/ 6593 h 150000"/>
                    <a:gd name="connsiteX2" fmla="*/ 3752 w 115992"/>
                    <a:gd name="connsiteY2" fmla="*/ 37912 h 150000"/>
                    <a:gd name="connsiteX3" fmla="*/ 115992 w 115992"/>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2" h="150000">
                      <a:moveTo>
                        <a:pt x="40065" y="0"/>
                      </a:moveTo>
                      <a:cubicBezTo>
                        <a:pt x="31812" y="0"/>
                        <a:pt x="23559" y="3296"/>
                        <a:pt x="16956" y="6593"/>
                      </a:cubicBezTo>
                      <a:cubicBezTo>
                        <a:pt x="5402" y="11538"/>
                        <a:pt x="-6151" y="26373"/>
                        <a:pt x="3752" y="37912"/>
                      </a:cubicBezTo>
                      <a:lnTo>
                        <a:pt x="115992" y="150001"/>
                      </a:lnTo>
                    </a:path>
                  </a:pathLst>
                </a:custGeom>
                <a:noFill/>
                <a:ln w="12700" cap="rnd">
                  <a:solidFill>
                    <a:srgbClr val="000000"/>
                  </a:solidFill>
                  <a:prstDash val="solid"/>
                  <a:round/>
                </a:ln>
              </p:spPr>
              <p:txBody>
                <a:bodyPr rtlCol="0" anchor="ctr"/>
                <a:lstStyle/>
                <a:p>
                  <a:endParaRPr lang="en-US" sz="1799"/>
                </a:p>
              </p:txBody>
            </p:sp>
          </p:grpSp>
        </p:grpSp>
        <p:grpSp>
          <p:nvGrpSpPr>
            <p:cNvPr id="610" name="Graphic 503">
              <a:extLst>
                <a:ext uri="{FF2B5EF4-FFF2-40B4-BE49-F238E27FC236}">
                  <a16:creationId xmlns:a16="http://schemas.microsoft.com/office/drawing/2014/main" id="{434A46AA-4F15-693C-790E-8AAA297C700D}"/>
                </a:ext>
              </a:extLst>
            </p:cNvPr>
            <p:cNvGrpSpPr/>
            <p:nvPr/>
          </p:nvGrpSpPr>
          <p:grpSpPr>
            <a:xfrm>
              <a:off x="20104092" y="5627360"/>
              <a:ext cx="593135" cy="804402"/>
              <a:chOff x="20104092" y="5627360"/>
              <a:chExt cx="593135" cy="804402"/>
            </a:xfrm>
            <a:noFill/>
          </p:grpSpPr>
          <p:sp>
            <p:nvSpPr>
              <p:cNvPr id="611" name="Freeform 610">
                <a:extLst>
                  <a:ext uri="{FF2B5EF4-FFF2-40B4-BE49-F238E27FC236}">
                    <a16:creationId xmlns:a16="http://schemas.microsoft.com/office/drawing/2014/main" id="{4D4F408B-5440-2149-3FD5-B46BB72AC8C3}"/>
                  </a:ext>
                </a:extLst>
              </p:cNvPr>
              <p:cNvSpPr/>
              <p:nvPr/>
            </p:nvSpPr>
            <p:spPr>
              <a:xfrm>
                <a:off x="20310701" y="5793845"/>
                <a:ext cx="178266" cy="359343"/>
              </a:xfrm>
              <a:custGeom>
                <a:avLst/>
                <a:gdLst>
                  <a:gd name="connsiteX0" fmla="*/ 0 w 178266"/>
                  <a:gd name="connsiteY0" fmla="*/ 179672 h 359343"/>
                  <a:gd name="connsiteX1" fmla="*/ 89133 w 178266"/>
                  <a:gd name="connsiteY1" fmla="*/ 359344 h 359343"/>
                  <a:gd name="connsiteX2" fmla="*/ 178266 w 178266"/>
                  <a:gd name="connsiteY2" fmla="*/ 179672 h 359343"/>
                  <a:gd name="connsiteX3" fmla="*/ 89133 w 178266"/>
                  <a:gd name="connsiteY3" fmla="*/ 0 h 359343"/>
                  <a:gd name="connsiteX4" fmla="*/ 0 w 178266"/>
                  <a:gd name="connsiteY4" fmla="*/ 179672 h 359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66" h="359343">
                    <a:moveTo>
                      <a:pt x="0" y="179672"/>
                    </a:moveTo>
                    <a:cubicBezTo>
                      <a:pt x="0" y="253848"/>
                      <a:pt x="34662" y="318134"/>
                      <a:pt x="89133" y="359344"/>
                    </a:cubicBezTo>
                    <a:cubicBezTo>
                      <a:pt x="143602" y="318134"/>
                      <a:pt x="178266" y="252200"/>
                      <a:pt x="178266" y="179672"/>
                    </a:cubicBezTo>
                    <a:cubicBezTo>
                      <a:pt x="178266" y="107144"/>
                      <a:pt x="143602" y="41209"/>
                      <a:pt x="89133" y="0"/>
                    </a:cubicBezTo>
                    <a:cubicBezTo>
                      <a:pt x="34662" y="41209"/>
                      <a:pt x="0" y="107144"/>
                      <a:pt x="0" y="179672"/>
                    </a:cubicBezTo>
                    <a:close/>
                  </a:path>
                </a:pathLst>
              </a:custGeom>
              <a:noFill/>
              <a:ln w="12700" cap="rnd">
                <a:solidFill>
                  <a:srgbClr val="000000"/>
                </a:solidFill>
                <a:prstDash val="solid"/>
                <a:round/>
              </a:ln>
            </p:spPr>
            <p:txBody>
              <a:bodyPr rtlCol="0" anchor="ctr"/>
              <a:lstStyle/>
              <a:p>
                <a:endParaRPr lang="en-US" sz="1799"/>
              </a:p>
            </p:txBody>
          </p:sp>
          <p:sp>
            <p:nvSpPr>
              <p:cNvPr id="612" name="Freeform 611">
                <a:extLst>
                  <a:ext uri="{FF2B5EF4-FFF2-40B4-BE49-F238E27FC236}">
                    <a16:creationId xmlns:a16="http://schemas.microsoft.com/office/drawing/2014/main" id="{AD746AE5-5F7F-77A7-6526-D6869C7552B9}"/>
                  </a:ext>
                </a:extLst>
              </p:cNvPr>
              <p:cNvSpPr/>
              <p:nvPr/>
            </p:nvSpPr>
            <p:spPr>
              <a:xfrm>
                <a:off x="20548547" y="5823516"/>
                <a:ext cx="126780" cy="181320"/>
              </a:xfrm>
              <a:custGeom>
                <a:avLst/>
                <a:gdLst>
                  <a:gd name="connsiteX0" fmla="*/ 108782 w 126780"/>
                  <a:gd name="connsiteY0" fmla="*/ 117034 h 181320"/>
                  <a:gd name="connsiteX1" fmla="*/ 9746 w 126780"/>
                  <a:gd name="connsiteY1" fmla="*/ 181320 h 181320"/>
                  <a:gd name="connsiteX2" fmla="*/ 17999 w 126780"/>
                  <a:gd name="connsiteY2" fmla="*/ 64286 h 181320"/>
                  <a:gd name="connsiteX3" fmla="*/ 117035 w 126780"/>
                  <a:gd name="connsiteY3" fmla="*/ 0 h 181320"/>
                  <a:gd name="connsiteX4" fmla="*/ 108782 w 126780"/>
                  <a:gd name="connsiteY4" fmla="*/ 117034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117034"/>
                    </a:moveTo>
                    <a:cubicBezTo>
                      <a:pt x="87323" y="153298"/>
                      <a:pt x="49361" y="176375"/>
                      <a:pt x="9746" y="181320"/>
                    </a:cubicBezTo>
                    <a:cubicBezTo>
                      <a:pt x="-5110" y="145056"/>
                      <a:pt x="-3460" y="102199"/>
                      <a:pt x="17999" y="64286"/>
                    </a:cubicBezTo>
                    <a:cubicBezTo>
                      <a:pt x="39457" y="28022"/>
                      <a:pt x="77420" y="4945"/>
                      <a:pt x="117035" y="0"/>
                    </a:cubicBezTo>
                    <a:cubicBezTo>
                      <a:pt x="131891" y="36264"/>
                      <a:pt x="130241" y="79121"/>
                      <a:pt x="108782" y="117034"/>
                    </a:cubicBezTo>
                    <a:close/>
                  </a:path>
                </a:pathLst>
              </a:custGeom>
              <a:noFill/>
              <a:ln w="12700" cap="rnd">
                <a:solidFill>
                  <a:srgbClr val="000000"/>
                </a:solidFill>
                <a:prstDash val="solid"/>
                <a:round/>
              </a:ln>
            </p:spPr>
            <p:txBody>
              <a:bodyPr rtlCol="0" anchor="ctr"/>
              <a:lstStyle/>
              <a:p>
                <a:endParaRPr lang="en-US" sz="1799"/>
              </a:p>
            </p:txBody>
          </p:sp>
          <p:sp>
            <p:nvSpPr>
              <p:cNvPr id="613" name="Freeform 612">
                <a:extLst>
                  <a:ext uri="{FF2B5EF4-FFF2-40B4-BE49-F238E27FC236}">
                    <a16:creationId xmlns:a16="http://schemas.microsoft.com/office/drawing/2014/main" id="{7DF528D5-17D7-9147-F906-9DBCC85C2BAC}"/>
                  </a:ext>
                </a:extLst>
              </p:cNvPr>
              <p:cNvSpPr/>
              <p:nvPr/>
            </p:nvSpPr>
            <p:spPr>
              <a:xfrm>
                <a:off x="20117739" y="5823516"/>
                <a:ext cx="126780" cy="181320"/>
              </a:xfrm>
              <a:custGeom>
                <a:avLst/>
                <a:gdLst>
                  <a:gd name="connsiteX0" fmla="*/ 108782 w 126780"/>
                  <a:gd name="connsiteY0" fmla="*/ 64286 h 181320"/>
                  <a:gd name="connsiteX1" fmla="*/ 9746 w 126780"/>
                  <a:gd name="connsiteY1" fmla="*/ 0 h 181320"/>
                  <a:gd name="connsiteX2" fmla="*/ 17999 w 126780"/>
                  <a:gd name="connsiteY2" fmla="*/ 117034 h 181320"/>
                  <a:gd name="connsiteX3" fmla="*/ 117035 w 126780"/>
                  <a:gd name="connsiteY3" fmla="*/ 181320 h 181320"/>
                  <a:gd name="connsiteX4" fmla="*/ 108782 w 126780"/>
                  <a:gd name="connsiteY4" fmla="*/ 64286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64286"/>
                    </a:moveTo>
                    <a:cubicBezTo>
                      <a:pt x="87323" y="28022"/>
                      <a:pt x="49361" y="4945"/>
                      <a:pt x="9746" y="0"/>
                    </a:cubicBezTo>
                    <a:cubicBezTo>
                      <a:pt x="-5110" y="36264"/>
                      <a:pt x="-3460" y="79121"/>
                      <a:pt x="17999" y="117034"/>
                    </a:cubicBezTo>
                    <a:cubicBezTo>
                      <a:pt x="39455" y="153298"/>
                      <a:pt x="77420" y="176375"/>
                      <a:pt x="117035" y="181320"/>
                    </a:cubicBezTo>
                    <a:cubicBezTo>
                      <a:pt x="131891" y="145056"/>
                      <a:pt x="130239" y="102199"/>
                      <a:pt x="108782" y="64286"/>
                    </a:cubicBezTo>
                    <a:close/>
                  </a:path>
                </a:pathLst>
              </a:custGeom>
              <a:noFill/>
              <a:ln w="12700" cap="rnd">
                <a:solidFill>
                  <a:srgbClr val="000000"/>
                </a:solidFill>
                <a:prstDash val="solid"/>
                <a:round/>
              </a:ln>
            </p:spPr>
            <p:txBody>
              <a:bodyPr rtlCol="0" anchor="ctr"/>
              <a:lstStyle/>
              <a:p>
                <a:endParaRPr lang="en-US" sz="1799"/>
              </a:p>
            </p:txBody>
          </p:sp>
          <p:sp>
            <p:nvSpPr>
              <p:cNvPr id="614" name="Freeform 613">
                <a:extLst>
                  <a:ext uri="{FF2B5EF4-FFF2-40B4-BE49-F238E27FC236}">
                    <a16:creationId xmlns:a16="http://schemas.microsoft.com/office/drawing/2014/main" id="{09DE2887-51E8-DE6F-B8AF-C4ED75DFF167}"/>
                  </a:ext>
                </a:extLst>
              </p:cNvPr>
              <p:cNvSpPr/>
              <p:nvPr/>
            </p:nvSpPr>
            <p:spPr>
              <a:xfrm>
                <a:off x="20436760" y="5627360"/>
                <a:ext cx="122570" cy="187913"/>
              </a:xfrm>
              <a:custGeom>
                <a:avLst/>
                <a:gdLst>
                  <a:gd name="connsiteX0" fmla="*/ 14243 w 122570"/>
                  <a:gd name="connsiteY0" fmla="*/ 117034 h 187913"/>
                  <a:gd name="connsiteX1" fmla="*/ 14243 w 122570"/>
                  <a:gd name="connsiteY1" fmla="*/ 0 h 187913"/>
                  <a:gd name="connsiteX2" fmla="*/ 108326 w 122570"/>
                  <a:gd name="connsiteY2" fmla="*/ 70880 h 187913"/>
                  <a:gd name="connsiteX3" fmla="*/ 108326 w 122570"/>
                  <a:gd name="connsiteY3" fmla="*/ 187914 h 187913"/>
                  <a:gd name="connsiteX4" fmla="*/ 14243 w 122570"/>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0" h="187913">
                    <a:moveTo>
                      <a:pt x="14243" y="117034"/>
                    </a:moveTo>
                    <a:cubicBezTo>
                      <a:pt x="-5564" y="79121"/>
                      <a:pt x="-3914" y="36264"/>
                      <a:pt x="14243" y="0"/>
                    </a:cubicBezTo>
                    <a:cubicBezTo>
                      <a:pt x="53858" y="8242"/>
                      <a:pt x="88520" y="32967"/>
                      <a:pt x="108326" y="70880"/>
                    </a:cubicBezTo>
                    <a:cubicBezTo>
                      <a:pt x="128135" y="108792"/>
                      <a:pt x="126485" y="151649"/>
                      <a:pt x="108326" y="187914"/>
                    </a:cubicBezTo>
                    <a:cubicBezTo>
                      <a:pt x="68714" y="179672"/>
                      <a:pt x="34049" y="154946"/>
                      <a:pt x="14243" y="117034"/>
                    </a:cubicBezTo>
                    <a:close/>
                  </a:path>
                </a:pathLst>
              </a:custGeom>
              <a:noFill/>
              <a:ln w="12700" cap="rnd">
                <a:solidFill>
                  <a:srgbClr val="000000"/>
                </a:solidFill>
                <a:prstDash val="solid"/>
                <a:round/>
              </a:ln>
            </p:spPr>
            <p:txBody>
              <a:bodyPr rtlCol="0" anchor="ctr"/>
              <a:lstStyle/>
              <a:p>
                <a:endParaRPr lang="en-US" sz="1799"/>
              </a:p>
            </p:txBody>
          </p:sp>
          <p:sp>
            <p:nvSpPr>
              <p:cNvPr id="615" name="Freeform 614">
                <a:extLst>
                  <a:ext uri="{FF2B5EF4-FFF2-40B4-BE49-F238E27FC236}">
                    <a16:creationId xmlns:a16="http://schemas.microsoft.com/office/drawing/2014/main" id="{110FEEBB-324D-D0D5-FD25-DAA81CE0E961}"/>
                  </a:ext>
                </a:extLst>
              </p:cNvPr>
              <p:cNvSpPr/>
              <p:nvPr/>
            </p:nvSpPr>
            <p:spPr>
              <a:xfrm>
                <a:off x="20241988" y="5627360"/>
                <a:ext cx="122571" cy="187913"/>
              </a:xfrm>
              <a:custGeom>
                <a:avLst/>
                <a:gdLst>
                  <a:gd name="connsiteX0" fmla="*/ 108328 w 122571"/>
                  <a:gd name="connsiteY0" fmla="*/ 117034 h 187913"/>
                  <a:gd name="connsiteX1" fmla="*/ 108328 w 122571"/>
                  <a:gd name="connsiteY1" fmla="*/ 0 h 187913"/>
                  <a:gd name="connsiteX2" fmla="*/ 14243 w 122571"/>
                  <a:gd name="connsiteY2" fmla="*/ 70880 h 187913"/>
                  <a:gd name="connsiteX3" fmla="*/ 14243 w 122571"/>
                  <a:gd name="connsiteY3" fmla="*/ 187914 h 187913"/>
                  <a:gd name="connsiteX4" fmla="*/ 108328 w 122571"/>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1" h="187913">
                    <a:moveTo>
                      <a:pt x="108328" y="117034"/>
                    </a:moveTo>
                    <a:cubicBezTo>
                      <a:pt x="128135" y="79121"/>
                      <a:pt x="126485" y="36264"/>
                      <a:pt x="108328" y="0"/>
                    </a:cubicBezTo>
                    <a:cubicBezTo>
                      <a:pt x="68714" y="8242"/>
                      <a:pt x="34051" y="32967"/>
                      <a:pt x="14243" y="70880"/>
                    </a:cubicBezTo>
                    <a:cubicBezTo>
                      <a:pt x="-5564" y="108792"/>
                      <a:pt x="-3914" y="151649"/>
                      <a:pt x="14243" y="187914"/>
                    </a:cubicBezTo>
                    <a:cubicBezTo>
                      <a:pt x="53858" y="179672"/>
                      <a:pt x="88520" y="154946"/>
                      <a:pt x="108328" y="117034"/>
                    </a:cubicBezTo>
                    <a:close/>
                  </a:path>
                </a:pathLst>
              </a:custGeom>
              <a:noFill/>
              <a:ln w="12700" cap="rnd">
                <a:solidFill>
                  <a:srgbClr val="000000"/>
                </a:solidFill>
                <a:prstDash val="solid"/>
                <a:round/>
              </a:ln>
            </p:spPr>
            <p:txBody>
              <a:bodyPr rtlCol="0" anchor="ctr"/>
              <a:lstStyle/>
              <a:p>
                <a:endParaRPr lang="en-US" sz="1799"/>
              </a:p>
            </p:txBody>
          </p:sp>
          <p:grpSp>
            <p:nvGrpSpPr>
              <p:cNvPr id="616" name="Graphic 503">
                <a:extLst>
                  <a:ext uri="{FF2B5EF4-FFF2-40B4-BE49-F238E27FC236}">
                    <a16:creationId xmlns:a16="http://schemas.microsoft.com/office/drawing/2014/main" id="{BA1522A8-8142-D9D4-27B9-2B49361B3FB9}"/>
                  </a:ext>
                </a:extLst>
              </p:cNvPr>
              <p:cNvGrpSpPr/>
              <p:nvPr/>
            </p:nvGrpSpPr>
            <p:grpSpPr>
              <a:xfrm>
                <a:off x="20104092" y="6044632"/>
                <a:ext cx="593135" cy="198981"/>
                <a:chOff x="20104092" y="6044632"/>
                <a:chExt cx="593135" cy="198981"/>
              </a:xfrm>
              <a:noFill/>
            </p:grpSpPr>
            <p:sp>
              <p:nvSpPr>
                <p:cNvPr id="618" name="Freeform 617">
                  <a:extLst>
                    <a:ext uri="{FF2B5EF4-FFF2-40B4-BE49-F238E27FC236}">
                      <a16:creationId xmlns:a16="http://schemas.microsoft.com/office/drawing/2014/main" id="{9AFBBBA7-42EE-D848-69D0-8AEA3A0479AB}"/>
                    </a:ext>
                  </a:extLst>
                </p:cNvPr>
                <p:cNvSpPr/>
                <p:nvPr/>
              </p:nvSpPr>
              <p:spPr>
                <a:xfrm>
                  <a:off x="20104092" y="6044632"/>
                  <a:ext cx="220097" cy="198981"/>
                </a:xfrm>
                <a:custGeom>
                  <a:avLst/>
                  <a:gdLst>
                    <a:gd name="connsiteX0" fmla="*/ 56405 w 220097"/>
                    <a:gd name="connsiteY0" fmla="*/ 148117 h 198981"/>
                    <a:gd name="connsiteX1" fmla="*/ 218163 w 220097"/>
                    <a:gd name="connsiteY1" fmla="*/ 197568 h 198981"/>
                    <a:gd name="connsiteX2" fmla="*/ 163694 w 220097"/>
                    <a:gd name="connsiteY2" fmla="*/ 50864 h 198981"/>
                    <a:gd name="connsiteX3" fmla="*/ 1934 w 220097"/>
                    <a:gd name="connsiteY3" fmla="*/ 1413 h 198981"/>
                    <a:gd name="connsiteX4" fmla="*/ 56405 w 220097"/>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7" h="198981">
                      <a:moveTo>
                        <a:pt x="56405" y="148117"/>
                      </a:moveTo>
                      <a:cubicBezTo>
                        <a:pt x="100971" y="187678"/>
                        <a:pt x="160392" y="204162"/>
                        <a:pt x="218163" y="197568"/>
                      </a:cubicBezTo>
                      <a:cubicBezTo>
                        <a:pt x="226416" y="144821"/>
                        <a:pt x="208260" y="90425"/>
                        <a:pt x="163694" y="50864"/>
                      </a:cubicBezTo>
                      <a:cubicBezTo>
                        <a:pt x="119127" y="11303"/>
                        <a:pt x="59706" y="-5181"/>
                        <a:pt x="1934" y="1413"/>
                      </a:cubicBezTo>
                      <a:cubicBezTo>
                        <a:pt x="-6319" y="54161"/>
                        <a:pt x="11838" y="108557"/>
                        <a:pt x="56405" y="148117"/>
                      </a:cubicBezTo>
                      <a:close/>
                    </a:path>
                  </a:pathLst>
                </a:custGeom>
                <a:noFill/>
                <a:ln w="12700" cap="rnd">
                  <a:solidFill>
                    <a:srgbClr val="000000"/>
                  </a:solidFill>
                  <a:prstDash val="solid"/>
                  <a:round/>
                </a:ln>
              </p:spPr>
              <p:txBody>
                <a:bodyPr rtlCol="0" anchor="ctr"/>
                <a:lstStyle/>
                <a:p>
                  <a:endParaRPr lang="en-US" sz="1799"/>
                </a:p>
              </p:txBody>
            </p:sp>
            <p:sp>
              <p:nvSpPr>
                <p:cNvPr id="619" name="Freeform 618">
                  <a:extLst>
                    <a:ext uri="{FF2B5EF4-FFF2-40B4-BE49-F238E27FC236}">
                      <a16:creationId xmlns:a16="http://schemas.microsoft.com/office/drawing/2014/main" id="{9C3CBBAB-BB74-8D63-ECBF-E9C516569583}"/>
                    </a:ext>
                  </a:extLst>
                </p:cNvPr>
                <p:cNvSpPr/>
                <p:nvPr/>
              </p:nvSpPr>
              <p:spPr>
                <a:xfrm>
                  <a:off x="20477128" y="6044632"/>
                  <a:ext cx="220099" cy="198981"/>
                </a:xfrm>
                <a:custGeom>
                  <a:avLst/>
                  <a:gdLst>
                    <a:gd name="connsiteX0" fmla="*/ 163694 w 220099"/>
                    <a:gd name="connsiteY0" fmla="*/ 148117 h 198981"/>
                    <a:gd name="connsiteX1" fmla="*/ 1934 w 220099"/>
                    <a:gd name="connsiteY1" fmla="*/ 197568 h 198981"/>
                    <a:gd name="connsiteX2" fmla="*/ 56405 w 220099"/>
                    <a:gd name="connsiteY2" fmla="*/ 50864 h 198981"/>
                    <a:gd name="connsiteX3" fmla="*/ 218165 w 220099"/>
                    <a:gd name="connsiteY3" fmla="*/ 1413 h 198981"/>
                    <a:gd name="connsiteX4" fmla="*/ 163694 w 220099"/>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9" h="198981">
                      <a:moveTo>
                        <a:pt x="163694" y="148117"/>
                      </a:moveTo>
                      <a:cubicBezTo>
                        <a:pt x="119129" y="187678"/>
                        <a:pt x="59705" y="204162"/>
                        <a:pt x="1934" y="197568"/>
                      </a:cubicBezTo>
                      <a:cubicBezTo>
                        <a:pt x="-6319" y="144821"/>
                        <a:pt x="11839" y="90425"/>
                        <a:pt x="56405" y="50864"/>
                      </a:cubicBezTo>
                      <a:cubicBezTo>
                        <a:pt x="100971" y="11303"/>
                        <a:pt x="160394" y="-5181"/>
                        <a:pt x="218165" y="1413"/>
                      </a:cubicBezTo>
                      <a:cubicBezTo>
                        <a:pt x="226418" y="54161"/>
                        <a:pt x="208260" y="108557"/>
                        <a:pt x="163694" y="148117"/>
                      </a:cubicBezTo>
                      <a:close/>
                    </a:path>
                  </a:pathLst>
                </a:custGeom>
                <a:noFill/>
                <a:ln w="12700" cap="rnd">
                  <a:solidFill>
                    <a:srgbClr val="000000"/>
                  </a:solidFill>
                  <a:prstDash val="solid"/>
                  <a:round/>
                </a:ln>
              </p:spPr>
              <p:txBody>
                <a:bodyPr rtlCol="0" anchor="ctr"/>
                <a:lstStyle/>
                <a:p>
                  <a:endParaRPr lang="en-US" sz="1799"/>
                </a:p>
              </p:txBody>
            </p:sp>
          </p:grpSp>
          <p:sp>
            <p:nvSpPr>
              <p:cNvPr id="617" name="Freeform 616">
                <a:extLst>
                  <a:ext uri="{FF2B5EF4-FFF2-40B4-BE49-F238E27FC236}">
                    <a16:creationId xmlns:a16="http://schemas.microsoft.com/office/drawing/2014/main" id="{C0F6F839-D1F5-57A8-0622-056B9B36A7BF}"/>
                  </a:ext>
                </a:extLst>
              </p:cNvPr>
              <p:cNvSpPr/>
              <p:nvPr/>
            </p:nvSpPr>
            <p:spPr>
              <a:xfrm>
                <a:off x="20399834" y="6153189"/>
                <a:ext cx="16506" cy="278573"/>
              </a:xfrm>
              <a:custGeom>
                <a:avLst/>
                <a:gdLst>
                  <a:gd name="connsiteX0" fmla="*/ 0 w 16506"/>
                  <a:gd name="connsiteY0" fmla="*/ 0 h 278573"/>
                  <a:gd name="connsiteX1" fmla="*/ 0 w 16506"/>
                  <a:gd name="connsiteY1" fmla="*/ 278574 h 278573"/>
                </a:gdLst>
                <a:ahLst/>
                <a:cxnLst>
                  <a:cxn ang="0">
                    <a:pos x="connsiteX0" y="connsiteY0"/>
                  </a:cxn>
                  <a:cxn ang="0">
                    <a:pos x="connsiteX1" y="connsiteY1"/>
                  </a:cxn>
                </a:cxnLst>
                <a:rect l="l" t="t" r="r" b="b"/>
                <a:pathLst>
                  <a:path w="16506" h="278573">
                    <a:moveTo>
                      <a:pt x="0" y="0"/>
                    </a:moveTo>
                    <a:lnTo>
                      <a:pt x="0" y="278574"/>
                    </a:lnTo>
                  </a:path>
                </a:pathLst>
              </a:custGeom>
              <a:ln w="12700" cap="rnd">
                <a:solidFill>
                  <a:srgbClr val="000000"/>
                </a:solidFill>
                <a:prstDash val="solid"/>
                <a:round/>
              </a:ln>
            </p:spPr>
            <p:txBody>
              <a:bodyPr rtlCol="0" anchor="ctr"/>
              <a:lstStyle/>
              <a:p>
                <a:endParaRPr lang="en-US" sz="1799"/>
              </a:p>
            </p:txBody>
          </p:sp>
        </p:grpSp>
      </p:grpSp>
      <p:grpSp>
        <p:nvGrpSpPr>
          <p:cNvPr id="628" name="Graphic 503">
            <a:extLst>
              <a:ext uri="{FF2B5EF4-FFF2-40B4-BE49-F238E27FC236}">
                <a16:creationId xmlns:a16="http://schemas.microsoft.com/office/drawing/2014/main" id="{8E7FA8A9-9ACC-2C56-714D-D937BC11BA71}"/>
              </a:ext>
            </a:extLst>
          </p:cNvPr>
          <p:cNvGrpSpPr/>
          <p:nvPr/>
        </p:nvGrpSpPr>
        <p:grpSpPr>
          <a:xfrm>
            <a:off x="794179" y="5036799"/>
            <a:ext cx="538839" cy="467517"/>
            <a:chOff x="18003154" y="7258468"/>
            <a:chExt cx="1284171" cy="1114197"/>
          </a:xfrm>
        </p:grpSpPr>
        <p:grpSp>
          <p:nvGrpSpPr>
            <p:cNvPr id="629" name="Graphic 503">
              <a:extLst>
                <a:ext uri="{FF2B5EF4-FFF2-40B4-BE49-F238E27FC236}">
                  <a16:creationId xmlns:a16="http://schemas.microsoft.com/office/drawing/2014/main" id="{C2694D28-BFEB-A2AA-DBCD-9E5C99D2463D}"/>
                </a:ext>
              </a:extLst>
            </p:cNvPr>
            <p:cNvGrpSpPr/>
            <p:nvPr/>
          </p:nvGrpSpPr>
          <p:grpSpPr>
            <a:xfrm>
              <a:off x="18003154" y="7258468"/>
              <a:ext cx="1284171" cy="1114197"/>
              <a:chOff x="18003154" y="7258468"/>
              <a:chExt cx="1284171" cy="1114197"/>
            </a:xfrm>
            <a:noFill/>
          </p:grpSpPr>
          <p:sp>
            <p:nvSpPr>
              <p:cNvPr id="642" name="Freeform 641">
                <a:extLst>
                  <a:ext uri="{FF2B5EF4-FFF2-40B4-BE49-F238E27FC236}">
                    <a16:creationId xmlns:a16="http://schemas.microsoft.com/office/drawing/2014/main" id="{7AB62DF8-DD04-A4C3-B831-1102178FD837}"/>
                  </a:ext>
                </a:extLst>
              </p:cNvPr>
              <p:cNvSpPr/>
              <p:nvPr/>
            </p:nvSpPr>
            <p:spPr>
              <a:xfrm>
                <a:off x="18086560" y="7648257"/>
                <a:ext cx="984537" cy="724407"/>
              </a:xfrm>
              <a:custGeom>
                <a:avLst/>
                <a:gdLst>
                  <a:gd name="connsiteX0" fmla="*/ 984537 w 984537"/>
                  <a:gd name="connsiteY0" fmla="*/ 527477 h 724407"/>
                  <a:gd name="connsiteX1" fmla="*/ 817826 w 984537"/>
                  <a:gd name="connsiteY1" fmla="*/ 660994 h 724407"/>
                  <a:gd name="connsiteX2" fmla="*/ 613151 w 984537"/>
                  <a:gd name="connsiteY2" fmla="*/ 721984 h 724407"/>
                  <a:gd name="connsiteX3" fmla="*/ 391969 w 984537"/>
                  <a:gd name="connsiteY3" fmla="*/ 698907 h 724407"/>
                  <a:gd name="connsiteX4" fmla="*/ 197197 w 984537"/>
                  <a:gd name="connsiteY4" fmla="*/ 591763 h 724407"/>
                  <a:gd name="connsiteX5" fmla="*/ 63498 w 984537"/>
                  <a:gd name="connsiteY5" fmla="*/ 425278 h 724407"/>
                  <a:gd name="connsiteX6" fmla="*/ 2427 w 984537"/>
                  <a:gd name="connsiteY6" fmla="*/ 220880 h 724407"/>
                  <a:gd name="connsiteX7" fmla="*/ 25536 w 984537"/>
                  <a:gd name="connsiteY7" fmla="*/ 0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984537" y="527477"/>
                    </a:moveTo>
                    <a:cubicBezTo>
                      <a:pt x="938319" y="583521"/>
                      <a:pt x="880548" y="628027"/>
                      <a:pt x="817826" y="660994"/>
                    </a:cubicBezTo>
                    <a:cubicBezTo>
                      <a:pt x="755103" y="693962"/>
                      <a:pt x="684126" y="715390"/>
                      <a:pt x="613151" y="721984"/>
                    </a:cubicBezTo>
                    <a:cubicBezTo>
                      <a:pt x="540524" y="728578"/>
                      <a:pt x="466247" y="721984"/>
                      <a:pt x="391969" y="698907"/>
                    </a:cubicBezTo>
                    <a:cubicBezTo>
                      <a:pt x="317692" y="675830"/>
                      <a:pt x="253318" y="639566"/>
                      <a:pt x="197197" y="591763"/>
                    </a:cubicBezTo>
                    <a:cubicBezTo>
                      <a:pt x="141078" y="545609"/>
                      <a:pt x="96510" y="487916"/>
                      <a:pt x="63498" y="425278"/>
                    </a:cubicBezTo>
                    <a:cubicBezTo>
                      <a:pt x="30486" y="362641"/>
                      <a:pt x="9030" y="291761"/>
                      <a:pt x="2427" y="220880"/>
                    </a:cubicBezTo>
                    <a:cubicBezTo>
                      <a:pt x="-4176" y="148353"/>
                      <a:pt x="2427" y="74176"/>
                      <a:pt x="25536" y="0"/>
                    </a:cubicBezTo>
                  </a:path>
                </a:pathLst>
              </a:custGeom>
              <a:noFill/>
              <a:ln w="12700" cap="rnd">
                <a:solidFill>
                  <a:srgbClr val="000000"/>
                </a:solidFill>
                <a:prstDash val="solid"/>
                <a:round/>
              </a:ln>
            </p:spPr>
            <p:txBody>
              <a:bodyPr rtlCol="0" anchor="ctr"/>
              <a:lstStyle/>
              <a:p>
                <a:endParaRPr lang="en-US" sz="1799"/>
              </a:p>
            </p:txBody>
          </p:sp>
          <p:sp>
            <p:nvSpPr>
              <p:cNvPr id="643" name="Freeform 642">
                <a:extLst>
                  <a:ext uri="{FF2B5EF4-FFF2-40B4-BE49-F238E27FC236}">
                    <a16:creationId xmlns:a16="http://schemas.microsoft.com/office/drawing/2014/main" id="{56939BE2-4350-748A-C8C8-01B5D71503A3}"/>
                  </a:ext>
                </a:extLst>
              </p:cNvPr>
              <p:cNvSpPr/>
              <p:nvPr/>
            </p:nvSpPr>
            <p:spPr>
              <a:xfrm>
                <a:off x="18217733" y="7258468"/>
                <a:ext cx="984537" cy="724407"/>
              </a:xfrm>
              <a:custGeom>
                <a:avLst/>
                <a:gdLst>
                  <a:gd name="connsiteX0" fmla="*/ 0 w 984537"/>
                  <a:gd name="connsiteY0" fmla="*/ 196930 h 724407"/>
                  <a:gd name="connsiteX1" fmla="*/ 166713 w 984537"/>
                  <a:gd name="connsiteY1" fmla="*/ 63413 h 724407"/>
                  <a:gd name="connsiteX2" fmla="*/ 371386 w 984537"/>
                  <a:gd name="connsiteY2" fmla="*/ 2423 h 724407"/>
                  <a:gd name="connsiteX3" fmla="*/ 592568 w 984537"/>
                  <a:gd name="connsiteY3" fmla="*/ 25500 h 724407"/>
                  <a:gd name="connsiteX4" fmla="*/ 787340 w 984537"/>
                  <a:gd name="connsiteY4" fmla="*/ 132644 h 724407"/>
                  <a:gd name="connsiteX5" fmla="*/ 921039 w 984537"/>
                  <a:gd name="connsiteY5" fmla="*/ 299129 h 724407"/>
                  <a:gd name="connsiteX6" fmla="*/ 982110 w 984537"/>
                  <a:gd name="connsiteY6" fmla="*/ 503526 h 724407"/>
                  <a:gd name="connsiteX7" fmla="*/ 959003 w 984537"/>
                  <a:gd name="connsiteY7" fmla="*/ 724408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0" y="196930"/>
                    </a:moveTo>
                    <a:cubicBezTo>
                      <a:pt x="46218" y="140886"/>
                      <a:pt x="103989" y="96381"/>
                      <a:pt x="166713" y="63413"/>
                    </a:cubicBezTo>
                    <a:cubicBezTo>
                      <a:pt x="229435" y="30446"/>
                      <a:pt x="300411" y="9016"/>
                      <a:pt x="371386" y="2423"/>
                    </a:cubicBezTo>
                    <a:cubicBezTo>
                      <a:pt x="444013" y="-4170"/>
                      <a:pt x="518291" y="2423"/>
                      <a:pt x="592568" y="25500"/>
                    </a:cubicBezTo>
                    <a:cubicBezTo>
                      <a:pt x="666845" y="48578"/>
                      <a:pt x="731219" y="84842"/>
                      <a:pt x="787340" y="132644"/>
                    </a:cubicBezTo>
                    <a:cubicBezTo>
                      <a:pt x="843461" y="180447"/>
                      <a:pt x="888027" y="236492"/>
                      <a:pt x="921039" y="299129"/>
                    </a:cubicBezTo>
                    <a:cubicBezTo>
                      <a:pt x="954051" y="361767"/>
                      <a:pt x="975510" y="432647"/>
                      <a:pt x="982110" y="503526"/>
                    </a:cubicBezTo>
                    <a:cubicBezTo>
                      <a:pt x="988713" y="576055"/>
                      <a:pt x="982110" y="650231"/>
                      <a:pt x="959003" y="724408"/>
                    </a:cubicBezTo>
                  </a:path>
                </a:pathLst>
              </a:custGeom>
              <a:noFill/>
              <a:ln w="12700" cap="rnd">
                <a:solidFill>
                  <a:srgbClr val="000000"/>
                </a:solidFill>
                <a:prstDash val="solid"/>
                <a:round/>
              </a:ln>
            </p:spPr>
            <p:txBody>
              <a:bodyPr rtlCol="0" anchor="ctr"/>
              <a:lstStyle/>
              <a:p>
                <a:endParaRPr lang="en-US" sz="1799"/>
              </a:p>
            </p:txBody>
          </p:sp>
          <p:sp>
            <p:nvSpPr>
              <p:cNvPr id="644" name="Freeform 643">
                <a:extLst>
                  <a:ext uri="{FF2B5EF4-FFF2-40B4-BE49-F238E27FC236}">
                    <a16:creationId xmlns:a16="http://schemas.microsoft.com/office/drawing/2014/main" id="{E9D18F89-2C7F-46F8-86F4-7D0C09AAE252}"/>
                  </a:ext>
                </a:extLst>
              </p:cNvPr>
              <p:cNvSpPr/>
              <p:nvPr/>
            </p:nvSpPr>
            <p:spPr>
              <a:xfrm>
                <a:off x="18003154" y="7648257"/>
                <a:ext cx="168362" cy="128572"/>
              </a:xfrm>
              <a:custGeom>
                <a:avLst/>
                <a:gdLst>
                  <a:gd name="connsiteX0" fmla="*/ 0 w 168362"/>
                  <a:gd name="connsiteY0" fmla="*/ 92308 h 128572"/>
                  <a:gd name="connsiteX1" fmla="*/ 108942 w 168362"/>
                  <a:gd name="connsiteY1" fmla="*/ 0 h 128572"/>
                  <a:gd name="connsiteX2" fmla="*/ 168363 w 168362"/>
                  <a:gd name="connsiteY2" fmla="*/ 128572 h 128572"/>
                </a:gdLst>
                <a:ahLst/>
                <a:cxnLst>
                  <a:cxn ang="0">
                    <a:pos x="connsiteX0" y="connsiteY0"/>
                  </a:cxn>
                  <a:cxn ang="0">
                    <a:pos x="connsiteX1" y="connsiteY1"/>
                  </a:cxn>
                  <a:cxn ang="0">
                    <a:pos x="connsiteX2" y="connsiteY2"/>
                  </a:cxn>
                </a:cxnLst>
                <a:rect l="l" t="t" r="r" b="b"/>
                <a:pathLst>
                  <a:path w="168362" h="128572">
                    <a:moveTo>
                      <a:pt x="0" y="92308"/>
                    </a:moveTo>
                    <a:lnTo>
                      <a:pt x="108942" y="0"/>
                    </a:lnTo>
                    <a:lnTo>
                      <a:pt x="168363" y="128572"/>
                    </a:lnTo>
                  </a:path>
                </a:pathLst>
              </a:custGeom>
              <a:noFill/>
              <a:ln w="12700" cap="rnd">
                <a:solidFill>
                  <a:srgbClr val="000000"/>
                </a:solidFill>
                <a:prstDash val="solid"/>
                <a:round/>
              </a:ln>
            </p:spPr>
            <p:txBody>
              <a:bodyPr rtlCol="0" anchor="ctr"/>
              <a:lstStyle/>
              <a:p>
                <a:endParaRPr lang="en-US" sz="1799"/>
              </a:p>
            </p:txBody>
          </p:sp>
          <p:sp>
            <p:nvSpPr>
              <p:cNvPr id="645" name="Freeform 644">
                <a:extLst>
                  <a:ext uri="{FF2B5EF4-FFF2-40B4-BE49-F238E27FC236}">
                    <a16:creationId xmlns:a16="http://schemas.microsoft.com/office/drawing/2014/main" id="{96AFDCFB-C0F6-DA4F-C278-E644C5CBEBFF}"/>
                  </a:ext>
                </a:extLst>
              </p:cNvPr>
              <p:cNvSpPr/>
              <p:nvPr/>
            </p:nvSpPr>
            <p:spPr>
              <a:xfrm>
                <a:off x="19117313" y="7852654"/>
                <a:ext cx="170013" cy="128573"/>
              </a:xfrm>
              <a:custGeom>
                <a:avLst/>
                <a:gdLst>
                  <a:gd name="connsiteX0" fmla="*/ 170013 w 170013"/>
                  <a:gd name="connsiteY0" fmla="*/ 37913 h 128573"/>
                  <a:gd name="connsiteX1" fmla="*/ 61074 w 170013"/>
                  <a:gd name="connsiteY1" fmla="*/ 128573 h 128573"/>
                  <a:gd name="connsiteX2" fmla="*/ 0 w 170013"/>
                  <a:gd name="connsiteY2" fmla="*/ 0 h 128573"/>
                </a:gdLst>
                <a:ahLst/>
                <a:cxnLst>
                  <a:cxn ang="0">
                    <a:pos x="connsiteX0" y="connsiteY0"/>
                  </a:cxn>
                  <a:cxn ang="0">
                    <a:pos x="connsiteX1" y="connsiteY1"/>
                  </a:cxn>
                  <a:cxn ang="0">
                    <a:pos x="connsiteX2" y="connsiteY2"/>
                  </a:cxn>
                </a:cxnLst>
                <a:rect l="l" t="t" r="r" b="b"/>
                <a:pathLst>
                  <a:path w="170013" h="128573">
                    <a:moveTo>
                      <a:pt x="170013" y="37913"/>
                    </a:moveTo>
                    <a:lnTo>
                      <a:pt x="61074" y="128573"/>
                    </a:lnTo>
                    <a:lnTo>
                      <a:pt x="0" y="0"/>
                    </a:lnTo>
                  </a:path>
                </a:pathLst>
              </a:custGeom>
              <a:noFill/>
              <a:ln w="12700" cap="rnd">
                <a:solidFill>
                  <a:srgbClr val="000000"/>
                </a:solidFill>
                <a:prstDash val="solid"/>
                <a:round/>
              </a:ln>
            </p:spPr>
            <p:txBody>
              <a:bodyPr rtlCol="0" anchor="ctr"/>
              <a:lstStyle/>
              <a:p>
                <a:endParaRPr lang="en-US" sz="1799"/>
              </a:p>
            </p:txBody>
          </p:sp>
        </p:grpSp>
        <p:grpSp>
          <p:nvGrpSpPr>
            <p:cNvPr id="630" name="Graphic 503">
              <a:extLst>
                <a:ext uri="{FF2B5EF4-FFF2-40B4-BE49-F238E27FC236}">
                  <a16:creationId xmlns:a16="http://schemas.microsoft.com/office/drawing/2014/main" id="{56AA99D3-8188-9CDB-9857-6EE246988ACC}"/>
                </a:ext>
              </a:extLst>
            </p:cNvPr>
            <p:cNvGrpSpPr/>
            <p:nvPr/>
          </p:nvGrpSpPr>
          <p:grpSpPr>
            <a:xfrm>
              <a:off x="18336955" y="7366386"/>
              <a:ext cx="586710" cy="895351"/>
              <a:chOff x="18336955" y="7366386"/>
              <a:chExt cx="586710" cy="895351"/>
            </a:xfrm>
          </p:grpSpPr>
          <p:sp>
            <p:nvSpPr>
              <p:cNvPr id="631" name="Freeform 630">
                <a:extLst>
                  <a:ext uri="{FF2B5EF4-FFF2-40B4-BE49-F238E27FC236}">
                    <a16:creationId xmlns:a16="http://schemas.microsoft.com/office/drawing/2014/main" id="{0FAC4785-0F8A-0276-2CE2-DD9C2D0BC1DA}"/>
                  </a:ext>
                </a:extLst>
              </p:cNvPr>
              <p:cNvSpPr/>
              <p:nvPr/>
            </p:nvSpPr>
            <p:spPr>
              <a:xfrm>
                <a:off x="18524798" y="7588915"/>
                <a:ext cx="191366" cy="303299"/>
              </a:xfrm>
              <a:custGeom>
                <a:avLst/>
                <a:gdLst>
                  <a:gd name="connsiteX0" fmla="*/ 95683 w 191366"/>
                  <a:gd name="connsiteY0" fmla="*/ 0 h 303299"/>
                  <a:gd name="connsiteX1" fmla="*/ 18105 w 191366"/>
                  <a:gd name="connsiteY1" fmla="*/ 145057 h 303299"/>
                  <a:gd name="connsiteX2" fmla="*/ 13152 w 191366"/>
                  <a:gd name="connsiteY2" fmla="*/ 258794 h 303299"/>
                  <a:gd name="connsiteX3" fmla="*/ 95683 w 191366"/>
                  <a:gd name="connsiteY3" fmla="*/ 303300 h 303299"/>
                  <a:gd name="connsiteX4" fmla="*/ 178213 w 191366"/>
                  <a:gd name="connsiteY4" fmla="*/ 258794 h 303299"/>
                  <a:gd name="connsiteX5" fmla="*/ 173262 w 191366"/>
                  <a:gd name="connsiteY5" fmla="*/ 145057 h 303299"/>
                  <a:gd name="connsiteX6" fmla="*/ 95683 w 191366"/>
                  <a:gd name="connsiteY6" fmla="*/ 0 h 3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6" h="303299">
                    <a:moveTo>
                      <a:pt x="95683" y="0"/>
                    </a:moveTo>
                    <a:cubicBezTo>
                      <a:pt x="84129" y="24725"/>
                      <a:pt x="59370" y="70881"/>
                      <a:pt x="18105" y="145057"/>
                    </a:cubicBezTo>
                    <a:cubicBezTo>
                      <a:pt x="-3354" y="182969"/>
                      <a:pt x="-6654" y="225826"/>
                      <a:pt x="13152" y="258794"/>
                    </a:cubicBezTo>
                    <a:cubicBezTo>
                      <a:pt x="29658" y="286816"/>
                      <a:pt x="59370" y="303300"/>
                      <a:pt x="95683" y="303300"/>
                    </a:cubicBezTo>
                    <a:cubicBezTo>
                      <a:pt x="131997" y="303300"/>
                      <a:pt x="161707" y="286816"/>
                      <a:pt x="178213" y="258794"/>
                    </a:cubicBezTo>
                    <a:cubicBezTo>
                      <a:pt x="198021" y="225826"/>
                      <a:pt x="194719" y="182969"/>
                      <a:pt x="173262" y="145057"/>
                    </a:cubicBezTo>
                    <a:cubicBezTo>
                      <a:pt x="131997" y="72529"/>
                      <a:pt x="107238" y="26374"/>
                      <a:pt x="95683" y="0"/>
                    </a:cubicBezTo>
                    <a:close/>
                  </a:path>
                </a:pathLst>
              </a:custGeom>
              <a:noFill/>
              <a:ln w="12700" cap="rnd">
                <a:solidFill>
                  <a:srgbClr val="000000"/>
                </a:solidFill>
                <a:prstDash val="solid"/>
                <a:miter/>
              </a:ln>
            </p:spPr>
            <p:txBody>
              <a:bodyPr rtlCol="0" anchor="ctr"/>
              <a:lstStyle/>
              <a:p>
                <a:endParaRPr lang="en-US" sz="1799"/>
              </a:p>
            </p:txBody>
          </p:sp>
          <p:sp>
            <p:nvSpPr>
              <p:cNvPr id="632" name="Freeform 631">
                <a:extLst>
                  <a:ext uri="{FF2B5EF4-FFF2-40B4-BE49-F238E27FC236}">
                    <a16:creationId xmlns:a16="http://schemas.microsoft.com/office/drawing/2014/main" id="{56F51755-FB9E-9E81-1879-2C44CD1CDB35}"/>
                  </a:ext>
                </a:extLst>
              </p:cNvPr>
              <p:cNvSpPr/>
              <p:nvPr/>
            </p:nvSpPr>
            <p:spPr>
              <a:xfrm>
                <a:off x="18687032" y="7366386"/>
                <a:ext cx="117790" cy="187914"/>
              </a:xfrm>
              <a:custGeom>
                <a:avLst/>
                <a:gdLst>
                  <a:gd name="connsiteX0" fmla="*/ 58894 w 117790"/>
                  <a:gd name="connsiteY0" fmla="*/ 0 h 187914"/>
                  <a:gd name="connsiteX1" fmla="*/ 11029 w 117790"/>
                  <a:gd name="connsiteY1" fmla="*/ 89012 h 187914"/>
                  <a:gd name="connsiteX2" fmla="*/ 7726 w 117790"/>
                  <a:gd name="connsiteY2" fmla="*/ 159892 h 187914"/>
                  <a:gd name="connsiteX3" fmla="*/ 58894 w 117790"/>
                  <a:gd name="connsiteY3" fmla="*/ 187914 h 187914"/>
                  <a:gd name="connsiteX4" fmla="*/ 110065 w 117790"/>
                  <a:gd name="connsiteY4" fmla="*/ 159892 h 187914"/>
                  <a:gd name="connsiteX5" fmla="*/ 106762 w 117790"/>
                  <a:gd name="connsiteY5" fmla="*/ 89012 h 187914"/>
                  <a:gd name="connsiteX6" fmla="*/ 58894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4" y="0"/>
                    </a:moveTo>
                    <a:cubicBezTo>
                      <a:pt x="50641" y="14836"/>
                      <a:pt x="35788" y="44506"/>
                      <a:pt x="11029" y="89012"/>
                    </a:cubicBezTo>
                    <a:cubicBezTo>
                      <a:pt x="-2177" y="113738"/>
                      <a:pt x="-3827" y="140111"/>
                      <a:pt x="7726" y="159892"/>
                    </a:cubicBezTo>
                    <a:cubicBezTo>
                      <a:pt x="17629" y="178024"/>
                      <a:pt x="37438" y="187914"/>
                      <a:pt x="58894" y="187914"/>
                    </a:cubicBezTo>
                    <a:cubicBezTo>
                      <a:pt x="80353" y="187914"/>
                      <a:pt x="100160" y="178024"/>
                      <a:pt x="110065" y="159892"/>
                    </a:cubicBezTo>
                    <a:cubicBezTo>
                      <a:pt x="121618" y="140111"/>
                      <a:pt x="119968" y="113738"/>
                      <a:pt x="106762" y="89012"/>
                    </a:cubicBezTo>
                    <a:cubicBezTo>
                      <a:pt x="80353" y="44506"/>
                      <a:pt x="65497" y="14836"/>
                      <a:pt x="58894" y="0"/>
                    </a:cubicBezTo>
                    <a:close/>
                  </a:path>
                </a:pathLst>
              </a:custGeom>
              <a:noFill/>
              <a:ln w="12700" cap="rnd">
                <a:solidFill>
                  <a:srgbClr val="000000"/>
                </a:solidFill>
                <a:prstDash val="solid"/>
                <a:miter/>
              </a:ln>
            </p:spPr>
            <p:txBody>
              <a:bodyPr rtlCol="0" anchor="ctr"/>
              <a:lstStyle/>
              <a:p>
                <a:endParaRPr lang="en-US" sz="1799"/>
              </a:p>
            </p:txBody>
          </p:sp>
          <p:sp>
            <p:nvSpPr>
              <p:cNvPr id="633" name="Freeform 632">
                <a:extLst>
                  <a:ext uri="{FF2B5EF4-FFF2-40B4-BE49-F238E27FC236}">
                    <a16:creationId xmlns:a16="http://schemas.microsoft.com/office/drawing/2014/main" id="{9AF1C31D-CA26-ADC2-0A65-3881546FD3C2}"/>
                  </a:ext>
                </a:extLst>
              </p:cNvPr>
              <p:cNvSpPr/>
              <p:nvPr/>
            </p:nvSpPr>
            <p:spPr>
              <a:xfrm>
                <a:off x="18805875" y="7588915"/>
                <a:ext cx="117790" cy="187914"/>
              </a:xfrm>
              <a:custGeom>
                <a:avLst/>
                <a:gdLst>
                  <a:gd name="connsiteX0" fmla="*/ 58896 w 117790"/>
                  <a:gd name="connsiteY0" fmla="*/ 0 h 187914"/>
                  <a:gd name="connsiteX1" fmla="*/ 11028 w 117790"/>
                  <a:gd name="connsiteY1" fmla="*/ 89012 h 187914"/>
                  <a:gd name="connsiteX2" fmla="*/ 7728 w 117790"/>
                  <a:gd name="connsiteY2" fmla="*/ 159892 h 187914"/>
                  <a:gd name="connsiteX3" fmla="*/ 58896 w 117790"/>
                  <a:gd name="connsiteY3" fmla="*/ 187914 h 187914"/>
                  <a:gd name="connsiteX4" fmla="*/ 110065 w 117790"/>
                  <a:gd name="connsiteY4" fmla="*/ 159892 h 187914"/>
                  <a:gd name="connsiteX5" fmla="*/ 106764 w 117790"/>
                  <a:gd name="connsiteY5" fmla="*/ 89012 h 187914"/>
                  <a:gd name="connsiteX6" fmla="*/ 58896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6" y="0"/>
                    </a:moveTo>
                    <a:cubicBezTo>
                      <a:pt x="50643" y="14836"/>
                      <a:pt x="35787" y="44506"/>
                      <a:pt x="11028" y="89012"/>
                    </a:cubicBezTo>
                    <a:cubicBezTo>
                      <a:pt x="-2177" y="113738"/>
                      <a:pt x="-3828" y="140111"/>
                      <a:pt x="7728" y="159892"/>
                    </a:cubicBezTo>
                    <a:cubicBezTo>
                      <a:pt x="17631" y="178024"/>
                      <a:pt x="37437" y="187914"/>
                      <a:pt x="58896" y="187914"/>
                    </a:cubicBezTo>
                    <a:cubicBezTo>
                      <a:pt x="80353" y="187914"/>
                      <a:pt x="100161" y="178024"/>
                      <a:pt x="110065" y="159892"/>
                    </a:cubicBezTo>
                    <a:cubicBezTo>
                      <a:pt x="121618" y="140111"/>
                      <a:pt x="119968" y="113738"/>
                      <a:pt x="106764" y="89012"/>
                    </a:cubicBezTo>
                    <a:cubicBezTo>
                      <a:pt x="80353" y="42858"/>
                      <a:pt x="65499" y="14836"/>
                      <a:pt x="58896" y="0"/>
                    </a:cubicBezTo>
                    <a:close/>
                  </a:path>
                </a:pathLst>
              </a:custGeom>
              <a:noFill/>
              <a:ln w="12700" cap="rnd">
                <a:solidFill>
                  <a:srgbClr val="000000"/>
                </a:solidFill>
                <a:prstDash val="solid"/>
                <a:miter/>
              </a:ln>
            </p:spPr>
            <p:txBody>
              <a:bodyPr rtlCol="0" anchor="ctr"/>
              <a:lstStyle/>
              <a:p>
                <a:endParaRPr lang="en-US" sz="1799"/>
              </a:p>
            </p:txBody>
          </p:sp>
          <p:sp>
            <p:nvSpPr>
              <p:cNvPr id="634" name="Freeform 633">
                <a:extLst>
                  <a:ext uri="{FF2B5EF4-FFF2-40B4-BE49-F238E27FC236}">
                    <a16:creationId xmlns:a16="http://schemas.microsoft.com/office/drawing/2014/main" id="{7D697759-85AA-CAF1-0992-46382ACF9E45}"/>
                  </a:ext>
                </a:extLst>
              </p:cNvPr>
              <p:cNvSpPr/>
              <p:nvPr/>
            </p:nvSpPr>
            <p:spPr>
              <a:xfrm>
                <a:off x="18336955" y="7478476"/>
                <a:ext cx="137895" cy="219232"/>
              </a:xfrm>
              <a:custGeom>
                <a:avLst/>
                <a:gdLst>
                  <a:gd name="connsiteX0" fmla="*/ 68948 w 137895"/>
                  <a:gd name="connsiteY0" fmla="*/ 0 h 219232"/>
                  <a:gd name="connsiteX1" fmla="*/ 12827 w 137895"/>
                  <a:gd name="connsiteY1" fmla="*/ 103847 h 219232"/>
                  <a:gd name="connsiteX2" fmla="*/ 9526 w 137895"/>
                  <a:gd name="connsiteY2" fmla="*/ 186265 h 219232"/>
                  <a:gd name="connsiteX3" fmla="*/ 68948 w 137895"/>
                  <a:gd name="connsiteY3" fmla="*/ 219232 h 219232"/>
                  <a:gd name="connsiteX4" fmla="*/ 128369 w 137895"/>
                  <a:gd name="connsiteY4" fmla="*/ 186265 h 219232"/>
                  <a:gd name="connsiteX5" fmla="*/ 125069 w 137895"/>
                  <a:gd name="connsiteY5" fmla="*/ 103847 h 219232"/>
                  <a:gd name="connsiteX6" fmla="*/ 68948 w 137895"/>
                  <a:gd name="connsiteY6" fmla="*/ 0 h 21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95" h="219232">
                    <a:moveTo>
                      <a:pt x="68948" y="0"/>
                    </a:moveTo>
                    <a:cubicBezTo>
                      <a:pt x="60695" y="18132"/>
                      <a:pt x="42538" y="51099"/>
                      <a:pt x="12827" y="103847"/>
                    </a:cubicBezTo>
                    <a:cubicBezTo>
                      <a:pt x="-3680" y="131869"/>
                      <a:pt x="-3680" y="161540"/>
                      <a:pt x="9526" y="186265"/>
                    </a:cubicBezTo>
                    <a:cubicBezTo>
                      <a:pt x="21080" y="207694"/>
                      <a:pt x="42538" y="219232"/>
                      <a:pt x="68948" y="219232"/>
                    </a:cubicBezTo>
                    <a:cubicBezTo>
                      <a:pt x="95357" y="219232"/>
                      <a:pt x="116815" y="207694"/>
                      <a:pt x="128369" y="186265"/>
                    </a:cubicBezTo>
                    <a:cubicBezTo>
                      <a:pt x="141575" y="163188"/>
                      <a:pt x="141575" y="131869"/>
                      <a:pt x="125069" y="103847"/>
                    </a:cubicBezTo>
                    <a:cubicBezTo>
                      <a:pt x="95357" y="51099"/>
                      <a:pt x="77201" y="18132"/>
                      <a:pt x="68948" y="0"/>
                    </a:cubicBezTo>
                    <a:close/>
                  </a:path>
                </a:pathLst>
              </a:custGeom>
              <a:noFill/>
              <a:ln w="12700" cap="rnd">
                <a:solidFill>
                  <a:srgbClr val="000000"/>
                </a:solidFill>
                <a:prstDash val="solid"/>
                <a:miter/>
              </a:ln>
            </p:spPr>
            <p:txBody>
              <a:bodyPr rtlCol="0" anchor="ctr"/>
              <a:lstStyle/>
              <a:p>
                <a:endParaRPr lang="en-US" sz="1799"/>
              </a:p>
            </p:txBody>
          </p:sp>
          <p:grpSp>
            <p:nvGrpSpPr>
              <p:cNvPr id="635" name="Graphic 503">
                <a:extLst>
                  <a:ext uri="{FF2B5EF4-FFF2-40B4-BE49-F238E27FC236}">
                    <a16:creationId xmlns:a16="http://schemas.microsoft.com/office/drawing/2014/main" id="{259A9662-F239-BD3B-8C54-BDF39F283426}"/>
                  </a:ext>
                </a:extLst>
              </p:cNvPr>
              <p:cNvGrpSpPr/>
              <p:nvPr/>
            </p:nvGrpSpPr>
            <p:grpSpPr>
              <a:xfrm>
                <a:off x="18394046" y="7891844"/>
                <a:ext cx="492476" cy="369893"/>
                <a:chOff x="18394046" y="7891844"/>
                <a:chExt cx="492476" cy="369893"/>
              </a:xfrm>
            </p:grpSpPr>
            <p:grpSp>
              <p:nvGrpSpPr>
                <p:cNvPr id="636" name="Graphic 503">
                  <a:extLst>
                    <a:ext uri="{FF2B5EF4-FFF2-40B4-BE49-F238E27FC236}">
                      <a16:creationId xmlns:a16="http://schemas.microsoft.com/office/drawing/2014/main" id="{CECE3061-6C8F-0151-70B8-A4EDAEDC33BF}"/>
                    </a:ext>
                  </a:extLst>
                </p:cNvPr>
                <p:cNvGrpSpPr/>
                <p:nvPr/>
              </p:nvGrpSpPr>
              <p:grpSpPr>
                <a:xfrm>
                  <a:off x="18569018" y="7891844"/>
                  <a:ext cx="317504" cy="317150"/>
                  <a:chOff x="18569018" y="7891844"/>
                  <a:chExt cx="317504" cy="317150"/>
                </a:xfrm>
                <a:noFill/>
              </p:grpSpPr>
              <p:sp>
                <p:nvSpPr>
                  <p:cNvPr id="640" name="Freeform 639">
                    <a:extLst>
                      <a:ext uri="{FF2B5EF4-FFF2-40B4-BE49-F238E27FC236}">
                        <a16:creationId xmlns:a16="http://schemas.microsoft.com/office/drawing/2014/main" id="{470455BE-539D-EA8B-A970-D0490659C99C}"/>
                      </a:ext>
                    </a:extLst>
                  </p:cNvPr>
                  <p:cNvSpPr/>
                  <p:nvPr/>
                </p:nvSpPr>
                <p:spPr>
                  <a:xfrm>
                    <a:off x="18569018" y="7891844"/>
                    <a:ext cx="317504" cy="317150"/>
                  </a:xfrm>
                  <a:custGeom>
                    <a:avLst/>
                    <a:gdLst>
                      <a:gd name="connsiteX0" fmla="*/ 234680 w 317504"/>
                      <a:gd name="connsiteY0" fmla="*/ 234439 h 317150"/>
                      <a:gd name="connsiteX1" fmla="*/ 1945 w 317504"/>
                      <a:gd name="connsiteY1" fmla="*/ 315208 h 317150"/>
                      <a:gd name="connsiteX2" fmla="*/ 82825 w 317504"/>
                      <a:gd name="connsiteY2" fmla="*/ 82789 h 317150"/>
                      <a:gd name="connsiteX3" fmla="*/ 315560 w 317504"/>
                      <a:gd name="connsiteY3" fmla="*/ 2019 h 317150"/>
                      <a:gd name="connsiteX4" fmla="*/ 234680 w 317504"/>
                      <a:gd name="connsiteY4" fmla="*/ 234439 h 31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150">
                        <a:moveTo>
                          <a:pt x="234680" y="234439"/>
                        </a:moveTo>
                        <a:cubicBezTo>
                          <a:pt x="171958" y="297077"/>
                          <a:pt x="84475" y="325099"/>
                          <a:pt x="1945" y="315208"/>
                        </a:cubicBezTo>
                        <a:cubicBezTo>
                          <a:pt x="-7958" y="232790"/>
                          <a:pt x="20101" y="147076"/>
                          <a:pt x="82825" y="82789"/>
                        </a:cubicBezTo>
                        <a:cubicBezTo>
                          <a:pt x="145549" y="18502"/>
                          <a:pt x="233030" y="-7871"/>
                          <a:pt x="315560" y="2019"/>
                        </a:cubicBezTo>
                        <a:cubicBezTo>
                          <a:pt x="325463" y="84437"/>
                          <a:pt x="297404" y="170152"/>
                          <a:pt x="234680" y="234439"/>
                        </a:cubicBezTo>
                        <a:close/>
                      </a:path>
                    </a:pathLst>
                  </a:custGeom>
                  <a:solidFill>
                    <a:srgbClr val="00898B"/>
                  </a:solidFill>
                  <a:ln w="12700" cap="rnd">
                    <a:solidFill>
                      <a:srgbClr val="000000"/>
                    </a:solidFill>
                    <a:prstDash val="solid"/>
                    <a:miter/>
                  </a:ln>
                </p:spPr>
                <p:txBody>
                  <a:bodyPr rtlCol="0" anchor="ctr"/>
                  <a:lstStyle/>
                  <a:p>
                    <a:endParaRPr lang="en-US" sz="1799"/>
                  </a:p>
                </p:txBody>
              </p:sp>
              <p:sp>
                <p:nvSpPr>
                  <p:cNvPr id="641" name="Freeform 640">
                    <a:extLst>
                      <a:ext uri="{FF2B5EF4-FFF2-40B4-BE49-F238E27FC236}">
                        <a16:creationId xmlns:a16="http://schemas.microsoft.com/office/drawing/2014/main" id="{7D655F6E-7618-C406-D557-49BE9BCDF097}"/>
                      </a:ext>
                    </a:extLst>
                  </p:cNvPr>
                  <p:cNvSpPr/>
                  <p:nvPr/>
                </p:nvSpPr>
                <p:spPr>
                  <a:xfrm>
                    <a:off x="18570963" y="8032326"/>
                    <a:ext cx="174964" cy="174726"/>
                  </a:xfrm>
                  <a:custGeom>
                    <a:avLst/>
                    <a:gdLst>
                      <a:gd name="connsiteX0" fmla="*/ 174963 w 174964"/>
                      <a:gd name="connsiteY0" fmla="*/ 0 h 174726"/>
                      <a:gd name="connsiteX1" fmla="*/ 0 w 174964"/>
                      <a:gd name="connsiteY1" fmla="*/ 174726 h 174726"/>
                    </a:gdLst>
                    <a:ahLst/>
                    <a:cxnLst>
                      <a:cxn ang="0">
                        <a:pos x="connsiteX0" y="connsiteY0"/>
                      </a:cxn>
                      <a:cxn ang="0">
                        <a:pos x="connsiteX1" y="connsiteY1"/>
                      </a:cxn>
                    </a:cxnLst>
                    <a:rect l="l" t="t" r="r" b="b"/>
                    <a:pathLst>
                      <a:path w="174964" h="174726">
                        <a:moveTo>
                          <a:pt x="174963" y="0"/>
                        </a:moveTo>
                        <a:lnTo>
                          <a:pt x="0" y="174726"/>
                        </a:lnTo>
                      </a:path>
                    </a:pathLst>
                  </a:custGeom>
                  <a:ln w="12700" cap="rnd">
                    <a:solidFill>
                      <a:srgbClr val="000000"/>
                    </a:solidFill>
                    <a:prstDash val="solid"/>
                    <a:miter/>
                  </a:ln>
                </p:spPr>
                <p:txBody>
                  <a:bodyPr rtlCol="0" anchor="ctr"/>
                  <a:lstStyle/>
                  <a:p>
                    <a:endParaRPr lang="en-US" sz="1799"/>
                  </a:p>
                </p:txBody>
              </p:sp>
            </p:grpSp>
            <p:grpSp>
              <p:nvGrpSpPr>
                <p:cNvPr id="637" name="Graphic 503">
                  <a:extLst>
                    <a:ext uri="{FF2B5EF4-FFF2-40B4-BE49-F238E27FC236}">
                      <a16:creationId xmlns:a16="http://schemas.microsoft.com/office/drawing/2014/main" id="{96F4420C-6C52-E678-952F-766592D53D70}"/>
                    </a:ext>
                  </a:extLst>
                </p:cNvPr>
                <p:cNvGrpSpPr/>
                <p:nvPr/>
              </p:nvGrpSpPr>
              <p:grpSpPr>
                <a:xfrm>
                  <a:off x="18394046" y="7944664"/>
                  <a:ext cx="317503" cy="317073"/>
                  <a:chOff x="18394046" y="7944664"/>
                  <a:chExt cx="317503" cy="317073"/>
                </a:xfrm>
                <a:solidFill>
                  <a:srgbClr val="FFFFFF"/>
                </a:solidFill>
              </p:grpSpPr>
              <p:sp>
                <p:nvSpPr>
                  <p:cNvPr id="638" name="Freeform 637">
                    <a:extLst>
                      <a:ext uri="{FF2B5EF4-FFF2-40B4-BE49-F238E27FC236}">
                        <a16:creationId xmlns:a16="http://schemas.microsoft.com/office/drawing/2014/main" id="{60C52A61-3432-8154-7A0E-D9D97660755B}"/>
                      </a:ext>
                    </a:extLst>
                  </p:cNvPr>
                  <p:cNvSpPr/>
                  <p:nvPr/>
                </p:nvSpPr>
                <p:spPr>
                  <a:xfrm>
                    <a:off x="18394046" y="7944664"/>
                    <a:ext cx="317503" cy="317073"/>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00898B"/>
                  </a:solidFill>
                  <a:ln w="12700" cap="rnd">
                    <a:solidFill>
                      <a:srgbClr val="000000"/>
                    </a:solidFill>
                    <a:prstDash val="solid"/>
                    <a:miter/>
                  </a:ln>
                </p:spPr>
                <p:txBody>
                  <a:bodyPr rtlCol="0" anchor="ctr"/>
                  <a:lstStyle/>
                  <a:p>
                    <a:endParaRPr lang="en-US" sz="1799"/>
                  </a:p>
                </p:txBody>
              </p:sp>
              <p:sp>
                <p:nvSpPr>
                  <p:cNvPr id="639" name="Freeform 638">
                    <a:extLst>
                      <a:ext uri="{FF2B5EF4-FFF2-40B4-BE49-F238E27FC236}">
                        <a16:creationId xmlns:a16="http://schemas.microsoft.com/office/drawing/2014/main" id="{C844EDD4-AC67-2A56-D6C6-B380A2800D10}"/>
                      </a:ext>
                    </a:extLst>
                  </p:cNvPr>
                  <p:cNvSpPr/>
                  <p:nvPr/>
                </p:nvSpPr>
                <p:spPr>
                  <a:xfrm>
                    <a:off x="18534650" y="8086722"/>
                    <a:ext cx="174964" cy="173078"/>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2700" cap="rnd">
                    <a:solidFill>
                      <a:srgbClr val="000000"/>
                    </a:solidFill>
                    <a:prstDash val="solid"/>
                    <a:miter/>
                  </a:ln>
                </p:spPr>
                <p:txBody>
                  <a:bodyPr rtlCol="0" anchor="ctr"/>
                  <a:lstStyle/>
                  <a:p>
                    <a:endParaRPr lang="en-US" sz="1799"/>
                  </a:p>
                </p:txBody>
              </p:sp>
            </p:grpSp>
          </p:grpSp>
        </p:grpSp>
      </p:grpSp>
      <p:grpSp>
        <p:nvGrpSpPr>
          <p:cNvPr id="646" name="Group 645">
            <a:extLst>
              <a:ext uri="{FF2B5EF4-FFF2-40B4-BE49-F238E27FC236}">
                <a16:creationId xmlns:a16="http://schemas.microsoft.com/office/drawing/2014/main" id="{A9B875F5-6858-3B83-E194-3344195294A4}"/>
              </a:ext>
            </a:extLst>
          </p:cNvPr>
          <p:cNvGrpSpPr/>
          <p:nvPr/>
        </p:nvGrpSpPr>
        <p:grpSpPr>
          <a:xfrm>
            <a:off x="838453" y="6802341"/>
            <a:ext cx="459367" cy="460475"/>
            <a:chOff x="4835837" y="5211016"/>
            <a:chExt cx="539302" cy="540603"/>
          </a:xfrm>
        </p:grpSpPr>
        <p:grpSp>
          <p:nvGrpSpPr>
            <p:cNvPr id="647" name="Group 646">
              <a:extLst>
                <a:ext uri="{FF2B5EF4-FFF2-40B4-BE49-F238E27FC236}">
                  <a16:creationId xmlns:a16="http://schemas.microsoft.com/office/drawing/2014/main" id="{8C786839-5860-A193-0FEF-A74A733A3608}"/>
                </a:ext>
              </a:extLst>
            </p:cNvPr>
            <p:cNvGrpSpPr/>
            <p:nvPr/>
          </p:nvGrpSpPr>
          <p:grpSpPr>
            <a:xfrm>
              <a:off x="4835837" y="5211016"/>
              <a:ext cx="539302" cy="540603"/>
              <a:chOff x="3686030" y="8104978"/>
              <a:chExt cx="395065" cy="396018"/>
            </a:xfrm>
          </p:grpSpPr>
          <p:sp>
            <p:nvSpPr>
              <p:cNvPr id="651" name="Freeform 650">
                <a:extLst>
                  <a:ext uri="{FF2B5EF4-FFF2-40B4-BE49-F238E27FC236}">
                    <a16:creationId xmlns:a16="http://schemas.microsoft.com/office/drawing/2014/main" id="{4DC931E4-5F54-B84D-0838-979B3264F4F9}"/>
                  </a:ext>
                </a:extLst>
              </p:cNvPr>
              <p:cNvSpPr/>
              <p:nvPr/>
            </p:nvSpPr>
            <p:spPr>
              <a:xfrm>
                <a:off x="3732676" y="8460062"/>
                <a:ext cx="199912" cy="7615"/>
              </a:xfrm>
              <a:custGeom>
                <a:avLst/>
                <a:gdLst>
                  <a:gd name="connsiteX0" fmla="*/ 199913 w 199912"/>
                  <a:gd name="connsiteY0" fmla="*/ 0 h 7615"/>
                  <a:gd name="connsiteX1" fmla="*/ 192297 w 199912"/>
                  <a:gd name="connsiteY1" fmla="*/ 7616 h 7615"/>
                  <a:gd name="connsiteX2" fmla="*/ 7616 w 199912"/>
                  <a:gd name="connsiteY2" fmla="*/ 7616 h 7615"/>
                  <a:gd name="connsiteX3" fmla="*/ 0 w 199912"/>
                  <a:gd name="connsiteY3" fmla="*/ 0 h 7615"/>
                </a:gdLst>
                <a:ahLst/>
                <a:cxnLst>
                  <a:cxn ang="0">
                    <a:pos x="connsiteX0" y="connsiteY0"/>
                  </a:cxn>
                  <a:cxn ang="0">
                    <a:pos x="connsiteX1" y="connsiteY1"/>
                  </a:cxn>
                  <a:cxn ang="0">
                    <a:pos x="connsiteX2" y="connsiteY2"/>
                  </a:cxn>
                  <a:cxn ang="0">
                    <a:pos x="connsiteX3" y="connsiteY3"/>
                  </a:cxn>
                </a:cxnLst>
                <a:rect l="l" t="t" r="r" b="b"/>
                <a:pathLst>
                  <a:path w="199912" h="7615">
                    <a:moveTo>
                      <a:pt x="199913" y="0"/>
                    </a:moveTo>
                    <a:cubicBezTo>
                      <a:pt x="199913" y="3808"/>
                      <a:pt x="197057" y="7616"/>
                      <a:pt x="192297" y="7616"/>
                    </a:cubicBezTo>
                    <a:lnTo>
                      <a:pt x="7616" y="7616"/>
                    </a:lnTo>
                    <a:cubicBezTo>
                      <a:pt x="3808" y="7616"/>
                      <a:pt x="0" y="3808"/>
                      <a:pt x="0" y="0"/>
                    </a:cubicBezTo>
                  </a:path>
                </a:pathLst>
              </a:custGeom>
              <a:noFill/>
              <a:ln w="12700" cap="flat">
                <a:solidFill>
                  <a:srgbClr val="000000"/>
                </a:solidFill>
                <a:prstDash val="solid"/>
                <a:miter/>
              </a:ln>
            </p:spPr>
            <p:txBody>
              <a:bodyPr rtlCol="0" anchor="ctr"/>
              <a:lstStyle/>
              <a:p>
                <a:endParaRPr lang="en-US"/>
              </a:p>
            </p:txBody>
          </p:sp>
          <p:sp>
            <p:nvSpPr>
              <p:cNvPr id="652" name="Freeform 651">
                <a:extLst>
                  <a:ext uri="{FF2B5EF4-FFF2-40B4-BE49-F238E27FC236}">
                    <a16:creationId xmlns:a16="http://schemas.microsoft.com/office/drawing/2014/main" id="{F43CD0D8-B0CC-E11E-8F96-CE126A382888}"/>
                  </a:ext>
                </a:extLst>
              </p:cNvPr>
              <p:cNvSpPr/>
              <p:nvPr/>
            </p:nvSpPr>
            <p:spPr>
              <a:xfrm>
                <a:off x="3699357" y="8354393"/>
                <a:ext cx="261790" cy="146603"/>
              </a:xfrm>
              <a:custGeom>
                <a:avLst/>
                <a:gdLst>
                  <a:gd name="connsiteX0" fmla="*/ 200865 w 261790"/>
                  <a:gd name="connsiteY0" fmla="*/ 111380 h 146603"/>
                  <a:gd name="connsiteX1" fmla="*/ 207529 w 261790"/>
                  <a:gd name="connsiteY1" fmla="*/ 140891 h 146603"/>
                  <a:gd name="connsiteX2" fmla="*/ 215144 w 261790"/>
                  <a:gd name="connsiteY2" fmla="*/ 146603 h 146603"/>
                  <a:gd name="connsiteX3" fmla="*/ 247511 w 261790"/>
                  <a:gd name="connsiteY3" fmla="*/ 146603 h 146603"/>
                  <a:gd name="connsiteX4" fmla="*/ 254175 w 261790"/>
                  <a:gd name="connsiteY4" fmla="*/ 140891 h 146603"/>
                  <a:gd name="connsiteX5" fmla="*/ 261791 w 261790"/>
                  <a:gd name="connsiteY5" fmla="*/ 108524 h 146603"/>
                  <a:gd name="connsiteX6" fmla="*/ 261791 w 261790"/>
                  <a:gd name="connsiteY6" fmla="*/ 106620 h 146603"/>
                  <a:gd name="connsiteX7" fmla="*/ 261791 w 261790"/>
                  <a:gd name="connsiteY7" fmla="*/ 106620 h 146603"/>
                  <a:gd name="connsiteX8" fmla="*/ 261791 w 261790"/>
                  <a:gd name="connsiteY8" fmla="*/ 55214 h 146603"/>
                  <a:gd name="connsiteX9" fmla="*/ 246559 w 261790"/>
                  <a:gd name="connsiteY9" fmla="*/ 8568 h 146603"/>
                  <a:gd name="connsiteX10" fmla="*/ 242751 w 261790"/>
                  <a:gd name="connsiteY10" fmla="*/ 2856 h 146603"/>
                  <a:gd name="connsiteX11" fmla="*/ 237040 w 261790"/>
                  <a:gd name="connsiteY11" fmla="*/ 0 h 146603"/>
                  <a:gd name="connsiteX12" fmla="*/ 25703 w 261790"/>
                  <a:gd name="connsiteY12" fmla="*/ 0 h 146603"/>
                  <a:gd name="connsiteX13" fmla="*/ 19039 w 261790"/>
                  <a:gd name="connsiteY13" fmla="*/ 3808 h 146603"/>
                  <a:gd name="connsiteX14" fmla="*/ 15232 w 261790"/>
                  <a:gd name="connsiteY14" fmla="*/ 9520 h 146603"/>
                  <a:gd name="connsiteX15" fmla="*/ 0 w 261790"/>
                  <a:gd name="connsiteY15" fmla="*/ 56166 h 146603"/>
                  <a:gd name="connsiteX16" fmla="*/ 0 w 261790"/>
                  <a:gd name="connsiteY16" fmla="*/ 106620 h 146603"/>
                  <a:gd name="connsiteX17" fmla="*/ 0 w 261790"/>
                  <a:gd name="connsiteY17" fmla="*/ 106620 h 146603"/>
                  <a:gd name="connsiteX18" fmla="*/ 0 w 261790"/>
                  <a:gd name="connsiteY18" fmla="*/ 108524 h 146603"/>
                  <a:gd name="connsiteX19" fmla="*/ 7616 w 261790"/>
                  <a:gd name="connsiteY19" fmla="*/ 140891 h 146603"/>
                  <a:gd name="connsiteX20" fmla="*/ 15232 w 261790"/>
                  <a:gd name="connsiteY20" fmla="*/ 146603 h 146603"/>
                  <a:gd name="connsiteX21" fmla="*/ 50454 w 261790"/>
                  <a:gd name="connsiteY21" fmla="*/ 146603 h 146603"/>
                  <a:gd name="connsiteX22" fmla="*/ 58070 w 261790"/>
                  <a:gd name="connsiteY22" fmla="*/ 140891 h 146603"/>
                  <a:gd name="connsiteX23" fmla="*/ 63782 w 261790"/>
                  <a:gd name="connsiteY23" fmla="*/ 112332 h 14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790" h="146603">
                    <a:moveTo>
                      <a:pt x="200865" y="111380"/>
                    </a:moveTo>
                    <a:lnTo>
                      <a:pt x="207529" y="140891"/>
                    </a:lnTo>
                    <a:cubicBezTo>
                      <a:pt x="208481" y="143747"/>
                      <a:pt x="211336" y="146603"/>
                      <a:pt x="215144" y="146603"/>
                    </a:cubicBezTo>
                    <a:lnTo>
                      <a:pt x="247511" y="146603"/>
                    </a:lnTo>
                    <a:cubicBezTo>
                      <a:pt x="251319" y="146603"/>
                      <a:pt x="253223" y="143747"/>
                      <a:pt x="254175" y="140891"/>
                    </a:cubicBezTo>
                    <a:lnTo>
                      <a:pt x="261791" y="108524"/>
                    </a:lnTo>
                    <a:cubicBezTo>
                      <a:pt x="261791" y="108524"/>
                      <a:pt x="261791" y="107572"/>
                      <a:pt x="261791" y="106620"/>
                    </a:cubicBezTo>
                    <a:cubicBezTo>
                      <a:pt x="261791" y="106620"/>
                      <a:pt x="261791" y="106620"/>
                      <a:pt x="261791" y="106620"/>
                    </a:cubicBezTo>
                    <a:lnTo>
                      <a:pt x="261791" y="55214"/>
                    </a:lnTo>
                    <a:cubicBezTo>
                      <a:pt x="261791" y="38079"/>
                      <a:pt x="257031" y="23799"/>
                      <a:pt x="246559" y="8568"/>
                    </a:cubicBezTo>
                    <a:lnTo>
                      <a:pt x="242751" y="2856"/>
                    </a:lnTo>
                    <a:cubicBezTo>
                      <a:pt x="241799" y="952"/>
                      <a:pt x="238944" y="0"/>
                      <a:pt x="237040" y="0"/>
                    </a:cubicBezTo>
                    <a:lnTo>
                      <a:pt x="25703" y="0"/>
                    </a:lnTo>
                    <a:cubicBezTo>
                      <a:pt x="22847" y="0"/>
                      <a:pt x="20943" y="1904"/>
                      <a:pt x="19039" y="3808"/>
                    </a:cubicBezTo>
                    <a:lnTo>
                      <a:pt x="15232" y="9520"/>
                    </a:lnTo>
                    <a:cubicBezTo>
                      <a:pt x="4760" y="23799"/>
                      <a:pt x="0" y="39031"/>
                      <a:pt x="0" y="56166"/>
                    </a:cubicBezTo>
                    <a:lnTo>
                      <a:pt x="0" y="106620"/>
                    </a:lnTo>
                    <a:cubicBezTo>
                      <a:pt x="0" y="106620"/>
                      <a:pt x="0" y="106620"/>
                      <a:pt x="0" y="106620"/>
                    </a:cubicBezTo>
                    <a:cubicBezTo>
                      <a:pt x="0" y="106620"/>
                      <a:pt x="0" y="108524"/>
                      <a:pt x="0" y="108524"/>
                    </a:cubicBezTo>
                    <a:lnTo>
                      <a:pt x="7616" y="140891"/>
                    </a:lnTo>
                    <a:cubicBezTo>
                      <a:pt x="8568" y="143747"/>
                      <a:pt x="11423" y="146603"/>
                      <a:pt x="15232" y="146603"/>
                    </a:cubicBezTo>
                    <a:lnTo>
                      <a:pt x="50454" y="146603"/>
                    </a:lnTo>
                    <a:cubicBezTo>
                      <a:pt x="53310" y="146603"/>
                      <a:pt x="57118" y="143747"/>
                      <a:pt x="58070" y="140891"/>
                    </a:cubicBezTo>
                    <a:lnTo>
                      <a:pt x="63782" y="112332"/>
                    </a:lnTo>
                  </a:path>
                </a:pathLst>
              </a:custGeom>
              <a:noFill/>
              <a:ln w="12700" cap="flat">
                <a:solidFill>
                  <a:srgbClr val="000000"/>
                </a:solidFill>
                <a:prstDash val="solid"/>
                <a:miter/>
              </a:ln>
            </p:spPr>
            <p:txBody>
              <a:bodyPr rtlCol="0" anchor="ctr"/>
              <a:lstStyle/>
              <a:p>
                <a:endParaRPr lang="en-US"/>
              </a:p>
            </p:txBody>
          </p:sp>
          <p:sp>
            <p:nvSpPr>
              <p:cNvPr id="653" name="Freeform 652">
                <a:extLst>
                  <a:ext uri="{FF2B5EF4-FFF2-40B4-BE49-F238E27FC236}">
                    <a16:creationId xmlns:a16="http://schemas.microsoft.com/office/drawing/2014/main" id="{9E2C3072-6863-956D-E5CB-54D2445268EB}"/>
                  </a:ext>
                </a:extLst>
              </p:cNvPr>
              <p:cNvSpPr/>
              <p:nvPr/>
            </p:nvSpPr>
            <p:spPr>
              <a:xfrm>
                <a:off x="3804073" y="8400088"/>
                <a:ext cx="52358" cy="19039"/>
              </a:xfrm>
              <a:custGeom>
                <a:avLst/>
                <a:gdLst>
                  <a:gd name="connsiteX0" fmla="*/ 44742 w 52358"/>
                  <a:gd name="connsiteY0" fmla="*/ 19039 h 19039"/>
                  <a:gd name="connsiteX1" fmla="*/ 7616 w 52358"/>
                  <a:gd name="connsiteY1" fmla="*/ 19039 h 19039"/>
                  <a:gd name="connsiteX2" fmla="*/ 0 w 52358"/>
                  <a:gd name="connsiteY2" fmla="*/ 9520 h 19039"/>
                  <a:gd name="connsiteX3" fmla="*/ 7616 w 52358"/>
                  <a:gd name="connsiteY3" fmla="*/ 0 h 19039"/>
                  <a:gd name="connsiteX4" fmla="*/ 44742 w 52358"/>
                  <a:gd name="connsiteY4" fmla="*/ 0 h 19039"/>
                  <a:gd name="connsiteX5" fmla="*/ 52358 w 52358"/>
                  <a:gd name="connsiteY5" fmla="*/ 9520 h 19039"/>
                  <a:gd name="connsiteX6" fmla="*/ 44742 w 52358"/>
                  <a:gd name="connsiteY6" fmla="*/ 19039 h 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8" h="19039">
                    <a:moveTo>
                      <a:pt x="44742" y="19039"/>
                    </a:moveTo>
                    <a:lnTo>
                      <a:pt x="7616" y="19039"/>
                    </a:lnTo>
                    <a:cubicBezTo>
                      <a:pt x="3808" y="19039"/>
                      <a:pt x="0" y="14279"/>
                      <a:pt x="0" y="9520"/>
                    </a:cubicBezTo>
                    <a:cubicBezTo>
                      <a:pt x="0" y="4760"/>
                      <a:pt x="3808" y="0"/>
                      <a:pt x="7616" y="0"/>
                    </a:cubicBezTo>
                    <a:lnTo>
                      <a:pt x="44742" y="0"/>
                    </a:lnTo>
                    <a:cubicBezTo>
                      <a:pt x="48550" y="0"/>
                      <a:pt x="52358" y="4760"/>
                      <a:pt x="52358" y="9520"/>
                    </a:cubicBezTo>
                    <a:cubicBezTo>
                      <a:pt x="52358" y="14279"/>
                      <a:pt x="49502" y="19039"/>
                      <a:pt x="44742" y="19039"/>
                    </a:cubicBezTo>
                    <a:close/>
                  </a:path>
                </a:pathLst>
              </a:custGeom>
              <a:noFill/>
              <a:ln w="12700" cap="flat">
                <a:solidFill>
                  <a:srgbClr val="000000"/>
                </a:solidFill>
                <a:prstDash val="solid"/>
                <a:miter/>
              </a:ln>
            </p:spPr>
            <p:txBody>
              <a:bodyPr rtlCol="0" anchor="ctr"/>
              <a:lstStyle/>
              <a:p>
                <a:endParaRPr lang="en-US"/>
              </a:p>
            </p:txBody>
          </p:sp>
          <p:sp>
            <p:nvSpPr>
              <p:cNvPr id="654" name="Freeform 653">
                <a:extLst>
                  <a:ext uri="{FF2B5EF4-FFF2-40B4-BE49-F238E27FC236}">
                    <a16:creationId xmlns:a16="http://schemas.microsoft.com/office/drawing/2014/main" id="{560EA94C-8BA0-E9CB-9F36-CF662A8137D8}"/>
                  </a:ext>
                </a:extLst>
              </p:cNvPr>
              <p:cNvSpPr/>
              <p:nvPr/>
            </p:nvSpPr>
            <p:spPr>
              <a:xfrm>
                <a:off x="3686030" y="8281092"/>
                <a:ext cx="294157" cy="85676"/>
              </a:xfrm>
              <a:custGeom>
                <a:avLst/>
                <a:gdLst>
                  <a:gd name="connsiteX0" fmla="*/ 273214 w 294157"/>
                  <a:gd name="connsiteY0" fmla="*/ 85677 h 85676"/>
                  <a:gd name="connsiteX1" fmla="*/ 294158 w 294157"/>
                  <a:gd name="connsiteY1" fmla="*/ 63782 h 85676"/>
                  <a:gd name="connsiteX2" fmla="*/ 273214 w 294157"/>
                  <a:gd name="connsiteY2" fmla="*/ 42838 h 85676"/>
                  <a:gd name="connsiteX3" fmla="*/ 265599 w 294157"/>
                  <a:gd name="connsiteY3" fmla="*/ 50454 h 85676"/>
                  <a:gd name="connsiteX4" fmla="*/ 273214 w 294157"/>
                  <a:gd name="connsiteY4" fmla="*/ 58070 h 85676"/>
                  <a:gd name="connsiteX5" fmla="*/ 278926 w 294157"/>
                  <a:gd name="connsiteY5" fmla="*/ 63782 h 85676"/>
                  <a:gd name="connsiteX6" fmla="*/ 273214 w 294157"/>
                  <a:gd name="connsiteY6" fmla="*/ 70445 h 85676"/>
                  <a:gd name="connsiteX7" fmla="*/ 258935 w 294157"/>
                  <a:gd name="connsiteY7" fmla="*/ 70445 h 85676"/>
                  <a:gd name="connsiteX8" fmla="*/ 248463 w 294157"/>
                  <a:gd name="connsiteY8" fmla="*/ 25703 h 85676"/>
                  <a:gd name="connsiteX9" fmla="*/ 216096 w 294157"/>
                  <a:gd name="connsiteY9" fmla="*/ 0 h 85676"/>
                  <a:gd name="connsiteX10" fmla="*/ 79013 w 294157"/>
                  <a:gd name="connsiteY10" fmla="*/ 0 h 85676"/>
                  <a:gd name="connsiteX11" fmla="*/ 46646 w 294157"/>
                  <a:gd name="connsiteY11" fmla="*/ 25703 h 85676"/>
                  <a:gd name="connsiteX12" fmla="*/ 35223 w 294157"/>
                  <a:gd name="connsiteY12" fmla="*/ 70445 h 85676"/>
                  <a:gd name="connsiteX13" fmla="*/ 19991 w 294157"/>
                  <a:gd name="connsiteY13" fmla="*/ 70445 h 85676"/>
                  <a:gd name="connsiteX14" fmla="*/ 14279 w 294157"/>
                  <a:gd name="connsiteY14" fmla="*/ 63782 h 85676"/>
                  <a:gd name="connsiteX15" fmla="*/ 19991 w 294157"/>
                  <a:gd name="connsiteY15" fmla="*/ 58070 h 85676"/>
                  <a:gd name="connsiteX16" fmla="*/ 27607 w 294157"/>
                  <a:gd name="connsiteY16" fmla="*/ 50454 h 85676"/>
                  <a:gd name="connsiteX17" fmla="*/ 19991 w 294157"/>
                  <a:gd name="connsiteY17" fmla="*/ 42838 h 85676"/>
                  <a:gd name="connsiteX18" fmla="*/ 0 w 294157"/>
                  <a:gd name="connsiteY18" fmla="*/ 63782 h 85676"/>
                  <a:gd name="connsiteX19" fmla="*/ 19991 w 294157"/>
                  <a:gd name="connsiteY19" fmla="*/ 85677 h 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4157" h="85676">
                    <a:moveTo>
                      <a:pt x="273214" y="85677"/>
                    </a:moveTo>
                    <a:cubicBezTo>
                      <a:pt x="284638" y="85677"/>
                      <a:pt x="294158" y="76157"/>
                      <a:pt x="294158" y="63782"/>
                    </a:cubicBezTo>
                    <a:cubicBezTo>
                      <a:pt x="294158" y="51406"/>
                      <a:pt x="284638" y="42838"/>
                      <a:pt x="273214" y="42838"/>
                    </a:cubicBezTo>
                    <a:cubicBezTo>
                      <a:pt x="261791" y="42838"/>
                      <a:pt x="265599" y="46646"/>
                      <a:pt x="265599" y="50454"/>
                    </a:cubicBezTo>
                    <a:cubicBezTo>
                      <a:pt x="265599" y="54262"/>
                      <a:pt x="269406" y="58070"/>
                      <a:pt x="273214" y="58070"/>
                    </a:cubicBezTo>
                    <a:cubicBezTo>
                      <a:pt x="277022" y="58070"/>
                      <a:pt x="278926" y="60926"/>
                      <a:pt x="278926" y="63782"/>
                    </a:cubicBezTo>
                    <a:cubicBezTo>
                      <a:pt x="278926" y="66638"/>
                      <a:pt x="276070" y="70445"/>
                      <a:pt x="273214" y="70445"/>
                    </a:cubicBezTo>
                    <a:lnTo>
                      <a:pt x="258935" y="70445"/>
                    </a:lnTo>
                    <a:lnTo>
                      <a:pt x="248463" y="25703"/>
                    </a:lnTo>
                    <a:cubicBezTo>
                      <a:pt x="244655" y="10472"/>
                      <a:pt x="231328" y="0"/>
                      <a:pt x="216096" y="0"/>
                    </a:cubicBezTo>
                    <a:lnTo>
                      <a:pt x="79013" y="0"/>
                    </a:lnTo>
                    <a:cubicBezTo>
                      <a:pt x="62830" y="0"/>
                      <a:pt x="49502" y="10472"/>
                      <a:pt x="46646" y="25703"/>
                    </a:cubicBezTo>
                    <a:lnTo>
                      <a:pt x="35223" y="70445"/>
                    </a:lnTo>
                    <a:lnTo>
                      <a:pt x="19991" y="70445"/>
                    </a:lnTo>
                    <a:cubicBezTo>
                      <a:pt x="17135" y="70445"/>
                      <a:pt x="14279" y="67590"/>
                      <a:pt x="14279" y="63782"/>
                    </a:cubicBezTo>
                    <a:cubicBezTo>
                      <a:pt x="14279" y="59974"/>
                      <a:pt x="17135" y="58070"/>
                      <a:pt x="19991" y="58070"/>
                    </a:cubicBezTo>
                    <a:cubicBezTo>
                      <a:pt x="22847" y="58070"/>
                      <a:pt x="27607" y="54262"/>
                      <a:pt x="27607" y="50454"/>
                    </a:cubicBezTo>
                    <a:cubicBezTo>
                      <a:pt x="27607" y="46646"/>
                      <a:pt x="23799" y="42838"/>
                      <a:pt x="19991" y="42838"/>
                    </a:cubicBezTo>
                    <a:cubicBezTo>
                      <a:pt x="9520" y="42838"/>
                      <a:pt x="0" y="52358"/>
                      <a:pt x="0" y="63782"/>
                    </a:cubicBezTo>
                    <a:cubicBezTo>
                      <a:pt x="0" y="75205"/>
                      <a:pt x="9520" y="85677"/>
                      <a:pt x="19991" y="85677"/>
                    </a:cubicBezTo>
                  </a:path>
                </a:pathLst>
              </a:custGeom>
              <a:noFill/>
              <a:ln w="12700" cap="flat">
                <a:solidFill>
                  <a:srgbClr val="000000"/>
                </a:solidFill>
                <a:prstDash val="solid"/>
                <a:miter/>
              </a:ln>
            </p:spPr>
            <p:txBody>
              <a:bodyPr rtlCol="0" anchor="ctr"/>
              <a:lstStyle/>
              <a:p>
                <a:endParaRPr lang="en-US"/>
              </a:p>
            </p:txBody>
          </p:sp>
          <p:sp>
            <p:nvSpPr>
              <p:cNvPr id="655" name="Freeform 654">
                <a:extLst>
                  <a:ext uri="{FF2B5EF4-FFF2-40B4-BE49-F238E27FC236}">
                    <a16:creationId xmlns:a16="http://schemas.microsoft.com/office/drawing/2014/main" id="{8179C28E-6971-0148-6011-FD5840C106C8}"/>
                  </a:ext>
                </a:extLst>
              </p:cNvPr>
              <p:cNvSpPr/>
              <p:nvPr/>
            </p:nvSpPr>
            <p:spPr>
              <a:xfrm>
                <a:off x="3837392" y="8104978"/>
                <a:ext cx="243703" cy="237991"/>
              </a:xfrm>
              <a:custGeom>
                <a:avLst/>
                <a:gdLst>
                  <a:gd name="connsiteX0" fmla="*/ 4760 w 243703"/>
                  <a:gd name="connsiteY0" fmla="*/ 158978 h 237991"/>
                  <a:gd name="connsiteX1" fmla="*/ 0 w 243703"/>
                  <a:gd name="connsiteY1" fmla="*/ 122804 h 237991"/>
                  <a:gd name="connsiteX2" fmla="*/ 121852 w 243703"/>
                  <a:gd name="connsiteY2" fmla="*/ 0 h 237991"/>
                  <a:gd name="connsiteX3" fmla="*/ 243703 w 243703"/>
                  <a:gd name="connsiteY3" fmla="*/ 122804 h 237991"/>
                  <a:gd name="connsiteX4" fmla="*/ 163738 w 243703"/>
                  <a:gd name="connsiteY4" fmla="*/ 237992 h 237991"/>
                  <a:gd name="connsiteX5" fmla="*/ 160882 w 243703"/>
                  <a:gd name="connsiteY5" fmla="*/ 237992 h 23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703" h="237991">
                    <a:moveTo>
                      <a:pt x="4760" y="158978"/>
                    </a:moveTo>
                    <a:cubicBezTo>
                      <a:pt x="952" y="147555"/>
                      <a:pt x="0" y="134227"/>
                      <a:pt x="0" y="122804"/>
                    </a:cubicBezTo>
                    <a:cubicBezTo>
                      <a:pt x="0" y="55214"/>
                      <a:pt x="54262" y="0"/>
                      <a:pt x="121852" y="0"/>
                    </a:cubicBezTo>
                    <a:cubicBezTo>
                      <a:pt x="189441" y="0"/>
                      <a:pt x="243703" y="55214"/>
                      <a:pt x="243703" y="122804"/>
                    </a:cubicBezTo>
                    <a:cubicBezTo>
                      <a:pt x="243703" y="190393"/>
                      <a:pt x="211336" y="220856"/>
                      <a:pt x="163738" y="237992"/>
                    </a:cubicBezTo>
                    <a:cubicBezTo>
                      <a:pt x="162786" y="237040"/>
                      <a:pt x="161834" y="237992"/>
                      <a:pt x="160882" y="237992"/>
                    </a:cubicBezTo>
                  </a:path>
                </a:pathLst>
              </a:custGeom>
              <a:noFill/>
              <a:ln w="12700" cap="flat">
                <a:solidFill>
                  <a:srgbClr val="000000"/>
                </a:solidFill>
                <a:prstDash val="solid"/>
                <a:miter/>
              </a:ln>
            </p:spPr>
            <p:txBody>
              <a:bodyPr rtlCol="0" anchor="ctr"/>
              <a:lstStyle/>
              <a:p>
                <a:endParaRPr lang="en-US"/>
              </a:p>
            </p:txBody>
          </p:sp>
          <p:sp>
            <p:nvSpPr>
              <p:cNvPr id="656" name="Freeform 655">
                <a:extLst>
                  <a:ext uri="{FF2B5EF4-FFF2-40B4-BE49-F238E27FC236}">
                    <a16:creationId xmlns:a16="http://schemas.microsoft.com/office/drawing/2014/main" id="{346637A7-D78C-A7E6-CBB5-C00EC5CF2686}"/>
                  </a:ext>
                </a:extLst>
              </p:cNvPr>
              <p:cNvSpPr/>
              <p:nvPr/>
            </p:nvSpPr>
            <p:spPr>
              <a:xfrm>
                <a:off x="3728868" y="8380097"/>
                <a:ext cx="57117" cy="57117"/>
              </a:xfrm>
              <a:custGeom>
                <a:avLst/>
                <a:gdLst>
                  <a:gd name="connsiteX0" fmla="*/ 57118 w 57117"/>
                  <a:gd name="connsiteY0" fmla="*/ 28559 h 57117"/>
                  <a:gd name="connsiteX1" fmla="*/ 28559 w 57117"/>
                  <a:gd name="connsiteY1" fmla="*/ 57118 h 57117"/>
                  <a:gd name="connsiteX2" fmla="*/ 0 w 57117"/>
                  <a:gd name="connsiteY2" fmla="*/ 28559 h 57117"/>
                  <a:gd name="connsiteX3" fmla="*/ 28559 w 57117"/>
                  <a:gd name="connsiteY3" fmla="*/ 0 h 57117"/>
                </a:gdLst>
                <a:ahLst/>
                <a:cxnLst>
                  <a:cxn ang="0">
                    <a:pos x="connsiteX0" y="connsiteY0"/>
                  </a:cxn>
                  <a:cxn ang="0">
                    <a:pos x="connsiteX1" y="connsiteY1"/>
                  </a:cxn>
                  <a:cxn ang="0">
                    <a:pos x="connsiteX2" y="connsiteY2"/>
                  </a:cxn>
                  <a:cxn ang="0">
                    <a:pos x="connsiteX3" y="connsiteY3"/>
                  </a:cxn>
                </a:cxnLst>
                <a:rect l="l" t="t" r="r" b="b"/>
                <a:pathLst>
                  <a:path w="57117" h="57117">
                    <a:moveTo>
                      <a:pt x="57118" y="28559"/>
                    </a:moveTo>
                    <a:cubicBezTo>
                      <a:pt x="57118" y="44743"/>
                      <a:pt x="44742" y="57118"/>
                      <a:pt x="28559" y="57118"/>
                    </a:cubicBezTo>
                    <a:cubicBezTo>
                      <a:pt x="12375" y="57118"/>
                      <a:pt x="0" y="44743"/>
                      <a:pt x="0" y="28559"/>
                    </a:cubicBezTo>
                    <a:cubicBezTo>
                      <a:pt x="0" y="12375"/>
                      <a:pt x="12375" y="0"/>
                      <a:pt x="28559" y="0"/>
                    </a:cubicBezTo>
                  </a:path>
                </a:pathLst>
              </a:custGeom>
              <a:noFill/>
              <a:ln w="12700" cap="flat">
                <a:solidFill>
                  <a:srgbClr val="000000"/>
                </a:solidFill>
                <a:prstDash val="solid"/>
                <a:miter/>
              </a:ln>
            </p:spPr>
            <p:txBody>
              <a:bodyPr rtlCol="0" anchor="ctr"/>
              <a:lstStyle/>
              <a:p>
                <a:endParaRPr lang="en-US"/>
              </a:p>
            </p:txBody>
          </p:sp>
          <p:sp>
            <p:nvSpPr>
              <p:cNvPr id="657" name="Freeform 656">
                <a:extLst>
                  <a:ext uri="{FF2B5EF4-FFF2-40B4-BE49-F238E27FC236}">
                    <a16:creationId xmlns:a16="http://schemas.microsoft.com/office/drawing/2014/main" id="{D220175D-359F-97DA-58A1-7C7CACE666F0}"/>
                  </a:ext>
                </a:extLst>
              </p:cNvPr>
              <p:cNvSpPr/>
              <p:nvPr/>
            </p:nvSpPr>
            <p:spPr>
              <a:xfrm>
                <a:off x="3875471" y="8381049"/>
                <a:ext cx="57117" cy="57117"/>
              </a:xfrm>
              <a:custGeom>
                <a:avLst/>
                <a:gdLst>
                  <a:gd name="connsiteX0" fmla="*/ 57118 w 57117"/>
                  <a:gd name="connsiteY0" fmla="*/ 28559 h 57117"/>
                  <a:gd name="connsiteX1" fmla="*/ 28559 w 57117"/>
                  <a:gd name="connsiteY1" fmla="*/ 57118 h 57117"/>
                  <a:gd name="connsiteX2" fmla="*/ 0 w 57117"/>
                  <a:gd name="connsiteY2" fmla="*/ 28559 h 57117"/>
                  <a:gd name="connsiteX3" fmla="*/ 28559 w 57117"/>
                  <a:gd name="connsiteY3" fmla="*/ 0 h 57117"/>
                </a:gdLst>
                <a:ahLst/>
                <a:cxnLst>
                  <a:cxn ang="0">
                    <a:pos x="connsiteX0" y="connsiteY0"/>
                  </a:cxn>
                  <a:cxn ang="0">
                    <a:pos x="connsiteX1" y="connsiteY1"/>
                  </a:cxn>
                  <a:cxn ang="0">
                    <a:pos x="connsiteX2" y="connsiteY2"/>
                  </a:cxn>
                  <a:cxn ang="0">
                    <a:pos x="connsiteX3" y="connsiteY3"/>
                  </a:cxn>
                </a:cxnLst>
                <a:rect l="l" t="t" r="r" b="b"/>
                <a:pathLst>
                  <a:path w="57117" h="57117">
                    <a:moveTo>
                      <a:pt x="57118" y="28559"/>
                    </a:moveTo>
                    <a:cubicBezTo>
                      <a:pt x="57118" y="44742"/>
                      <a:pt x="44742" y="57118"/>
                      <a:pt x="28559" y="57118"/>
                    </a:cubicBezTo>
                    <a:cubicBezTo>
                      <a:pt x="12375" y="57118"/>
                      <a:pt x="0" y="44742"/>
                      <a:pt x="0" y="28559"/>
                    </a:cubicBezTo>
                    <a:cubicBezTo>
                      <a:pt x="0" y="12375"/>
                      <a:pt x="12375" y="0"/>
                      <a:pt x="28559" y="0"/>
                    </a:cubicBezTo>
                  </a:path>
                </a:pathLst>
              </a:custGeom>
              <a:noFill/>
              <a:ln w="12700" cap="flat">
                <a:solidFill>
                  <a:srgbClr val="000000"/>
                </a:solidFill>
                <a:prstDash val="solid"/>
                <a:miter/>
              </a:ln>
            </p:spPr>
            <p:txBody>
              <a:bodyPr rtlCol="0" anchor="ctr"/>
              <a:lstStyle/>
              <a:p>
                <a:endParaRPr lang="en-US"/>
              </a:p>
            </p:txBody>
          </p:sp>
        </p:grpSp>
        <p:grpSp>
          <p:nvGrpSpPr>
            <p:cNvPr id="648" name="Group 647">
              <a:extLst>
                <a:ext uri="{FF2B5EF4-FFF2-40B4-BE49-F238E27FC236}">
                  <a16:creationId xmlns:a16="http://schemas.microsoft.com/office/drawing/2014/main" id="{13D8A6BF-8296-FD36-702F-F4921D380F43}"/>
                </a:ext>
              </a:extLst>
            </p:cNvPr>
            <p:cNvGrpSpPr/>
            <p:nvPr/>
          </p:nvGrpSpPr>
          <p:grpSpPr>
            <a:xfrm rot="1286664">
              <a:off x="5139342" y="5296520"/>
              <a:ext cx="142592" cy="142398"/>
              <a:chOff x="5139342" y="5296520"/>
              <a:chExt cx="142592" cy="142398"/>
            </a:xfrm>
          </p:grpSpPr>
          <p:sp>
            <p:nvSpPr>
              <p:cNvPr id="649" name="Freeform 648">
                <a:extLst>
                  <a:ext uri="{FF2B5EF4-FFF2-40B4-BE49-F238E27FC236}">
                    <a16:creationId xmlns:a16="http://schemas.microsoft.com/office/drawing/2014/main" id="{852E4485-B396-B847-4F88-B1FA95924FB5}"/>
                  </a:ext>
                </a:extLst>
              </p:cNvPr>
              <p:cNvSpPr/>
              <p:nvPr/>
            </p:nvSpPr>
            <p:spPr>
              <a:xfrm>
                <a:off x="5139342" y="5296520"/>
                <a:ext cx="142592" cy="142398"/>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51C4C6"/>
              </a:solidFill>
              <a:ln w="12700" cap="rnd">
                <a:solidFill>
                  <a:srgbClr val="000000"/>
                </a:solidFill>
                <a:prstDash val="solid"/>
                <a:miter/>
              </a:ln>
            </p:spPr>
            <p:txBody>
              <a:bodyPr rtlCol="0" anchor="ctr"/>
              <a:lstStyle/>
              <a:p>
                <a:endParaRPr lang="en-US" sz="1799"/>
              </a:p>
            </p:txBody>
          </p:sp>
          <p:sp>
            <p:nvSpPr>
              <p:cNvPr id="650" name="Freeform 649">
                <a:extLst>
                  <a:ext uri="{FF2B5EF4-FFF2-40B4-BE49-F238E27FC236}">
                    <a16:creationId xmlns:a16="http://schemas.microsoft.com/office/drawing/2014/main" id="{1154A2F7-2ADC-CB5E-918A-79342256CFD2}"/>
                  </a:ext>
                </a:extLst>
              </p:cNvPr>
              <p:cNvSpPr/>
              <p:nvPr/>
            </p:nvSpPr>
            <p:spPr>
              <a:xfrm>
                <a:off x="5202488" y="5360318"/>
                <a:ext cx="78577" cy="77730"/>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2700" cap="rnd">
                <a:solidFill>
                  <a:srgbClr val="000000"/>
                </a:solidFill>
                <a:prstDash val="solid"/>
                <a:miter/>
              </a:ln>
            </p:spPr>
            <p:txBody>
              <a:bodyPr rtlCol="0" anchor="ctr"/>
              <a:lstStyle/>
              <a:p>
                <a:endParaRPr lang="en-US" sz="1799"/>
              </a:p>
            </p:txBody>
          </p:sp>
        </p:grpSp>
      </p:grpSp>
      <p:cxnSp>
        <p:nvCxnSpPr>
          <p:cNvPr id="658" name="Straight Connector 657">
            <a:extLst>
              <a:ext uri="{FF2B5EF4-FFF2-40B4-BE49-F238E27FC236}">
                <a16:creationId xmlns:a16="http://schemas.microsoft.com/office/drawing/2014/main" id="{981B4045-D12E-D2E2-306F-E60A9770D321}"/>
              </a:ext>
            </a:extLst>
          </p:cNvPr>
          <p:cNvCxnSpPr>
            <a:cxnSpLocks/>
          </p:cNvCxnSpPr>
          <p:nvPr/>
        </p:nvCxnSpPr>
        <p:spPr>
          <a:xfrm flipH="1">
            <a:off x="1923474" y="2726017"/>
            <a:ext cx="5076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755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3780C03A-4048-7758-9C75-9112F1B482E2}"/>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228" name="TextBox 227">
            <a:extLst>
              <a:ext uri="{FF2B5EF4-FFF2-40B4-BE49-F238E27FC236}">
                <a16:creationId xmlns:a16="http://schemas.microsoft.com/office/drawing/2014/main" id="{6C05F962-9B7C-AF25-F364-961C91BB9345}"/>
              </a:ext>
            </a:extLst>
          </p:cNvPr>
          <p:cNvSpPr txBox="1"/>
          <p:nvPr/>
        </p:nvSpPr>
        <p:spPr>
          <a:xfrm>
            <a:off x="1184436" y="2886165"/>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Gratuito/A pagamento</a:t>
            </a:r>
          </a:p>
        </p:txBody>
      </p:sp>
      <p:sp>
        <p:nvSpPr>
          <p:cNvPr id="231" name="Text Placeholder 1">
            <a:extLst>
              <a:ext uri="{FF2B5EF4-FFF2-40B4-BE49-F238E27FC236}">
                <a16:creationId xmlns:a16="http://schemas.microsoft.com/office/drawing/2014/main" id="{74652AEC-F9F0-1A4E-DE98-129EDAAAF13D}"/>
              </a:ext>
            </a:extLst>
          </p:cNvPr>
          <p:cNvSpPr txBox="1">
            <a:spLocks/>
          </p:cNvSpPr>
          <p:nvPr/>
        </p:nvSpPr>
        <p:spPr>
          <a:xfrm>
            <a:off x="1204560" y="3218065"/>
            <a:ext cx="5760117" cy="521919"/>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Strumento a pagamento, applicabile a diversi settori produttivi. </a:t>
            </a:r>
          </a:p>
        </p:txBody>
      </p:sp>
      <p:sp>
        <p:nvSpPr>
          <p:cNvPr id="256" name="Slide Number Placeholder 5">
            <a:extLst>
              <a:ext uri="{FF2B5EF4-FFF2-40B4-BE49-F238E27FC236}">
                <a16:creationId xmlns:a16="http://schemas.microsoft.com/office/drawing/2014/main" id="{878F28D7-08B8-1A04-ED5F-8C550A9016E2}"/>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4</a:t>
            </a:fld>
            <a:endParaRPr lang="en-US" dirty="0">
              <a:solidFill>
                <a:srgbClr val="262626"/>
              </a:solidFill>
            </a:endParaRPr>
          </a:p>
        </p:txBody>
      </p:sp>
      <p:cxnSp>
        <p:nvCxnSpPr>
          <p:cNvPr id="62" name="Straight Connector 61">
            <a:extLst>
              <a:ext uri="{FF2B5EF4-FFF2-40B4-BE49-F238E27FC236}">
                <a16:creationId xmlns:a16="http://schemas.microsoft.com/office/drawing/2014/main" id="{52E6D95E-F0D3-A442-CB35-20DDF379847A}"/>
              </a:ext>
            </a:extLst>
          </p:cNvPr>
          <p:cNvCxnSpPr>
            <a:cxnSpLocks/>
          </p:cNvCxnSpPr>
          <p:nvPr/>
        </p:nvCxnSpPr>
        <p:spPr>
          <a:xfrm flipH="1">
            <a:off x="0" y="3535489"/>
            <a:ext cx="75357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A1E01AEB-189C-05D6-8D4C-3A08EA246D9E}"/>
              </a:ext>
            </a:extLst>
          </p:cNvPr>
          <p:cNvSpPr txBox="1"/>
          <p:nvPr/>
        </p:nvSpPr>
        <p:spPr>
          <a:xfrm>
            <a:off x="1189674" y="3622910"/>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Funzione </a:t>
            </a:r>
          </a:p>
        </p:txBody>
      </p:sp>
      <p:sp>
        <p:nvSpPr>
          <p:cNvPr id="131" name="Text Placeholder 1">
            <a:extLst>
              <a:ext uri="{FF2B5EF4-FFF2-40B4-BE49-F238E27FC236}">
                <a16:creationId xmlns:a16="http://schemas.microsoft.com/office/drawing/2014/main" id="{4E58171B-E386-BA77-94FF-F0F150ECA305}"/>
              </a:ext>
            </a:extLst>
          </p:cNvPr>
          <p:cNvSpPr txBox="1">
            <a:spLocks/>
          </p:cNvSpPr>
          <p:nvPr/>
        </p:nvSpPr>
        <p:spPr>
          <a:xfrm>
            <a:off x="1209798" y="3954810"/>
            <a:ext cx="5760117" cy="6205802"/>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ADD037"/>
              </a:buClr>
            </a:pPr>
            <a:r>
              <a:rPr lang="en-US" sz="1150" b="0" dirty="0">
                <a:solidFill>
                  <a:srgbClr val="262626"/>
                </a:solidFill>
              </a:rPr>
              <a:t>AI-go può essere utilizzato per risolvere un'ampia gamma di attività di controllo qualità, come la classificazione, la segmentazione e l'OCR (riconoscimento ottico dei caratteri), ottenendo prestazioni superiori rispetto alle tecnologie tradizionali e riducendo il tempo necessario per la configurazione da settimane a pochi minuti.</a:t>
            </a:r>
          </a:p>
          <a:p>
            <a:pPr algn="just">
              <a:lnSpc>
                <a:spcPts val="1220"/>
              </a:lnSpc>
              <a:spcBef>
                <a:spcPts val="0"/>
              </a:spcBef>
              <a:buClr>
                <a:srgbClr val="006668"/>
              </a:buClr>
            </a:pPr>
            <a:endParaRPr lang="en-US" sz="1150" b="0" dirty="0">
              <a:solidFill>
                <a:srgbClr val="262626"/>
              </a:solidFill>
            </a:endParaRPr>
          </a:p>
          <a:p>
            <a:pPr algn="just">
              <a:lnSpc>
                <a:spcPts val="1220"/>
              </a:lnSpc>
              <a:spcBef>
                <a:spcPts val="0"/>
              </a:spcBef>
              <a:buClr>
                <a:srgbClr val="006668"/>
              </a:buClr>
            </a:pPr>
            <a:r>
              <a:rPr lang="en-US" sz="1150" b="0" dirty="0">
                <a:solidFill>
                  <a:srgbClr val="262626"/>
                </a:solidFill>
              </a:rPr>
              <a:t>AI-go consente all'utente di creare in modo autonomo e semplice modelli di ispezione visiva in pochi minuti e senza la necessità di ricorrere a integratori specializzati esterni o senza conoscenze preliminari sull'intelligenza artificiale e altre tecniche tradizionali di ispezione visiva. A differenza di altri sistemi di intelligenza artificiale, i modelli possono essere addestrati utilizzando solo pochi esempi (10-40), riducendo lo sforzo di configurazione e consentendo un approccio altamente replicabile caratterizzato da un breve time-to-value.</a:t>
            </a:r>
          </a:p>
          <a:p>
            <a:pPr algn="just">
              <a:lnSpc>
                <a:spcPts val="1220"/>
              </a:lnSpc>
              <a:spcBef>
                <a:spcPts val="0"/>
              </a:spcBef>
              <a:buClr>
                <a:srgbClr val="006668"/>
              </a:buClr>
            </a:pPr>
            <a:r>
              <a:rPr lang="en-US" sz="1150" b="0" dirty="0">
                <a:solidFill>
                  <a:srgbClr val="262626"/>
                </a:solidFill>
              </a:rPr>
              <a:t> </a:t>
            </a:r>
          </a:p>
          <a:p>
            <a:pPr algn="just">
              <a:lnSpc>
                <a:spcPts val="1220"/>
              </a:lnSpc>
              <a:spcBef>
                <a:spcPts val="0"/>
              </a:spcBef>
              <a:buClr>
                <a:srgbClr val="006668"/>
              </a:buClr>
            </a:pPr>
            <a:r>
              <a:rPr lang="en-US" sz="1250" dirty="0">
                <a:solidFill>
                  <a:srgbClr val="006668"/>
                </a:solidFill>
              </a:rPr>
              <a:t>AI-go Studio</a:t>
            </a:r>
          </a:p>
          <a:p>
            <a:pPr algn="just">
              <a:spcBef>
                <a:spcPts val="0"/>
              </a:spcBef>
              <a:buClr>
                <a:srgbClr val="006668"/>
              </a:buClr>
            </a:pPr>
            <a:endParaRPr lang="en-US" sz="600" dirty="0">
              <a:solidFill>
                <a:srgbClr val="006668"/>
              </a:solidFill>
            </a:endParaRPr>
          </a:p>
          <a:p>
            <a:pPr algn="just">
              <a:lnSpc>
                <a:spcPts val="1220"/>
              </a:lnSpc>
              <a:spcBef>
                <a:spcPts val="0"/>
              </a:spcBef>
              <a:buClr>
                <a:srgbClr val="006668"/>
              </a:buClr>
            </a:pPr>
            <a:r>
              <a:rPr lang="en-US" sz="1150" b="0" dirty="0">
                <a:solidFill>
                  <a:srgbClr val="262626"/>
                </a:solidFill>
              </a:rPr>
              <a:t>Una piattaforma cloud con un'interfaccia grafica di facile utilizzo che fornisce una semplice creazione di modelli per le seguenti attività:</a:t>
            </a:r>
          </a:p>
          <a:p>
            <a:pPr marL="171450" indent="-171450" algn="just">
              <a:lnSpc>
                <a:spcPts val="1220"/>
              </a:lnSpc>
              <a:spcBef>
                <a:spcPts val="0"/>
              </a:spcBef>
              <a:buClr>
                <a:srgbClr val="ADD037"/>
              </a:buClr>
              <a:buFont typeface="Arial" panose="020B0604020202020204" pitchFamily="34" charset="0"/>
              <a:buChar char="•"/>
            </a:pPr>
            <a:r>
              <a:rPr lang="en-US" sz="1150" b="0" dirty="0">
                <a:solidFill>
                  <a:srgbClr val="262626"/>
                </a:solidFill>
              </a:rPr>
              <a:t>classificazione: sia binaria (buono vs cattivo) che multi-classe (difetto 1 vs difetto 2 vs difetto 3) </a:t>
            </a:r>
          </a:p>
          <a:p>
            <a:pPr marL="171450" indent="-171450" algn="just">
              <a:lnSpc>
                <a:spcPts val="1220"/>
              </a:lnSpc>
              <a:spcBef>
                <a:spcPts val="0"/>
              </a:spcBef>
              <a:buClr>
                <a:srgbClr val="ADD037"/>
              </a:buClr>
              <a:buFont typeface="Arial" panose="020B0604020202020204" pitchFamily="34" charset="0"/>
              <a:buChar char="•"/>
            </a:pPr>
            <a:r>
              <a:rPr lang="en-US" sz="1150" b="0" dirty="0">
                <a:solidFill>
                  <a:srgbClr val="262626"/>
                </a:solidFill>
              </a:rPr>
              <a:t>segmentazione (evidenziazione dei difetti e della loro forma in un'immagine) </a:t>
            </a:r>
          </a:p>
          <a:p>
            <a:pPr marL="171450" indent="-171450" algn="just">
              <a:lnSpc>
                <a:spcPts val="1220"/>
              </a:lnSpc>
              <a:spcBef>
                <a:spcPts val="0"/>
              </a:spcBef>
              <a:buClr>
                <a:srgbClr val="ADD037"/>
              </a:buClr>
              <a:buFont typeface="Arial" panose="020B0604020202020204" pitchFamily="34" charset="0"/>
              <a:buChar char="•"/>
            </a:pPr>
            <a:r>
              <a:rPr lang="en-US" sz="1150" b="0" dirty="0">
                <a:solidFill>
                  <a:srgbClr val="262626"/>
                </a:solidFill>
              </a:rPr>
              <a:t>OCR (riconoscimento ottico dei caratteri) </a:t>
            </a:r>
          </a:p>
          <a:p>
            <a:pPr algn="just">
              <a:lnSpc>
                <a:spcPts val="1220"/>
              </a:lnSpc>
              <a:spcBef>
                <a:spcPts val="0"/>
              </a:spcBef>
              <a:buClr>
                <a:srgbClr val="006668"/>
              </a:buClr>
            </a:pPr>
            <a:r>
              <a:rPr lang="en-US" sz="1150" b="0" dirty="0">
                <a:solidFill>
                  <a:srgbClr val="262626"/>
                </a:solidFill>
              </a:rPr>
              <a:t> </a:t>
            </a:r>
          </a:p>
          <a:p>
            <a:pPr algn="just">
              <a:lnSpc>
                <a:spcPts val="1220"/>
              </a:lnSpc>
              <a:spcBef>
                <a:spcPts val="0"/>
              </a:spcBef>
              <a:buClr>
                <a:srgbClr val="006668"/>
              </a:buClr>
            </a:pPr>
            <a:endParaRPr lang="en-US" sz="1150" b="0" dirty="0">
              <a:solidFill>
                <a:srgbClr val="262626"/>
              </a:solidFill>
            </a:endParaRPr>
          </a:p>
          <a:p>
            <a:pPr algn="just">
              <a:lnSpc>
                <a:spcPts val="1220"/>
              </a:lnSpc>
              <a:spcBef>
                <a:spcPts val="0"/>
              </a:spcBef>
              <a:buClr>
                <a:srgbClr val="006668"/>
              </a:buClr>
            </a:pPr>
            <a:endParaRPr lang="en-US" sz="1150" b="0" dirty="0">
              <a:solidFill>
                <a:srgbClr val="262626"/>
              </a:solidFill>
            </a:endParaRPr>
          </a:p>
          <a:p>
            <a:pPr algn="just">
              <a:lnSpc>
                <a:spcPts val="1220"/>
              </a:lnSpc>
              <a:spcBef>
                <a:spcPts val="0"/>
              </a:spcBef>
              <a:buClr>
                <a:srgbClr val="006668"/>
              </a:buClr>
            </a:pPr>
            <a:endParaRPr lang="en-US" sz="1150" b="0" dirty="0">
              <a:solidFill>
                <a:srgbClr val="262626"/>
              </a:solidFill>
            </a:endParaRPr>
          </a:p>
          <a:p>
            <a:pPr algn="just">
              <a:lnSpc>
                <a:spcPts val="1220"/>
              </a:lnSpc>
              <a:spcBef>
                <a:spcPts val="0"/>
              </a:spcBef>
              <a:buClr>
                <a:srgbClr val="006668"/>
              </a:buClr>
            </a:pPr>
            <a:endParaRPr lang="en-US" sz="1150" b="0" dirty="0">
              <a:solidFill>
                <a:srgbClr val="262626"/>
              </a:solidFill>
            </a:endParaRPr>
          </a:p>
          <a:p>
            <a:pPr algn="just">
              <a:lnSpc>
                <a:spcPts val="1220"/>
              </a:lnSpc>
              <a:spcBef>
                <a:spcPts val="0"/>
              </a:spcBef>
              <a:buClr>
                <a:srgbClr val="006668"/>
              </a:buClr>
            </a:pPr>
            <a:endParaRPr lang="en-US" sz="1150" b="0" dirty="0">
              <a:solidFill>
                <a:srgbClr val="262626"/>
              </a:solidFill>
            </a:endParaRPr>
          </a:p>
          <a:p>
            <a:pPr algn="just">
              <a:lnSpc>
                <a:spcPts val="1220"/>
              </a:lnSpc>
              <a:spcBef>
                <a:spcPts val="0"/>
              </a:spcBef>
              <a:buClr>
                <a:srgbClr val="006668"/>
              </a:buClr>
            </a:pPr>
            <a:endParaRPr lang="en-US" sz="1150" b="0" dirty="0">
              <a:solidFill>
                <a:srgbClr val="262626"/>
              </a:solidFill>
            </a:endParaRPr>
          </a:p>
          <a:p>
            <a:pPr algn="just">
              <a:lnSpc>
                <a:spcPts val="1220"/>
              </a:lnSpc>
              <a:spcBef>
                <a:spcPts val="0"/>
              </a:spcBef>
              <a:buClr>
                <a:srgbClr val="006668"/>
              </a:buClr>
            </a:pPr>
            <a:endParaRPr lang="en-US" sz="1150" b="0" dirty="0">
              <a:solidFill>
                <a:srgbClr val="262626"/>
              </a:solidFill>
            </a:endParaRPr>
          </a:p>
          <a:p>
            <a:pPr algn="just">
              <a:lnSpc>
                <a:spcPts val="1220"/>
              </a:lnSpc>
              <a:spcBef>
                <a:spcPts val="0"/>
              </a:spcBef>
              <a:buClr>
                <a:srgbClr val="006668"/>
              </a:buClr>
            </a:pPr>
            <a:endParaRPr lang="en-US" sz="1150" b="0" dirty="0">
              <a:solidFill>
                <a:srgbClr val="262626"/>
              </a:solidFill>
            </a:endParaRPr>
          </a:p>
          <a:p>
            <a:pPr algn="just">
              <a:lnSpc>
                <a:spcPts val="1220"/>
              </a:lnSpc>
              <a:spcBef>
                <a:spcPts val="0"/>
              </a:spcBef>
              <a:buClr>
                <a:srgbClr val="006668"/>
              </a:buClr>
            </a:pPr>
            <a:r>
              <a:rPr lang="en-US" sz="1250" dirty="0">
                <a:solidFill>
                  <a:srgbClr val="006668"/>
                </a:solidFill>
              </a:rPr>
              <a:t>AI-go Runtime</a:t>
            </a:r>
          </a:p>
          <a:p>
            <a:pPr algn="just">
              <a:spcBef>
                <a:spcPts val="0"/>
              </a:spcBef>
              <a:buClr>
                <a:srgbClr val="006668"/>
              </a:buClr>
            </a:pPr>
            <a:endParaRPr lang="en-US" sz="600" dirty="0">
              <a:solidFill>
                <a:srgbClr val="006668"/>
              </a:solidFill>
            </a:endParaRPr>
          </a:p>
          <a:p>
            <a:pPr algn="just">
              <a:lnSpc>
                <a:spcPts val="1220"/>
              </a:lnSpc>
              <a:spcBef>
                <a:spcPts val="0"/>
              </a:spcBef>
              <a:buClr>
                <a:srgbClr val="006668"/>
              </a:buClr>
            </a:pPr>
            <a:r>
              <a:rPr lang="en-US" sz="1150" b="0" dirty="0">
                <a:solidFill>
                  <a:srgbClr val="262626"/>
                </a:solidFill>
              </a:rPr>
              <a:t>Un componente edge (installato sulla linea di produzione e che può funzionare anche senza connessione a Internet) per un modello ad alte prestazioni. È qui che possono essere installati i modelli di IA e generata facilmente la previsione.</a:t>
            </a:r>
          </a:p>
          <a:p>
            <a:pPr algn="just">
              <a:lnSpc>
                <a:spcPts val="1220"/>
              </a:lnSpc>
              <a:spcBef>
                <a:spcPts val="0"/>
              </a:spcBef>
              <a:buClr>
                <a:srgbClr val="006668"/>
              </a:buClr>
            </a:pPr>
            <a:r>
              <a:rPr lang="en-US" sz="1150" b="0" dirty="0">
                <a:solidFill>
                  <a:srgbClr val="262626"/>
                </a:solidFill>
              </a:rPr>
              <a:t> </a:t>
            </a:r>
          </a:p>
          <a:p>
            <a:pPr algn="just">
              <a:lnSpc>
                <a:spcPts val="1220"/>
              </a:lnSpc>
              <a:spcBef>
                <a:spcPts val="0"/>
              </a:spcBef>
              <a:buClr>
                <a:srgbClr val="006668"/>
              </a:buClr>
            </a:pPr>
            <a:r>
              <a:rPr lang="en-US" sz="1250" dirty="0">
                <a:solidFill>
                  <a:srgbClr val="006668"/>
                </a:solidFill>
              </a:rPr>
              <a:t>Come funziona?</a:t>
            </a:r>
          </a:p>
          <a:p>
            <a:pPr algn="just">
              <a:spcBef>
                <a:spcPts val="0"/>
              </a:spcBef>
              <a:buClr>
                <a:srgbClr val="006668"/>
              </a:buClr>
            </a:pPr>
            <a:endParaRPr lang="en-US" sz="600" dirty="0">
              <a:solidFill>
                <a:srgbClr val="006668"/>
              </a:solidFill>
            </a:endParaRPr>
          </a:p>
          <a:p>
            <a:pPr marL="93663" indent="-93663">
              <a:lnSpc>
                <a:spcPts val="1220"/>
              </a:lnSpc>
              <a:spcBef>
                <a:spcPts val="0"/>
              </a:spcBef>
              <a:buClr>
                <a:srgbClr val="006668"/>
              </a:buClr>
              <a:tabLst>
                <a:tab pos="42863" algn="l"/>
              </a:tabLst>
            </a:pPr>
            <a:r>
              <a:rPr lang="en-US" sz="1150" dirty="0">
                <a:solidFill>
                  <a:srgbClr val="006668"/>
                </a:solidFill>
              </a:rPr>
              <a:t>1. Creazione del </a:t>
            </a:r>
            <a:r>
              <a:rPr lang="en-US" sz="1150" dirty="0" err="1">
                <a:solidFill>
                  <a:srgbClr val="006668"/>
                </a:solidFill>
              </a:rPr>
              <a:t>modulo/Sp</a:t>
            </a:r>
            <a:endParaRPr lang="en-US" sz="1150" dirty="0">
              <a:solidFill>
                <a:srgbClr val="006668"/>
              </a:solidFill>
            </a:endParaRPr>
          </a:p>
          <a:p>
            <a:pPr marL="93663" indent="-93663">
              <a:lnSpc>
                <a:spcPts val="1220"/>
              </a:lnSpc>
              <a:spcBef>
                <a:spcPts val="0"/>
              </a:spcBef>
              <a:buClr>
                <a:srgbClr val="006668"/>
              </a:buClr>
              <a:tabLst>
                <a:tab pos="42863" algn="l"/>
              </a:tabLst>
            </a:pPr>
            <a:r>
              <a:rPr lang="en-US" sz="1150" b="0" i="1" dirty="0">
                <a:solidFill>
                  <a:srgbClr val="262626"/>
                </a:solidFill>
              </a:rPr>
              <a:t>     AI-go STUDIO - Piattaforma per la gestione dei modelli</a:t>
            </a:r>
          </a:p>
          <a:p>
            <a:pPr marL="93663" indent="-93663">
              <a:lnSpc>
                <a:spcPts val="1220"/>
              </a:lnSpc>
              <a:spcBef>
                <a:spcPts val="0"/>
              </a:spcBef>
              <a:buClr>
                <a:srgbClr val="006668"/>
              </a:buClr>
              <a:tabLst>
                <a:tab pos="42863" algn="l"/>
              </a:tabLst>
            </a:pPr>
            <a:r>
              <a:rPr lang="en-US" sz="1150" b="0" i="1" dirty="0">
                <a:solidFill>
                  <a:srgbClr val="262626"/>
                </a:solidFill>
              </a:rPr>
              <a:t>    gestione.</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Raccolta di immagini dalla linea di produzione: 10-40 immagini per classe.</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Caricare e etichettare le immagini: assegnare l'etichetta specifica corrispondente alla classe (ad esempio: buono/scartato, o difetto 1/difetto 2/difetto 3).</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Addestrare il modello in modo indipendente: basta premere un pulsante!</a:t>
            </a:r>
          </a:p>
          <a:p>
            <a:pPr algn="just">
              <a:lnSpc>
                <a:spcPts val="1220"/>
              </a:lnSpc>
              <a:spcBef>
                <a:spcPts val="0"/>
              </a:spcBef>
              <a:buClr>
                <a:srgbClr val="006668"/>
              </a:buClr>
            </a:pPr>
            <a:r>
              <a:rPr lang="en-US" sz="1150" b="0" dirty="0">
                <a:solidFill>
                  <a:srgbClr val="262626"/>
                </a:solidFill>
              </a:rPr>
              <a:t> </a:t>
            </a:r>
          </a:p>
          <a:p>
            <a:pPr>
              <a:lnSpc>
                <a:spcPts val="1220"/>
              </a:lnSpc>
              <a:spcBef>
                <a:spcPts val="0"/>
              </a:spcBef>
              <a:buClr>
                <a:srgbClr val="006668"/>
              </a:buClr>
            </a:pPr>
            <a:r>
              <a:rPr lang="en-US" sz="1250" dirty="0">
                <a:solidFill>
                  <a:srgbClr val="006668"/>
                </a:solidFill>
              </a:rPr>
              <a:t>2.  Test e convalida </a:t>
            </a:r>
          </a:p>
          <a:p>
            <a:pPr marL="182563">
              <a:lnSpc>
                <a:spcPts val="1220"/>
              </a:lnSpc>
              <a:spcBef>
                <a:spcPts val="0"/>
              </a:spcBef>
              <a:buClr>
                <a:srgbClr val="006668"/>
              </a:buClr>
            </a:pPr>
            <a:r>
              <a:rPr lang="en-US" sz="1150" b="0" i="1" dirty="0">
                <a:solidFill>
                  <a:srgbClr val="262626"/>
                </a:solidFill>
              </a:rPr>
              <a:t>AI-go STUDIO – Piattaforma di gestione dei modelli</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Test e convalida: verifica la robustezza del tuo modello su una nuova serie di immagini e assicurati delle prestazioni prima di passare alla linea di produzione.</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Scarica il modello addestrato e convalidato da AI-go Studio.</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 Produzione</a:t>
            </a:r>
          </a:p>
          <a:p>
            <a:pPr algn="just">
              <a:lnSpc>
                <a:spcPts val="1220"/>
              </a:lnSpc>
              <a:spcBef>
                <a:spcPts val="0"/>
              </a:spcBef>
              <a:buClr>
                <a:srgbClr val="ADD037"/>
              </a:buClr>
            </a:pPr>
            <a:r>
              <a:rPr lang="en-US" sz="1150" b="0" dirty="0">
                <a:solidFill>
                  <a:srgbClr val="262626"/>
                </a:solidFill>
              </a:rPr>
              <a:t> </a:t>
            </a:r>
            <a:endParaRPr lang="en-US" sz="1150" dirty="0">
              <a:solidFill>
                <a:srgbClr val="262626"/>
              </a:solidFill>
            </a:endParaRPr>
          </a:p>
          <a:p>
            <a:pPr algn="just">
              <a:lnSpc>
                <a:spcPts val="1220"/>
              </a:lnSpc>
              <a:spcBef>
                <a:spcPts val="0"/>
              </a:spcBef>
              <a:buClr>
                <a:srgbClr val="ADD037"/>
              </a:buClr>
            </a:pPr>
            <a:r>
              <a:rPr lang="en-US" sz="1150" dirty="0">
                <a:solidFill>
                  <a:srgbClr val="262626"/>
                </a:solidFill>
              </a:rPr>
              <a:t>3. </a:t>
            </a:r>
            <a:r>
              <a:rPr lang="en-US" sz="1150" dirty="0">
                <a:solidFill>
                  <a:srgbClr val="006668"/>
                </a:solidFill>
              </a:rPr>
              <a:t> AI-go RUNTIME</a:t>
            </a:r>
          </a:p>
          <a:p>
            <a:pPr marL="171450" indent="-171450" algn="just">
              <a:lnSpc>
                <a:spcPts val="1220"/>
              </a:lnSpc>
              <a:spcBef>
                <a:spcPts val="0"/>
              </a:spcBef>
              <a:buClr>
                <a:srgbClr val="ADD037"/>
              </a:buClr>
              <a:buFont typeface="Arial" panose="020B0604020202020204" pitchFamily="34" charset="0"/>
              <a:buChar char="•"/>
            </a:pPr>
            <a:r>
              <a:rPr lang="en-US" sz="1150" b="0" dirty="0">
                <a:solidFill>
                  <a:srgbClr val="262626"/>
                </a:solidFill>
              </a:rPr>
              <a:t>Carica il modello addestrato e convalidato da AI-go Studio su AI-go Runtime e distribuiscilo sul dispositivo edge.</a:t>
            </a:r>
          </a:p>
          <a:p>
            <a:pPr marL="171450" indent="-171450" algn="just">
              <a:lnSpc>
                <a:spcPts val="1220"/>
              </a:lnSpc>
              <a:spcBef>
                <a:spcPts val="0"/>
              </a:spcBef>
              <a:buClr>
                <a:srgbClr val="ADD037"/>
              </a:buClr>
              <a:buFont typeface="Arial" panose="020B0604020202020204" pitchFamily="34" charset="0"/>
              <a:buChar char="•"/>
            </a:pPr>
            <a:r>
              <a:rPr lang="en-US" sz="1150" b="0" dirty="0">
                <a:solidFill>
                  <a:srgbClr val="262626"/>
                </a:solidFill>
              </a:rPr>
              <a:t>Inferenza: elaborare i dati in arrivo in tempo reale per prevedere il risultato dell'immagine.</a:t>
            </a:r>
          </a:p>
          <a:p>
            <a:pPr algn="just">
              <a:lnSpc>
                <a:spcPts val="1220"/>
              </a:lnSpc>
              <a:spcBef>
                <a:spcPts val="0"/>
              </a:spcBef>
              <a:buClr>
                <a:srgbClr val="006668"/>
              </a:buClr>
            </a:pPr>
            <a:r>
              <a:rPr lang="en-US" sz="1150" b="0" dirty="0">
                <a:solidFill>
                  <a:srgbClr val="262626"/>
                </a:solidFill>
              </a:rPr>
              <a:t> </a:t>
            </a:r>
          </a:p>
        </p:txBody>
      </p:sp>
      <p:grpSp>
        <p:nvGrpSpPr>
          <p:cNvPr id="132" name="Group 131">
            <a:extLst>
              <a:ext uri="{FF2B5EF4-FFF2-40B4-BE49-F238E27FC236}">
                <a16:creationId xmlns:a16="http://schemas.microsoft.com/office/drawing/2014/main" id="{E6D4442C-392B-2B91-F87C-CC2D36DD6C7B}"/>
              </a:ext>
            </a:extLst>
          </p:cNvPr>
          <p:cNvGrpSpPr/>
          <p:nvPr/>
        </p:nvGrpSpPr>
        <p:grpSpPr>
          <a:xfrm>
            <a:off x="827185" y="3744055"/>
            <a:ext cx="284351" cy="90540"/>
            <a:chOff x="1376309" y="4038285"/>
            <a:chExt cx="284351" cy="90540"/>
          </a:xfrm>
        </p:grpSpPr>
        <p:cxnSp>
          <p:nvCxnSpPr>
            <p:cNvPr id="133" name="Straight Connector 132">
              <a:extLst>
                <a:ext uri="{FF2B5EF4-FFF2-40B4-BE49-F238E27FC236}">
                  <a16:creationId xmlns:a16="http://schemas.microsoft.com/office/drawing/2014/main" id="{6198E0FE-4634-A161-D5C5-A8AD8950E435}"/>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34" name="Graphic 15">
              <a:extLst>
                <a:ext uri="{FF2B5EF4-FFF2-40B4-BE49-F238E27FC236}">
                  <a16:creationId xmlns:a16="http://schemas.microsoft.com/office/drawing/2014/main" id="{FD850F3F-AD8A-BB93-31E9-95B960FC4A37}"/>
                </a:ext>
              </a:extLst>
            </p:cNvPr>
            <p:cNvGrpSpPr/>
            <p:nvPr/>
          </p:nvGrpSpPr>
          <p:grpSpPr>
            <a:xfrm rot="16200000">
              <a:off x="1570220" y="4038384"/>
              <a:ext cx="90540" cy="90341"/>
              <a:chOff x="1006279" y="7689162"/>
              <a:chExt cx="118191" cy="117931"/>
            </a:xfrm>
          </p:grpSpPr>
          <p:sp>
            <p:nvSpPr>
              <p:cNvPr id="135" name="Freeform 134">
                <a:extLst>
                  <a:ext uri="{FF2B5EF4-FFF2-40B4-BE49-F238E27FC236}">
                    <a16:creationId xmlns:a16="http://schemas.microsoft.com/office/drawing/2014/main" id="{477435E8-C7C7-BB47-D6D7-61C979104FC0}"/>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36" name="Freeform 135">
                <a:extLst>
                  <a:ext uri="{FF2B5EF4-FFF2-40B4-BE49-F238E27FC236}">
                    <a16:creationId xmlns:a16="http://schemas.microsoft.com/office/drawing/2014/main" id="{9CD48BD0-EA47-745E-113F-EF8054154A15}"/>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grpSp>
        <p:nvGrpSpPr>
          <p:cNvPr id="140" name="Group 139">
            <a:extLst>
              <a:ext uri="{FF2B5EF4-FFF2-40B4-BE49-F238E27FC236}">
                <a16:creationId xmlns:a16="http://schemas.microsoft.com/office/drawing/2014/main" id="{C9277FF2-169C-CB67-CFD6-5C66E74E7250}"/>
              </a:ext>
            </a:extLst>
          </p:cNvPr>
          <p:cNvGrpSpPr/>
          <p:nvPr/>
        </p:nvGrpSpPr>
        <p:grpSpPr>
          <a:xfrm>
            <a:off x="831424" y="3029149"/>
            <a:ext cx="284351" cy="90540"/>
            <a:chOff x="1376309" y="4038285"/>
            <a:chExt cx="284351" cy="90540"/>
          </a:xfrm>
        </p:grpSpPr>
        <p:cxnSp>
          <p:nvCxnSpPr>
            <p:cNvPr id="142" name="Straight Connector 141">
              <a:extLst>
                <a:ext uri="{FF2B5EF4-FFF2-40B4-BE49-F238E27FC236}">
                  <a16:creationId xmlns:a16="http://schemas.microsoft.com/office/drawing/2014/main" id="{A8CBF8C6-2A01-CCEB-BA7A-C00D097E2B16}"/>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3" name="Graphic 15">
              <a:extLst>
                <a:ext uri="{FF2B5EF4-FFF2-40B4-BE49-F238E27FC236}">
                  <a16:creationId xmlns:a16="http://schemas.microsoft.com/office/drawing/2014/main" id="{988C34AD-524F-3BAF-6FA0-1253143D3B5F}"/>
                </a:ext>
              </a:extLst>
            </p:cNvPr>
            <p:cNvGrpSpPr/>
            <p:nvPr/>
          </p:nvGrpSpPr>
          <p:grpSpPr>
            <a:xfrm rot="16200000">
              <a:off x="1570220" y="4038384"/>
              <a:ext cx="90540" cy="90341"/>
              <a:chOff x="1006279" y="7689162"/>
              <a:chExt cx="118191" cy="117931"/>
            </a:xfrm>
          </p:grpSpPr>
          <p:sp>
            <p:nvSpPr>
              <p:cNvPr id="144" name="Freeform 143">
                <a:extLst>
                  <a:ext uri="{FF2B5EF4-FFF2-40B4-BE49-F238E27FC236}">
                    <a16:creationId xmlns:a16="http://schemas.microsoft.com/office/drawing/2014/main" id="{494659AC-AA9E-E643-30BF-65A175B86442}"/>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45" name="Freeform 144">
                <a:extLst>
                  <a:ext uri="{FF2B5EF4-FFF2-40B4-BE49-F238E27FC236}">
                    <a16:creationId xmlns:a16="http://schemas.microsoft.com/office/drawing/2014/main" id="{3EDDF18A-7FDB-C886-9E5F-FA5AA5DF5AE1}"/>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148" name="Straight Connector 147">
            <a:extLst>
              <a:ext uri="{FF2B5EF4-FFF2-40B4-BE49-F238E27FC236}">
                <a16:creationId xmlns:a16="http://schemas.microsoft.com/office/drawing/2014/main" id="{078BC74B-EA24-C958-4476-8D6A9793F193}"/>
              </a:ext>
            </a:extLst>
          </p:cNvPr>
          <p:cNvCxnSpPr>
            <a:cxnSpLocks/>
          </p:cNvCxnSpPr>
          <p:nvPr/>
        </p:nvCxnSpPr>
        <p:spPr>
          <a:xfrm>
            <a:off x="841769" y="1176990"/>
            <a:ext cx="0" cy="25994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E30694FA-7889-3FBB-456E-C9CA17FB11A7}"/>
              </a:ext>
            </a:extLst>
          </p:cNvPr>
          <p:cNvCxnSpPr>
            <a:cxnSpLocks/>
            <a:stCxn id="156" idx="1"/>
          </p:cNvCxnSpPr>
          <p:nvPr/>
        </p:nvCxnSpPr>
        <p:spPr>
          <a:xfrm flipH="1" flipV="1">
            <a:off x="-37293" y="698810"/>
            <a:ext cx="1331206" cy="19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FA1E416A-A3C4-4437-2B2C-98E51065A1B6}"/>
              </a:ext>
            </a:extLst>
          </p:cNvPr>
          <p:cNvSpPr txBox="1"/>
          <p:nvPr/>
        </p:nvSpPr>
        <p:spPr>
          <a:xfrm>
            <a:off x="1464449" y="591751"/>
            <a:ext cx="3366904" cy="320665"/>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AGRICOLTURA</a:t>
            </a:r>
          </a:p>
        </p:txBody>
      </p:sp>
      <p:grpSp>
        <p:nvGrpSpPr>
          <p:cNvPr id="151" name="Group 150">
            <a:extLst>
              <a:ext uri="{FF2B5EF4-FFF2-40B4-BE49-F238E27FC236}">
                <a16:creationId xmlns:a16="http://schemas.microsoft.com/office/drawing/2014/main" id="{2CD7D31E-FCDD-5174-B6AB-C0CB1AC342D5}"/>
              </a:ext>
            </a:extLst>
          </p:cNvPr>
          <p:cNvGrpSpPr/>
          <p:nvPr/>
        </p:nvGrpSpPr>
        <p:grpSpPr>
          <a:xfrm rot="16200000">
            <a:off x="514220" y="225676"/>
            <a:ext cx="793054" cy="947012"/>
            <a:chOff x="547405" y="6570863"/>
            <a:chExt cx="1035254" cy="1236230"/>
          </a:xfrm>
        </p:grpSpPr>
        <p:grpSp>
          <p:nvGrpSpPr>
            <p:cNvPr id="152" name="Graphic 15">
              <a:extLst>
                <a:ext uri="{FF2B5EF4-FFF2-40B4-BE49-F238E27FC236}">
                  <a16:creationId xmlns:a16="http://schemas.microsoft.com/office/drawing/2014/main" id="{20DEE7D4-65DC-FE7D-398B-B5DE48391E5E}"/>
                </a:ext>
              </a:extLst>
            </p:cNvPr>
            <p:cNvGrpSpPr/>
            <p:nvPr/>
          </p:nvGrpSpPr>
          <p:grpSpPr>
            <a:xfrm>
              <a:off x="1006279" y="7689162"/>
              <a:ext cx="118191" cy="117931"/>
              <a:chOff x="1006279" y="7689162"/>
              <a:chExt cx="118191" cy="117931"/>
            </a:xfrm>
          </p:grpSpPr>
          <p:sp>
            <p:nvSpPr>
              <p:cNvPr id="156" name="Freeform 155">
                <a:extLst>
                  <a:ext uri="{FF2B5EF4-FFF2-40B4-BE49-F238E27FC236}">
                    <a16:creationId xmlns:a16="http://schemas.microsoft.com/office/drawing/2014/main" id="{8460E832-652E-B90A-E344-3399AE2B7DF6}"/>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57" name="Freeform 156">
                <a:extLst>
                  <a:ext uri="{FF2B5EF4-FFF2-40B4-BE49-F238E27FC236}">
                    <a16:creationId xmlns:a16="http://schemas.microsoft.com/office/drawing/2014/main" id="{BCB25D42-F732-92C7-E9C6-870A12167CC1}"/>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6668"/>
              </a:solidFill>
              <a:ln w="2276" cap="flat">
                <a:noFill/>
                <a:prstDash val="solid"/>
                <a:miter/>
              </a:ln>
            </p:spPr>
            <p:txBody>
              <a:bodyPr rtlCol="0" anchor="ctr"/>
              <a:lstStyle/>
              <a:p>
                <a:endParaRPr lang="en-US"/>
              </a:p>
            </p:txBody>
          </p:sp>
        </p:grpSp>
        <p:grpSp>
          <p:nvGrpSpPr>
            <p:cNvPr id="153" name="Graphic 15">
              <a:extLst>
                <a:ext uri="{FF2B5EF4-FFF2-40B4-BE49-F238E27FC236}">
                  <a16:creationId xmlns:a16="http://schemas.microsoft.com/office/drawing/2014/main" id="{A3844823-80D9-689D-C239-E7F7ED77A448}"/>
                </a:ext>
              </a:extLst>
            </p:cNvPr>
            <p:cNvGrpSpPr/>
            <p:nvPr/>
          </p:nvGrpSpPr>
          <p:grpSpPr>
            <a:xfrm>
              <a:off x="547405" y="6570863"/>
              <a:ext cx="1035254" cy="914993"/>
              <a:chOff x="547405" y="6570863"/>
              <a:chExt cx="1035254" cy="914993"/>
            </a:xfrm>
          </p:grpSpPr>
          <p:sp>
            <p:nvSpPr>
              <p:cNvPr id="154" name="Freeform 153">
                <a:extLst>
                  <a:ext uri="{FF2B5EF4-FFF2-40B4-BE49-F238E27FC236}">
                    <a16:creationId xmlns:a16="http://schemas.microsoft.com/office/drawing/2014/main" id="{AC4BCDF4-6B56-E3EA-B370-19E719899E86}"/>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006668"/>
              </a:solidFill>
              <a:ln w="2276"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E8CE47E0-A537-760D-6540-AA86718BE0E2}"/>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grpSp>
        <p:nvGrpSpPr>
          <p:cNvPr id="158" name="Graphic 503">
            <a:extLst>
              <a:ext uri="{FF2B5EF4-FFF2-40B4-BE49-F238E27FC236}">
                <a16:creationId xmlns:a16="http://schemas.microsoft.com/office/drawing/2014/main" id="{EC6F7DFD-DB09-7562-A3E2-939F1BB1D1C1}"/>
              </a:ext>
            </a:extLst>
          </p:cNvPr>
          <p:cNvGrpSpPr/>
          <p:nvPr/>
        </p:nvGrpSpPr>
        <p:grpSpPr>
          <a:xfrm>
            <a:off x="584640" y="481510"/>
            <a:ext cx="326969" cy="408757"/>
            <a:chOff x="19964074" y="5627360"/>
            <a:chExt cx="874820" cy="1086273"/>
          </a:xfrm>
          <a:noFill/>
        </p:grpSpPr>
        <p:grpSp>
          <p:nvGrpSpPr>
            <p:cNvPr id="159" name="Graphic 503">
              <a:extLst>
                <a:ext uri="{FF2B5EF4-FFF2-40B4-BE49-F238E27FC236}">
                  <a16:creationId xmlns:a16="http://schemas.microsoft.com/office/drawing/2014/main" id="{687D8624-F44A-81CE-3124-0B89596616C1}"/>
                </a:ext>
              </a:extLst>
            </p:cNvPr>
            <p:cNvGrpSpPr/>
            <p:nvPr/>
          </p:nvGrpSpPr>
          <p:grpSpPr>
            <a:xfrm>
              <a:off x="19964074" y="6029562"/>
              <a:ext cx="874820" cy="684071"/>
              <a:chOff x="19964074" y="6029562"/>
              <a:chExt cx="874820" cy="684071"/>
            </a:xfrm>
            <a:noFill/>
          </p:grpSpPr>
          <p:grpSp>
            <p:nvGrpSpPr>
              <p:cNvPr id="177" name="Graphic 503">
                <a:extLst>
                  <a:ext uri="{FF2B5EF4-FFF2-40B4-BE49-F238E27FC236}">
                    <a16:creationId xmlns:a16="http://schemas.microsoft.com/office/drawing/2014/main" id="{7C11295C-5BF7-EF71-F176-57C8D7A1A343}"/>
                  </a:ext>
                </a:extLst>
              </p:cNvPr>
              <p:cNvGrpSpPr/>
              <p:nvPr/>
            </p:nvGrpSpPr>
            <p:grpSpPr>
              <a:xfrm>
                <a:off x="20442750" y="6029562"/>
                <a:ext cx="396145" cy="684071"/>
                <a:chOff x="20442750" y="6029562"/>
                <a:chExt cx="396145" cy="684071"/>
              </a:xfrm>
              <a:noFill/>
            </p:grpSpPr>
            <p:sp>
              <p:nvSpPr>
                <p:cNvPr id="182" name="Freeform 181">
                  <a:extLst>
                    <a:ext uri="{FF2B5EF4-FFF2-40B4-BE49-F238E27FC236}">
                      <a16:creationId xmlns:a16="http://schemas.microsoft.com/office/drawing/2014/main" id="{682CF756-E7CE-58F3-0082-CA26BD8639F4}"/>
                    </a:ext>
                  </a:extLst>
                </p:cNvPr>
                <p:cNvSpPr/>
                <p:nvPr/>
              </p:nvSpPr>
              <p:spPr>
                <a:xfrm>
                  <a:off x="20459978" y="6029562"/>
                  <a:ext cx="378917" cy="576928"/>
                </a:xfrm>
                <a:custGeom>
                  <a:avLst/>
                  <a:gdLst>
                    <a:gd name="connsiteX0" fmla="*/ 184145 w 378917"/>
                    <a:gd name="connsiteY0" fmla="*/ 576928 h 576928"/>
                    <a:gd name="connsiteX1" fmla="*/ 364061 w 378917"/>
                    <a:gd name="connsiteY1" fmla="*/ 397256 h 576928"/>
                    <a:gd name="connsiteX2" fmla="*/ 378917 w 378917"/>
                    <a:gd name="connsiteY2" fmla="*/ 364289 h 576928"/>
                    <a:gd name="connsiteX3" fmla="*/ 378917 w 378917"/>
                    <a:gd name="connsiteY3" fmla="*/ 26374 h 576928"/>
                    <a:gd name="connsiteX4" fmla="*/ 352508 w 378917"/>
                    <a:gd name="connsiteY4" fmla="*/ 0 h 576928"/>
                    <a:gd name="connsiteX5" fmla="*/ 283181 w 378917"/>
                    <a:gd name="connsiteY5" fmla="*/ 95605 h 576928"/>
                    <a:gd name="connsiteX6" fmla="*/ 260074 w 378917"/>
                    <a:gd name="connsiteY6" fmla="*/ 283519 h 576928"/>
                    <a:gd name="connsiteX7" fmla="*/ 203953 w 378917"/>
                    <a:gd name="connsiteY7" fmla="*/ 298354 h 576928"/>
                    <a:gd name="connsiteX8" fmla="*/ 139579 w 378917"/>
                    <a:gd name="connsiteY8" fmla="*/ 362641 h 576928"/>
                    <a:gd name="connsiteX9" fmla="*/ 30640 w 378917"/>
                    <a:gd name="connsiteY9" fmla="*/ 412092 h 576928"/>
                    <a:gd name="connsiteX10" fmla="*/ 2578 w 378917"/>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917" h="576928">
                      <a:moveTo>
                        <a:pt x="184145" y="576928"/>
                      </a:moveTo>
                      <a:lnTo>
                        <a:pt x="364061" y="397256"/>
                      </a:lnTo>
                      <a:cubicBezTo>
                        <a:pt x="372314" y="389014"/>
                        <a:pt x="377267" y="377476"/>
                        <a:pt x="378917" y="364289"/>
                      </a:cubicBezTo>
                      <a:lnTo>
                        <a:pt x="378917" y="26374"/>
                      </a:lnTo>
                      <a:cubicBezTo>
                        <a:pt x="378917" y="11539"/>
                        <a:pt x="367364" y="0"/>
                        <a:pt x="352508" y="0"/>
                      </a:cubicBezTo>
                      <a:cubicBezTo>
                        <a:pt x="322796" y="1648"/>
                        <a:pt x="294737" y="34616"/>
                        <a:pt x="283181" y="95605"/>
                      </a:cubicBezTo>
                      <a:lnTo>
                        <a:pt x="260074" y="283519"/>
                      </a:lnTo>
                      <a:cubicBezTo>
                        <a:pt x="238616" y="281871"/>
                        <a:pt x="215507" y="286816"/>
                        <a:pt x="203953" y="298354"/>
                      </a:cubicBezTo>
                      <a:lnTo>
                        <a:pt x="139579" y="362641"/>
                      </a:lnTo>
                      <a:cubicBezTo>
                        <a:pt x="81808" y="374179"/>
                        <a:pt x="60350" y="382421"/>
                        <a:pt x="30640" y="412092"/>
                      </a:cubicBezTo>
                      <a:cubicBezTo>
                        <a:pt x="928" y="441762"/>
                        <a:pt x="-4022" y="501103"/>
                        <a:pt x="2578" y="576928"/>
                      </a:cubicBezTo>
                    </a:path>
                  </a:pathLst>
                </a:custGeom>
                <a:noFill/>
                <a:ln w="12700" cap="rnd">
                  <a:solidFill>
                    <a:srgbClr val="000000"/>
                  </a:solidFill>
                  <a:prstDash val="solid"/>
                  <a:round/>
                </a:ln>
              </p:spPr>
              <p:txBody>
                <a:bodyPr rtlCol="0" anchor="ctr"/>
                <a:lstStyle/>
                <a:p>
                  <a:endParaRPr lang="en-US" sz="1799"/>
                </a:p>
              </p:txBody>
            </p:sp>
            <p:sp>
              <p:nvSpPr>
                <p:cNvPr id="183" name="Freeform 182">
                  <a:extLst>
                    <a:ext uri="{FF2B5EF4-FFF2-40B4-BE49-F238E27FC236}">
                      <a16:creationId xmlns:a16="http://schemas.microsoft.com/office/drawing/2014/main" id="{0C79EE6D-49ED-BFC6-2EF6-C5A8EAE6671D}"/>
                    </a:ext>
                  </a:extLst>
                </p:cNvPr>
                <p:cNvSpPr/>
                <p:nvPr/>
              </p:nvSpPr>
              <p:spPr>
                <a:xfrm>
                  <a:off x="20442750" y="6606490"/>
                  <a:ext cx="250892" cy="107143"/>
                </a:xfrm>
                <a:custGeom>
                  <a:avLst/>
                  <a:gdLst>
                    <a:gd name="connsiteX0" fmla="*/ 0 w 250892"/>
                    <a:gd name="connsiteY0" fmla="*/ 0 h 107143"/>
                    <a:gd name="connsiteX1" fmla="*/ 250891 w 250892"/>
                    <a:gd name="connsiteY1" fmla="*/ 0 h 107143"/>
                    <a:gd name="connsiteX2" fmla="*/ 250891 w 250892"/>
                    <a:gd name="connsiteY2" fmla="*/ 107144 h 107143"/>
                    <a:gd name="connsiteX3" fmla="*/ 0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0" y="0"/>
                      </a:moveTo>
                      <a:lnTo>
                        <a:pt x="250891" y="0"/>
                      </a:lnTo>
                      <a:lnTo>
                        <a:pt x="250891" y="107144"/>
                      </a:lnTo>
                      <a:lnTo>
                        <a:pt x="0"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184" name="Freeform 183">
                  <a:extLst>
                    <a:ext uri="{FF2B5EF4-FFF2-40B4-BE49-F238E27FC236}">
                      <a16:creationId xmlns:a16="http://schemas.microsoft.com/office/drawing/2014/main" id="{4308519E-195D-C4E1-0058-4393CD663734}"/>
                    </a:ext>
                  </a:extLst>
                </p:cNvPr>
                <p:cNvSpPr/>
                <p:nvPr/>
              </p:nvSpPr>
              <p:spPr>
                <a:xfrm>
                  <a:off x="20644123" y="6313081"/>
                  <a:ext cx="115994" cy="150000"/>
                </a:xfrm>
                <a:custGeom>
                  <a:avLst/>
                  <a:gdLst>
                    <a:gd name="connsiteX0" fmla="*/ 75929 w 115994"/>
                    <a:gd name="connsiteY0" fmla="*/ 0 h 150000"/>
                    <a:gd name="connsiteX1" fmla="*/ 99036 w 115994"/>
                    <a:gd name="connsiteY1" fmla="*/ 6593 h 150000"/>
                    <a:gd name="connsiteX2" fmla="*/ 112242 w 115994"/>
                    <a:gd name="connsiteY2" fmla="*/ 37912 h 150000"/>
                    <a:gd name="connsiteX3" fmla="*/ 0 w 115994"/>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4" h="150000">
                      <a:moveTo>
                        <a:pt x="75929" y="0"/>
                      </a:moveTo>
                      <a:cubicBezTo>
                        <a:pt x="84183" y="0"/>
                        <a:pt x="92436" y="3296"/>
                        <a:pt x="99036" y="6593"/>
                      </a:cubicBezTo>
                      <a:cubicBezTo>
                        <a:pt x="110592" y="11538"/>
                        <a:pt x="122145" y="26373"/>
                        <a:pt x="112242" y="37912"/>
                      </a:cubicBezTo>
                      <a:lnTo>
                        <a:pt x="0" y="150001"/>
                      </a:lnTo>
                    </a:path>
                  </a:pathLst>
                </a:custGeom>
                <a:noFill/>
                <a:ln w="12700" cap="rnd">
                  <a:solidFill>
                    <a:srgbClr val="000000"/>
                  </a:solidFill>
                  <a:prstDash val="solid"/>
                  <a:round/>
                </a:ln>
              </p:spPr>
              <p:txBody>
                <a:bodyPr rtlCol="0" anchor="ctr"/>
                <a:lstStyle/>
                <a:p>
                  <a:endParaRPr lang="en-US" sz="1799"/>
                </a:p>
              </p:txBody>
            </p:sp>
          </p:grpSp>
          <p:grpSp>
            <p:nvGrpSpPr>
              <p:cNvPr id="178" name="Graphic 503">
                <a:extLst>
                  <a:ext uri="{FF2B5EF4-FFF2-40B4-BE49-F238E27FC236}">
                    <a16:creationId xmlns:a16="http://schemas.microsoft.com/office/drawing/2014/main" id="{C26118A3-CE44-5897-BA64-D43488C4C622}"/>
                  </a:ext>
                </a:extLst>
              </p:cNvPr>
              <p:cNvGrpSpPr/>
              <p:nvPr/>
            </p:nvGrpSpPr>
            <p:grpSpPr>
              <a:xfrm>
                <a:off x="19964074" y="6029562"/>
                <a:ext cx="394494" cy="684071"/>
                <a:chOff x="19964074" y="6029562"/>
                <a:chExt cx="394494" cy="684071"/>
              </a:xfrm>
              <a:noFill/>
            </p:grpSpPr>
            <p:sp>
              <p:nvSpPr>
                <p:cNvPr id="179" name="Freeform 178">
                  <a:extLst>
                    <a:ext uri="{FF2B5EF4-FFF2-40B4-BE49-F238E27FC236}">
                      <a16:creationId xmlns:a16="http://schemas.microsoft.com/office/drawing/2014/main" id="{4D5F308C-1F26-340C-D1DC-7239D0FD25E0}"/>
                    </a:ext>
                  </a:extLst>
                </p:cNvPr>
                <p:cNvSpPr/>
                <p:nvPr/>
              </p:nvSpPr>
              <p:spPr>
                <a:xfrm>
                  <a:off x="19964074" y="6029562"/>
                  <a:ext cx="379340" cy="576928"/>
                </a:xfrm>
                <a:custGeom>
                  <a:avLst/>
                  <a:gdLst>
                    <a:gd name="connsiteX0" fmla="*/ 376339 w 379340"/>
                    <a:gd name="connsiteY0" fmla="*/ 573631 h 576928"/>
                    <a:gd name="connsiteX1" fmla="*/ 348277 w 379340"/>
                    <a:gd name="connsiteY1" fmla="*/ 412092 h 576928"/>
                    <a:gd name="connsiteX2" fmla="*/ 239338 w 379340"/>
                    <a:gd name="connsiteY2" fmla="*/ 362641 h 576928"/>
                    <a:gd name="connsiteX3" fmla="*/ 174964 w 379340"/>
                    <a:gd name="connsiteY3" fmla="*/ 298354 h 576928"/>
                    <a:gd name="connsiteX4" fmla="*/ 118843 w 379340"/>
                    <a:gd name="connsiteY4" fmla="*/ 283519 h 576928"/>
                    <a:gd name="connsiteX5" fmla="*/ 95736 w 379340"/>
                    <a:gd name="connsiteY5" fmla="*/ 95605 h 576928"/>
                    <a:gd name="connsiteX6" fmla="*/ 26409 w 379340"/>
                    <a:gd name="connsiteY6" fmla="*/ 0 h 576928"/>
                    <a:gd name="connsiteX7" fmla="*/ 0 w 379340"/>
                    <a:gd name="connsiteY7" fmla="*/ 26374 h 576928"/>
                    <a:gd name="connsiteX8" fmla="*/ 0 w 379340"/>
                    <a:gd name="connsiteY8" fmla="*/ 364289 h 576928"/>
                    <a:gd name="connsiteX9" fmla="*/ 14856 w 379340"/>
                    <a:gd name="connsiteY9" fmla="*/ 397256 h 576928"/>
                    <a:gd name="connsiteX10" fmla="*/ 194772 w 379340"/>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340" h="576928">
                      <a:moveTo>
                        <a:pt x="376339" y="573631"/>
                      </a:moveTo>
                      <a:cubicBezTo>
                        <a:pt x="381290" y="499455"/>
                        <a:pt x="384592" y="448356"/>
                        <a:pt x="348277" y="412092"/>
                      </a:cubicBezTo>
                      <a:cubicBezTo>
                        <a:pt x="316915" y="380773"/>
                        <a:pt x="295459" y="374179"/>
                        <a:pt x="239338" y="362641"/>
                      </a:cubicBezTo>
                      <a:lnTo>
                        <a:pt x="174964" y="298354"/>
                      </a:lnTo>
                      <a:cubicBezTo>
                        <a:pt x="161760" y="285167"/>
                        <a:pt x="140301" y="280222"/>
                        <a:pt x="118843" y="283519"/>
                      </a:cubicBezTo>
                      <a:lnTo>
                        <a:pt x="95736" y="95605"/>
                      </a:lnTo>
                      <a:cubicBezTo>
                        <a:pt x="84180" y="32967"/>
                        <a:pt x="56121" y="1648"/>
                        <a:pt x="26409" y="0"/>
                      </a:cubicBezTo>
                      <a:cubicBezTo>
                        <a:pt x="11553" y="0"/>
                        <a:pt x="0" y="11539"/>
                        <a:pt x="0" y="26374"/>
                      </a:cubicBezTo>
                      <a:lnTo>
                        <a:pt x="0" y="364289"/>
                      </a:lnTo>
                      <a:cubicBezTo>
                        <a:pt x="0" y="377476"/>
                        <a:pt x="4953" y="389014"/>
                        <a:pt x="14856" y="397256"/>
                      </a:cubicBezTo>
                      <a:lnTo>
                        <a:pt x="194772" y="576928"/>
                      </a:lnTo>
                    </a:path>
                  </a:pathLst>
                </a:custGeom>
                <a:noFill/>
                <a:ln w="12700" cap="rnd">
                  <a:solidFill>
                    <a:srgbClr val="000000"/>
                  </a:solidFill>
                  <a:prstDash val="solid"/>
                  <a:round/>
                </a:ln>
              </p:spPr>
              <p:txBody>
                <a:bodyPr rtlCol="0" anchor="ctr"/>
                <a:lstStyle/>
                <a:p>
                  <a:endParaRPr lang="en-US" sz="1799"/>
                </a:p>
              </p:txBody>
            </p:sp>
            <p:sp>
              <p:nvSpPr>
                <p:cNvPr id="180" name="Freeform 179">
                  <a:extLst>
                    <a:ext uri="{FF2B5EF4-FFF2-40B4-BE49-F238E27FC236}">
                      <a16:creationId xmlns:a16="http://schemas.microsoft.com/office/drawing/2014/main" id="{31011210-491E-607F-6ED0-40FAC5E64F40}"/>
                    </a:ext>
                  </a:extLst>
                </p:cNvPr>
                <p:cNvSpPr/>
                <p:nvPr/>
              </p:nvSpPr>
              <p:spPr>
                <a:xfrm>
                  <a:off x="20107677" y="6606490"/>
                  <a:ext cx="250892" cy="107143"/>
                </a:xfrm>
                <a:custGeom>
                  <a:avLst/>
                  <a:gdLst>
                    <a:gd name="connsiteX0" fmla="*/ -1 w 250892"/>
                    <a:gd name="connsiteY0" fmla="*/ 0 h 107143"/>
                    <a:gd name="connsiteX1" fmla="*/ 250890 w 250892"/>
                    <a:gd name="connsiteY1" fmla="*/ 0 h 107143"/>
                    <a:gd name="connsiteX2" fmla="*/ 250890 w 250892"/>
                    <a:gd name="connsiteY2" fmla="*/ 107144 h 107143"/>
                    <a:gd name="connsiteX3" fmla="*/ -1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1" y="0"/>
                      </a:moveTo>
                      <a:lnTo>
                        <a:pt x="250890" y="0"/>
                      </a:lnTo>
                      <a:lnTo>
                        <a:pt x="250890" y="107144"/>
                      </a:lnTo>
                      <a:lnTo>
                        <a:pt x="-1"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181" name="Freeform 180">
                  <a:extLst>
                    <a:ext uri="{FF2B5EF4-FFF2-40B4-BE49-F238E27FC236}">
                      <a16:creationId xmlns:a16="http://schemas.microsoft.com/office/drawing/2014/main" id="{52251F41-B0FD-AE2B-CD81-E007B93E6312}"/>
                    </a:ext>
                  </a:extLst>
                </p:cNvPr>
                <p:cNvSpPr/>
                <p:nvPr/>
              </p:nvSpPr>
              <p:spPr>
                <a:xfrm>
                  <a:off x="20041202" y="6313081"/>
                  <a:ext cx="115992" cy="150000"/>
                </a:xfrm>
                <a:custGeom>
                  <a:avLst/>
                  <a:gdLst>
                    <a:gd name="connsiteX0" fmla="*/ 40065 w 115992"/>
                    <a:gd name="connsiteY0" fmla="*/ 0 h 150000"/>
                    <a:gd name="connsiteX1" fmla="*/ 16956 w 115992"/>
                    <a:gd name="connsiteY1" fmla="*/ 6593 h 150000"/>
                    <a:gd name="connsiteX2" fmla="*/ 3752 w 115992"/>
                    <a:gd name="connsiteY2" fmla="*/ 37912 h 150000"/>
                    <a:gd name="connsiteX3" fmla="*/ 115992 w 115992"/>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2" h="150000">
                      <a:moveTo>
                        <a:pt x="40065" y="0"/>
                      </a:moveTo>
                      <a:cubicBezTo>
                        <a:pt x="31812" y="0"/>
                        <a:pt x="23559" y="3296"/>
                        <a:pt x="16956" y="6593"/>
                      </a:cubicBezTo>
                      <a:cubicBezTo>
                        <a:pt x="5402" y="11538"/>
                        <a:pt x="-6151" y="26373"/>
                        <a:pt x="3752" y="37912"/>
                      </a:cubicBezTo>
                      <a:lnTo>
                        <a:pt x="115992" y="150001"/>
                      </a:lnTo>
                    </a:path>
                  </a:pathLst>
                </a:custGeom>
                <a:noFill/>
                <a:ln w="12700" cap="rnd">
                  <a:solidFill>
                    <a:srgbClr val="000000"/>
                  </a:solidFill>
                  <a:prstDash val="solid"/>
                  <a:round/>
                </a:ln>
              </p:spPr>
              <p:txBody>
                <a:bodyPr rtlCol="0" anchor="ctr"/>
                <a:lstStyle/>
                <a:p>
                  <a:endParaRPr lang="en-US" sz="1799"/>
                </a:p>
              </p:txBody>
            </p:sp>
          </p:grpSp>
        </p:grpSp>
        <p:grpSp>
          <p:nvGrpSpPr>
            <p:cNvPr id="160" name="Graphic 503">
              <a:extLst>
                <a:ext uri="{FF2B5EF4-FFF2-40B4-BE49-F238E27FC236}">
                  <a16:creationId xmlns:a16="http://schemas.microsoft.com/office/drawing/2014/main" id="{44751D5F-1156-3822-C47A-76896A238B7D}"/>
                </a:ext>
              </a:extLst>
            </p:cNvPr>
            <p:cNvGrpSpPr/>
            <p:nvPr/>
          </p:nvGrpSpPr>
          <p:grpSpPr>
            <a:xfrm>
              <a:off x="20104092" y="5627360"/>
              <a:ext cx="593135" cy="804402"/>
              <a:chOff x="20104092" y="5627360"/>
              <a:chExt cx="593135" cy="804402"/>
            </a:xfrm>
            <a:noFill/>
          </p:grpSpPr>
          <p:sp>
            <p:nvSpPr>
              <p:cNvPr id="161" name="Freeform 160">
                <a:extLst>
                  <a:ext uri="{FF2B5EF4-FFF2-40B4-BE49-F238E27FC236}">
                    <a16:creationId xmlns:a16="http://schemas.microsoft.com/office/drawing/2014/main" id="{E11AF36B-DBCC-CBB3-2661-A021C10C61D5}"/>
                  </a:ext>
                </a:extLst>
              </p:cNvPr>
              <p:cNvSpPr/>
              <p:nvPr/>
            </p:nvSpPr>
            <p:spPr>
              <a:xfrm>
                <a:off x="20310701" y="5793845"/>
                <a:ext cx="178266" cy="359343"/>
              </a:xfrm>
              <a:custGeom>
                <a:avLst/>
                <a:gdLst>
                  <a:gd name="connsiteX0" fmla="*/ 0 w 178266"/>
                  <a:gd name="connsiteY0" fmla="*/ 179672 h 359343"/>
                  <a:gd name="connsiteX1" fmla="*/ 89133 w 178266"/>
                  <a:gd name="connsiteY1" fmla="*/ 359344 h 359343"/>
                  <a:gd name="connsiteX2" fmla="*/ 178266 w 178266"/>
                  <a:gd name="connsiteY2" fmla="*/ 179672 h 359343"/>
                  <a:gd name="connsiteX3" fmla="*/ 89133 w 178266"/>
                  <a:gd name="connsiteY3" fmla="*/ 0 h 359343"/>
                  <a:gd name="connsiteX4" fmla="*/ 0 w 178266"/>
                  <a:gd name="connsiteY4" fmla="*/ 179672 h 359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66" h="359343">
                    <a:moveTo>
                      <a:pt x="0" y="179672"/>
                    </a:moveTo>
                    <a:cubicBezTo>
                      <a:pt x="0" y="253848"/>
                      <a:pt x="34662" y="318134"/>
                      <a:pt x="89133" y="359344"/>
                    </a:cubicBezTo>
                    <a:cubicBezTo>
                      <a:pt x="143602" y="318134"/>
                      <a:pt x="178266" y="252200"/>
                      <a:pt x="178266" y="179672"/>
                    </a:cubicBezTo>
                    <a:cubicBezTo>
                      <a:pt x="178266" y="107144"/>
                      <a:pt x="143602" y="41209"/>
                      <a:pt x="89133" y="0"/>
                    </a:cubicBezTo>
                    <a:cubicBezTo>
                      <a:pt x="34662" y="41209"/>
                      <a:pt x="0" y="107144"/>
                      <a:pt x="0" y="179672"/>
                    </a:cubicBezTo>
                    <a:close/>
                  </a:path>
                </a:pathLst>
              </a:custGeom>
              <a:noFill/>
              <a:ln w="12700" cap="rnd">
                <a:solidFill>
                  <a:srgbClr val="000000"/>
                </a:solidFill>
                <a:prstDash val="solid"/>
                <a:round/>
              </a:ln>
            </p:spPr>
            <p:txBody>
              <a:bodyPr rtlCol="0" anchor="ctr"/>
              <a:lstStyle/>
              <a:p>
                <a:endParaRPr lang="en-US" sz="1799"/>
              </a:p>
            </p:txBody>
          </p:sp>
          <p:sp>
            <p:nvSpPr>
              <p:cNvPr id="169" name="Freeform 168">
                <a:extLst>
                  <a:ext uri="{FF2B5EF4-FFF2-40B4-BE49-F238E27FC236}">
                    <a16:creationId xmlns:a16="http://schemas.microsoft.com/office/drawing/2014/main" id="{84879CDD-A8CC-E191-461F-84DD16ADBFEC}"/>
                  </a:ext>
                </a:extLst>
              </p:cNvPr>
              <p:cNvSpPr/>
              <p:nvPr/>
            </p:nvSpPr>
            <p:spPr>
              <a:xfrm>
                <a:off x="20548547" y="5823516"/>
                <a:ext cx="126780" cy="181320"/>
              </a:xfrm>
              <a:custGeom>
                <a:avLst/>
                <a:gdLst>
                  <a:gd name="connsiteX0" fmla="*/ 108782 w 126780"/>
                  <a:gd name="connsiteY0" fmla="*/ 117034 h 181320"/>
                  <a:gd name="connsiteX1" fmla="*/ 9746 w 126780"/>
                  <a:gd name="connsiteY1" fmla="*/ 181320 h 181320"/>
                  <a:gd name="connsiteX2" fmla="*/ 17999 w 126780"/>
                  <a:gd name="connsiteY2" fmla="*/ 64286 h 181320"/>
                  <a:gd name="connsiteX3" fmla="*/ 117035 w 126780"/>
                  <a:gd name="connsiteY3" fmla="*/ 0 h 181320"/>
                  <a:gd name="connsiteX4" fmla="*/ 108782 w 126780"/>
                  <a:gd name="connsiteY4" fmla="*/ 117034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117034"/>
                    </a:moveTo>
                    <a:cubicBezTo>
                      <a:pt x="87323" y="153298"/>
                      <a:pt x="49361" y="176375"/>
                      <a:pt x="9746" y="181320"/>
                    </a:cubicBezTo>
                    <a:cubicBezTo>
                      <a:pt x="-5110" y="145056"/>
                      <a:pt x="-3460" y="102199"/>
                      <a:pt x="17999" y="64286"/>
                    </a:cubicBezTo>
                    <a:cubicBezTo>
                      <a:pt x="39457" y="28022"/>
                      <a:pt x="77420" y="4945"/>
                      <a:pt x="117035" y="0"/>
                    </a:cubicBezTo>
                    <a:cubicBezTo>
                      <a:pt x="131891" y="36264"/>
                      <a:pt x="130241" y="79121"/>
                      <a:pt x="108782" y="117034"/>
                    </a:cubicBezTo>
                    <a:close/>
                  </a:path>
                </a:pathLst>
              </a:custGeom>
              <a:noFill/>
              <a:ln w="12700" cap="rnd">
                <a:solidFill>
                  <a:srgbClr val="000000"/>
                </a:solidFill>
                <a:prstDash val="solid"/>
                <a:round/>
              </a:ln>
            </p:spPr>
            <p:txBody>
              <a:bodyPr rtlCol="0" anchor="ctr"/>
              <a:lstStyle/>
              <a:p>
                <a:endParaRPr lang="en-US" sz="1799"/>
              </a:p>
            </p:txBody>
          </p:sp>
          <p:sp>
            <p:nvSpPr>
              <p:cNvPr id="170" name="Freeform 169">
                <a:extLst>
                  <a:ext uri="{FF2B5EF4-FFF2-40B4-BE49-F238E27FC236}">
                    <a16:creationId xmlns:a16="http://schemas.microsoft.com/office/drawing/2014/main" id="{FF8BEB0C-FDBE-4112-755A-6B55084D945E}"/>
                  </a:ext>
                </a:extLst>
              </p:cNvPr>
              <p:cNvSpPr/>
              <p:nvPr/>
            </p:nvSpPr>
            <p:spPr>
              <a:xfrm>
                <a:off x="20117739" y="5823516"/>
                <a:ext cx="126780" cy="181320"/>
              </a:xfrm>
              <a:custGeom>
                <a:avLst/>
                <a:gdLst>
                  <a:gd name="connsiteX0" fmla="*/ 108782 w 126780"/>
                  <a:gd name="connsiteY0" fmla="*/ 64286 h 181320"/>
                  <a:gd name="connsiteX1" fmla="*/ 9746 w 126780"/>
                  <a:gd name="connsiteY1" fmla="*/ 0 h 181320"/>
                  <a:gd name="connsiteX2" fmla="*/ 17999 w 126780"/>
                  <a:gd name="connsiteY2" fmla="*/ 117034 h 181320"/>
                  <a:gd name="connsiteX3" fmla="*/ 117035 w 126780"/>
                  <a:gd name="connsiteY3" fmla="*/ 181320 h 181320"/>
                  <a:gd name="connsiteX4" fmla="*/ 108782 w 126780"/>
                  <a:gd name="connsiteY4" fmla="*/ 64286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64286"/>
                    </a:moveTo>
                    <a:cubicBezTo>
                      <a:pt x="87323" y="28022"/>
                      <a:pt x="49361" y="4945"/>
                      <a:pt x="9746" y="0"/>
                    </a:cubicBezTo>
                    <a:cubicBezTo>
                      <a:pt x="-5110" y="36264"/>
                      <a:pt x="-3460" y="79121"/>
                      <a:pt x="17999" y="117034"/>
                    </a:cubicBezTo>
                    <a:cubicBezTo>
                      <a:pt x="39455" y="153298"/>
                      <a:pt x="77420" y="176375"/>
                      <a:pt x="117035" y="181320"/>
                    </a:cubicBezTo>
                    <a:cubicBezTo>
                      <a:pt x="131891" y="145056"/>
                      <a:pt x="130239" y="102199"/>
                      <a:pt x="108782" y="64286"/>
                    </a:cubicBezTo>
                    <a:close/>
                  </a:path>
                </a:pathLst>
              </a:custGeom>
              <a:noFill/>
              <a:ln w="12700" cap="rnd">
                <a:solidFill>
                  <a:srgbClr val="000000"/>
                </a:solidFill>
                <a:prstDash val="solid"/>
                <a:round/>
              </a:ln>
            </p:spPr>
            <p:txBody>
              <a:bodyPr rtlCol="0" anchor="ctr"/>
              <a:lstStyle/>
              <a:p>
                <a:endParaRPr lang="en-US" sz="1799"/>
              </a:p>
            </p:txBody>
          </p:sp>
          <p:sp>
            <p:nvSpPr>
              <p:cNvPr id="171" name="Freeform 170">
                <a:extLst>
                  <a:ext uri="{FF2B5EF4-FFF2-40B4-BE49-F238E27FC236}">
                    <a16:creationId xmlns:a16="http://schemas.microsoft.com/office/drawing/2014/main" id="{CBA42E77-FB41-0D18-06CF-3EAEDC221113}"/>
                  </a:ext>
                </a:extLst>
              </p:cNvPr>
              <p:cNvSpPr/>
              <p:nvPr/>
            </p:nvSpPr>
            <p:spPr>
              <a:xfrm>
                <a:off x="20436760" y="5627360"/>
                <a:ext cx="122570" cy="187913"/>
              </a:xfrm>
              <a:custGeom>
                <a:avLst/>
                <a:gdLst>
                  <a:gd name="connsiteX0" fmla="*/ 14243 w 122570"/>
                  <a:gd name="connsiteY0" fmla="*/ 117034 h 187913"/>
                  <a:gd name="connsiteX1" fmla="*/ 14243 w 122570"/>
                  <a:gd name="connsiteY1" fmla="*/ 0 h 187913"/>
                  <a:gd name="connsiteX2" fmla="*/ 108326 w 122570"/>
                  <a:gd name="connsiteY2" fmla="*/ 70880 h 187913"/>
                  <a:gd name="connsiteX3" fmla="*/ 108326 w 122570"/>
                  <a:gd name="connsiteY3" fmla="*/ 187914 h 187913"/>
                  <a:gd name="connsiteX4" fmla="*/ 14243 w 122570"/>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0" h="187913">
                    <a:moveTo>
                      <a:pt x="14243" y="117034"/>
                    </a:moveTo>
                    <a:cubicBezTo>
                      <a:pt x="-5564" y="79121"/>
                      <a:pt x="-3914" y="36264"/>
                      <a:pt x="14243" y="0"/>
                    </a:cubicBezTo>
                    <a:cubicBezTo>
                      <a:pt x="53858" y="8242"/>
                      <a:pt x="88520" y="32967"/>
                      <a:pt x="108326" y="70880"/>
                    </a:cubicBezTo>
                    <a:cubicBezTo>
                      <a:pt x="128135" y="108792"/>
                      <a:pt x="126485" y="151649"/>
                      <a:pt x="108326" y="187914"/>
                    </a:cubicBezTo>
                    <a:cubicBezTo>
                      <a:pt x="68714" y="179672"/>
                      <a:pt x="34049" y="154946"/>
                      <a:pt x="14243" y="117034"/>
                    </a:cubicBezTo>
                    <a:close/>
                  </a:path>
                </a:pathLst>
              </a:custGeom>
              <a:noFill/>
              <a:ln w="12700" cap="rnd">
                <a:solidFill>
                  <a:srgbClr val="000000"/>
                </a:solidFill>
                <a:prstDash val="solid"/>
                <a:round/>
              </a:ln>
            </p:spPr>
            <p:txBody>
              <a:bodyPr rtlCol="0" anchor="ctr"/>
              <a:lstStyle/>
              <a:p>
                <a:endParaRPr lang="en-US" sz="1799"/>
              </a:p>
            </p:txBody>
          </p:sp>
          <p:sp>
            <p:nvSpPr>
              <p:cNvPr id="172" name="Freeform 171">
                <a:extLst>
                  <a:ext uri="{FF2B5EF4-FFF2-40B4-BE49-F238E27FC236}">
                    <a16:creationId xmlns:a16="http://schemas.microsoft.com/office/drawing/2014/main" id="{1E3C3205-EF49-5B2D-E47C-09A6FC2BC4B7}"/>
                  </a:ext>
                </a:extLst>
              </p:cNvPr>
              <p:cNvSpPr/>
              <p:nvPr/>
            </p:nvSpPr>
            <p:spPr>
              <a:xfrm>
                <a:off x="20241988" y="5627360"/>
                <a:ext cx="122571" cy="187913"/>
              </a:xfrm>
              <a:custGeom>
                <a:avLst/>
                <a:gdLst>
                  <a:gd name="connsiteX0" fmla="*/ 108328 w 122571"/>
                  <a:gd name="connsiteY0" fmla="*/ 117034 h 187913"/>
                  <a:gd name="connsiteX1" fmla="*/ 108328 w 122571"/>
                  <a:gd name="connsiteY1" fmla="*/ 0 h 187913"/>
                  <a:gd name="connsiteX2" fmla="*/ 14243 w 122571"/>
                  <a:gd name="connsiteY2" fmla="*/ 70880 h 187913"/>
                  <a:gd name="connsiteX3" fmla="*/ 14243 w 122571"/>
                  <a:gd name="connsiteY3" fmla="*/ 187914 h 187913"/>
                  <a:gd name="connsiteX4" fmla="*/ 108328 w 122571"/>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1" h="187913">
                    <a:moveTo>
                      <a:pt x="108328" y="117034"/>
                    </a:moveTo>
                    <a:cubicBezTo>
                      <a:pt x="128135" y="79121"/>
                      <a:pt x="126485" y="36264"/>
                      <a:pt x="108328" y="0"/>
                    </a:cubicBezTo>
                    <a:cubicBezTo>
                      <a:pt x="68714" y="8242"/>
                      <a:pt x="34051" y="32967"/>
                      <a:pt x="14243" y="70880"/>
                    </a:cubicBezTo>
                    <a:cubicBezTo>
                      <a:pt x="-5564" y="108792"/>
                      <a:pt x="-3914" y="151649"/>
                      <a:pt x="14243" y="187914"/>
                    </a:cubicBezTo>
                    <a:cubicBezTo>
                      <a:pt x="53858" y="179672"/>
                      <a:pt x="88520" y="154946"/>
                      <a:pt x="108328" y="117034"/>
                    </a:cubicBezTo>
                    <a:close/>
                  </a:path>
                </a:pathLst>
              </a:custGeom>
              <a:noFill/>
              <a:ln w="12700" cap="rnd">
                <a:solidFill>
                  <a:srgbClr val="000000"/>
                </a:solidFill>
                <a:prstDash val="solid"/>
                <a:round/>
              </a:ln>
            </p:spPr>
            <p:txBody>
              <a:bodyPr rtlCol="0" anchor="ctr"/>
              <a:lstStyle/>
              <a:p>
                <a:endParaRPr lang="en-US" sz="1799"/>
              </a:p>
            </p:txBody>
          </p:sp>
          <p:grpSp>
            <p:nvGrpSpPr>
              <p:cNvPr id="173" name="Graphic 503">
                <a:extLst>
                  <a:ext uri="{FF2B5EF4-FFF2-40B4-BE49-F238E27FC236}">
                    <a16:creationId xmlns:a16="http://schemas.microsoft.com/office/drawing/2014/main" id="{0C8118AC-8341-C82B-952E-93048CA2D4DF}"/>
                  </a:ext>
                </a:extLst>
              </p:cNvPr>
              <p:cNvGrpSpPr/>
              <p:nvPr/>
            </p:nvGrpSpPr>
            <p:grpSpPr>
              <a:xfrm>
                <a:off x="20104092" y="6044632"/>
                <a:ext cx="593135" cy="198981"/>
                <a:chOff x="20104092" y="6044632"/>
                <a:chExt cx="593135" cy="198981"/>
              </a:xfrm>
              <a:noFill/>
            </p:grpSpPr>
            <p:sp>
              <p:nvSpPr>
                <p:cNvPr id="175" name="Freeform 174">
                  <a:extLst>
                    <a:ext uri="{FF2B5EF4-FFF2-40B4-BE49-F238E27FC236}">
                      <a16:creationId xmlns:a16="http://schemas.microsoft.com/office/drawing/2014/main" id="{03F5315A-BC95-84B1-B4AB-49CBC1B1F29B}"/>
                    </a:ext>
                  </a:extLst>
                </p:cNvPr>
                <p:cNvSpPr/>
                <p:nvPr/>
              </p:nvSpPr>
              <p:spPr>
                <a:xfrm>
                  <a:off x="20104092" y="6044632"/>
                  <a:ext cx="220097" cy="198981"/>
                </a:xfrm>
                <a:custGeom>
                  <a:avLst/>
                  <a:gdLst>
                    <a:gd name="connsiteX0" fmla="*/ 56405 w 220097"/>
                    <a:gd name="connsiteY0" fmla="*/ 148117 h 198981"/>
                    <a:gd name="connsiteX1" fmla="*/ 218163 w 220097"/>
                    <a:gd name="connsiteY1" fmla="*/ 197568 h 198981"/>
                    <a:gd name="connsiteX2" fmla="*/ 163694 w 220097"/>
                    <a:gd name="connsiteY2" fmla="*/ 50864 h 198981"/>
                    <a:gd name="connsiteX3" fmla="*/ 1934 w 220097"/>
                    <a:gd name="connsiteY3" fmla="*/ 1413 h 198981"/>
                    <a:gd name="connsiteX4" fmla="*/ 56405 w 220097"/>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7" h="198981">
                      <a:moveTo>
                        <a:pt x="56405" y="148117"/>
                      </a:moveTo>
                      <a:cubicBezTo>
                        <a:pt x="100971" y="187678"/>
                        <a:pt x="160392" y="204162"/>
                        <a:pt x="218163" y="197568"/>
                      </a:cubicBezTo>
                      <a:cubicBezTo>
                        <a:pt x="226416" y="144821"/>
                        <a:pt x="208260" y="90425"/>
                        <a:pt x="163694" y="50864"/>
                      </a:cubicBezTo>
                      <a:cubicBezTo>
                        <a:pt x="119127" y="11303"/>
                        <a:pt x="59706" y="-5181"/>
                        <a:pt x="1934" y="1413"/>
                      </a:cubicBezTo>
                      <a:cubicBezTo>
                        <a:pt x="-6319" y="54161"/>
                        <a:pt x="11838" y="108557"/>
                        <a:pt x="56405" y="148117"/>
                      </a:cubicBezTo>
                      <a:close/>
                    </a:path>
                  </a:pathLst>
                </a:custGeom>
                <a:noFill/>
                <a:ln w="12700" cap="rnd">
                  <a:solidFill>
                    <a:srgbClr val="000000"/>
                  </a:solidFill>
                  <a:prstDash val="solid"/>
                  <a:round/>
                </a:ln>
              </p:spPr>
              <p:txBody>
                <a:bodyPr rtlCol="0" anchor="ctr"/>
                <a:lstStyle/>
                <a:p>
                  <a:endParaRPr lang="en-US" sz="1799"/>
                </a:p>
              </p:txBody>
            </p:sp>
            <p:sp>
              <p:nvSpPr>
                <p:cNvPr id="176" name="Freeform 175">
                  <a:extLst>
                    <a:ext uri="{FF2B5EF4-FFF2-40B4-BE49-F238E27FC236}">
                      <a16:creationId xmlns:a16="http://schemas.microsoft.com/office/drawing/2014/main" id="{C53DDBBC-27C9-913B-0A6F-3E91CC42274A}"/>
                    </a:ext>
                  </a:extLst>
                </p:cNvPr>
                <p:cNvSpPr/>
                <p:nvPr/>
              </p:nvSpPr>
              <p:spPr>
                <a:xfrm>
                  <a:off x="20477128" y="6044632"/>
                  <a:ext cx="220099" cy="198981"/>
                </a:xfrm>
                <a:custGeom>
                  <a:avLst/>
                  <a:gdLst>
                    <a:gd name="connsiteX0" fmla="*/ 163694 w 220099"/>
                    <a:gd name="connsiteY0" fmla="*/ 148117 h 198981"/>
                    <a:gd name="connsiteX1" fmla="*/ 1934 w 220099"/>
                    <a:gd name="connsiteY1" fmla="*/ 197568 h 198981"/>
                    <a:gd name="connsiteX2" fmla="*/ 56405 w 220099"/>
                    <a:gd name="connsiteY2" fmla="*/ 50864 h 198981"/>
                    <a:gd name="connsiteX3" fmla="*/ 218165 w 220099"/>
                    <a:gd name="connsiteY3" fmla="*/ 1413 h 198981"/>
                    <a:gd name="connsiteX4" fmla="*/ 163694 w 220099"/>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9" h="198981">
                      <a:moveTo>
                        <a:pt x="163694" y="148117"/>
                      </a:moveTo>
                      <a:cubicBezTo>
                        <a:pt x="119129" y="187678"/>
                        <a:pt x="59705" y="204162"/>
                        <a:pt x="1934" y="197568"/>
                      </a:cubicBezTo>
                      <a:cubicBezTo>
                        <a:pt x="-6319" y="144821"/>
                        <a:pt x="11839" y="90425"/>
                        <a:pt x="56405" y="50864"/>
                      </a:cubicBezTo>
                      <a:cubicBezTo>
                        <a:pt x="100971" y="11303"/>
                        <a:pt x="160394" y="-5181"/>
                        <a:pt x="218165" y="1413"/>
                      </a:cubicBezTo>
                      <a:cubicBezTo>
                        <a:pt x="226418" y="54161"/>
                        <a:pt x="208260" y="108557"/>
                        <a:pt x="163694" y="148117"/>
                      </a:cubicBezTo>
                      <a:close/>
                    </a:path>
                  </a:pathLst>
                </a:custGeom>
                <a:noFill/>
                <a:ln w="12700" cap="rnd">
                  <a:solidFill>
                    <a:srgbClr val="000000"/>
                  </a:solidFill>
                  <a:prstDash val="solid"/>
                  <a:round/>
                </a:ln>
              </p:spPr>
              <p:txBody>
                <a:bodyPr rtlCol="0" anchor="ctr"/>
                <a:lstStyle/>
                <a:p>
                  <a:endParaRPr lang="en-US" sz="1799"/>
                </a:p>
              </p:txBody>
            </p:sp>
          </p:grpSp>
          <p:sp>
            <p:nvSpPr>
              <p:cNvPr id="174" name="Freeform 173">
                <a:extLst>
                  <a:ext uri="{FF2B5EF4-FFF2-40B4-BE49-F238E27FC236}">
                    <a16:creationId xmlns:a16="http://schemas.microsoft.com/office/drawing/2014/main" id="{954F4862-4988-FAD9-C194-98CA93A9E09F}"/>
                  </a:ext>
                </a:extLst>
              </p:cNvPr>
              <p:cNvSpPr/>
              <p:nvPr/>
            </p:nvSpPr>
            <p:spPr>
              <a:xfrm>
                <a:off x="20399834" y="6153189"/>
                <a:ext cx="16506" cy="278573"/>
              </a:xfrm>
              <a:custGeom>
                <a:avLst/>
                <a:gdLst>
                  <a:gd name="connsiteX0" fmla="*/ 0 w 16506"/>
                  <a:gd name="connsiteY0" fmla="*/ 0 h 278573"/>
                  <a:gd name="connsiteX1" fmla="*/ 0 w 16506"/>
                  <a:gd name="connsiteY1" fmla="*/ 278574 h 278573"/>
                </a:gdLst>
                <a:ahLst/>
                <a:cxnLst>
                  <a:cxn ang="0">
                    <a:pos x="connsiteX0" y="connsiteY0"/>
                  </a:cxn>
                  <a:cxn ang="0">
                    <a:pos x="connsiteX1" y="connsiteY1"/>
                  </a:cxn>
                </a:cxnLst>
                <a:rect l="l" t="t" r="r" b="b"/>
                <a:pathLst>
                  <a:path w="16506" h="278573">
                    <a:moveTo>
                      <a:pt x="0" y="0"/>
                    </a:moveTo>
                    <a:lnTo>
                      <a:pt x="0" y="278574"/>
                    </a:lnTo>
                  </a:path>
                </a:pathLst>
              </a:custGeom>
              <a:ln w="12700" cap="rnd">
                <a:solidFill>
                  <a:srgbClr val="000000"/>
                </a:solidFill>
                <a:prstDash val="solid"/>
                <a:round/>
              </a:ln>
            </p:spPr>
            <p:txBody>
              <a:bodyPr rtlCol="0" anchor="ctr"/>
              <a:lstStyle/>
              <a:p>
                <a:endParaRPr lang="en-US" sz="1799"/>
              </a:p>
            </p:txBody>
          </p:sp>
        </p:grpSp>
      </p:grpSp>
      <p:sp>
        <p:nvSpPr>
          <p:cNvPr id="185" name="object 13">
            <a:extLst>
              <a:ext uri="{FF2B5EF4-FFF2-40B4-BE49-F238E27FC236}">
                <a16:creationId xmlns:a16="http://schemas.microsoft.com/office/drawing/2014/main" id="{572BED74-110C-4092-7DF8-8C059681B1A5}"/>
              </a:ext>
            </a:extLst>
          </p:cNvPr>
          <p:cNvSpPr/>
          <p:nvPr/>
        </p:nvSpPr>
        <p:spPr>
          <a:xfrm rot="16200000">
            <a:off x="3082224" y="-1660743"/>
            <a:ext cx="1379771" cy="7575128"/>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86" name="Text Placeholder 8">
            <a:extLst>
              <a:ext uri="{FF2B5EF4-FFF2-40B4-BE49-F238E27FC236}">
                <a16:creationId xmlns:a16="http://schemas.microsoft.com/office/drawing/2014/main" id="{3EBA5CE2-DB15-3CB6-08F0-F33F7688A0F4}"/>
              </a:ext>
            </a:extLst>
          </p:cNvPr>
          <p:cNvSpPr txBox="1">
            <a:spLocks/>
          </p:cNvSpPr>
          <p:nvPr/>
        </p:nvSpPr>
        <p:spPr>
          <a:xfrm>
            <a:off x="672233" y="1676763"/>
            <a:ext cx="5939601" cy="493776"/>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200" b="1" dirty="0">
                <a:solidFill>
                  <a:srgbClr val="FFFFFF"/>
                </a:solidFill>
                <a:latin typeface="Calibri" panose="020F0502020204030204" pitchFamily="34" charset="0"/>
                <a:cs typeface="Calibri" panose="020F0502020204030204" pitchFamily="34" charset="0"/>
              </a:rPr>
              <a:t>AI-go Studio e AI-go Runtime </a:t>
            </a:r>
          </a:p>
        </p:txBody>
      </p:sp>
      <p:sp>
        <p:nvSpPr>
          <p:cNvPr id="187" name="Text Placeholder 35">
            <a:extLst>
              <a:ext uri="{FF2B5EF4-FFF2-40B4-BE49-F238E27FC236}">
                <a16:creationId xmlns:a16="http://schemas.microsoft.com/office/drawing/2014/main" id="{D5B30497-F149-C08E-391C-47752B771B69}"/>
              </a:ext>
            </a:extLst>
          </p:cNvPr>
          <p:cNvSpPr txBox="1">
            <a:spLocks/>
          </p:cNvSpPr>
          <p:nvPr/>
        </p:nvSpPr>
        <p:spPr>
          <a:xfrm>
            <a:off x="672233" y="2337042"/>
            <a:ext cx="4851651" cy="361280"/>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tabLst>
                <a:tab pos="1147763" algn="l"/>
              </a:tabLst>
            </a:pPr>
            <a:r>
              <a:rPr lang="en-US" sz="1400" b="1" dirty="0">
                <a:solidFill>
                  <a:schemeClr val="bg1"/>
                </a:solidFill>
                <a:latin typeface="Calibri" panose="020F0502020204030204" pitchFamily="34" charset="0"/>
                <a:cs typeface="Calibri" panose="020F0502020204030204" pitchFamily="34" charset="0"/>
              </a:rPr>
              <a:t>Sviluppatore: </a:t>
            </a:r>
            <a:r>
              <a:rPr lang="en-US" sz="1400" dirty="0" err="1">
                <a:solidFill>
                  <a:schemeClr val="bg1"/>
                </a:solidFill>
                <a:latin typeface="Calibri" panose="020F0502020204030204" pitchFamily="34" charset="0"/>
                <a:cs typeface="Calibri" panose="020F0502020204030204" pitchFamily="34" charset="0"/>
              </a:rPr>
              <a:t>     Oròbix </a:t>
            </a:r>
            <a:r>
              <a:rPr lang="en-US" sz="1400" dirty="0">
                <a:solidFill>
                  <a:schemeClr val="bg1"/>
                </a:solidFill>
                <a:latin typeface="Calibri" panose="020F0502020204030204" pitchFamily="34" charset="0"/>
                <a:cs typeface="Calibri" panose="020F0502020204030204" pitchFamily="34" charset="0"/>
              </a:rPr>
              <a:t>– fondata da Luca </a:t>
            </a:r>
            <a:r>
              <a:rPr lang="en-US" sz="1400" dirty="0" err="1">
                <a:solidFill>
                  <a:schemeClr val="bg1"/>
                </a:solidFill>
                <a:latin typeface="Calibri" panose="020F0502020204030204" pitchFamily="34" charset="0"/>
                <a:cs typeface="Calibri" panose="020F0502020204030204" pitchFamily="34" charset="0"/>
              </a:rPr>
              <a:t>Antiga </a:t>
            </a:r>
            <a:r>
              <a:rPr lang="en-US" sz="1400" dirty="0">
                <a:solidFill>
                  <a:schemeClr val="bg1"/>
                </a:solidFill>
                <a:latin typeface="Calibri" panose="020F0502020204030204" pitchFamily="34" charset="0"/>
                <a:cs typeface="Calibri" panose="020F0502020204030204" pitchFamily="34" charset="0"/>
              </a:rPr>
              <a:t>e Pietro Rot</a:t>
            </a:r>
          </a:p>
        </p:txBody>
      </p:sp>
      <p:cxnSp>
        <p:nvCxnSpPr>
          <p:cNvPr id="188" name="Straight Connector 187">
            <a:extLst>
              <a:ext uri="{FF2B5EF4-FFF2-40B4-BE49-F238E27FC236}">
                <a16:creationId xmlns:a16="http://schemas.microsoft.com/office/drawing/2014/main" id="{FB650CE3-CE1D-4C88-793E-184B942C14D3}"/>
              </a:ext>
            </a:extLst>
          </p:cNvPr>
          <p:cNvCxnSpPr>
            <a:cxnSpLocks/>
          </p:cNvCxnSpPr>
          <p:nvPr/>
        </p:nvCxnSpPr>
        <p:spPr>
          <a:xfrm flipH="1">
            <a:off x="-1" y="2170539"/>
            <a:ext cx="67564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89" name="Freeform 188">
            <a:extLst>
              <a:ext uri="{FF2B5EF4-FFF2-40B4-BE49-F238E27FC236}">
                <a16:creationId xmlns:a16="http://schemas.microsoft.com/office/drawing/2014/main" id="{0006EAA2-7953-56A7-256D-C2AB3FFFC9DD}"/>
              </a:ext>
            </a:extLst>
          </p:cNvPr>
          <p:cNvSpPr/>
          <p:nvPr/>
        </p:nvSpPr>
        <p:spPr>
          <a:xfrm rot="16857412">
            <a:off x="6289542" y="1672471"/>
            <a:ext cx="1736260" cy="152301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cxnSp>
        <p:nvCxnSpPr>
          <p:cNvPr id="190" name="Straight Connector 189">
            <a:extLst>
              <a:ext uri="{FF2B5EF4-FFF2-40B4-BE49-F238E27FC236}">
                <a16:creationId xmlns:a16="http://schemas.microsoft.com/office/drawing/2014/main" id="{4C9F3445-17EB-D0DE-CEF0-E7FBC1CE6A5A}"/>
              </a:ext>
            </a:extLst>
          </p:cNvPr>
          <p:cNvCxnSpPr>
            <a:cxnSpLocks/>
          </p:cNvCxnSpPr>
          <p:nvPr/>
        </p:nvCxnSpPr>
        <p:spPr>
          <a:xfrm>
            <a:off x="1785437" y="2170539"/>
            <a:ext cx="0" cy="646168"/>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5BD1B6F3-EE7F-55A9-E3CF-5D5927A891D1}"/>
              </a:ext>
            </a:extLst>
          </p:cNvPr>
          <p:cNvCxnSpPr>
            <a:cxnSpLocks/>
          </p:cNvCxnSpPr>
          <p:nvPr/>
        </p:nvCxnSpPr>
        <p:spPr>
          <a:xfrm>
            <a:off x="830267" y="2825546"/>
            <a:ext cx="0" cy="747185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682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5DFD0-4B8A-A192-26EF-1D83AF5FDA2D}"/>
            </a:ext>
          </a:extLst>
        </p:cNvPr>
        <p:cNvGrpSpPr/>
        <p:nvPr/>
      </p:nvGrpSpPr>
      <p:grpSpPr>
        <a:xfrm>
          <a:off x="0" y="0"/>
          <a:ext cx="0" cy="0"/>
          <a:chOff x="0" y="0"/>
          <a:chExt cx="0" cy="0"/>
        </a:xfrm>
      </p:grpSpPr>
      <p:sp>
        <p:nvSpPr>
          <p:cNvPr id="12" name="object 13">
            <a:extLst>
              <a:ext uri="{FF2B5EF4-FFF2-40B4-BE49-F238E27FC236}">
                <a16:creationId xmlns:a16="http://schemas.microsoft.com/office/drawing/2014/main" id="{7914399C-5FFC-FA89-E733-E37627DE59F5}"/>
              </a:ext>
            </a:extLst>
          </p:cNvPr>
          <p:cNvSpPr/>
          <p:nvPr/>
        </p:nvSpPr>
        <p:spPr>
          <a:xfrm rot="16200000">
            <a:off x="3082224" y="-1660743"/>
            <a:ext cx="1379771" cy="7575128"/>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60321FF4-C72E-9EA7-7B7E-D87EF5633558}"/>
              </a:ext>
            </a:extLst>
          </p:cNvPr>
          <p:cNvSpPr txBox="1">
            <a:spLocks/>
          </p:cNvSpPr>
          <p:nvPr/>
        </p:nvSpPr>
        <p:spPr>
          <a:xfrm>
            <a:off x="672233" y="1676763"/>
            <a:ext cx="5939601" cy="493776"/>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200" b="1" dirty="0">
                <a:solidFill>
                  <a:srgbClr val="FFFFFF"/>
                </a:solidFill>
                <a:latin typeface="Calibri" panose="020F0502020204030204" pitchFamily="34" charset="0"/>
                <a:cs typeface="Calibri" panose="020F0502020204030204" pitchFamily="34" charset="0"/>
              </a:rPr>
              <a:t>AI-go Studio e AI-go Runtime </a:t>
            </a:r>
          </a:p>
        </p:txBody>
      </p:sp>
      <p:sp>
        <p:nvSpPr>
          <p:cNvPr id="129" name="Freeform 128">
            <a:extLst>
              <a:ext uri="{FF2B5EF4-FFF2-40B4-BE49-F238E27FC236}">
                <a16:creationId xmlns:a16="http://schemas.microsoft.com/office/drawing/2014/main" id="{E1B5023B-50ED-6C2F-19F1-BD26168A6F48}"/>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226" name="Text Placeholder 35">
            <a:extLst>
              <a:ext uri="{FF2B5EF4-FFF2-40B4-BE49-F238E27FC236}">
                <a16:creationId xmlns:a16="http://schemas.microsoft.com/office/drawing/2014/main" id="{78090D06-96EA-7590-2006-7D73E4F1E6B4}"/>
              </a:ext>
            </a:extLst>
          </p:cNvPr>
          <p:cNvSpPr txBox="1">
            <a:spLocks/>
          </p:cNvSpPr>
          <p:nvPr/>
        </p:nvSpPr>
        <p:spPr>
          <a:xfrm>
            <a:off x="672233" y="2337042"/>
            <a:ext cx="4851651" cy="361280"/>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tabLst>
                <a:tab pos="1147763" algn="l"/>
              </a:tabLst>
            </a:pPr>
            <a:r>
              <a:rPr lang="en-US" sz="1400" b="1" dirty="0">
                <a:solidFill>
                  <a:schemeClr val="bg1"/>
                </a:solidFill>
                <a:latin typeface="Calibri" panose="020F0502020204030204" pitchFamily="34" charset="0"/>
                <a:cs typeface="Calibri" panose="020F0502020204030204" pitchFamily="34" charset="0"/>
              </a:rPr>
              <a:t>Sviluppatore: </a:t>
            </a:r>
            <a:r>
              <a:rPr lang="en-US" sz="1400" dirty="0" err="1">
                <a:solidFill>
                  <a:schemeClr val="bg1"/>
                </a:solidFill>
                <a:latin typeface="Calibri" panose="020F0502020204030204" pitchFamily="34" charset="0"/>
                <a:cs typeface="Calibri" panose="020F0502020204030204" pitchFamily="34" charset="0"/>
              </a:rPr>
              <a:t>     Oròbix </a:t>
            </a:r>
            <a:r>
              <a:rPr lang="en-US" sz="1400" dirty="0">
                <a:solidFill>
                  <a:schemeClr val="bg1"/>
                </a:solidFill>
                <a:latin typeface="Calibri" panose="020F0502020204030204" pitchFamily="34" charset="0"/>
                <a:cs typeface="Calibri" panose="020F0502020204030204" pitchFamily="34" charset="0"/>
              </a:rPr>
              <a:t>– fondata da Luca </a:t>
            </a:r>
            <a:r>
              <a:rPr lang="en-US" sz="1400" dirty="0" err="1">
                <a:solidFill>
                  <a:schemeClr val="bg1"/>
                </a:solidFill>
                <a:latin typeface="Calibri" panose="020F0502020204030204" pitchFamily="34" charset="0"/>
                <a:cs typeface="Calibri" panose="020F0502020204030204" pitchFamily="34" charset="0"/>
              </a:rPr>
              <a:t>Antiga </a:t>
            </a:r>
            <a:r>
              <a:rPr lang="en-US" sz="1400" dirty="0">
                <a:solidFill>
                  <a:schemeClr val="bg1"/>
                </a:solidFill>
                <a:latin typeface="Calibri" panose="020F0502020204030204" pitchFamily="34" charset="0"/>
                <a:cs typeface="Calibri" panose="020F0502020204030204" pitchFamily="34" charset="0"/>
              </a:rPr>
              <a:t>e Pietro Rot</a:t>
            </a:r>
          </a:p>
        </p:txBody>
      </p:sp>
      <p:sp>
        <p:nvSpPr>
          <p:cNvPr id="228" name="TextBox 227">
            <a:extLst>
              <a:ext uri="{FF2B5EF4-FFF2-40B4-BE49-F238E27FC236}">
                <a16:creationId xmlns:a16="http://schemas.microsoft.com/office/drawing/2014/main" id="{A1B89048-DD0D-F24B-35FC-FACE974133CE}"/>
              </a:ext>
            </a:extLst>
          </p:cNvPr>
          <p:cNvSpPr txBox="1"/>
          <p:nvPr/>
        </p:nvSpPr>
        <p:spPr>
          <a:xfrm>
            <a:off x="1184436" y="2874034"/>
            <a:ext cx="4450318" cy="361637"/>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Destinatari </a:t>
            </a:r>
          </a:p>
        </p:txBody>
      </p:sp>
      <p:sp>
        <p:nvSpPr>
          <p:cNvPr id="231" name="Text Placeholder 1">
            <a:extLst>
              <a:ext uri="{FF2B5EF4-FFF2-40B4-BE49-F238E27FC236}">
                <a16:creationId xmlns:a16="http://schemas.microsoft.com/office/drawing/2014/main" id="{1A92098F-DE76-0022-44B8-7EB9F09D02A1}"/>
              </a:ext>
            </a:extLst>
          </p:cNvPr>
          <p:cNvSpPr txBox="1">
            <a:spLocks/>
          </p:cNvSpPr>
          <p:nvPr/>
        </p:nvSpPr>
        <p:spPr>
          <a:xfrm>
            <a:off x="1204560" y="3204075"/>
            <a:ext cx="5760117" cy="521919"/>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Aziende dei seguenti settori: produzione vinicola, alimentare e bevande, farmaceutico, cosmetico, logistico, manifatturiero, automobilistico, della gomma, </a:t>
            </a:r>
          </a:p>
        </p:txBody>
      </p:sp>
      <p:cxnSp>
        <p:nvCxnSpPr>
          <p:cNvPr id="240" name="Straight Connector 239">
            <a:extLst>
              <a:ext uri="{FF2B5EF4-FFF2-40B4-BE49-F238E27FC236}">
                <a16:creationId xmlns:a16="http://schemas.microsoft.com/office/drawing/2014/main" id="{4B490DD5-CCDE-8562-0968-8A1CEFC63858}"/>
              </a:ext>
            </a:extLst>
          </p:cNvPr>
          <p:cNvCxnSpPr>
            <a:cxnSpLocks/>
          </p:cNvCxnSpPr>
          <p:nvPr/>
        </p:nvCxnSpPr>
        <p:spPr>
          <a:xfrm flipH="1">
            <a:off x="-1" y="2170539"/>
            <a:ext cx="67564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6" name="Slide Number Placeholder 5">
            <a:extLst>
              <a:ext uri="{FF2B5EF4-FFF2-40B4-BE49-F238E27FC236}">
                <a16:creationId xmlns:a16="http://schemas.microsoft.com/office/drawing/2014/main" id="{87219836-5DB4-50A5-2871-7CC07E7D4B3E}"/>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5</a:t>
            </a:fld>
            <a:endParaRPr lang="en-US" dirty="0">
              <a:solidFill>
                <a:srgbClr val="262626"/>
              </a:solidFill>
            </a:endParaRPr>
          </a:p>
        </p:txBody>
      </p:sp>
      <p:sp>
        <p:nvSpPr>
          <p:cNvPr id="26" name="Freeform 25">
            <a:extLst>
              <a:ext uri="{FF2B5EF4-FFF2-40B4-BE49-F238E27FC236}">
                <a16:creationId xmlns:a16="http://schemas.microsoft.com/office/drawing/2014/main" id="{72DF1E0D-432D-DC98-6DC0-05BBD1BD068D}"/>
              </a:ext>
            </a:extLst>
          </p:cNvPr>
          <p:cNvSpPr/>
          <p:nvPr/>
        </p:nvSpPr>
        <p:spPr>
          <a:xfrm rot="16857412">
            <a:off x="6289542" y="1672471"/>
            <a:ext cx="1736260" cy="152301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cxnSp>
        <p:nvCxnSpPr>
          <p:cNvPr id="36" name="Straight Connector 35">
            <a:extLst>
              <a:ext uri="{FF2B5EF4-FFF2-40B4-BE49-F238E27FC236}">
                <a16:creationId xmlns:a16="http://schemas.microsoft.com/office/drawing/2014/main" id="{1668A225-77F2-3C50-1333-B5CB779A8B88}"/>
              </a:ext>
            </a:extLst>
          </p:cNvPr>
          <p:cNvCxnSpPr>
            <a:cxnSpLocks/>
          </p:cNvCxnSpPr>
          <p:nvPr/>
        </p:nvCxnSpPr>
        <p:spPr>
          <a:xfrm>
            <a:off x="1785437" y="2170539"/>
            <a:ext cx="0" cy="646168"/>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BD45A81-865D-5674-81BD-E92D6DFC93D3}"/>
              </a:ext>
            </a:extLst>
          </p:cNvPr>
          <p:cNvCxnSpPr>
            <a:cxnSpLocks/>
          </p:cNvCxnSpPr>
          <p:nvPr/>
        </p:nvCxnSpPr>
        <p:spPr>
          <a:xfrm flipH="1">
            <a:off x="0" y="3686599"/>
            <a:ext cx="75357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BCF4C98C-7555-98CD-5605-31374DC5EF33}"/>
              </a:ext>
            </a:extLst>
          </p:cNvPr>
          <p:cNvSpPr txBox="1"/>
          <p:nvPr/>
        </p:nvSpPr>
        <p:spPr>
          <a:xfrm>
            <a:off x="1189674" y="3693435"/>
            <a:ext cx="4450318" cy="361637"/>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Punti di forza e limiti </a:t>
            </a:r>
          </a:p>
        </p:txBody>
      </p:sp>
      <p:sp>
        <p:nvSpPr>
          <p:cNvPr id="131" name="Text Placeholder 1">
            <a:extLst>
              <a:ext uri="{FF2B5EF4-FFF2-40B4-BE49-F238E27FC236}">
                <a16:creationId xmlns:a16="http://schemas.microsoft.com/office/drawing/2014/main" id="{6924C42B-EE0B-8BEC-7E08-42B38DF6EA21}"/>
              </a:ext>
            </a:extLst>
          </p:cNvPr>
          <p:cNvSpPr txBox="1">
            <a:spLocks/>
          </p:cNvSpPr>
          <p:nvPr/>
        </p:nvSpPr>
        <p:spPr>
          <a:xfrm>
            <a:off x="1209798" y="4044577"/>
            <a:ext cx="5760117" cy="815212"/>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ADD037"/>
              </a:buClr>
            </a:pPr>
            <a:r>
              <a:rPr lang="en-US" sz="1250" dirty="0">
                <a:solidFill>
                  <a:srgbClr val="006668"/>
                </a:solidFill>
              </a:rPr>
              <a:t>Punti di forza:</a:t>
            </a:r>
          </a:p>
          <a:p>
            <a:pPr marL="171450" indent="-171450" algn="just">
              <a:lnSpc>
                <a:spcPts val="1220"/>
              </a:lnSpc>
              <a:spcBef>
                <a:spcPts val="0"/>
              </a:spcBef>
              <a:buClr>
                <a:srgbClr val="ADD037"/>
              </a:buClr>
              <a:buFont typeface="Arial" panose="020B0604020202020204" pitchFamily="34" charset="0"/>
              <a:buChar char="•"/>
            </a:pPr>
            <a:r>
              <a:rPr lang="en-US" sz="1150" b="0" dirty="0">
                <a:solidFill>
                  <a:srgbClr val="262626"/>
                </a:solidFill>
              </a:rPr>
              <a:t>facile da usare e gestire</a:t>
            </a:r>
          </a:p>
          <a:p>
            <a:pPr marL="171450" indent="-171450" algn="just">
              <a:lnSpc>
                <a:spcPts val="1220"/>
              </a:lnSpc>
              <a:spcBef>
                <a:spcPts val="0"/>
              </a:spcBef>
              <a:buClr>
                <a:srgbClr val="ADD037"/>
              </a:buClr>
              <a:buFont typeface="Arial" panose="020B0604020202020204" pitchFamily="34" charset="0"/>
              <a:buChar char="•"/>
            </a:pPr>
            <a:r>
              <a:rPr lang="en-US" sz="1150" b="0" dirty="0">
                <a:solidFill>
                  <a:srgbClr val="262626"/>
                </a:solidFill>
              </a:rPr>
              <a:t>innovativo</a:t>
            </a:r>
          </a:p>
          <a:p>
            <a:pPr marL="171450" indent="-171450" algn="just">
              <a:lnSpc>
                <a:spcPts val="1220"/>
              </a:lnSpc>
              <a:spcBef>
                <a:spcPts val="0"/>
              </a:spcBef>
              <a:buClr>
                <a:srgbClr val="ADD037"/>
              </a:buClr>
              <a:buFont typeface="Arial" panose="020B0604020202020204" pitchFamily="34" charset="0"/>
              <a:buChar char="•"/>
            </a:pPr>
            <a:r>
              <a:rPr lang="en-US" sz="1150" b="0" dirty="0">
                <a:solidFill>
                  <a:srgbClr val="262626"/>
                </a:solidFill>
              </a:rPr>
              <a:t>ampia gamma di applicazioni</a:t>
            </a:r>
          </a:p>
          <a:p>
            <a:pPr algn="just">
              <a:lnSpc>
                <a:spcPts val="1220"/>
              </a:lnSpc>
              <a:spcBef>
                <a:spcPts val="0"/>
              </a:spcBef>
              <a:buClr>
                <a:srgbClr val="ADD037"/>
              </a:buClr>
            </a:pPr>
            <a:r>
              <a:rPr lang="en-US" sz="1250" dirty="0">
                <a:solidFill>
                  <a:srgbClr val="006668"/>
                </a:solidFill>
              </a:rPr>
              <a:t> Limiti</a:t>
            </a:r>
          </a:p>
          <a:p>
            <a:pPr marL="171450" indent="-171450" algn="just">
              <a:lnSpc>
                <a:spcPts val="1220"/>
              </a:lnSpc>
              <a:spcBef>
                <a:spcPts val="0"/>
              </a:spcBef>
              <a:buClr>
                <a:srgbClr val="ADD037"/>
              </a:buClr>
              <a:buFont typeface="Arial" panose="020B0604020202020204" pitchFamily="34" charset="0"/>
              <a:buChar char="•"/>
            </a:pPr>
            <a:r>
              <a:rPr lang="en-US" sz="1150" b="0" dirty="0">
                <a:solidFill>
                  <a:srgbClr val="262626"/>
                </a:solidFill>
              </a:rPr>
              <a:t>strumento a pagamento </a:t>
            </a:r>
          </a:p>
          <a:p>
            <a:pPr algn="just">
              <a:lnSpc>
                <a:spcPts val="1220"/>
              </a:lnSpc>
              <a:spcBef>
                <a:spcPts val="0"/>
              </a:spcBef>
              <a:buClr>
                <a:srgbClr val="ADD037"/>
              </a:buClr>
            </a:pPr>
            <a:r>
              <a:rPr lang="en-US" sz="1150" b="0" dirty="0">
                <a:solidFill>
                  <a:srgbClr val="262626"/>
                </a:solidFill>
              </a:rPr>
              <a:t> </a:t>
            </a:r>
          </a:p>
        </p:txBody>
      </p:sp>
      <p:grpSp>
        <p:nvGrpSpPr>
          <p:cNvPr id="132" name="Group 131">
            <a:extLst>
              <a:ext uri="{FF2B5EF4-FFF2-40B4-BE49-F238E27FC236}">
                <a16:creationId xmlns:a16="http://schemas.microsoft.com/office/drawing/2014/main" id="{3F581B27-27BE-195A-7EAB-96C20CCDAD52}"/>
              </a:ext>
            </a:extLst>
          </p:cNvPr>
          <p:cNvGrpSpPr/>
          <p:nvPr/>
        </p:nvGrpSpPr>
        <p:grpSpPr>
          <a:xfrm>
            <a:off x="827185" y="3812720"/>
            <a:ext cx="284351" cy="90540"/>
            <a:chOff x="1376309" y="4038285"/>
            <a:chExt cx="284351" cy="90540"/>
          </a:xfrm>
        </p:grpSpPr>
        <p:cxnSp>
          <p:nvCxnSpPr>
            <p:cNvPr id="133" name="Straight Connector 132">
              <a:extLst>
                <a:ext uri="{FF2B5EF4-FFF2-40B4-BE49-F238E27FC236}">
                  <a16:creationId xmlns:a16="http://schemas.microsoft.com/office/drawing/2014/main" id="{46505A45-C79C-460F-D1F2-5D6E32BB040E}"/>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34" name="Graphic 15">
              <a:extLst>
                <a:ext uri="{FF2B5EF4-FFF2-40B4-BE49-F238E27FC236}">
                  <a16:creationId xmlns:a16="http://schemas.microsoft.com/office/drawing/2014/main" id="{969D53F8-D7C1-D85B-0B08-6B7EF0DC3F54}"/>
                </a:ext>
              </a:extLst>
            </p:cNvPr>
            <p:cNvGrpSpPr/>
            <p:nvPr/>
          </p:nvGrpSpPr>
          <p:grpSpPr>
            <a:xfrm rot="16200000">
              <a:off x="1570220" y="4038384"/>
              <a:ext cx="90540" cy="90341"/>
              <a:chOff x="1006279" y="7689162"/>
              <a:chExt cx="118191" cy="117931"/>
            </a:xfrm>
          </p:grpSpPr>
          <p:sp>
            <p:nvSpPr>
              <p:cNvPr id="135" name="Freeform 134">
                <a:extLst>
                  <a:ext uri="{FF2B5EF4-FFF2-40B4-BE49-F238E27FC236}">
                    <a16:creationId xmlns:a16="http://schemas.microsoft.com/office/drawing/2014/main" id="{DEA3DF7B-70E3-C475-5B5A-6833B0C10615}"/>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36" name="Freeform 135">
                <a:extLst>
                  <a:ext uri="{FF2B5EF4-FFF2-40B4-BE49-F238E27FC236}">
                    <a16:creationId xmlns:a16="http://schemas.microsoft.com/office/drawing/2014/main" id="{1AD6F0C0-1034-7BBE-9582-63450EDBB7DE}"/>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dirty="0"/>
              </a:p>
            </p:txBody>
          </p:sp>
        </p:grpSp>
      </p:grpSp>
      <p:grpSp>
        <p:nvGrpSpPr>
          <p:cNvPr id="140" name="Group 139">
            <a:extLst>
              <a:ext uri="{FF2B5EF4-FFF2-40B4-BE49-F238E27FC236}">
                <a16:creationId xmlns:a16="http://schemas.microsoft.com/office/drawing/2014/main" id="{62D25014-D482-CAEC-1E8C-41202E0954E2}"/>
              </a:ext>
            </a:extLst>
          </p:cNvPr>
          <p:cNvGrpSpPr/>
          <p:nvPr/>
        </p:nvGrpSpPr>
        <p:grpSpPr>
          <a:xfrm>
            <a:off x="831424" y="3015159"/>
            <a:ext cx="284351" cy="90540"/>
            <a:chOff x="1376309" y="4038285"/>
            <a:chExt cx="284351" cy="90540"/>
          </a:xfrm>
        </p:grpSpPr>
        <p:cxnSp>
          <p:nvCxnSpPr>
            <p:cNvPr id="142" name="Straight Connector 141">
              <a:extLst>
                <a:ext uri="{FF2B5EF4-FFF2-40B4-BE49-F238E27FC236}">
                  <a16:creationId xmlns:a16="http://schemas.microsoft.com/office/drawing/2014/main" id="{C124C884-56E5-083F-A6C2-3B8D760B4D24}"/>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3" name="Graphic 15">
              <a:extLst>
                <a:ext uri="{FF2B5EF4-FFF2-40B4-BE49-F238E27FC236}">
                  <a16:creationId xmlns:a16="http://schemas.microsoft.com/office/drawing/2014/main" id="{BD4F9519-59ED-E614-0074-270E51D8DF20}"/>
                </a:ext>
              </a:extLst>
            </p:cNvPr>
            <p:cNvGrpSpPr/>
            <p:nvPr/>
          </p:nvGrpSpPr>
          <p:grpSpPr>
            <a:xfrm rot="16200000">
              <a:off x="1570220" y="4038384"/>
              <a:ext cx="90540" cy="90341"/>
              <a:chOff x="1006279" y="7689162"/>
              <a:chExt cx="118191" cy="117931"/>
            </a:xfrm>
          </p:grpSpPr>
          <p:sp>
            <p:nvSpPr>
              <p:cNvPr id="144" name="Freeform 143">
                <a:extLst>
                  <a:ext uri="{FF2B5EF4-FFF2-40B4-BE49-F238E27FC236}">
                    <a16:creationId xmlns:a16="http://schemas.microsoft.com/office/drawing/2014/main" id="{3C7AB746-C446-1927-2E0A-4099FAB1D0E8}"/>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45" name="Freeform 144">
                <a:extLst>
                  <a:ext uri="{FF2B5EF4-FFF2-40B4-BE49-F238E27FC236}">
                    <a16:creationId xmlns:a16="http://schemas.microsoft.com/office/drawing/2014/main" id="{978E7BB1-1A8D-2710-DF76-1796AF672385}"/>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42" name="Straight Connector 41">
            <a:extLst>
              <a:ext uri="{FF2B5EF4-FFF2-40B4-BE49-F238E27FC236}">
                <a16:creationId xmlns:a16="http://schemas.microsoft.com/office/drawing/2014/main" id="{21FAFA32-9B5C-9514-4B33-1B520954C9CF}"/>
              </a:ext>
            </a:extLst>
          </p:cNvPr>
          <p:cNvCxnSpPr>
            <a:cxnSpLocks/>
          </p:cNvCxnSpPr>
          <p:nvPr/>
        </p:nvCxnSpPr>
        <p:spPr>
          <a:xfrm flipH="1">
            <a:off x="-15455" y="4859789"/>
            <a:ext cx="75357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pic>
        <p:nvPicPr>
          <p:cNvPr id="45" name="Picture 44" descr="A dirt road leading to a vineyard&#10;&#10;AI-generated content may be incorrect.">
            <a:extLst>
              <a:ext uri="{FF2B5EF4-FFF2-40B4-BE49-F238E27FC236}">
                <a16:creationId xmlns:a16="http://schemas.microsoft.com/office/drawing/2014/main" id="{E83CD476-88C7-4FCE-C228-4DB01295E6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199" r="3199"/>
          <a:stretch/>
        </p:blipFill>
        <p:spPr>
          <a:xfrm>
            <a:off x="2463" y="6703199"/>
            <a:ext cx="4748276" cy="3062199"/>
          </a:xfrm>
          <a:prstGeom prst="rect">
            <a:avLst/>
          </a:prstGeom>
        </p:spPr>
      </p:pic>
      <p:sp>
        <p:nvSpPr>
          <p:cNvPr id="46" name="object 13">
            <a:extLst>
              <a:ext uri="{FF2B5EF4-FFF2-40B4-BE49-F238E27FC236}">
                <a16:creationId xmlns:a16="http://schemas.microsoft.com/office/drawing/2014/main" id="{BE03CECE-CA1E-DF8E-2021-DE75600A8483}"/>
              </a:ext>
            </a:extLst>
          </p:cNvPr>
          <p:cNvSpPr/>
          <p:nvPr/>
        </p:nvSpPr>
        <p:spPr>
          <a:xfrm rot="5400000">
            <a:off x="3314015" y="5528879"/>
            <a:ext cx="3062199" cy="5410839"/>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58" name="Freeform 57">
            <a:extLst>
              <a:ext uri="{FF2B5EF4-FFF2-40B4-BE49-F238E27FC236}">
                <a16:creationId xmlns:a16="http://schemas.microsoft.com/office/drawing/2014/main" id="{99598419-1221-99A3-4017-F42C4EF7A01E}"/>
              </a:ext>
            </a:extLst>
          </p:cNvPr>
          <p:cNvSpPr/>
          <p:nvPr/>
        </p:nvSpPr>
        <p:spPr>
          <a:xfrm rot="16857412">
            <a:off x="5880959" y="8372634"/>
            <a:ext cx="2134633" cy="187245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grpSp>
        <p:nvGrpSpPr>
          <p:cNvPr id="59" name="Group 58">
            <a:extLst>
              <a:ext uri="{FF2B5EF4-FFF2-40B4-BE49-F238E27FC236}">
                <a16:creationId xmlns:a16="http://schemas.microsoft.com/office/drawing/2014/main" id="{DB7D095D-A1EE-BA91-2A7E-0C93CF6F950D}"/>
              </a:ext>
            </a:extLst>
          </p:cNvPr>
          <p:cNvGrpSpPr/>
          <p:nvPr/>
        </p:nvGrpSpPr>
        <p:grpSpPr>
          <a:xfrm>
            <a:off x="4111616" y="5721829"/>
            <a:ext cx="3438921" cy="2437858"/>
            <a:chOff x="1950804" y="3053151"/>
            <a:chExt cx="4822141" cy="3418425"/>
          </a:xfrm>
        </p:grpSpPr>
        <p:pic>
          <p:nvPicPr>
            <p:cNvPr id="60" name="Picture 59">
              <a:extLst>
                <a:ext uri="{FF2B5EF4-FFF2-40B4-BE49-F238E27FC236}">
                  <a16:creationId xmlns:a16="http://schemas.microsoft.com/office/drawing/2014/main" id="{F1A5B755-01FD-5526-7F49-C91362A474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026"/>
            <a:stretch/>
          </p:blipFill>
          <p:spPr>
            <a:xfrm>
              <a:off x="1950804" y="3053151"/>
              <a:ext cx="4822141" cy="3418425"/>
            </a:xfrm>
            <a:prstGeom prst="rect">
              <a:avLst/>
            </a:prstGeom>
          </p:spPr>
        </p:pic>
        <p:sp>
          <p:nvSpPr>
            <p:cNvPr id="61" name="Rectangle 60">
              <a:extLst>
                <a:ext uri="{FF2B5EF4-FFF2-40B4-BE49-F238E27FC236}">
                  <a16:creationId xmlns:a16="http://schemas.microsoft.com/office/drawing/2014/main" id="{D9BC151C-5CB2-7696-4E9A-55F0192456BD}"/>
                </a:ext>
              </a:extLst>
            </p:cNvPr>
            <p:cNvSpPr/>
            <p:nvPr/>
          </p:nvSpPr>
          <p:spPr>
            <a:xfrm>
              <a:off x="2791253" y="3350557"/>
              <a:ext cx="3981692" cy="2462739"/>
            </a:xfrm>
            <a:prstGeom prst="rect">
              <a:avLst/>
            </a:prstGeom>
            <a:blipFill dpi="0" rotWithShape="1">
              <a:blip r:embed="rId4" cstate="screen">
                <a:extLst>
                  <a:ext uri="{28A0092B-C50C-407E-A947-70E740481C1C}">
                    <a14:useLocalDpi xmlns:a14="http://schemas.microsoft.com/office/drawing/2010/main"/>
                  </a:ext>
                </a:extLst>
              </a:blip>
              <a:srcRect/>
              <a:stretch>
                <a:fillRect l="-1000" t="286" r="-15000" b="-2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63" name="Group 62">
            <a:extLst>
              <a:ext uri="{FF2B5EF4-FFF2-40B4-BE49-F238E27FC236}">
                <a16:creationId xmlns:a16="http://schemas.microsoft.com/office/drawing/2014/main" id="{2BA91650-E963-F97E-E589-5C23506CDA63}"/>
              </a:ext>
            </a:extLst>
          </p:cNvPr>
          <p:cNvGrpSpPr/>
          <p:nvPr/>
        </p:nvGrpSpPr>
        <p:grpSpPr>
          <a:xfrm rot="20570557">
            <a:off x="5319611" y="7570529"/>
            <a:ext cx="1013273" cy="1008681"/>
            <a:chOff x="2301368" y="4765438"/>
            <a:chExt cx="1350264" cy="1344145"/>
          </a:xfrm>
        </p:grpSpPr>
        <p:sp>
          <p:nvSpPr>
            <p:cNvPr id="128" name="Oval 127">
              <a:extLst>
                <a:ext uri="{FF2B5EF4-FFF2-40B4-BE49-F238E27FC236}">
                  <a16:creationId xmlns:a16="http://schemas.microsoft.com/office/drawing/2014/main" id="{69772882-FC69-9B5B-7354-7E0FDB7D6CA6}"/>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137" name="TextBox 136">
              <a:extLst>
                <a:ext uri="{FF2B5EF4-FFF2-40B4-BE49-F238E27FC236}">
                  <a16:creationId xmlns:a16="http://schemas.microsoft.com/office/drawing/2014/main" id="{F783B795-A2C3-AF8B-EFCF-2A37B6081853}"/>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cxnSp>
        <p:nvCxnSpPr>
          <p:cNvPr id="139" name="Straight Connector 138">
            <a:extLst>
              <a:ext uri="{FF2B5EF4-FFF2-40B4-BE49-F238E27FC236}">
                <a16:creationId xmlns:a16="http://schemas.microsoft.com/office/drawing/2014/main" id="{F56EA550-17AA-5E27-9ECB-2D06E87D871D}"/>
              </a:ext>
            </a:extLst>
          </p:cNvPr>
          <p:cNvCxnSpPr>
            <a:cxnSpLocks/>
          </p:cNvCxnSpPr>
          <p:nvPr/>
        </p:nvCxnSpPr>
        <p:spPr>
          <a:xfrm>
            <a:off x="841769" y="1176990"/>
            <a:ext cx="0" cy="25994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82F7A2F-D4BA-698B-3F1B-B64D0EB81C64}"/>
              </a:ext>
            </a:extLst>
          </p:cNvPr>
          <p:cNvCxnSpPr>
            <a:cxnSpLocks/>
            <a:stCxn id="153" idx="1"/>
          </p:cNvCxnSpPr>
          <p:nvPr/>
        </p:nvCxnSpPr>
        <p:spPr>
          <a:xfrm flipH="1" flipV="1">
            <a:off x="-37293" y="698810"/>
            <a:ext cx="1331206" cy="19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CE435471-9DFA-DB04-F14E-9EBD33574EF4}"/>
              </a:ext>
            </a:extLst>
          </p:cNvPr>
          <p:cNvSpPr txBox="1"/>
          <p:nvPr/>
        </p:nvSpPr>
        <p:spPr>
          <a:xfrm>
            <a:off x="1464449" y="591751"/>
            <a:ext cx="3366904" cy="320665"/>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AGRICOLTURA</a:t>
            </a:r>
          </a:p>
        </p:txBody>
      </p:sp>
      <p:grpSp>
        <p:nvGrpSpPr>
          <p:cNvPr id="148" name="Group 147">
            <a:extLst>
              <a:ext uri="{FF2B5EF4-FFF2-40B4-BE49-F238E27FC236}">
                <a16:creationId xmlns:a16="http://schemas.microsoft.com/office/drawing/2014/main" id="{E4FBE743-3AF7-3A59-9464-2ED6FEE9556C}"/>
              </a:ext>
            </a:extLst>
          </p:cNvPr>
          <p:cNvGrpSpPr/>
          <p:nvPr/>
        </p:nvGrpSpPr>
        <p:grpSpPr>
          <a:xfrm rot="16200000">
            <a:off x="514220" y="225676"/>
            <a:ext cx="793054" cy="947012"/>
            <a:chOff x="547405" y="6570863"/>
            <a:chExt cx="1035254" cy="1236230"/>
          </a:xfrm>
        </p:grpSpPr>
        <p:grpSp>
          <p:nvGrpSpPr>
            <p:cNvPr id="149" name="Graphic 15">
              <a:extLst>
                <a:ext uri="{FF2B5EF4-FFF2-40B4-BE49-F238E27FC236}">
                  <a16:creationId xmlns:a16="http://schemas.microsoft.com/office/drawing/2014/main" id="{8B40A6A1-83ED-08C6-4075-10D0C3C7F480}"/>
                </a:ext>
              </a:extLst>
            </p:cNvPr>
            <p:cNvGrpSpPr/>
            <p:nvPr/>
          </p:nvGrpSpPr>
          <p:grpSpPr>
            <a:xfrm>
              <a:off x="1006279" y="7689162"/>
              <a:ext cx="118191" cy="117931"/>
              <a:chOff x="1006279" y="7689162"/>
              <a:chExt cx="118191" cy="117931"/>
            </a:xfrm>
          </p:grpSpPr>
          <p:sp>
            <p:nvSpPr>
              <p:cNvPr id="153" name="Freeform 152">
                <a:extLst>
                  <a:ext uri="{FF2B5EF4-FFF2-40B4-BE49-F238E27FC236}">
                    <a16:creationId xmlns:a16="http://schemas.microsoft.com/office/drawing/2014/main" id="{1A09606B-FC23-2BCD-811A-A6EDADC142A7}"/>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54" name="Freeform 153">
                <a:extLst>
                  <a:ext uri="{FF2B5EF4-FFF2-40B4-BE49-F238E27FC236}">
                    <a16:creationId xmlns:a16="http://schemas.microsoft.com/office/drawing/2014/main" id="{850170E3-7176-E49C-2CE5-E1D756936504}"/>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6668"/>
              </a:solidFill>
              <a:ln w="2276" cap="flat">
                <a:noFill/>
                <a:prstDash val="solid"/>
                <a:miter/>
              </a:ln>
            </p:spPr>
            <p:txBody>
              <a:bodyPr rtlCol="0" anchor="ctr"/>
              <a:lstStyle/>
              <a:p>
                <a:endParaRPr lang="en-US"/>
              </a:p>
            </p:txBody>
          </p:sp>
        </p:grpSp>
        <p:grpSp>
          <p:nvGrpSpPr>
            <p:cNvPr id="150" name="Graphic 15">
              <a:extLst>
                <a:ext uri="{FF2B5EF4-FFF2-40B4-BE49-F238E27FC236}">
                  <a16:creationId xmlns:a16="http://schemas.microsoft.com/office/drawing/2014/main" id="{A37CDF7C-4082-BDE6-2D30-ACF1DA6341E2}"/>
                </a:ext>
              </a:extLst>
            </p:cNvPr>
            <p:cNvGrpSpPr/>
            <p:nvPr/>
          </p:nvGrpSpPr>
          <p:grpSpPr>
            <a:xfrm>
              <a:off x="547405" y="6570863"/>
              <a:ext cx="1035254" cy="914993"/>
              <a:chOff x="547405" y="6570863"/>
              <a:chExt cx="1035254" cy="914993"/>
            </a:xfrm>
          </p:grpSpPr>
          <p:sp>
            <p:nvSpPr>
              <p:cNvPr id="151" name="Freeform 150">
                <a:extLst>
                  <a:ext uri="{FF2B5EF4-FFF2-40B4-BE49-F238E27FC236}">
                    <a16:creationId xmlns:a16="http://schemas.microsoft.com/office/drawing/2014/main" id="{E0686CE3-9E5C-E0C9-B219-A74946D37B23}"/>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006668"/>
              </a:solidFill>
              <a:ln w="2276"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D4FFCB0B-5779-8B95-6D4B-B3A1C357C1FD}"/>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grpSp>
        <p:nvGrpSpPr>
          <p:cNvPr id="155" name="Graphic 503">
            <a:extLst>
              <a:ext uri="{FF2B5EF4-FFF2-40B4-BE49-F238E27FC236}">
                <a16:creationId xmlns:a16="http://schemas.microsoft.com/office/drawing/2014/main" id="{2A61FC49-6F10-673E-EB77-B21B02D4D932}"/>
              </a:ext>
            </a:extLst>
          </p:cNvPr>
          <p:cNvGrpSpPr/>
          <p:nvPr/>
        </p:nvGrpSpPr>
        <p:grpSpPr>
          <a:xfrm>
            <a:off x="584640" y="481510"/>
            <a:ext cx="326969" cy="408757"/>
            <a:chOff x="19964074" y="5627360"/>
            <a:chExt cx="874820" cy="1086273"/>
          </a:xfrm>
          <a:noFill/>
        </p:grpSpPr>
        <p:grpSp>
          <p:nvGrpSpPr>
            <p:cNvPr id="156" name="Graphic 503">
              <a:extLst>
                <a:ext uri="{FF2B5EF4-FFF2-40B4-BE49-F238E27FC236}">
                  <a16:creationId xmlns:a16="http://schemas.microsoft.com/office/drawing/2014/main" id="{01B711BF-ADC5-C96E-4728-4D9C1A7E275D}"/>
                </a:ext>
              </a:extLst>
            </p:cNvPr>
            <p:cNvGrpSpPr/>
            <p:nvPr/>
          </p:nvGrpSpPr>
          <p:grpSpPr>
            <a:xfrm>
              <a:off x="19964074" y="6029562"/>
              <a:ext cx="874820" cy="684071"/>
              <a:chOff x="19964074" y="6029562"/>
              <a:chExt cx="874820" cy="684071"/>
            </a:xfrm>
            <a:noFill/>
          </p:grpSpPr>
          <p:grpSp>
            <p:nvGrpSpPr>
              <p:cNvPr id="168" name="Graphic 503">
                <a:extLst>
                  <a:ext uri="{FF2B5EF4-FFF2-40B4-BE49-F238E27FC236}">
                    <a16:creationId xmlns:a16="http://schemas.microsoft.com/office/drawing/2014/main" id="{C911718F-3108-DC22-8B1F-D1A01A9562D8}"/>
                  </a:ext>
                </a:extLst>
              </p:cNvPr>
              <p:cNvGrpSpPr/>
              <p:nvPr/>
            </p:nvGrpSpPr>
            <p:grpSpPr>
              <a:xfrm>
                <a:off x="20442750" y="6029562"/>
                <a:ext cx="396145" cy="684071"/>
                <a:chOff x="20442750" y="6029562"/>
                <a:chExt cx="396145" cy="684071"/>
              </a:xfrm>
              <a:noFill/>
            </p:grpSpPr>
            <p:sp>
              <p:nvSpPr>
                <p:cNvPr id="173" name="Freeform 172">
                  <a:extLst>
                    <a:ext uri="{FF2B5EF4-FFF2-40B4-BE49-F238E27FC236}">
                      <a16:creationId xmlns:a16="http://schemas.microsoft.com/office/drawing/2014/main" id="{EB78AC41-8504-CEB6-B42E-56164CDB6787}"/>
                    </a:ext>
                  </a:extLst>
                </p:cNvPr>
                <p:cNvSpPr/>
                <p:nvPr/>
              </p:nvSpPr>
              <p:spPr>
                <a:xfrm>
                  <a:off x="20459978" y="6029562"/>
                  <a:ext cx="378917" cy="576928"/>
                </a:xfrm>
                <a:custGeom>
                  <a:avLst/>
                  <a:gdLst>
                    <a:gd name="connsiteX0" fmla="*/ 184145 w 378917"/>
                    <a:gd name="connsiteY0" fmla="*/ 576928 h 576928"/>
                    <a:gd name="connsiteX1" fmla="*/ 364061 w 378917"/>
                    <a:gd name="connsiteY1" fmla="*/ 397256 h 576928"/>
                    <a:gd name="connsiteX2" fmla="*/ 378917 w 378917"/>
                    <a:gd name="connsiteY2" fmla="*/ 364289 h 576928"/>
                    <a:gd name="connsiteX3" fmla="*/ 378917 w 378917"/>
                    <a:gd name="connsiteY3" fmla="*/ 26374 h 576928"/>
                    <a:gd name="connsiteX4" fmla="*/ 352508 w 378917"/>
                    <a:gd name="connsiteY4" fmla="*/ 0 h 576928"/>
                    <a:gd name="connsiteX5" fmla="*/ 283181 w 378917"/>
                    <a:gd name="connsiteY5" fmla="*/ 95605 h 576928"/>
                    <a:gd name="connsiteX6" fmla="*/ 260074 w 378917"/>
                    <a:gd name="connsiteY6" fmla="*/ 283519 h 576928"/>
                    <a:gd name="connsiteX7" fmla="*/ 203953 w 378917"/>
                    <a:gd name="connsiteY7" fmla="*/ 298354 h 576928"/>
                    <a:gd name="connsiteX8" fmla="*/ 139579 w 378917"/>
                    <a:gd name="connsiteY8" fmla="*/ 362641 h 576928"/>
                    <a:gd name="connsiteX9" fmla="*/ 30640 w 378917"/>
                    <a:gd name="connsiteY9" fmla="*/ 412092 h 576928"/>
                    <a:gd name="connsiteX10" fmla="*/ 2578 w 378917"/>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917" h="576928">
                      <a:moveTo>
                        <a:pt x="184145" y="576928"/>
                      </a:moveTo>
                      <a:lnTo>
                        <a:pt x="364061" y="397256"/>
                      </a:lnTo>
                      <a:cubicBezTo>
                        <a:pt x="372314" y="389014"/>
                        <a:pt x="377267" y="377476"/>
                        <a:pt x="378917" y="364289"/>
                      </a:cubicBezTo>
                      <a:lnTo>
                        <a:pt x="378917" y="26374"/>
                      </a:lnTo>
                      <a:cubicBezTo>
                        <a:pt x="378917" y="11539"/>
                        <a:pt x="367364" y="0"/>
                        <a:pt x="352508" y="0"/>
                      </a:cubicBezTo>
                      <a:cubicBezTo>
                        <a:pt x="322796" y="1648"/>
                        <a:pt x="294737" y="34616"/>
                        <a:pt x="283181" y="95605"/>
                      </a:cubicBezTo>
                      <a:lnTo>
                        <a:pt x="260074" y="283519"/>
                      </a:lnTo>
                      <a:cubicBezTo>
                        <a:pt x="238616" y="281871"/>
                        <a:pt x="215507" y="286816"/>
                        <a:pt x="203953" y="298354"/>
                      </a:cubicBezTo>
                      <a:lnTo>
                        <a:pt x="139579" y="362641"/>
                      </a:lnTo>
                      <a:cubicBezTo>
                        <a:pt x="81808" y="374179"/>
                        <a:pt x="60350" y="382421"/>
                        <a:pt x="30640" y="412092"/>
                      </a:cubicBezTo>
                      <a:cubicBezTo>
                        <a:pt x="928" y="441762"/>
                        <a:pt x="-4022" y="501103"/>
                        <a:pt x="2578" y="576928"/>
                      </a:cubicBezTo>
                    </a:path>
                  </a:pathLst>
                </a:custGeom>
                <a:noFill/>
                <a:ln w="12700" cap="rnd">
                  <a:solidFill>
                    <a:srgbClr val="000000"/>
                  </a:solidFill>
                  <a:prstDash val="solid"/>
                  <a:round/>
                </a:ln>
              </p:spPr>
              <p:txBody>
                <a:bodyPr rtlCol="0" anchor="ctr"/>
                <a:lstStyle/>
                <a:p>
                  <a:endParaRPr lang="en-US" sz="1799"/>
                </a:p>
              </p:txBody>
            </p:sp>
            <p:sp>
              <p:nvSpPr>
                <p:cNvPr id="174" name="Freeform 173">
                  <a:extLst>
                    <a:ext uri="{FF2B5EF4-FFF2-40B4-BE49-F238E27FC236}">
                      <a16:creationId xmlns:a16="http://schemas.microsoft.com/office/drawing/2014/main" id="{9E3DBFC8-8A07-0414-5EBF-3D410156410A}"/>
                    </a:ext>
                  </a:extLst>
                </p:cNvPr>
                <p:cNvSpPr/>
                <p:nvPr/>
              </p:nvSpPr>
              <p:spPr>
                <a:xfrm>
                  <a:off x="20442750" y="6606490"/>
                  <a:ext cx="250892" cy="107143"/>
                </a:xfrm>
                <a:custGeom>
                  <a:avLst/>
                  <a:gdLst>
                    <a:gd name="connsiteX0" fmla="*/ 0 w 250892"/>
                    <a:gd name="connsiteY0" fmla="*/ 0 h 107143"/>
                    <a:gd name="connsiteX1" fmla="*/ 250891 w 250892"/>
                    <a:gd name="connsiteY1" fmla="*/ 0 h 107143"/>
                    <a:gd name="connsiteX2" fmla="*/ 250891 w 250892"/>
                    <a:gd name="connsiteY2" fmla="*/ 107144 h 107143"/>
                    <a:gd name="connsiteX3" fmla="*/ 0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0" y="0"/>
                      </a:moveTo>
                      <a:lnTo>
                        <a:pt x="250891" y="0"/>
                      </a:lnTo>
                      <a:lnTo>
                        <a:pt x="250891" y="107144"/>
                      </a:lnTo>
                      <a:lnTo>
                        <a:pt x="0"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175" name="Freeform 174">
                  <a:extLst>
                    <a:ext uri="{FF2B5EF4-FFF2-40B4-BE49-F238E27FC236}">
                      <a16:creationId xmlns:a16="http://schemas.microsoft.com/office/drawing/2014/main" id="{83D75328-4F9D-13D3-9BAF-202E737F0CD3}"/>
                    </a:ext>
                  </a:extLst>
                </p:cNvPr>
                <p:cNvSpPr/>
                <p:nvPr/>
              </p:nvSpPr>
              <p:spPr>
                <a:xfrm>
                  <a:off x="20644123" y="6313081"/>
                  <a:ext cx="115994" cy="150000"/>
                </a:xfrm>
                <a:custGeom>
                  <a:avLst/>
                  <a:gdLst>
                    <a:gd name="connsiteX0" fmla="*/ 75929 w 115994"/>
                    <a:gd name="connsiteY0" fmla="*/ 0 h 150000"/>
                    <a:gd name="connsiteX1" fmla="*/ 99036 w 115994"/>
                    <a:gd name="connsiteY1" fmla="*/ 6593 h 150000"/>
                    <a:gd name="connsiteX2" fmla="*/ 112242 w 115994"/>
                    <a:gd name="connsiteY2" fmla="*/ 37912 h 150000"/>
                    <a:gd name="connsiteX3" fmla="*/ 0 w 115994"/>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4" h="150000">
                      <a:moveTo>
                        <a:pt x="75929" y="0"/>
                      </a:moveTo>
                      <a:cubicBezTo>
                        <a:pt x="84183" y="0"/>
                        <a:pt x="92436" y="3296"/>
                        <a:pt x="99036" y="6593"/>
                      </a:cubicBezTo>
                      <a:cubicBezTo>
                        <a:pt x="110592" y="11538"/>
                        <a:pt x="122145" y="26373"/>
                        <a:pt x="112242" y="37912"/>
                      </a:cubicBezTo>
                      <a:lnTo>
                        <a:pt x="0" y="150001"/>
                      </a:lnTo>
                    </a:path>
                  </a:pathLst>
                </a:custGeom>
                <a:noFill/>
                <a:ln w="12700" cap="rnd">
                  <a:solidFill>
                    <a:srgbClr val="000000"/>
                  </a:solidFill>
                  <a:prstDash val="solid"/>
                  <a:round/>
                </a:ln>
              </p:spPr>
              <p:txBody>
                <a:bodyPr rtlCol="0" anchor="ctr"/>
                <a:lstStyle/>
                <a:p>
                  <a:endParaRPr lang="en-US" sz="1799"/>
                </a:p>
              </p:txBody>
            </p:sp>
          </p:grpSp>
          <p:grpSp>
            <p:nvGrpSpPr>
              <p:cNvPr id="169" name="Graphic 503">
                <a:extLst>
                  <a:ext uri="{FF2B5EF4-FFF2-40B4-BE49-F238E27FC236}">
                    <a16:creationId xmlns:a16="http://schemas.microsoft.com/office/drawing/2014/main" id="{99EAC80E-F9C1-60A7-4D06-8C6BB42B95C7}"/>
                  </a:ext>
                </a:extLst>
              </p:cNvPr>
              <p:cNvGrpSpPr/>
              <p:nvPr/>
            </p:nvGrpSpPr>
            <p:grpSpPr>
              <a:xfrm>
                <a:off x="19964074" y="6029562"/>
                <a:ext cx="394494" cy="684071"/>
                <a:chOff x="19964074" y="6029562"/>
                <a:chExt cx="394494" cy="684071"/>
              </a:xfrm>
              <a:noFill/>
            </p:grpSpPr>
            <p:sp>
              <p:nvSpPr>
                <p:cNvPr id="170" name="Freeform 169">
                  <a:extLst>
                    <a:ext uri="{FF2B5EF4-FFF2-40B4-BE49-F238E27FC236}">
                      <a16:creationId xmlns:a16="http://schemas.microsoft.com/office/drawing/2014/main" id="{E2576792-A162-296E-1836-5C16707F1B94}"/>
                    </a:ext>
                  </a:extLst>
                </p:cNvPr>
                <p:cNvSpPr/>
                <p:nvPr/>
              </p:nvSpPr>
              <p:spPr>
                <a:xfrm>
                  <a:off x="19964074" y="6029562"/>
                  <a:ext cx="379340" cy="576928"/>
                </a:xfrm>
                <a:custGeom>
                  <a:avLst/>
                  <a:gdLst>
                    <a:gd name="connsiteX0" fmla="*/ 376339 w 379340"/>
                    <a:gd name="connsiteY0" fmla="*/ 573631 h 576928"/>
                    <a:gd name="connsiteX1" fmla="*/ 348277 w 379340"/>
                    <a:gd name="connsiteY1" fmla="*/ 412092 h 576928"/>
                    <a:gd name="connsiteX2" fmla="*/ 239338 w 379340"/>
                    <a:gd name="connsiteY2" fmla="*/ 362641 h 576928"/>
                    <a:gd name="connsiteX3" fmla="*/ 174964 w 379340"/>
                    <a:gd name="connsiteY3" fmla="*/ 298354 h 576928"/>
                    <a:gd name="connsiteX4" fmla="*/ 118843 w 379340"/>
                    <a:gd name="connsiteY4" fmla="*/ 283519 h 576928"/>
                    <a:gd name="connsiteX5" fmla="*/ 95736 w 379340"/>
                    <a:gd name="connsiteY5" fmla="*/ 95605 h 576928"/>
                    <a:gd name="connsiteX6" fmla="*/ 26409 w 379340"/>
                    <a:gd name="connsiteY6" fmla="*/ 0 h 576928"/>
                    <a:gd name="connsiteX7" fmla="*/ 0 w 379340"/>
                    <a:gd name="connsiteY7" fmla="*/ 26374 h 576928"/>
                    <a:gd name="connsiteX8" fmla="*/ 0 w 379340"/>
                    <a:gd name="connsiteY8" fmla="*/ 364289 h 576928"/>
                    <a:gd name="connsiteX9" fmla="*/ 14856 w 379340"/>
                    <a:gd name="connsiteY9" fmla="*/ 397256 h 576928"/>
                    <a:gd name="connsiteX10" fmla="*/ 194772 w 379340"/>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340" h="576928">
                      <a:moveTo>
                        <a:pt x="376339" y="573631"/>
                      </a:moveTo>
                      <a:cubicBezTo>
                        <a:pt x="381290" y="499455"/>
                        <a:pt x="384592" y="448356"/>
                        <a:pt x="348277" y="412092"/>
                      </a:cubicBezTo>
                      <a:cubicBezTo>
                        <a:pt x="316915" y="380773"/>
                        <a:pt x="295459" y="374179"/>
                        <a:pt x="239338" y="362641"/>
                      </a:cubicBezTo>
                      <a:lnTo>
                        <a:pt x="174964" y="298354"/>
                      </a:lnTo>
                      <a:cubicBezTo>
                        <a:pt x="161760" y="285167"/>
                        <a:pt x="140301" y="280222"/>
                        <a:pt x="118843" y="283519"/>
                      </a:cubicBezTo>
                      <a:lnTo>
                        <a:pt x="95736" y="95605"/>
                      </a:lnTo>
                      <a:cubicBezTo>
                        <a:pt x="84180" y="32967"/>
                        <a:pt x="56121" y="1648"/>
                        <a:pt x="26409" y="0"/>
                      </a:cubicBezTo>
                      <a:cubicBezTo>
                        <a:pt x="11553" y="0"/>
                        <a:pt x="0" y="11539"/>
                        <a:pt x="0" y="26374"/>
                      </a:cubicBezTo>
                      <a:lnTo>
                        <a:pt x="0" y="364289"/>
                      </a:lnTo>
                      <a:cubicBezTo>
                        <a:pt x="0" y="377476"/>
                        <a:pt x="4953" y="389014"/>
                        <a:pt x="14856" y="397256"/>
                      </a:cubicBezTo>
                      <a:lnTo>
                        <a:pt x="194772" y="576928"/>
                      </a:lnTo>
                    </a:path>
                  </a:pathLst>
                </a:custGeom>
                <a:noFill/>
                <a:ln w="12700" cap="rnd">
                  <a:solidFill>
                    <a:srgbClr val="000000"/>
                  </a:solidFill>
                  <a:prstDash val="solid"/>
                  <a:round/>
                </a:ln>
              </p:spPr>
              <p:txBody>
                <a:bodyPr rtlCol="0" anchor="ctr"/>
                <a:lstStyle/>
                <a:p>
                  <a:endParaRPr lang="en-US" sz="1799"/>
                </a:p>
              </p:txBody>
            </p:sp>
            <p:sp>
              <p:nvSpPr>
                <p:cNvPr id="171" name="Freeform 170">
                  <a:extLst>
                    <a:ext uri="{FF2B5EF4-FFF2-40B4-BE49-F238E27FC236}">
                      <a16:creationId xmlns:a16="http://schemas.microsoft.com/office/drawing/2014/main" id="{42DAE912-C3D8-209D-CB05-937B80A51D65}"/>
                    </a:ext>
                  </a:extLst>
                </p:cNvPr>
                <p:cNvSpPr/>
                <p:nvPr/>
              </p:nvSpPr>
              <p:spPr>
                <a:xfrm>
                  <a:off x="20107677" y="6606490"/>
                  <a:ext cx="250892" cy="107143"/>
                </a:xfrm>
                <a:custGeom>
                  <a:avLst/>
                  <a:gdLst>
                    <a:gd name="connsiteX0" fmla="*/ -1 w 250892"/>
                    <a:gd name="connsiteY0" fmla="*/ 0 h 107143"/>
                    <a:gd name="connsiteX1" fmla="*/ 250890 w 250892"/>
                    <a:gd name="connsiteY1" fmla="*/ 0 h 107143"/>
                    <a:gd name="connsiteX2" fmla="*/ 250890 w 250892"/>
                    <a:gd name="connsiteY2" fmla="*/ 107144 h 107143"/>
                    <a:gd name="connsiteX3" fmla="*/ -1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1" y="0"/>
                      </a:moveTo>
                      <a:lnTo>
                        <a:pt x="250890" y="0"/>
                      </a:lnTo>
                      <a:lnTo>
                        <a:pt x="250890" y="107144"/>
                      </a:lnTo>
                      <a:lnTo>
                        <a:pt x="-1"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172" name="Freeform 171">
                  <a:extLst>
                    <a:ext uri="{FF2B5EF4-FFF2-40B4-BE49-F238E27FC236}">
                      <a16:creationId xmlns:a16="http://schemas.microsoft.com/office/drawing/2014/main" id="{682D3737-A87C-1EF0-D9BA-07D39C601F5F}"/>
                    </a:ext>
                  </a:extLst>
                </p:cNvPr>
                <p:cNvSpPr/>
                <p:nvPr/>
              </p:nvSpPr>
              <p:spPr>
                <a:xfrm>
                  <a:off x="20041202" y="6313081"/>
                  <a:ext cx="115992" cy="150000"/>
                </a:xfrm>
                <a:custGeom>
                  <a:avLst/>
                  <a:gdLst>
                    <a:gd name="connsiteX0" fmla="*/ 40065 w 115992"/>
                    <a:gd name="connsiteY0" fmla="*/ 0 h 150000"/>
                    <a:gd name="connsiteX1" fmla="*/ 16956 w 115992"/>
                    <a:gd name="connsiteY1" fmla="*/ 6593 h 150000"/>
                    <a:gd name="connsiteX2" fmla="*/ 3752 w 115992"/>
                    <a:gd name="connsiteY2" fmla="*/ 37912 h 150000"/>
                    <a:gd name="connsiteX3" fmla="*/ 115992 w 115992"/>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2" h="150000">
                      <a:moveTo>
                        <a:pt x="40065" y="0"/>
                      </a:moveTo>
                      <a:cubicBezTo>
                        <a:pt x="31812" y="0"/>
                        <a:pt x="23559" y="3296"/>
                        <a:pt x="16956" y="6593"/>
                      </a:cubicBezTo>
                      <a:cubicBezTo>
                        <a:pt x="5402" y="11538"/>
                        <a:pt x="-6151" y="26373"/>
                        <a:pt x="3752" y="37912"/>
                      </a:cubicBezTo>
                      <a:lnTo>
                        <a:pt x="115992" y="150001"/>
                      </a:lnTo>
                    </a:path>
                  </a:pathLst>
                </a:custGeom>
                <a:noFill/>
                <a:ln w="12700" cap="rnd">
                  <a:solidFill>
                    <a:srgbClr val="000000"/>
                  </a:solidFill>
                  <a:prstDash val="solid"/>
                  <a:round/>
                </a:ln>
              </p:spPr>
              <p:txBody>
                <a:bodyPr rtlCol="0" anchor="ctr"/>
                <a:lstStyle/>
                <a:p>
                  <a:endParaRPr lang="en-US" sz="1799"/>
                </a:p>
              </p:txBody>
            </p:sp>
          </p:grpSp>
        </p:grpSp>
        <p:grpSp>
          <p:nvGrpSpPr>
            <p:cNvPr id="157" name="Graphic 503">
              <a:extLst>
                <a:ext uri="{FF2B5EF4-FFF2-40B4-BE49-F238E27FC236}">
                  <a16:creationId xmlns:a16="http://schemas.microsoft.com/office/drawing/2014/main" id="{59495E5A-3AB2-740A-6A3C-666CFDDEA2D6}"/>
                </a:ext>
              </a:extLst>
            </p:cNvPr>
            <p:cNvGrpSpPr/>
            <p:nvPr/>
          </p:nvGrpSpPr>
          <p:grpSpPr>
            <a:xfrm>
              <a:off x="20104092" y="5627360"/>
              <a:ext cx="593135" cy="804402"/>
              <a:chOff x="20104092" y="5627360"/>
              <a:chExt cx="593135" cy="804402"/>
            </a:xfrm>
            <a:noFill/>
          </p:grpSpPr>
          <p:sp>
            <p:nvSpPr>
              <p:cNvPr id="158" name="Freeform 157">
                <a:extLst>
                  <a:ext uri="{FF2B5EF4-FFF2-40B4-BE49-F238E27FC236}">
                    <a16:creationId xmlns:a16="http://schemas.microsoft.com/office/drawing/2014/main" id="{63174F8F-C8FD-B78D-27F0-09A7B34629E6}"/>
                  </a:ext>
                </a:extLst>
              </p:cNvPr>
              <p:cNvSpPr/>
              <p:nvPr/>
            </p:nvSpPr>
            <p:spPr>
              <a:xfrm>
                <a:off x="20310701" y="5793845"/>
                <a:ext cx="178266" cy="359343"/>
              </a:xfrm>
              <a:custGeom>
                <a:avLst/>
                <a:gdLst>
                  <a:gd name="connsiteX0" fmla="*/ 0 w 178266"/>
                  <a:gd name="connsiteY0" fmla="*/ 179672 h 359343"/>
                  <a:gd name="connsiteX1" fmla="*/ 89133 w 178266"/>
                  <a:gd name="connsiteY1" fmla="*/ 359344 h 359343"/>
                  <a:gd name="connsiteX2" fmla="*/ 178266 w 178266"/>
                  <a:gd name="connsiteY2" fmla="*/ 179672 h 359343"/>
                  <a:gd name="connsiteX3" fmla="*/ 89133 w 178266"/>
                  <a:gd name="connsiteY3" fmla="*/ 0 h 359343"/>
                  <a:gd name="connsiteX4" fmla="*/ 0 w 178266"/>
                  <a:gd name="connsiteY4" fmla="*/ 179672 h 359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66" h="359343">
                    <a:moveTo>
                      <a:pt x="0" y="179672"/>
                    </a:moveTo>
                    <a:cubicBezTo>
                      <a:pt x="0" y="253848"/>
                      <a:pt x="34662" y="318134"/>
                      <a:pt x="89133" y="359344"/>
                    </a:cubicBezTo>
                    <a:cubicBezTo>
                      <a:pt x="143602" y="318134"/>
                      <a:pt x="178266" y="252200"/>
                      <a:pt x="178266" y="179672"/>
                    </a:cubicBezTo>
                    <a:cubicBezTo>
                      <a:pt x="178266" y="107144"/>
                      <a:pt x="143602" y="41209"/>
                      <a:pt x="89133" y="0"/>
                    </a:cubicBezTo>
                    <a:cubicBezTo>
                      <a:pt x="34662" y="41209"/>
                      <a:pt x="0" y="107144"/>
                      <a:pt x="0" y="179672"/>
                    </a:cubicBezTo>
                    <a:close/>
                  </a:path>
                </a:pathLst>
              </a:custGeom>
              <a:noFill/>
              <a:ln w="12700" cap="rnd">
                <a:solidFill>
                  <a:srgbClr val="000000"/>
                </a:solidFill>
                <a:prstDash val="solid"/>
                <a:round/>
              </a:ln>
            </p:spPr>
            <p:txBody>
              <a:bodyPr rtlCol="0" anchor="ctr"/>
              <a:lstStyle/>
              <a:p>
                <a:endParaRPr lang="en-US" sz="1799"/>
              </a:p>
            </p:txBody>
          </p:sp>
          <p:sp>
            <p:nvSpPr>
              <p:cNvPr id="159" name="Freeform 158">
                <a:extLst>
                  <a:ext uri="{FF2B5EF4-FFF2-40B4-BE49-F238E27FC236}">
                    <a16:creationId xmlns:a16="http://schemas.microsoft.com/office/drawing/2014/main" id="{8C129DA3-0204-98AF-57BC-B1871FAD955F}"/>
                  </a:ext>
                </a:extLst>
              </p:cNvPr>
              <p:cNvSpPr/>
              <p:nvPr/>
            </p:nvSpPr>
            <p:spPr>
              <a:xfrm>
                <a:off x="20548547" y="5823516"/>
                <a:ext cx="126780" cy="181320"/>
              </a:xfrm>
              <a:custGeom>
                <a:avLst/>
                <a:gdLst>
                  <a:gd name="connsiteX0" fmla="*/ 108782 w 126780"/>
                  <a:gd name="connsiteY0" fmla="*/ 117034 h 181320"/>
                  <a:gd name="connsiteX1" fmla="*/ 9746 w 126780"/>
                  <a:gd name="connsiteY1" fmla="*/ 181320 h 181320"/>
                  <a:gd name="connsiteX2" fmla="*/ 17999 w 126780"/>
                  <a:gd name="connsiteY2" fmla="*/ 64286 h 181320"/>
                  <a:gd name="connsiteX3" fmla="*/ 117035 w 126780"/>
                  <a:gd name="connsiteY3" fmla="*/ 0 h 181320"/>
                  <a:gd name="connsiteX4" fmla="*/ 108782 w 126780"/>
                  <a:gd name="connsiteY4" fmla="*/ 117034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117034"/>
                    </a:moveTo>
                    <a:cubicBezTo>
                      <a:pt x="87323" y="153298"/>
                      <a:pt x="49361" y="176375"/>
                      <a:pt x="9746" y="181320"/>
                    </a:cubicBezTo>
                    <a:cubicBezTo>
                      <a:pt x="-5110" y="145056"/>
                      <a:pt x="-3460" y="102199"/>
                      <a:pt x="17999" y="64286"/>
                    </a:cubicBezTo>
                    <a:cubicBezTo>
                      <a:pt x="39457" y="28022"/>
                      <a:pt x="77420" y="4945"/>
                      <a:pt x="117035" y="0"/>
                    </a:cubicBezTo>
                    <a:cubicBezTo>
                      <a:pt x="131891" y="36264"/>
                      <a:pt x="130241" y="79121"/>
                      <a:pt x="108782" y="117034"/>
                    </a:cubicBezTo>
                    <a:close/>
                  </a:path>
                </a:pathLst>
              </a:custGeom>
              <a:noFill/>
              <a:ln w="12700" cap="rnd">
                <a:solidFill>
                  <a:srgbClr val="000000"/>
                </a:solidFill>
                <a:prstDash val="solid"/>
                <a:round/>
              </a:ln>
            </p:spPr>
            <p:txBody>
              <a:bodyPr rtlCol="0" anchor="ctr"/>
              <a:lstStyle/>
              <a:p>
                <a:endParaRPr lang="en-US" sz="1799"/>
              </a:p>
            </p:txBody>
          </p:sp>
          <p:sp>
            <p:nvSpPr>
              <p:cNvPr id="160" name="Freeform 159">
                <a:extLst>
                  <a:ext uri="{FF2B5EF4-FFF2-40B4-BE49-F238E27FC236}">
                    <a16:creationId xmlns:a16="http://schemas.microsoft.com/office/drawing/2014/main" id="{4835C783-4EFC-F9AB-D9DD-3767FFCCA601}"/>
                  </a:ext>
                </a:extLst>
              </p:cNvPr>
              <p:cNvSpPr/>
              <p:nvPr/>
            </p:nvSpPr>
            <p:spPr>
              <a:xfrm>
                <a:off x="20117739" y="5823516"/>
                <a:ext cx="126780" cy="181320"/>
              </a:xfrm>
              <a:custGeom>
                <a:avLst/>
                <a:gdLst>
                  <a:gd name="connsiteX0" fmla="*/ 108782 w 126780"/>
                  <a:gd name="connsiteY0" fmla="*/ 64286 h 181320"/>
                  <a:gd name="connsiteX1" fmla="*/ 9746 w 126780"/>
                  <a:gd name="connsiteY1" fmla="*/ 0 h 181320"/>
                  <a:gd name="connsiteX2" fmla="*/ 17999 w 126780"/>
                  <a:gd name="connsiteY2" fmla="*/ 117034 h 181320"/>
                  <a:gd name="connsiteX3" fmla="*/ 117035 w 126780"/>
                  <a:gd name="connsiteY3" fmla="*/ 181320 h 181320"/>
                  <a:gd name="connsiteX4" fmla="*/ 108782 w 126780"/>
                  <a:gd name="connsiteY4" fmla="*/ 64286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64286"/>
                    </a:moveTo>
                    <a:cubicBezTo>
                      <a:pt x="87323" y="28022"/>
                      <a:pt x="49361" y="4945"/>
                      <a:pt x="9746" y="0"/>
                    </a:cubicBezTo>
                    <a:cubicBezTo>
                      <a:pt x="-5110" y="36264"/>
                      <a:pt x="-3460" y="79121"/>
                      <a:pt x="17999" y="117034"/>
                    </a:cubicBezTo>
                    <a:cubicBezTo>
                      <a:pt x="39455" y="153298"/>
                      <a:pt x="77420" y="176375"/>
                      <a:pt x="117035" y="181320"/>
                    </a:cubicBezTo>
                    <a:cubicBezTo>
                      <a:pt x="131891" y="145056"/>
                      <a:pt x="130239" y="102199"/>
                      <a:pt x="108782" y="64286"/>
                    </a:cubicBezTo>
                    <a:close/>
                  </a:path>
                </a:pathLst>
              </a:custGeom>
              <a:noFill/>
              <a:ln w="12700" cap="rnd">
                <a:solidFill>
                  <a:srgbClr val="000000"/>
                </a:solidFill>
                <a:prstDash val="solid"/>
                <a:round/>
              </a:ln>
            </p:spPr>
            <p:txBody>
              <a:bodyPr rtlCol="0" anchor="ctr"/>
              <a:lstStyle/>
              <a:p>
                <a:endParaRPr lang="en-US" sz="1799"/>
              </a:p>
            </p:txBody>
          </p:sp>
          <p:sp>
            <p:nvSpPr>
              <p:cNvPr id="161" name="Freeform 160">
                <a:extLst>
                  <a:ext uri="{FF2B5EF4-FFF2-40B4-BE49-F238E27FC236}">
                    <a16:creationId xmlns:a16="http://schemas.microsoft.com/office/drawing/2014/main" id="{58510FCE-C4B0-7C00-92DC-A92F52DCD411}"/>
                  </a:ext>
                </a:extLst>
              </p:cNvPr>
              <p:cNvSpPr/>
              <p:nvPr/>
            </p:nvSpPr>
            <p:spPr>
              <a:xfrm>
                <a:off x="20436760" y="5627360"/>
                <a:ext cx="122570" cy="187913"/>
              </a:xfrm>
              <a:custGeom>
                <a:avLst/>
                <a:gdLst>
                  <a:gd name="connsiteX0" fmla="*/ 14243 w 122570"/>
                  <a:gd name="connsiteY0" fmla="*/ 117034 h 187913"/>
                  <a:gd name="connsiteX1" fmla="*/ 14243 w 122570"/>
                  <a:gd name="connsiteY1" fmla="*/ 0 h 187913"/>
                  <a:gd name="connsiteX2" fmla="*/ 108326 w 122570"/>
                  <a:gd name="connsiteY2" fmla="*/ 70880 h 187913"/>
                  <a:gd name="connsiteX3" fmla="*/ 108326 w 122570"/>
                  <a:gd name="connsiteY3" fmla="*/ 187914 h 187913"/>
                  <a:gd name="connsiteX4" fmla="*/ 14243 w 122570"/>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0" h="187913">
                    <a:moveTo>
                      <a:pt x="14243" y="117034"/>
                    </a:moveTo>
                    <a:cubicBezTo>
                      <a:pt x="-5564" y="79121"/>
                      <a:pt x="-3914" y="36264"/>
                      <a:pt x="14243" y="0"/>
                    </a:cubicBezTo>
                    <a:cubicBezTo>
                      <a:pt x="53858" y="8242"/>
                      <a:pt x="88520" y="32967"/>
                      <a:pt x="108326" y="70880"/>
                    </a:cubicBezTo>
                    <a:cubicBezTo>
                      <a:pt x="128135" y="108792"/>
                      <a:pt x="126485" y="151649"/>
                      <a:pt x="108326" y="187914"/>
                    </a:cubicBezTo>
                    <a:cubicBezTo>
                      <a:pt x="68714" y="179672"/>
                      <a:pt x="34049" y="154946"/>
                      <a:pt x="14243" y="117034"/>
                    </a:cubicBezTo>
                    <a:close/>
                  </a:path>
                </a:pathLst>
              </a:custGeom>
              <a:noFill/>
              <a:ln w="12700" cap="rnd">
                <a:solidFill>
                  <a:srgbClr val="000000"/>
                </a:solidFill>
                <a:prstDash val="solid"/>
                <a:round/>
              </a:ln>
            </p:spPr>
            <p:txBody>
              <a:bodyPr rtlCol="0" anchor="ctr"/>
              <a:lstStyle/>
              <a:p>
                <a:endParaRPr lang="en-US" sz="1799"/>
              </a:p>
            </p:txBody>
          </p:sp>
          <p:sp>
            <p:nvSpPr>
              <p:cNvPr id="163" name="Freeform 162">
                <a:extLst>
                  <a:ext uri="{FF2B5EF4-FFF2-40B4-BE49-F238E27FC236}">
                    <a16:creationId xmlns:a16="http://schemas.microsoft.com/office/drawing/2014/main" id="{B0B03B03-CF01-1255-E344-E3339B30709D}"/>
                  </a:ext>
                </a:extLst>
              </p:cNvPr>
              <p:cNvSpPr/>
              <p:nvPr/>
            </p:nvSpPr>
            <p:spPr>
              <a:xfrm>
                <a:off x="20241988" y="5627360"/>
                <a:ext cx="122571" cy="187913"/>
              </a:xfrm>
              <a:custGeom>
                <a:avLst/>
                <a:gdLst>
                  <a:gd name="connsiteX0" fmla="*/ 108328 w 122571"/>
                  <a:gd name="connsiteY0" fmla="*/ 117034 h 187913"/>
                  <a:gd name="connsiteX1" fmla="*/ 108328 w 122571"/>
                  <a:gd name="connsiteY1" fmla="*/ 0 h 187913"/>
                  <a:gd name="connsiteX2" fmla="*/ 14243 w 122571"/>
                  <a:gd name="connsiteY2" fmla="*/ 70880 h 187913"/>
                  <a:gd name="connsiteX3" fmla="*/ 14243 w 122571"/>
                  <a:gd name="connsiteY3" fmla="*/ 187914 h 187913"/>
                  <a:gd name="connsiteX4" fmla="*/ 108328 w 122571"/>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1" h="187913">
                    <a:moveTo>
                      <a:pt x="108328" y="117034"/>
                    </a:moveTo>
                    <a:cubicBezTo>
                      <a:pt x="128135" y="79121"/>
                      <a:pt x="126485" y="36264"/>
                      <a:pt x="108328" y="0"/>
                    </a:cubicBezTo>
                    <a:cubicBezTo>
                      <a:pt x="68714" y="8242"/>
                      <a:pt x="34051" y="32967"/>
                      <a:pt x="14243" y="70880"/>
                    </a:cubicBezTo>
                    <a:cubicBezTo>
                      <a:pt x="-5564" y="108792"/>
                      <a:pt x="-3914" y="151649"/>
                      <a:pt x="14243" y="187914"/>
                    </a:cubicBezTo>
                    <a:cubicBezTo>
                      <a:pt x="53858" y="179672"/>
                      <a:pt x="88520" y="154946"/>
                      <a:pt x="108328" y="117034"/>
                    </a:cubicBezTo>
                    <a:close/>
                  </a:path>
                </a:pathLst>
              </a:custGeom>
              <a:noFill/>
              <a:ln w="12700" cap="rnd">
                <a:solidFill>
                  <a:srgbClr val="000000"/>
                </a:solidFill>
                <a:prstDash val="solid"/>
                <a:round/>
              </a:ln>
            </p:spPr>
            <p:txBody>
              <a:bodyPr rtlCol="0" anchor="ctr"/>
              <a:lstStyle/>
              <a:p>
                <a:endParaRPr lang="en-US" sz="1799"/>
              </a:p>
            </p:txBody>
          </p:sp>
          <p:grpSp>
            <p:nvGrpSpPr>
              <p:cNvPr id="164" name="Graphic 503">
                <a:extLst>
                  <a:ext uri="{FF2B5EF4-FFF2-40B4-BE49-F238E27FC236}">
                    <a16:creationId xmlns:a16="http://schemas.microsoft.com/office/drawing/2014/main" id="{5FFAD18B-3068-85DC-1569-EE498408D45C}"/>
                  </a:ext>
                </a:extLst>
              </p:cNvPr>
              <p:cNvGrpSpPr/>
              <p:nvPr/>
            </p:nvGrpSpPr>
            <p:grpSpPr>
              <a:xfrm>
                <a:off x="20104092" y="6044632"/>
                <a:ext cx="593135" cy="198981"/>
                <a:chOff x="20104092" y="6044632"/>
                <a:chExt cx="593135" cy="198981"/>
              </a:xfrm>
              <a:noFill/>
            </p:grpSpPr>
            <p:sp>
              <p:nvSpPr>
                <p:cNvPr id="166" name="Freeform 165">
                  <a:extLst>
                    <a:ext uri="{FF2B5EF4-FFF2-40B4-BE49-F238E27FC236}">
                      <a16:creationId xmlns:a16="http://schemas.microsoft.com/office/drawing/2014/main" id="{C4FF47BB-FA26-A512-0F8B-7A6AB2AD76A5}"/>
                    </a:ext>
                  </a:extLst>
                </p:cNvPr>
                <p:cNvSpPr/>
                <p:nvPr/>
              </p:nvSpPr>
              <p:spPr>
                <a:xfrm>
                  <a:off x="20104092" y="6044632"/>
                  <a:ext cx="220097" cy="198981"/>
                </a:xfrm>
                <a:custGeom>
                  <a:avLst/>
                  <a:gdLst>
                    <a:gd name="connsiteX0" fmla="*/ 56405 w 220097"/>
                    <a:gd name="connsiteY0" fmla="*/ 148117 h 198981"/>
                    <a:gd name="connsiteX1" fmla="*/ 218163 w 220097"/>
                    <a:gd name="connsiteY1" fmla="*/ 197568 h 198981"/>
                    <a:gd name="connsiteX2" fmla="*/ 163694 w 220097"/>
                    <a:gd name="connsiteY2" fmla="*/ 50864 h 198981"/>
                    <a:gd name="connsiteX3" fmla="*/ 1934 w 220097"/>
                    <a:gd name="connsiteY3" fmla="*/ 1413 h 198981"/>
                    <a:gd name="connsiteX4" fmla="*/ 56405 w 220097"/>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7" h="198981">
                      <a:moveTo>
                        <a:pt x="56405" y="148117"/>
                      </a:moveTo>
                      <a:cubicBezTo>
                        <a:pt x="100971" y="187678"/>
                        <a:pt x="160392" y="204162"/>
                        <a:pt x="218163" y="197568"/>
                      </a:cubicBezTo>
                      <a:cubicBezTo>
                        <a:pt x="226416" y="144821"/>
                        <a:pt x="208260" y="90425"/>
                        <a:pt x="163694" y="50864"/>
                      </a:cubicBezTo>
                      <a:cubicBezTo>
                        <a:pt x="119127" y="11303"/>
                        <a:pt x="59706" y="-5181"/>
                        <a:pt x="1934" y="1413"/>
                      </a:cubicBezTo>
                      <a:cubicBezTo>
                        <a:pt x="-6319" y="54161"/>
                        <a:pt x="11838" y="108557"/>
                        <a:pt x="56405" y="148117"/>
                      </a:cubicBezTo>
                      <a:close/>
                    </a:path>
                  </a:pathLst>
                </a:custGeom>
                <a:noFill/>
                <a:ln w="12700" cap="rnd">
                  <a:solidFill>
                    <a:srgbClr val="000000"/>
                  </a:solidFill>
                  <a:prstDash val="solid"/>
                  <a:round/>
                </a:ln>
              </p:spPr>
              <p:txBody>
                <a:bodyPr rtlCol="0" anchor="ctr"/>
                <a:lstStyle/>
                <a:p>
                  <a:endParaRPr lang="en-US" sz="1799"/>
                </a:p>
              </p:txBody>
            </p:sp>
            <p:sp>
              <p:nvSpPr>
                <p:cNvPr id="167" name="Freeform 166">
                  <a:extLst>
                    <a:ext uri="{FF2B5EF4-FFF2-40B4-BE49-F238E27FC236}">
                      <a16:creationId xmlns:a16="http://schemas.microsoft.com/office/drawing/2014/main" id="{7DF78A11-C82C-CEA8-FB13-2987DD085409}"/>
                    </a:ext>
                  </a:extLst>
                </p:cNvPr>
                <p:cNvSpPr/>
                <p:nvPr/>
              </p:nvSpPr>
              <p:spPr>
                <a:xfrm>
                  <a:off x="20477128" y="6044632"/>
                  <a:ext cx="220099" cy="198981"/>
                </a:xfrm>
                <a:custGeom>
                  <a:avLst/>
                  <a:gdLst>
                    <a:gd name="connsiteX0" fmla="*/ 163694 w 220099"/>
                    <a:gd name="connsiteY0" fmla="*/ 148117 h 198981"/>
                    <a:gd name="connsiteX1" fmla="*/ 1934 w 220099"/>
                    <a:gd name="connsiteY1" fmla="*/ 197568 h 198981"/>
                    <a:gd name="connsiteX2" fmla="*/ 56405 w 220099"/>
                    <a:gd name="connsiteY2" fmla="*/ 50864 h 198981"/>
                    <a:gd name="connsiteX3" fmla="*/ 218165 w 220099"/>
                    <a:gd name="connsiteY3" fmla="*/ 1413 h 198981"/>
                    <a:gd name="connsiteX4" fmla="*/ 163694 w 220099"/>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9" h="198981">
                      <a:moveTo>
                        <a:pt x="163694" y="148117"/>
                      </a:moveTo>
                      <a:cubicBezTo>
                        <a:pt x="119129" y="187678"/>
                        <a:pt x="59705" y="204162"/>
                        <a:pt x="1934" y="197568"/>
                      </a:cubicBezTo>
                      <a:cubicBezTo>
                        <a:pt x="-6319" y="144821"/>
                        <a:pt x="11839" y="90425"/>
                        <a:pt x="56405" y="50864"/>
                      </a:cubicBezTo>
                      <a:cubicBezTo>
                        <a:pt x="100971" y="11303"/>
                        <a:pt x="160394" y="-5181"/>
                        <a:pt x="218165" y="1413"/>
                      </a:cubicBezTo>
                      <a:cubicBezTo>
                        <a:pt x="226418" y="54161"/>
                        <a:pt x="208260" y="108557"/>
                        <a:pt x="163694" y="148117"/>
                      </a:cubicBezTo>
                      <a:close/>
                    </a:path>
                  </a:pathLst>
                </a:custGeom>
                <a:noFill/>
                <a:ln w="12700" cap="rnd">
                  <a:solidFill>
                    <a:srgbClr val="000000"/>
                  </a:solidFill>
                  <a:prstDash val="solid"/>
                  <a:round/>
                </a:ln>
              </p:spPr>
              <p:txBody>
                <a:bodyPr rtlCol="0" anchor="ctr"/>
                <a:lstStyle/>
                <a:p>
                  <a:endParaRPr lang="en-US" sz="1799"/>
                </a:p>
              </p:txBody>
            </p:sp>
          </p:grpSp>
          <p:sp>
            <p:nvSpPr>
              <p:cNvPr id="165" name="Freeform 164">
                <a:extLst>
                  <a:ext uri="{FF2B5EF4-FFF2-40B4-BE49-F238E27FC236}">
                    <a16:creationId xmlns:a16="http://schemas.microsoft.com/office/drawing/2014/main" id="{E5F25820-1592-12E1-3E90-AB2ED6CF0FF0}"/>
                  </a:ext>
                </a:extLst>
              </p:cNvPr>
              <p:cNvSpPr/>
              <p:nvPr/>
            </p:nvSpPr>
            <p:spPr>
              <a:xfrm>
                <a:off x="20399834" y="6153189"/>
                <a:ext cx="16506" cy="278573"/>
              </a:xfrm>
              <a:custGeom>
                <a:avLst/>
                <a:gdLst>
                  <a:gd name="connsiteX0" fmla="*/ 0 w 16506"/>
                  <a:gd name="connsiteY0" fmla="*/ 0 h 278573"/>
                  <a:gd name="connsiteX1" fmla="*/ 0 w 16506"/>
                  <a:gd name="connsiteY1" fmla="*/ 278574 h 278573"/>
                </a:gdLst>
                <a:ahLst/>
                <a:cxnLst>
                  <a:cxn ang="0">
                    <a:pos x="connsiteX0" y="connsiteY0"/>
                  </a:cxn>
                  <a:cxn ang="0">
                    <a:pos x="connsiteX1" y="connsiteY1"/>
                  </a:cxn>
                </a:cxnLst>
                <a:rect l="l" t="t" r="r" b="b"/>
                <a:pathLst>
                  <a:path w="16506" h="278573">
                    <a:moveTo>
                      <a:pt x="0" y="0"/>
                    </a:moveTo>
                    <a:lnTo>
                      <a:pt x="0" y="278574"/>
                    </a:lnTo>
                  </a:path>
                </a:pathLst>
              </a:custGeom>
              <a:ln w="12700" cap="rnd">
                <a:solidFill>
                  <a:srgbClr val="000000"/>
                </a:solidFill>
                <a:prstDash val="solid"/>
                <a:round/>
              </a:ln>
            </p:spPr>
            <p:txBody>
              <a:bodyPr rtlCol="0" anchor="ctr"/>
              <a:lstStyle/>
              <a:p>
                <a:endParaRPr lang="en-US" sz="1799"/>
              </a:p>
            </p:txBody>
          </p:sp>
        </p:grpSp>
      </p:grpSp>
      <p:cxnSp>
        <p:nvCxnSpPr>
          <p:cNvPr id="176" name="Straight Connector 175">
            <a:extLst>
              <a:ext uri="{FF2B5EF4-FFF2-40B4-BE49-F238E27FC236}">
                <a16:creationId xmlns:a16="http://schemas.microsoft.com/office/drawing/2014/main" id="{B229F5C0-5D8D-095B-2987-7CA373CE331A}"/>
              </a:ext>
            </a:extLst>
          </p:cNvPr>
          <p:cNvCxnSpPr>
            <a:cxnSpLocks/>
          </p:cNvCxnSpPr>
          <p:nvPr/>
        </p:nvCxnSpPr>
        <p:spPr>
          <a:xfrm>
            <a:off x="830267" y="2825546"/>
            <a:ext cx="0" cy="203424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463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D2D3D-408C-2E2D-9F6D-7C3A697DF774}"/>
            </a:ext>
          </a:extLst>
        </p:cNvPr>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BAFFC03C-59BF-5667-5316-B9EB38947680}"/>
              </a:ext>
            </a:extLst>
          </p:cNvPr>
          <p:cNvCxnSpPr>
            <a:cxnSpLocks/>
          </p:cNvCxnSpPr>
          <p:nvPr/>
        </p:nvCxnSpPr>
        <p:spPr>
          <a:xfrm>
            <a:off x="841769" y="1176990"/>
            <a:ext cx="0" cy="25994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0C38B261-9414-5DAF-75EA-07C1BE95B481}"/>
              </a:ext>
            </a:extLst>
          </p:cNvPr>
          <p:cNvCxnSpPr>
            <a:cxnSpLocks/>
            <a:stCxn id="203" idx="1"/>
          </p:cNvCxnSpPr>
          <p:nvPr/>
        </p:nvCxnSpPr>
        <p:spPr>
          <a:xfrm flipH="1" flipV="1">
            <a:off x="-37293" y="698810"/>
            <a:ext cx="1331206" cy="19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2" name="object 13">
            <a:extLst>
              <a:ext uri="{FF2B5EF4-FFF2-40B4-BE49-F238E27FC236}">
                <a16:creationId xmlns:a16="http://schemas.microsoft.com/office/drawing/2014/main" id="{155A0030-8CA0-2F3A-1CD5-4EBF3B7F39D7}"/>
              </a:ext>
            </a:extLst>
          </p:cNvPr>
          <p:cNvSpPr/>
          <p:nvPr/>
        </p:nvSpPr>
        <p:spPr>
          <a:xfrm rot="16200000">
            <a:off x="3082224" y="-1660743"/>
            <a:ext cx="1379771" cy="7575128"/>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A9584E4F-7DAC-84D3-9E9E-14BC29C845D0}"/>
              </a:ext>
            </a:extLst>
          </p:cNvPr>
          <p:cNvSpPr txBox="1">
            <a:spLocks/>
          </p:cNvSpPr>
          <p:nvPr/>
        </p:nvSpPr>
        <p:spPr>
          <a:xfrm>
            <a:off x="672233" y="1676763"/>
            <a:ext cx="5939601" cy="493776"/>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200" b="1" dirty="0">
                <a:solidFill>
                  <a:srgbClr val="FFFFFF"/>
                </a:solidFill>
                <a:latin typeface="Calibri" panose="020F0502020204030204" pitchFamily="34" charset="0"/>
                <a:cs typeface="Calibri" panose="020F0502020204030204" pitchFamily="34" charset="0"/>
              </a:rPr>
              <a:t>MooMonitor+ di Dairymaster </a:t>
            </a:r>
          </a:p>
        </p:txBody>
      </p:sp>
      <p:sp>
        <p:nvSpPr>
          <p:cNvPr id="129" name="Freeform 128">
            <a:extLst>
              <a:ext uri="{FF2B5EF4-FFF2-40B4-BE49-F238E27FC236}">
                <a16:creationId xmlns:a16="http://schemas.microsoft.com/office/drawing/2014/main" id="{A74F24A4-9FA2-7B7A-77A2-FC8188547B15}"/>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41" name="TextBox 140">
            <a:extLst>
              <a:ext uri="{FF2B5EF4-FFF2-40B4-BE49-F238E27FC236}">
                <a16:creationId xmlns:a16="http://schemas.microsoft.com/office/drawing/2014/main" id="{518EDB9D-40C9-EE22-9CFA-7B3E32F97871}"/>
              </a:ext>
            </a:extLst>
          </p:cNvPr>
          <p:cNvSpPr txBox="1"/>
          <p:nvPr/>
        </p:nvSpPr>
        <p:spPr>
          <a:xfrm>
            <a:off x="1464449" y="591751"/>
            <a:ext cx="3366904" cy="320665"/>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AGRICOLTURA</a:t>
            </a:r>
          </a:p>
        </p:txBody>
      </p:sp>
      <p:grpSp>
        <p:nvGrpSpPr>
          <p:cNvPr id="197" name="Group 196">
            <a:extLst>
              <a:ext uri="{FF2B5EF4-FFF2-40B4-BE49-F238E27FC236}">
                <a16:creationId xmlns:a16="http://schemas.microsoft.com/office/drawing/2014/main" id="{22BC6C8B-B870-2A67-5842-2586628F2D22}"/>
              </a:ext>
            </a:extLst>
          </p:cNvPr>
          <p:cNvGrpSpPr/>
          <p:nvPr/>
        </p:nvGrpSpPr>
        <p:grpSpPr>
          <a:xfrm rot="16200000">
            <a:off x="514220" y="225676"/>
            <a:ext cx="793054" cy="947012"/>
            <a:chOff x="547405" y="6570863"/>
            <a:chExt cx="1035254" cy="1236230"/>
          </a:xfrm>
        </p:grpSpPr>
        <p:grpSp>
          <p:nvGrpSpPr>
            <p:cNvPr id="199" name="Graphic 15">
              <a:extLst>
                <a:ext uri="{FF2B5EF4-FFF2-40B4-BE49-F238E27FC236}">
                  <a16:creationId xmlns:a16="http://schemas.microsoft.com/office/drawing/2014/main" id="{FF209CE2-29FF-8FEE-6452-18E6F77AD7F0}"/>
                </a:ext>
              </a:extLst>
            </p:cNvPr>
            <p:cNvGrpSpPr/>
            <p:nvPr/>
          </p:nvGrpSpPr>
          <p:grpSpPr>
            <a:xfrm>
              <a:off x="1006279" y="7689162"/>
              <a:ext cx="118191" cy="117931"/>
              <a:chOff x="1006279" y="7689162"/>
              <a:chExt cx="118191" cy="117931"/>
            </a:xfrm>
          </p:grpSpPr>
          <p:sp>
            <p:nvSpPr>
              <p:cNvPr id="203" name="Freeform 202">
                <a:extLst>
                  <a:ext uri="{FF2B5EF4-FFF2-40B4-BE49-F238E27FC236}">
                    <a16:creationId xmlns:a16="http://schemas.microsoft.com/office/drawing/2014/main" id="{7D8920A4-13BF-75B4-9D51-98F15BB8BDBF}"/>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04" name="Freeform 203">
                <a:extLst>
                  <a:ext uri="{FF2B5EF4-FFF2-40B4-BE49-F238E27FC236}">
                    <a16:creationId xmlns:a16="http://schemas.microsoft.com/office/drawing/2014/main" id="{C75B5ADA-2013-BA64-4AC8-182A1A4E9E09}"/>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6668"/>
              </a:solidFill>
              <a:ln w="2276" cap="flat">
                <a:noFill/>
                <a:prstDash val="solid"/>
                <a:miter/>
              </a:ln>
            </p:spPr>
            <p:txBody>
              <a:bodyPr rtlCol="0" anchor="ctr"/>
              <a:lstStyle/>
              <a:p>
                <a:endParaRPr lang="en-US"/>
              </a:p>
            </p:txBody>
          </p:sp>
        </p:grpSp>
        <p:grpSp>
          <p:nvGrpSpPr>
            <p:cNvPr id="200" name="Graphic 15">
              <a:extLst>
                <a:ext uri="{FF2B5EF4-FFF2-40B4-BE49-F238E27FC236}">
                  <a16:creationId xmlns:a16="http://schemas.microsoft.com/office/drawing/2014/main" id="{0FD63454-D908-564C-58F6-A04CEFA736A9}"/>
                </a:ext>
              </a:extLst>
            </p:cNvPr>
            <p:cNvGrpSpPr/>
            <p:nvPr/>
          </p:nvGrpSpPr>
          <p:grpSpPr>
            <a:xfrm>
              <a:off x="547405" y="6570863"/>
              <a:ext cx="1035254" cy="914993"/>
              <a:chOff x="547405" y="6570863"/>
              <a:chExt cx="1035254" cy="914993"/>
            </a:xfrm>
          </p:grpSpPr>
          <p:sp>
            <p:nvSpPr>
              <p:cNvPr id="201" name="Freeform 200">
                <a:extLst>
                  <a:ext uri="{FF2B5EF4-FFF2-40B4-BE49-F238E27FC236}">
                    <a16:creationId xmlns:a16="http://schemas.microsoft.com/office/drawing/2014/main" id="{542C2766-738C-A5BB-907E-093E92D29555}"/>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006668"/>
              </a:solidFill>
              <a:ln w="2276"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8681A7FC-1B50-DB86-729E-88ED2585145F}"/>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sp>
        <p:nvSpPr>
          <p:cNvPr id="226" name="Text Placeholder 35">
            <a:extLst>
              <a:ext uri="{FF2B5EF4-FFF2-40B4-BE49-F238E27FC236}">
                <a16:creationId xmlns:a16="http://schemas.microsoft.com/office/drawing/2014/main" id="{F5749F76-6EBA-97CD-AC63-64664EA408BB}"/>
              </a:ext>
            </a:extLst>
          </p:cNvPr>
          <p:cNvSpPr txBox="1">
            <a:spLocks/>
          </p:cNvSpPr>
          <p:nvPr/>
        </p:nvSpPr>
        <p:spPr>
          <a:xfrm>
            <a:off x="672233" y="2337042"/>
            <a:ext cx="4851651" cy="361280"/>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tabLst>
                <a:tab pos="1147763" algn="l"/>
              </a:tabLst>
            </a:pPr>
            <a:r>
              <a:rPr lang="en-US" sz="1400" b="1" dirty="0">
                <a:solidFill>
                  <a:schemeClr val="bg1"/>
                </a:solidFill>
                <a:latin typeface="Calibri" panose="020F0502020204030204" pitchFamily="34" charset="0"/>
                <a:cs typeface="Calibri" panose="020F0502020204030204" pitchFamily="34" charset="0"/>
              </a:rPr>
              <a:t>Sviluppatore: </a:t>
            </a:r>
            <a:r>
              <a:rPr lang="en-US" sz="1400" dirty="0">
                <a:solidFill>
                  <a:schemeClr val="bg1"/>
                </a:solidFill>
                <a:latin typeface="Calibri" panose="020F0502020204030204" pitchFamily="34" charset="0"/>
                <a:cs typeface="Calibri" panose="020F0502020204030204" pitchFamily="34" charset="0"/>
              </a:rPr>
              <a:t>     Dairymaster </a:t>
            </a:r>
          </a:p>
        </p:txBody>
      </p:sp>
      <p:sp>
        <p:nvSpPr>
          <p:cNvPr id="228" name="TextBox 227">
            <a:extLst>
              <a:ext uri="{FF2B5EF4-FFF2-40B4-BE49-F238E27FC236}">
                <a16:creationId xmlns:a16="http://schemas.microsoft.com/office/drawing/2014/main" id="{6FE6358F-342A-BC59-2B56-EC989F04B402}"/>
              </a:ext>
            </a:extLst>
          </p:cNvPr>
          <p:cNvSpPr txBox="1"/>
          <p:nvPr/>
        </p:nvSpPr>
        <p:spPr>
          <a:xfrm>
            <a:off x="1184436" y="2826205"/>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Gratuito/A pagamento</a:t>
            </a:r>
          </a:p>
        </p:txBody>
      </p:sp>
      <p:sp>
        <p:nvSpPr>
          <p:cNvPr id="231" name="Text Placeholder 1">
            <a:extLst>
              <a:ext uri="{FF2B5EF4-FFF2-40B4-BE49-F238E27FC236}">
                <a16:creationId xmlns:a16="http://schemas.microsoft.com/office/drawing/2014/main" id="{F4F06027-E2A0-734B-897F-1E6F0CE2F487}"/>
              </a:ext>
            </a:extLst>
          </p:cNvPr>
          <p:cNvSpPr txBox="1">
            <a:spLocks/>
          </p:cNvSpPr>
          <p:nvPr/>
        </p:nvSpPr>
        <p:spPr>
          <a:xfrm>
            <a:off x="1204560" y="3158105"/>
            <a:ext cx="5760117" cy="521919"/>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MooMonitor+ è un servizio a pagamento che richiede un investimento iniziale in hardware e costi di abbonamento opzionali per l'accesso continuo alla sua piattaforma di dati e analisi. </a:t>
            </a:r>
          </a:p>
        </p:txBody>
      </p:sp>
      <p:cxnSp>
        <p:nvCxnSpPr>
          <p:cNvPr id="240" name="Straight Connector 239">
            <a:extLst>
              <a:ext uri="{FF2B5EF4-FFF2-40B4-BE49-F238E27FC236}">
                <a16:creationId xmlns:a16="http://schemas.microsoft.com/office/drawing/2014/main" id="{D2B3462F-26E6-D59D-C47F-0A91075E9B24}"/>
              </a:ext>
            </a:extLst>
          </p:cNvPr>
          <p:cNvCxnSpPr>
            <a:cxnSpLocks/>
          </p:cNvCxnSpPr>
          <p:nvPr/>
        </p:nvCxnSpPr>
        <p:spPr>
          <a:xfrm flipH="1">
            <a:off x="-1" y="2170539"/>
            <a:ext cx="67564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6" name="Slide Number Placeholder 5">
            <a:extLst>
              <a:ext uri="{FF2B5EF4-FFF2-40B4-BE49-F238E27FC236}">
                <a16:creationId xmlns:a16="http://schemas.microsoft.com/office/drawing/2014/main" id="{44FCD02B-C3F2-494D-0A09-D52516183386}"/>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6</a:t>
            </a:fld>
            <a:endParaRPr lang="en-US" dirty="0">
              <a:solidFill>
                <a:srgbClr val="262626"/>
              </a:solidFill>
            </a:endParaRPr>
          </a:p>
        </p:txBody>
      </p:sp>
      <p:grpSp>
        <p:nvGrpSpPr>
          <p:cNvPr id="3" name="Graphic 503">
            <a:extLst>
              <a:ext uri="{FF2B5EF4-FFF2-40B4-BE49-F238E27FC236}">
                <a16:creationId xmlns:a16="http://schemas.microsoft.com/office/drawing/2014/main" id="{603F2475-B831-A637-345A-657517D797BE}"/>
              </a:ext>
            </a:extLst>
          </p:cNvPr>
          <p:cNvGrpSpPr/>
          <p:nvPr/>
        </p:nvGrpSpPr>
        <p:grpSpPr>
          <a:xfrm>
            <a:off x="584640" y="481510"/>
            <a:ext cx="326969" cy="408757"/>
            <a:chOff x="19964074" y="5627360"/>
            <a:chExt cx="874820" cy="1086273"/>
          </a:xfrm>
          <a:noFill/>
        </p:grpSpPr>
        <p:grpSp>
          <p:nvGrpSpPr>
            <p:cNvPr id="4" name="Graphic 503">
              <a:extLst>
                <a:ext uri="{FF2B5EF4-FFF2-40B4-BE49-F238E27FC236}">
                  <a16:creationId xmlns:a16="http://schemas.microsoft.com/office/drawing/2014/main" id="{00B7E9C1-CE14-7497-DF31-2FAA3388E8A4}"/>
                </a:ext>
              </a:extLst>
            </p:cNvPr>
            <p:cNvGrpSpPr/>
            <p:nvPr/>
          </p:nvGrpSpPr>
          <p:grpSpPr>
            <a:xfrm>
              <a:off x="19964074" y="6029562"/>
              <a:ext cx="874820" cy="684071"/>
              <a:chOff x="19964074" y="6029562"/>
              <a:chExt cx="874820" cy="684071"/>
            </a:xfrm>
            <a:noFill/>
          </p:grpSpPr>
          <p:grpSp>
            <p:nvGrpSpPr>
              <p:cNvPr id="17" name="Graphic 503">
                <a:extLst>
                  <a:ext uri="{FF2B5EF4-FFF2-40B4-BE49-F238E27FC236}">
                    <a16:creationId xmlns:a16="http://schemas.microsoft.com/office/drawing/2014/main" id="{09DC99D7-A123-AFCF-B1D0-D9ED4754A07C}"/>
                  </a:ext>
                </a:extLst>
              </p:cNvPr>
              <p:cNvGrpSpPr/>
              <p:nvPr/>
            </p:nvGrpSpPr>
            <p:grpSpPr>
              <a:xfrm>
                <a:off x="20442750" y="6029562"/>
                <a:ext cx="396145" cy="684071"/>
                <a:chOff x="20442750" y="6029562"/>
                <a:chExt cx="396145" cy="684071"/>
              </a:xfrm>
              <a:noFill/>
            </p:grpSpPr>
            <p:sp>
              <p:nvSpPr>
                <p:cNvPr id="23" name="Freeform 22">
                  <a:extLst>
                    <a:ext uri="{FF2B5EF4-FFF2-40B4-BE49-F238E27FC236}">
                      <a16:creationId xmlns:a16="http://schemas.microsoft.com/office/drawing/2014/main" id="{5163BFD5-FECF-8BE6-1153-0D168C8010CC}"/>
                    </a:ext>
                  </a:extLst>
                </p:cNvPr>
                <p:cNvSpPr/>
                <p:nvPr/>
              </p:nvSpPr>
              <p:spPr>
                <a:xfrm>
                  <a:off x="20459978" y="6029562"/>
                  <a:ext cx="378917" cy="576928"/>
                </a:xfrm>
                <a:custGeom>
                  <a:avLst/>
                  <a:gdLst>
                    <a:gd name="connsiteX0" fmla="*/ 184145 w 378917"/>
                    <a:gd name="connsiteY0" fmla="*/ 576928 h 576928"/>
                    <a:gd name="connsiteX1" fmla="*/ 364061 w 378917"/>
                    <a:gd name="connsiteY1" fmla="*/ 397256 h 576928"/>
                    <a:gd name="connsiteX2" fmla="*/ 378917 w 378917"/>
                    <a:gd name="connsiteY2" fmla="*/ 364289 h 576928"/>
                    <a:gd name="connsiteX3" fmla="*/ 378917 w 378917"/>
                    <a:gd name="connsiteY3" fmla="*/ 26374 h 576928"/>
                    <a:gd name="connsiteX4" fmla="*/ 352508 w 378917"/>
                    <a:gd name="connsiteY4" fmla="*/ 0 h 576928"/>
                    <a:gd name="connsiteX5" fmla="*/ 283181 w 378917"/>
                    <a:gd name="connsiteY5" fmla="*/ 95605 h 576928"/>
                    <a:gd name="connsiteX6" fmla="*/ 260074 w 378917"/>
                    <a:gd name="connsiteY6" fmla="*/ 283519 h 576928"/>
                    <a:gd name="connsiteX7" fmla="*/ 203953 w 378917"/>
                    <a:gd name="connsiteY7" fmla="*/ 298354 h 576928"/>
                    <a:gd name="connsiteX8" fmla="*/ 139579 w 378917"/>
                    <a:gd name="connsiteY8" fmla="*/ 362641 h 576928"/>
                    <a:gd name="connsiteX9" fmla="*/ 30640 w 378917"/>
                    <a:gd name="connsiteY9" fmla="*/ 412092 h 576928"/>
                    <a:gd name="connsiteX10" fmla="*/ 2578 w 378917"/>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917" h="576928">
                      <a:moveTo>
                        <a:pt x="184145" y="576928"/>
                      </a:moveTo>
                      <a:lnTo>
                        <a:pt x="364061" y="397256"/>
                      </a:lnTo>
                      <a:cubicBezTo>
                        <a:pt x="372314" y="389014"/>
                        <a:pt x="377267" y="377476"/>
                        <a:pt x="378917" y="364289"/>
                      </a:cubicBezTo>
                      <a:lnTo>
                        <a:pt x="378917" y="26374"/>
                      </a:lnTo>
                      <a:cubicBezTo>
                        <a:pt x="378917" y="11539"/>
                        <a:pt x="367364" y="0"/>
                        <a:pt x="352508" y="0"/>
                      </a:cubicBezTo>
                      <a:cubicBezTo>
                        <a:pt x="322796" y="1648"/>
                        <a:pt x="294737" y="34616"/>
                        <a:pt x="283181" y="95605"/>
                      </a:cubicBezTo>
                      <a:lnTo>
                        <a:pt x="260074" y="283519"/>
                      </a:lnTo>
                      <a:cubicBezTo>
                        <a:pt x="238616" y="281871"/>
                        <a:pt x="215507" y="286816"/>
                        <a:pt x="203953" y="298354"/>
                      </a:cubicBezTo>
                      <a:lnTo>
                        <a:pt x="139579" y="362641"/>
                      </a:lnTo>
                      <a:cubicBezTo>
                        <a:pt x="81808" y="374179"/>
                        <a:pt x="60350" y="382421"/>
                        <a:pt x="30640" y="412092"/>
                      </a:cubicBezTo>
                      <a:cubicBezTo>
                        <a:pt x="928" y="441762"/>
                        <a:pt x="-4022" y="501103"/>
                        <a:pt x="2578" y="576928"/>
                      </a:cubicBezTo>
                    </a:path>
                  </a:pathLst>
                </a:custGeom>
                <a:noFill/>
                <a:ln w="12700" cap="rnd">
                  <a:solidFill>
                    <a:srgbClr val="000000"/>
                  </a:solidFill>
                  <a:prstDash val="solid"/>
                  <a:round/>
                </a:ln>
              </p:spPr>
              <p:txBody>
                <a:bodyPr rtlCol="0" anchor="ctr"/>
                <a:lstStyle/>
                <a:p>
                  <a:endParaRPr lang="en-US" sz="1799"/>
                </a:p>
              </p:txBody>
            </p:sp>
            <p:sp>
              <p:nvSpPr>
                <p:cNvPr id="24" name="Freeform 23">
                  <a:extLst>
                    <a:ext uri="{FF2B5EF4-FFF2-40B4-BE49-F238E27FC236}">
                      <a16:creationId xmlns:a16="http://schemas.microsoft.com/office/drawing/2014/main" id="{2766565E-7AAF-6D4C-F905-C464438980D8}"/>
                    </a:ext>
                  </a:extLst>
                </p:cNvPr>
                <p:cNvSpPr/>
                <p:nvPr/>
              </p:nvSpPr>
              <p:spPr>
                <a:xfrm>
                  <a:off x="20442750" y="6606490"/>
                  <a:ext cx="250892" cy="107143"/>
                </a:xfrm>
                <a:custGeom>
                  <a:avLst/>
                  <a:gdLst>
                    <a:gd name="connsiteX0" fmla="*/ 0 w 250892"/>
                    <a:gd name="connsiteY0" fmla="*/ 0 h 107143"/>
                    <a:gd name="connsiteX1" fmla="*/ 250891 w 250892"/>
                    <a:gd name="connsiteY1" fmla="*/ 0 h 107143"/>
                    <a:gd name="connsiteX2" fmla="*/ 250891 w 250892"/>
                    <a:gd name="connsiteY2" fmla="*/ 107144 h 107143"/>
                    <a:gd name="connsiteX3" fmla="*/ 0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0" y="0"/>
                      </a:moveTo>
                      <a:lnTo>
                        <a:pt x="250891" y="0"/>
                      </a:lnTo>
                      <a:lnTo>
                        <a:pt x="250891" y="107144"/>
                      </a:lnTo>
                      <a:lnTo>
                        <a:pt x="0"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25" name="Freeform 24">
                  <a:extLst>
                    <a:ext uri="{FF2B5EF4-FFF2-40B4-BE49-F238E27FC236}">
                      <a16:creationId xmlns:a16="http://schemas.microsoft.com/office/drawing/2014/main" id="{97A16C36-34EA-7ABA-D3C3-09DE645E09B4}"/>
                    </a:ext>
                  </a:extLst>
                </p:cNvPr>
                <p:cNvSpPr/>
                <p:nvPr/>
              </p:nvSpPr>
              <p:spPr>
                <a:xfrm>
                  <a:off x="20644123" y="6313081"/>
                  <a:ext cx="115994" cy="150000"/>
                </a:xfrm>
                <a:custGeom>
                  <a:avLst/>
                  <a:gdLst>
                    <a:gd name="connsiteX0" fmla="*/ 75929 w 115994"/>
                    <a:gd name="connsiteY0" fmla="*/ 0 h 150000"/>
                    <a:gd name="connsiteX1" fmla="*/ 99036 w 115994"/>
                    <a:gd name="connsiteY1" fmla="*/ 6593 h 150000"/>
                    <a:gd name="connsiteX2" fmla="*/ 112242 w 115994"/>
                    <a:gd name="connsiteY2" fmla="*/ 37912 h 150000"/>
                    <a:gd name="connsiteX3" fmla="*/ 0 w 115994"/>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4" h="150000">
                      <a:moveTo>
                        <a:pt x="75929" y="0"/>
                      </a:moveTo>
                      <a:cubicBezTo>
                        <a:pt x="84183" y="0"/>
                        <a:pt x="92436" y="3296"/>
                        <a:pt x="99036" y="6593"/>
                      </a:cubicBezTo>
                      <a:cubicBezTo>
                        <a:pt x="110592" y="11538"/>
                        <a:pt x="122145" y="26373"/>
                        <a:pt x="112242" y="37912"/>
                      </a:cubicBezTo>
                      <a:lnTo>
                        <a:pt x="0" y="150001"/>
                      </a:lnTo>
                    </a:path>
                  </a:pathLst>
                </a:custGeom>
                <a:noFill/>
                <a:ln w="12700" cap="rnd">
                  <a:solidFill>
                    <a:srgbClr val="000000"/>
                  </a:solidFill>
                  <a:prstDash val="solid"/>
                  <a:round/>
                </a:ln>
              </p:spPr>
              <p:txBody>
                <a:bodyPr rtlCol="0" anchor="ctr"/>
                <a:lstStyle/>
                <a:p>
                  <a:endParaRPr lang="en-US" sz="1799"/>
                </a:p>
              </p:txBody>
            </p:sp>
          </p:grpSp>
          <p:grpSp>
            <p:nvGrpSpPr>
              <p:cNvPr id="18" name="Graphic 503">
                <a:extLst>
                  <a:ext uri="{FF2B5EF4-FFF2-40B4-BE49-F238E27FC236}">
                    <a16:creationId xmlns:a16="http://schemas.microsoft.com/office/drawing/2014/main" id="{B791A315-1225-8F45-B3B4-ED47C8CB4D96}"/>
                  </a:ext>
                </a:extLst>
              </p:cNvPr>
              <p:cNvGrpSpPr/>
              <p:nvPr/>
            </p:nvGrpSpPr>
            <p:grpSpPr>
              <a:xfrm>
                <a:off x="19964074" y="6029562"/>
                <a:ext cx="394494" cy="684071"/>
                <a:chOff x="19964074" y="6029562"/>
                <a:chExt cx="394494" cy="684071"/>
              </a:xfrm>
              <a:noFill/>
            </p:grpSpPr>
            <p:sp>
              <p:nvSpPr>
                <p:cNvPr id="20" name="Freeform 19">
                  <a:extLst>
                    <a:ext uri="{FF2B5EF4-FFF2-40B4-BE49-F238E27FC236}">
                      <a16:creationId xmlns:a16="http://schemas.microsoft.com/office/drawing/2014/main" id="{8E7BA3E8-E3E1-78B1-77D5-1D884332ED6D}"/>
                    </a:ext>
                  </a:extLst>
                </p:cNvPr>
                <p:cNvSpPr/>
                <p:nvPr/>
              </p:nvSpPr>
              <p:spPr>
                <a:xfrm>
                  <a:off x="19964074" y="6029562"/>
                  <a:ext cx="379340" cy="576928"/>
                </a:xfrm>
                <a:custGeom>
                  <a:avLst/>
                  <a:gdLst>
                    <a:gd name="connsiteX0" fmla="*/ 376339 w 379340"/>
                    <a:gd name="connsiteY0" fmla="*/ 573631 h 576928"/>
                    <a:gd name="connsiteX1" fmla="*/ 348277 w 379340"/>
                    <a:gd name="connsiteY1" fmla="*/ 412092 h 576928"/>
                    <a:gd name="connsiteX2" fmla="*/ 239338 w 379340"/>
                    <a:gd name="connsiteY2" fmla="*/ 362641 h 576928"/>
                    <a:gd name="connsiteX3" fmla="*/ 174964 w 379340"/>
                    <a:gd name="connsiteY3" fmla="*/ 298354 h 576928"/>
                    <a:gd name="connsiteX4" fmla="*/ 118843 w 379340"/>
                    <a:gd name="connsiteY4" fmla="*/ 283519 h 576928"/>
                    <a:gd name="connsiteX5" fmla="*/ 95736 w 379340"/>
                    <a:gd name="connsiteY5" fmla="*/ 95605 h 576928"/>
                    <a:gd name="connsiteX6" fmla="*/ 26409 w 379340"/>
                    <a:gd name="connsiteY6" fmla="*/ 0 h 576928"/>
                    <a:gd name="connsiteX7" fmla="*/ 0 w 379340"/>
                    <a:gd name="connsiteY7" fmla="*/ 26374 h 576928"/>
                    <a:gd name="connsiteX8" fmla="*/ 0 w 379340"/>
                    <a:gd name="connsiteY8" fmla="*/ 364289 h 576928"/>
                    <a:gd name="connsiteX9" fmla="*/ 14856 w 379340"/>
                    <a:gd name="connsiteY9" fmla="*/ 397256 h 576928"/>
                    <a:gd name="connsiteX10" fmla="*/ 194772 w 379340"/>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340" h="576928">
                      <a:moveTo>
                        <a:pt x="376339" y="573631"/>
                      </a:moveTo>
                      <a:cubicBezTo>
                        <a:pt x="381290" y="499455"/>
                        <a:pt x="384592" y="448356"/>
                        <a:pt x="348277" y="412092"/>
                      </a:cubicBezTo>
                      <a:cubicBezTo>
                        <a:pt x="316915" y="380773"/>
                        <a:pt x="295459" y="374179"/>
                        <a:pt x="239338" y="362641"/>
                      </a:cubicBezTo>
                      <a:lnTo>
                        <a:pt x="174964" y="298354"/>
                      </a:lnTo>
                      <a:cubicBezTo>
                        <a:pt x="161760" y="285167"/>
                        <a:pt x="140301" y="280222"/>
                        <a:pt x="118843" y="283519"/>
                      </a:cubicBezTo>
                      <a:lnTo>
                        <a:pt x="95736" y="95605"/>
                      </a:lnTo>
                      <a:cubicBezTo>
                        <a:pt x="84180" y="32967"/>
                        <a:pt x="56121" y="1648"/>
                        <a:pt x="26409" y="0"/>
                      </a:cubicBezTo>
                      <a:cubicBezTo>
                        <a:pt x="11553" y="0"/>
                        <a:pt x="0" y="11539"/>
                        <a:pt x="0" y="26374"/>
                      </a:cubicBezTo>
                      <a:lnTo>
                        <a:pt x="0" y="364289"/>
                      </a:lnTo>
                      <a:cubicBezTo>
                        <a:pt x="0" y="377476"/>
                        <a:pt x="4953" y="389014"/>
                        <a:pt x="14856" y="397256"/>
                      </a:cubicBezTo>
                      <a:lnTo>
                        <a:pt x="194772" y="576928"/>
                      </a:lnTo>
                    </a:path>
                  </a:pathLst>
                </a:custGeom>
                <a:noFill/>
                <a:ln w="12700" cap="rnd">
                  <a:solidFill>
                    <a:srgbClr val="000000"/>
                  </a:solidFill>
                  <a:prstDash val="solid"/>
                  <a:round/>
                </a:ln>
              </p:spPr>
              <p:txBody>
                <a:bodyPr rtlCol="0" anchor="ctr"/>
                <a:lstStyle/>
                <a:p>
                  <a:endParaRPr lang="en-US" sz="1799"/>
                </a:p>
              </p:txBody>
            </p:sp>
            <p:sp>
              <p:nvSpPr>
                <p:cNvPr id="21" name="Freeform 20">
                  <a:extLst>
                    <a:ext uri="{FF2B5EF4-FFF2-40B4-BE49-F238E27FC236}">
                      <a16:creationId xmlns:a16="http://schemas.microsoft.com/office/drawing/2014/main" id="{722E1E78-136C-42AC-92B9-53B4F7289C30}"/>
                    </a:ext>
                  </a:extLst>
                </p:cNvPr>
                <p:cNvSpPr/>
                <p:nvPr/>
              </p:nvSpPr>
              <p:spPr>
                <a:xfrm>
                  <a:off x="20107677" y="6606490"/>
                  <a:ext cx="250892" cy="107143"/>
                </a:xfrm>
                <a:custGeom>
                  <a:avLst/>
                  <a:gdLst>
                    <a:gd name="connsiteX0" fmla="*/ -1 w 250892"/>
                    <a:gd name="connsiteY0" fmla="*/ 0 h 107143"/>
                    <a:gd name="connsiteX1" fmla="*/ 250890 w 250892"/>
                    <a:gd name="connsiteY1" fmla="*/ 0 h 107143"/>
                    <a:gd name="connsiteX2" fmla="*/ 250890 w 250892"/>
                    <a:gd name="connsiteY2" fmla="*/ 107144 h 107143"/>
                    <a:gd name="connsiteX3" fmla="*/ -1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1" y="0"/>
                      </a:moveTo>
                      <a:lnTo>
                        <a:pt x="250890" y="0"/>
                      </a:lnTo>
                      <a:lnTo>
                        <a:pt x="250890" y="107144"/>
                      </a:lnTo>
                      <a:lnTo>
                        <a:pt x="-1"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22" name="Freeform 21">
                  <a:extLst>
                    <a:ext uri="{FF2B5EF4-FFF2-40B4-BE49-F238E27FC236}">
                      <a16:creationId xmlns:a16="http://schemas.microsoft.com/office/drawing/2014/main" id="{3EEFF190-F681-EDE0-4E76-2BC93E5D1347}"/>
                    </a:ext>
                  </a:extLst>
                </p:cNvPr>
                <p:cNvSpPr/>
                <p:nvPr/>
              </p:nvSpPr>
              <p:spPr>
                <a:xfrm>
                  <a:off x="20041202" y="6313081"/>
                  <a:ext cx="115992" cy="150000"/>
                </a:xfrm>
                <a:custGeom>
                  <a:avLst/>
                  <a:gdLst>
                    <a:gd name="connsiteX0" fmla="*/ 40065 w 115992"/>
                    <a:gd name="connsiteY0" fmla="*/ 0 h 150000"/>
                    <a:gd name="connsiteX1" fmla="*/ 16956 w 115992"/>
                    <a:gd name="connsiteY1" fmla="*/ 6593 h 150000"/>
                    <a:gd name="connsiteX2" fmla="*/ 3752 w 115992"/>
                    <a:gd name="connsiteY2" fmla="*/ 37912 h 150000"/>
                    <a:gd name="connsiteX3" fmla="*/ 115992 w 115992"/>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2" h="150000">
                      <a:moveTo>
                        <a:pt x="40065" y="0"/>
                      </a:moveTo>
                      <a:cubicBezTo>
                        <a:pt x="31812" y="0"/>
                        <a:pt x="23559" y="3296"/>
                        <a:pt x="16956" y="6593"/>
                      </a:cubicBezTo>
                      <a:cubicBezTo>
                        <a:pt x="5402" y="11538"/>
                        <a:pt x="-6151" y="26373"/>
                        <a:pt x="3752" y="37912"/>
                      </a:cubicBezTo>
                      <a:lnTo>
                        <a:pt x="115992" y="150001"/>
                      </a:lnTo>
                    </a:path>
                  </a:pathLst>
                </a:custGeom>
                <a:noFill/>
                <a:ln w="12700" cap="rnd">
                  <a:solidFill>
                    <a:srgbClr val="000000"/>
                  </a:solidFill>
                  <a:prstDash val="solid"/>
                  <a:round/>
                </a:ln>
              </p:spPr>
              <p:txBody>
                <a:bodyPr rtlCol="0" anchor="ctr"/>
                <a:lstStyle/>
                <a:p>
                  <a:endParaRPr lang="en-US" sz="1799"/>
                </a:p>
              </p:txBody>
            </p:sp>
          </p:grpSp>
        </p:grpSp>
        <p:grpSp>
          <p:nvGrpSpPr>
            <p:cNvPr id="5" name="Graphic 503">
              <a:extLst>
                <a:ext uri="{FF2B5EF4-FFF2-40B4-BE49-F238E27FC236}">
                  <a16:creationId xmlns:a16="http://schemas.microsoft.com/office/drawing/2014/main" id="{5A274F71-F9CE-DBE8-88E7-C9CE8CF321C4}"/>
                </a:ext>
              </a:extLst>
            </p:cNvPr>
            <p:cNvGrpSpPr/>
            <p:nvPr/>
          </p:nvGrpSpPr>
          <p:grpSpPr>
            <a:xfrm>
              <a:off x="20104092" y="5627360"/>
              <a:ext cx="593135" cy="804402"/>
              <a:chOff x="20104092" y="5627360"/>
              <a:chExt cx="593135" cy="804402"/>
            </a:xfrm>
            <a:noFill/>
          </p:grpSpPr>
          <p:sp>
            <p:nvSpPr>
              <p:cNvPr id="6" name="Freeform 5">
                <a:extLst>
                  <a:ext uri="{FF2B5EF4-FFF2-40B4-BE49-F238E27FC236}">
                    <a16:creationId xmlns:a16="http://schemas.microsoft.com/office/drawing/2014/main" id="{FA52C364-AC8D-4A18-28F5-0B4239122DBB}"/>
                  </a:ext>
                </a:extLst>
              </p:cNvPr>
              <p:cNvSpPr/>
              <p:nvPr/>
            </p:nvSpPr>
            <p:spPr>
              <a:xfrm>
                <a:off x="20310701" y="5793845"/>
                <a:ext cx="178266" cy="359343"/>
              </a:xfrm>
              <a:custGeom>
                <a:avLst/>
                <a:gdLst>
                  <a:gd name="connsiteX0" fmla="*/ 0 w 178266"/>
                  <a:gd name="connsiteY0" fmla="*/ 179672 h 359343"/>
                  <a:gd name="connsiteX1" fmla="*/ 89133 w 178266"/>
                  <a:gd name="connsiteY1" fmla="*/ 359344 h 359343"/>
                  <a:gd name="connsiteX2" fmla="*/ 178266 w 178266"/>
                  <a:gd name="connsiteY2" fmla="*/ 179672 h 359343"/>
                  <a:gd name="connsiteX3" fmla="*/ 89133 w 178266"/>
                  <a:gd name="connsiteY3" fmla="*/ 0 h 359343"/>
                  <a:gd name="connsiteX4" fmla="*/ 0 w 178266"/>
                  <a:gd name="connsiteY4" fmla="*/ 179672 h 359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66" h="359343">
                    <a:moveTo>
                      <a:pt x="0" y="179672"/>
                    </a:moveTo>
                    <a:cubicBezTo>
                      <a:pt x="0" y="253848"/>
                      <a:pt x="34662" y="318134"/>
                      <a:pt x="89133" y="359344"/>
                    </a:cubicBezTo>
                    <a:cubicBezTo>
                      <a:pt x="143602" y="318134"/>
                      <a:pt x="178266" y="252200"/>
                      <a:pt x="178266" y="179672"/>
                    </a:cubicBezTo>
                    <a:cubicBezTo>
                      <a:pt x="178266" y="107144"/>
                      <a:pt x="143602" y="41209"/>
                      <a:pt x="89133" y="0"/>
                    </a:cubicBezTo>
                    <a:cubicBezTo>
                      <a:pt x="34662" y="41209"/>
                      <a:pt x="0" y="107144"/>
                      <a:pt x="0" y="179672"/>
                    </a:cubicBezTo>
                    <a:close/>
                  </a:path>
                </a:pathLst>
              </a:custGeom>
              <a:noFill/>
              <a:ln w="12700" cap="rnd">
                <a:solidFill>
                  <a:srgbClr val="000000"/>
                </a:solidFill>
                <a:prstDash val="solid"/>
                <a:round/>
              </a:ln>
            </p:spPr>
            <p:txBody>
              <a:bodyPr rtlCol="0" anchor="ctr"/>
              <a:lstStyle/>
              <a:p>
                <a:endParaRPr lang="en-US" sz="1799"/>
              </a:p>
            </p:txBody>
          </p:sp>
          <p:sp>
            <p:nvSpPr>
              <p:cNvPr id="7" name="Freeform 6">
                <a:extLst>
                  <a:ext uri="{FF2B5EF4-FFF2-40B4-BE49-F238E27FC236}">
                    <a16:creationId xmlns:a16="http://schemas.microsoft.com/office/drawing/2014/main" id="{F3C12049-FEC7-2A44-8D6B-6E61067153B9}"/>
                  </a:ext>
                </a:extLst>
              </p:cNvPr>
              <p:cNvSpPr/>
              <p:nvPr/>
            </p:nvSpPr>
            <p:spPr>
              <a:xfrm>
                <a:off x="20548547" y="5823516"/>
                <a:ext cx="126780" cy="181320"/>
              </a:xfrm>
              <a:custGeom>
                <a:avLst/>
                <a:gdLst>
                  <a:gd name="connsiteX0" fmla="*/ 108782 w 126780"/>
                  <a:gd name="connsiteY0" fmla="*/ 117034 h 181320"/>
                  <a:gd name="connsiteX1" fmla="*/ 9746 w 126780"/>
                  <a:gd name="connsiteY1" fmla="*/ 181320 h 181320"/>
                  <a:gd name="connsiteX2" fmla="*/ 17999 w 126780"/>
                  <a:gd name="connsiteY2" fmla="*/ 64286 h 181320"/>
                  <a:gd name="connsiteX3" fmla="*/ 117035 w 126780"/>
                  <a:gd name="connsiteY3" fmla="*/ 0 h 181320"/>
                  <a:gd name="connsiteX4" fmla="*/ 108782 w 126780"/>
                  <a:gd name="connsiteY4" fmla="*/ 117034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117034"/>
                    </a:moveTo>
                    <a:cubicBezTo>
                      <a:pt x="87323" y="153298"/>
                      <a:pt x="49361" y="176375"/>
                      <a:pt x="9746" y="181320"/>
                    </a:cubicBezTo>
                    <a:cubicBezTo>
                      <a:pt x="-5110" y="145056"/>
                      <a:pt x="-3460" y="102199"/>
                      <a:pt x="17999" y="64286"/>
                    </a:cubicBezTo>
                    <a:cubicBezTo>
                      <a:pt x="39457" y="28022"/>
                      <a:pt x="77420" y="4945"/>
                      <a:pt x="117035" y="0"/>
                    </a:cubicBezTo>
                    <a:cubicBezTo>
                      <a:pt x="131891" y="36264"/>
                      <a:pt x="130241" y="79121"/>
                      <a:pt x="108782" y="117034"/>
                    </a:cubicBezTo>
                    <a:close/>
                  </a:path>
                </a:pathLst>
              </a:custGeom>
              <a:noFill/>
              <a:ln w="12700" cap="rnd">
                <a:solidFill>
                  <a:srgbClr val="000000"/>
                </a:solidFill>
                <a:prstDash val="solid"/>
                <a:round/>
              </a:ln>
            </p:spPr>
            <p:txBody>
              <a:bodyPr rtlCol="0" anchor="ctr"/>
              <a:lstStyle/>
              <a:p>
                <a:endParaRPr lang="en-US" sz="1799"/>
              </a:p>
            </p:txBody>
          </p:sp>
          <p:sp>
            <p:nvSpPr>
              <p:cNvPr id="8" name="Freeform 7">
                <a:extLst>
                  <a:ext uri="{FF2B5EF4-FFF2-40B4-BE49-F238E27FC236}">
                    <a16:creationId xmlns:a16="http://schemas.microsoft.com/office/drawing/2014/main" id="{F982744E-8649-C1F8-B489-FE414C3DEB21}"/>
                  </a:ext>
                </a:extLst>
              </p:cNvPr>
              <p:cNvSpPr/>
              <p:nvPr/>
            </p:nvSpPr>
            <p:spPr>
              <a:xfrm>
                <a:off x="20117739" y="5823516"/>
                <a:ext cx="126780" cy="181320"/>
              </a:xfrm>
              <a:custGeom>
                <a:avLst/>
                <a:gdLst>
                  <a:gd name="connsiteX0" fmla="*/ 108782 w 126780"/>
                  <a:gd name="connsiteY0" fmla="*/ 64286 h 181320"/>
                  <a:gd name="connsiteX1" fmla="*/ 9746 w 126780"/>
                  <a:gd name="connsiteY1" fmla="*/ 0 h 181320"/>
                  <a:gd name="connsiteX2" fmla="*/ 17999 w 126780"/>
                  <a:gd name="connsiteY2" fmla="*/ 117034 h 181320"/>
                  <a:gd name="connsiteX3" fmla="*/ 117035 w 126780"/>
                  <a:gd name="connsiteY3" fmla="*/ 181320 h 181320"/>
                  <a:gd name="connsiteX4" fmla="*/ 108782 w 126780"/>
                  <a:gd name="connsiteY4" fmla="*/ 64286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64286"/>
                    </a:moveTo>
                    <a:cubicBezTo>
                      <a:pt x="87323" y="28022"/>
                      <a:pt x="49361" y="4945"/>
                      <a:pt x="9746" y="0"/>
                    </a:cubicBezTo>
                    <a:cubicBezTo>
                      <a:pt x="-5110" y="36264"/>
                      <a:pt x="-3460" y="79121"/>
                      <a:pt x="17999" y="117034"/>
                    </a:cubicBezTo>
                    <a:cubicBezTo>
                      <a:pt x="39455" y="153298"/>
                      <a:pt x="77420" y="176375"/>
                      <a:pt x="117035" y="181320"/>
                    </a:cubicBezTo>
                    <a:cubicBezTo>
                      <a:pt x="131891" y="145056"/>
                      <a:pt x="130239" y="102199"/>
                      <a:pt x="108782" y="64286"/>
                    </a:cubicBezTo>
                    <a:close/>
                  </a:path>
                </a:pathLst>
              </a:custGeom>
              <a:noFill/>
              <a:ln w="12700" cap="rnd">
                <a:solidFill>
                  <a:srgbClr val="000000"/>
                </a:solidFill>
                <a:prstDash val="solid"/>
                <a:round/>
              </a:ln>
            </p:spPr>
            <p:txBody>
              <a:bodyPr rtlCol="0" anchor="ctr"/>
              <a:lstStyle/>
              <a:p>
                <a:endParaRPr lang="en-US" sz="1799"/>
              </a:p>
            </p:txBody>
          </p:sp>
          <p:sp>
            <p:nvSpPr>
              <p:cNvPr id="9" name="Freeform 8">
                <a:extLst>
                  <a:ext uri="{FF2B5EF4-FFF2-40B4-BE49-F238E27FC236}">
                    <a16:creationId xmlns:a16="http://schemas.microsoft.com/office/drawing/2014/main" id="{77CC7A0B-8633-4A90-A522-859A602E403B}"/>
                  </a:ext>
                </a:extLst>
              </p:cNvPr>
              <p:cNvSpPr/>
              <p:nvPr/>
            </p:nvSpPr>
            <p:spPr>
              <a:xfrm>
                <a:off x="20436760" y="5627360"/>
                <a:ext cx="122570" cy="187913"/>
              </a:xfrm>
              <a:custGeom>
                <a:avLst/>
                <a:gdLst>
                  <a:gd name="connsiteX0" fmla="*/ 14243 w 122570"/>
                  <a:gd name="connsiteY0" fmla="*/ 117034 h 187913"/>
                  <a:gd name="connsiteX1" fmla="*/ 14243 w 122570"/>
                  <a:gd name="connsiteY1" fmla="*/ 0 h 187913"/>
                  <a:gd name="connsiteX2" fmla="*/ 108326 w 122570"/>
                  <a:gd name="connsiteY2" fmla="*/ 70880 h 187913"/>
                  <a:gd name="connsiteX3" fmla="*/ 108326 w 122570"/>
                  <a:gd name="connsiteY3" fmla="*/ 187914 h 187913"/>
                  <a:gd name="connsiteX4" fmla="*/ 14243 w 122570"/>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0" h="187913">
                    <a:moveTo>
                      <a:pt x="14243" y="117034"/>
                    </a:moveTo>
                    <a:cubicBezTo>
                      <a:pt x="-5564" y="79121"/>
                      <a:pt x="-3914" y="36264"/>
                      <a:pt x="14243" y="0"/>
                    </a:cubicBezTo>
                    <a:cubicBezTo>
                      <a:pt x="53858" y="8242"/>
                      <a:pt x="88520" y="32967"/>
                      <a:pt x="108326" y="70880"/>
                    </a:cubicBezTo>
                    <a:cubicBezTo>
                      <a:pt x="128135" y="108792"/>
                      <a:pt x="126485" y="151649"/>
                      <a:pt x="108326" y="187914"/>
                    </a:cubicBezTo>
                    <a:cubicBezTo>
                      <a:pt x="68714" y="179672"/>
                      <a:pt x="34049" y="154946"/>
                      <a:pt x="14243" y="117034"/>
                    </a:cubicBezTo>
                    <a:close/>
                  </a:path>
                </a:pathLst>
              </a:custGeom>
              <a:noFill/>
              <a:ln w="12700" cap="rnd">
                <a:solidFill>
                  <a:srgbClr val="000000"/>
                </a:solidFill>
                <a:prstDash val="solid"/>
                <a:round/>
              </a:ln>
            </p:spPr>
            <p:txBody>
              <a:bodyPr rtlCol="0" anchor="ctr"/>
              <a:lstStyle/>
              <a:p>
                <a:endParaRPr lang="en-US" sz="1799"/>
              </a:p>
            </p:txBody>
          </p:sp>
          <p:sp>
            <p:nvSpPr>
              <p:cNvPr id="10" name="Freeform 9">
                <a:extLst>
                  <a:ext uri="{FF2B5EF4-FFF2-40B4-BE49-F238E27FC236}">
                    <a16:creationId xmlns:a16="http://schemas.microsoft.com/office/drawing/2014/main" id="{18D4E4CE-471D-2BAA-5921-37097E3B0953}"/>
                  </a:ext>
                </a:extLst>
              </p:cNvPr>
              <p:cNvSpPr/>
              <p:nvPr/>
            </p:nvSpPr>
            <p:spPr>
              <a:xfrm>
                <a:off x="20241988" y="5627360"/>
                <a:ext cx="122571" cy="187913"/>
              </a:xfrm>
              <a:custGeom>
                <a:avLst/>
                <a:gdLst>
                  <a:gd name="connsiteX0" fmla="*/ 108328 w 122571"/>
                  <a:gd name="connsiteY0" fmla="*/ 117034 h 187913"/>
                  <a:gd name="connsiteX1" fmla="*/ 108328 w 122571"/>
                  <a:gd name="connsiteY1" fmla="*/ 0 h 187913"/>
                  <a:gd name="connsiteX2" fmla="*/ 14243 w 122571"/>
                  <a:gd name="connsiteY2" fmla="*/ 70880 h 187913"/>
                  <a:gd name="connsiteX3" fmla="*/ 14243 w 122571"/>
                  <a:gd name="connsiteY3" fmla="*/ 187914 h 187913"/>
                  <a:gd name="connsiteX4" fmla="*/ 108328 w 122571"/>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1" h="187913">
                    <a:moveTo>
                      <a:pt x="108328" y="117034"/>
                    </a:moveTo>
                    <a:cubicBezTo>
                      <a:pt x="128135" y="79121"/>
                      <a:pt x="126485" y="36264"/>
                      <a:pt x="108328" y="0"/>
                    </a:cubicBezTo>
                    <a:cubicBezTo>
                      <a:pt x="68714" y="8242"/>
                      <a:pt x="34051" y="32967"/>
                      <a:pt x="14243" y="70880"/>
                    </a:cubicBezTo>
                    <a:cubicBezTo>
                      <a:pt x="-5564" y="108792"/>
                      <a:pt x="-3914" y="151649"/>
                      <a:pt x="14243" y="187914"/>
                    </a:cubicBezTo>
                    <a:cubicBezTo>
                      <a:pt x="53858" y="179672"/>
                      <a:pt x="88520" y="154946"/>
                      <a:pt x="108328" y="117034"/>
                    </a:cubicBezTo>
                    <a:close/>
                  </a:path>
                </a:pathLst>
              </a:custGeom>
              <a:noFill/>
              <a:ln w="12700" cap="rnd">
                <a:solidFill>
                  <a:srgbClr val="000000"/>
                </a:solidFill>
                <a:prstDash val="solid"/>
                <a:round/>
              </a:ln>
            </p:spPr>
            <p:txBody>
              <a:bodyPr rtlCol="0" anchor="ctr"/>
              <a:lstStyle/>
              <a:p>
                <a:endParaRPr lang="en-US" sz="1799"/>
              </a:p>
            </p:txBody>
          </p:sp>
          <p:grpSp>
            <p:nvGrpSpPr>
              <p:cNvPr id="11" name="Graphic 503">
                <a:extLst>
                  <a:ext uri="{FF2B5EF4-FFF2-40B4-BE49-F238E27FC236}">
                    <a16:creationId xmlns:a16="http://schemas.microsoft.com/office/drawing/2014/main" id="{6879BE93-C9D0-7D43-0AC5-FAD03F5103C7}"/>
                  </a:ext>
                </a:extLst>
              </p:cNvPr>
              <p:cNvGrpSpPr/>
              <p:nvPr/>
            </p:nvGrpSpPr>
            <p:grpSpPr>
              <a:xfrm>
                <a:off x="20104092" y="6044632"/>
                <a:ext cx="593135" cy="198981"/>
                <a:chOff x="20104092" y="6044632"/>
                <a:chExt cx="593135" cy="198981"/>
              </a:xfrm>
              <a:noFill/>
            </p:grpSpPr>
            <p:sp>
              <p:nvSpPr>
                <p:cNvPr id="15" name="Freeform 14">
                  <a:extLst>
                    <a:ext uri="{FF2B5EF4-FFF2-40B4-BE49-F238E27FC236}">
                      <a16:creationId xmlns:a16="http://schemas.microsoft.com/office/drawing/2014/main" id="{767F1AB3-2D24-3A4D-8291-0B51F141F44A}"/>
                    </a:ext>
                  </a:extLst>
                </p:cNvPr>
                <p:cNvSpPr/>
                <p:nvPr/>
              </p:nvSpPr>
              <p:spPr>
                <a:xfrm>
                  <a:off x="20104092" y="6044632"/>
                  <a:ext cx="220097" cy="198981"/>
                </a:xfrm>
                <a:custGeom>
                  <a:avLst/>
                  <a:gdLst>
                    <a:gd name="connsiteX0" fmla="*/ 56405 w 220097"/>
                    <a:gd name="connsiteY0" fmla="*/ 148117 h 198981"/>
                    <a:gd name="connsiteX1" fmla="*/ 218163 w 220097"/>
                    <a:gd name="connsiteY1" fmla="*/ 197568 h 198981"/>
                    <a:gd name="connsiteX2" fmla="*/ 163694 w 220097"/>
                    <a:gd name="connsiteY2" fmla="*/ 50864 h 198981"/>
                    <a:gd name="connsiteX3" fmla="*/ 1934 w 220097"/>
                    <a:gd name="connsiteY3" fmla="*/ 1413 h 198981"/>
                    <a:gd name="connsiteX4" fmla="*/ 56405 w 220097"/>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7" h="198981">
                      <a:moveTo>
                        <a:pt x="56405" y="148117"/>
                      </a:moveTo>
                      <a:cubicBezTo>
                        <a:pt x="100971" y="187678"/>
                        <a:pt x="160392" y="204162"/>
                        <a:pt x="218163" y="197568"/>
                      </a:cubicBezTo>
                      <a:cubicBezTo>
                        <a:pt x="226416" y="144821"/>
                        <a:pt x="208260" y="90425"/>
                        <a:pt x="163694" y="50864"/>
                      </a:cubicBezTo>
                      <a:cubicBezTo>
                        <a:pt x="119127" y="11303"/>
                        <a:pt x="59706" y="-5181"/>
                        <a:pt x="1934" y="1413"/>
                      </a:cubicBezTo>
                      <a:cubicBezTo>
                        <a:pt x="-6319" y="54161"/>
                        <a:pt x="11838" y="108557"/>
                        <a:pt x="56405" y="148117"/>
                      </a:cubicBezTo>
                      <a:close/>
                    </a:path>
                  </a:pathLst>
                </a:custGeom>
                <a:noFill/>
                <a:ln w="12700" cap="rnd">
                  <a:solidFill>
                    <a:srgbClr val="000000"/>
                  </a:solidFill>
                  <a:prstDash val="solid"/>
                  <a:round/>
                </a:ln>
              </p:spPr>
              <p:txBody>
                <a:bodyPr rtlCol="0" anchor="ctr"/>
                <a:lstStyle/>
                <a:p>
                  <a:endParaRPr lang="en-US" sz="1799"/>
                </a:p>
              </p:txBody>
            </p:sp>
            <p:sp>
              <p:nvSpPr>
                <p:cNvPr id="16" name="Freeform 15">
                  <a:extLst>
                    <a:ext uri="{FF2B5EF4-FFF2-40B4-BE49-F238E27FC236}">
                      <a16:creationId xmlns:a16="http://schemas.microsoft.com/office/drawing/2014/main" id="{D31324CB-CD0E-CBC7-C16E-F696BCE5B441}"/>
                    </a:ext>
                  </a:extLst>
                </p:cNvPr>
                <p:cNvSpPr/>
                <p:nvPr/>
              </p:nvSpPr>
              <p:spPr>
                <a:xfrm>
                  <a:off x="20477128" y="6044632"/>
                  <a:ext cx="220099" cy="198981"/>
                </a:xfrm>
                <a:custGeom>
                  <a:avLst/>
                  <a:gdLst>
                    <a:gd name="connsiteX0" fmla="*/ 163694 w 220099"/>
                    <a:gd name="connsiteY0" fmla="*/ 148117 h 198981"/>
                    <a:gd name="connsiteX1" fmla="*/ 1934 w 220099"/>
                    <a:gd name="connsiteY1" fmla="*/ 197568 h 198981"/>
                    <a:gd name="connsiteX2" fmla="*/ 56405 w 220099"/>
                    <a:gd name="connsiteY2" fmla="*/ 50864 h 198981"/>
                    <a:gd name="connsiteX3" fmla="*/ 218165 w 220099"/>
                    <a:gd name="connsiteY3" fmla="*/ 1413 h 198981"/>
                    <a:gd name="connsiteX4" fmla="*/ 163694 w 220099"/>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9" h="198981">
                      <a:moveTo>
                        <a:pt x="163694" y="148117"/>
                      </a:moveTo>
                      <a:cubicBezTo>
                        <a:pt x="119129" y="187678"/>
                        <a:pt x="59705" y="204162"/>
                        <a:pt x="1934" y="197568"/>
                      </a:cubicBezTo>
                      <a:cubicBezTo>
                        <a:pt x="-6319" y="144821"/>
                        <a:pt x="11839" y="90425"/>
                        <a:pt x="56405" y="50864"/>
                      </a:cubicBezTo>
                      <a:cubicBezTo>
                        <a:pt x="100971" y="11303"/>
                        <a:pt x="160394" y="-5181"/>
                        <a:pt x="218165" y="1413"/>
                      </a:cubicBezTo>
                      <a:cubicBezTo>
                        <a:pt x="226418" y="54161"/>
                        <a:pt x="208260" y="108557"/>
                        <a:pt x="163694" y="148117"/>
                      </a:cubicBezTo>
                      <a:close/>
                    </a:path>
                  </a:pathLst>
                </a:custGeom>
                <a:noFill/>
                <a:ln w="12700" cap="rnd">
                  <a:solidFill>
                    <a:srgbClr val="000000"/>
                  </a:solidFill>
                  <a:prstDash val="solid"/>
                  <a:round/>
                </a:ln>
              </p:spPr>
              <p:txBody>
                <a:bodyPr rtlCol="0" anchor="ctr"/>
                <a:lstStyle/>
                <a:p>
                  <a:endParaRPr lang="en-US" sz="1799"/>
                </a:p>
              </p:txBody>
            </p:sp>
          </p:grpSp>
          <p:sp>
            <p:nvSpPr>
              <p:cNvPr id="13" name="Freeform 12">
                <a:extLst>
                  <a:ext uri="{FF2B5EF4-FFF2-40B4-BE49-F238E27FC236}">
                    <a16:creationId xmlns:a16="http://schemas.microsoft.com/office/drawing/2014/main" id="{24FA44B4-1EBD-7469-BC9B-B505D4520629}"/>
                  </a:ext>
                </a:extLst>
              </p:cNvPr>
              <p:cNvSpPr/>
              <p:nvPr/>
            </p:nvSpPr>
            <p:spPr>
              <a:xfrm>
                <a:off x="20399834" y="6153189"/>
                <a:ext cx="16506" cy="278573"/>
              </a:xfrm>
              <a:custGeom>
                <a:avLst/>
                <a:gdLst>
                  <a:gd name="connsiteX0" fmla="*/ 0 w 16506"/>
                  <a:gd name="connsiteY0" fmla="*/ 0 h 278573"/>
                  <a:gd name="connsiteX1" fmla="*/ 0 w 16506"/>
                  <a:gd name="connsiteY1" fmla="*/ 278574 h 278573"/>
                </a:gdLst>
                <a:ahLst/>
                <a:cxnLst>
                  <a:cxn ang="0">
                    <a:pos x="connsiteX0" y="connsiteY0"/>
                  </a:cxn>
                  <a:cxn ang="0">
                    <a:pos x="connsiteX1" y="connsiteY1"/>
                  </a:cxn>
                </a:cxnLst>
                <a:rect l="l" t="t" r="r" b="b"/>
                <a:pathLst>
                  <a:path w="16506" h="278573">
                    <a:moveTo>
                      <a:pt x="0" y="0"/>
                    </a:moveTo>
                    <a:lnTo>
                      <a:pt x="0" y="278574"/>
                    </a:lnTo>
                  </a:path>
                </a:pathLst>
              </a:custGeom>
              <a:ln w="12700" cap="rnd">
                <a:solidFill>
                  <a:srgbClr val="000000"/>
                </a:solidFill>
                <a:prstDash val="solid"/>
                <a:round/>
              </a:ln>
            </p:spPr>
            <p:txBody>
              <a:bodyPr rtlCol="0" anchor="ctr"/>
              <a:lstStyle/>
              <a:p>
                <a:endParaRPr lang="en-US" sz="1799"/>
              </a:p>
            </p:txBody>
          </p:sp>
        </p:grpSp>
      </p:grpSp>
      <p:sp>
        <p:nvSpPr>
          <p:cNvPr id="26" name="Freeform 25">
            <a:extLst>
              <a:ext uri="{FF2B5EF4-FFF2-40B4-BE49-F238E27FC236}">
                <a16:creationId xmlns:a16="http://schemas.microsoft.com/office/drawing/2014/main" id="{D44DD5EC-86C6-9240-1347-CC84092EF592}"/>
              </a:ext>
            </a:extLst>
          </p:cNvPr>
          <p:cNvSpPr/>
          <p:nvPr/>
        </p:nvSpPr>
        <p:spPr>
          <a:xfrm rot="16857412">
            <a:off x="6289542" y="1672471"/>
            <a:ext cx="1736260" cy="152301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cxnSp>
        <p:nvCxnSpPr>
          <p:cNvPr id="36" name="Straight Connector 35">
            <a:extLst>
              <a:ext uri="{FF2B5EF4-FFF2-40B4-BE49-F238E27FC236}">
                <a16:creationId xmlns:a16="http://schemas.microsoft.com/office/drawing/2014/main" id="{79A78B3F-5FAC-6DAA-3C38-E3E512558525}"/>
              </a:ext>
            </a:extLst>
          </p:cNvPr>
          <p:cNvCxnSpPr>
            <a:cxnSpLocks/>
          </p:cNvCxnSpPr>
          <p:nvPr/>
        </p:nvCxnSpPr>
        <p:spPr>
          <a:xfrm>
            <a:off x="1785437" y="2170539"/>
            <a:ext cx="0" cy="646168"/>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4910E9D-9B7D-86B6-A3DF-053C1B3FC561}"/>
              </a:ext>
            </a:extLst>
          </p:cNvPr>
          <p:cNvCxnSpPr>
            <a:cxnSpLocks/>
          </p:cNvCxnSpPr>
          <p:nvPr/>
        </p:nvCxnSpPr>
        <p:spPr>
          <a:xfrm flipH="1">
            <a:off x="29980" y="3607734"/>
            <a:ext cx="75357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83F3B087-2497-A1A3-4C0A-7380EAAB389D}"/>
              </a:ext>
            </a:extLst>
          </p:cNvPr>
          <p:cNvSpPr txBox="1"/>
          <p:nvPr/>
        </p:nvSpPr>
        <p:spPr>
          <a:xfrm>
            <a:off x="1189674" y="3607920"/>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Funzione </a:t>
            </a:r>
          </a:p>
        </p:txBody>
      </p:sp>
      <p:sp>
        <p:nvSpPr>
          <p:cNvPr id="131" name="Text Placeholder 1">
            <a:extLst>
              <a:ext uri="{FF2B5EF4-FFF2-40B4-BE49-F238E27FC236}">
                <a16:creationId xmlns:a16="http://schemas.microsoft.com/office/drawing/2014/main" id="{19256523-D4E4-7079-1E8B-1437FD507EAE}"/>
              </a:ext>
            </a:extLst>
          </p:cNvPr>
          <p:cNvSpPr txBox="1">
            <a:spLocks/>
          </p:cNvSpPr>
          <p:nvPr/>
        </p:nvSpPr>
        <p:spPr>
          <a:xfrm>
            <a:off x="1209798" y="3939820"/>
            <a:ext cx="5760117" cy="515979"/>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006668"/>
              </a:buClr>
            </a:pPr>
            <a:r>
              <a:rPr lang="en-US" sz="1150" b="0" dirty="0">
                <a:solidFill>
                  <a:srgbClr val="262626"/>
                </a:solidFill>
              </a:rPr>
              <a:t>MooMonitor+ è un sistema avanzato di monitoraggio del bestiame basato sull'intelligenza artificiale sviluppato da </a:t>
            </a:r>
            <a:r>
              <a:rPr lang="en-US" sz="1150" b="0" dirty="0" err="1">
                <a:solidFill>
                  <a:srgbClr val="262626"/>
                </a:solidFill>
              </a:rPr>
              <a:t>Dairymaster</a:t>
            </a:r>
            <a:r>
              <a:rPr lang="en-US" sz="1150" b="0" dirty="0">
                <a:solidFill>
                  <a:srgbClr val="262626"/>
                </a:solidFill>
              </a:rPr>
              <a:t>, un'azienda irlandese di tecnologia agricola rinomata per l'innovazione nelle tecnologie per gli allevamenti lattiero-caseari.</a:t>
            </a:r>
          </a:p>
          <a:p>
            <a:pPr algn="just">
              <a:lnSpc>
                <a:spcPts val="1220"/>
              </a:lnSpc>
              <a:spcBef>
                <a:spcPts val="0"/>
              </a:spcBef>
              <a:buClr>
                <a:srgbClr val="006668"/>
              </a:buClr>
            </a:pPr>
            <a:r>
              <a:rPr lang="en-US" sz="1150" b="0" dirty="0">
                <a:solidFill>
                  <a:srgbClr val="262626"/>
                </a:solidFill>
              </a:rPr>
              <a:t> </a:t>
            </a:r>
          </a:p>
        </p:txBody>
      </p:sp>
      <p:grpSp>
        <p:nvGrpSpPr>
          <p:cNvPr id="132" name="Group 131">
            <a:extLst>
              <a:ext uri="{FF2B5EF4-FFF2-40B4-BE49-F238E27FC236}">
                <a16:creationId xmlns:a16="http://schemas.microsoft.com/office/drawing/2014/main" id="{E66D096A-B68C-4F15-F220-115EC3E14BEF}"/>
              </a:ext>
            </a:extLst>
          </p:cNvPr>
          <p:cNvGrpSpPr/>
          <p:nvPr/>
        </p:nvGrpSpPr>
        <p:grpSpPr>
          <a:xfrm>
            <a:off x="827185" y="3729065"/>
            <a:ext cx="284351" cy="90540"/>
            <a:chOff x="1376309" y="4038285"/>
            <a:chExt cx="284351" cy="90540"/>
          </a:xfrm>
        </p:grpSpPr>
        <p:cxnSp>
          <p:nvCxnSpPr>
            <p:cNvPr id="133" name="Straight Connector 132">
              <a:extLst>
                <a:ext uri="{FF2B5EF4-FFF2-40B4-BE49-F238E27FC236}">
                  <a16:creationId xmlns:a16="http://schemas.microsoft.com/office/drawing/2014/main" id="{455FC713-7FD5-D5FF-8A5D-1E92D0B223ED}"/>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34" name="Graphic 15">
              <a:extLst>
                <a:ext uri="{FF2B5EF4-FFF2-40B4-BE49-F238E27FC236}">
                  <a16:creationId xmlns:a16="http://schemas.microsoft.com/office/drawing/2014/main" id="{555739DD-7766-683F-78EF-4BC99E9AAFA0}"/>
                </a:ext>
              </a:extLst>
            </p:cNvPr>
            <p:cNvGrpSpPr/>
            <p:nvPr/>
          </p:nvGrpSpPr>
          <p:grpSpPr>
            <a:xfrm rot="16200000">
              <a:off x="1570220" y="4038384"/>
              <a:ext cx="90540" cy="90341"/>
              <a:chOff x="1006279" y="7689162"/>
              <a:chExt cx="118191" cy="117931"/>
            </a:xfrm>
          </p:grpSpPr>
          <p:sp>
            <p:nvSpPr>
              <p:cNvPr id="135" name="Freeform 134">
                <a:extLst>
                  <a:ext uri="{FF2B5EF4-FFF2-40B4-BE49-F238E27FC236}">
                    <a16:creationId xmlns:a16="http://schemas.microsoft.com/office/drawing/2014/main" id="{63EE0EF5-E0E1-E454-FBBE-D4A0C5F536FA}"/>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36" name="Freeform 135">
                <a:extLst>
                  <a:ext uri="{FF2B5EF4-FFF2-40B4-BE49-F238E27FC236}">
                    <a16:creationId xmlns:a16="http://schemas.microsoft.com/office/drawing/2014/main" id="{0F649267-0DFB-A726-DB4D-4AD3B53EB2B9}"/>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grpSp>
        <p:nvGrpSpPr>
          <p:cNvPr id="140" name="Group 139">
            <a:extLst>
              <a:ext uri="{FF2B5EF4-FFF2-40B4-BE49-F238E27FC236}">
                <a16:creationId xmlns:a16="http://schemas.microsoft.com/office/drawing/2014/main" id="{EE2FBD02-B131-E18E-C5FE-770B01AAE711}"/>
              </a:ext>
            </a:extLst>
          </p:cNvPr>
          <p:cNvGrpSpPr/>
          <p:nvPr/>
        </p:nvGrpSpPr>
        <p:grpSpPr>
          <a:xfrm>
            <a:off x="831424" y="2969189"/>
            <a:ext cx="284351" cy="90540"/>
            <a:chOff x="1376309" y="4038285"/>
            <a:chExt cx="284351" cy="90540"/>
          </a:xfrm>
        </p:grpSpPr>
        <p:cxnSp>
          <p:nvCxnSpPr>
            <p:cNvPr id="142" name="Straight Connector 141">
              <a:extLst>
                <a:ext uri="{FF2B5EF4-FFF2-40B4-BE49-F238E27FC236}">
                  <a16:creationId xmlns:a16="http://schemas.microsoft.com/office/drawing/2014/main" id="{B076B33B-5102-2951-E831-570E75586584}"/>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3" name="Graphic 15">
              <a:extLst>
                <a:ext uri="{FF2B5EF4-FFF2-40B4-BE49-F238E27FC236}">
                  <a16:creationId xmlns:a16="http://schemas.microsoft.com/office/drawing/2014/main" id="{C9EE095A-D6C0-D779-F881-79ED508B7898}"/>
                </a:ext>
              </a:extLst>
            </p:cNvPr>
            <p:cNvGrpSpPr/>
            <p:nvPr/>
          </p:nvGrpSpPr>
          <p:grpSpPr>
            <a:xfrm rot="16200000">
              <a:off x="1570220" y="4038384"/>
              <a:ext cx="90540" cy="90341"/>
              <a:chOff x="1006279" y="7689162"/>
              <a:chExt cx="118191" cy="117931"/>
            </a:xfrm>
          </p:grpSpPr>
          <p:sp>
            <p:nvSpPr>
              <p:cNvPr id="144" name="Freeform 143">
                <a:extLst>
                  <a:ext uri="{FF2B5EF4-FFF2-40B4-BE49-F238E27FC236}">
                    <a16:creationId xmlns:a16="http://schemas.microsoft.com/office/drawing/2014/main" id="{FA0E2C4E-B39D-C02E-0501-EB8B152F459D}"/>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45" name="Freeform 144">
                <a:extLst>
                  <a:ext uri="{FF2B5EF4-FFF2-40B4-BE49-F238E27FC236}">
                    <a16:creationId xmlns:a16="http://schemas.microsoft.com/office/drawing/2014/main" id="{BAA46B7B-E742-6592-8FE7-924D430C5B42}"/>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sp>
        <p:nvSpPr>
          <p:cNvPr id="27" name="TextBox 26">
            <a:extLst>
              <a:ext uri="{FF2B5EF4-FFF2-40B4-BE49-F238E27FC236}">
                <a16:creationId xmlns:a16="http://schemas.microsoft.com/office/drawing/2014/main" id="{B37E9187-448F-A920-AF9A-25E69EF431F4}"/>
              </a:ext>
            </a:extLst>
          </p:cNvPr>
          <p:cNvSpPr txBox="1"/>
          <p:nvPr/>
        </p:nvSpPr>
        <p:spPr>
          <a:xfrm>
            <a:off x="1204756" y="4451522"/>
            <a:ext cx="4450318" cy="361637"/>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Destinatari </a:t>
            </a:r>
          </a:p>
        </p:txBody>
      </p:sp>
      <p:sp>
        <p:nvSpPr>
          <p:cNvPr id="28" name="Text Placeholder 1">
            <a:extLst>
              <a:ext uri="{FF2B5EF4-FFF2-40B4-BE49-F238E27FC236}">
                <a16:creationId xmlns:a16="http://schemas.microsoft.com/office/drawing/2014/main" id="{423CD47C-6B4B-AD00-98BE-6163F3C2B595}"/>
              </a:ext>
            </a:extLst>
          </p:cNvPr>
          <p:cNvSpPr txBox="1">
            <a:spLocks/>
          </p:cNvSpPr>
          <p:nvPr/>
        </p:nvSpPr>
        <p:spPr>
          <a:xfrm>
            <a:off x="1224880" y="4781563"/>
            <a:ext cx="5760117" cy="521919"/>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Allevatori di bestiame da latte, gestori di mandrie e consulenti veterinari che desiderano migliorare la fertilità della mandria, monitorare la salute degli animali in modo più efficiente e aumentare la produttività complessiva dell'azienda agricola attraverso una tecnologia di precisione per il bestiame.</a:t>
            </a:r>
          </a:p>
          <a:p>
            <a:pPr algn="just">
              <a:lnSpc>
                <a:spcPts val="1220"/>
              </a:lnSpc>
              <a:spcBef>
                <a:spcPts val="0"/>
              </a:spcBef>
            </a:pPr>
            <a:r>
              <a:rPr lang="en-US" sz="1150" b="0" dirty="0">
                <a:solidFill>
                  <a:srgbClr val="262626"/>
                </a:solidFill>
              </a:rPr>
              <a:t> </a:t>
            </a:r>
          </a:p>
        </p:txBody>
      </p:sp>
      <p:cxnSp>
        <p:nvCxnSpPr>
          <p:cNvPr id="30" name="Straight Connector 29">
            <a:extLst>
              <a:ext uri="{FF2B5EF4-FFF2-40B4-BE49-F238E27FC236}">
                <a16:creationId xmlns:a16="http://schemas.microsoft.com/office/drawing/2014/main" id="{5FE5D709-E07D-EEED-0D9C-79D546B006CB}"/>
              </a:ext>
            </a:extLst>
          </p:cNvPr>
          <p:cNvCxnSpPr>
            <a:cxnSpLocks/>
          </p:cNvCxnSpPr>
          <p:nvPr/>
        </p:nvCxnSpPr>
        <p:spPr>
          <a:xfrm flipH="1">
            <a:off x="0" y="5451302"/>
            <a:ext cx="75357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557239B-2BE3-59BC-F2BF-F189277E671E}"/>
              </a:ext>
            </a:extLst>
          </p:cNvPr>
          <p:cNvSpPr txBox="1"/>
          <p:nvPr/>
        </p:nvSpPr>
        <p:spPr>
          <a:xfrm>
            <a:off x="1189674" y="5540583"/>
            <a:ext cx="4450318" cy="361637"/>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Punti di forza e limiti </a:t>
            </a:r>
          </a:p>
        </p:txBody>
      </p:sp>
      <p:sp>
        <p:nvSpPr>
          <p:cNvPr id="33" name="Text Placeholder 1">
            <a:extLst>
              <a:ext uri="{FF2B5EF4-FFF2-40B4-BE49-F238E27FC236}">
                <a16:creationId xmlns:a16="http://schemas.microsoft.com/office/drawing/2014/main" id="{0B655ADB-0DA9-5A3F-A706-5AEA59A773E8}"/>
              </a:ext>
            </a:extLst>
          </p:cNvPr>
          <p:cNvSpPr txBox="1">
            <a:spLocks/>
          </p:cNvSpPr>
          <p:nvPr/>
        </p:nvSpPr>
        <p:spPr>
          <a:xfrm>
            <a:off x="1209798" y="5891725"/>
            <a:ext cx="5760117" cy="815212"/>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spcBef>
                <a:spcPts val="0"/>
              </a:spcBef>
              <a:buClr>
                <a:srgbClr val="ADD037"/>
              </a:buClr>
            </a:pPr>
            <a:r>
              <a:rPr lang="en-US" sz="1250" dirty="0">
                <a:solidFill>
                  <a:srgbClr val="006668"/>
                </a:solidFill>
              </a:rPr>
              <a:t>Punti di forza:</a:t>
            </a:r>
          </a:p>
          <a:p>
            <a:pPr marL="171450" lvl="0" indent="-171450">
              <a:lnSpc>
                <a:spcPts val="1220"/>
              </a:lnSpc>
              <a:spcBef>
                <a:spcPts val="0"/>
              </a:spcBef>
              <a:buClr>
                <a:srgbClr val="ADD037"/>
              </a:buClr>
              <a:buFont typeface="Arial" panose="020B0604020202020204" pitchFamily="34" charset="0"/>
              <a:buChar char="•"/>
            </a:pPr>
            <a:r>
              <a:rPr lang="en-US" sz="1150" dirty="0">
                <a:solidFill>
                  <a:srgbClr val="262626"/>
                </a:solidFill>
              </a:rPr>
              <a:t>Rilevamento accurato del calore e dello stato di salute </a:t>
            </a:r>
            <a:r>
              <a:rPr lang="en-US" sz="1150" b="0" dirty="0">
                <a:solidFill>
                  <a:srgbClr val="262626"/>
                </a:solidFill>
              </a:rPr>
              <a:t>- MooMonitor+ fornisce un monitoraggio preciso dell'attività, dell'alimentazione e della ruminazione, consentendo agli allevatori di identificare i periodi ottimali per la riproduzione e di individuare i primi segni di malattia.</a:t>
            </a:r>
          </a:p>
          <a:p>
            <a:pPr marL="171450" lvl="0" indent="-171450">
              <a:lnSpc>
                <a:spcPts val="1220"/>
              </a:lnSpc>
              <a:spcBef>
                <a:spcPts val="0"/>
              </a:spcBef>
              <a:buClr>
                <a:srgbClr val="ADD037"/>
              </a:buClr>
              <a:buFont typeface="Arial" panose="020B0604020202020204" pitchFamily="34" charset="0"/>
              <a:buChar char="•"/>
            </a:pPr>
            <a:r>
              <a:rPr lang="en-US" sz="1150" dirty="0">
                <a:solidFill>
                  <a:srgbClr val="262626"/>
                </a:solidFill>
              </a:rPr>
              <a:t>Risparmio di manodopera e tempo - </a:t>
            </a:r>
            <a:r>
              <a:rPr lang="en-US" sz="1150" b="0" dirty="0">
                <a:solidFill>
                  <a:srgbClr val="262626"/>
                </a:solidFill>
              </a:rPr>
              <a:t>Il sistema automatizza il monitoraggio della mandria, riducendo la necessità di controlli manuali e liberando tempo per altre attività agricole.</a:t>
            </a:r>
          </a:p>
          <a:p>
            <a:pPr marL="171450" lvl="0" indent="-171450">
              <a:lnSpc>
                <a:spcPts val="1220"/>
              </a:lnSpc>
              <a:spcBef>
                <a:spcPts val="0"/>
              </a:spcBef>
              <a:buClr>
                <a:srgbClr val="ADD037"/>
              </a:buClr>
              <a:buFont typeface="Arial" panose="020B0604020202020204" pitchFamily="34" charset="0"/>
              <a:buChar char="•"/>
            </a:pPr>
            <a:r>
              <a:rPr lang="en-US" sz="1150" b="0" dirty="0">
                <a:solidFill>
                  <a:srgbClr val="262626"/>
                </a:solidFill>
              </a:rPr>
              <a:t> Migliora il benessere degli animali - L'osservazione continua e non invasiva aiuta gli allevatori a rispondere rapidamente ai cambiamenti di salute o </a:t>
            </a:r>
            <a:r>
              <a:rPr lang="en-US" sz="1150" b="0" dirty="0" err="1">
                <a:solidFill>
                  <a:srgbClr val="262626"/>
                </a:solidFill>
              </a:rPr>
              <a:t>comportamento, </a:t>
            </a:r>
            <a:r>
              <a:rPr lang="en-US" sz="1150" b="0" dirty="0">
                <a:solidFill>
                  <a:srgbClr val="262626"/>
                </a:solidFill>
              </a:rPr>
              <a:t>favorendo una migliore cura e benessere.</a:t>
            </a:r>
          </a:p>
          <a:p>
            <a:pPr lvl="0">
              <a:lnSpc>
                <a:spcPts val="1220"/>
              </a:lnSpc>
              <a:spcBef>
                <a:spcPts val="0"/>
              </a:spcBef>
              <a:buClr>
                <a:srgbClr val="ADD037"/>
              </a:buClr>
            </a:pPr>
            <a:r>
              <a:rPr lang="en-US" sz="1150" b="0" dirty="0">
                <a:solidFill>
                  <a:srgbClr val="262626"/>
                </a:solidFill>
              </a:rPr>
              <a:t> </a:t>
            </a:r>
          </a:p>
          <a:p>
            <a:pPr marL="171450" lvl="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marL="171450" lvl="0" indent="-171450">
              <a:lnSpc>
                <a:spcPts val="1220"/>
              </a:lnSpc>
              <a:spcBef>
                <a:spcPts val="0"/>
              </a:spcBef>
              <a:buClr>
                <a:srgbClr val="ADD037"/>
              </a:buClr>
              <a:buFont typeface="Arial" panose="020B0604020202020204" pitchFamily="34" charset="0"/>
              <a:buChar char="•"/>
            </a:pPr>
            <a:endParaRPr lang="en-US" sz="1150" b="0" dirty="0">
              <a:solidFill>
                <a:srgbClr val="262626"/>
              </a:solidFill>
            </a:endParaRPr>
          </a:p>
          <a:p>
            <a:pPr>
              <a:lnSpc>
                <a:spcPts val="1220"/>
              </a:lnSpc>
              <a:spcBef>
                <a:spcPts val="0"/>
              </a:spcBef>
              <a:buClr>
                <a:srgbClr val="ADD037"/>
              </a:buClr>
            </a:pPr>
            <a:r>
              <a:rPr lang="en-US" sz="1250" dirty="0">
                <a:solidFill>
                  <a:srgbClr val="006668"/>
                </a:solidFill>
              </a:rPr>
              <a:t> Limiti</a:t>
            </a:r>
          </a:p>
          <a:p>
            <a:pPr marL="171450" lvl="0" indent="-171450">
              <a:lnSpc>
                <a:spcPts val="1220"/>
              </a:lnSpc>
              <a:spcBef>
                <a:spcPts val="0"/>
              </a:spcBef>
              <a:buClr>
                <a:srgbClr val="ADD037"/>
              </a:buClr>
              <a:buFont typeface="Arial" panose="020B0604020202020204" pitchFamily="34" charset="0"/>
              <a:buChar char="•"/>
            </a:pPr>
            <a:r>
              <a:rPr lang="en-US" sz="1150" dirty="0">
                <a:solidFill>
                  <a:srgbClr val="262626"/>
                </a:solidFill>
              </a:rPr>
              <a:t>Elevato investimento iniziale </a:t>
            </a:r>
            <a:r>
              <a:rPr lang="en-US" sz="1150" b="0" dirty="0">
                <a:solidFill>
                  <a:srgbClr val="262626"/>
                </a:solidFill>
              </a:rPr>
              <a:t>- Il costo di acquisto dei collari per ogni animale e dell'accesso alla piattaforma digitale può rappresentare un ostacolo significativo, soprattutto per le aziende agricole di piccole dimensioni.</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Richiede infrastrutture e competenze digitali </a:t>
            </a:r>
            <a:r>
              <a:rPr lang="en-US" sz="1150" b="0" dirty="0">
                <a:solidFill>
                  <a:srgbClr val="262626"/>
                </a:solidFill>
              </a:rPr>
              <a:t>- Il successo dell'utilizzo dipende dalla disponibilità di una connettività affidabile e da un livello base di alfabetizzazione digitale, che può rappresentare una sfida in alcuni contesti rurali.</a:t>
            </a:r>
          </a:p>
          <a:p>
            <a:pPr marL="171450" indent="-171450">
              <a:lnSpc>
                <a:spcPts val="1220"/>
              </a:lnSpc>
              <a:spcBef>
                <a:spcPts val="0"/>
              </a:spcBef>
              <a:buClr>
                <a:srgbClr val="ADD037"/>
              </a:buClr>
              <a:buFont typeface="Arial" panose="020B0604020202020204" pitchFamily="34" charset="0"/>
              <a:buChar char="•"/>
            </a:pPr>
            <a:r>
              <a:rPr lang="en-US" sz="1150" dirty="0">
                <a:solidFill>
                  <a:srgbClr val="262626"/>
                </a:solidFill>
              </a:rPr>
              <a:t>Manutenzione e durata </a:t>
            </a:r>
            <a:r>
              <a:rPr lang="en-US" sz="1150" b="0" dirty="0">
                <a:solidFill>
                  <a:srgbClr val="262626"/>
                </a:solidFill>
              </a:rPr>
              <a:t>- Essendo un dispositivo indossabile, il sistema è esposto alle condizioni esterne e ai movimenti degli animali, il che può richiedere una manutenzione o sostituzioni occasionali. </a:t>
            </a:r>
          </a:p>
          <a:p>
            <a:pPr marL="171450" indent="-171450" algn="just">
              <a:lnSpc>
                <a:spcPts val="1220"/>
              </a:lnSpc>
              <a:spcBef>
                <a:spcPts val="0"/>
              </a:spcBef>
              <a:buClr>
                <a:srgbClr val="006668"/>
              </a:buClr>
              <a:buFont typeface="Arial" panose="020B0604020202020204" pitchFamily="34" charset="0"/>
              <a:buChar char="•"/>
            </a:pPr>
            <a:endParaRPr lang="en-US" sz="1150" b="0" dirty="0">
              <a:solidFill>
                <a:srgbClr val="262626"/>
              </a:solidFill>
            </a:endParaRPr>
          </a:p>
          <a:p>
            <a:pPr marL="171450" indent="-171450" algn="just">
              <a:lnSpc>
                <a:spcPts val="1220"/>
              </a:lnSpc>
              <a:spcBef>
                <a:spcPts val="0"/>
              </a:spcBef>
              <a:buClr>
                <a:srgbClr val="006668"/>
              </a:buClr>
              <a:buFont typeface="Arial" panose="020B0604020202020204" pitchFamily="34" charset="0"/>
              <a:buChar char="•"/>
            </a:pPr>
            <a:endParaRPr lang="en-US" sz="1150" b="0" dirty="0">
              <a:solidFill>
                <a:srgbClr val="262626"/>
              </a:solidFill>
            </a:endParaRPr>
          </a:p>
          <a:p>
            <a:pPr algn="just">
              <a:lnSpc>
                <a:spcPts val="1220"/>
              </a:lnSpc>
              <a:spcBef>
                <a:spcPts val="0"/>
              </a:spcBef>
              <a:buClr>
                <a:srgbClr val="006668"/>
              </a:buClr>
            </a:pPr>
            <a:r>
              <a:rPr lang="en-US" sz="1150" b="0" dirty="0">
                <a:solidFill>
                  <a:srgbClr val="262626"/>
                </a:solidFill>
              </a:rPr>
              <a:t> </a:t>
            </a:r>
          </a:p>
        </p:txBody>
      </p:sp>
      <p:grpSp>
        <p:nvGrpSpPr>
          <p:cNvPr id="34" name="Group 33">
            <a:extLst>
              <a:ext uri="{FF2B5EF4-FFF2-40B4-BE49-F238E27FC236}">
                <a16:creationId xmlns:a16="http://schemas.microsoft.com/office/drawing/2014/main" id="{166AD70E-0D23-41CA-9028-E2C8E2E2BC3F}"/>
              </a:ext>
            </a:extLst>
          </p:cNvPr>
          <p:cNvGrpSpPr/>
          <p:nvPr/>
        </p:nvGrpSpPr>
        <p:grpSpPr>
          <a:xfrm>
            <a:off x="827185" y="5659868"/>
            <a:ext cx="284351" cy="90540"/>
            <a:chOff x="1376309" y="4038285"/>
            <a:chExt cx="284351" cy="90540"/>
          </a:xfrm>
        </p:grpSpPr>
        <p:cxnSp>
          <p:nvCxnSpPr>
            <p:cNvPr id="35" name="Straight Connector 34">
              <a:extLst>
                <a:ext uri="{FF2B5EF4-FFF2-40B4-BE49-F238E27FC236}">
                  <a16:creationId xmlns:a16="http://schemas.microsoft.com/office/drawing/2014/main" id="{8A7CEE78-0827-E11E-466E-4B136245CF03}"/>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37" name="Graphic 15">
              <a:extLst>
                <a:ext uri="{FF2B5EF4-FFF2-40B4-BE49-F238E27FC236}">
                  <a16:creationId xmlns:a16="http://schemas.microsoft.com/office/drawing/2014/main" id="{0F4156F3-FF65-48E3-F129-B6AC9AD7447C}"/>
                </a:ext>
              </a:extLst>
            </p:cNvPr>
            <p:cNvGrpSpPr/>
            <p:nvPr/>
          </p:nvGrpSpPr>
          <p:grpSpPr>
            <a:xfrm rot="16200000">
              <a:off x="1570220" y="4038384"/>
              <a:ext cx="90540" cy="90341"/>
              <a:chOff x="1006279" y="7689162"/>
              <a:chExt cx="118191" cy="117931"/>
            </a:xfrm>
          </p:grpSpPr>
          <p:sp>
            <p:nvSpPr>
              <p:cNvPr id="38" name="Freeform 37">
                <a:extLst>
                  <a:ext uri="{FF2B5EF4-FFF2-40B4-BE49-F238E27FC236}">
                    <a16:creationId xmlns:a16="http://schemas.microsoft.com/office/drawing/2014/main" id="{2FDD012A-5E6B-D150-620F-3DA3E0A4AAC9}"/>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40" name="Freeform 39">
                <a:extLst>
                  <a:ext uri="{FF2B5EF4-FFF2-40B4-BE49-F238E27FC236}">
                    <a16:creationId xmlns:a16="http://schemas.microsoft.com/office/drawing/2014/main" id="{4EE85246-D4BF-844C-17A9-ACA9ED4A03AA}"/>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dirty="0"/>
              </a:p>
            </p:txBody>
          </p:sp>
        </p:grpSp>
      </p:grpSp>
      <p:grpSp>
        <p:nvGrpSpPr>
          <p:cNvPr id="41" name="Group 40">
            <a:extLst>
              <a:ext uri="{FF2B5EF4-FFF2-40B4-BE49-F238E27FC236}">
                <a16:creationId xmlns:a16="http://schemas.microsoft.com/office/drawing/2014/main" id="{DE00DDA8-8E16-489A-C9D5-2F03B66D24AD}"/>
              </a:ext>
            </a:extLst>
          </p:cNvPr>
          <p:cNvGrpSpPr/>
          <p:nvPr/>
        </p:nvGrpSpPr>
        <p:grpSpPr>
          <a:xfrm>
            <a:off x="851744" y="4592647"/>
            <a:ext cx="284351" cy="90540"/>
            <a:chOff x="1376309" y="4038285"/>
            <a:chExt cx="284351" cy="90540"/>
          </a:xfrm>
        </p:grpSpPr>
        <p:cxnSp>
          <p:nvCxnSpPr>
            <p:cNvPr id="42" name="Straight Connector 41">
              <a:extLst>
                <a:ext uri="{FF2B5EF4-FFF2-40B4-BE49-F238E27FC236}">
                  <a16:creationId xmlns:a16="http://schemas.microsoft.com/office/drawing/2014/main" id="{7BC8281E-A5A5-037E-DDC3-1574AF15BED4}"/>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43" name="Graphic 15">
              <a:extLst>
                <a:ext uri="{FF2B5EF4-FFF2-40B4-BE49-F238E27FC236}">
                  <a16:creationId xmlns:a16="http://schemas.microsoft.com/office/drawing/2014/main" id="{ED95D006-19F8-65E3-449A-BB4C29825F14}"/>
                </a:ext>
              </a:extLst>
            </p:cNvPr>
            <p:cNvGrpSpPr/>
            <p:nvPr/>
          </p:nvGrpSpPr>
          <p:grpSpPr>
            <a:xfrm rot="16200000">
              <a:off x="1570220" y="4038384"/>
              <a:ext cx="90540" cy="90341"/>
              <a:chOff x="1006279" y="7689162"/>
              <a:chExt cx="118191" cy="117931"/>
            </a:xfrm>
          </p:grpSpPr>
          <p:sp>
            <p:nvSpPr>
              <p:cNvPr id="44" name="Freeform 43">
                <a:extLst>
                  <a:ext uri="{FF2B5EF4-FFF2-40B4-BE49-F238E27FC236}">
                    <a16:creationId xmlns:a16="http://schemas.microsoft.com/office/drawing/2014/main" id="{211A900B-D105-D623-3F15-DC6DC4844D2C}"/>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45" name="Freeform 44">
                <a:extLst>
                  <a:ext uri="{FF2B5EF4-FFF2-40B4-BE49-F238E27FC236}">
                    <a16:creationId xmlns:a16="http://schemas.microsoft.com/office/drawing/2014/main" id="{2B24716C-68F3-02BB-0B12-1B61088B0837}"/>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47" name="Straight Connector 46">
            <a:extLst>
              <a:ext uri="{FF2B5EF4-FFF2-40B4-BE49-F238E27FC236}">
                <a16:creationId xmlns:a16="http://schemas.microsoft.com/office/drawing/2014/main" id="{2F607773-CAF9-FDCC-14E1-7F6A2669692D}"/>
              </a:ext>
            </a:extLst>
          </p:cNvPr>
          <p:cNvCxnSpPr>
            <a:cxnSpLocks/>
          </p:cNvCxnSpPr>
          <p:nvPr/>
        </p:nvCxnSpPr>
        <p:spPr>
          <a:xfrm flipH="1">
            <a:off x="21609" y="4448404"/>
            <a:ext cx="75357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pic>
        <p:nvPicPr>
          <p:cNvPr id="139" name="Picture 138">
            <a:extLst>
              <a:ext uri="{FF2B5EF4-FFF2-40B4-BE49-F238E27FC236}">
                <a16:creationId xmlns:a16="http://schemas.microsoft.com/office/drawing/2014/main" id="{A77D1730-D85F-185F-31D1-CB1D761402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483" b="11483"/>
          <a:stretch/>
        </p:blipFill>
        <p:spPr>
          <a:xfrm>
            <a:off x="3901440" y="8698775"/>
            <a:ext cx="3658235" cy="1584830"/>
          </a:xfrm>
          <a:prstGeom prst="rect">
            <a:avLst/>
          </a:prstGeom>
        </p:spPr>
      </p:pic>
      <p:sp>
        <p:nvSpPr>
          <p:cNvPr id="146" name="object 13">
            <a:extLst>
              <a:ext uri="{FF2B5EF4-FFF2-40B4-BE49-F238E27FC236}">
                <a16:creationId xmlns:a16="http://schemas.microsoft.com/office/drawing/2014/main" id="{A5AA7F23-C712-62C1-71EC-A685DFACFF4C}"/>
              </a:ext>
            </a:extLst>
          </p:cNvPr>
          <p:cNvSpPr/>
          <p:nvPr/>
        </p:nvSpPr>
        <p:spPr>
          <a:xfrm rot="16200000">
            <a:off x="2345098" y="6383656"/>
            <a:ext cx="1584827" cy="6215063"/>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147" name="Freeform 146">
            <a:extLst>
              <a:ext uri="{FF2B5EF4-FFF2-40B4-BE49-F238E27FC236}">
                <a16:creationId xmlns:a16="http://schemas.microsoft.com/office/drawing/2014/main" id="{A34EB26C-4D30-867B-E642-907B9C7C75D6}"/>
              </a:ext>
            </a:extLst>
          </p:cNvPr>
          <p:cNvSpPr/>
          <p:nvPr/>
        </p:nvSpPr>
        <p:spPr>
          <a:xfrm>
            <a:off x="2237646" y="8675458"/>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30369"/>
            </a:schemeClr>
          </a:solidFill>
          <a:ln w="5331" cap="flat">
            <a:noFill/>
            <a:prstDash val="solid"/>
            <a:miter/>
          </a:ln>
        </p:spPr>
        <p:txBody>
          <a:bodyPr rtlCol="0" anchor="ctr"/>
          <a:lstStyle/>
          <a:p>
            <a:endParaRPr lang="en-US"/>
          </a:p>
        </p:txBody>
      </p:sp>
      <p:cxnSp>
        <p:nvCxnSpPr>
          <p:cNvPr id="160" name="Straight Connector 159">
            <a:extLst>
              <a:ext uri="{FF2B5EF4-FFF2-40B4-BE49-F238E27FC236}">
                <a16:creationId xmlns:a16="http://schemas.microsoft.com/office/drawing/2014/main" id="{C624940E-A037-6BD3-56FF-7F00AFA5A8B9}"/>
              </a:ext>
            </a:extLst>
          </p:cNvPr>
          <p:cNvCxnSpPr>
            <a:cxnSpLocks/>
          </p:cNvCxnSpPr>
          <p:nvPr/>
        </p:nvCxnSpPr>
        <p:spPr>
          <a:xfrm>
            <a:off x="830267" y="2825546"/>
            <a:ext cx="0" cy="747185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9" name="Group 148">
            <a:extLst>
              <a:ext uri="{FF2B5EF4-FFF2-40B4-BE49-F238E27FC236}">
                <a16:creationId xmlns:a16="http://schemas.microsoft.com/office/drawing/2014/main" id="{B10CB7D2-AA98-C565-EA06-6F837B348D06}"/>
              </a:ext>
            </a:extLst>
          </p:cNvPr>
          <p:cNvGrpSpPr/>
          <p:nvPr/>
        </p:nvGrpSpPr>
        <p:grpSpPr>
          <a:xfrm>
            <a:off x="-17011" y="8349470"/>
            <a:ext cx="3453214" cy="2437858"/>
            <a:chOff x="3310" y="8439832"/>
            <a:chExt cx="3453214" cy="2437858"/>
          </a:xfrm>
        </p:grpSpPr>
        <p:grpSp>
          <p:nvGrpSpPr>
            <p:cNvPr id="150" name="Group 149">
              <a:extLst>
                <a:ext uri="{FF2B5EF4-FFF2-40B4-BE49-F238E27FC236}">
                  <a16:creationId xmlns:a16="http://schemas.microsoft.com/office/drawing/2014/main" id="{800920F0-1357-C36C-D381-A06FCB497C0A}"/>
                </a:ext>
              </a:extLst>
            </p:cNvPr>
            <p:cNvGrpSpPr/>
            <p:nvPr/>
          </p:nvGrpSpPr>
          <p:grpSpPr>
            <a:xfrm>
              <a:off x="5141" y="8439832"/>
              <a:ext cx="3451383" cy="2437858"/>
              <a:chOff x="2791253" y="3017229"/>
              <a:chExt cx="4839615" cy="3418425"/>
            </a:xfrm>
          </p:grpSpPr>
          <p:pic>
            <p:nvPicPr>
              <p:cNvPr id="152" name="Picture 151">
                <a:extLst>
                  <a:ext uri="{FF2B5EF4-FFF2-40B4-BE49-F238E27FC236}">
                    <a16:creationId xmlns:a16="http://schemas.microsoft.com/office/drawing/2014/main" id="{1949C93C-F7EA-1B88-0145-DFFF8E39CD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026"/>
              <a:stretch/>
            </p:blipFill>
            <p:spPr>
              <a:xfrm rot="10800000" flipV="1">
                <a:off x="2808727" y="3017229"/>
                <a:ext cx="4822141" cy="3418425"/>
              </a:xfrm>
              <a:prstGeom prst="rect">
                <a:avLst/>
              </a:prstGeom>
            </p:spPr>
          </p:pic>
          <p:sp>
            <p:nvSpPr>
              <p:cNvPr id="153" name="Rectangle 152">
                <a:extLst>
                  <a:ext uri="{FF2B5EF4-FFF2-40B4-BE49-F238E27FC236}">
                    <a16:creationId xmlns:a16="http://schemas.microsoft.com/office/drawing/2014/main" id="{F33F3934-04BB-307A-76AE-CF129B3A042F}"/>
                  </a:ext>
                </a:extLst>
              </p:cNvPr>
              <p:cNvSpPr/>
              <p:nvPr/>
            </p:nvSpPr>
            <p:spPr>
              <a:xfrm>
                <a:off x="2791253" y="3350557"/>
                <a:ext cx="3981692" cy="2462739"/>
              </a:xfrm>
              <a:prstGeom prst="rect">
                <a:avLst/>
              </a:prstGeom>
              <a:blipFill>
                <a:blip r:embed="rId4" cstate="screen">
                  <a:extLst>
                    <a:ext uri="{28A0092B-C50C-407E-A947-70E740481C1C}">
                      <a14:useLocalDpi xmlns:a14="http://schemas.microsoft.com/office/drawing/2010/main"/>
                    </a:ext>
                  </a:extLst>
                </a:blip>
                <a:srcRect/>
                <a:stretch>
                  <a:fillRect l="-1384" t="286" r="-15316" b="-2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151" name="Rectangle 150">
              <a:extLst>
                <a:ext uri="{FF2B5EF4-FFF2-40B4-BE49-F238E27FC236}">
                  <a16:creationId xmlns:a16="http://schemas.microsoft.com/office/drawing/2014/main" id="{074D0050-1957-E3C1-C5DF-8E993F4C0914}"/>
                </a:ext>
              </a:extLst>
            </p:cNvPr>
            <p:cNvSpPr/>
            <p:nvPr/>
          </p:nvSpPr>
          <p:spPr>
            <a:xfrm>
              <a:off x="3310" y="8843810"/>
              <a:ext cx="2839553" cy="1584827"/>
            </a:xfrm>
            <a:prstGeom prst="rect">
              <a:avLst/>
            </a:prstGeom>
            <a:blipFill>
              <a:blip r:embed="rId5" cstate="screen">
                <a:extLst>
                  <a:ext uri="{28A0092B-C50C-407E-A947-70E740481C1C}">
                    <a14:useLocalDpi xmlns:a14="http://schemas.microsoft.com/office/drawing/2010/main"/>
                  </a:ext>
                </a:extLst>
              </a:blip>
              <a:srcRect/>
              <a:stretch>
                <a:fillRect l="-22151" t="-27398" r="-22279" b="-97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154" name="Group 153">
            <a:extLst>
              <a:ext uri="{FF2B5EF4-FFF2-40B4-BE49-F238E27FC236}">
                <a16:creationId xmlns:a16="http://schemas.microsoft.com/office/drawing/2014/main" id="{7B269BC4-3603-D6CE-DA36-EA30841DC568}"/>
              </a:ext>
            </a:extLst>
          </p:cNvPr>
          <p:cNvGrpSpPr/>
          <p:nvPr/>
        </p:nvGrpSpPr>
        <p:grpSpPr>
          <a:xfrm rot="20570557">
            <a:off x="2674654" y="9123292"/>
            <a:ext cx="1013273" cy="1008681"/>
            <a:chOff x="2301368" y="4765438"/>
            <a:chExt cx="1350264" cy="1344145"/>
          </a:xfrm>
        </p:grpSpPr>
        <p:sp>
          <p:nvSpPr>
            <p:cNvPr id="155" name="Oval 154">
              <a:extLst>
                <a:ext uri="{FF2B5EF4-FFF2-40B4-BE49-F238E27FC236}">
                  <a16:creationId xmlns:a16="http://schemas.microsoft.com/office/drawing/2014/main" id="{ECBC3B1E-286F-2A32-54D5-EAA6D37B86CE}"/>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156" name="TextBox 155">
              <a:extLst>
                <a:ext uri="{FF2B5EF4-FFF2-40B4-BE49-F238E27FC236}">
                  <a16:creationId xmlns:a16="http://schemas.microsoft.com/office/drawing/2014/main" id="{2D4497F6-6300-C0EC-3A87-D9ABF83F85F2}"/>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433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7F1E6-781E-8E72-1513-7603B9874345}"/>
            </a:ext>
          </a:extLst>
        </p:cNvPr>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B5F247E1-3448-524A-A30E-38FC2564EE15}"/>
              </a:ext>
            </a:extLst>
          </p:cNvPr>
          <p:cNvCxnSpPr>
            <a:cxnSpLocks/>
          </p:cNvCxnSpPr>
          <p:nvPr/>
        </p:nvCxnSpPr>
        <p:spPr>
          <a:xfrm>
            <a:off x="841769" y="1176990"/>
            <a:ext cx="0" cy="25994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44EF75F-A3AC-E6F5-EAD7-42690D7538A7}"/>
              </a:ext>
            </a:extLst>
          </p:cNvPr>
          <p:cNvCxnSpPr>
            <a:cxnSpLocks/>
            <a:stCxn id="203" idx="1"/>
          </p:cNvCxnSpPr>
          <p:nvPr/>
        </p:nvCxnSpPr>
        <p:spPr>
          <a:xfrm flipH="1" flipV="1">
            <a:off x="-37293" y="698810"/>
            <a:ext cx="1331206" cy="19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2" name="object 13">
            <a:extLst>
              <a:ext uri="{FF2B5EF4-FFF2-40B4-BE49-F238E27FC236}">
                <a16:creationId xmlns:a16="http://schemas.microsoft.com/office/drawing/2014/main" id="{6F0A9CA0-9054-48E7-9A81-CAE81E553C01}"/>
              </a:ext>
            </a:extLst>
          </p:cNvPr>
          <p:cNvSpPr/>
          <p:nvPr/>
        </p:nvSpPr>
        <p:spPr>
          <a:xfrm rot="16200000">
            <a:off x="2912015" y="-1490534"/>
            <a:ext cx="1720189" cy="7575128"/>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A43E3BFF-FA17-B962-3506-BB9F2DE5E018}"/>
              </a:ext>
            </a:extLst>
          </p:cNvPr>
          <p:cNvSpPr txBox="1">
            <a:spLocks/>
          </p:cNvSpPr>
          <p:nvPr/>
        </p:nvSpPr>
        <p:spPr>
          <a:xfrm>
            <a:off x="672233" y="1676763"/>
            <a:ext cx="5939601" cy="493776"/>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200" b="1" dirty="0">
                <a:solidFill>
                  <a:srgbClr val="FFFFFF"/>
                </a:solidFill>
                <a:latin typeface="Calibri" panose="020F0502020204030204" pitchFamily="34" charset="0"/>
                <a:cs typeface="Calibri" panose="020F0502020204030204" pitchFamily="34" charset="0"/>
              </a:rPr>
              <a:t>PLANTVOICE </a:t>
            </a:r>
          </a:p>
          <a:p>
            <a:pPr marL="0" indent="0">
              <a:lnSpc>
                <a:spcPts val="2300"/>
              </a:lnSpc>
              <a:spcBef>
                <a:spcPts val="0"/>
              </a:spcBef>
              <a:buNone/>
            </a:pPr>
            <a:endParaRPr lang="en-US" sz="2200" b="1" dirty="0">
              <a:solidFill>
                <a:srgbClr val="FFFFFF"/>
              </a:solidFill>
              <a:latin typeface="Calibri" panose="020F0502020204030204" pitchFamily="34" charset="0"/>
              <a:cs typeface="Calibri" panose="020F0502020204030204" pitchFamily="34" charset="0"/>
            </a:endParaRPr>
          </a:p>
        </p:txBody>
      </p:sp>
      <p:sp>
        <p:nvSpPr>
          <p:cNvPr id="129" name="Freeform 128">
            <a:extLst>
              <a:ext uri="{FF2B5EF4-FFF2-40B4-BE49-F238E27FC236}">
                <a16:creationId xmlns:a16="http://schemas.microsoft.com/office/drawing/2014/main" id="{941F2895-FFF5-E224-7250-4845BE4D36AC}"/>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41" name="TextBox 140">
            <a:extLst>
              <a:ext uri="{FF2B5EF4-FFF2-40B4-BE49-F238E27FC236}">
                <a16:creationId xmlns:a16="http://schemas.microsoft.com/office/drawing/2014/main" id="{6DCB7B5C-52F4-6D6F-BA3F-BBB1811B5BA4}"/>
              </a:ext>
            </a:extLst>
          </p:cNvPr>
          <p:cNvSpPr txBox="1"/>
          <p:nvPr/>
        </p:nvSpPr>
        <p:spPr>
          <a:xfrm>
            <a:off x="1464449" y="591751"/>
            <a:ext cx="3366904" cy="320665"/>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AGRICOLTURA</a:t>
            </a:r>
          </a:p>
        </p:txBody>
      </p:sp>
      <p:grpSp>
        <p:nvGrpSpPr>
          <p:cNvPr id="197" name="Group 196">
            <a:extLst>
              <a:ext uri="{FF2B5EF4-FFF2-40B4-BE49-F238E27FC236}">
                <a16:creationId xmlns:a16="http://schemas.microsoft.com/office/drawing/2014/main" id="{A2E543F2-1E5D-9F7A-3B02-B0CC47913C59}"/>
              </a:ext>
            </a:extLst>
          </p:cNvPr>
          <p:cNvGrpSpPr/>
          <p:nvPr/>
        </p:nvGrpSpPr>
        <p:grpSpPr>
          <a:xfrm rot="16200000">
            <a:off x="514220" y="225676"/>
            <a:ext cx="793054" cy="947012"/>
            <a:chOff x="547405" y="6570863"/>
            <a:chExt cx="1035254" cy="1236230"/>
          </a:xfrm>
        </p:grpSpPr>
        <p:grpSp>
          <p:nvGrpSpPr>
            <p:cNvPr id="199" name="Graphic 15">
              <a:extLst>
                <a:ext uri="{FF2B5EF4-FFF2-40B4-BE49-F238E27FC236}">
                  <a16:creationId xmlns:a16="http://schemas.microsoft.com/office/drawing/2014/main" id="{C49C4608-E506-7AA7-D73A-40AF25045E43}"/>
                </a:ext>
              </a:extLst>
            </p:cNvPr>
            <p:cNvGrpSpPr/>
            <p:nvPr/>
          </p:nvGrpSpPr>
          <p:grpSpPr>
            <a:xfrm>
              <a:off x="1006279" y="7689162"/>
              <a:ext cx="118191" cy="117931"/>
              <a:chOff x="1006279" y="7689162"/>
              <a:chExt cx="118191" cy="117931"/>
            </a:xfrm>
          </p:grpSpPr>
          <p:sp>
            <p:nvSpPr>
              <p:cNvPr id="203" name="Freeform 202">
                <a:extLst>
                  <a:ext uri="{FF2B5EF4-FFF2-40B4-BE49-F238E27FC236}">
                    <a16:creationId xmlns:a16="http://schemas.microsoft.com/office/drawing/2014/main" id="{3466526C-C7E7-BE88-A32E-EC6668CC6365}"/>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04" name="Freeform 203">
                <a:extLst>
                  <a:ext uri="{FF2B5EF4-FFF2-40B4-BE49-F238E27FC236}">
                    <a16:creationId xmlns:a16="http://schemas.microsoft.com/office/drawing/2014/main" id="{F8E2EE4A-4D45-CBFA-7A02-BAC3438E40DE}"/>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6668"/>
              </a:solidFill>
              <a:ln w="2276" cap="flat">
                <a:noFill/>
                <a:prstDash val="solid"/>
                <a:miter/>
              </a:ln>
            </p:spPr>
            <p:txBody>
              <a:bodyPr rtlCol="0" anchor="ctr"/>
              <a:lstStyle/>
              <a:p>
                <a:endParaRPr lang="en-US"/>
              </a:p>
            </p:txBody>
          </p:sp>
        </p:grpSp>
        <p:grpSp>
          <p:nvGrpSpPr>
            <p:cNvPr id="200" name="Graphic 15">
              <a:extLst>
                <a:ext uri="{FF2B5EF4-FFF2-40B4-BE49-F238E27FC236}">
                  <a16:creationId xmlns:a16="http://schemas.microsoft.com/office/drawing/2014/main" id="{97A987D8-3375-0065-B75A-CA7C44CCC325}"/>
                </a:ext>
              </a:extLst>
            </p:cNvPr>
            <p:cNvGrpSpPr/>
            <p:nvPr/>
          </p:nvGrpSpPr>
          <p:grpSpPr>
            <a:xfrm>
              <a:off x="547405" y="6570863"/>
              <a:ext cx="1035254" cy="914993"/>
              <a:chOff x="547405" y="6570863"/>
              <a:chExt cx="1035254" cy="914993"/>
            </a:xfrm>
          </p:grpSpPr>
          <p:sp>
            <p:nvSpPr>
              <p:cNvPr id="201" name="Freeform 200">
                <a:extLst>
                  <a:ext uri="{FF2B5EF4-FFF2-40B4-BE49-F238E27FC236}">
                    <a16:creationId xmlns:a16="http://schemas.microsoft.com/office/drawing/2014/main" id="{E8DDCD26-003A-54B4-E62F-64036CE602D2}"/>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006668"/>
              </a:solidFill>
              <a:ln w="2276"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9086C8E9-2B52-5761-88D7-D9EF398A3C4B}"/>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sp>
        <p:nvSpPr>
          <p:cNvPr id="226" name="Text Placeholder 35">
            <a:extLst>
              <a:ext uri="{FF2B5EF4-FFF2-40B4-BE49-F238E27FC236}">
                <a16:creationId xmlns:a16="http://schemas.microsoft.com/office/drawing/2014/main" id="{9C207B7B-3B72-22CE-E403-8E3B2DED9AE6}"/>
              </a:ext>
            </a:extLst>
          </p:cNvPr>
          <p:cNvSpPr txBox="1">
            <a:spLocks/>
          </p:cNvSpPr>
          <p:nvPr/>
        </p:nvSpPr>
        <p:spPr>
          <a:xfrm>
            <a:off x="672233" y="2337041"/>
            <a:ext cx="6742610" cy="1107661"/>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1580"/>
              </a:lnSpc>
              <a:spcBef>
                <a:spcPts val="0"/>
              </a:spcBef>
              <a:buNone/>
              <a:tabLst>
                <a:tab pos="1150938" algn="l"/>
              </a:tabLst>
            </a:pPr>
            <a:r>
              <a:rPr lang="en-US" sz="1400" b="1" dirty="0">
                <a:solidFill>
                  <a:schemeClr val="bg1"/>
                </a:solidFill>
                <a:latin typeface="Calibri" panose="020F0502020204030204" pitchFamily="34" charset="0"/>
                <a:cs typeface="Calibri" panose="020F0502020204030204" pitchFamily="34" charset="0"/>
              </a:rPr>
              <a:t>Sviluppatore: </a:t>
            </a:r>
            <a:r>
              <a:rPr lang="en-US" sz="1400" dirty="0" err="1">
                <a:solidFill>
                  <a:schemeClr val="bg1"/>
                </a:solidFill>
                <a:latin typeface="Calibri" panose="020F0502020204030204" pitchFamily="34" charset="0"/>
                <a:cs typeface="Calibri" panose="020F0502020204030204" pitchFamily="34" charset="0"/>
              </a:rPr>
              <a:t>     PlantVoice </a:t>
            </a:r>
            <a:r>
              <a:rPr lang="en-US" sz="1400" dirty="0">
                <a:solidFill>
                  <a:schemeClr val="bg1"/>
                </a:solidFill>
                <a:latin typeface="Calibri" panose="020F0502020204030204" pitchFamily="34" charset="0"/>
                <a:cs typeface="Calibri" panose="020F0502020204030204" pitchFamily="34" charset="0"/>
              </a:rPr>
              <a:t>con sede a Bolzano, Italia – è stata fondata da due fratelli, </a:t>
            </a:r>
          </a:p>
          <a:p>
            <a:pPr marL="0" indent="0">
              <a:lnSpc>
                <a:spcPts val="1580"/>
              </a:lnSpc>
              <a:spcBef>
                <a:spcPts val="0"/>
              </a:spcBef>
              <a:buNone/>
              <a:tabLst>
                <a:tab pos="1150938" algn="l"/>
              </a:tabLst>
            </a:pPr>
            <a:r>
              <a:rPr lang="en-US" sz="1400" dirty="0">
                <a:solidFill>
                  <a:schemeClr val="bg1"/>
                </a:solidFill>
                <a:latin typeface="Calibri" panose="020F0502020204030204" pitchFamily="34" charset="0"/>
                <a:cs typeface="Calibri" panose="020F0502020204030204" pitchFamily="34" charset="0"/>
              </a:rPr>
              <a:t>	Ma]</a:t>
            </a:r>
            <a:r>
              <a:rPr lang="en-US" sz="1400" dirty="0" err="1">
                <a:solidFill>
                  <a:schemeClr val="bg1"/>
                </a:solidFill>
                <a:latin typeface="Calibri" panose="020F0502020204030204" pitchFamily="34" charset="0"/>
                <a:cs typeface="Calibri" panose="020F0502020204030204" pitchFamily="34" charset="0"/>
              </a:rPr>
              <a:t>eo </a:t>
            </a:r>
            <a:r>
              <a:rPr lang="en-US" sz="1400" dirty="0">
                <a:solidFill>
                  <a:schemeClr val="bg1"/>
                </a:solidFill>
                <a:latin typeface="Calibri" panose="020F0502020204030204" pitchFamily="34" charset="0"/>
                <a:cs typeface="Calibri" panose="020F0502020204030204" pitchFamily="34" charset="0"/>
              </a:rPr>
              <a:t>e Tommaso </a:t>
            </a:r>
            <a:r>
              <a:rPr lang="en-US" sz="1400" dirty="0" err="1">
                <a:solidFill>
                  <a:schemeClr val="bg1"/>
                </a:solidFill>
                <a:latin typeface="Calibri" panose="020F0502020204030204" pitchFamily="34" charset="0"/>
                <a:cs typeface="Calibri" panose="020F0502020204030204" pitchFamily="34" charset="0"/>
              </a:rPr>
              <a:t>Beccatelli, </a:t>
            </a:r>
            <a:r>
              <a:rPr lang="en-US" sz="1400" dirty="0">
                <a:solidFill>
                  <a:schemeClr val="bg1"/>
                </a:solidFill>
                <a:latin typeface="Calibri" panose="020F0502020204030204" pitchFamily="34" charset="0"/>
                <a:cs typeface="Calibri" panose="020F0502020204030204" pitchFamily="34" charset="0"/>
              </a:rPr>
              <a:t>il secondo proprietario di un'azienda agricola e </a:t>
            </a:r>
          </a:p>
          <a:p>
            <a:pPr marL="0" indent="0">
              <a:lnSpc>
                <a:spcPts val="1580"/>
              </a:lnSpc>
              <a:spcBef>
                <a:spcPts val="0"/>
              </a:spcBef>
              <a:buNone/>
              <a:tabLst>
                <a:tab pos="1150938" algn="l"/>
              </a:tabLst>
            </a:pPr>
            <a:r>
              <a:rPr lang="en-US" sz="1400" dirty="0">
                <a:solidFill>
                  <a:schemeClr val="bg1"/>
                </a:solidFill>
                <a:latin typeface="Calibri" panose="020F0502020204030204" pitchFamily="34" charset="0"/>
                <a:cs typeface="Calibri" panose="020F0502020204030204" pitchFamily="34" charset="0"/>
              </a:rPr>
              <a:t>	utente dello strumento </a:t>
            </a:r>
          </a:p>
          <a:p>
            <a:pPr marL="0" indent="0">
              <a:buNone/>
              <a:tabLst>
                <a:tab pos="1147763" algn="l"/>
              </a:tabLst>
            </a:pPr>
            <a:endParaRPr lang="en-US" sz="1400" dirty="0">
              <a:solidFill>
                <a:schemeClr val="bg1"/>
              </a:solidFill>
              <a:latin typeface="Calibri" panose="020F0502020204030204" pitchFamily="34" charset="0"/>
              <a:cs typeface="Calibri" panose="020F0502020204030204" pitchFamily="34" charset="0"/>
            </a:endParaRPr>
          </a:p>
        </p:txBody>
      </p:sp>
      <p:sp>
        <p:nvSpPr>
          <p:cNvPr id="228" name="TextBox 227">
            <a:extLst>
              <a:ext uri="{FF2B5EF4-FFF2-40B4-BE49-F238E27FC236}">
                <a16:creationId xmlns:a16="http://schemas.microsoft.com/office/drawing/2014/main" id="{547F0015-213E-DDB0-1B7F-C4257973D71B}"/>
              </a:ext>
            </a:extLst>
          </p:cNvPr>
          <p:cNvSpPr txBox="1"/>
          <p:nvPr/>
        </p:nvSpPr>
        <p:spPr>
          <a:xfrm>
            <a:off x="1195440" y="3207416"/>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Gratuito/A pagamento</a:t>
            </a:r>
          </a:p>
        </p:txBody>
      </p:sp>
      <p:sp>
        <p:nvSpPr>
          <p:cNvPr id="231" name="Text Placeholder 1">
            <a:extLst>
              <a:ext uri="{FF2B5EF4-FFF2-40B4-BE49-F238E27FC236}">
                <a16:creationId xmlns:a16="http://schemas.microsoft.com/office/drawing/2014/main" id="{71B2C8C9-66C4-711B-EBBE-5147829A40FC}"/>
              </a:ext>
            </a:extLst>
          </p:cNvPr>
          <p:cNvSpPr txBox="1">
            <a:spLocks/>
          </p:cNvSpPr>
          <p:nvPr/>
        </p:nvSpPr>
        <p:spPr>
          <a:xfrm>
            <a:off x="1215564" y="3539316"/>
            <a:ext cx="5760117" cy="521919"/>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Lo strumento è a pagamento e attualmente è gestito direttamente dalla società </a:t>
            </a:r>
            <a:r>
              <a:rPr lang="en-US" sz="1150" b="0" dirty="0" err="1">
                <a:solidFill>
                  <a:srgbClr val="262626"/>
                </a:solidFill>
              </a:rPr>
              <a:t>PlantVoice</a:t>
            </a:r>
            <a:r>
              <a:rPr lang="en-US" sz="1150" b="0" dirty="0">
                <a:solidFill>
                  <a:srgbClr val="262626"/>
                </a:solidFill>
              </a:rPr>
              <a:t>. In futuro, la società vorrebbe sviluppare una modalità molto più snella, ovvero l'agricoltore ordina il kit (pagamento unico per il kit)</a:t>
            </a:r>
          </a:p>
          <a:p>
            <a:pPr algn="just">
              <a:lnSpc>
                <a:spcPts val="1220"/>
              </a:lnSpc>
              <a:spcBef>
                <a:spcPts val="0"/>
              </a:spcBef>
            </a:pPr>
            <a:r>
              <a:rPr lang="en-US" sz="1150" b="0" dirty="0">
                <a:solidFill>
                  <a:srgbClr val="262626"/>
                </a:solidFill>
              </a:rPr>
              <a:t>. </a:t>
            </a:r>
          </a:p>
        </p:txBody>
      </p:sp>
      <p:cxnSp>
        <p:nvCxnSpPr>
          <p:cNvPr id="240" name="Straight Connector 239">
            <a:extLst>
              <a:ext uri="{FF2B5EF4-FFF2-40B4-BE49-F238E27FC236}">
                <a16:creationId xmlns:a16="http://schemas.microsoft.com/office/drawing/2014/main" id="{3FED2DE4-4D1E-180F-8B56-9A9FB1DE6499}"/>
              </a:ext>
            </a:extLst>
          </p:cNvPr>
          <p:cNvCxnSpPr>
            <a:cxnSpLocks/>
          </p:cNvCxnSpPr>
          <p:nvPr/>
        </p:nvCxnSpPr>
        <p:spPr>
          <a:xfrm flipH="1">
            <a:off x="-1" y="2170539"/>
            <a:ext cx="67564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6" name="Slide Number Placeholder 5">
            <a:extLst>
              <a:ext uri="{FF2B5EF4-FFF2-40B4-BE49-F238E27FC236}">
                <a16:creationId xmlns:a16="http://schemas.microsoft.com/office/drawing/2014/main" id="{BDB39E52-C018-30CD-BA77-9BB859D22DF7}"/>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7</a:t>
            </a:fld>
            <a:endParaRPr lang="en-US" dirty="0">
              <a:solidFill>
                <a:srgbClr val="262626"/>
              </a:solidFill>
            </a:endParaRPr>
          </a:p>
        </p:txBody>
      </p:sp>
      <p:grpSp>
        <p:nvGrpSpPr>
          <p:cNvPr id="3" name="Graphic 503">
            <a:extLst>
              <a:ext uri="{FF2B5EF4-FFF2-40B4-BE49-F238E27FC236}">
                <a16:creationId xmlns:a16="http://schemas.microsoft.com/office/drawing/2014/main" id="{D590C104-4809-74D2-6E93-245C83EDC233}"/>
              </a:ext>
            </a:extLst>
          </p:cNvPr>
          <p:cNvGrpSpPr/>
          <p:nvPr/>
        </p:nvGrpSpPr>
        <p:grpSpPr>
          <a:xfrm>
            <a:off x="584640" y="481510"/>
            <a:ext cx="326969" cy="408757"/>
            <a:chOff x="19964074" y="5627360"/>
            <a:chExt cx="874820" cy="1086273"/>
          </a:xfrm>
          <a:noFill/>
        </p:grpSpPr>
        <p:grpSp>
          <p:nvGrpSpPr>
            <p:cNvPr id="4" name="Graphic 503">
              <a:extLst>
                <a:ext uri="{FF2B5EF4-FFF2-40B4-BE49-F238E27FC236}">
                  <a16:creationId xmlns:a16="http://schemas.microsoft.com/office/drawing/2014/main" id="{1A645759-F76B-4091-F4F9-C9ACF729A3EF}"/>
                </a:ext>
              </a:extLst>
            </p:cNvPr>
            <p:cNvGrpSpPr/>
            <p:nvPr/>
          </p:nvGrpSpPr>
          <p:grpSpPr>
            <a:xfrm>
              <a:off x="19964074" y="6029562"/>
              <a:ext cx="874820" cy="684071"/>
              <a:chOff x="19964074" y="6029562"/>
              <a:chExt cx="874820" cy="684071"/>
            </a:xfrm>
            <a:noFill/>
          </p:grpSpPr>
          <p:grpSp>
            <p:nvGrpSpPr>
              <p:cNvPr id="17" name="Graphic 503">
                <a:extLst>
                  <a:ext uri="{FF2B5EF4-FFF2-40B4-BE49-F238E27FC236}">
                    <a16:creationId xmlns:a16="http://schemas.microsoft.com/office/drawing/2014/main" id="{0108C165-FED8-F8C7-0A68-7FC98183BDC1}"/>
                  </a:ext>
                </a:extLst>
              </p:cNvPr>
              <p:cNvGrpSpPr/>
              <p:nvPr/>
            </p:nvGrpSpPr>
            <p:grpSpPr>
              <a:xfrm>
                <a:off x="20442750" y="6029562"/>
                <a:ext cx="396145" cy="684071"/>
                <a:chOff x="20442750" y="6029562"/>
                <a:chExt cx="396145" cy="684071"/>
              </a:xfrm>
              <a:noFill/>
            </p:grpSpPr>
            <p:sp>
              <p:nvSpPr>
                <p:cNvPr id="23" name="Freeform 22">
                  <a:extLst>
                    <a:ext uri="{FF2B5EF4-FFF2-40B4-BE49-F238E27FC236}">
                      <a16:creationId xmlns:a16="http://schemas.microsoft.com/office/drawing/2014/main" id="{8AB967F2-E80C-87C1-E639-E29E174091B4}"/>
                    </a:ext>
                  </a:extLst>
                </p:cNvPr>
                <p:cNvSpPr/>
                <p:nvPr/>
              </p:nvSpPr>
              <p:spPr>
                <a:xfrm>
                  <a:off x="20459978" y="6029562"/>
                  <a:ext cx="378917" cy="576928"/>
                </a:xfrm>
                <a:custGeom>
                  <a:avLst/>
                  <a:gdLst>
                    <a:gd name="connsiteX0" fmla="*/ 184145 w 378917"/>
                    <a:gd name="connsiteY0" fmla="*/ 576928 h 576928"/>
                    <a:gd name="connsiteX1" fmla="*/ 364061 w 378917"/>
                    <a:gd name="connsiteY1" fmla="*/ 397256 h 576928"/>
                    <a:gd name="connsiteX2" fmla="*/ 378917 w 378917"/>
                    <a:gd name="connsiteY2" fmla="*/ 364289 h 576928"/>
                    <a:gd name="connsiteX3" fmla="*/ 378917 w 378917"/>
                    <a:gd name="connsiteY3" fmla="*/ 26374 h 576928"/>
                    <a:gd name="connsiteX4" fmla="*/ 352508 w 378917"/>
                    <a:gd name="connsiteY4" fmla="*/ 0 h 576928"/>
                    <a:gd name="connsiteX5" fmla="*/ 283181 w 378917"/>
                    <a:gd name="connsiteY5" fmla="*/ 95605 h 576928"/>
                    <a:gd name="connsiteX6" fmla="*/ 260074 w 378917"/>
                    <a:gd name="connsiteY6" fmla="*/ 283519 h 576928"/>
                    <a:gd name="connsiteX7" fmla="*/ 203953 w 378917"/>
                    <a:gd name="connsiteY7" fmla="*/ 298354 h 576928"/>
                    <a:gd name="connsiteX8" fmla="*/ 139579 w 378917"/>
                    <a:gd name="connsiteY8" fmla="*/ 362641 h 576928"/>
                    <a:gd name="connsiteX9" fmla="*/ 30640 w 378917"/>
                    <a:gd name="connsiteY9" fmla="*/ 412092 h 576928"/>
                    <a:gd name="connsiteX10" fmla="*/ 2578 w 378917"/>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917" h="576928">
                      <a:moveTo>
                        <a:pt x="184145" y="576928"/>
                      </a:moveTo>
                      <a:lnTo>
                        <a:pt x="364061" y="397256"/>
                      </a:lnTo>
                      <a:cubicBezTo>
                        <a:pt x="372314" y="389014"/>
                        <a:pt x="377267" y="377476"/>
                        <a:pt x="378917" y="364289"/>
                      </a:cubicBezTo>
                      <a:lnTo>
                        <a:pt x="378917" y="26374"/>
                      </a:lnTo>
                      <a:cubicBezTo>
                        <a:pt x="378917" y="11539"/>
                        <a:pt x="367364" y="0"/>
                        <a:pt x="352508" y="0"/>
                      </a:cubicBezTo>
                      <a:cubicBezTo>
                        <a:pt x="322796" y="1648"/>
                        <a:pt x="294737" y="34616"/>
                        <a:pt x="283181" y="95605"/>
                      </a:cubicBezTo>
                      <a:lnTo>
                        <a:pt x="260074" y="283519"/>
                      </a:lnTo>
                      <a:cubicBezTo>
                        <a:pt x="238616" y="281871"/>
                        <a:pt x="215507" y="286816"/>
                        <a:pt x="203953" y="298354"/>
                      </a:cubicBezTo>
                      <a:lnTo>
                        <a:pt x="139579" y="362641"/>
                      </a:lnTo>
                      <a:cubicBezTo>
                        <a:pt x="81808" y="374179"/>
                        <a:pt x="60350" y="382421"/>
                        <a:pt x="30640" y="412092"/>
                      </a:cubicBezTo>
                      <a:cubicBezTo>
                        <a:pt x="928" y="441762"/>
                        <a:pt x="-4022" y="501103"/>
                        <a:pt x="2578" y="576928"/>
                      </a:cubicBezTo>
                    </a:path>
                  </a:pathLst>
                </a:custGeom>
                <a:noFill/>
                <a:ln w="12700" cap="rnd">
                  <a:solidFill>
                    <a:srgbClr val="000000"/>
                  </a:solidFill>
                  <a:prstDash val="solid"/>
                  <a:round/>
                </a:ln>
              </p:spPr>
              <p:txBody>
                <a:bodyPr rtlCol="0" anchor="ctr"/>
                <a:lstStyle/>
                <a:p>
                  <a:endParaRPr lang="en-US" sz="1799"/>
                </a:p>
              </p:txBody>
            </p:sp>
            <p:sp>
              <p:nvSpPr>
                <p:cNvPr id="24" name="Freeform 23">
                  <a:extLst>
                    <a:ext uri="{FF2B5EF4-FFF2-40B4-BE49-F238E27FC236}">
                      <a16:creationId xmlns:a16="http://schemas.microsoft.com/office/drawing/2014/main" id="{44B199A1-46D1-4BFE-8333-D22FE13A39FE}"/>
                    </a:ext>
                  </a:extLst>
                </p:cNvPr>
                <p:cNvSpPr/>
                <p:nvPr/>
              </p:nvSpPr>
              <p:spPr>
                <a:xfrm>
                  <a:off x="20442750" y="6606490"/>
                  <a:ext cx="250892" cy="107143"/>
                </a:xfrm>
                <a:custGeom>
                  <a:avLst/>
                  <a:gdLst>
                    <a:gd name="connsiteX0" fmla="*/ 0 w 250892"/>
                    <a:gd name="connsiteY0" fmla="*/ 0 h 107143"/>
                    <a:gd name="connsiteX1" fmla="*/ 250891 w 250892"/>
                    <a:gd name="connsiteY1" fmla="*/ 0 h 107143"/>
                    <a:gd name="connsiteX2" fmla="*/ 250891 w 250892"/>
                    <a:gd name="connsiteY2" fmla="*/ 107144 h 107143"/>
                    <a:gd name="connsiteX3" fmla="*/ 0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0" y="0"/>
                      </a:moveTo>
                      <a:lnTo>
                        <a:pt x="250891" y="0"/>
                      </a:lnTo>
                      <a:lnTo>
                        <a:pt x="250891" y="107144"/>
                      </a:lnTo>
                      <a:lnTo>
                        <a:pt x="0"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25" name="Freeform 24">
                  <a:extLst>
                    <a:ext uri="{FF2B5EF4-FFF2-40B4-BE49-F238E27FC236}">
                      <a16:creationId xmlns:a16="http://schemas.microsoft.com/office/drawing/2014/main" id="{FE142FC8-F6B8-9BEC-A136-49180020FF3D}"/>
                    </a:ext>
                  </a:extLst>
                </p:cNvPr>
                <p:cNvSpPr/>
                <p:nvPr/>
              </p:nvSpPr>
              <p:spPr>
                <a:xfrm>
                  <a:off x="20644123" y="6313081"/>
                  <a:ext cx="115994" cy="150000"/>
                </a:xfrm>
                <a:custGeom>
                  <a:avLst/>
                  <a:gdLst>
                    <a:gd name="connsiteX0" fmla="*/ 75929 w 115994"/>
                    <a:gd name="connsiteY0" fmla="*/ 0 h 150000"/>
                    <a:gd name="connsiteX1" fmla="*/ 99036 w 115994"/>
                    <a:gd name="connsiteY1" fmla="*/ 6593 h 150000"/>
                    <a:gd name="connsiteX2" fmla="*/ 112242 w 115994"/>
                    <a:gd name="connsiteY2" fmla="*/ 37912 h 150000"/>
                    <a:gd name="connsiteX3" fmla="*/ 0 w 115994"/>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4" h="150000">
                      <a:moveTo>
                        <a:pt x="75929" y="0"/>
                      </a:moveTo>
                      <a:cubicBezTo>
                        <a:pt x="84183" y="0"/>
                        <a:pt x="92436" y="3296"/>
                        <a:pt x="99036" y="6593"/>
                      </a:cubicBezTo>
                      <a:cubicBezTo>
                        <a:pt x="110592" y="11538"/>
                        <a:pt x="122145" y="26373"/>
                        <a:pt x="112242" y="37912"/>
                      </a:cubicBezTo>
                      <a:lnTo>
                        <a:pt x="0" y="150001"/>
                      </a:lnTo>
                    </a:path>
                  </a:pathLst>
                </a:custGeom>
                <a:noFill/>
                <a:ln w="12700" cap="rnd">
                  <a:solidFill>
                    <a:srgbClr val="000000"/>
                  </a:solidFill>
                  <a:prstDash val="solid"/>
                  <a:round/>
                </a:ln>
              </p:spPr>
              <p:txBody>
                <a:bodyPr rtlCol="0" anchor="ctr"/>
                <a:lstStyle/>
                <a:p>
                  <a:endParaRPr lang="en-US" sz="1799"/>
                </a:p>
              </p:txBody>
            </p:sp>
          </p:grpSp>
          <p:grpSp>
            <p:nvGrpSpPr>
              <p:cNvPr id="18" name="Graphic 503">
                <a:extLst>
                  <a:ext uri="{FF2B5EF4-FFF2-40B4-BE49-F238E27FC236}">
                    <a16:creationId xmlns:a16="http://schemas.microsoft.com/office/drawing/2014/main" id="{0F994453-D843-33F9-AE8E-2DAA1A735F05}"/>
                  </a:ext>
                </a:extLst>
              </p:cNvPr>
              <p:cNvGrpSpPr/>
              <p:nvPr/>
            </p:nvGrpSpPr>
            <p:grpSpPr>
              <a:xfrm>
                <a:off x="19964074" y="6029562"/>
                <a:ext cx="394494" cy="684071"/>
                <a:chOff x="19964074" y="6029562"/>
                <a:chExt cx="394494" cy="684071"/>
              </a:xfrm>
              <a:noFill/>
            </p:grpSpPr>
            <p:sp>
              <p:nvSpPr>
                <p:cNvPr id="20" name="Freeform 19">
                  <a:extLst>
                    <a:ext uri="{FF2B5EF4-FFF2-40B4-BE49-F238E27FC236}">
                      <a16:creationId xmlns:a16="http://schemas.microsoft.com/office/drawing/2014/main" id="{0A412566-6901-4ABC-03BC-B87AAD8230A9}"/>
                    </a:ext>
                  </a:extLst>
                </p:cNvPr>
                <p:cNvSpPr/>
                <p:nvPr/>
              </p:nvSpPr>
              <p:spPr>
                <a:xfrm>
                  <a:off x="19964074" y="6029562"/>
                  <a:ext cx="379340" cy="576928"/>
                </a:xfrm>
                <a:custGeom>
                  <a:avLst/>
                  <a:gdLst>
                    <a:gd name="connsiteX0" fmla="*/ 376339 w 379340"/>
                    <a:gd name="connsiteY0" fmla="*/ 573631 h 576928"/>
                    <a:gd name="connsiteX1" fmla="*/ 348277 w 379340"/>
                    <a:gd name="connsiteY1" fmla="*/ 412092 h 576928"/>
                    <a:gd name="connsiteX2" fmla="*/ 239338 w 379340"/>
                    <a:gd name="connsiteY2" fmla="*/ 362641 h 576928"/>
                    <a:gd name="connsiteX3" fmla="*/ 174964 w 379340"/>
                    <a:gd name="connsiteY3" fmla="*/ 298354 h 576928"/>
                    <a:gd name="connsiteX4" fmla="*/ 118843 w 379340"/>
                    <a:gd name="connsiteY4" fmla="*/ 283519 h 576928"/>
                    <a:gd name="connsiteX5" fmla="*/ 95736 w 379340"/>
                    <a:gd name="connsiteY5" fmla="*/ 95605 h 576928"/>
                    <a:gd name="connsiteX6" fmla="*/ 26409 w 379340"/>
                    <a:gd name="connsiteY6" fmla="*/ 0 h 576928"/>
                    <a:gd name="connsiteX7" fmla="*/ 0 w 379340"/>
                    <a:gd name="connsiteY7" fmla="*/ 26374 h 576928"/>
                    <a:gd name="connsiteX8" fmla="*/ 0 w 379340"/>
                    <a:gd name="connsiteY8" fmla="*/ 364289 h 576928"/>
                    <a:gd name="connsiteX9" fmla="*/ 14856 w 379340"/>
                    <a:gd name="connsiteY9" fmla="*/ 397256 h 576928"/>
                    <a:gd name="connsiteX10" fmla="*/ 194772 w 379340"/>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340" h="576928">
                      <a:moveTo>
                        <a:pt x="376339" y="573631"/>
                      </a:moveTo>
                      <a:cubicBezTo>
                        <a:pt x="381290" y="499455"/>
                        <a:pt x="384592" y="448356"/>
                        <a:pt x="348277" y="412092"/>
                      </a:cubicBezTo>
                      <a:cubicBezTo>
                        <a:pt x="316915" y="380773"/>
                        <a:pt x="295459" y="374179"/>
                        <a:pt x="239338" y="362641"/>
                      </a:cubicBezTo>
                      <a:lnTo>
                        <a:pt x="174964" y="298354"/>
                      </a:lnTo>
                      <a:cubicBezTo>
                        <a:pt x="161760" y="285167"/>
                        <a:pt x="140301" y="280222"/>
                        <a:pt x="118843" y="283519"/>
                      </a:cubicBezTo>
                      <a:lnTo>
                        <a:pt x="95736" y="95605"/>
                      </a:lnTo>
                      <a:cubicBezTo>
                        <a:pt x="84180" y="32967"/>
                        <a:pt x="56121" y="1648"/>
                        <a:pt x="26409" y="0"/>
                      </a:cubicBezTo>
                      <a:cubicBezTo>
                        <a:pt x="11553" y="0"/>
                        <a:pt x="0" y="11539"/>
                        <a:pt x="0" y="26374"/>
                      </a:cubicBezTo>
                      <a:lnTo>
                        <a:pt x="0" y="364289"/>
                      </a:lnTo>
                      <a:cubicBezTo>
                        <a:pt x="0" y="377476"/>
                        <a:pt x="4953" y="389014"/>
                        <a:pt x="14856" y="397256"/>
                      </a:cubicBezTo>
                      <a:lnTo>
                        <a:pt x="194772" y="576928"/>
                      </a:lnTo>
                    </a:path>
                  </a:pathLst>
                </a:custGeom>
                <a:noFill/>
                <a:ln w="12700" cap="rnd">
                  <a:solidFill>
                    <a:srgbClr val="000000"/>
                  </a:solidFill>
                  <a:prstDash val="solid"/>
                  <a:round/>
                </a:ln>
              </p:spPr>
              <p:txBody>
                <a:bodyPr rtlCol="0" anchor="ctr"/>
                <a:lstStyle/>
                <a:p>
                  <a:endParaRPr lang="en-US" sz="1799"/>
                </a:p>
              </p:txBody>
            </p:sp>
            <p:sp>
              <p:nvSpPr>
                <p:cNvPr id="21" name="Freeform 20">
                  <a:extLst>
                    <a:ext uri="{FF2B5EF4-FFF2-40B4-BE49-F238E27FC236}">
                      <a16:creationId xmlns:a16="http://schemas.microsoft.com/office/drawing/2014/main" id="{2781734C-6B4C-A687-0043-47630A362DED}"/>
                    </a:ext>
                  </a:extLst>
                </p:cNvPr>
                <p:cNvSpPr/>
                <p:nvPr/>
              </p:nvSpPr>
              <p:spPr>
                <a:xfrm>
                  <a:off x="20107677" y="6606490"/>
                  <a:ext cx="250892" cy="107143"/>
                </a:xfrm>
                <a:custGeom>
                  <a:avLst/>
                  <a:gdLst>
                    <a:gd name="connsiteX0" fmla="*/ -1 w 250892"/>
                    <a:gd name="connsiteY0" fmla="*/ 0 h 107143"/>
                    <a:gd name="connsiteX1" fmla="*/ 250890 w 250892"/>
                    <a:gd name="connsiteY1" fmla="*/ 0 h 107143"/>
                    <a:gd name="connsiteX2" fmla="*/ 250890 w 250892"/>
                    <a:gd name="connsiteY2" fmla="*/ 107144 h 107143"/>
                    <a:gd name="connsiteX3" fmla="*/ -1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1" y="0"/>
                      </a:moveTo>
                      <a:lnTo>
                        <a:pt x="250890" y="0"/>
                      </a:lnTo>
                      <a:lnTo>
                        <a:pt x="250890" y="107144"/>
                      </a:lnTo>
                      <a:lnTo>
                        <a:pt x="-1"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22" name="Freeform 21">
                  <a:extLst>
                    <a:ext uri="{FF2B5EF4-FFF2-40B4-BE49-F238E27FC236}">
                      <a16:creationId xmlns:a16="http://schemas.microsoft.com/office/drawing/2014/main" id="{6F2AC522-BC12-60CA-3A28-A5FCCEB45010}"/>
                    </a:ext>
                  </a:extLst>
                </p:cNvPr>
                <p:cNvSpPr/>
                <p:nvPr/>
              </p:nvSpPr>
              <p:spPr>
                <a:xfrm>
                  <a:off x="20041202" y="6313081"/>
                  <a:ext cx="115992" cy="150000"/>
                </a:xfrm>
                <a:custGeom>
                  <a:avLst/>
                  <a:gdLst>
                    <a:gd name="connsiteX0" fmla="*/ 40065 w 115992"/>
                    <a:gd name="connsiteY0" fmla="*/ 0 h 150000"/>
                    <a:gd name="connsiteX1" fmla="*/ 16956 w 115992"/>
                    <a:gd name="connsiteY1" fmla="*/ 6593 h 150000"/>
                    <a:gd name="connsiteX2" fmla="*/ 3752 w 115992"/>
                    <a:gd name="connsiteY2" fmla="*/ 37912 h 150000"/>
                    <a:gd name="connsiteX3" fmla="*/ 115992 w 115992"/>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2" h="150000">
                      <a:moveTo>
                        <a:pt x="40065" y="0"/>
                      </a:moveTo>
                      <a:cubicBezTo>
                        <a:pt x="31812" y="0"/>
                        <a:pt x="23559" y="3296"/>
                        <a:pt x="16956" y="6593"/>
                      </a:cubicBezTo>
                      <a:cubicBezTo>
                        <a:pt x="5402" y="11538"/>
                        <a:pt x="-6151" y="26373"/>
                        <a:pt x="3752" y="37912"/>
                      </a:cubicBezTo>
                      <a:lnTo>
                        <a:pt x="115992" y="150001"/>
                      </a:lnTo>
                    </a:path>
                  </a:pathLst>
                </a:custGeom>
                <a:noFill/>
                <a:ln w="12700" cap="rnd">
                  <a:solidFill>
                    <a:srgbClr val="000000"/>
                  </a:solidFill>
                  <a:prstDash val="solid"/>
                  <a:round/>
                </a:ln>
              </p:spPr>
              <p:txBody>
                <a:bodyPr rtlCol="0" anchor="ctr"/>
                <a:lstStyle/>
                <a:p>
                  <a:endParaRPr lang="en-US" sz="1799"/>
                </a:p>
              </p:txBody>
            </p:sp>
          </p:grpSp>
        </p:grpSp>
        <p:grpSp>
          <p:nvGrpSpPr>
            <p:cNvPr id="5" name="Graphic 503">
              <a:extLst>
                <a:ext uri="{FF2B5EF4-FFF2-40B4-BE49-F238E27FC236}">
                  <a16:creationId xmlns:a16="http://schemas.microsoft.com/office/drawing/2014/main" id="{1BFC4114-A791-E288-1825-3A9F642D600D}"/>
                </a:ext>
              </a:extLst>
            </p:cNvPr>
            <p:cNvGrpSpPr/>
            <p:nvPr/>
          </p:nvGrpSpPr>
          <p:grpSpPr>
            <a:xfrm>
              <a:off x="20104092" y="5627360"/>
              <a:ext cx="593135" cy="804402"/>
              <a:chOff x="20104092" y="5627360"/>
              <a:chExt cx="593135" cy="804402"/>
            </a:xfrm>
            <a:noFill/>
          </p:grpSpPr>
          <p:sp>
            <p:nvSpPr>
              <p:cNvPr id="6" name="Freeform 5">
                <a:extLst>
                  <a:ext uri="{FF2B5EF4-FFF2-40B4-BE49-F238E27FC236}">
                    <a16:creationId xmlns:a16="http://schemas.microsoft.com/office/drawing/2014/main" id="{BD2176DE-C4C5-0489-0315-655F1FB5FEDA}"/>
                  </a:ext>
                </a:extLst>
              </p:cNvPr>
              <p:cNvSpPr/>
              <p:nvPr/>
            </p:nvSpPr>
            <p:spPr>
              <a:xfrm>
                <a:off x="20310701" y="5793845"/>
                <a:ext cx="178266" cy="359343"/>
              </a:xfrm>
              <a:custGeom>
                <a:avLst/>
                <a:gdLst>
                  <a:gd name="connsiteX0" fmla="*/ 0 w 178266"/>
                  <a:gd name="connsiteY0" fmla="*/ 179672 h 359343"/>
                  <a:gd name="connsiteX1" fmla="*/ 89133 w 178266"/>
                  <a:gd name="connsiteY1" fmla="*/ 359344 h 359343"/>
                  <a:gd name="connsiteX2" fmla="*/ 178266 w 178266"/>
                  <a:gd name="connsiteY2" fmla="*/ 179672 h 359343"/>
                  <a:gd name="connsiteX3" fmla="*/ 89133 w 178266"/>
                  <a:gd name="connsiteY3" fmla="*/ 0 h 359343"/>
                  <a:gd name="connsiteX4" fmla="*/ 0 w 178266"/>
                  <a:gd name="connsiteY4" fmla="*/ 179672 h 359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66" h="359343">
                    <a:moveTo>
                      <a:pt x="0" y="179672"/>
                    </a:moveTo>
                    <a:cubicBezTo>
                      <a:pt x="0" y="253848"/>
                      <a:pt x="34662" y="318134"/>
                      <a:pt x="89133" y="359344"/>
                    </a:cubicBezTo>
                    <a:cubicBezTo>
                      <a:pt x="143602" y="318134"/>
                      <a:pt x="178266" y="252200"/>
                      <a:pt x="178266" y="179672"/>
                    </a:cubicBezTo>
                    <a:cubicBezTo>
                      <a:pt x="178266" y="107144"/>
                      <a:pt x="143602" y="41209"/>
                      <a:pt x="89133" y="0"/>
                    </a:cubicBezTo>
                    <a:cubicBezTo>
                      <a:pt x="34662" y="41209"/>
                      <a:pt x="0" y="107144"/>
                      <a:pt x="0" y="179672"/>
                    </a:cubicBezTo>
                    <a:close/>
                  </a:path>
                </a:pathLst>
              </a:custGeom>
              <a:noFill/>
              <a:ln w="12700" cap="rnd">
                <a:solidFill>
                  <a:srgbClr val="000000"/>
                </a:solidFill>
                <a:prstDash val="solid"/>
                <a:round/>
              </a:ln>
            </p:spPr>
            <p:txBody>
              <a:bodyPr rtlCol="0" anchor="ctr"/>
              <a:lstStyle/>
              <a:p>
                <a:endParaRPr lang="en-US" sz="1799"/>
              </a:p>
            </p:txBody>
          </p:sp>
          <p:sp>
            <p:nvSpPr>
              <p:cNvPr id="7" name="Freeform 6">
                <a:extLst>
                  <a:ext uri="{FF2B5EF4-FFF2-40B4-BE49-F238E27FC236}">
                    <a16:creationId xmlns:a16="http://schemas.microsoft.com/office/drawing/2014/main" id="{5F72F279-98EA-7C08-43D9-65C709A01B51}"/>
                  </a:ext>
                </a:extLst>
              </p:cNvPr>
              <p:cNvSpPr/>
              <p:nvPr/>
            </p:nvSpPr>
            <p:spPr>
              <a:xfrm>
                <a:off x="20548547" y="5823516"/>
                <a:ext cx="126780" cy="181320"/>
              </a:xfrm>
              <a:custGeom>
                <a:avLst/>
                <a:gdLst>
                  <a:gd name="connsiteX0" fmla="*/ 108782 w 126780"/>
                  <a:gd name="connsiteY0" fmla="*/ 117034 h 181320"/>
                  <a:gd name="connsiteX1" fmla="*/ 9746 w 126780"/>
                  <a:gd name="connsiteY1" fmla="*/ 181320 h 181320"/>
                  <a:gd name="connsiteX2" fmla="*/ 17999 w 126780"/>
                  <a:gd name="connsiteY2" fmla="*/ 64286 h 181320"/>
                  <a:gd name="connsiteX3" fmla="*/ 117035 w 126780"/>
                  <a:gd name="connsiteY3" fmla="*/ 0 h 181320"/>
                  <a:gd name="connsiteX4" fmla="*/ 108782 w 126780"/>
                  <a:gd name="connsiteY4" fmla="*/ 117034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117034"/>
                    </a:moveTo>
                    <a:cubicBezTo>
                      <a:pt x="87323" y="153298"/>
                      <a:pt x="49361" y="176375"/>
                      <a:pt x="9746" y="181320"/>
                    </a:cubicBezTo>
                    <a:cubicBezTo>
                      <a:pt x="-5110" y="145056"/>
                      <a:pt x="-3460" y="102199"/>
                      <a:pt x="17999" y="64286"/>
                    </a:cubicBezTo>
                    <a:cubicBezTo>
                      <a:pt x="39457" y="28022"/>
                      <a:pt x="77420" y="4945"/>
                      <a:pt x="117035" y="0"/>
                    </a:cubicBezTo>
                    <a:cubicBezTo>
                      <a:pt x="131891" y="36264"/>
                      <a:pt x="130241" y="79121"/>
                      <a:pt x="108782" y="117034"/>
                    </a:cubicBezTo>
                    <a:close/>
                  </a:path>
                </a:pathLst>
              </a:custGeom>
              <a:noFill/>
              <a:ln w="12700" cap="rnd">
                <a:solidFill>
                  <a:srgbClr val="000000"/>
                </a:solidFill>
                <a:prstDash val="solid"/>
                <a:round/>
              </a:ln>
            </p:spPr>
            <p:txBody>
              <a:bodyPr rtlCol="0" anchor="ctr"/>
              <a:lstStyle/>
              <a:p>
                <a:endParaRPr lang="en-US" sz="1799"/>
              </a:p>
            </p:txBody>
          </p:sp>
          <p:sp>
            <p:nvSpPr>
              <p:cNvPr id="8" name="Freeform 7">
                <a:extLst>
                  <a:ext uri="{FF2B5EF4-FFF2-40B4-BE49-F238E27FC236}">
                    <a16:creationId xmlns:a16="http://schemas.microsoft.com/office/drawing/2014/main" id="{48D39FEC-BBD6-7771-FC15-DE858C5861A0}"/>
                  </a:ext>
                </a:extLst>
              </p:cNvPr>
              <p:cNvSpPr/>
              <p:nvPr/>
            </p:nvSpPr>
            <p:spPr>
              <a:xfrm>
                <a:off x="20117739" y="5823516"/>
                <a:ext cx="126780" cy="181320"/>
              </a:xfrm>
              <a:custGeom>
                <a:avLst/>
                <a:gdLst>
                  <a:gd name="connsiteX0" fmla="*/ 108782 w 126780"/>
                  <a:gd name="connsiteY0" fmla="*/ 64286 h 181320"/>
                  <a:gd name="connsiteX1" fmla="*/ 9746 w 126780"/>
                  <a:gd name="connsiteY1" fmla="*/ 0 h 181320"/>
                  <a:gd name="connsiteX2" fmla="*/ 17999 w 126780"/>
                  <a:gd name="connsiteY2" fmla="*/ 117034 h 181320"/>
                  <a:gd name="connsiteX3" fmla="*/ 117035 w 126780"/>
                  <a:gd name="connsiteY3" fmla="*/ 181320 h 181320"/>
                  <a:gd name="connsiteX4" fmla="*/ 108782 w 126780"/>
                  <a:gd name="connsiteY4" fmla="*/ 64286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64286"/>
                    </a:moveTo>
                    <a:cubicBezTo>
                      <a:pt x="87323" y="28022"/>
                      <a:pt x="49361" y="4945"/>
                      <a:pt x="9746" y="0"/>
                    </a:cubicBezTo>
                    <a:cubicBezTo>
                      <a:pt x="-5110" y="36264"/>
                      <a:pt x="-3460" y="79121"/>
                      <a:pt x="17999" y="117034"/>
                    </a:cubicBezTo>
                    <a:cubicBezTo>
                      <a:pt x="39455" y="153298"/>
                      <a:pt x="77420" y="176375"/>
                      <a:pt x="117035" y="181320"/>
                    </a:cubicBezTo>
                    <a:cubicBezTo>
                      <a:pt x="131891" y="145056"/>
                      <a:pt x="130239" y="102199"/>
                      <a:pt x="108782" y="64286"/>
                    </a:cubicBezTo>
                    <a:close/>
                  </a:path>
                </a:pathLst>
              </a:custGeom>
              <a:noFill/>
              <a:ln w="12700" cap="rnd">
                <a:solidFill>
                  <a:srgbClr val="000000"/>
                </a:solidFill>
                <a:prstDash val="solid"/>
                <a:round/>
              </a:ln>
            </p:spPr>
            <p:txBody>
              <a:bodyPr rtlCol="0" anchor="ctr"/>
              <a:lstStyle/>
              <a:p>
                <a:endParaRPr lang="en-US" sz="1799"/>
              </a:p>
            </p:txBody>
          </p:sp>
          <p:sp>
            <p:nvSpPr>
              <p:cNvPr id="9" name="Freeform 8">
                <a:extLst>
                  <a:ext uri="{FF2B5EF4-FFF2-40B4-BE49-F238E27FC236}">
                    <a16:creationId xmlns:a16="http://schemas.microsoft.com/office/drawing/2014/main" id="{77D7BBFE-6302-F5C5-B645-0642243ABFFF}"/>
                  </a:ext>
                </a:extLst>
              </p:cNvPr>
              <p:cNvSpPr/>
              <p:nvPr/>
            </p:nvSpPr>
            <p:spPr>
              <a:xfrm>
                <a:off x="20436760" y="5627360"/>
                <a:ext cx="122570" cy="187913"/>
              </a:xfrm>
              <a:custGeom>
                <a:avLst/>
                <a:gdLst>
                  <a:gd name="connsiteX0" fmla="*/ 14243 w 122570"/>
                  <a:gd name="connsiteY0" fmla="*/ 117034 h 187913"/>
                  <a:gd name="connsiteX1" fmla="*/ 14243 w 122570"/>
                  <a:gd name="connsiteY1" fmla="*/ 0 h 187913"/>
                  <a:gd name="connsiteX2" fmla="*/ 108326 w 122570"/>
                  <a:gd name="connsiteY2" fmla="*/ 70880 h 187913"/>
                  <a:gd name="connsiteX3" fmla="*/ 108326 w 122570"/>
                  <a:gd name="connsiteY3" fmla="*/ 187914 h 187913"/>
                  <a:gd name="connsiteX4" fmla="*/ 14243 w 122570"/>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0" h="187913">
                    <a:moveTo>
                      <a:pt x="14243" y="117034"/>
                    </a:moveTo>
                    <a:cubicBezTo>
                      <a:pt x="-5564" y="79121"/>
                      <a:pt x="-3914" y="36264"/>
                      <a:pt x="14243" y="0"/>
                    </a:cubicBezTo>
                    <a:cubicBezTo>
                      <a:pt x="53858" y="8242"/>
                      <a:pt x="88520" y="32967"/>
                      <a:pt x="108326" y="70880"/>
                    </a:cubicBezTo>
                    <a:cubicBezTo>
                      <a:pt x="128135" y="108792"/>
                      <a:pt x="126485" y="151649"/>
                      <a:pt x="108326" y="187914"/>
                    </a:cubicBezTo>
                    <a:cubicBezTo>
                      <a:pt x="68714" y="179672"/>
                      <a:pt x="34049" y="154946"/>
                      <a:pt x="14243" y="117034"/>
                    </a:cubicBezTo>
                    <a:close/>
                  </a:path>
                </a:pathLst>
              </a:custGeom>
              <a:noFill/>
              <a:ln w="12700" cap="rnd">
                <a:solidFill>
                  <a:srgbClr val="000000"/>
                </a:solidFill>
                <a:prstDash val="solid"/>
                <a:round/>
              </a:ln>
            </p:spPr>
            <p:txBody>
              <a:bodyPr rtlCol="0" anchor="ctr"/>
              <a:lstStyle/>
              <a:p>
                <a:endParaRPr lang="en-US" sz="1799"/>
              </a:p>
            </p:txBody>
          </p:sp>
          <p:sp>
            <p:nvSpPr>
              <p:cNvPr id="10" name="Freeform 9">
                <a:extLst>
                  <a:ext uri="{FF2B5EF4-FFF2-40B4-BE49-F238E27FC236}">
                    <a16:creationId xmlns:a16="http://schemas.microsoft.com/office/drawing/2014/main" id="{B826071A-4B0C-1ECB-2589-0B4FFEA6ADA4}"/>
                  </a:ext>
                </a:extLst>
              </p:cNvPr>
              <p:cNvSpPr/>
              <p:nvPr/>
            </p:nvSpPr>
            <p:spPr>
              <a:xfrm>
                <a:off x="20241988" y="5627360"/>
                <a:ext cx="122571" cy="187913"/>
              </a:xfrm>
              <a:custGeom>
                <a:avLst/>
                <a:gdLst>
                  <a:gd name="connsiteX0" fmla="*/ 108328 w 122571"/>
                  <a:gd name="connsiteY0" fmla="*/ 117034 h 187913"/>
                  <a:gd name="connsiteX1" fmla="*/ 108328 w 122571"/>
                  <a:gd name="connsiteY1" fmla="*/ 0 h 187913"/>
                  <a:gd name="connsiteX2" fmla="*/ 14243 w 122571"/>
                  <a:gd name="connsiteY2" fmla="*/ 70880 h 187913"/>
                  <a:gd name="connsiteX3" fmla="*/ 14243 w 122571"/>
                  <a:gd name="connsiteY3" fmla="*/ 187914 h 187913"/>
                  <a:gd name="connsiteX4" fmla="*/ 108328 w 122571"/>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1" h="187913">
                    <a:moveTo>
                      <a:pt x="108328" y="117034"/>
                    </a:moveTo>
                    <a:cubicBezTo>
                      <a:pt x="128135" y="79121"/>
                      <a:pt x="126485" y="36264"/>
                      <a:pt x="108328" y="0"/>
                    </a:cubicBezTo>
                    <a:cubicBezTo>
                      <a:pt x="68714" y="8242"/>
                      <a:pt x="34051" y="32967"/>
                      <a:pt x="14243" y="70880"/>
                    </a:cubicBezTo>
                    <a:cubicBezTo>
                      <a:pt x="-5564" y="108792"/>
                      <a:pt x="-3914" y="151649"/>
                      <a:pt x="14243" y="187914"/>
                    </a:cubicBezTo>
                    <a:cubicBezTo>
                      <a:pt x="53858" y="179672"/>
                      <a:pt x="88520" y="154946"/>
                      <a:pt x="108328" y="117034"/>
                    </a:cubicBezTo>
                    <a:close/>
                  </a:path>
                </a:pathLst>
              </a:custGeom>
              <a:noFill/>
              <a:ln w="12700" cap="rnd">
                <a:solidFill>
                  <a:srgbClr val="000000"/>
                </a:solidFill>
                <a:prstDash val="solid"/>
                <a:round/>
              </a:ln>
            </p:spPr>
            <p:txBody>
              <a:bodyPr rtlCol="0" anchor="ctr"/>
              <a:lstStyle/>
              <a:p>
                <a:endParaRPr lang="en-US" sz="1799"/>
              </a:p>
            </p:txBody>
          </p:sp>
          <p:grpSp>
            <p:nvGrpSpPr>
              <p:cNvPr id="11" name="Graphic 503">
                <a:extLst>
                  <a:ext uri="{FF2B5EF4-FFF2-40B4-BE49-F238E27FC236}">
                    <a16:creationId xmlns:a16="http://schemas.microsoft.com/office/drawing/2014/main" id="{6A7FE31C-60A3-FF78-9268-FA6F81431D21}"/>
                  </a:ext>
                </a:extLst>
              </p:cNvPr>
              <p:cNvGrpSpPr/>
              <p:nvPr/>
            </p:nvGrpSpPr>
            <p:grpSpPr>
              <a:xfrm>
                <a:off x="20104092" y="6044632"/>
                <a:ext cx="593135" cy="198981"/>
                <a:chOff x="20104092" y="6044632"/>
                <a:chExt cx="593135" cy="198981"/>
              </a:xfrm>
              <a:noFill/>
            </p:grpSpPr>
            <p:sp>
              <p:nvSpPr>
                <p:cNvPr id="15" name="Freeform 14">
                  <a:extLst>
                    <a:ext uri="{FF2B5EF4-FFF2-40B4-BE49-F238E27FC236}">
                      <a16:creationId xmlns:a16="http://schemas.microsoft.com/office/drawing/2014/main" id="{56616A51-56D8-636D-327D-4964DA9AD74C}"/>
                    </a:ext>
                  </a:extLst>
                </p:cNvPr>
                <p:cNvSpPr/>
                <p:nvPr/>
              </p:nvSpPr>
              <p:spPr>
                <a:xfrm>
                  <a:off x="20104092" y="6044632"/>
                  <a:ext cx="220097" cy="198981"/>
                </a:xfrm>
                <a:custGeom>
                  <a:avLst/>
                  <a:gdLst>
                    <a:gd name="connsiteX0" fmla="*/ 56405 w 220097"/>
                    <a:gd name="connsiteY0" fmla="*/ 148117 h 198981"/>
                    <a:gd name="connsiteX1" fmla="*/ 218163 w 220097"/>
                    <a:gd name="connsiteY1" fmla="*/ 197568 h 198981"/>
                    <a:gd name="connsiteX2" fmla="*/ 163694 w 220097"/>
                    <a:gd name="connsiteY2" fmla="*/ 50864 h 198981"/>
                    <a:gd name="connsiteX3" fmla="*/ 1934 w 220097"/>
                    <a:gd name="connsiteY3" fmla="*/ 1413 h 198981"/>
                    <a:gd name="connsiteX4" fmla="*/ 56405 w 220097"/>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7" h="198981">
                      <a:moveTo>
                        <a:pt x="56405" y="148117"/>
                      </a:moveTo>
                      <a:cubicBezTo>
                        <a:pt x="100971" y="187678"/>
                        <a:pt x="160392" y="204162"/>
                        <a:pt x="218163" y="197568"/>
                      </a:cubicBezTo>
                      <a:cubicBezTo>
                        <a:pt x="226416" y="144821"/>
                        <a:pt x="208260" y="90425"/>
                        <a:pt x="163694" y="50864"/>
                      </a:cubicBezTo>
                      <a:cubicBezTo>
                        <a:pt x="119127" y="11303"/>
                        <a:pt x="59706" y="-5181"/>
                        <a:pt x="1934" y="1413"/>
                      </a:cubicBezTo>
                      <a:cubicBezTo>
                        <a:pt x="-6319" y="54161"/>
                        <a:pt x="11838" y="108557"/>
                        <a:pt x="56405" y="148117"/>
                      </a:cubicBezTo>
                      <a:close/>
                    </a:path>
                  </a:pathLst>
                </a:custGeom>
                <a:noFill/>
                <a:ln w="12700" cap="rnd">
                  <a:solidFill>
                    <a:srgbClr val="000000"/>
                  </a:solidFill>
                  <a:prstDash val="solid"/>
                  <a:round/>
                </a:ln>
              </p:spPr>
              <p:txBody>
                <a:bodyPr rtlCol="0" anchor="ctr"/>
                <a:lstStyle/>
                <a:p>
                  <a:endParaRPr lang="en-US" sz="1799"/>
                </a:p>
              </p:txBody>
            </p:sp>
            <p:sp>
              <p:nvSpPr>
                <p:cNvPr id="16" name="Freeform 15">
                  <a:extLst>
                    <a:ext uri="{FF2B5EF4-FFF2-40B4-BE49-F238E27FC236}">
                      <a16:creationId xmlns:a16="http://schemas.microsoft.com/office/drawing/2014/main" id="{FBC793F5-45B8-6863-2F6F-A8DA6DA52B87}"/>
                    </a:ext>
                  </a:extLst>
                </p:cNvPr>
                <p:cNvSpPr/>
                <p:nvPr/>
              </p:nvSpPr>
              <p:spPr>
                <a:xfrm>
                  <a:off x="20477128" y="6044632"/>
                  <a:ext cx="220099" cy="198981"/>
                </a:xfrm>
                <a:custGeom>
                  <a:avLst/>
                  <a:gdLst>
                    <a:gd name="connsiteX0" fmla="*/ 163694 w 220099"/>
                    <a:gd name="connsiteY0" fmla="*/ 148117 h 198981"/>
                    <a:gd name="connsiteX1" fmla="*/ 1934 w 220099"/>
                    <a:gd name="connsiteY1" fmla="*/ 197568 h 198981"/>
                    <a:gd name="connsiteX2" fmla="*/ 56405 w 220099"/>
                    <a:gd name="connsiteY2" fmla="*/ 50864 h 198981"/>
                    <a:gd name="connsiteX3" fmla="*/ 218165 w 220099"/>
                    <a:gd name="connsiteY3" fmla="*/ 1413 h 198981"/>
                    <a:gd name="connsiteX4" fmla="*/ 163694 w 220099"/>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9" h="198981">
                      <a:moveTo>
                        <a:pt x="163694" y="148117"/>
                      </a:moveTo>
                      <a:cubicBezTo>
                        <a:pt x="119129" y="187678"/>
                        <a:pt x="59705" y="204162"/>
                        <a:pt x="1934" y="197568"/>
                      </a:cubicBezTo>
                      <a:cubicBezTo>
                        <a:pt x="-6319" y="144821"/>
                        <a:pt x="11839" y="90425"/>
                        <a:pt x="56405" y="50864"/>
                      </a:cubicBezTo>
                      <a:cubicBezTo>
                        <a:pt x="100971" y="11303"/>
                        <a:pt x="160394" y="-5181"/>
                        <a:pt x="218165" y="1413"/>
                      </a:cubicBezTo>
                      <a:cubicBezTo>
                        <a:pt x="226418" y="54161"/>
                        <a:pt x="208260" y="108557"/>
                        <a:pt x="163694" y="148117"/>
                      </a:cubicBezTo>
                      <a:close/>
                    </a:path>
                  </a:pathLst>
                </a:custGeom>
                <a:noFill/>
                <a:ln w="12700" cap="rnd">
                  <a:solidFill>
                    <a:srgbClr val="000000"/>
                  </a:solidFill>
                  <a:prstDash val="solid"/>
                  <a:round/>
                </a:ln>
              </p:spPr>
              <p:txBody>
                <a:bodyPr rtlCol="0" anchor="ctr"/>
                <a:lstStyle/>
                <a:p>
                  <a:endParaRPr lang="en-US" sz="1799"/>
                </a:p>
              </p:txBody>
            </p:sp>
          </p:grpSp>
          <p:sp>
            <p:nvSpPr>
              <p:cNvPr id="13" name="Freeform 12">
                <a:extLst>
                  <a:ext uri="{FF2B5EF4-FFF2-40B4-BE49-F238E27FC236}">
                    <a16:creationId xmlns:a16="http://schemas.microsoft.com/office/drawing/2014/main" id="{F9357777-6B85-0169-87B7-1845837060B5}"/>
                  </a:ext>
                </a:extLst>
              </p:cNvPr>
              <p:cNvSpPr/>
              <p:nvPr/>
            </p:nvSpPr>
            <p:spPr>
              <a:xfrm>
                <a:off x="20399834" y="6153189"/>
                <a:ext cx="16506" cy="278573"/>
              </a:xfrm>
              <a:custGeom>
                <a:avLst/>
                <a:gdLst>
                  <a:gd name="connsiteX0" fmla="*/ 0 w 16506"/>
                  <a:gd name="connsiteY0" fmla="*/ 0 h 278573"/>
                  <a:gd name="connsiteX1" fmla="*/ 0 w 16506"/>
                  <a:gd name="connsiteY1" fmla="*/ 278574 h 278573"/>
                </a:gdLst>
                <a:ahLst/>
                <a:cxnLst>
                  <a:cxn ang="0">
                    <a:pos x="connsiteX0" y="connsiteY0"/>
                  </a:cxn>
                  <a:cxn ang="0">
                    <a:pos x="connsiteX1" y="connsiteY1"/>
                  </a:cxn>
                </a:cxnLst>
                <a:rect l="l" t="t" r="r" b="b"/>
                <a:pathLst>
                  <a:path w="16506" h="278573">
                    <a:moveTo>
                      <a:pt x="0" y="0"/>
                    </a:moveTo>
                    <a:lnTo>
                      <a:pt x="0" y="278574"/>
                    </a:lnTo>
                  </a:path>
                </a:pathLst>
              </a:custGeom>
              <a:ln w="12700" cap="rnd">
                <a:solidFill>
                  <a:srgbClr val="000000"/>
                </a:solidFill>
                <a:prstDash val="solid"/>
                <a:round/>
              </a:ln>
            </p:spPr>
            <p:txBody>
              <a:bodyPr rtlCol="0" anchor="ctr"/>
              <a:lstStyle/>
              <a:p>
                <a:endParaRPr lang="en-US" sz="1799"/>
              </a:p>
            </p:txBody>
          </p:sp>
        </p:grpSp>
      </p:grpSp>
      <p:sp>
        <p:nvSpPr>
          <p:cNvPr id="26" name="Freeform 25">
            <a:extLst>
              <a:ext uri="{FF2B5EF4-FFF2-40B4-BE49-F238E27FC236}">
                <a16:creationId xmlns:a16="http://schemas.microsoft.com/office/drawing/2014/main" id="{E5285491-2DC0-534C-72ED-CCA5681371CA}"/>
              </a:ext>
            </a:extLst>
          </p:cNvPr>
          <p:cNvSpPr/>
          <p:nvPr/>
        </p:nvSpPr>
        <p:spPr>
          <a:xfrm rot="16857412">
            <a:off x="6473386" y="1968345"/>
            <a:ext cx="1736260" cy="152301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cxnSp>
        <p:nvCxnSpPr>
          <p:cNvPr id="36" name="Straight Connector 35">
            <a:extLst>
              <a:ext uri="{FF2B5EF4-FFF2-40B4-BE49-F238E27FC236}">
                <a16:creationId xmlns:a16="http://schemas.microsoft.com/office/drawing/2014/main" id="{AB1CF31D-C1FE-5107-6276-F626C5C09FE1}"/>
              </a:ext>
            </a:extLst>
          </p:cNvPr>
          <p:cNvCxnSpPr>
            <a:cxnSpLocks/>
          </p:cNvCxnSpPr>
          <p:nvPr/>
        </p:nvCxnSpPr>
        <p:spPr>
          <a:xfrm>
            <a:off x="1785437" y="2170539"/>
            <a:ext cx="0" cy="986586"/>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4690169-D86A-0D30-7B49-5D2B5B1C057A}"/>
              </a:ext>
            </a:extLst>
          </p:cNvPr>
          <p:cNvCxnSpPr>
            <a:cxnSpLocks/>
          </p:cNvCxnSpPr>
          <p:nvPr/>
        </p:nvCxnSpPr>
        <p:spPr>
          <a:xfrm flipH="1">
            <a:off x="8427" y="4162867"/>
            <a:ext cx="75357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72C0FEA9-4C5F-441D-8DB5-32A4A7513A0C}"/>
              </a:ext>
            </a:extLst>
          </p:cNvPr>
          <p:cNvGrpSpPr/>
          <p:nvPr/>
        </p:nvGrpSpPr>
        <p:grpSpPr>
          <a:xfrm>
            <a:off x="842428" y="3350400"/>
            <a:ext cx="284351" cy="90540"/>
            <a:chOff x="1376309" y="4038285"/>
            <a:chExt cx="284351" cy="90540"/>
          </a:xfrm>
        </p:grpSpPr>
        <p:cxnSp>
          <p:nvCxnSpPr>
            <p:cNvPr id="142" name="Straight Connector 141">
              <a:extLst>
                <a:ext uri="{FF2B5EF4-FFF2-40B4-BE49-F238E27FC236}">
                  <a16:creationId xmlns:a16="http://schemas.microsoft.com/office/drawing/2014/main" id="{262394D7-528C-A7CE-6346-AC9FEAD9424D}"/>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3" name="Graphic 15">
              <a:extLst>
                <a:ext uri="{FF2B5EF4-FFF2-40B4-BE49-F238E27FC236}">
                  <a16:creationId xmlns:a16="http://schemas.microsoft.com/office/drawing/2014/main" id="{9A4DB532-C2DE-DCDF-640A-AB31D72F638E}"/>
                </a:ext>
              </a:extLst>
            </p:cNvPr>
            <p:cNvGrpSpPr/>
            <p:nvPr/>
          </p:nvGrpSpPr>
          <p:grpSpPr>
            <a:xfrm rot="16200000">
              <a:off x="1570220" y="4038384"/>
              <a:ext cx="90540" cy="90341"/>
              <a:chOff x="1006279" y="7689162"/>
              <a:chExt cx="118191" cy="117931"/>
            </a:xfrm>
          </p:grpSpPr>
          <p:sp>
            <p:nvSpPr>
              <p:cNvPr id="144" name="Freeform 143">
                <a:extLst>
                  <a:ext uri="{FF2B5EF4-FFF2-40B4-BE49-F238E27FC236}">
                    <a16:creationId xmlns:a16="http://schemas.microsoft.com/office/drawing/2014/main" id="{61C31AC7-5E3F-CF06-199D-5BED23B86E08}"/>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45" name="Freeform 144">
                <a:extLst>
                  <a:ext uri="{FF2B5EF4-FFF2-40B4-BE49-F238E27FC236}">
                    <a16:creationId xmlns:a16="http://schemas.microsoft.com/office/drawing/2014/main" id="{0DF3E610-390C-56DB-02BD-A696851DEA9D}"/>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sp>
        <p:nvSpPr>
          <p:cNvPr id="27" name="TextBox 26">
            <a:extLst>
              <a:ext uri="{FF2B5EF4-FFF2-40B4-BE49-F238E27FC236}">
                <a16:creationId xmlns:a16="http://schemas.microsoft.com/office/drawing/2014/main" id="{5E71C2AE-668D-48E6-5FB8-76879BDD7417}"/>
              </a:ext>
            </a:extLst>
          </p:cNvPr>
          <p:cNvSpPr txBox="1"/>
          <p:nvPr/>
        </p:nvSpPr>
        <p:spPr>
          <a:xfrm>
            <a:off x="1194151" y="7408417"/>
            <a:ext cx="4450318" cy="361637"/>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Destinatari </a:t>
            </a:r>
          </a:p>
        </p:txBody>
      </p:sp>
      <p:sp>
        <p:nvSpPr>
          <p:cNvPr id="28" name="Text Placeholder 1">
            <a:extLst>
              <a:ext uri="{FF2B5EF4-FFF2-40B4-BE49-F238E27FC236}">
                <a16:creationId xmlns:a16="http://schemas.microsoft.com/office/drawing/2014/main" id="{ADFC80DE-8726-BA7E-295D-B4A5C04C0A84}"/>
              </a:ext>
            </a:extLst>
          </p:cNvPr>
          <p:cNvSpPr txBox="1">
            <a:spLocks/>
          </p:cNvSpPr>
          <p:nvPr/>
        </p:nvSpPr>
        <p:spPr>
          <a:xfrm>
            <a:off x="1214275" y="7738458"/>
            <a:ext cx="5760117" cy="521919"/>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err="1">
                <a:solidFill>
                  <a:srgbClr val="262626"/>
                </a:solidFill>
              </a:rPr>
              <a:t>Plantvoice </a:t>
            </a:r>
            <a:r>
              <a:rPr lang="en-US" sz="1150" b="0" dirty="0">
                <a:solidFill>
                  <a:srgbClr val="262626"/>
                </a:solidFill>
              </a:rPr>
              <a:t>è ideale per colture a stelo perenni, come vigneti, frutteti e oliveti. Non è adatto alle colture erbacee a causa delle dimensioni dei sensori. </a:t>
            </a:r>
          </a:p>
        </p:txBody>
      </p:sp>
      <p:grpSp>
        <p:nvGrpSpPr>
          <p:cNvPr id="41" name="Group 40">
            <a:extLst>
              <a:ext uri="{FF2B5EF4-FFF2-40B4-BE49-F238E27FC236}">
                <a16:creationId xmlns:a16="http://schemas.microsoft.com/office/drawing/2014/main" id="{3D099657-C350-CE34-8DD2-6803AA0D11D4}"/>
              </a:ext>
            </a:extLst>
          </p:cNvPr>
          <p:cNvGrpSpPr/>
          <p:nvPr/>
        </p:nvGrpSpPr>
        <p:grpSpPr>
          <a:xfrm>
            <a:off x="841139" y="7549542"/>
            <a:ext cx="284351" cy="90540"/>
            <a:chOff x="1376309" y="4038285"/>
            <a:chExt cx="284351" cy="90540"/>
          </a:xfrm>
        </p:grpSpPr>
        <p:cxnSp>
          <p:nvCxnSpPr>
            <p:cNvPr id="42" name="Straight Connector 41">
              <a:extLst>
                <a:ext uri="{FF2B5EF4-FFF2-40B4-BE49-F238E27FC236}">
                  <a16:creationId xmlns:a16="http://schemas.microsoft.com/office/drawing/2014/main" id="{82B23502-2F14-7CE6-FA1D-912F7F709B67}"/>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43" name="Graphic 15">
              <a:extLst>
                <a:ext uri="{FF2B5EF4-FFF2-40B4-BE49-F238E27FC236}">
                  <a16:creationId xmlns:a16="http://schemas.microsoft.com/office/drawing/2014/main" id="{78F64B84-5765-26F4-363C-8AF4A8271E92}"/>
                </a:ext>
              </a:extLst>
            </p:cNvPr>
            <p:cNvGrpSpPr/>
            <p:nvPr/>
          </p:nvGrpSpPr>
          <p:grpSpPr>
            <a:xfrm rot="16200000">
              <a:off x="1570220" y="4038384"/>
              <a:ext cx="90540" cy="90341"/>
              <a:chOff x="1006279" y="7689162"/>
              <a:chExt cx="118191" cy="117931"/>
            </a:xfrm>
          </p:grpSpPr>
          <p:sp>
            <p:nvSpPr>
              <p:cNvPr id="44" name="Freeform 43">
                <a:extLst>
                  <a:ext uri="{FF2B5EF4-FFF2-40B4-BE49-F238E27FC236}">
                    <a16:creationId xmlns:a16="http://schemas.microsoft.com/office/drawing/2014/main" id="{4B6B9B9A-D425-357D-BF2A-69F5B09D59F5}"/>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45" name="Freeform 44">
                <a:extLst>
                  <a:ext uri="{FF2B5EF4-FFF2-40B4-BE49-F238E27FC236}">
                    <a16:creationId xmlns:a16="http://schemas.microsoft.com/office/drawing/2014/main" id="{043BB926-B718-994C-B40B-39166904501C}"/>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47" name="Straight Connector 46">
            <a:extLst>
              <a:ext uri="{FF2B5EF4-FFF2-40B4-BE49-F238E27FC236}">
                <a16:creationId xmlns:a16="http://schemas.microsoft.com/office/drawing/2014/main" id="{97936C52-E961-B1A0-4B52-2EE7AC8FFDDE}"/>
              </a:ext>
            </a:extLst>
          </p:cNvPr>
          <p:cNvCxnSpPr>
            <a:cxnSpLocks/>
          </p:cNvCxnSpPr>
          <p:nvPr/>
        </p:nvCxnSpPr>
        <p:spPr>
          <a:xfrm flipH="1">
            <a:off x="11004" y="7341291"/>
            <a:ext cx="75357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2632D87-AC83-924B-68FA-1FEF5D7E6F1C}"/>
              </a:ext>
            </a:extLst>
          </p:cNvPr>
          <p:cNvSpPr txBox="1"/>
          <p:nvPr/>
        </p:nvSpPr>
        <p:spPr>
          <a:xfrm>
            <a:off x="1200678" y="4245163"/>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Funzione </a:t>
            </a:r>
          </a:p>
        </p:txBody>
      </p:sp>
      <p:sp>
        <p:nvSpPr>
          <p:cNvPr id="29" name="Text Placeholder 1">
            <a:extLst>
              <a:ext uri="{FF2B5EF4-FFF2-40B4-BE49-F238E27FC236}">
                <a16:creationId xmlns:a16="http://schemas.microsoft.com/office/drawing/2014/main" id="{BADB6AFC-649B-50E3-3208-F5BC35B8D70B}"/>
              </a:ext>
            </a:extLst>
          </p:cNvPr>
          <p:cNvSpPr txBox="1">
            <a:spLocks/>
          </p:cNvSpPr>
          <p:nvPr/>
        </p:nvSpPr>
        <p:spPr>
          <a:xfrm>
            <a:off x="1220802" y="4577063"/>
            <a:ext cx="5760117" cy="515979"/>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006668"/>
              </a:buClr>
            </a:pPr>
            <a:r>
              <a:rPr lang="en-US" sz="1150" b="0" dirty="0">
                <a:solidFill>
                  <a:srgbClr val="262626"/>
                </a:solidFill>
              </a:rPr>
              <a:t>Un ecosistema di strumenti integrati che si uniscono per fornire all'azienda agricola e all'agricoltore informazioni dirette sulla fisiologia della pianta grazie a un'analisi non invasiva in tempo reale della linfa.</a:t>
            </a:r>
          </a:p>
          <a:p>
            <a:pPr algn="just">
              <a:lnSpc>
                <a:spcPts val="1220"/>
              </a:lnSpc>
              <a:spcBef>
                <a:spcPts val="0"/>
              </a:spcBef>
              <a:buClr>
                <a:srgbClr val="006668"/>
              </a:buClr>
            </a:pPr>
            <a:r>
              <a:rPr lang="en-US" sz="1150" b="0" dirty="0">
                <a:solidFill>
                  <a:srgbClr val="262626"/>
                </a:solidFill>
              </a:rPr>
              <a:t>La strategia </a:t>
            </a:r>
            <a:r>
              <a:rPr lang="en-US" sz="1150" b="0" dirty="0" err="1">
                <a:solidFill>
                  <a:srgbClr val="262626"/>
                </a:solidFill>
              </a:rPr>
              <a:t>di PlantVoice </a:t>
            </a:r>
            <a:r>
              <a:rPr lang="en-US" sz="1150" b="0" dirty="0">
                <a:solidFill>
                  <a:srgbClr val="262626"/>
                </a:solidFill>
              </a:rPr>
              <a:t>si basa sul concetto di "pianta sentinella": il sensore (delle dimensioni di uno stuzzicadenti) viene installato su una pianta rappresentativa di un appezzamento omogeneo (circa mezzo ettaro), consentendo di raccogliere dati affidabili che possono essere applicati all'intera area coltivata. Il sistema offre un monitoraggio costante e automatizzato, riducendo la necessità di ispezioni manuali e consentendo interventi mirati solo quando necessario.</a:t>
            </a:r>
          </a:p>
          <a:p>
            <a:pPr algn="just">
              <a:lnSpc>
                <a:spcPts val="1220"/>
              </a:lnSpc>
              <a:spcBef>
                <a:spcPts val="0"/>
              </a:spcBef>
              <a:buClr>
                <a:srgbClr val="006668"/>
              </a:buClr>
            </a:pPr>
            <a:endParaRPr lang="en-US" sz="1150" b="0" dirty="0">
              <a:solidFill>
                <a:srgbClr val="262626"/>
              </a:solidFill>
            </a:endParaRPr>
          </a:p>
          <a:p>
            <a:pPr algn="just">
              <a:lnSpc>
                <a:spcPts val="1220"/>
              </a:lnSpc>
              <a:spcBef>
                <a:spcPts val="0"/>
              </a:spcBef>
              <a:buClr>
                <a:srgbClr val="006668"/>
              </a:buClr>
            </a:pPr>
            <a:endParaRPr lang="en-US" sz="1150" b="0" dirty="0">
              <a:solidFill>
                <a:srgbClr val="262626"/>
              </a:solidFill>
            </a:endParaRPr>
          </a:p>
          <a:p>
            <a:pPr algn="just">
              <a:lnSpc>
                <a:spcPts val="1220"/>
              </a:lnSpc>
              <a:spcBef>
                <a:spcPts val="0"/>
              </a:spcBef>
              <a:buClr>
                <a:srgbClr val="006668"/>
              </a:buClr>
            </a:pPr>
            <a:r>
              <a:rPr lang="en-US" sz="1150" b="0" dirty="0">
                <a:solidFill>
                  <a:srgbClr val="262626"/>
                </a:solidFill>
              </a:rPr>
              <a:t>Un ulteriore vantaggio è l'interfaccia API (Application Programming Interface), che consente l'integrazione con altre piattaforme di gestione agricola. Ciò evita la frammentazione delle informazioni e permette agli agricoltori di utilizzare i dati raccolti in sinergia con altre soluzioni digitali per un'agricoltura di precisione ancora più efficace.</a:t>
            </a:r>
          </a:p>
          <a:p>
            <a:pPr algn="just">
              <a:lnSpc>
                <a:spcPts val="1220"/>
              </a:lnSpc>
              <a:spcBef>
                <a:spcPts val="0"/>
              </a:spcBef>
              <a:buClr>
                <a:srgbClr val="006668"/>
              </a:buClr>
            </a:pPr>
            <a:r>
              <a:rPr lang="en-US" sz="1150" b="0" dirty="0">
                <a:solidFill>
                  <a:srgbClr val="262626"/>
                </a:solidFill>
              </a:rPr>
              <a:t>L'utilizzo </a:t>
            </a:r>
            <a:r>
              <a:rPr lang="en-US" sz="1150" b="0" dirty="0" err="1">
                <a:solidFill>
                  <a:srgbClr val="262626"/>
                </a:solidFill>
              </a:rPr>
              <a:t>di PlantVoice </a:t>
            </a:r>
            <a:r>
              <a:rPr lang="en-US" sz="1150" b="0" dirty="0">
                <a:solidFill>
                  <a:srgbClr val="262626"/>
                </a:solidFill>
              </a:rPr>
              <a:t>offre agli agricoltori la possibilità di prendere decisioni più rapide e informate, ottimizzando l'uso delle risorse e riducendo le perdite dovute a malattie non diagnosticate in tempo. Il monitoraggio in tempo reale e l'integrazione con l'intelligenza artificiale rappresentano un significativo passo avanti nella protezione delle colture, contribuendo a migliorare la sostenibilità e la redditività dell'agricoltura.</a:t>
            </a:r>
          </a:p>
          <a:p>
            <a:pPr algn="just">
              <a:lnSpc>
                <a:spcPts val="1220"/>
              </a:lnSpc>
              <a:spcBef>
                <a:spcPts val="0"/>
              </a:spcBef>
              <a:buClr>
                <a:srgbClr val="006668"/>
              </a:buClr>
            </a:pPr>
            <a:endParaRPr lang="en-US" sz="1150" b="0" dirty="0">
              <a:solidFill>
                <a:srgbClr val="262626"/>
              </a:solidFill>
            </a:endParaRPr>
          </a:p>
        </p:txBody>
      </p:sp>
      <p:grpSp>
        <p:nvGrpSpPr>
          <p:cNvPr id="46" name="Group 45">
            <a:extLst>
              <a:ext uri="{FF2B5EF4-FFF2-40B4-BE49-F238E27FC236}">
                <a16:creationId xmlns:a16="http://schemas.microsoft.com/office/drawing/2014/main" id="{032003EC-9F0E-50F1-7F04-8DCC41251593}"/>
              </a:ext>
            </a:extLst>
          </p:cNvPr>
          <p:cNvGrpSpPr/>
          <p:nvPr/>
        </p:nvGrpSpPr>
        <p:grpSpPr>
          <a:xfrm>
            <a:off x="838189" y="4366308"/>
            <a:ext cx="284351" cy="90540"/>
            <a:chOff x="1376309" y="4038285"/>
            <a:chExt cx="284351" cy="90540"/>
          </a:xfrm>
        </p:grpSpPr>
        <p:cxnSp>
          <p:nvCxnSpPr>
            <p:cNvPr id="48" name="Straight Connector 47">
              <a:extLst>
                <a:ext uri="{FF2B5EF4-FFF2-40B4-BE49-F238E27FC236}">
                  <a16:creationId xmlns:a16="http://schemas.microsoft.com/office/drawing/2014/main" id="{8105DEA5-AADD-6392-B98A-96E1055E5152}"/>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49" name="Graphic 15">
              <a:extLst>
                <a:ext uri="{FF2B5EF4-FFF2-40B4-BE49-F238E27FC236}">
                  <a16:creationId xmlns:a16="http://schemas.microsoft.com/office/drawing/2014/main" id="{DD2018F4-3D79-4951-52A8-304854195CA4}"/>
                </a:ext>
              </a:extLst>
            </p:cNvPr>
            <p:cNvGrpSpPr/>
            <p:nvPr/>
          </p:nvGrpSpPr>
          <p:grpSpPr>
            <a:xfrm rot="16200000">
              <a:off x="1570220" y="4038384"/>
              <a:ext cx="90540" cy="90341"/>
              <a:chOff x="1006279" y="7689162"/>
              <a:chExt cx="118191" cy="117931"/>
            </a:xfrm>
          </p:grpSpPr>
          <p:sp>
            <p:nvSpPr>
              <p:cNvPr id="50" name="Freeform 49">
                <a:extLst>
                  <a:ext uri="{FF2B5EF4-FFF2-40B4-BE49-F238E27FC236}">
                    <a16:creationId xmlns:a16="http://schemas.microsoft.com/office/drawing/2014/main" id="{F6CBE915-E767-B4B9-2CEF-461BDC67B943}"/>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53673B4-5F14-2514-7713-B926D499E444}"/>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sp>
        <p:nvSpPr>
          <p:cNvPr id="55" name="Freeform 54">
            <a:extLst>
              <a:ext uri="{FF2B5EF4-FFF2-40B4-BE49-F238E27FC236}">
                <a16:creationId xmlns:a16="http://schemas.microsoft.com/office/drawing/2014/main" id="{49091711-C5AB-0A4D-5653-745A8C649823}"/>
              </a:ext>
            </a:extLst>
          </p:cNvPr>
          <p:cNvSpPr/>
          <p:nvPr/>
        </p:nvSpPr>
        <p:spPr>
          <a:xfrm rot="636027">
            <a:off x="-913309" y="8370368"/>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cxnSp>
        <p:nvCxnSpPr>
          <p:cNvPr id="58" name="Straight Connector 57">
            <a:extLst>
              <a:ext uri="{FF2B5EF4-FFF2-40B4-BE49-F238E27FC236}">
                <a16:creationId xmlns:a16="http://schemas.microsoft.com/office/drawing/2014/main" id="{802C0D46-8351-AE23-443F-CC6BD9308D3B}"/>
              </a:ext>
            </a:extLst>
          </p:cNvPr>
          <p:cNvCxnSpPr>
            <a:cxnSpLocks/>
          </p:cNvCxnSpPr>
          <p:nvPr/>
        </p:nvCxnSpPr>
        <p:spPr>
          <a:xfrm>
            <a:off x="830267" y="3207416"/>
            <a:ext cx="0" cy="6047462"/>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704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ECEFB-A838-C36D-FCB7-12B1F3178C9D}"/>
            </a:ext>
          </a:extLst>
        </p:cNvPr>
        <p:cNvGrpSpPr/>
        <p:nvPr/>
      </p:nvGrpSpPr>
      <p:grpSpPr>
        <a:xfrm>
          <a:off x="0" y="0"/>
          <a:ext cx="0" cy="0"/>
          <a:chOff x="0" y="0"/>
          <a:chExt cx="0" cy="0"/>
        </a:xfrm>
      </p:grpSpPr>
      <p:pic>
        <p:nvPicPr>
          <p:cNvPr id="55" name="Picture 54">
            <a:extLst>
              <a:ext uri="{FF2B5EF4-FFF2-40B4-BE49-F238E27FC236}">
                <a16:creationId xmlns:a16="http://schemas.microsoft.com/office/drawing/2014/main" id="{E09AACA3-26B5-5C2A-D9A9-0BEBB8EABE3E}"/>
              </a:ext>
            </a:extLst>
          </p:cNvPr>
          <p:cNvPicPr>
            <a:picLocks noChangeAspect="1"/>
          </p:cNvPicPr>
          <p:nvPr/>
        </p:nvPicPr>
        <p:blipFill rotWithShape="1">
          <a:blip r:embed="rId2"/>
          <a:srcRect t="2234" b="2234"/>
          <a:stretch/>
        </p:blipFill>
        <p:spPr>
          <a:xfrm>
            <a:off x="-4295" y="7045783"/>
            <a:ext cx="4558003" cy="3148529"/>
          </a:xfrm>
          <a:prstGeom prst="rect">
            <a:avLst/>
          </a:prstGeom>
        </p:spPr>
      </p:pic>
      <p:sp>
        <p:nvSpPr>
          <p:cNvPr id="56" name="object 13">
            <a:extLst>
              <a:ext uri="{FF2B5EF4-FFF2-40B4-BE49-F238E27FC236}">
                <a16:creationId xmlns:a16="http://schemas.microsoft.com/office/drawing/2014/main" id="{E1C083AB-6E84-1DB7-F0E2-B7482850EB8D}"/>
              </a:ext>
            </a:extLst>
          </p:cNvPr>
          <p:cNvSpPr/>
          <p:nvPr/>
        </p:nvSpPr>
        <p:spPr>
          <a:xfrm rot="5400000">
            <a:off x="3243410" y="5878062"/>
            <a:ext cx="3148541" cy="5483986"/>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cxnSp>
        <p:nvCxnSpPr>
          <p:cNvPr id="32" name="Straight Connector 31">
            <a:extLst>
              <a:ext uri="{FF2B5EF4-FFF2-40B4-BE49-F238E27FC236}">
                <a16:creationId xmlns:a16="http://schemas.microsoft.com/office/drawing/2014/main" id="{AC3D703F-2E21-1B5D-6F87-3DDDE6EC5DD4}"/>
              </a:ext>
            </a:extLst>
          </p:cNvPr>
          <p:cNvCxnSpPr>
            <a:cxnSpLocks/>
          </p:cNvCxnSpPr>
          <p:nvPr/>
        </p:nvCxnSpPr>
        <p:spPr>
          <a:xfrm>
            <a:off x="841769" y="1176990"/>
            <a:ext cx="0" cy="25994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EB0F7FB4-2D74-0266-3A1F-99BF5EE1613E}"/>
              </a:ext>
            </a:extLst>
          </p:cNvPr>
          <p:cNvCxnSpPr>
            <a:cxnSpLocks/>
            <a:stCxn id="203" idx="1"/>
          </p:cNvCxnSpPr>
          <p:nvPr/>
        </p:nvCxnSpPr>
        <p:spPr>
          <a:xfrm flipH="1" flipV="1">
            <a:off x="-37293" y="698810"/>
            <a:ext cx="1331206" cy="19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2" name="object 13">
            <a:extLst>
              <a:ext uri="{FF2B5EF4-FFF2-40B4-BE49-F238E27FC236}">
                <a16:creationId xmlns:a16="http://schemas.microsoft.com/office/drawing/2014/main" id="{B8A0110F-DBC6-7851-D05A-D7C2E69597A7}"/>
              </a:ext>
            </a:extLst>
          </p:cNvPr>
          <p:cNvSpPr/>
          <p:nvPr/>
        </p:nvSpPr>
        <p:spPr>
          <a:xfrm rot="16200000">
            <a:off x="2912015" y="-1490534"/>
            <a:ext cx="1720189" cy="7575128"/>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F406E6B2-0033-94BD-387D-65339B4DF32A}"/>
              </a:ext>
            </a:extLst>
          </p:cNvPr>
          <p:cNvSpPr txBox="1">
            <a:spLocks/>
          </p:cNvSpPr>
          <p:nvPr/>
        </p:nvSpPr>
        <p:spPr>
          <a:xfrm>
            <a:off x="672233" y="1676763"/>
            <a:ext cx="5939601" cy="493776"/>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200" b="1" dirty="0">
                <a:solidFill>
                  <a:srgbClr val="FFFFFF"/>
                </a:solidFill>
                <a:latin typeface="Calibri" panose="020F0502020204030204" pitchFamily="34" charset="0"/>
                <a:cs typeface="Calibri" panose="020F0502020204030204" pitchFamily="34" charset="0"/>
              </a:rPr>
              <a:t>PLANTVOICE </a:t>
            </a:r>
          </a:p>
          <a:p>
            <a:pPr marL="0" indent="0">
              <a:lnSpc>
                <a:spcPts val="2300"/>
              </a:lnSpc>
              <a:spcBef>
                <a:spcPts val="0"/>
              </a:spcBef>
              <a:buNone/>
            </a:pPr>
            <a:endParaRPr lang="en-US" sz="2200" b="1" dirty="0">
              <a:solidFill>
                <a:srgbClr val="FFFFFF"/>
              </a:solidFill>
              <a:latin typeface="Calibri" panose="020F0502020204030204" pitchFamily="34" charset="0"/>
              <a:cs typeface="Calibri" panose="020F0502020204030204" pitchFamily="34" charset="0"/>
            </a:endParaRPr>
          </a:p>
        </p:txBody>
      </p:sp>
      <p:sp>
        <p:nvSpPr>
          <p:cNvPr id="129" name="Freeform 128">
            <a:extLst>
              <a:ext uri="{FF2B5EF4-FFF2-40B4-BE49-F238E27FC236}">
                <a16:creationId xmlns:a16="http://schemas.microsoft.com/office/drawing/2014/main" id="{200E984E-3C98-4D79-49DC-35AA96D0BF15}"/>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41" name="TextBox 140">
            <a:extLst>
              <a:ext uri="{FF2B5EF4-FFF2-40B4-BE49-F238E27FC236}">
                <a16:creationId xmlns:a16="http://schemas.microsoft.com/office/drawing/2014/main" id="{3D5122E5-476B-A4FB-8360-5B02D8CB684A}"/>
              </a:ext>
            </a:extLst>
          </p:cNvPr>
          <p:cNvSpPr txBox="1"/>
          <p:nvPr/>
        </p:nvSpPr>
        <p:spPr>
          <a:xfrm>
            <a:off x="1464449" y="591751"/>
            <a:ext cx="3366904" cy="320665"/>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AGRICOLTURA</a:t>
            </a:r>
          </a:p>
        </p:txBody>
      </p:sp>
      <p:grpSp>
        <p:nvGrpSpPr>
          <p:cNvPr id="197" name="Group 196">
            <a:extLst>
              <a:ext uri="{FF2B5EF4-FFF2-40B4-BE49-F238E27FC236}">
                <a16:creationId xmlns:a16="http://schemas.microsoft.com/office/drawing/2014/main" id="{AB9A9E35-3686-179C-BCF3-2E6CF14501BF}"/>
              </a:ext>
            </a:extLst>
          </p:cNvPr>
          <p:cNvGrpSpPr/>
          <p:nvPr/>
        </p:nvGrpSpPr>
        <p:grpSpPr>
          <a:xfrm rot="16200000">
            <a:off x="514220" y="225676"/>
            <a:ext cx="793054" cy="947012"/>
            <a:chOff x="547405" y="6570863"/>
            <a:chExt cx="1035254" cy="1236230"/>
          </a:xfrm>
        </p:grpSpPr>
        <p:grpSp>
          <p:nvGrpSpPr>
            <p:cNvPr id="199" name="Graphic 15">
              <a:extLst>
                <a:ext uri="{FF2B5EF4-FFF2-40B4-BE49-F238E27FC236}">
                  <a16:creationId xmlns:a16="http://schemas.microsoft.com/office/drawing/2014/main" id="{824306AA-F361-EAEF-A874-DB237C16683E}"/>
                </a:ext>
              </a:extLst>
            </p:cNvPr>
            <p:cNvGrpSpPr/>
            <p:nvPr/>
          </p:nvGrpSpPr>
          <p:grpSpPr>
            <a:xfrm>
              <a:off x="1006279" y="7689162"/>
              <a:ext cx="118191" cy="117931"/>
              <a:chOff x="1006279" y="7689162"/>
              <a:chExt cx="118191" cy="117931"/>
            </a:xfrm>
          </p:grpSpPr>
          <p:sp>
            <p:nvSpPr>
              <p:cNvPr id="203" name="Freeform 202">
                <a:extLst>
                  <a:ext uri="{FF2B5EF4-FFF2-40B4-BE49-F238E27FC236}">
                    <a16:creationId xmlns:a16="http://schemas.microsoft.com/office/drawing/2014/main" id="{F30AF4AA-3D10-08E9-DF4D-E7EC579DF7F4}"/>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04" name="Freeform 203">
                <a:extLst>
                  <a:ext uri="{FF2B5EF4-FFF2-40B4-BE49-F238E27FC236}">
                    <a16:creationId xmlns:a16="http://schemas.microsoft.com/office/drawing/2014/main" id="{59BAFB31-100D-40B4-4A84-A52B958B0A07}"/>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6668"/>
              </a:solidFill>
              <a:ln w="2276" cap="flat">
                <a:noFill/>
                <a:prstDash val="solid"/>
                <a:miter/>
              </a:ln>
            </p:spPr>
            <p:txBody>
              <a:bodyPr rtlCol="0" anchor="ctr"/>
              <a:lstStyle/>
              <a:p>
                <a:endParaRPr lang="en-US"/>
              </a:p>
            </p:txBody>
          </p:sp>
        </p:grpSp>
        <p:grpSp>
          <p:nvGrpSpPr>
            <p:cNvPr id="200" name="Graphic 15">
              <a:extLst>
                <a:ext uri="{FF2B5EF4-FFF2-40B4-BE49-F238E27FC236}">
                  <a16:creationId xmlns:a16="http://schemas.microsoft.com/office/drawing/2014/main" id="{D8CBAE6D-A5B1-8EB0-55F4-69999E3691C6}"/>
                </a:ext>
              </a:extLst>
            </p:cNvPr>
            <p:cNvGrpSpPr/>
            <p:nvPr/>
          </p:nvGrpSpPr>
          <p:grpSpPr>
            <a:xfrm>
              <a:off x="547405" y="6570863"/>
              <a:ext cx="1035254" cy="914993"/>
              <a:chOff x="547405" y="6570863"/>
              <a:chExt cx="1035254" cy="914993"/>
            </a:xfrm>
          </p:grpSpPr>
          <p:sp>
            <p:nvSpPr>
              <p:cNvPr id="201" name="Freeform 200">
                <a:extLst>
                  <a:ext uri="{FF2B5EF4-FFF2-40B4-BE49-F238E27FC236}">
                    <a16:creationId xmlns:a16="http://schemas.microsoft.com/office/drawing/2014/main" id="{7B5937A6-32F9-A10E-765F-5E4A40726619}"/>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006668"/>
              </a:solidFill>
              <a:ln w="2276"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A6FAEBD2-C6A1-01B4-B705-7F7926E21381}"/>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sp>
        <p:nvSpPr>
          <p:cNvPr id="226" name="Text Placeholder 35">
            <a:extLst>
              <a:ext uri="{FF2B5EF4-FFF2-40B4-BE49-F238E27FC236}">
                <a16:creationId xmlns:a16="http://schemas.microsoft.com/office/drawing/2014/main" id="{6EFC97A0-0985-B73D-B87F-B440D7B88A83}"/>
              </a:ext>
            </a:extLst>
          </p:cNvPr>
          <p:cNvSpPr txBox="1">
            <a:spLocks/>
          </p:cNvSpPr>
          <p:nvPr/>
        </p:nvSpPr>
        <p:spPr>
          <a:xfrm>
            <a:off x="672233" y="2337041"/>
            <a:ext cx="6742610" cy="1107661"/>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1580"/>
              </a:lnSpc>
              <a:spcBef>
                <a:spcPts val="0"/>
              </a:spcBef>
              <a:buNone/>
              <a:tabLst>
                <a:tab pos="1150938" algn="l"/>
              </a:tabLst>
            </a:pPr>
            <a:r>
              <a:rPr lang="en-US" sz="1400" b="1" dirty="0">
                <a:solidFill>
                  <a:schemeClr val="bg1"/>
                </a:solidFill>
                <a:latin typeface="Calibri" panose="020F0502020204030204" pitchFamily="34" charset="0"/>
                <a:cs typeface="Calibri" panose="020F0502020204030204" pitchFamily="34" charset="0"/>
              </a:rPr>
              <a:t>Sviluppatore: </a:t>
            </a:r>
            <a:r>
              <a:rPr lang="en-US" sz="1400" dirty="0" err="1">
                <a:solidFill>
                  <a:schemeClr val="bg1"/>
                </a:solidFill>
                <a:latin typeface="Calibri" panose="020F0502020204030204" pitchFamily="34" charset="0"/>
                <a:cs typeface="Calibri" panose="020F0502020204030204" pitchFamily="34" charset="0"/>
              </a:rPr>
              <a:t>     PlantVoice </a:t>
            </a:r>
            <a:r>
              <a:rPr lang="en-US" sz="1400" dirty="0">
                <a:solidFill>
                  <a:schemeClr val="bg1"/>
                </a:solidFill>
                <a:latin typeface="Calibri" panose="020F0502020204030204" pitchFamily="34" charset="0"/>
                <a:cs typeface="Calibri" panose="020F0502020204030204" pitchFamily="34" charset="0"/>
              </a:rPr>
              <a:t>con sede a Bolzano, Italia – è stata fondata da due fratelli, </a:t>
            </a:r>
          </a:p>
          <a:p>
            <a:pPr marL="0" indent="0">
              <a:lnSpc>
                <a:spcPts val="1580"/>
              </a:lnSpc>
              <a:spcBef>
                <a:spcPts val="0"/>
              </a:spcBef>
              <a:buNone/>
              <a:tabLst>
                <a:tab pos="1150938" algn="l"/>
              </a:tabLst>
            </a:pPr>
            <a:r>
              <a:rPr lang="en-US" sz="1400" dirty="0">
                <a:solidFill>
                  <a:schemeClr val="bg1"/>
                </a:solidFill>
                <a:latin typeface="Calibri" panose="020F0502020204030204" pitchFamily="34" charset="0"/>
                <a:cs typeface="Calibri" panose="020F0502020204030204" pitchFamily="34" charset="0"/>
              </a:rPr>
              <a:t>	Ma]</a:t>
            </a:r>
            <a:r>
              <a:rPr lang="en-US" sz="1400" dirty="0" err="1">
                <a:solidFill>
                  <a:schemeClr val="bg1"/>
                </a:solidFill>
                <a:latin typeface="Calibri" panose="020F0502020204030204" pitchFamily="34" charset="0"/>
                <a:cs typeface="Calibri" panose="020F0502020204030204" pitchFamily="34" charset="0"/>
              </a:rPr>
              <a:t>eo </a:t>
            </a:r>
            <a:r>
              <a:rPr lang="en-US" sz="1400" dirty="0">
                <a:solidFill>
                  <a:schemeClr val="bg1"/>
                </a:solidFill>
                <a:latin typeface="Calibri" panose="020F0502020204030204" pitchFamily="34" charset="0"/>
                <a:cs typeface="Calibri" panose="020F0502020204030204" pitchFamily="34" charset="0"/>
              </a:rPr>
              <a:t>e Tommaso </a:t>
            </a:r>
            <a:r>
              <a:rPr lang="en-US" sz="1400" dirty="0" err="1">
                <a:solidFill>
                  <a:schemeClr val="bg1"/>
                </a:solidFill>
                <a:latin typeface="Calibri" panose="020F0502020204030204" pitchFamily="34" charset="0"/>
                <a:cs typeface="Calibri" panose="020F0502020204030204" pitchFamily="34" charset="0"/>
              </a:rPr>
              <a:t>Beccatelli, </a:t>
            </a:r>
            <a:r>
              <a:rPr lang="en-US" sz="1400" dirty="0">
                <a:solidFill>
                  <a:schemeClr val="bg1"/>
                </a:solidFill>
                <a:latin typeface="Calibri" panose="020F0502020204030204" pitchFamily="34" charset="0"/>
                <a:cs typeface="Calibri" panose="020F0502020204030204" pitchFamily="34" charset="0"/>
              </a:rPr>
              <a:t>il secondo proprietario di un'azienda agricola e </a:t>
            </a:r>
          </a:p>
          <a:p>
            <a:pPr marL="0" indent="0">
              <a:lnSpc>
                <a:spcPts val="1580"/>
              </a:lnSpc>
              <a:spcBef>
                <a:spcPts val="0"/>
              </a:spcBef>
              <a:buNone/>
              <a:tabLst>
                <a:tab pos="1150938" algn="l"/>
              </a:tabLst>
            </a:pPr>
            <a:r>
              <a:rPr lang="en-US" sz="1400" dirty="0">
                <a:solidFill>
                  <a:schemeClr val="bg1"/>
                </a:solidFill>
                <a:latin typeface="Calibri" panose="020F0502020204030204" pitchFamily="34" charset="0"/>
                <a:cs typeface="Calibri" panose="020F0502020204030204" pitchFamily="34" charset="0"/>
              </a:rPr>
              <a:t>	utente dello strumento </a:t>
            </a:r>
          </a:p>
          <a:p>
            <a:pPr marL="0" indent="0">
              <a:buNone/>
              <a:tabLst>
                <a:tab pos="1147763" algn="l"/>
              </a:tabLst>
            </a:pPr>
            <a:endParaRPr lang="en-US" sz="1400" dirty="0">
              <a:solidFill>
                <a:schemeClr val="bg1"/>
              </a:solidFill>
              <a:latin typeface="Calibri" panose="020F0502020204030204" pitchFamily="34" charset="0"/>
              <a:cs typeface="Calibri" panose="020F0502020204030204" pitchFamily="34" charset="0"/>
            </a:endParaRPr>
          </a:p>
        </p:txBody>
      </p:sp>
      <p:sp>
        <p:nvSpPr>
          <p:cNvPr id="228" name="TextBox 227">
            <a:extLst>
              <a:ext uri="{FF2B5EF4-FFF2-40B4-BE49-F238E27FC236}">
                <a16:creationId xmlns:a16="http://schemas.microsoft.com/office/drawing/2014/main" id="{9D35F781-34A7-CD4B-BEB5-0D261B7DE0FA}"/>
              </a:ext>
            </a:extLst>
          </p:cNvPr>
          <p:cNvSpPr txBox="1"/>
          <p:nvPr/>
        </p:nvSpPr>
        <p:spPr>
          <a:xfrm>
            <a:off x="1195440" y="3207416"/>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Punti di forza e limiti </a:t>
            </a:r>
          </a:p>
        </p:txBody>
      </p:sp>
      <p:sp>
        <p:nvSpPr>
          <p:cNvPr id="231" name="Text Placeholder 1">
            <a:extLst>
              <a:ext uri="{FF2B5EF4-FFF2-40B4-BE49-F238E27FC236}">
                <a16:creationId xmlns:a16="http://schemas.microsoft.com/office/drawing/2014/main" id="{7EEF6FAD-18A6-55C3-8B74-520BBF0BCFAE}"/>
              </a:ext>
            </a:extLst>
          </p:cNvPr>
          <p:cNvSpPr txBox="1">
            <a:spLocks/>
          </p:cNvSpPr>
          <p:nvPr/>
        </p:nvSpPr>
        <p:spPr>
          <a:xfrm>
            <a:off x="1215564" y="3539316"/>
            <a:ext cx="5760117" cy="3425599"/>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spcBef>
                <a:spcPts val="0"/>
              </a:spcBef>
              <a:buClr>
                <a:srgbClr val="006668"/>
              </a:buClr>
            </a:pPr>
            <a:r>
              <a:rPr lang="en-US" sz="1250" dirty="0">
                <a:solidFill>
                  <a:srgbClr val="006668"/>
                </a:solidFill>
              </a:rPr>
              <a:t>Punti di forza:</a:t>
            </a:r>
          </a:p>
          <a:p>
            <a:pPr marL="171450" indent="-171450">
              <a:lnSpc>
                <a:spcPts val="1220"/>
              </a:lnSpc>
              <a:spcBef>
                <a:spcPts val="0"/>
              </a:spcBef>
              <a:buClr>
                <a:srgbClr val="ADD037"/>
              </a:buClr>
              <a:buFont typeface="Arial" panose="020B0604020202020204" pitchFamily="34" charset="0"/>
              <a:buChar char="•"/>
            </a:pPr>
            <a:r>
              <a:rPr lang="en-US" sz="1150" b="0" dirty="0" err="1">
                <a:solidFill>
                  <a:srgbClr val="262626"/>
                </a:solidFill>
              </a:rPr>
              <a:t>Plantvoice </a:t>
            </a:r>
            <a:r>
              <a:rPr lang="en-US" sz="1150" b="0" dirty="0">
                <a:solidFill>
                  <a:srgbClr val="262626"/>
                </a:solidFill>
              </a:rPr>
              <a:t>è progettato per integrarsi con altri strumenti tecnologici attraverso un'interfaccia automatica per computer. Questa compatibilità consente di utilizzare i dati raccolti insieme alle informazioni provenienti da sensori meteorologici, umidità del suolo, irraggiamento solare e droni o satelliti, offrendo una gestione centralizzata e completa delle </a:t>
            </a:r>
            <a:r>
              <a:rPr lang="en-US" sz="1150" b="0" dirty="0" err="1">
                <a:solidFill>
                  <a:srgbClr val="262626"/>
                </a:solidFill>
              </a:rPr>
              <a:t>risorse</a:t>
            </a:r>
            <a:r>
              <a:rPr lang="en-US" sz="1150" b="0" dirty="0">
                <a:solidFill>
                  <a:srgbClr val="262626"/>
                </a:solidFill>
              </a:rPr>
              <a:t> agricole</a:t>
            </a:r>
            <a:r>
              <a:rPr lang="en-US" sz="1150" b="0" dirty="0" err="1">
                <a:solidFill>
                  <a:srgbClr val="262626"/>
                </a:solidFill>
              </a:rPr>
              <a:t>. I </a:t>
            </a:r>
            <a:r>
              <a:rPr lang="en-US" sz="1150" b="0" dirty="0">
                <a:solidFill>
                  <a:srgbClr val="262626"/>
                </a:solidFill>
              </a:rPr>
              <a:t>dati raccolti dai sensori sono crittografati e archiviati in modo sicuro su server cloud, garantendo la protezione delle informazioni sensibili e il rispetto delle normative sulla privacy dei dati.</a:t>
            </a:r>
          </a:p>
          <a:p>
            <a:pPr marL="171450" indent="-171450">
              <a:lnSpc>
                <a:spcPts val="1220"/>
              </a:lnSpc>
              <a:spcBef>
                <a:spcPts val="0"/>
              </a:spcBef>
              <a:buClr>
                <a:srgbClr val="ADD037"/>
              </a:buClr>
              <a:buFont typeface="Arial" panose="020B0604020202020204" pitchFamily="34" charset="0"/>
              <a:buChar char="•"/>
            </a:pPr>
            <a:r>
              <a:rPr lang="en-US" sz="1150" b="0" dirty="0" err="1">
                <a:solidFill>
                  <a:srgbClr val="262626"/>
                </a:solidFill>
              </a:rPr>
              <a:t>Plantvoice </a:t>
            </a:r>
            <a:r>
              <a:rPr lang="en-US" sz="1150" b="0" dirty="0">
                <a:solidFill>
                  <a:srgbClr val="262626"/>
                </a:solidFill>
              </a:rPr>
              <a:t>è compatibile con piattaforme ESG come </a:t>
            </a:r>
            <a:r>
              <a:rPr lang="en-US" sz="1150" b="0" dirty="0" err="1">
                <a:solidFill>
                  <a:srgbClr val="262626"/>
                </a:solidFill>
              </a:rPr>
              <a:t>ESGMax</a:t>
            </a:r>
            <a:r>
              <a:rPr lang="en-US" sz="1150" b="0" dirty="0">
                <a:solidFill>
                  <a:srgbClr val="262626"/>
                </a:solidFill>
              </a:rPr>
              <a:t>, facilitando la raccolta e l'analisi automatizzata dei dati per la preparazione di rapporti di sostenibilità lungo l'intera catena di approvvigionamento dell'azienda.</a:t>
            </a:r>
          </a:p>
          <a:p>
            <a:pPr>
              <a:lnSpc>
                <a:spcPts val="1220"/>
              </a:lnSpc>
              <a:spcBef>
                <a:spcPts val="0"/>
              </a:spcBef>
              <a:buClr>
                <a:srgbClr val="ADD037"/>
              </a:buClr>
            </a:pPr>
            <a:r>
              <a:rPr lang="en-US" sz="1250" dirty="0">
                <a:solidFill>
                  <a:srgbClr val="006668"/>
                </a:solidFill>
              </a:rPr>
              <a:t> Limiti</a:t>
            </a:r>
          </a:p>
          <a:p>
            <a:pPr marL="171450" indent="-171450">
              <a:lnSpc>
                <a:spcPts val="1220"/>
              </a:lnSpc>
              <a:spcBef>
                <a:spcPts val="0"/>
              </a:spcBef>
              <a:buClr>
                <a:srgbClr val="ADD037"/>
              </a:buClr>
              <a:buFont typeface="Arial" panose="020B0604020202020204" pitchFamily="34" charset="0"/>
              <a:buChar char="•"/>
            </a:pPr>
            <a:r>
              <a:rPr lang="en-US" sz="1150" b="0" dirty="0" err="1">
                <a:solidFill>
                  <a:srgbClr val="262626"/>
                </a:solidFill>
              </a:rPr>
              <a:t>Plantvoice </a:t>
            </a:r>
            <a:r>
              <a:rPr lang="en-US" sz="1150" b="0" dirty="0">
                <a:solidFill>
                  <a:srgbClr val="262626"/>
                </a:solidFill>
              </a:rPr>
              <a:t>è ideale per colture a stelo perenni, come vigneti, frutteti e oliveti. Non è adatto alle colture erbacee a causa delle dimensioni dei sensori. </a:t>
            </a:r>
          </a:p>
          <a:p>
            <a:pPr marL="171450" indent="-171450" algn="just">
              <a:lnSpc>
                <a:spcPts val="1220"/>
              </a:lnSpc>
              <a:spcBef>
                <a:spcPts val="0"/>
              </a:spcBef>
              <a:buClr>
                <a:srgbClr val="006668"/>
              </a:buClr>
              <a:buFont typeface="Arial" panose="020B0604020202020204" pitchFamily="34" charset="0"/>
              <a:buChar char="•"/>
            </a:pPr>
            <a:endParaRPr lang="en-US" sz="1150" b="0" dirty="0">
              <a:solidFill>
                <a:srgbClr val="262626"/>
              </a:solidFill>
            </a:endParaRPr>
          </a:p>
        </p:txBody>
      </p:sp>
      <p:cxnSp>
        <p:nvCxnSpPr>
          <p:cNvPr id="240" name="Straight Connector 239">
            <a:extLst>
              <a:ext uri="{FF2B5EF4-FFF2-40B4-BE49-F238E27FC236}">
                <a16:creationId xmlns:a16="http://schemas.microsoft.com/office/drawing/2014/main" id="{FD6CD333-C379-A49F-99B3-ED907435677C}"/>
              </a:ext>
            </a:extLst>
          </p:cNvPr>
          <p:cNvCxnSpPr>
            <a:cxnSpLocks/>
          </p:cNvCxnSpPr>
          <p:nvPr/>
        </p:nvCxnSpPr>
        <p:spPr>
          <a:xfrm flipH="1">
            <a:off x="-1" y="2170539"/>
            <a:ext cx="67564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6" name="Slide Number Placeholder 5">
            <a:extLst>
              <a:ext uri="{FF2B5EF4-FFF2-40B4-BE49-F238E27FC236}">
                <a16:creationId xmlns:a16="http://schemas.microsoft.com/office/drawing/2014/main" id="{6A3910D9-C1BD-1F8B-215D-5E949864F3F2}"/>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8</a:t>
            </a:fld>
            <a:endParaRPr lang="en-US" dirty="0">
              <a:solidFill>
                <a:srgbClr val="262626"/>
              </a:solidFill>
            </a:endParaRPr>
          </a:p>
        </p:txBody>
      </p:sp>
      <p:grpSp>
        <p:nvGrpSpPr>
          <p:cNvPr id="3" name="Graphic 503">
            <a:extLst>
              <a:ext uri="{FF2B5EF4-FFF2-40B4-BE49-F238E27FC236}">
                <a16:creationId xmlns:a16="http://schemas.microsoft.com/office/drawing/2014/main" id="{43B2B4E8-4893-A4CF-77C9-440C5D6E6263}"/>
              </a:ext>
            </a:extLst>
          </p:cNvPr>
          <p:cNvGrpSpPr/>
          <p:nvPr/>
        </p:nvGrpSpPr>
        <p:grpSpPr>
          <a:xfrm>
            <a:off x="584640" y="481510"/>
            <a:ext cx="326969" cy="408757"/>
            <a:chOff x="19964074" y="5627360"/>
            <a:chExt cx="874820" cy="1086273"/>
          </a:xfrm>
          <a:noFill/>
        </p:grpSpPr>
        <p:grpSp>
          <p:nvGrpSpPr>
            <p:cNvPr id="4" name="Graphic 503">
              <a:extLst>
                <a:ext uri="{FF2B5EF4-FFF2-40B4-BE49-F238E27FC236}">
                  <a16:creationId xmlns:a16="http://schemas.microsoft.com/office/drawing/2014/main" id="{41A9C12E-CA96-3F2D-1C09-A3E7CF837672}"/>
                </a:ext>
              </a:extLst>
            </p:cNvPr>
            <p:cNvGrpSpPr/>
            <p:nvPr/>
          </p:nvGrpSpPr>
          <p:grpSpPr>
            <a:xfrm>
              <a:off x="19964074" y="6029562"/>
              <a:ext cx="874820" cy="684071"/>
              <a:chOff x="19964074" y="6029562"/>
              <a:chExt cx="874820" cy="684071"/>
            </a:xfrm>
            <a:noFill/>
          </p:grpSpPr>
          <p:grpSp>
            <p:nvGrpSpPr>
              <p:cNvPr id="17" name="Graphic 503">
                <a:extLst>
                  <a:ext uri="{FF2B5EF4-FFF2-40B4-BE49-F238E27FC236}">
                    <a16:creationId xmlns:a16="http://schemas.microsoft.com/office/drawing/2014/main" id="{FDCCEF2E-54CD-A32F-E623-BEDA61327E6E}"/>
                  </a:ext>
                </a:extLst>
              </p:cNvPr>
              <p:cNvGrpSpPr/>
              <p:nvPr/>
            </p:nvGrpSpPr>
            <p:grpSpPr>
              <a:xfrm>
                <a:off x="20442750" y="6029562"/>
                <a:ext cx="396145" cy="684071"/>
                <a:chOff x="20442750" y="6029562"/>
                <a:chExt cx="396145" cy="684071"/>
              </a:xfrm>
              <a:noFill/>
            </p:grpSpPr>
            <p:sp>
              <p:nvSpPr>
                <p:cNvPr id="23" name="Freeform 22">
                  <a:extLst>
                    <a:ext uri="{FF2B5EF4-FFF2-40B4-BE49-F238E27FC236}">
                      <a16:creationId xmlns:a16="http://schemas.microsoft.com/office/drawing/2014/main" id="{E52D3DC6-9BA8-62BE-794A-CB25466222C5}"/>
                    </a:ext>
                  </a:extLst>
                </p:cNvPr>
                <p:cNvSpPr/>
                <p:nvPr/>
              </p:nvSpPr>
              <p:spPr>
                <a:xfrm>
                  <a:off x="20459978" y="6029562"/>
                  <a:ext cx="378917" cy="576928"/>
                </a:xfrm>
                <a:custGeom>
                  <a:avLst/>
                  <a:gdLst>
                    <a:gd name="connsiteX0" fmla="*/ 184145 w 378917"/>
                    <a:gd name="connsiteY0" fmla="*/ 576928 h 576928"/>
                    <a:gd name="connsiteX1" fmla="*/ 364061 w 378917"/>
                    <a:gd name="connsiteY1" fmla="*/ 397256 h 576928"/>
                    <a:gd name="connsiteX2" fmla="*/ 378917 w 378917"/>
                    <a:gd name="connsiteY2" fmla="*/ 364289 h 576928"/>
                    <a:gd name="connsiteX3" fmla="*/ 378917 w 378917"/>
                    <a:gd name="connsiteY3" fmla="*/ 26374 h 576928"/>
                    <a:gd name="connsiteX4" fmla="*/ 352508 w 378917"/>
                    <a:gd name="connsiteY4" fmla="*/ 0 h 576928"/>
                    <a:gd name="connsiteX5" fmla="*/ 283181 w 378917"/>
                    <a:gd name="connsiteY5" fmla="*/ 95605 h 576928"/>
                    <a:gd name="connsiteX6" fmla="*/ 260074 w 378917"/>
                    <a:gd name="connsiteY6" fmla="*/ 283519 h 576928"/>
                    <a:gd name="connsiteX7" fmla="*/ 203953 w 378917"/>
                    <a:gd name="connsiteY7" fmla="*/ 298354 h 576928"/>
                    <a:gd name="connsiteX8" fmla="*/ 139579 w 378917"/>
                    <a:gd name="connsiteY8" fmla="*/ 362641 h 576928"/>
                    <a:gd name="connsiteX9" fmla="*/ 30640 w 378917"/>
                    <a:gd name="connsiteY9" fmla="*/ 412092 h 576928"/>
                    <a:gd name="connsiteX10" fmla="*/ 2578 w 378917"/>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917" h="576928">
                      <a:moveTo>
                        <a:pt x="184145" y="576928"/>
                      </a:moveTo>
                      <a:lnTo>
                        <a:pt x="364061" y="397256"/>
                      </a:lnTo>
                      <a:cubicBezTo>
                        <a:pt x="372314" y="389014"/>
                        <a:pt x="377267" y="377476"/>
                        <a:pt x="378917" y="364289"/>
                      </a:cubicBezTo>
                      <a:lnTo>
                        <a:pt x="378917" y="26374"/>
                      </a:lnTo>
                      <a:cubicBezTo>
                        <a:pt x="378917" y="11539"/>
                        <a:pt x="367364" y="0"/>
                        <a:pt x="352508" y="0"/>
                      </a:cubicBezTo>
                      <a:cubicBezTo>
                        <a:pt x="322796" y="1648"/>
                        <a:pt x="294737" y="34616"/>
                        <a:pt x="283181" y="95605"/>
                      </a:cubicBezTo>
                      <a:lnTo>
                        <a:pt x="260074" y="283519"/>
                      </a:lnTo>
                      <a:cubicBezTo>
                        <a:pt x="238616" y="281871"/>
                        <a:pt x="215507" y="286816"/>
                        <a:pt x="203953" y="298354"/>
                      </a:cubicBezTo>
                      <a:lnTo>
                        <a:pt x="139579" y="362641"/>
                      </a:lnTo>
                      <a:cubicBezTo>
                        <a:pt x="81808" y="374179"/>
                        <a:pt x="60350" y="382421"/>
                        <a:pt x="30640" y="412092"/>
                      </a:cubicBezTo>
                      <a:cubicBezTo>
                        <a:pt x="928" y="441762"/>
                        <a:pt x="-4022" y="501103"/>
                        <a:pt x="2578" y="576928"/>
                      </a:cubicBezTo>
                    </a:path>
                  </a:pathLst>
                </a:custGeom>
                <a:noFill/>
                <a:ln w="12700" cap="rnd">
                  <a:solidFill>
                    <a:srgbClr val="000000"/>
                  </a:solidFill>
                  <a:prstDash val="solid"/>
                  <a:round/>
                </a:ln>
              </p:spPr>
              <p:txBody>
                <a:bodyPr rtlCol="0" anchor="ctr"/>
                <a:lstStyle/>
                <a:p>
                  <a:endParaRPr lang="en-US" sz="1799"/>
                </a:p>
              </p:txBody>
            </p:sp>
            <p:sp>
              <p:nvSpPr>
                <p:cNvPr id="24" name="Freeform 23">
                  <a:extLst>
                    <a:ext uri="{FF2B5EF4-FFF2-40B4-BE49-F238E27FC236}">
                      <a16:creationId xmlns:a16="http://schemas.microsoft.com/office/drawing/2014/main" id="{47150BA6-7CE5-C9C6-F81F-2DEBB5270529}"/>
                    </a:ext>
                  </a:extLst>
                </p:cNvPr>
                <p:cNvSpPr/>
                <p:nvPr/>
              </p:nvSpPr>
              <p:spPr>
                <a:xfrm>
                  <a:off x="20442750" y="6606490"/>
                  <a:ext cx="250892" cy="107143"/>
                </a:xfrm>
                <a:custGeom>
                  <a:avLst/>
                  <a:gdLst>
                    <a:gd name="connsiteX0" fmla="*/ 0 w 250892"/>
                    <a:gd name="connsiteY0" fmla="*/ 0 h 107143"/>
                    <a:gd name="connsiteX1" fmla="*/ 250891 w 250892"/>
                    <a:gd name="connsiteY1" fmla="*/ 0 h 107143"/>
                    <a:gd name="connsiteX2" fmla="*/ 250891 w 250892"/>
                    <a:gd name="connsiteY2" fmla="*/ 107144 h 107143"/>
                    <a:gd name="connsiteX3" fmla="*/ 0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0" y="0"/>
                      </a:moveTo>
                      <a:lnTo>
                        <a:pt x="250891" y="0"/>
                      </a:lnTo>
                      <a:lnTo>
                        <a:pt x="250891" y="107144"/>
                      </a:lnTo>
                      <a:lnTo>
                        <a:pt x="0"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25" name="Freeform 24">
                  <a:extLst>
                    <a:ext uri="{FF2B5EF4-FFF2-40B4-BE49-F238E27FC236}">
                      <a16:creationId xmlns:a16="http://schemas.microsoft.com/office/drawing/2014/main" id="{93245800-A75A-B32B-00DE-C6EC415C4E73}"/>
                    </a:ext>
                  </a:extLst>
                </p:cNvPr>
                <p:cNvSpPr/>
                <p:nvPr/>
              </p:nvSpPr>
              <p:spPr>
                <a:xfrm>
                  <a:off x="20644123" y="6313081"/>
                  <a:ext cx="115994" cy="150000"/>
                </a:xfrm>
                <a:custGeom>
                  <a:avLst/>
                  <a:gdLst>
                    <a:gd name="connsiteX0" fmla="*/ 75929 w 115994"/>
                    <a:gd name="connsiteY0" fmla="*/ 0 h 150000"/>
                    <a:gd name="connsiteX1" fmla="*/ 99036 w 115994"/>
                    <a:gd name="connsiteY1" fmla="*/ 6593 h 150000"/>
                    <a:gd name="connsiteX2" fmla="*/ 112242 w 115994"/>
                    <a:gd name="connsiteY2" fmla="*/ 37912 h 150000"/>
                    <a:gd name="connsiteX3" fmla="*/ 0 w 115994"/>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4" h="150000">
                      <a:moveTo>
                        <a:pt x="75929" y="0"/>
                      </a:moveTo>
                      <a:cubicBezTo>
                        <a:pt x="84183" y="0"/>
                        <a:pt x="92436" y="3296"/>
                        <a:pt x="99036" y="6593"/>
                      </a:cubicBezTo>
                      <a:cubicBezTo>
                        <a:pt x="110592" y="11538"/>
                        <a:pt x="122145" y="26373"/>
                        <a:pt x="112242" y="37912"/>
                      </a:cubicBezTo>
                      <a:lnTo>
                        <a:pt x="0" y="150001"/>
                      </a:lnTo>
                    </a:path>
                  </a:pathLst>
                </a:custGeom>
                <a:noFill/>
                <a:ln w="12700" cap="rnd">
                  <a:solidFill>
                    <a:srgbClr val="000000"/>
                  </a:solidFill>
                  <a:prstDash val="solid"/>
                  <a:round/>
                </a:ln>
              </p:spPr>
              <p:txBody>
                <a:bodyPr rtlCol="0" anchor="ctr"/>
                <a:lstStyle/>
                <a:p>
                  <a:endParaRPr lang="en-US" sz="1799"/>
                </a:p>
              </p:txBody>
            </p:sp>
          </p:grpSp>
          <p:grpSp>
            <p:nvGrpSpPr>
              <p:cNvPr id="18" name="Graphic 503">
                <a:extLst>
                  <a:ext uri="{FF2B5EF4-FFF2-40B4-BE49-F238E27FC236}">
                    <a16:creationId xmlns:a16="http://schemas.microsoft.com/office/drawing/2014/main" id="{79CED7E7-32F0-BCBD-3FA9-86DB2474AAB0}"/>
                  </a:ext>
                </a:extLst>
              </p:cNvPr>
              <p:cNvGrpSpPr/>
              <p:nvPr/>
            </p:nvGrpSpPr>
            <p:grpSpPr>
              <a:xfrm>
                <a:off x="19964074" y="6029562"/>
                <a:ext cx="394494" cy="684071"/>
                <a:chOff x="19964074" y="6029562"/>
                <a:chExt cx="394494" cy="684071"/>
              </a:xfrm>
              <a:noFill/>
            </p:grpSpPr>
            <p:sp>
              <p:nvSpPr>
                <p:cNvPr id="20" name="Freeform 19">
                  <a:extLst>
                    <a:ext uri="{FF2B5EF4-FFF2-40B4-BE49-F238E27FC236}">
                      <a16:creationId xmlns:a16="http://schemas.microsoft.com/office/drawing/2014/main" id="{7FDAADBC-EF83-CF7A-AE77-18557FE26677}"/>
                    </a:ext>
                  </a:extLst>
                </p:cNvPr>
                <p:cNvSpPr/>
                <p:nvPr/>
              </p:nvSpPr>
              <p:spPr>
                <a:xfrm>
                  <a:off x="19964074" y="6029562"/>
                  <a:ext cx="379340" cy="576928"/>
                </a:xfrm>
                <a:custGeom>
                  <a:avLst/>
                  <a:gdLst>
                    <a:gd name="connsiteX0" fmla="*/ 376339 w 379340"/>
                    <a:gd name="connsiteY0" fmla="*/ 573631 h 576928"/>
                    <a:gd name="connsiteX1" fmla="*/ 348277 w 379340"/>
                    <a:gd name="connsiteY1" fmla="*/ 412092 h 576928"/>
                    <a:gd name="connsiteX2" fmla="*/ 239338 w 379340"/>
                    <a:gd name="connsiteY2" fmla="*/ 362641 h 576928"/>
                    <a:gd name="connsiteX3" fmla="*/ 174964 w 379340"/>
                    <a:gd name="connsiteY3" fmla="*/ 298354 h 576928"/>
                    <a:gd name="connsiteX4" fmla="*/ 118843 w 379340"/>
                    <a:gd name="connsiteY4" fmla="*/ 283519 h 576928"/>
                    <a:gd name="connsiteX5" fmla="*/ 95736 w 379340"/>
                    <a:gd name="connsiteY5" fmla="*/ 95605 h 576928"/>
                    <a:gd name="connsiteX6" fmla="*/ 26409 w 379340"/>
                    <a:gd name="connsiteY6" fmla="*/ 0 h 576928"/>
                    <a:gd name="connsiteX7" fmla="*/ 0 w 379340"/>
                    <a:gd name="connsiteY7" fmla="*/ 26374 h 576928"/>
                    <a:gd name="connsiteX8" fmla="*/ 0 w 379340"/>
                    <a:gd name="connsiteY8" fmla="*/ 364289 h 576928"/>
                    <a:gd name="connsiteX9" fmla="*/ 14856 w 379340"/>
                    <a:gd name="connsiteY9" fmla="*/ 397256 h 576928"/>
                    <a:gd name="connsiteX10" fmla="*/ 194772 w 379340"/>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340" h="576928">
                      <a:moveTo>
                        <a:pt x="376339" y="573631"/>
                      </a:moveTo>
                      <a:cubicBezTo>
                        <a:pt x="381290" y="499455"/>
                        <a:pt x="384592" y="448356"/>
                        <a:pt x="348277" y="412092"/>
                      </a:cubicBezTo>
                      <a:cubicBezTo>
                        <a:pt x="316915" y="380773"/>
                        <a:pt x="295459" y="374179"/>
                        <a:pt x="239338" y="362641"/>
                      </a:cubicBezTo>
                      <a:lnTo>
                        <a:pt x="174964" y="298354"/>
                      </a:lnTo>
                      <a:cubicBezTo>
                        <a:pt x="161760" y="285167"/>
                        <a:pt x="140301" y="280222"/>
                        <a:pt x="118843" y="283519"/>
                      </a:cubicBezTo>
                      <a:lnTo>
                        <a:pt x="95736" y="95605"/>
                      </a:lnTo>
                      <a:cubicBezTo>
                        <a:pt x="84180" y="32967"/>
                        <a:pt x="56121" y="1648"/>
                        <a:pt x="26409" y="0"/>
                      </a:cubicBezTo>
                      <a:cubicBezTo>
                        <a:pt x="11553" y="0"/>
                        <a:pt x="0" y="11539"/>
                        <a:pt x="0" y="26374"/>
                      </a:cubicBezTo>
                      <a:lnTo>
                        <a:pt x="0" y="364289"/>
                      </a:lnTo>
                      <a:cubicBezTo>
                        <a:pt x="0" y="377476"/>
                        <a:pt x="4953" y="389014"/>
                        <a:pt x="14856" y="397256"/>
                      </a:cubicBezTo>
                      <a:lnTo>
                        <a:pt x="194772" y="576928"/>
                      </a:lnTo>
                    </a:path>
                  </a:pathLst>
                </a:custGeom>
                <a:noFill/>
                <a:ln w="12700" cap="rnd">
                  <a:solidFill>
                    <a:srgbClr val="000000"/>
                  </a:solidFill>
                  <a:prstDash val="solid"/>
                  <a:round/>
                </a:ln>
              </p:spPr>
              <p:txBody>
                <a:bodyPr rtlCol="0" anchor="ctr"/>
                <a:lstStyle/>
                <a:p>
                  <a:endParaRPr lang="en-US" sz="1799"/>
                </a:p>
              </p:txBody>
            </p:sp>
            <p:sp>
              <p:nvSpPr>
                <p:cNvPr id="21" name="Freeform 20">
                  <a:extLst>
                    <a:ext uri="{FF2B5EF4-FFF2-40B4-BE49-F238E27FC236}">
                      <a16:creationId xmlns:a16="http://schemas.microsoft.com/office/drawing/2014/main" id="{9096150D-E630-4E40-ABC3-275F504BBAB2}"/>
                    </a:ext>
                  </a:extLst>
                </p:cNvPr>
                <p:cNvSpPr/>
                <p:nvPr/>
              </p:nvSpPr>
              <p:spPr>
                <a:xfrm>
                  <a:off x="20107677" y="6606490"/>
                  <a:ext cx="250892" cy="107143"/>
                </a:xfrm>
                <a:custGeom>
                  <a:avLst/>
                  <a:gdLst>
                    <a:gd name="connsiteX0" fmla="*/ -1 w 250892"/>
                    <a:gd name="connsiteY0" fmla="*/ 0 h 107143"/>
                    <a:gd name="connsiteX1" fmla="*/ 250890 w 250892"/>
                    <a:gd name="connsiteY1" fmla="*/ 0 h 107143"/>
                    <a:gd name="connsiteX2" fmla="*/ 250890 w 250892"/>
                    <a:gd name="connsiteY2" fmla="*/ 107144 h 107143"/>
                    <a:gd name="connsiteX3" fmla="*/ -1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1" y="0"/>
                      </a:moveTo>
                      <a:lnTo>
                        <a:pt x="250890" y="0"/>
                      </a:lnTo>
                      <a:lnTo>
                        <a:pt x="250890" y="107144"/>
                      </a:lnTo>
                      <a:lnTo>
                        <a:pt x="-1"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22" name="Freeform 21">
                  <a:extLst>
                    <a:ext uri="{FF2B5EF4-FFF2-40B4-BE49-F238E27FC236}">
                      <a16:creationId xmlns:a16="http://schemas.microsoft.com/office/drawing/2014/main" id="{E230A362-B9F2-8822-73F6-042809A6450C}"/>
                    </a:ext>
                  </a:extLst>
                </p:cNvPr>
                <p:cNvSpPr/>
                <p:nvPr/>
              </p:nvSpPr>
              <p:spPr>
                <a:xfrm>
                  <a:off x="20041202" y="6313081"/>
                  <a:ext cx="115992" cy="150000"/>
                </a:xfrm>
                <a:custGeom>
                  <a:avLst/>
                  <a:gdLst>
                    <a:gd name="connsiteX0" fmla="*/ 40065 w 115992"/>
                    <a:gd name="connsiteY0" fmla="*/ 0 h 150000"/>
                    <a:gd name="connsiteX1" fmla="*/ 16956 w 115992"/>
                    <a:gd name="connsiteY1" fmla="*/ 6593 h 150000"/>
                    <a:gd name="connsiteX2" fmla="*/ 3752 w 115992"/>
                    <a:gd name="connsiteY2" fmla="*/ 37912 h 150000"/>
                    <a:gd name="connsiteX3" fmla="*/ 115992 w 115992"/>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2" h="150000">
                      <a:moveTo>
                        <a:pt x="40065" y="0"/>
                      </a:moveTo>
                      <a:cubicBezTo>
                        <a:pt x="31812" y="0"/>
                        <a:pt x="23559" y="3296"/>
                        <a:pt x="16956" y="6593"/>
                      </a:cubicBezTo>
                      <a:cubicBezTo>
                        <a:pt x="5402" y="11538"/>
                        <a:pt x="-6151" y="26373"/>
                        <a:pt x="3752" y="37912"/>
                      </a:cubicBezTo>
                      <a:lnTo>
                        <a:pt x="115992" y="150001"/>
                      </a:lnTo>
                    </a:path>
                  </a:pathLst>
                </a:custGeom>
                <a:noFill/>
                <a:ln w="12700" cap="rnd">
                  <a:solidFill>
                    <a:srgbClr val="000000"/>
                  </a:solidFill>
                  <a:prstDash val="solid"/>
                  <a:round/>
                </a:ln>
              </p:spPr>
              <p:txBody>
                <a:bodyPr rtlCol="0" anchor="ctr"/>
                <a:lstStyle/>
                <a:p>
                  <a:endParaRPr lang="en-US" sz="1799"/>
                </a:p>
              </p:txBody>
            </p:sp>
          </p:grpSp>
        </p:grpSp>
        <p:grpSp>
          <p:nvGrpSpPr>
            <p:cNvPr id="5" name="Graphic 503">
              <a:extLst>
                <a:ext uri="{FF2B5EF4-FFF2-40B4-BE49-F238E27FC236}">
                  <a16:creationId xmlns:a16="http://schemas.microsoft.com/office/drawing/2014/main" id="{12600341-38BF-026D-EC2C-9431D81D90C6}"/>
                </a:ext>
              </a:extLst>
            </p:cNvPr>
            <p:cNvGrpSpPr/>
            <p:nvPr/>
          </p:nvGrpSpPr>
          <p:grpSpPr>
            <a:xfrm>
              <a:off x="20104092" y="5627360"/>
              <a:ext cx="593135" cy="804402"/>
              <a:chOff x="20104092" y="5627360"/>
              <a:chExt cx="593135" cy="804402"/>
            </a:xfrm>
            <a:noFill/>
          </p:grpSpPr>
          <p:sp>
            <p:nvSpPr>
              <p:cNvPr id="6" name="Freeform 5">
                <a:extLst>
                  <a:ext uri="{FF2B5EF4-FFF2-40B4-BE49-F238E27FC236}">
                    <a16:creationId xmlns:a16="http://schemas.microsoft.com/office/drawing/2014/main" id="{E22DD3AC-30FE-D44D-623E-35459ACB154D}"/>
                  </a:ext>
                </a:extLst>
              </p:cNvPr>
              <p:cNvSpPr/>
              <p:nvPr/>
            </p:nvSpPr>
            <p:spPr>
              <a:xfrm>
                <a:off x="20310701" y="5793845"/>
                <a:ext cx="178266" cy="359343"/>
              </a:xfrm>
              <a:custGeom>
                <a:avLst/>
                <a:gdLst>
                  <a:gd name="connsiteX0" fmla="*/ 0 w 178266"/>
                  <a:gd name="connsiteY0" fmla="*/ 179672 h 359343"/>
                  <a:gd name="connsiteX1" fmla="*/ 89133 w 178266"/>
                  <a:gd name="connsiteY1" fmla="*/ 359344 h 359343"/>
                  <a:gd name="connsiteX2" fmla="*/ 178266 w 178266"/>
                  <a:gd name="connsiteY2" fmla="*/ 179672 h 359343"/>
                  <a:gd name="connsiteX3" fmla="*/ 89133 w 178266"/>
                  <a:gd name="connsiteY3" fmla="*/ 0 h 359343"/>
                  <a:gd name="connsiteX4" fmla="*/ 0 w 178266"/>
                  <a:gd name="connsiteY4" fmla="*/ 179672 h 359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66" h="359343">
                    <a:moveTo>
                      <a:pt x="0" y="179672"/>
                    </a:moveTo>
                    <a:cubicBezTo>
                      <a:pt x="0" y="253848"/>
                      <a:pt x="34662" y="318134"/>
                      <a:pt x="89133" y="359344"/>
                    </a:cubicBezTo>
                    <a:cubicBezTo>
                      <a:pt x="143602" y="318134"/>
                      <a:pt x="178266" y="252200"/>
                      <a:pt x="178266" y="179672"/>
                    </a:cubicBezTo>
                    <a:cubicBezTo>
                      <a:pt x="178266" y="107144"/>
                      <a:pt x="143602" y="41209"/>
                      <a:pt x="89133" y="0"/>
                    </a:cubicBezTo>
                    <a:cubicBezTo>
                      <a:pt x="34662" y="41209"/>
                      <a:pt x="0" y="107144"/>
                      <a:pt x="0" y="179672"/>
                    </a:cubicBezTo>
                    <a:close/>
                  </a:path>
                </a:pathLst>
              </a:custGeom>
              <a:noFill/>
              <a:ln w="12700" cap="rnd">
                <a:solidFill>
                  <a:srgbClr val="000000"/>
                </a:solidFill>
                <a:prstDash val="solid"/>
                <a:round/>
              </a:ln>
            </p:spPr>
            <p:txBody>
              <a:bodyPr rtlCol="0" anchor="ctr"/>
              <a:lstStyle/>
              <a:p>
                <a:endParaRPr lang="en-US" sz="1799"/>
              </a:p>
            </p:txBody>
          </p:sp>
          <p:sp>
            <p:nvSpPr>
              <p:cNvPr id="7" name="Freeform 6">
                <a:extLst>
                  <a:ext uri="{FF2B5EF4-FFF2-40B4-BE49-F238E27FC236}">
                    <a16:creationId xmlns:a16="http://schemas.microsoft.com/office/drawing/2014/main" id="{B3DAABA3-0CE6-43DC-33CA-25D5C39B0089}"/>
                  </a:ext>
                </a:extLst>
              </p:cNvPr>
              <p:cNvSpPr/>
              <p:nvPr/>
            </p:nvSpPr>
            <p:spPr>
              <a:xfrm>
                <a:off x="20548547" y="5823516"/>
                <a:ext cx="126780" cy="181320"/>
              </a:xfrm>
              <a:custGeom>
                <a:avLst/>
                <a:gdLst>
                  <a:gd name="connsiteX0" fmla="*/ 108782 w 126780"/>
                  <a:gd name="connsiteY0" fmla="*/ 117034 h 181320"/>
                  <a:gd name="connsiteX1" fmla="*/ 9746 w 126780"/>
                  <a:gd name="connsiteY1" fmla="*/ 181320 h 181320"/>
                  <a:gd name="connsiteX2" fmla="*/ 17999 w 126780"/>
                  <a:gd name="connsiteY2" fmla="*/ 64286 h 181320"/>
                  <a:gd name="connsiteX3" fmla="*/ 117035 w 126780"/>
                  <a:gd name="connsiteY3" fmla="*/ 0 h 181320"/>
                  <a:gd name="connsiteX4" fmla="*/ 108782 w 126780"/>
                  <a:gd name="connsiteY4" fmla="*/ 117034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117034"/>
                    </a:moveTo>
                    <a:cubicBezTo>
                      <a:pt x="87323" y="153298"/>
                      <a:pt x="49361" y="176375"/>
                      <a:pt x="9746" y="181320"/>
                    </a:cubicBezTo>
                    <a:cubicBezTo>
                      <a:pt x="-5110" y="145056"/>
                      <a:pt x="-3460" y="102199"/>
                      <a:pt x="17999" y="64286"/>
                    </a:cubicBezTo>
                    <a:cubicBezTo>
                      <a:pt x="39457" y="28022"/>
                      <a:pt x="77420" y="4945"/>
                      <a:pt x="117035" y="0"/>
                    </a:cubicBezTo>
                    <a:cubicBezTo>
                      <a:pt x="131891" y="36264"/>
                      <a:pt x="130241" y="79121"/>
                      <a:pt x="108782" y="117034"/>
                    </a:cubicBezTo>
                    <a:close/>
                  </a:path>
                </a:pathLst>
              </a:custGeom>
              <a:noFill/>
              <a:ln w="12700" cap="rnd">
                <a:solidFill>
                  <a:srgbClr val="000000"/>
                </a:solidFill>
                <a:prstDash val="solid"/>
                <a:round/>
              </a:ln>
            </p:spPr>
            <p:txBody>
              <a:bodyPr rtlCol="0" anchor="ctr"/>
              <a:lstStyle/>
              <a:p>
                <a:endParaRPr lang="en-US" sz="1799"/>
              </a:p>
            </p:txBody>
          </p:sp>
          <p:sp>
            <p:nvSpPr>
              <p:cNvPr id="8" name="Freeform 7">
                <a:extLst>
                  <a:ext uri="{FF2B5EF4-FFF2-40B4-BE49-F238E27FC236}">
                    <a16:creationId xmlns:a16="http://schemas.microsoft.com/office/drawing/2014/main" id="{7EBD4EC2-654B-B4AB-5CEB-CE9A12202292}"/>
                  </a:ext>
                </a:extLst>
              </p:cNvPr>
              <p:cNvSpPr/>
              <p:nvPr/>
            </p:nvSpPr>
            <p:spPr>
              <a:xfrm>
                <a:off x="20117739" y="5823516"/>
                <a:ext cx="126780" cy="181320"/>
              </a:xfrm>
              <a:custGeom>
                <a:avLst/>
                <a:gdLst>
                  <a:gd name="connsiteX0" fmla="*/ 108782 w 126780"/>
                  <a:gd name="connsiteY0" fmla="*/ 64286 h 181320"/>
                  <a:gd name="connsiteX1" fmla="*/ 9746 w 126780"/>
                  <a:gd name="connsiteY1" fmla="*/ 0 h 181320"/>
                  <a:gd name="connsiteX2" fmla="*/ 17999 w 126780"/>
                  <a:gd name="connsiteY2" fmla="*/ 117034 h 181320"/>
                  <a:gd name="connsiteX3" fmla="*/ 117035 w 126780"/>
                  <a:gd name="connsiteY3" fmla="*/ 181320 h 181320"/>
                  <a:gd name="connsiteX4" fmla="*/ 108782 w 126780"/>
                  <a:gd name="connsiteY4" fmla="*/ 64286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64286"/>
                    </a:moveTo>
                    <a:cubicBezTo>
                      <a:pt x="87323" y="28022"/>
                      <a:pt x="49361" y="4945"/>
                      <a:pt x="9746" y="0"/>
                    </a:cubicBezTo>
                    <a:cubicBezTo>
                      <a:pt x="-5110" y="36264"/>
                      <a:pt x="-3460" y="79121"/>
                      <a:pt x="17999" y="117034"/>
                    </a:cubicBezTo>
                    <a:cubicBezTo>
                      <a:pt x="39455" y="153298"/>
                      <a:pt x="77420" y="176375"/>
                      <a:pt x="117035" y="181320"/>
                    </a:cubicBezTo>
                    <a:cubicBezTo>
                      <a:pt x="131891" y="145056"/>
                      <a:pt x="130239" y="102199"/>
                      <a:pt x="108782" y="64286"/>
                    </a:cubicBezTo>
                    <a:close/>
                  </a:path>
                </a:pathLst>
              </a:custGeom>
              <a:noFill/>
              <a:ln w="12700" cap="rnd">
                <a:solidFill>
                  <a:srgbClr val="000000"/>
                </a:solidFill>
                <a:prstDash val="solid"/>
                <a:round/>
              </a:ln>
            </p:spPr>
            <p:txBody>
              <a:bodyPr rtlCol="0" anchor="ctr"/>
              <a:lstStyle/>
              <a:p>
                <a:endParaRPr lang="en-US" sz="1799"/>
              </a:p>
            </p:txBody>
          </p:sp>
          <p:sp>
            <p:nvSpPr>
              <p:cNvPr id="9" name="Freeform 8">
                <a:extLst>
                  <a:ext uri="{FF2B5EF4-FFF2-40B4-BE49-F238E27FC236}">
                    <a16:creationId xmlns:a16="http://schemas.microsoft.com/office/drawing/2014/main" id="{0BBC44E5-7BD1-1B6A-F422-B06CF4892CF5}"/>
                  </a:ext>
                </a:extLst>
              </p:cNvPr>
              <p:cNvSpPr/>
              <p:nvPr/>
            </p:nvSpPr>
            <p:spPr>
              <a:xfrm>
                <a:off x="20436760" y="5627360"/>
                <a:ext cx="122570" cy="187913"/>
              </a:xfrm>
              <a:custGeom>
                <a:avLst/>
                <a:gdLst>
                  <a:gd name="connsiteX0" fmla="*/ 14243 w 122570"/>
                  <a:gd name="connsiteY0" fmla="*/ 117034 h 187913"/>
                  <a:gd name="connsiteX1" fmla="*/ 14243 w 122570"/>
                  <a:gd name="connsiteY1" fmla="*/ 0 h 187913"/>
                  <a:gd name="connsiteX2" fmla="*/ 108326 w 122570"/>
                  <a:gd name="connsiteY2" fmla="*/ 70880 h 187913"/>
                  <a:gd name="connsiteX3" fmla="*/ 108326 w 122570"/>
                  <a:gd name="connsiteY3" fmla="*/ 187914 h 187913"/>
                  <a:gd name="connsiteX4" fmla="*/ 14243 w 122570"/>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0" h="187913">
                    <a:moveTo>
                      <a:pt x="14243" y="117034"/>
                    </a:moveTo>
                    <a:cubicBezTo>
                      <a:pt x="-5564" y="79121"/>
                      <a:pt x="-3914" y="36264"/>
                      <a:pt x="14243" y="0"/>
                    </a:cubicBezTo>
                    <a:cubicBezTo>
                      <a:pt x="53858" y="8242"/>
                      <a:pt x="88520" y="32967"/>
                      <a:pt x="108326" y="70880"/>
                    </a:cubicBezTo>
                    <a:cubicBezTo>
                      <a:pt x="128135" y="108792"/>
                      <a:pt x="126485" y="151649"/>
                      <a:pt x="108326" y="187914"/>
                    </a:cubicBezTo>
                    <a:cubicBezTo>
                      <a:pt x="68714" y="179672"/>
                      <a:pt x="34049" y="154946"/>
                      <a:pt x="14243" y="117034"/>
                    </a:cubicBezTo>
                    <a:close/>
                  </a:path>
                </a:pathLst>
              </a:custGeom>
              <a:noFill/>
              <a:ln w="12700" cap="rnd">
                <a:solidFill>
                  <a:srgbClr val="000000"/>
                </a:solidFill>
                <a:prstDash val="solid"/>
                <a:round/>
              </a:ln>
            </p:spPr>
            <p:txBody>
              <a:bodyPr rtlCol="0" anchor="ctr"/>
              <a:lstStyle/>
              <a:p>
                <a:endParaRPr lang="en-US" sz="1799"/>
              </a:p>
            </p:txBody>
          </p:sp>
          <p:sp>
            <p:nvSpPr>
              <p:cNvPr id="10" name="Freeform 9">
                <a:extLst>
                  <a:ext uri="{FF2B5EF4-FFF2-40B4-BE49-F238E27FC236}">
                    <a16:creationId xmlns:a16="http://schemas.microsoft.com/office/drawing/2014/main" id="{D7A2ADE7-2BC3-E7E8-C8A0-88048720FE8F}"/>
                  </a:ext>
                </a:extLst>
              </p:cNvPr>
              <p:cNvSpPr/>
              <p:nvPr/>
            </p:nvSpPr>
            <p:spPr>
              <a:xfrm>
                <a:off x="20241988" y="5627360"/>
                <a:ext cx="122571" cy="187913"/>
              </a:xfrm>
              <a:custGeom>
                <a:avLst/>
                <a:gdLst>
                  <a:gd name="connsiteX0" fmla="*/ 108328 w 122571"/>
                  <a:gd name="connsiteY0" fmla="*/ 117034 h 187913"/>
                  <a:gd name="connsiteX1" fmla="*/ 108328 w 122571"/>
                  <a:gd name="connsiteY1" fmla="*/ 0 h 187913"/>
                  <a:gd name="connsiteX2" fmla="*/ 14243 w 122571"/>
                  <a:gd name="connsiteY2" fmla="*/ 70880 h 187913"/>
                  <a:gd name="connsiteX3" fmla="*/ 14243 w 122571"/>
                  <a:gd name="connsiteY3" fmla="*/ 187914 h 187913"/>
                  <a:gd name="connsiteX4" fmla="*/ 108328 w 122571"/>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1" h="187913">
                    <a:moveTo>
                      <a:pt x="108328" y="117034"/>
                    </a:moveTo>
                    <a:cubicBezTo>
                      <a:pt x="128135" y="79121"/>
                      <a:pt x="126485" y="36264"/>
                      <a:pt x="108328" y="0"/>
                    </a:cubicBezTo>
                    <a:cubicBezTo>
                      <a:pt x="68714" y="8242"/>
                      <a:pt x="34051" y="32967"/>
                      <a:pt x="14243" y="70880"/>
                    </a:cubicBezTo>
                    <a:cubicBezTo>
                      <a:pt x="-5564" y="108792"/>
                      <a:pt x="-3914" y="151649"/>
                      <a:pt x="14243" y="187914"/>
                    </a:cubicBezTo>
                    <a:cubicBezTo>
                      <a:pt x="53858" y="179672"/>
                      <a:pt x="88520" y="154946"/>
                      <a:pt x="108328" y="117034"/>
                    </a:cubicBezTo>
                    <a:close/>
                  </a:path>
                </a:pathLst>
              </a:custGeom>
              <a:noFill/>
              <a:ln w="12700" cap="rnd">
                <a:solidFill>
                  <a:srgbClr val="000000"/>
                </a:solidFill>
                <a:prstDash val="solid"/>
                <a:round/>
              </a:ln>
            </p:spPr>
            <p:txBody>
              <a:bodyPr rtlCol="0" anchor="ctr"/>
              <a:lstStyle/>
              <a:p>
                <a:endParaRPr lang="en-US" sz="1799"/>
              </a:p>
            </p:txBody>
          </p:sp>
          <p:grpSp>
            <p:nvGrpSpPr>
              <p:cNvPr id="11" name="Graphic 503">
                <a:extLst>
                  <a:ext uri="{FF2B5EF4-FFF2-40B4-BE49-F238E27FC236}">
                    <a16:creationId xmlns:a16="http://schemas.microsoft.com/office/drawing/2014/main" id="{6BED2C9D-078B-4A68-D72E-A45681DE0E3D}"/>
                  </a:ext>
                </a:extLst>
              </p:cNvPr>
              <p:cNvGrpSpPr/>
              <p:nvPr/>
            </p:nvGrpSpPr>
            <p:grpSpPr>
              <a:xfrm>
                <a:off x="20104092" y="6044632"/>
                <a:ext cx="593135" cy="198981"/>
                <a:chOff x="20104092" y="6044632"/>
                <a:chExt cx="593135" cy="198981"/>
              </a:xfrm>
              <a:noFill/>
            </p:grpSpPr>
            <p:sp>
              <p:nvSpPr>
                <p:cNvPr id="15" name="Freeform 14">
                  <a:extLst>
                    <a:ext uri="{FF2B5EF4-FFF2-40B4-BE49-F238E27FC236}">
                      <a16:creationId xmlns:a16="http://schemas.microsoft.com/office/drawing/2014/main" id="{97DB07CD-364F-1BA4-3605-9A5EC869A035}"/>
                    </a:ext>
                  </a:extLst>
                </p:cNvPr>
                <p:cNvSpPr/>
                <p:nvPr/>
              </p:nvSpPr>
              <p:spPr>
                <a:xfrm>
                  <a:off x="20104092" y="6044632"/>
                  <a:ext cx="220097" cy="198981"/>
                </a:xfrm>
                <a:custGeom>
                  <a:avLst/>
                  <a:gdLst>
                    <a:gd name="connsiteX0" fmla="*/ 56405 w 220097"/>
                    <a:gd name="connsiteY0" fmla="*/ 148117 h 198981"/>
                    <a:gd name="connsiteX1" fmla="*/ 218163 w 220097"/>
                    <a:gd name="connsiteY1" fmla="*/ 197568 h 198981"/>
                    <a:gd name="connsiteX2" fmla="*/ 163694 w 220097"/>
                    <a:gd name="connsiteY2" fmla="*/ 50864 h 198981"/>
                    <a:gd name="connsiteX3" fmla="*/ 1934 w 220097"/>
                    <a:gd name="connsiteY3" fmla="*/ 1413 h 198981"/>
                    <a:gd name="connsiteX4" fmla="*/ 56405 w 220097"/>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7" h="198981">
                      <a:moveTo>
                        <a:pt x="56405" y="148117"/>
                      </a:moveTo>
                      <a:cubicBezTo>
                        <a:pt x="100971" y="187678"/>
                        <a:pt x="160392" y="204162"/>
                        <a:pt x="218163" y="197568"/>
                      </a:cubicBezTo>
                      <a:cubicBezTo>
                        <a:pt x="226416" y="144821"/>
                        <a:pt x="208260" y="90425"/>
                        <a:pt x="163694" y="50864"/>
                      </a:cubicBezTo>
                      <a:cubicBezTo>
                        <a:pt x="119127" y="11303"/>
                        <a:pt x="59706" y="-5181"/>
                        <a:pt x="1934" y="1413"/>
                      </a:cubicBezTo>
                      <a:cubicBezTo>
                        <a:pt x="-6319" y="54161"/>
                        <a:pt x="11838" y="108557"/>
                        <a:pt x="56405" y="148117"/>
                      </a:cubicBezTo>
                      <a:close/>
                    </a:path>
                  </a:pathLst>
                </a:custGeom>
                <a:noFill/>
                <a:ln w="12700" cap="rnd">
                  <a:solidFill>
                    <a:srgbClr val="000000"/>
                  </a:solidFill>
                  <a:prstDash val="solid"/>
                  <a:round/>
                </a:ln>
              </p:spPr>
              <p:txBody>
                <a:bodyPr rtlCol="0" anchor="ctr"/>
                <a:lstStyle/>
                <a:p>
                  <a:endParaRPr lang="en-US" sz="1799"/>
                </a:p>
              </p:txBody>
            </p:sp>
            <p:sp>
              <p:nvSpPr>
                <p:cNvPr id="16" name="Freeform 15">
                  <a:extLst>
                    <a:ext uri="{FF2B5EF4-FFF2-40B4-BE49-F238E27FC236}">
                      <a16:creationId xmlns:a16="http://schemas.microsoft.com/office/drawing/2014/main" id="{7EE2F775-7B60-89E3-F34F-62269EB3D484}"/>
                    </a:ext>
                  </a:extLst>
                </p:cNvPr>
                <p:cNvSpPr/>
                <p:nvPr/>
              </p:nvSpPr>
              <p:spPr>
                <a:xfrm>
                  <a:off x="20477128" y="6044632"/>
                  <a:ext cx="220099" cy="198981"/>
                </a:xfrm>
                <a:custGeom>
                  <a:avLst/>
                  <a:gdLst>
                    <a:gd name="connsiteX0" fmla="*/ 163694 w 220099"/>
                    <a:gd name="connsiteY0" fmla="*/ 148117 h 198981"/>
                    <a:gd name="connsiteX1" fmla="*/ 1934 w 220099"/>
                    <a:gd name="connsiteY1" fmla="*/ 197568 h 198981"/>
                    <a:gd name="connsiteX2" fmla="*/ 56405 w 220099"/>
                    <a:gd name="connsiteY2" fmla="*/ 50864 h 198981"/>
                    <a:gd name="connsiteX3" fmla="*/ 218165 w 220099"/>
                    <a:gd name="connsiteY3" fmla="*/ 1413 h 198981"/>
                    <a:gd name="connsiteX4" fmla="*/ 163694 w 220099"/>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9" h="198981">
                      <a:moveTo>
                        <a:pt x="163694" y="148117"/>
                      </a:moveTo>
                      <a:cubicBezTo>
                        <a:pt x="119129" y="187678"/>
                        <a:pt x="59705" y="204162"/>
                        <a:pt x="1934" y="197568"/>
                      </a:cubicBezTo>
                      <a:cubicBezTo>
                        <a:pt x="-6319" y="144821"/>
                        <a:pt x="11839" y="90425"/>
                        <a:pt x="56405" y="50864"/>
                      </a:cubicBezTo>
                      <a:cubicBezTo>
                        <a:pt x="100971" y="11303"/>
                        <a:pt x="160394" y="-5181"/>
                        <a:pt x="218165" y="1413"/>
                      </a:cubicBezTo>
                      <a:cubicBezTo>
                        <a:pt x="226418" y="54161"/>
                        <a:pt x="208260" y="108557"/>
                        <a:pt x="163694" y="148117"/>
                      </a:cubicBezTo>
                      <a:close/>
                    </a:path>
                  </a:pathLst>
                </a:custGeom>
                <a:noFill/>
                <a:ln w="12700" cap="rnd">
                  <a:solidFill>
                    <a:srgbClr val="000000"/>
                  </a:solidFill>
                  <a:prstDash val="solid"/>
                  <a:round/>
                </a:ln>
              </p:spPr>
              <p:txBody>
                <a:bodyPr rtlCol="0" anchor="ctr"/>
                <a:lstStyle/>
                <a:p>
                  <a:endParaRPr lang="en-US" sz="1799"/>
                </a:p>
              </p:txBody>
            </p:sp>
          </p:grpSp>
          <p:sp>
            <p:nvSpPr>
              <p:cNvPr id="13" name="Freeform 12">
                <a:extLst>
                  <a:ext uri="{FF2B5EF4-FFF2-40B4-BE49-F238E27FC236}">
                    <a16:creationId xmlns:a16="http://schemas.microsoft.com/office/drawing/2014/main" id="{274EBCE1-898E-3F2B-8302-BE987E41CAFF}"/>
                  </a:ext>
                </a:extLst>
              </p:cNvPr>
              <p:cNvSpPr/>
              <p:nvPr/>
            </p:nvSpPr>
            <p:spPr>
              <a:xfrm>
                <a:off x="20399834" y="6153189"/>
                <a:ext cx="16506" cy="278573"/>
              </a:xfrm>
              <a:custGeom>
                <a:avLst/>
                <a:gdLst>
                  <a:gd name="connsiteX0" fmla="*/ 0 w 16506"/>
                  <a:gd name="connsiteY0" fmla="*/ 0 h 278573"/>
                  <a:gd name="connsiteX1" fmla="*/ 0 w 16506"/>
                  <a:gd name="connsiteY1" fmla="*/ 278574 h 278573"/>
                </a:gdLst>
                <a:ahLst/>
                <a:cxnLst>
                  <a:cxn ang="0">
                    <a:pos x="connsiteX0" y="connsiteY0"/>
                  </a:cxn>
                  <a:cxn ang="0">
                    <a:pos x="connsiteX1" y="connsiteY1"/>
                  </a:cxn>
                </a:cxnLst>
                <a:rect l="l" t="t" r="r" b="b"/>
                <a:pathLst>
                  <a:path w="16506" h="278573">
                    <a:moveTo>
                      <a:pt x="0" y="0"/>
                    </a:moveTo>
                    <a:lnTo>
                      <a:pt x="0" y="278574"/>
                    </a:lnTo>
                  </a:path>
                </a:pathLst>
              </a:custGeom>
              <a:ln w="12700" cap="rnd">
                <a:solidFill>
                  <a:srgbClr val="000000"/>
                </a:solidFill>
                <a:prstDash val="solid"/>
                <a:round/>
              </a:ln>
            </p:spPr>
            <p:txBody>
              <a:bodyPr rtlCol="0" anchor="ctr"/>
              <a:lstStyle/>
              <a:p>
                <a:endParaRPr lang="en-US" sz="1799"/>
              </a:p>
            </p:txBody>
          </p:sp>
        </p:grpSp>
      </p:grpSp>
      <p:sp>
        <p:nvSpPr>
          <p:cNvPr id="26" name="Freeform 25">
            <a:extLst>
              <a:ext uri="{FF2B5EF4-FFF2-40B4-BE49-F238E27FC236}">
                <a16:creationId xmlns:a16="http://schemas.microsoft.com/office/drawing/2014/main" id="{8A191E91-721C-4A4D-9928-61B914339203}"/>
              </a:ext>
            </a:extLst>
          </p:cNvPr>
          <p:cNvSpPr/>
          <p:nvPr/>
        </p:nvSpPr>
        <p:spPr>
          <a:xfrm rot="16857412">
            <a:off x="6473386" y="1968345"/>
            <a:ext cx="1736260" cy="152301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cxnSp>
        <p:nvCxnSpPr>
          <p:cNvPr id="36" name="Straight Connector 35">
            <a:extLst>
              <a:ext uri="{FF2B5EF4-FFF2-40B4-BE49-F238E27FC236}">
                <a16:creationId xmlns:a16="http://schemas.microsoft.com/office/drawing/2014/main" id="{3E2D75C2-DAEA-54DD-318E-5769B27BECA1}"/>
              </a:ext>
            </a:extLst>
          </p:cNvPr>
          <p:cNvCxnSpPr>
            <a:cxnSpLocks/>
          </p:cNvCxnSpPr>
          <p:nvPr/>
        </p:nvCxnSpPr>
        <p:spPr>
          <a:xfrm>
            <a:off x="1785437" y="2170539"/>
            <a:ext cx="0" cy="986586"/>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73C0B6C9-B52C-CCFD-B662-30A54B074E3B}"/>
              </a:ext>
            </a:extLst>
          </p:cNvPr>
          <p:cNvGrpSpPr/>
          <p:nvPr/>
        </p:nvGrpSpPr>
        <p:grpSpPr>
          <a:xfrm>
            <a:off x="842428" y="3350400"/>
            <a:ext cx="284351" cy="90540"/>
            <a:chOff x="1376309" y="4038285"/>
            <a:chExt cx="284351" cy="90540"/>
          </a:xfrm>
        </p:grpSpPr>
        <p:cxnSp>
          <p:nvCxnSpPr>
            <p:cNvPr id="142" name="Straight Connector 141">
              <a:extLst>
                <a:ext uri="{FF2B5EF4-FFF2-40B4-BE49-F238E27FC236}">
                  <a16:creationId xmlns:a16="http://schemas.microsoft.com/office/drawing/2014/main" id="{2E0FE6F6-F1C9-DB06-3E17-8E299809CC75}"/>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3" name="Graphic 15">
              <a:extLst>
                <a:ext uri="{FF2B5EF4-FFF2-40B4-BE49-F238E27FC236}">
                  <a16:creationId xmlns:a16="http://schemas.microsoft.com/office/drawing/2014/main" id="{2377B389-D1C1-0555-25C7-8D0501BD54EC}"/>
                </a:ext>
              </a:extLst>
            </p:cNvPr>
            <p:cNvGrpSpPr/>
            <p:nvPr/>
          </p:nvGrpSpPr>
          <p:grpSpPr>
            <a:xfrm rot="16200000">
              <a:off x="1570220" y="4038384"/>
              <a:ext cx="90540" cy="90341"/>
              <a:chOff x="1006279" y="7689162"/>
              <a:chExt cx="118191" cy="117931"/>
            </a:xfrm>
          </p:grpSpPr>
          <p:sp>
            <p:nvSpPr>
              <p:cNvPr id="144" name="Freeform 143">
                <a:extLst>
                  <a:ext uri="{FF2B5EF4-FFF2-40B4-BE49-F238E27FC236}">
                    <a16:creationId xmlns:a16="http://schemas.microsoft.com/office/drawing/2014/main" id="{44D166F8-2AF8-8F8D-E5E0-EF4EE3C0AC96}"/>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45" name="Freeform 144">
                <a:extLst>
                  <a:ext uri="{FF2B5EF4-FFF2-40B4-BE49-F238E27FC236}">
                    <a16:creationId xmlns:a16="http://schemas.microsoft.com/office/drawing/2014/main" id="{A240D7DB-EB60-B618-5A69-E718C78A7493}"/>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sp>
        <p:nvSpPr>
          <p:cNvPr id="35" name="Freeform 34">
            <a:extLst>
              <a:ext uri="{FF2B5EF4-FFF2-40B4-BE49-F238E27FC236}">
                <a16:creationId xmlns:a16="http://schemas.microsoft.com/office/drawing/2014/main" id="{97D8D502-5C27-F74B-52E1-C29F2650F894}"/>
              </a:ext>
            </a:extLst>
          </p:cNvPr>
          <p:cNvSpPr/>
          <p:nvPr/>
        </p:nvSpPr>
        <p:spPr>
          <a:xfrm rot="14884055">
            <a:off x="5859753" y="4624547"/>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grpSp>
        <p:nvGrpSpPr>
          <p:cNvPr id="37" name="Group 36">
            <a:extLst>
              <a:ext uri="{FF2B5EF4-FFF2-40B4-BE49-F238E27FC236}">
                <a16:creationId xmlns:a16="http://schemas.microsoft.com/office/drawing/2014/main" id="{C7D90D30-57D6-482D-2080-99C8A2B9ED73}"/>
              </a:ext>
            </a:extLst>
          </p:cNvPr>
          <p:cNvGrpSpPr/>
          <p:nvPr/>
        </p:nvGrpSpPr>
        <p:grpSpPr>
          <a:xfrm>
            <a:off x="4116766" y="6380761"/>
            <a:ext cx="3438921" cy="2437858"/>
            <a:chOff x="1950804" y="3053151"/>
            <a:chExt cx="4822141" cy="3418425"/>
          </a:xfrm>
        </p:grpSpPr>
        <p:pic>
          <p:nvPicPr>
            <p:cNvPr id="38" name="Picture 37">
              <a:extLst>
                <a:ext uri="{FF2B5EF4-FFF2-40B4-BE49-F238E27FC236}">
                  <a16:creationId xmlns:a16="http://schemas.microsoft.com/office/drawing/2014/main" id="{773BAD81-8B23-9280-84CF-689D4E39FD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026"/>
            <a:stretch/>
          </p:blipFill>
          <p:spPr>
            <a:xfrm>
              <a:off x="1950804" y="3053151"/>
              <a:ext cx="4822141" cy="3418425"/>
            </a:xfrm>
            <a:prstGeom prst="rect">
              <a:avLst/>
            </a:prstGeom>
          </p:spPr>
        </p:pic>
        <p:sp>
          <p:nvSpPr>
            <p:cNvPr id="40" name="Rectangle 39">
              <a:extLst>
                <a:ext uri="{FF2B5EF4-FFF2-40B4-BE49-F238E27FC236}">
                  <a16:creationId xmlns:a16="http://schemas.microsoft.com/office/drawing/2014/main" id="{F225EBD4-91A9-0AB5-1628-54A8E8C55217}"/>
                </a:ext>
              </a:extLst>
            </p:cNvPr>
            <p:cNvSpPr/>
            <p:nvPr/>
          </p:nvSpPr>
          <p:spPr>
            <a:xfrm>
              <a:off x="2791253" y="3350557"/>
              <a:ext cx="3981692" cy="2462739"/>
            </a:xfrm>
            <a:prstGeom prst="rect">
              <a:avLst/>
            </a:prstGeom>
            <a:blipFill dpi="0" rotWithShape="1">
              <a:blip r:embed="rId4" cstate="screen">
                <a:extLst>
                  <a:ext uri="{28A0092B-C50C-407E-A947-70E740481C1C}">
                    <a14:useLocalDpi xmlns:a14="http://schemas.microsoft.com/office/drawing/2010/main"/>
                  </a:ext>
                </a:extLst>
              </a:blip>
              <a:srcRect/>
              <a:stretch>
                <a:fillRect l="-1000" t="286" r="-15000" b="-2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52" name="Group 51">
            <a:extLst>
              <a:ext uri="{FF2B5EF4-FFF2-40B4-BE49-F238E27FC236}">
                <a16:creationId xmlns:a16="http://schemas.microsoft.com/office/drawing/2014/main" id="{5A21EDA6-1D60-71AA-C8F7-D6A56BDF682E}"/>
              </a:ext>
            </a:extLst>
          </p:cNvPr>
          <p:cNvGrpSpPr/>
          <p:nvPr/>
        </p:nvGrpSpPr>
        <p:grpSpPr>
          <a:xfrm rot="20570557">
            <a:off x="3972403" y="7095349"/>
            <a:ext cx="1013273" cy="1008681"/>
            <a:chOff x="2301368" y="4765438"/>
            <a:chExt cx="1350264" cy="1344145"/>
          </a:xfrm>
        </p:grpSpPr>
        <p:sp>
          <p:nvSpPr>
            <p:cNvPr id="53" name="Oval 52">
              <a:extLst>
                <a:ext uri="{FF2B5EF4-FFF2-40B4-BE49-F238E27FC236}">
                  <a16:creationId xmlns:a16="http://schemas.microsoft.com/office/drawing/2014/main" id="{39521595-9DCC-F263-A942-93F4DFF52B70}"/>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3F4CF68F-6384-88B6-83DD-180389986FE7}"/>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sp>
        <p:nvSpPr>
          <p:cNvPr id="57" name="Freeform 56">
            <a:extLst>
              <a:ext uri="{FF2B5EF4-FFF2-40B4-BE49-F238E27FC236}">
                <a16:creationId xmlns:a16="http://schemas.microsoft.com/office/drawing/2014/main" id="{3E9E7628-AB56-323E-D679-AB81668E6628}"/>
              </a:ext>
            </a:extLst>
          </p:cNvPr>
          <p:cNvSpPr/>
          <p:nvPr/>
        </p:nvSpPr>
        <p:spPr>
          <a:xfrm rot="16455030">
            <a:off x="5798409" y="8497349"/>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cxnSp>
        <p:nvCxnSpPr>
          <p:cNvPr id="59" name="Straight Connector 58">
            <a:extLst>
              <a:ext uri="{FF2B5EF4-FFF2-40B4-BE49-F238E27FC236}">
                <a16:creationId xmlns:a16="http://schemas.microsoft.com/office/drawing/2014/main" id="{18FD2B2F-8164-6376-54E3-C5906455B05E}"/>
              </a:ext>
            </a:extLst>
          </p:cNvPr>
          <p:cNvCxnSpPr>
            <a:cxnSpLocks/>
          </p:cNvCxnSpPr>
          <p:nvPr/>
        </p:nvCxnSpPr>
        <p:spPr>
          <a:xfrm>
            <a:off x="830267" y="3157125"/>
            <a:ext cx="0" cy="380779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319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5098E-080C-A875-B320-91921610036B}"/>
            </a:ext>
          </a:extLst>
        </p:cNvPr>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53A953EE-4AB1-1E74-5F75-93B62292E927}"/>
              </a:ext>
            </a:extLst>
          </p:cNvPr>
          <p:cNvCxnSpPr>
            <a:cxnSpLocks/>
          </p:cNvCxnSpPr>
          <p:nvPr/>
        </p:nvCxnSpPr>
        <p:spPr>
          <a:xfrm>
            <a:off x="841769" y="1176990"/>
            <a:ext cx="0" cy="25994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68A85DC6-A3A5-9F4A-BD8B-1D26DE51B0BD}"/>
              </a:ext>
            </a:extLst>
          </p:cNvPr>
          <p:cNvCxnSpPr>
            <a:cxnSpLocks/>
            <a:stCxn id="203" idx="1"/>
          </p:cNvCxnSpPr>
          <p:nvPr/>
        </p:nvCxnSpPr>
        <p:spPr>
          <a:xfrm flipH="1" flipV="1">
            <a:off x="-37293" y="698810"/>
            <a:ext cx="1331206" cy="19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2" name="object 13">
            <a:extLst>
              <a:ext uri="{FF2B5EF4-FFF2-40B4-BE49-F238E27FC236}">
                <a16:creationId xmlns:a16="http://schemas.microsoft.com/office/drawing/2014/main" id="{1037C880-2328-0A53-188F-66741E08C8A0}"/>
              </a:ext>
            </a:extLst>
          </p:cNvPr>
          <p:cNvSpPr/>
          <p:nvPr/>
        </p:nvSpPr>
        <p:spPr>
          <a:xfrm rot="16200000">
            <a:off x="3134009" y="-1712527"/>
            <a:ext cx="1276202" cy="7575128"/>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8D3CA4A4-D4C7-FD49-E247-62444A607E27}"/>
              </a:ext>
            </a:extLst>
          </p:cNvPr>
          <p:cNvSpPr txBox="1">
            <a:spLocks/>
          </p:cNvSpPr>
          <p:nvPr/>
        </p:nvSpPr>
        <p:spPr>
          <a:xfrm>
            <a:off x="672233" y="1676763"/>
            <a:ext cx="5939601" cy="493776"/>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200" b="1" dirty="0">
                <a:solidFill>
                  <a:srgbClr val="FFFFFF"/>
                </a:solidFill>
                <a:latin typeface="Calibri" panose="020F0502020204030204" pitchFamily="34" charset="0"/>
                <a:cs typeface="Calibri" panose="020F0502020204030204" pitchFamily="34" charset="0"/>
              </a:rPr>
              <a:t>Proveye </a:t>
            </a:r>
          </a:p>
        </p:txBody>
      </p:sp>
      <p:sp>
        <p:nvSpPr>
          <p:cNvPr id="129" name="Freeform 128">
            <a:extLst>
              <a:ext uri="{FF2B5EF4-FFF2-40B4-BE49-F238E27FC236}">
                <a16:creationId xmlns:a16="http://schemas.microsoft.com/office/drawing/2014/main" id="{34478692-1BBC-82D7-5FE0-135704EFA16F}"/>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41" name="TextBox 140">
            <a:extLst>
              <a:ext uri="{FF2B5EF4-FFF2-40B4-BE49-F238E27FC236}">
                <a16:creationId xmlns:a16="http://schemas.microsoft.com/office/drawing/2014/main" id="{905CA057-D5C3-4ADC-39D3-9D94C1D73314}"/>
              </a:ext>
            </a:extLst>
          </p:cNvPr>
          <p:cNvSpPr txBox="1"/>
          <p:nvPr/>
        </p:nvSpPr>
        <p:spPr>
          <a:xfrm>
            <a:off x="1464449" y="591751"/>
            <a:ext cx="3366904" cy="320665"/>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AGRICOLTURA</a:t>
            </a:r>
          </a:p>
        </p:txBody>
      </p:sp>
      <p:grpSp>
        <p:nvGrpSpPr>
          <p:cNvPr id="197" name="Group 196">
            <a:extLst>
              <a:ext uri="{FF2B5EF4-FFF2-40B4-BE49-F238E27FC236}">
                <a16:creationId xmlns:a16="http://schemas.microsoft.com/office/drawing/2014/main" id="{03D8EA5F-826E-9371-F979-96AB9542AC76}"/>
              </a:ext>
            </a:extLst>
          </p:cNvPr>
          <p:cNvGrpSpPr/>
          <p:nvPr/>
        </p:nvGrpSpPr>
        <p:grpSpPr>
          <a:xfrm rot="16200000">
            <a:off x="514220" y="225676"/>
            <a:ext cx="793054" cy="947012"/>
            <a:chOff x="547405" y="6570863"/>
            <a:chExt cx="1035254" cy="1236230"/>
          </a:xfrm>
        </p:grpSpPr>
        <p:grpSp>
          <p:nvGrpSpPr>
            <p:cNvPr id="199" name="Graphic 15">
              <a:extLst>
                <a:ext uri="{FF2B5EF4-FFF2-40B4-BE49-F238E27FC236}">
                  <a16:creationId xmlns:a16="http://schemas.microsoft.com/office/drawing/2014/main" id="{BC327699-F2CE-E4FC-4CD5-1EA89C67CB45}"/>
                </a:ext>
              </a:extLst>
            </p:cNvPr>
            <p:cNvGrpSpPr/>
            <p:nvPr/>
          </p:nvGrpSpPr>
          <p:grpSpPr>
            <a:xfrm>
              <a:off x="1006279" y="7689162"/>
              <a:ext cx="118191" cy="117931"/>
              <a:chOff x="1006279" y="7689162"/>
              <a:chExt cx="118191" cy="117931"/>
            </a:xfrm>
          </p:grpSpPr>
          <p:sp>
            <p:nvSpPr>
              <p:cNvPr id="203" name="Freeform 202">
                <a:extLst>
                  <a:ext uri="{FF2B5EF4-FFF2-40B4-BE49-F238E27FC236}">
                    <a16:creationId xmlns:a16="http://schemas.microsoft.com/office/drawing/2014/main" id="{1EFB7254-52BB-CCBC-19C5-AD0EEC615F17}"/>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04" name="Freeform 203">
                <a:extLst>
                  <a:ext uri="{FF2B5EF4-FFF2-40B4-BE49-F238E27FC236}">
                    <a16:creationId xmlns:a16="http://schemas.microsoft.com/office/drawing/2014/main" id="{C7A07223-CC45-FE7E-EA9B-EF950347623B}"/>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6668"/>
              </a:solidFill>
              <a:ln w="2276" cap="flat">
                <a:noFill/>
                <a:prstDash val="solid"/>
                <a:miter/>
              </a:ln>
            </p:spPr>
            <p:txBody>
              <a:bodyPr rtlCol="0" anchor="ctr"/>
              <a:lstStyle/>
              <a:p>
                <a:endParaRPr lang="en-US"/>
              </a:p>
            </p:txBody>
          </p:sp>
        </p:grpSp>
        <p:grpSp>
          <p:nvGrpSpPr>
            <p:cNvPr id="200" name="Graphic 15">
              <a:extLst>
                <a:ext uri="{FF2B5EF4-FFF2-40B4-BE49-F238E27FC236}">
                  <a16:creationId xmlns:a16="http://schemas.microsoft.com/office/drawing/2014/main" id="{1BB71FE4-92FF-797B-2767-6FBE16FDF12D}"/>
                </a:ext>
              </a:extLst>
            </p:cNvPr>
            <p:cNvGrpSpPr/>
            <p:nvPr/>
          </p:nvGrpSpPr>
          <p:grpSpPr>
            <a:xfrm>
              <a:off x="547405" y="6570863"/>
              <a:ext cx="1035254" cy="914993"/>
              <a:chOff x="547405" y="6570863"/>
              <a:chExt cx="1035254" cy="914993"/>
            </a:xfrm>
          </p:grpSpPr>
          <p:sp>
            <p:nvSpPr>
              <p:cNvPr id="201" name="Freeform 200">
                <a:extLst>
                  <a:ext uri="{FF2B5EF4-FFF2-40B4-BE49-F238E27FC236}">
                    <a16:creationId xmlns:a16="http://schemas.microsoft.com/office/drawing/2014/main" id="{805604BD-51E1-0CA9-ABE6-54626EACA0CA}"/>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006668"/>
              </a:solidFill>
              <a:ln w="2276"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5749EC95-33D6-4826-B9F9-F0C7AA7D74D9}"/>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sp>
        <p:nvSpPr>
          <p:cNvPr id="226" name="Text Placeholder 35">
            <a:extLst>
              <a:ext uri="{FF2B5EF4-FFF2-40B4-BE49-F238E27FC236}">
                <a16:creationId xmlns:a16="http://schemas.microsoft.com/office/drawing/2014/main" id="{0C90BC8C-C105-0DD8-03D4-0D7B367AE35A}"/>
              </a:ext>
            </a:extLst>
          </p:cNvPr>
          <p:cNvSpPr txBox="1">
            <a:spLocks/>
          </p:cNvSpPr>
          <p:nvPr/>
        </p:nvSpPr>
        <p:spPr>
          <a:xfrm>
            <a:off x="672233" y="2300465"/>
            <a:ext cx="6742610" cy="1107661"/>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1580"/>
              </a:lnSpc>
              <a:spcBef>
                <a:spcPts val="0"/>
              </a:spcBef>
              <a:buNone/>
              <a:tabLst>
                <a:tab pos="1150938" algn="l"/>
              </a:tabLst>
            </a:pPr>
            <a:r>
              <a:rPr lang="en-US" sz="1400" b="1" dirty="0">
                <a:solidFill>
                  <a:schemeClr val="bg1"/>
                </a:solidFill>
                <a:latin typeface="Calibri" panose="020F0502020204030204" pitchFamily="34" charset="0"/>
                <a:cs typeface="Calibri" panose="020F0502020204030204" pitchFamily="34" charset="0"/>
              </a:rPr>
              <a:t>Sviluppatore: </a:t>
            </a:r>
            <a:r>
              <a:rPr lang="en-US" sz="1400" dirty="0">
                <a:solidFill>
                  <a:schemeClr val="bg1"/>
                </a:solidFill>
                <a:latin typeface="Calibri" panose="020F0502020204030204" pitchFamily="34" charset="0"/>
                <a:cs typeface="Calibri" panose="020F0502020204030204" pitchFamily="34" charset="0"/>
              </a:rPr>
              <a:t>     Dr. Fabio Morelli/ University College Dublin </a:t>
            </a:r>
          </a:p>
          <a:p>
            <a:pPr marL="0" indent="0">
              <a:buNone/>
              <a:tabLst>
                <a:tab pos="1147763" algn="l"/>
              </a:tabLst>
            </a:pPr>
            <a:endParaRPr lang="en-US" sz="1400" dirty="0">
              <a:solidFill>
                <a:schemeClr val="bg1"/>
              </a:solidFill>
              <a:latin typeface="Calibri" panose="020F0502020204030204" pitchFamily="34" charset="0"/>
              <a:cs typeface="Calibri" panose="020F0502020204030204" pitchFamily="34" charset="0"/>
            </a:endParaRPr>
          </a:p>
        </p:txBody>
      </p:sp>
      <p:sp>
        <p:nvSpPr>
          <p:cNvPr id="228" name="TextBox 227">
            <a:extLst>
              <a:ext uri="{FF2B5EF4-FFF2-40B4-BE49-F238E27FC236}">
                <a16:creationId xmlns:a16="http://schemas.microsoft.com/office/drawing/2014/main" id="{4BB3472D-89C7-BCF9-25C2-69ABF762A6CA}"/>
              </a:ext>
            </a:extLst>
          </p:cNvPr>
          <p:cNvSpPr txBox="1"/>
          <p:nvPr/>
        </p:nvSpPr>
        <p:spPr>
          <a:xfrm>
            <a:off x="1196063" y="2836549"/>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Gratuito/A pagamento</a:t>
            </a:r>
          </a:p>
        </p:txBody>
      </p:sp>
      <p:sp>
        <p:nvSpPr>
          <p:cNvPr id="231" name="Text Placeholder 1">
            <a:extLst>
              <a:ext uri="{FF2B5EF4-FFF2-40B4-BE49-F238E27FC236}">
                <a16:creationId xmlns:a16="http://schemas.microsoft.com/office/drawing/2014/main" id="{BE507170-1E43-38B1-13D2-79F01603CBBA}"/>
              </a:ext>
            </a:extLst>
          </p:cNvPr>
          <p:cNvSpPr txBox="1">
            <a:spLocks/>
          </p:cNvSpPr>
          <p:nvPr/>
        </p:nvSpPr>
        <p:spPr>
          <a:xfrm>
            <a:off x="1216187" y="3168449"/>
            <a:ext cx="5760117" cy="521919"/>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Servizio commerciale a pagamento </a:t>
            </a:r>
          </a:p>
        </p:txBody>
      </p:sp>
      <p:cxnSp>
        <p:nvCxnSpPr>
          <p:cNvPr id="240" name="Straight Connector 239">
            <a:extLst>
              <a:ext uri="{FF2B5EF4-FFF2-40B4-BE49-F238E27FC236}">
                <a16:creationId xmlns:a16="http://schemas.microsoft.com/office/drawing/2014/main" id="{0BAD9FE1-718A-8B66-9D94-46F07438D6FC}"/>
              </a:ext>
            </a:extLst>
          </p:cNvPr>
          <p:cNvCxnSpPr>
            <a:cxnSpLocks/>
          </p:cNvCxnSpPr>
          <p:nvPr/>
        </p:nvCxnSpPr>
        <p:spPr>
          <a:xfrm flipH="1">
            <a:off x="-1" y="2170539"/>
            <a:ext cx="675640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6" name="Slide Number Placeholder 5">
            <a:extLst>
              <a:ext uri="{FF2B5EF4-FFF2-40B4-BE49-F238E27FC236}">
                <a16:creationId xmlns:a16="http://schemas.microsoft.com/office/drawing/2014/main" id="{E41200DD-04B9-1B74-874A-F611A84F464A}"/>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9</a:t>
            </a:fld>
            <a:endParaRPr lang="en-US" dirty="0">
              <a:solidFill>
                <a:srgbClr val="262626"/>
              </a:solidFill>
            </a:endParaRPr>
          </a:p>
        </p:txBody>
      </p:sp>
      <p:grpSp>
        <p:nvGrpSpPr>
          <p:cNvPr id="3" name="Graphic 503">
            <a:extLst>
              <a:ext uri="{FF2B5EF4-FFF2-40B4-BE49-F238E27FC236}">
                <a16:creationId xmlns:a16="http://schemas.microsoft.com/office/drawing/2014/main" id="{CEF82A19-C3CF-4E03-74E2-B275E5B3EEC5}"/>
              </a:ext>
            </a:extLst>
          </p:cNvPr>
          <p:cNvGrpSpPr/>
          <p:nvPr/>
        </p:nvGrpSpPr>
        <p:grpSpPr>
          <a:xfrm>
            <a:off x="584640" y="481510"/>
            <a:ext cx="326969" cy="408757"/>
            <a:chOff x="19964074" y="5627360"/>
            <a:chExt cx="874820" cy="1086273"/>
          </a:xfrm>
          <a:noFill/>
        </p:grpSpPr>
        <p:grpSp>
          <p:nvGrpSpPr>
            <p:cNvPr id="4" name="Graphic 503">
              <a:extLst>
                <a:ext uri="{FF2B5EF4-FFF2-40B4-BE49-F238E27FC236}">
                  <a16:creationId xmlns:a16="http://schemas.microsoft.com/office/drawing/2014/main" id="{6CF0133D-B87A-15C1-D5D9-84C5E701B61E}"/>
                </a:ext>
              </a:extLst>
            </p:cNvPr>
            <p:cNvGrpSpPr/>
            <p:nvPr/>
          </p:nvGrpSpPr>
          <p:grpSpPr>
            <a:xfrm>
              <a:off x="19964074" y="6029562"/>
              <a:ext cx="874820" cy="684071"/>
              <a:chOff x="19964074" y="6029562"/>
              <a:chExt cx="874820" cy="684071"/>
            </a:xfrm>
            <a:noFill/>
          </p:grpSpPr>
          <p:grpSp>
            <p:nvGrpSpPr>
              <p:cNvPr id="17" name="Graphic 503">
                <a:extLst>
                  <a:ext uri="{FF2B5EF4-FFF2-40B4-BE49-F238E27FC236}">
                    <a16:creationId xmlns:a16="http://schemas.microsoft.com/office/drawing/2014/main" id="{57BF49E4-ECCB-6ACA-1DB2-585FF33C96C6}"/>
                  </a:ext>
                </a:extLst>
              </p:cNvPr>
              <p:cNvGrpSpPr/>
              <p:nvPr/>
            </p:nvGrpSpPr>
            <p:grpSpPr>
              <a:xfrm>
                <a:off x="20442750" y="6029562"/>
                <a:ext cx="396145" cy="684071"/>
                <a:chOff x="20442750" y="6029562"/>
                <a:chExt cx="396145" cy="684071"/>
              </a:xfrm>
              <a:noFill/>
            </p:grpSpPr>
            <p:sp>
              <p:nvSpPr>
                <p:cNvPr id="23" name="Freeform 22">
                  <a:extLst>
                    <a:ext uri="{FF2B5EF4-FFF2-40B4-BE49-F238E27FC236}">
                      <a16:creationId xmlns:a16="http://schemas.microsoft.com/office/drawing/2014/main" id="{F5342D16-6340-9D4F-6ADD-2D1C3749CEAC}"/>
                    </a:ext>
                  </a:extLst>
                </p:cNvPr>
                <p:cNvSpPr/>
                <p:nvPr/>
              </p:nvSpPr>
              <p:spPr>
                <a:xfrm>
                  <a:off x="20459978" y="6029562"/>
                  <a:ext cx="378917" cy="576928"/>
                </a:xfrm>
                <a:custGeom>
                  <a:avLst/>
                  <a:gdLst>
                    <a:gd name="connsiteX0" fmla="*/ 184145 w 378917"/>
                    <a:gd name="connsiteY0" fmla="*/ 576928 h 576928"/>
                    <a:gd name="connsiteX1" fmla="*/ 364061 w 378917"/>
                    <a:gd name="connsiteY1" fmla="*/ 397256 h 576928"/>
                    <a:gd name="connsiteX2" fmla="*/ 378917 w 378917"/>
                    <a:gd name="connsiteY2" fmla="*/ 364289 h 576928"/>
                    <a:gd name="connsiteX3" fmla="*/ 378917 w 378917"/>
                    <a:gd name="connsiteY3" fmla="*/ 26374 h 576928"/>
                    <a:gd name="connsiteX4" fmla="*/ 352508 w 378917"/>
                    <a:gd name="connsiteY4" fmla="*/ 0 h 576928"/>
                    <a:gd name="connsiteX5" fmla="*/ 283181 w 378917"/>
                    <a:gd name="connsiteY5" fmla="*/ 95605 h 576928"/>
                    <a:gd name="connsiteX6" fmla="*/ 260074 w 378917"/>
                    <a:gd name="connsiteY6" fmla="*/ 283519 h 576928"/>
                    <a:gd name="connsiteX7" fmla="*/ 203953 w 378917"/>
                    <a:gd name="connsiteY7" fmla="*/ 298354 h 576928"/>
                    <a:gd name="connsiteX8" fmla="*/ 139579 w 378917"/>
                    <a:gd name="connsiteY8" fmla="*/ 362641 h 576928"/>
                    <a:gd name="connsiteX9" fmla="*/ 30640 w 378917"/>
                    <a:gd name="connsiteY9" fmla="*/ 412092 h 576928"/>
                    <a:gd name="connsiteX10" fmla="*/ 2578 w 378917"/>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917" h="576928">
                      <a:moveTo>
                        <a:pt x="184145" y="576928"/>
                      </a:moveTo>
                      <a:lnTo>
                        <a:pt x="364061" y="397256"/>
                      </a:lnTo>
                      <a:cubicBezTo>
                        <a:pt x="372314" y="389014"/>
                        <a:pt x="377267" y="377476"/>
                        <a:pt x="378917" y="364289"/>
                      </a:cubicBezTo>
                      <a:lnTo>
                        <a:pt x="378917" y="26374"/>
                      </a:lnTo>
                      <a:cubicBezTo>
                        <a:pt x="378917" y="11539"/>
                        <a:pt x="367364" y="0"/>
                        <a:pt x="352508" y="0"/>
                      </a:cubicBezTo>
                      <a:cubicBezTo>
                        <a:pt x="322796" y="1648"/>
                        <a:pt x="294737" y="34616"/>
                        <a:pt x="283181" y="95605"/>
                      </a:cubicBezTo>
                      <a:lnTo>
                        <a:pt x="260074" y="283519"/>
                      </a:lnTo>
                      <a:cubicBezTo>
                        <a:pt x="238616" y="281871"/>
                        <a:pt x="215507" y="286816"/>
                        <a:pt x="203953" y="298354"/>
                      </a:cubicBezTo>
                      <a:lnTo>
                        <a:pt x="139579" y="362641"/>
                      </a:lnTo>
                      <a:cubicBezTo>
                        <a:pt x="81808" y="374179"/>
                        <a:pt x="60350" y="382421"/>
                        <a:pt x="30640" y="412092"/>
                      </a:cubicBezTo>
                      <a:cubicBezTo>
                        <a:pt x="928" y="441762"/>
                        <a:pt x="-4022" y="501103"/>
                        <a:pt x="2578" y="576928"/>
                      </a:cubicBezTo>
                    </a:path>
                  </a:pathLst>
                </a:custGeom>
                <a:noFill/>
                <a:ln w="12700" cap="rnd">
                  <a:solidFill>
                    <a:srgbClr val="000000"/>
                  </a:solidFill>
                  <a:prstDash val="solid"/>
                  <a:round/>
                </a:ln>
              </p:spPr>
              <p:txBody>
                <a:bodyPr rtlCol="0" anchor="ctr"/>
                <a:lstStyle/>
                <a:p>
                  <a:endParaRPr lang="en-US" sz="1799"/>
                </a:p>
              </p:txBody>
            </p:sp>
            <p:sp>
              <p:nvSpPr>
                <p:cNvPr id="24" name="Freeform 23">
                  <a:extLst>
                    <a:ext uri="{FF2B5EF4-FFF2-40B4-BE49-F238E27FC236}">
                      <a16:creationId xmlns:a16="http://schemas.microsoft.com/office/drawing/2014/main" id="{1715E15A-FB94-44CE-AD8D-CF2416955F9A}"/>
                    </a:ext>
                  </a:extLst>
                </p:cNvPr>
                <p:cNvSpPr/>
                <p:nvPr/>
              </p:nvSpPr>
              <p:spPr>
                <a:xfrm>
                  <a:off x="20442750" y="6606490"/>
                  <a:ext cx="250892" cy="107143"/>
                </a:xfrm>
                <a:custGeom>
                  <a:avLst/>
                  <a:gdLst>
                    <a:gd name="connsiteX0" fmla="*/ 0 w 250892"/>
                    <a:gd name="connsiteY0" fmla="*/ 0 h 107143"/>
                    <a:gd name="connsiteX1" fmla="*/ 250891 w 250892"/>
                    <a:gd name="connsiteY1" fmla="*/ 0 h 107143"/>
                    <a:gd name="connsiteX2" fmla="*/ 250891 w 250892"/>
                    <a:gd name="connsiteY2" fmla="*/ 107144 h 107143"/>
                    <a:gd name="connsiteX3" fmla="*/ 0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0" y="0"/>
                      </a:moveTo>
                      <a:lnTo>
                        <a:pt x="250891" y="0"/>
                      </a:lnTo>
                      <a:lnTo>
                        <a:pt x="250891" y="107144"/>
                      </a:lnTo>
                      <a:lnTo>
                        <a:pt x="0"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25" name="Freeform 24">
                  <a:extLst>
                    <a:ext uri="{FF2B5EF4-FFF2-40B4-BE49-F238E27FC236}">
                      <a16:creationId xmlns:a16="http://schemas.microsoft.com/office/drawing/2014/main" id="{DF73795A-3CF6-9B4A-6AC1-D8BBB58CAC75}"/>
                    </a:ext>
                  </a:extLst>
                </p:cNvPr>
                <p:cNvSpPr/>
                <p:nvPr/>
              </p:nvSpPr>
              <p:spPr>
                <a:xfrm>
                  <a:off x="20644123" y="6313081"/>
                  <a:ext cx="115994" cy="150000"/>
                </a:xfrm>
                <a:custGeom>
                  <a:avLst/>
                  <a:gdLst>
                    <a:gd name="connsiteX0" fmla="*/ 75929 w 115994"/>
                    <a:gd name="connsiteY0" fmla="*/ 0 h 150000"/>
                    <a:gd name="connsiteX1" fmla="*/ 99036 w 115994"/>
                    <a:gd name="connsiteY1" fmla="*/ 6593 h 150000"/>
                    <a:gd name="connsiteX2" fmla="*/ 112242 w 115994"/>
                    <a:gd name="connsiteY2" fmla="*/ 37912 h 150000"/>
                    <a:gd name="connsiteX3" fmla="*/ 0 w 115994"/>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4" h="150000">
                      <a:moveTo>
                        <a:pt x="75929" y="0"/>
                      </a:moveTo>
                      <a:cubicBezTo>
                        <a:pt x="84183" y="0"/>
                        <a:pt x="92436" y="3296"/>
                        <a:pt x="99036" y="6593"/>
                      </a:cubicBezTo>
                      <a:cubicBezTo>
                        <a:pt x="110592" y="11538"/>
                        <a:pt x="122145" y="26373"/>
                        <a:pt x="112242" y="37912"/>
                      </a:cubicBezTo>
                      <a:lnTo>
                        <a:pt x="0" y="150001"/>
                      </a:lnTo>
                    </a:path>
                  </a:pathLst>
                </a:custGeom>
                <a:noFill/>
                <a:ln w="12700" cap="rnd">
                  <a:solidFill>
                    <a:srgbClr val="000000"/>
                  </a:solidFill>
                  <a:prstDash val="solid"/>
                  <a:round/>
                </a:ln>
              </p:spPr>
              <p:txBody>
                <a:bodyPr rtlCol="0" anchor="ctr"/>
                <a:lstStyle/>
                <a:p>
                  <a:endParaRPr lang="en-US" sz="1799"/>
                </a:p>
              </p:txBody>
            </p:sp>
          </p:grpSp>
          <p:grpSp>
            <p:nvGrpSpPr>
              <p:cNvPr id="18" name="Graphic 503">
                <a:extLst>
                  <a:ext uri="{FF2B5EF4-FFF2-40B4-BE49-F238E27FC236}">
                    <a16:creationId xmlns:a16="http://schemas.microsoft.com/office/drawing/2014/main" id="{BF734B6C-A437-C581-D776-06CD438FBFB9}"/>
                  </a:ext>
                </a:extLst>
              </p:cNvPr>
              <p:cNvGrpSpPr/>
              <p:nvPr/>
            </p:nvGrpSpPr>
            <p:grpSpPr>
              <a:xfrm>
                <a:off x="19964074" y="6029562"/>
                <a:ext cx="394494" cy="684071"/>
                <a:chOff x="19964074" y="6029562"/>
                <a:chExt cx="394494" cy="684071"/>
              </a:xfrm>
              <a:noFill/>
            </p:grpSpPr>
            <p:sp>
              <p:nvSpPr>
                <p:cNvPr id="20" name="Freeform 19">
                  <a:extLst>
                    <a:ext uri="{FF2B5EF4-FFF2-40B4-BE49-F238E27FC236}">
                      <a16:creationId xmlns:a16="http://schemas.microsoft.com/office/drawing/2014/main" id="{D53FE70A-D1F4-7D21-B7AF-A96EC00BC29D}"/>
                    </a:ext>
                  </a:extLst>
                </p:cNvPr>
                <p:cNvSpPr/>
                <p:nvPr/>
              </p:nvSpPr>
              <p:spPr>
                <a:xfrm>
                  <a:off x="19964074" y="6029562"/>
                  <a:ext cx="379340" cy="576928"/>
                </a:xfrm>
                <a:custGeom>
                  <a:avLst/>
                  <a:gdLst>
                    <a:gd name="connsiteX0" fmla="*/ 376339 w 379340"/>
                    <a:gd name="connsiteY0" fmla="*/ 573631 h 576928"/>
                    <a:gd name="connsiteX1" fmla="*/ 348277 w 379340"/>
                    <a:gd name="connsiteY1" fmla="*/ 412092 h 576928"/>
                    <a:gd name="connsiteX2" fmla="*/ 239338 w 379340"/>
                    <a:gd name="connsiteY2" fmla="*/ 362641 h 576928"/>
                    <a:gd name="connsiteX3" fmla="*/ 174964 w 379340"/>
                    <a:gd name="connsiteY3" fmla="*/ 298354 h 576928"/>
                    <a:gd name="connsiteX4" fmla="*/ 118843 w 379340"/>
                    <a:gd name="connsiteY4" fmla="*/ 283519 h 576928"/>
                    <a:gd name="connsiteX5" fmla="*/ 95736 w 379340"/>
                    <a:gd name="connsiteY5" fmla="*/ 95605 h 576928"/>
                    <a:gd name="connsiteX6" fmla="*/ 26409 w 379340"/>
                    <a:gd name="connsiteY6" fmla="*/ 0 h 576928"/>
                    <a:gd name="connsiteX7" fmla="*/ 0 w 379340"/>
                    <a:gd name="connsiteY7" fmla="*/ 26374 h 576928"/>
                    <a:gd name="connsiteX8" fmla="*/ 0 w 379340"/>
                    <a:gd name="connsiteY8" fmla="*/ 364289 h 576928"/>
                    <a:gd name="connsiteX9" fmla="*/ 14856 w 379340"/>
                    <a:gd name="connsiteY9" fmla="*/ 397256 h 576928"/>
                    <a:gd name="connsiteX10" fmla="*/ 194772 w 379340"/>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340" h="576928">
                      <a:moveTo>
                        <a:pt x="376339" y="573631"/>
                      </a:moveTo>
                      <a:cubicBezTo>
                        <a:pt x="381290" y="499455"/>
                        <a:pt x="384592" y="448356"/>
                        <a:pt x="348277" y="412092"/>
                      </a:cubicBezTo>
                      <a:cubicBezTo>
                        <a:pt x="316915" y="380773"/>
                        <a:pt x="295459" y="374179"/>
                        <a:pt x="239338" y="362641"/>
                      </a:cubicBezTo>
                      <a:lnTo>
                        <a:pt x="174964" y="298354"/>
                      </a:lnTo>
                      <a:cubicBezTo>
                        <a:pt x="161760" y="285167"/>
                        <a:pt x="140301" y="280222"/>
                        <a:pt x="118843" y="283519"/>
                      </a:cubicBezTo>
                      <a:lnTo>
                        <a:pt x="95736" y="95605"/>
                      </a:lnTo>
                      <a:cubicBezTo>
                        <a:pt x="84180" y="32967"/>
                        <a:pt x="56121" y="1648"/>
                        <a:pt x="26409" y="0"/>
                      </a:cubicBezTo>
                      <a:cubicBezTo>
                        <a:pt x="11553" y="0"/>
                        <a:pt x="0" y="11539"/>
                        <a:pt x="0" y="26374"/>
                      </a:cubicBezTo>
                      <a:lnTo>
                        <a:pt x="0" y="364289"/>
                      </a:lnTo>
                      <a:cubicBezTo>
                        <a:pt x="0" y="377476"/>
                        <a:pt x="4953" y="389014"/>
                        <a:pt x="14856" y="397256"/>
                      </a:cubicBezTo>
                      <a:lnTo>
                        <a:pt x="194772" y="576928"/>
                      </a:lnTo>
                    </a:path>
                  </a:pathLst>
                </a:custGeom>
                <a:noFill/>
                <a:ln w="12700" cap="rnd">
                  <a:solidFill>
                    <a:srgbClr val="000000"/>
                  </a:solidFill>
                  <a:prstDash val="solid"/>
                  <a:round/>
                </a:ln>
              </p:spPr>
              <p:txBody>
                <a:bodyPr rtlCol="0" anchor="ctr"/>
                <a:lstStyle/>
                <a:p>
                  <a:endParaRPr lang="en-US" sz="1799"/>
                </a:p>
              </p:txBody>
            </p:sp>
            <p:sp>
              <p:nvSpPr>
                <p:cNvPr id="21" name="Freeform 20">
                  <a:extLst>
                    <a:ext uri="{FF2B5EF4-FFF2-40B4-BE49-F238E27FC236}">
                      <a16:creationId xmlns:a16="http://schemas.microsoft.com/office/drawing/2014/main" id="{450074CA-FA0F-B514-1DB3-801484FA1B30}"/>
                    </a:ext>
                  </a:extLst>
                </p:cNvPr>
                <p:cNvSpPr/>
                <p:nvPr/>
              </p:nvSpPr>
              <p:spPr>
                <a:xfrm>
                  <a:off x="20107677" y="6606490"/>
                  <a:ext cx="250892" cy="107143"/>
                </a:xfrm>
                <a:custGeom>
                  <a:avLst/>
                  <a:gdLst>
                    <a:gd name="connsiteX0" fmla="*/ -1 w 250892"/>
                    <a:gd name="connsiteY0" fmla="*/ 0 h 107143"/>
                    <a:gd name="connsiteX1" fmla="*/ 250890 w 250892"/>
                    <a:gd name="connsiteY1" fmla="*/ 0 h 107143"/>
                    <a:gd name="connsiteX2" fmla="*/ 250890 w 250892"/>
                    <a:gd name="connsiteY2" fmla="*/ 107144 h 107143"/>
                    <a:gd name="connsiteX3" fmla="*/ -1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1" y="0"/>
                      </a:moveTo>
                      <a:lnTo>
                        <a:pt x="250890" y="0"/>
                      </a:lnTo>
                      <a:lnTo>
                        <a:pt x="250890" y="107144"/>
                      </a:lnTo>
                      <a:lnTo>
                        <a:pt x="-1"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22" name="Freeform 21">
                  <a:extLst>
                    <a:ext uri="{FF2B5EF4-FFF2-40B4-BE49-F238E27FC236}">
                      <a16:creationId xmlns:a16="http://schemas.microsoft.com/office/drawing/2014/main" id="{B9EE53BA-4586-D144-9B72-45D1D2E4DF3F}"/>
                    </a:ext>
                  </a:extLst>
                </p:cNvPr>
                <p:cNvSpPr/>
                <p:nvPr/>
              </p:nvSpPr>
              <p:spPr>
                <a:xfrm>
                  <a:off x="20041202" y="6313081"/>
                  <a:ext cx="115992" cy="150000"/>
                </a:xfrm>
                <a:custGeom>
                  <a:avLst/>
                  <a:gdLst>
                    <a:gd name="connsiteX0" fmla="*/ 40065 w 115992"/>
                    <a:gd name="connsiteY0" fmla="*/ 0 h 150000"/>
                    <a:gd name="connsiteX1" fmla="*/ 16956 w 115992"/>
                    <a:gd name="connsiteY1" fmla="*/ 6593 h 150000"/>
                    <a:gd name="connsiteX2" fmla="*/ 3752 w 115992"/>
                    <a:gd name="connsiteY2" fmla="*/ 37912 h 150000"/>
                    <a:gd name="connsiteX3" fmla="*/ 115992 w 115992"/>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2" h="150000">
                      <a:moveTo>
                        <a:pt x="40065" y="0"/>
                      </a:moveTo>
                      <a:cubicBezTo>
                        <a:pt x="31812" y="0"/>
                        <a:pt x="23559" y="3296"/>
                        <a:pt x="16956" y="6593"/>
                      </a:cubicBezTo>
                      <a:cubicBezTo>
                        <a:pt x="5402" y="11538"/>
                        <a:pt x="-6151" y="26373"/>
                        <a:pt x="3752" y="37912"/>
                      </a:cubicBezTo>
                      <a:lnTo>
                        <a:pt x="115992" y="150001"/>
                      </a:lnTo>
                    </a:path>
                  </a:pathLst>
                </a:custGeom>
                <a:noFill/>
                <a:ln w="12700" cap="rnd">
                  <a:solidFill>
                    <a:srgbClr val="000000"/>
                  </a:solidFill>
                  <a:prstDash val="solid"/>
                  <a:round/>
                </a:ln>
              </p:spPr>
              <p:txBody>
                <a:bodyPr rtlCol="0" anchor="ctr"/>
                <a:lstStyle/>
                <a:p>
                  <a:endParaRPr lang="en-US" sz="1799"/>
                </a:p>
              </p:txBody>
            </p:sp>
          </p:grpSp>
        </p:grpSp>
        <p:grpSp>
          <p:nvGrpSpPr>
            <p:cNvPr id="5" name="Graphic 503">
              <a:extLst>
                <a:ext uri="{FF2B5EF4-FFF2-40B4-BE49-F238E27FC236}">
                  <a16:creationId xmlns:a16="http://schemas.microsoft.com/office/drawing/2014/main" id="{9BD2682C-FB88-4251-77BA-77BAEBADD349}"/>
                </a:ext>
              </a:extLst>
            </p:cNvPr>
            <p:cNvGrpSpPr/>
            <p:nvPr/>
          </p:nvGrpSpPr>
          <p:grpSpPr>
            <a:xfrm>
              <a:off x="20104092" y="5627360"/>
              <a:ext cx="593135" cy="804402"/>
              <a:chOff x="20104092" y="5627360"/>
              <a:chExt cx="593135" cy="804402"/>
            </a:xfrm>
            <a:noFill/>
          </p:grpSpPr>
          <p:sp>
            <p:nvSpPr>
              <p:cNvPr id="6" name="Freeform 5">
                <a:extLst>
                  <a:ext uri="{FF2B5EF4-FFF2-40B4-BE49-F238E27FC236}">
                    <a16:creationId xmlns:a16="http://schemas.microsoft.com/office/drawing/2014/main" id="{60C8A4D0-B204-93EC-A097-FE78D147DC54}"/>
                  </a:ext>
                </a:extLst>
              </p:cNvPr>
              <p:cNvSpPr/>
              <p:nvPr/>
            </p:nvSpPr>
            <p:spPr>
              <a:xfrm>
                <a:off x="20310701" y="5793845"/>
                <a:ext cx="178266" cy="359343"/>
              </a:xfrm>
              <a:custGeom>
                <a:avLst/>
                <a:gdLst>
                  <a:gd name="connsiteX0" fmla="*/ 0 w 178266"/>
                  <a:gd name="connsiteY0" fmla="*/ 179672 h 359343"/>
                  <a:gd name="connsiteX1" fmla="*/ 89133 w 178266"/>
                  <a:gd name="connsiteY1" fmla="*/ 359344 h 359343"/>
                  <a:gd name="connsiteX2" fmla="*/ 178266 w 178266"/>
                  <a:gd name="connsiteY2" fmla="*/ 179672 h 359343"/>
                  <a:gd name="connsiteX3" fmla="*/ 89133 w 178266"/>
                  <a:gd name="connsiteY3" fmla="*/ 0 h 359343"/>
                  <a:gd name="connsiteX4" fmla="*/ 0 w 178266"/>
                  <a:gd name="connsiteY4" fmla="*/ 179672 h 359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66" h="359343">
                    <a:moveTo>
                      <a:pt x="0" y="179672"/>
                    </a:moveTo>
                    <a:cubicBezTo>
                      <a:pt x="0" y="253848"/>
                      <a:pt x="34662" y="318134"/>
                      <a:pt x="89133" y="359344"/>
                    </a:cubicBezTo>
                    <a:cubicBezTo>
                      <a:pt x="143602" y="318134"/>
                      <a:pt x="178266" y="252200"/>
                      <a:pt x="178266" y="179672"/>
                    </a:cubicBezTo>
                    <a:cubicBezTo>
                      <a:pt x="178266" y="107144"/>
                      <a:pt x="143602" y="41209"/>
                      <a:pt x="89133" y="0"/>
                    </a:cubicBezTo>
                    <a:cubicBezTo>
                      <a:pt x="34662" y="41209"/>
                      <a:pt x="0" y="107144"/>
                      <a:pt x="0" y="179672"/>
                    </a:cubicBezTo>
                    <a:close/>
                  </a:path>
                </a:pathLst>
              </a:custGeom>
              <a:noFill/>
              <a:ln w="12700" cap="rnd">
                <a:solidFill>
                  <a:srgbClr val="000000"/>
                </a:solidFill>
                <a:prstDash val="solid"/>
                <a:round/>
              </a:ln>
            </p:spPr>
            <p:txBody>
              <a:bodyPr rtlCol="0" anchor="ctr"/>
              <a:lstStyle/>
              <a:p>
                <a:endParaRPr lang="en-US" sz="1799"/>
              </a:p>
            </p:txBody>
          </p:sp>
          <p:sp>
            <p:nvSpPr>
              <p:cNvPr id="7" name="Freeform 6">
                <a:extLst>
                  <a:ext uri="{FF2B5EF4-FFF2-40B4-BE49-F238E27FC236}">
                    <a16:creationId xmlns:a16="http://schemas.microsoft.com/office/drawing/2014/main" id="{54390A5D-139B-9012-4BC4-E3CE7B4FF6A5}"/>
                  </a:ext>
                </a:extLst>
              </p:cNvPr>
              <p:cNvSpPr/>
              <p:nvPr/>
            </p:nvSpPr>
            <p:spPr>
              <a:xfrm>
                <a:off x="20548547" y="5823516"/>
                <a:ext cx="126780" cy="181320"/>
              </a:xfrm>
              <a:custGeom>
                <a:avLst/>
                <a:gdLst>
                  <a:gd name="connsiteX0" fmla="*/ 108782 w 126780"/>
                  <a:gd name="connsiteY0" fmla="*/ 117034 h 181320"/>
                  <a:gd name="connsiteX1" fmla="*/ 9746 w 126780"/>
                  <a:gd name="connsiteY1" fmla="*/ 181320 h 181320"/>
                  <a:gd name="connsiteX2" fmla="*/ 17999 w 126780"/>
                  <a:gd name="connsiteY2" fmla="*/ 64286 h 181320"/>
                  <a:gd name="connsiteX3" fmla="*/ 117035 w 126780"/>
                  <a:gd name="connsiteY3" fmla="*/ 0 h 181320"/>
                  <a:gd name="connsiteX4" fmla="*/ 108782 w 126780"/>
                  <a:gd name="connsiteY4" fmla="*/ 117034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117034"/>
                    </a:moveTo>
                    <a:cubicBezTo>
                      <a:pt x="87323" y="153298"/>
                      <a:pt x="49361" y="176375"/>
                      <a:pt x="9746" y="181320"/>
                    </a:cubicBezTo>
                    <a:cubicBezTo>
                      <a:pt x="-5110" y="145056"/>
                      <a:pt x="-3460" y="102199"/>
                      <a:pt x="17999" y="64286"/>
                    </a:cubicBezTo>
                    <a:cubicBezTo>
                      <a:pt x="39457" y="28022"/>
                      <a:pt x="77420" y="4945"/>
                      <a:pt x="117035" y="0"/>
                    </a:cubicBezTo>
                    <a:cubicBezTo>
                      <a:pt x="131891" y="36264"/>
                      <a:pt x="130241" y="79121"/>
                      <a:pt x="108782" y="117034"/>
                    </a:cubicBezTo>
                    <a:close/>
                  </a:path>
                </a:pathLst>
              </a:custGeom>
              <a:noFill/>
              <a:ln w="12700" cap="rnd">
                <a:solidFill>
                  <a:srgbClr val="000000"/>
                </a:solidFill>
                <a:prstDash val="solid"/>
                <a:round/>
              </a:ln>
            </p:spPr>
            <p:txBody>
              <a:bodyPr rtlCol="0" anchor="ctr"/>
              <a:lstStyle/>
              <a:p>
                <a:endParaRPr lang="en-US" sz="1799"/>
              </a:p>
            </p:txBody>
          </p:sp>
          <p:sp>
            <p:nvSpPr>
              <p:cNvPr id="8" name="Freeform 7">
                <a:extLst>
                  <a:ext uri="{FF2B5EF4-FFF2-40B4-BE49-F238E27FC236}">
                    <a16:creationId xmlns:a16="http://schemas.microsoft.com/office/drawing/2014/main" id="{53D3C6B1-BD5F-446F-84AE-4F272FD48708}"/>
                  </a:ext>
                </a:extLst>
              </p:cNvPr>
              <p:cNvSpPr/>
              <p:nvPr/>
            </p:nvSpPr>
            <p:spPr>
              <a:xfrm>
                <a:off x="20117739" y="5823516"/>
                <a:ext cx="126780" cy="181320"/>
              </a:xfrm>
              <a:custGeom>
                <a:avLst/>
                <a:gdLst>
                  <a:gd name="connsiteX0" fmla="*/ 108782 w 126780"/>
                  <a:gd name="connsiteY0" fmla="*/ 64286 h 181320"/>
                  <a:gd name="connsiteX1" fmla="*/ 9746 w 126780"/>
                  <a:gd name="connsiteY1" fmla="*/ 0 h 181320"/>
                  <a:gd name="connsiteX2" fmla="*/ 17999 w 126780"/>
                  <a:gd name="connsiteY2" fmla="*/ 117034 h 181320"/>
                  <a:gd name="connsiteX3" fmla="*/ 117035 w 126780"/>
                  <a:gd name="connsiteY3" fmla="*/ 181320 h 181320"/>
                  <a:gd name="connsiteX4" fmla="*/ 108782 w 126780"/>
                  <a:gd name="connsiteY4" fmla="*/ 64286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64286"/>
                    </a:moveTo>
                    <a:cubicBezTo>
                      <a:pt x="87323" y="28022"/>
                      <a:pt x="49361" y="4945"/>
                      <a:pt x="9746" y="0"/>
                    </a:cubicBezTo>
                    <a:cubicBezTo>
                      <a:pt x="-5110" y="36264"/>
                      <a:pt x="-3460" y="79121"/>
                      <a:pt x="17999" y="117034"/>
                    </a:cubicBezTo>
                    <a:cubicBezTo>
                      <a:pt x="39455" y="153298"/>
                      <a:pt x="77420" y="176375"/>
                      <a:pt x="117035" y="181320"/>
                    </a:cubicBezTo>
                    <a:cubicBezTo>
                      <a:pt x="131891" y="145056"/>
                      <a:pt x="130239" y="102199"/>
                      <a:pt x="108782" y="64286"/>
                    </a:cubicBezTo>
                    <a:close/>
                  </a:path>
                </a:pathLst>
              </a:custGeom>
              <a:noFill/>
              <a:ln w="12700" cap="rnd">
                <a:solidFill>
                  <a:srgbClr val="000000"/>
                </a:solidFill>
                <a:prstDash val="solid"/>
                <a:round/>
              </a:ln>
            </p:spPr>
            <p:txBody>
              <a:bodyPr rtlCol="0" anchor="ctr"/>
              <a:lstStyle/>
              <a:p>
                <a:endParaRPr lang="en-US" sz="1799"/>
              </a:p>
            </p:txBody>
          </p:sp>
          <p:sp>
            <p:nvSpPr>
              <p:cNvPr id="9" name="Freeform 8">
                <a:extLst>
                  <a:ext uri="{FF2B5EF4-FFF2-40B4-BE49-F238E27FC236}">
                    <a16:creationId xmlns:a16="http://schemas.microsoft.com/office/drawing/2014/main" id="{5459660C-8F5D-017F-8936-0EF6E3069ADB}"/>
                  </a:ext>
                </a:extLst>
              </p:cNvPr>
              <p:cNvSpPr/>
              <p:nvPr/>
            </p:nvSpPr>
            <p:spPr>
              <a:xfrm>
                <a:off x="20436760" y="5627360"/>
                <a:ext cx="122570" cy="187913"/>
              </a:xfrm>
              <a:custGeom>
                <a:avLst/>
                <a:gdLst>
                  <a:gd name="connsiteX0" fmla="*/ 14243 w 122570"/>
                  <a:gd name="connsiteY0" fmla="*/ 117034 h 187913"/>
                  <a:gd name="connsiteX1" fmla="*/ 14243 w 122570"/>
                  <a:gd name="connsiteY1" fmla="*/ 0 h 187913"/>
                  <a:gd name="connsiteX2" fmla="*/ 108326 w 122570"/>
                  <a:gd name="connsiteY2" fmla="*/ 70880 h 187913"/>
                  <a:gd name="connsiteX3" fmla="*/ 108326 w 122570"/>
                  <a:gd name="connsiteY3" fmla="*/ 187914 h 187913"/>
                  <a:gd name="connsiteX4" fmla="*/ 14243 w 122570"/>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0" h="187913">
                    <a:moveTo>
                      <a:pt x="14243" y="117034"/>
                    </a:moveTo>
                    <a:cubicBezTo>
                      <a:pt x="-5564" y="79121"/>
                      <a:pt x="-3914" y="36264"/>
                      <a:pt x="14243" y="0"/>
                    </a:cubicBezTo>
                    <a:cubicBezTo>
                      <a:pt x="53858" y="8242"/>
                      <a:pt x="88520" y="32967"/>
                      <a:pt x="108326" y="70880"/>
                    </a:cubicBezTo>
                    <a:cubicBezTo>
                      <a:pt x="128135" y="108792"/>
                      <a:pt x="126485" y="151649"/>
                      <a:pt x="108326" y="187914"/>
                    </a:cubicBezTo>
                    <a:cubicBezTo>
                      <a:pt x="68714" y="179672"/>
                      <a:pt x="34049" y="154946"/>
                      <a:pt x="14243" y="117034"/>
                    </a:cubicBezTo>
                    <a:close/>
                  </a:path>
                </a:pathLst>
              </a:custGeom>
              <a:noFill/>
              <a:ln w="12700" cap="rnd">
                <a:solidFill>
                  <a:srgbClr val="000000"/>
                </a:solidFill>
                <a:prstDash val="solid"/>
                <a:round/>
              </a:ln>
            </p:spPr>
            <p:txBody>
              <a:bodyPr rtlCol="0" anchor="ctr"/>
              <a:lstStyle/>
              <a:p>
                <a:endParaRPr lang="en-US" sz="1799"/>
              </a:p>
            </p:txBody>
          </p:sp>
          <p:sp>
            <p:nvSpPr>
              <p:cNvPr id="10" name="Freeform 9">
                <a:extLst>
                  <a:ext uri="{FF2B5EF4-FFF2-40B4-BE49-F238E27FC236}">
                    <a16:creationId xmlns:a16="http://schemas.microsoft.com/office/drawing/2014/main" id="{E1F86963-69E0-FCF4-6D13-C6A131EF049F}"/>
                  </a:ext>
                </a:extLst>
              </p:cNvPr>
              <p:cNvSpPr/>
              <p:nvPr/>
            </p:nvSpPr>
            <p:spPr>
              <a:xfrm>
                <a:off x="20241988" y="5627360"/>
                <a:ext cx="122571" cy="187913"/>
              </a:xfrm>
              <a:custGeom>
                <a:avLst/>
                <a:gdLst>
                  <a:gd name="connsiteX0" fmla="*/ 108328 w 122571"/>
                  <a:gd name="connsiteY0" fmla="*/ 117034 h 187913"/>
                  <a:gd name="connsiteX1" fmla="*/ 108328 w 122571"/>
                  <a:gd name="connsiteY1" fmla="*/ 0 h 187913"/>
                  <a:gd name="connsiteX2" fmla="*/ 14243 w 122571"/>
                  <a:gd name="connsiteY2" fmla="*/ 70880 h 187913"/>
                  <a:gd name="connsiteX3" fmla="*/ 14243 w 122571"/>
                  <a:gd name="connsiteY3" fmla="*/ 187914 h 187913"/>
                  <a:gd name="connsiteX4" fmla="*/ 108328 w 122571"/>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1" h="187913">
                    <a:moveTo>
                      <a:pt x="108328" y="117034"/>
                    </a:moveTo>
                    <a:cubicBezTo>
                      <a:pt x="128135" y="79121"/>
                      <a:pt x="126485" y="36264"/>
                      <a:pt x="108328" y="0"/>
                    </a:cubicBezTo>
                    <a:cubicBezTo>
                      <a:pt x="68714" y="8242"/>
                      <a:pt x="34051" y="32967"/>
                      <a:pt x="14243" y="70880"/>
                    </a:cubicBezTo>
                    <a:cubicBezTo>
                      <a:pt x="-5564" y="108792"/>
                      <a:pt x="-3914" y="151649"/>
                      <a:pt x="14243" y="187914"/>
                    </a:cubicBezTo>
                    <a:cubicBezTo>
                      <a:pt x="53858" y="179672"/>
                      <a:pt x="88520" y="154946"/>
                      <a:pt x="108328" y="117034"/>
                    </a:cubicBezTo>
                    <a:close/>
                  </a:path>
                </a:pathLst>
              </a:custGeom>
              <a:noFill/>
              <a:ln w="12700" cap="rnd">
                <a:solidFill>
                  <a:srgbClr val="000000"/>
                </a:solidFill>
                <a:prstDash val="solid"/>
                <a:round/>
              </a:ln>
            </p:spPr>
            <p:txBody>
              <a:bodyPr rtlCol="0" anchor="ctr"/>
              <a:lstStyle/>
              <a:p>
                <a:endParaRPr lang="en-US" sz="1799"/>
              </a:p>
            </p:txBody>
          </p:sp>
          <p:grpSp>
            <p:nvGrpSpPr>
              <p:cNvPr id="11" name="Graphic 503">
                <a:extLst>
                  <a:ext uri="{FF2B5EF4-FFF2-40B4-BE49-F238E27FC236}">
                    <a16:creationId xmlns:a16="http://schemas.microsoft.com/office/drawing/2014/main" id="{B0B468B9-FA04-15ED-ECCA-67882150A272}"/>
                  </a:ext>
                </a:extLst>
              </p:cNvPr>
              <p:cNvGrpSpPr/>
              <p:nvPr/>
            </p:nvGrpSpPr>
            <p:grpSpPr>
              <a:xfrm>
                <a:off x="20104092" y="6044632"/>
                <a:ext cx="593135" cy="198981"/>
                <a:chOff x="20104092" y="6044632"/>
                <a:chExt cx="593135" cy="198981"/>
              </a:xfrm>
              <a:noFill/>
            </p:grpSpPr>
            <p:sp>
              <p:nvSpPr>
                <p:cNvPr id="15" name="Freeform 14">
                  <a:extLst>
                    <a:ext uri="{FF2B5EF4-FFF2-40B4-BE49-F238E27FC236}">
                      <a16:creationId xmlns:a16="http://schemas.microsoft.com/office/drawing/2014/main" id="{2E0568C9-D09E-B3CA-6F84-78DCE5843B72}"/>
                    </a:ext>
                  </a:extLst>
                </p:cNvPr>
                <p:cNvSpPr/>
                <p:nvPr/>
              </p:nvSpPr>
              <p:spPr>
                <a:xfrm>
                  <a:off x="20104092" y="6044632"/>
                  <a:ext cx="220097" cy="198981"/>
                </a:xfrm>
                <a:custGeom>
                  <a:avLst/>
                  <a:gdLst>
                    <a:gd name="connsiteX0" fmla="*/ 56405 w 220097"/>
                    <a:gd name="connsiteY0" fmla="*/ 148117 h 198981"/>
                    <a:gd name="connsiteX1" fmla="*/ 218163 w 220097"/>
                    <a:gd name="connsiteY1" fmla="*/ 197568 h 198981"/>
                    <a:gd name="connsiteX2" fmla="*/ 163694 w 220097"/>
                    <a:gd name="connsiteY2" fmla="*/ 50864 h 198981"/>
                    <a:gd name="connsiteX3" fmla="*/ 1934 w 220097"/>
                    <a:gd name="connsiteY3" fmla="*/ 1413 h 198981"/>
                    <a:gd name="connsiteX4" fmla="*/ 56405 w 220097"/>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7" h="198981">
                      <a:moveTo>
                        <a:pt x="56405" y="148117"/>
                      </a:moveTo>
                      <a:cubicBezTo>
                        <a:pt x="100971" y="187678"/>
                        <a:pt x="160392" y="204162"/>
                        <a:pt x="218163" y="197568"/>
                      </a:cubicBezTo>
                      <a:cubicBezTo>
                        <a:pt x="226416" y="144821"/>
                        <a:pt x="208260" y="90425"/>
                        <a:pt x="163694" y="50864"/>
                      </a:cubicBezTo>
                      <a:cubicBezTo>
                        <a:pt x="119127" y="11303"/>
                        <a:pt x="59706" y="-5181"/>
                        <a:pt x="1934" y="1413"/>
                      </a:cubicBezTo>
                      <a:cubicBezTo>
                        <a:pt x="-6319" y="54161"/>
                        <a:pt x="11838" y="108557"/>
                        <a:pt x="56405" y="148117"/>
                      </a:cubicBezTo>
                      <a:close/>
                    </a:path>
                  </a:pathLst>
                </a:custGeom>
                <a:noFill/>
                <a:ln w="12700" cap="rnd">
                  <a:solidFill>
                    <a:srgbClr val="000000"/>
                  </a:solidFill>
                  <a:prstDash val="solid"/>
                  <a:round/>
                </a:ln>
              </p:spPr>
              <p:txBody>
                <a:bodyPr rtlCol="0" anchor="ctr"/>
                <a:lstStyle/>
                <a:p>
                  <a:endParaRPr lang="en-US" sz="1799"/>
                </a:p>
              </p:txBody>
            </p:sp>
            <p:sp>
              <p:nvSpPr>
                <p:cNvPr id="16" name="Freeform 15">
                  <a:extLst>
                    <a:ext uri="{FF2B5EF4-FFF2-40B4-BE49-F238E27FC236}">
                      <a16:creationId xmlns:a16="http://schemas.microsoft.com/office/drawing/2014/main" id="{05074791-F622-9ACE-5D06-779C3737F0E3}"/>
                    </a:ext>
                  </a:extLst>
                </p:cNvPr>
                <p:cNvSpPr/>
                <p:nvPr/>
              </p:nvSpPr>
              <p:spPr>
                <a:xfrm>
                  <a:off x="20477128" y="6044632"/>
                  <a:ext cx="220099" cy="198981"/>
                </a:xfrm>
                <a:custGeom>
                  <a:avLst/>
                  <a:gdLst>
                    <a:gd name="connsiteX0" fmla="*/ 163694 w 220099"/>
                    <a:gd name="connsiteY0" fmla="*/ 148117 h 198981"/>
                    <a:gd name="connsiteX1" fmla="*/ 1934 w 220099"/>
                    <a:gd name="connsiteY1" fmla="*/ 197568 h 198981"/>
                    <a:gd name="connsiteX2" fmla="*/ 56405 w 220099"/>
                    <a:gd name="connsiteY2" fmla="*/ 50864 h 198981"/>
                    <a:gd name="connsiteX3" fmla="*/ 218165 w 220099"/>
                    <a:gd name="connsiteY3" fmla="*/ 1413 h 198981"/>
                    <a:gd name="connsiteX4" fmla="*/ 163694 w 220099"/>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9" h="198981">
                      <a:moveTo>
                        <a:pt x="163694" y="148117"/>
                      </a:moveTo>
                      <a:cubicBezTo>
                        <a:pt x="119129" y="187678"/>
                        <a:pt x="59705" y="204162"/>
                        <a:pt x="1934" y="197568"/>
                      </a:cubicBezTo>
                      <a:cubicBezTo>
                        <a:pt x="-6319" y="144821"/>
                        <a:pt x="11839" y="90425"/>
                        <a:pt x="56405" y="50864"/>
                      </a:cubicBezTo>
                      <a:cubicBezTo>
                        <a:pt x="100971" y="11303"/>
                        <a:pt x="160394" y="-5181"/>
                        <a:pt x="218165" y="1413"/>
                      </a:cubicBezTo>
                      <a:cubicBezTo>
                        <a:pt x="226418" y="54161"/>
                        <a:pt x="208260" y="108557"/>
                        <a:pt x="163694" y="148117"/>
                      </a:cubicBezTo>
                      <a:close/>
                    </a:path>
                  </a:pathLst>
                </a:custGeom>
                <a:noFill/>
                <a:ln w="12700" cap="rnd">
                  <a:solidFill>
                    <a:srgbClr val="000000"/>
                  </a:solidFill>
                  <a:prstDash val="solid"/>
                  <a:round/>
                </a:ln>
              </p:spPr>
              <p:txBody>
                <a:bodyPr rtlCol="0" anchor="ctr"/>
                <a:lstStyle/>
                <a:p>
                  <a:endParaRPr lang="en-US" sz="1799"/>
                </a:p>
              </p:txBody>
            </p:sp>
          </p:grpSp>
          <p:sp>
            <p:nvSpPr>
              <p:cNvPr id="13" name="Freeform 12">
                <a:extLst>
                  <a:ext uri="{FF2B5EF4-FFF2-40B4-BE49-F238E27FC236}">
                    <a16:creationId xmlns:a16="http://schemas.microsoft.com/office/drawing/2014/main" id="{79B0C70B-A12E-F47E-32B5-508F5B2FEB8F}"/>
                  </a:ext>
                </a:extLst>
              </p:cNvPr>
              <p:cNvSpPr/>
              <p:nvPr/>
            </p:nvSpPr>
            <p:spPr>
              <a:xfrm>
                <a:off x="20399834" y="6153189"/>
                <a:ext cx="16506" cy="278573"/>
              </a:xfrm>
              <a:custGeom>
                <a:avLst/>
                <a:gdLst>
                  <a:gd name="connsiteX0" fmla="*/ 0 w 16506"/>
                  <a:gd name="connsiteY0" fmla="*/ 0 h 278573"/>
                  <a:gd name="connsiteX1" fmla="*/ 0 w 16506"/>
                  <a:gd name="connsiteY1" fmla="*/ 278574 h 278573"/>
                </a:gdLst>
                <a:ahLst/>
                <a:cxnLst>
                  <a:cxn ang="0">
                    <a:pos x="connsiteX0" y="connsiteY0"/>
                  </a:cxn>
                  <a:cxn ang="0">
                    <a:pos x="connsiteX1" y="connsiteY1"/>
                  </a:cxn>
                </a:cxnLst>
                <a:rect l="l" t="t" r="r" b="b"/>
                <a:pathLst>
                  <a:path w="16506" h="278573">
                    <a:moveTo>
                      <a:pt x="0" y="0"/>
                    </a:moveTo>
                    <a:lnTo>
                      <a:pt x="0" y="278574"/>
                    </a:lnTo>
                  </a:path>
                </a:pathLst>
              </a:custGeom>
              <a:ln w="12700" cap="rnd">
                <a:solidFill>
                  <a:srgbClr val="000000"/>
                </a:solidFill>
                <a:prstDash val="solid"/>
                <a:round/>
              </a:ln>
            </p:spPr>
            <p:txBody>
              <a:bodyPr rtlCol="0" anchor="ctr"/>
              <a:lstStyle/>
              <a:p>
                <a:endParaRPr lang="en-US" sz="1799"/>
              </a:p>
            </p:txBody>
          </p:sp>
        </p:grpSp>
      </p:grpSp>
      <p:sp>
        <p:nvSpPr>
          <p:cNvPr id="26" name="Freeform 25">
            <a:extLst>
              <a:ext uri="{FF2B5EF4-FFF2-40B4-BE49-F238E27FC236}">
                <a16:creationId xmlns:a16="http://schemas.microsoft.com/office/drawing/2014/main" id="{87E11676-B7DD-3A32-32CD-92B7F443498A}"/>
              </a:ext>
            </a:extLst>
          </p:cNvPr>
          <p:cNvSpPr/>
          <p:nvPr/>
        </p:nvSpPr>
        <p:spPr>
          <a:xfrm rot="16857412">
            <a:off x="6462381" y="1531207"/>
            <a:ext cx="1736260" cy="152301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cxnSp>
        <p:nvCxnSpPr>
          <p:cNvPr id="36" name="Straight Connector 35">
            <a:extLst>
              <a:ext uri="{FF2B5EF4-FFF2-40B4-BE49-F238E27FC236}">
                <a16:creationId xmlns:a16="http://schemas.microsoft.com/office/drawing/2014/main" id="{26588652-3642-FFE3-B43C-4C432E9AB10A}"/>
              </a:ext>
            </a:extLst>
          </p:cNvPr>
          <p:cNvCxnSpPr>
            <a:cxnSpLocks/>
          </p:cNvCxnSpPr>
          <p:nvPr/>
        </p:nvCxnSpPr>
        <p:spPr>
          <a:xfrm>
            <a:off x="1785437" y="2170539"/>
            <a:ext cx="0" cy="536085"/>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C499636-B296-6519-3F4A-5F1B33EF6033}"/>
              </a:ext>
            </a:extLst>
          </p:cNvPr>
          <p:cNvCxnSpPr>
            <a:cxnSpLocks/>
          </p:cNvCxnSpPr>
          <p:nvPr/>
        </p:nvCxnSpPr>
        <p:spPr>
          <a:xfrm flipH="1">
            <a:off x="9050" y="3537353"/>
            <a:ext cx="75357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4DCAC732-A1E2-AF23-6D50-6617FF698F0B}"/>
              </a:ext>
            </a:extLst>
          </p:cNvPr>
          <p:cNvGrpSpPr/>
          <p:nvPr/>
        </p:nvGrpSpPr>
        <p:grpSpPr>
          <a:xfrm>
            <a:off x="843051" y="2979533"/>
            <a:ext cx="284351" cy="90540"/>
            <a:chOff x="1376309" y="4038285"/>
            <a:chExt cx="284351" cy="90540"/>
          </a:xfrm>
        </p:grpSpPr>
        <p:cxnSp>
          <p:nvCxnSpPr>
            <p:cNvPr id="142" name="Straight Connector 141">
              <a:extLst>
                <a:ext uri="{FF2B5EF4-FFF2-40B4-BE49-F238E27FC236}">
                  <a16:creationId xmlns:a16="http://schemas.microsoft.com/office/drawing/2014/main" id="{08D1259C-567F-A153-103D-16E459CCC474}"/>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3" name="Graphic 15">
              <a:extLst>
                <a:ext uri="{FF2B5EF4-FFF2-40B4-BE49-F238E27FC236}">
                  <a16:creationId xmlns:a16="http://schemas.microsoft.com/office/drawing/2014/main" id="{BE70669D-38AA-C8D0-6642-3CFA012A9460}"/>
                </a:ext>
              </a:extLst>
            </p:cNvPr>
            <p:cNvGrpSpPr/>
            <p:nvPr/>
          </p:nvGrpSpPr>
          <p:grpSpPr>
            <a:xfrm rot="16200000">
              <a:off x="1570220" y="4038384"/>
              <a:ext cx="90540" cy="90341"/>
              <a:chOff x="1006279" y="7689162"/>
              <a:chExt cx="118191" cy="117931"/>
            </a:xfrm>
          </p:grpSpPr>
          <p:sp>
            <p:nvSpPr>
              <p:cNvPr id="144" name="Freeform 143">
                <a:extLst>
                  <a:ext uri="{FF2B5EF4-FFF2-40B4-BE49-F238E27FC236}">
                    <a16:creationId xmlns:a16="http://schemas.microsoft.com/office/drawing/2014/main" id="{3528BD42-3ABA-6EF0-552B-C95B4E1A208F}"/>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45" name="Freeform 144">
                <a:extLst>
                  <a:ext uri="{FF2B5EF4-FFF2-40B4-BE49-F238E27FC236}">
                    <a16:creationId xmlns:a16="http://schemas.microsoft.com/office/drawing/2014/main" id="{F5C3611A-4CE7-CA10-C566-D9BFD5BE721E}"/>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sp>
        <p:nvSpPr>
          <p:cNvPr id="27" name="TextBox 26">
            <a:extLst>
              <a:ext uri="{FF2B5EF4-FFF2-40B4-BE49-F238E27FC236}">
                <a16:creationId xmlns:a16="http://schemas.microsoft.com/office/drawing/2014/main" id="{EACC0981-421D-1B8D-A3A0-1B5EDF71A6CB}"/>
              </a:ext>
            </a:extLst>
          </p:cNvPr>
          <p:cNvSpPr txBox="1"/>
          <p:nvPr/>
        </p:nvSpPr>
        <p:spPr>
          <a:xfrm>
            <a:off x="1194774" y="7037550"/>
            <a:ext cx="4450318" cy="361637"/>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Destinatari </a:t>
            </a:r>
          </a:p>
        </p:txBody>
      </p:sp>
      <p:sp>
        <p:nvSpPr>
          <p:cNvPr id="28" name="Text Placeholder 1">
            <a:extLst>
              <a:ext uri="{FF2B5EF4-FFF2-40B4-BE49-F238E27FC236}">
                <a16:creationId xmlns:a16="http://schemas.microsoft.com/office/drawing/2014/main" id="{F12AE111-817D-F006-4DA5-79D4865AB354}"/>
              </a:ext>
            </a:extLst>
          </p:cNvPr>
          <p:cNvSpPr txBox="1">
            <a:spLocks/>
          </p:cNvSpPr>
          <p:nvPr/>
        </p:nvSpPr>
        <p:spPr>
          <a:xfrm>
            <a:off x="1214898" y="7367591"/>
            <a:ext cx="5760117" cy="521919"/>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err="1">
                <a:solidFill>
                  <a:srgbClr val="262626"/>
                </a:solidFill>
              </a:rPr>
              <a:t>Proveye </a:t>
            </a:r>
            <a:r>
              <a:rPr lang="en-US" sz="1150" b="0" dirty="0">
                <a:solidFill>
                  <a:srgbClr val="262626"/>
                </a:solidFill>
              </a:rPr>
              <a:t>è progettato per agricoltori, consulenti agricoli, agenzie ambientali ed enti governativi che necessitano di informazioni ad alta risoluzione basate sull'intelligenza artificiale per il monitoraggio del territorio, la valutazione della biodiversità e la gestione sostenibile delle aziende agricole. </a:t>
            </a:r>
          </a:p>
        </p:txBody>
      </p:sp>
      <p:grpSp>
        <p:nvGrpSpPr>
          <p:cNvPr id="41" name="Group 40">
            <a:extLst>
              <a:ext uri="{FF2B5EF4-FFF2-40B4-BE49-F238E27FC236}">
                <a16:creationId xmlns:a16="http://schemas.microsoft.com/office/drawing/2014/main" id="{F1C5EE11-24F9-9BF4-D75B-7388F4E6E6AB}"/>
              </a:ext>
            </a:extLst>
          </p:cNvPr>
          <p:cNvGrpSpPr/>
          <p:nvPr/>
        </p:nvGrpSpPr>
        <p:grpSpPr>
          <a:xfrm>
            <a:off x="841762" y="7178675"/>
            <a:ext cx="284351" cy="90540"/>
            <a:chOff x="1376309" y="4038285"/>
            <a:chExt cx="284351" cy="90540"/>
          </a:xfrm>
        </p:grpSpPr>
        <p:cxnSp>
          <p:nvCxnSpPr>
            <p:cNvPr id="42" name="Straight Connector 41">
              <a:extLst>
                <a:ext uri="{FF2B5EF4-FFF2-40B4-BE49-F238E27FC236}">
                  <a16:creationId xmlns:a16="http://schemas.microsoft.com/office/drawing/2014/main" id="{8F72CB0E-0630-B635-541D-979E676CA046}"/>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43" name="Graphic 15">
              <a:extLst>
                <a:ext uri="{FF2B5EF4-FFF2-40B4-BE49-F238E27FC236}">
                  <a16:creationId xmlns:a16="http://schemas.microsoft.com/office/drawing/2014/main" id="{6CCCD707-E4D2-2F1D-5466-D960AB813F0A}"/>
                </a:ext>
              </a:extLst>
            </p:cNvPr>
            <p:cNvGrpSpPr/>
            <p:nvPr/>
          </p:nvGrpSpPr>
          <p:grpSpPr>
            <a:xfrm rot="16200000">
              <a:off x="1570220" y="4038384"/>
              <a:ext cx="90540" cy="90341"/>
              <a:chOff x="1006279" y="7689162"/>
              <a:chExt cx="118191" cy="117931"/>
            </a:xfrm>
          </p:grpSpPr>
          <p:sp>
            <p:nvSpPr>
              <p:cNvPr id="44" name="Freeform 43">
                <a:extLst>
                  <a:ext uri="{FF2B5EF4-FFF2-40B4-BE49-F238E27FC236}">
                    <a16:creationId xmlns:a16="http://schemas.microsoft.com/office/drawing/2014/main" id="{2376A520-C4C4-CA03-5BE2-299769338523}"/>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45" name="Freeform 44">
                <a:extLst>
                  <a:ext uri="{FF2B5EF4-FFF2-40B4-BE49-F238E27FC236}">
                    <a16:creationId xmlns:a16="http://schemas.microsoft.com/office/drawing/2014/main" id="{83C1694D-3A80-740F-7907-D91869CEB3C0}"/>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cxnSp>
        <p:nvCxnSpPr>
          <p:cNvPr id="47" name="Straight Connector 46">
            <a:extLst>
              <a:ext uri="{FF2B5EF4-FFF2-40B4-BE49-F238E27FC236}">
                <a16:creationId xmlns:a16="http://schemas.microsoft.com/office/drawing/2014/main" id="{EF684AB4-7A07-1612-DD70-C7EC900A39F8}"/>
              </a:ext>
            </a:extLst>
          </p:cNvPr>
          <p:cNvCxnSpPr>
            <a:cxnSpLocks/>
          </p:cNvCxnSpPr>
          <p:nvPr/>
        </p:nvCxnSpPr>
        <p:spPr>
          <a:xfrm flipH="1">
            <a:off x="11627" y="6970424"/>
            <a:ext cx="75357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4B7F73C-281E-25D9-DE2A-44433AD5B41D}"/>
              </a:ext>
            </a:extLst>
          </p:cNvPr>
          <p:cNvSpPr txBox="1"/>
          <p:nvPr/>
        </p:nvSpPr>
        <p:spPr>
          <a:xfrm>
            <a:off x="1201301" y="3619649"/>
            <a:ext cx="4450318" cy="365356"/>
          </a:xfrm>
          <a:prstGeom prst="rect">
            <a:avLst/>
          </a:prstGeom>
          <a:noFill/>
        </p:spPr>
        <p:txBody>
          <a:bodyPr wrap="square" rtlCol="0" anchor="ctr">
            <a:spAutoFit/>
          </a:bodyPr>
          <a:lstStyle/>
          <a:p>
            <a:pPr marL="6350">
              <a:lnSpc>
                <a:spcPts val="2120"/>
              </a:lnSpc>
              <a:tabLst>
                <a:tab pos="611188" algn="l"/>
                <a:tab pos="612775" algn="l"/>
              </a:tabLst>
            </a:pPr>
            <a:r>
              <a:rPr lang="en-US" sz="1800" b="1" dirty="0">
                <a:solidFill>
                  <a:srgbClr val="ADD037"/>
                </a:solidFill>
                <a:latin typeface="Calibri" panose="020F0502020204030204" pitchFamily="34" charset="0"/>
                <a:cs typeface="Calibri" panose="020F0502020204030204" pitchFamily="34" charset="0"/>
              </a:rPr>
              <a:t>Funzione </a:t>
            </a:r>
          </a:p>
        </p:txBody>
      </p:sp>
      <p:sp>
        <p:nvSpPr>
          <p:cNvPr id="29" name="Text Placeholder 1">
            <a:extLst>
              <a:ext uri="{FF2B5EF4-FFF2-40B4-BE49-F238E27FC236}">
                <a16:creationId xmlns:a16="http://schemas.microsoft.com/office/drawing/2014/main" id="{671BD969-8946-CFA5-BAB3-2B073D9BB5F0}"/>
              </a:ext>
            </a:extLst>
          </p:cNvPr>
          <p:cNvSpPr txBox="1">
            <a:spLocks/>
          </p:cNvSpPr>
          <p:nvPr/>
        </p:nvSpPr>
        <p:spPr>
          <a:xfrm>
            <a:off x="1221425" y="3951549"/>
            <a:ext cx="5760117" cy="515979"/>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buClr>
                <a:srgbClr val="006668"/>
              </a:buClr>
            </a:pPr>
            <a:r>
              <a:rPr lang="en-US" sz="1150" b="0" dirty="0" err="1">
                <a:solidFill>
                  <a:srgbClr val="262626"/>
                </a:solidFill>
              </a:rPr>
              <a:t>Proveye </a:t>
            </a:r>
            <a:r>
              <a:rPr lang="en-US" sz="1150" b="0" dirty="0">
                <a:solidFill>
                  <a:srgbClr val="262626"/>
                </a:solidFill>
              </a:rPr>
              <a:t>è uno strumento agricolo all'avanguardia basato sull'intelligenza artificiale che trasforma le immagini satellitari e dei droni in informazioni ad alta risoluzione per l'uso del territorio, il monitoraggio della biodiversità e le prestazioni delle colture. Supporta un'ampia gamma di attività analitiche, come la classificazione, la segmentazione e il rilevamento dei cambiamenti del paesaggio, offrendo una maggiore precisione rispetto ai tradizionali strumenti di telerilevamento e riducendo significativamente il tempo necessario per la configurazione e l'analisi.</a:t>
            </a:r>
          </a:p>
          <a:p>
            <a:pPr algn="just">
              <a:lnSpc>
                <a:spcPts val="1220"/>
              </a:lnSpc>
              <a:spcBef>
                <a:spcPts val="0"/>
              </a:spcBef>
              <a:buClr>
                <a:srgbClr val="006668"/>
              </a:buClr>
            </a:pPr>
            <a:r>
              <a:rPr lang="en-US" sz="1150" b="0" dirty="0">
                <a:solidFill>
                  <a:srgbClr val="262626"/>
                </a:solidFill>
              </a:rPr>
              <a:t> </a:t>
            </a:r>
          </a:p>
          <a:p>
            <a:pPr algn="just">
              <a:lnSpc>
                <a:spcPts val="1220"/>
              </a:lnSpc>
              <a:spcBef>
                <a:spcPts val="0"/>
              </a:spcBef>
              <a:buClr>
                <a:srgbClr val="006668"/>
              </a:buClr>
            </a:pPr>
            <a:r>
              <a:rPr lang="en-US" sz="1150" dirty="0" err="1">
                <a:solidFill>
                  <a:srgbClr val="262626"/>
                </a:solidFill>
              </a:rPr>
              <a:t>Proveye </a:t>
            </a:r>
            <a:r>
              <a:rPr lang="en-US" sz="1150" dirty="0">
                <a:solidFill>
                  <a:srgbClr val="262626"/>
                </a:solidFill>
              </a:rPr>
              <a:t>consente </a:t>
            </a:r>
            <a:r>
              <a:rPr lang="en-US" sz="1150" b="0" dirty="0">
                <a:solidFill>
                  <a:srgbClr val="262626"/>
                </a:solidFill>
              </a:rPr>
              <a:t>agli utenti, tra cui agricoltori, consulenti agricoli e gestori del territorio, di generare mappe dettagliate e utilizzabili in pochi minuti, senza richiedere competenze preliminari nell'intelligenza artificiale o nell'analisi geospaziale. A differenza di molti altri sistemi di intelligenza artificiale che richiedono set di dati estesi, i modelli </a:t>
            </a:r>
            <a:r>
              <a:rPr lang="en-US" sz="1150" b="0" dirty="0" err="1">
                <a:solidFill>
                  <a:srgbClr val="262626"/>
                </a:solidFill>
              </a:rPr>
              <a:t>di Proveye </a:t>
            </a:r>
            <a:r>
              <a:rPr lang="en-US" sz="1150" b="0" dirty="0">
                <a:solidFill>
                  <a:srgbClr val="262626"/>
                </a:solidFill>
              </a:rPr>
              <a:t>sono in grado di fornire risultati affidabili utilizzando un set relativamente piccolo di immagini di addestramento, consentendo un processo di implementazione rapido e ripetibile in diversi contesti agricoli.</a:t>
            </a:r>
          </a:p>
          <a:p>
            <a:pPr algn="just">
              <a:lnSpc>
                <a:spcPts val="1220"/>
              </a:lnSpc>
              <a:spcBef>
                <a:spcPts val="0"/>
              </a:spcBef>
              <a:buClr>
                <a:srgbClr val="006668"/>
              </a:buClr>
            </a:pPr>
            <a:r>
              <a:rPr lang="en-US" sz="1150" b="0" dirty="0">
                <a:solidFill>
                  <a:srgbClr val="262626"/>
                </a:solidFill>
              </a:rPr>
              <a:t> </a:t>
            </a:r>
          </a:p>
          <a:p>
            <a:pPr>
              <a:lnSpc>
                <a:spcPts val="1220"/>
              </a:lnSpc>
              <a:spcBef>
                <a:spcPts val="0"/>
              </a:spcBef>
              <a:buClr>
                <a:srgbClr val="006668"/>
              </a:buClr>
            </a:pPr>
            <a:r>
              <a:rPr lang="en-US" sz="1250" dirty="0" err="1">
                <a:solidFill>
                  <a:srgbClr val="006668"/>
                </a:solidFill>
              </a:rPr>
              <a:t>Proveye </a:t>
            </a:r>
            <a:r>
              <a:rPr lang="en-US" sz="1250" dirty="0">
                <a:solidFill>
                  <a:srgbClr val="006668"/>
                </a:solidFill>
              </a:rPr>
              <a:t>offre agli utenti una piattaforma con un'interfaccia grafica intuitiva che consente di:</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Classificare la copertura del suolo o lo stato di salute delle colture (ad esempio, vegetazione sana vs vegetazione stressata);</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Segmentare le caratteristiche del paesaggio (ad esempio, mappare la diversità delle specie o delineare i confini dei campi);</a:t>
            </a:r>
          </a:p>
          <a:p>
            <a:pPr marL="171450" indent="-171450">
              <a:lnSpc>
                <a:spcPts val="1220"/>
              </a:lnSpc>
              <a:spcBef>
                <a:spcPts val="0"/>
              </a:spcBef>
              <a:buClr>
                <a:srgbClr val="ADD037"/>
              </a:buClr>
              <a:buFont typeface="Arial" panose="020B0604020202020204" pitchFamily="34" charset="0"/>
              <a:buChar char="•"/>
            </a:pPr>
            <a:r>
              <a:rPr lang="en-US" sz="1150" b="0" dirty="0">
                <a:solidFill>
                  <a:srgbClr val="262626"/>
                </a:solidFill>
              </a:rPr>
              <a:t>Rilevare anomalie o modelli da immagini di serie temporali (ad esempio, identificare aree sovrasfruttate o danni causati da parassiti).</a:t>
            </a:r>
          </a:p>
          <a:p>
            <a:pPr algn="just">
              <a:lnSpc>
                <a:spcPts val="1220"/>
              </a:lnSpc>
              <a:spcBef>
                <a:spcPts val="0"/>
              </a:spcBef>
              <a:buClr>
                <a:srgbClr val="006668"/>
              </a:buClr>
            </a:pPr>
            <a:r>
              <a:rPr lang="en-US" sz="1150" b="0" dirty="0">
                <a:solidFill>
                  <a:srgbClr val="262626"/>
                </a:solidFill>
              </a:rPr>
              <a:t> </a:t>
            </a:r>
          </a:p>
        </p:txBody>
      </p:sp>
      <p:grpSp>
        <p:nvGrpSpPr>
          <p:cNvPr id="46" name="Group 45">
            <a:extLst>
              <a:ext uri="{FF2B5EF4-FFF2-40B4-BE49-F238E27FC236}">
                <a16:creationId xmlns:a16="http://schemas.microsoft.com/office/drawing/2014/main" id="{54225C9F-E9A1-CF61-1B71-A1241924B9E8}"/>
              </a:ext>
            </a:extLst>
          </p:cNvPr>
          <p:cNvGrpSpPr/>
          <p:nvPr/>
        </p:nvGrpSpPr>
        <p:grpSpPr>
          <a:xfrm>
            <a:off x="838812" y="3740794"/>
            <a:ext cx="284351" cy="90540"/>
            <a:chOff x="1376309" y="4038285"/>
            <a:chExt cx="284351" cy="90540"/>
          </a:xfrm>
        </p:grpSpPr>
        <p:cxnSp>
          <p:nvCxnSpPr>
            <p:cNvPr id="48" name="Straight Connector 47">
              <a:extLst>
                <a:ext uri="{FF2B5EF4-FFF2-40B4-BE49-F238E27FC236}">
                  <a16:creationId xmlns:a16="http://schemas.microsoft.com/office/drawing/2014/main" id="{8D81805A-5F23-77EF-8214-4D0A05604F9D}"/>
                </a:ext>
              </a:extLst>
            </p:cNvPr>
            <p:cNvCxnSpPr>
              <a:cxnSpLocks/>
            </p:cNvCxnSpPr>
            <p:nvPr/>
          </p:nvCxnSpPr>
          <p:spPr>
            <a:xfrm flipH="1">
              <a:off x="1376309" y="4083825"/>
              <a:ext cx="180000"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49" name="Graphic 15">
              <a:extLst>
                <a:ext uri="{FF2B5EF4-FFF2-40B4-BE49-F238E27FC236}">
                  <a16:creationId xmlns:a16="http://schemas.microsoft.com/office/drawing/2014/main" id="{260E3AFD-CA85-68C0-ADD3-E3EE0D30033D}"/>
                </a:ext>
              </a:extLst>
            </p:cNvPr>
            <p:cNvGrpSpPr/>
            <p:nvPr/>
          </p:nvGrpSpPr>
          <p:grpSpPr>
            <a:xfrm rot="16200000">
              <a:off x="1570220" y="4038384"/>
              <a:ext cx="90540" cy="90341"/>
              <a:chOff x="1006279" y="7689162"/>
              <a:chExt cx="118191" cy="117931"/>
            </a:xfrm>
          </p:grpSpPr>
          <p:sp>
            <p:nvSpPr>
              <p:cNvPr id="50" name="Freeform 49">
                <a:extLst>
                  <a:ext uri="{FF2B5EF4-FFF2-40B4-BE49-F238E27FC236}">
                    <a16:creationId xmlns:a16="http://schemas.microsoft.com/office/drawing/2014/main" id="{1F6B011A-35BD-8BB9-3794-E1741E9ECA8C}"/>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4A17544F-444F-F0D6-D241-A715B22BE9A4}"/>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pic>
        <p:nvPicPr>
          <p:cNvPr id="34" name="Picture 33">
            <a:extLst>
              <a:ext uri="{FF2B5EF4-FFF2-40B4-BE49-F238E27FC236}">
                <a16:creationId xmlns:a16="http://schemas.microsoft.com/office/drawing/2014/main" id="{6E5F1902-BFB7-23B2-0927-39A9C0F2142A}"/>
              </a:ext>
            </a:extLst>
          </p:cNvPr>
          <p:cNvPicPr>
            <a:picLocks noChangeAspect="1"/>
          </p:cNvPicPr>
          <p:nvPr/>
        </p:nvPicPr>
        <p:blipFill rotWithShape="1">
          <a:blip r:embed="rId2"/>
          <a:srcRect t="20147" b="20147"/>
          <a:stretch/>
        </p:blipFill>
        <p:spPr>
          <a:xfrm>
            <a:off x="-622" y="8320041"/>
            <a:ext cx="4081344" cy="1827615"/>
          </a:xfrm>
          <a:prstGeom prst="rect">
            <a:avLst/>
          </a:prstGeom>
        </p:spPr>
      </p:pic>
      <p:sp>
        <p:nvSpPr>
          <p:cNvPr id="35" name="object 13">
            <a:extLst>
              <a:ext uri="{FF2B5EF4-FFF2-40B4-BE49-F238E27FC236}">
                <a16:creationId xmlns:a16="http://schemas.microsoft.com/office/drawing/2014/main" id="{E50EDBE3-98B6-E216-F9F0-E2C5112EC314}"/>
              </a:ext>
            </a:extLst>
          </p:cNvPr>
          <p:cNvSpPr/>
          <p:nvPr/>
        </p:nvSpPr>
        <p:spPr>
          <a:xfrm rot="5400000">
            <a:off x="3468858" y="6105491"/>
            <a:ext cx="1827614" cy="6248404"/>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38" name="Freeform 37">
            <a:extLst>
              <a:ext uri="{FF2B5EF4-FFF2-40B4-BE49-F238E27FC236}">
                <a16:creationId xmlns:a16="http://schemas.microsoft.com/office/drawing/2014/main" id="{F1F27274-005E-44AE-EFB4-E72A6AA39CD7}"/>
              </a:ext>
            </a:extLst>
          </p:cNvPr>
          <p:cNvSpPr/>
          <p:nvPr/>
        </p:nvSpPr>
        <p:spPr>
          <a:xfrm rot="19761138">
            <a:off x="3079777" y="855560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grpSp>
        <p:nvGrpSpPr>
          <p:cNvPr id="40" name="Group 39">
            <a:extLst>
              <a:ext uri="{FF2B5EF4-FFF2-40B4-BE49-F238E27FC236}">
                <a16:creationId xmlns:a16="http://schemas.microsoft.com/office/drawing/2014/main" id="{48216ACF-0EA5-FE3E-26A8-FA463AD0FD64}"/>
              </a:ext>
            </a:extLst>
          </p:cNvPr>
          <p:cNvGrpSpPr/>
          <p:nvPr/>
        </p:nvGrpSpPr>
        <p:grpSpPr>
          <a:xfrm>
            <a:off x="4140932" y="7965637"/>
            <a:ext cx="3438921" cy="2437858"/>
            <a:chOff x="1960266" y="3047835"/>
            <a:chExt cx="4822140" cy="3418425"/>
          </a:xfrm>
        </p:grpSpPr>
        <p:pic>
          <p:nvPicPr>
            <p:cNvPr id="52" name="Picture 51">
              <a:extLst>
                <a:ext uri="{FF2B5EF4-FFF2-40B4-BE49-F238E27FC236}">
                  <a16:creationId xmlns:a16="http://schemas.microsoft.com/office/drawing/2014/main" id="{80978466-FEBF-B1B8-721D-10F93E5EBC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026"/>
            <a:stretch/>
          </p:blipFill>
          <p:spPr>
            <a:xfrm>
              <a:off x="1960266" y="3047835"/>
              <a:ext cx="4822140" cy="3418425"/>
            </a:xfrm>
            <a:prstGeom prst="rect">
              <a:avLst/>
            </a:prstGeom>
          </p:spPr>
        </p:pic>
        <p:sp>
          <p:nvSpPr>
            <p:cNvPr id="53" name="Rectangle 52">
              <a:extLst>
                <a:ext uri="{FF2B5EF4-FFF2-40B4-BE49-F238E27FC236}">
                  <a16:creationId xmlns:a16="http://schemas.microsoft.com/office/drawing/2014/main" id="{641BBFF8-B81C-4391-E5DB-93D5ADD67B33}"/>
                </a:ext>
              </a:extLst>
            </p:cNvPr>
            <p:cNvSpPr/>
            <p:nvPr/>
          </p:nvSpPr>
          <p:spPr>
            <a:xfrm>
              <a:off x="2791252" y="3350557"/>
              <a:ext cx="3981691" cy="2462739"/>
            </a:xfrm>
            <a:prstGeom prst="rect">
              <a:avLst/>
            </a:prstGeom>
            <a:blipFill dpi="0" rotWithShape="1">
              <a:blip r:embed="rId4"/>
              <a:srcRect/>
              <a:stretch>
                <a:fillRect l="-80" t="-14266" r="80" b="-91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54" name="Group 53">
            <a:extLst>
              <a:ext uri="{FF2B5EF4-FFF2-40B4-BE49-F238E27FC236}">
                <a16:creationId xmlns:a16="http://schemas.microsoft.com/office/drawing/2014/main" id="{414C09B1-BD2E-24E0-274A-CDA0F65692F1}"/>
              </a:ext>
            </a:extLst>
          </p:cNvPr>
          <p:cNvGrpSpPr/>
          <p:nvPr/>
        </p:nvGrpSpPr>
        <p:grpSpPr>
          <a:xfrm rot="20570557">
            <a:off x="4136873" y="8103433"/>
            <a:ext cx="1013273" cy="1008681"/>
            <a:chOff x="2301368" y="4765438"/>
            <a:chExt cx="1350264" cy="1344145"/>
          </a:xfrm>
        </p:grpSpPr>
        <p:sp>
          <p:nvSpPr>
            <p:cNvPr id="56" name="Oval 55">
              <a:extLst>
                <a:ext uri="{FF2B5EF4-FFF2-40B4-BE49-F238E27FC236}">
                  <a16:creationId xmlns:a16="http://schemas.microsoft.com/office/drawing/2014/main" id="{93790150-15D4-3981-057E-9E6A2B5FFD5E}"/>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57" name="TextBox 56">
              <a:extLst>
                <a:ext uri="{FF2B5EF4-FFF2-40B4-BE49-F238E27FC236}">
                  <a16:creationId xmlns:a16="http://schemas.microsoft.com/office/drawing/2014/main" id="{984FB007-1DDB-A9E0-7F07-8D660F91EC76}"/>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cxnSp>
        <p:nvCxnSpPr>
          <p:cNvPr id="58" name="Straight Connector 57">
            <a:extLst>
              <a:ext uri="{FF2B5EF4-FFF2-40B4-BE49-F238E27FC236}">
                <a16:creationId xmlns:a16="http://schemas.microsoft.com/office/drawing/2014/main" id="{1159D637-7E51-0A36-0270-C4DF59097C25}"/>
              </a:ext>
            </a:extLst>
          </p:cNvPr>
          <p:cNvCxnSpPr>
            <a:cxnSpLocks/>
          </p:cNvCxnSpPr>
          <p:nvPr/>
        </p:nvCxnSpPr>
        <p:spPr>
          <a:xfrm>
            <a:off x="830267" y="2784906"/>
            <a:ext cx="0" cy="549034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766504"/>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02075A42567844860B0528BA6E2D9A" ma:contentTypeVersion="12" ma:contentTypeDescription="Create a new document." ma:contentTypeScope="" ma:versionID="51ad0387b65958da143827687385249c">
  <xsd:schema xmlns:xsd="http://www.w3.org/2001/XMLSchema" xmlns:xs="http://www.w3.org/2001/XMLSchema" xmlns:p="http://schemas.microsoft.com/office/2006/metadata/properties" xmlns:ns2="92a36596-4c27-4ea1-9f04-71a23c4554a9" xmlns:ns3="558b41f4-9262-4964-9013-127d98c85303" targetNamespace="http://schemas.microsoft.com/office/2006/metadata/properties" ma:root="true" ma:fieldsID="fd8ca7b18152260897202c1aa294b4a6" ns2:_="" ns3:_="">
    <xsd:import namespace="92a36596-4c27-4ea1-9f04-71a23c4554a9"/>
    <xsd:import namespace="558b41f4-9262-4964-9013-127d98c8530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a36596-4c27-4ea1-9f04-71a23c455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5f1a9de-88f8-493e-beca-db2515e1193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8b41f4-9262-4964-9013-127d98c8530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8594747-aaa1-4ddf-847f-3e17b26a7ddb}" ma:internalName="TaxCatchAll" ma:showField="CatchAllData" ma:web="558b41f4-9262-4964-9013-127d98c853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58b41f4-9262-4964-9013-127d98c85303" xsi:nil="true"/>
    <lcf76f155ced4ddcb4097134ff3c332f xmlns="92a36596-4c27-4ea1-9f04-71a23c4554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8C43F6C-0166-48B7-A5AB-045A603D10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a36596-4c27-4ea1-9f04-71a23c4554a9"/>
    <ds:schemaRef ds:uri="558b41f4-9262-4964-9013-127d98c853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 ds:uri="558b41f4-9262-4964-9013-127d98c85303"/>
    <ds:schemaRef ds:uri="92a36596-4c27-4ea1-9f04-71a23c4554a9"/>
  </ds:schemaRefs>
</ds:datastoreItem>
</file>

<file path=docProps/app.xml><?xml version="1.0" encoding="utf-8"?>
<Properties xmlns="http://schemas.openxmlformats.org/officeDocument/2006/extended-properties" xmlns:vt="http://schemas.openxmlformats.org/officeDocument/2006/docPropsVTypes">
  <Template>Magazine layout</Template>
  <TotalTime>2190</TotalTime>
  <Words>6535</Words>
  <Application>Microsoft Office PowerPoint</Application>
  <PresentationFormat>Custom</PresentationFormat>
  <Paragraphs>545</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Montserrat</vt:lpstr>
      <vt:lpstr>Montserrat Light</vt:lpstr>
      <vt:lpstr>Poppins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keywords>, docId:E50084AA420CD03C00FE015ACF692AC1</cp:keywords>
  <cp:lastModifiedBy>aine hamill</cp:lastModifiedBy>
  <cp:revision>479</cp:revision>
  <cp:lastPrinted>2022-04-20T17:04:48Z</cp:lastPrinted>
  <dcterms:created xsi:type="dcterms:W3CDTF">2021-06-15T11:45:52Z</dcterms:created>
  <dcterms:modified xsi:type="dcterms:W3CDTF">2026-05-27T09:21:43Z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0x0101001202075A42567844860B0528BA6E2D9A</vt:lpwstr>
  </property>
</Properties>
</file>