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273" r:id="rId5"/>
    <p:sldId id="678" r:id="rId6"/>
    <p:sldId id="736" r:id="rId7"/>
    <p:sldId id="749" r:id="rId8"/>
    <p:sldId id="750" r:id="rId9"/>
    <p:sldId id="752" r:id="rId10"/>
    <p:sldId id="751" r:id="rId11"/>
    <p:sldId id="753" r:id="rId12"/>
    <p:sldId id="754" r:id="rId13"/>
    <p:sldId id="755" r:id="rId14"/>
    <p:sldId id="756" r:id="rId15"/>
    <p:sldId id="757" r:id="rId16"/>
    <p:sldId id="758" r:id="rId17"/>
    <p:sldId id="759" r:id="rId18"/>
    <p:sldId id="760" r:id="rId19"/>
    <p:sldId id="761" r:id="rId20"/>
    <p:sldId id="762" r:id="rId21"/>
    <p:sldId id="763" r:id="rId22"/>
    <p:sldId id="764" r:id="rId23"/>
    <p:sldId id="765" r:id="rId24"/>
    <p:sldId id="766" r:id="rId25"/>
    <p:sldId id="767" r:id="rId26"/>
    <p:sldId id="768" r:id="rId27"/>
    <p:sldId id="769" r:id="rId28"/>
    <p:sldId id="770" r:id="rId29"/>
    <p:sldId id="771" r:id="rId30"/>
    <p:sldId id="772" r:id="rId31"/>
    <p:sldId id="773" r:id="rId32"/>
    <p:sldId id="774" r:id="rId33"/>
    <p:sldId id="775" r:id="rId34"/>
    <p:sldId id="776" r:id="rId35"/>
    <p:sldId id="777" r:id="rId36"/>
    <p:sldId id="778" r:id="rId37"/>
    <p:sldId id="779" r:id="rId38"/>
    <p:sldId id="780" r:id="rId39"/>
    <p:sldId id="781" r:id="rId40"/>
    <p:sldId id="782" r:id="rId41"/>
    <p:sldId id="783" r:id="rId42"/>
    <p:sldId id="784" r:id="rId43"/>
    <p:sldId id="785" r:id="rId44"/>
    <p:sldId id="786" r:id="rId45"/>
    <p:sldId id="787" r:id="rId46"/>
    <p:sldId id="788" r:id="rId47"/>
    <p:sldId id="789" r:id="rId48"/>
    <p:sldId id="790" r:id="rId49"/>
    <p:sldId id="791" r:id="rId50"/>
    <p:sldId id="792" r:id="rId51"/>
    <p:sldId id="793" r:id="rId52"/>
    <p:sldId id="268" r:id="rId53"/>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3"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D037"/>
    <a:srgbClr val="51C4C6"/>
    <a:srgbClr val="F4F5F5"/>
    <a:srgbClr val="00898B"/>
    <a:srgbClr val="006668"/>
    <a:srgbClr val="00797B"/>
    <a:srgbClr val="262626"/>
    <a:srgbClr val="00403F"/>
    <a:srgbClr val="3D8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6" autoAdjust="0"/>
    <p:restoredTop sz="94638"/>
  </p:normalViewPr>
  <p:slideViewPr>
    <p:cSldViewPr snapToGrid="0" snapToObjects="1">
      <p:cViewPr varScale="1">
        <p:scale>
          <a:sx n="41" d="100"/>
          <a:sy n="41" d="100"/>
        </p:scale>
        <p:origin x="2096" y="24"/>
      </p:cViewPr>
      <p:guideLst>
        <p:guide orient="horz" pos="3343"/>
        <p:guide pos="2358"/>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ce Cole" userId="dfcc77e2-1125-4a82-9040-6e41810ab603" providerId="ADAL" clId="{51E276D4-8608-4D20-AB3E-22E16EBEE41F}"/>
    <pc:docChg chg="modSld">
      <pc:chgData name="Laurence Cole" userId="dfcc77e2-1125-4a82-9040-6e41810ab603" providerId="ADAL" clId="{51E276D4-8608-4D20-AB3E-22E16EBEE41F}" dt="2025-09-22T09:34:53.933" v="0" actId="1076"/>
      <pc:docMkLst>
        <pc:docMk/>
      </pc:docMkLst>
      <pc:sldChg chg="modSp mod">
        <pc:chgData name="Laurence Cole" userId="dfcc77e2-1125-4a82-9040-6e41810ab603" providerId="ADAL" clId="{51E276D4-8608-4D20-AB3E-22E16EBEE41F}" dt="2025-09-22T09:34:53.933" v="0" actId="1076"/>
        <pc:sldMkLst>
          <pc:docMk/>
          <pc:sldMk cId="450677810" sldId="273"/>
        </pc:sldMkLst>
        <pc:spChg chg="mod">
          <ac:chgData name="Laurence Cole" userId="dfcc77e2-1125-4a82-9040-6e41810ab603" providerId="ADAL" clId="{51E276D4-8608-4D20-AB3E-22E16EBEE41F}" dt="2025-09-22T09:34:53.933" v="0" actId="1076"/>
          <ac:spMkLst>
            <pc:docMk/>
            <pc:sldMk cId="450677810" sldId="273"/>
            <ac:spMk id="11" creationId="{D0F26D80-55B1-D0C4-1A32-488C444370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5/27/2026</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5/27/2026</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Modifica gli stili di testo master</a:t>
            </a:r>
          </a:p>
          <a:p>
            <a:pPr lvl="1"/>
            <a:r>
              <a:rPr lang="en-US"/>
              <a:t>Secondo livello</a:t>
            </a:r>
          </a:p>
          <a:p>
            <a:pPr lvl="2"/>
            <a:r>
              <a:rPr lang="en-US"/>
              <a:t>Terzo livello</a:t>
            </a:r>
          </a:p>
          <a:p>
            <a:pPr lvl="3"/>
            <a:r>
              <a:rPr lang="en-US"/>
              <a:t>Quarto livello</a:t>
            </a:r>
          </a:p>
          <a:p>
            <a:pPr lvl="4"/>
            <a:r>
              <a:rPr lang="en-US"/>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36182" y="5830232"/>
            <a:ext cx="7595857" cy="3768082"/>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gradFill>
            <a:gsLst>
              <a:gs pos="83000">
                <a:srgbClr val="51C4C6"/>
              </a:gs>
              <a:gs pos="0">
                <a:srgbClr val="00403F"/>
              </a:gs>
            </a:gsLst>
            <a:lin ang="0" scaled="0"/>
          </a:gradFill>
          <a:ln w="3060" cap="flat">
            <a:noFill/>
            <a:prstDash val="solid"/>
            <a:miter/>
          </a:ln>
        </p:spPr>
        <p:txBody>
          <a:bodyPr rtlCol="0" anchor="ctr"/>
          <a:lstStyle/>
          <a:p>
            <a:endParaRPr lang="en-US"/>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our project</a:t>
            </a:r>
          </a:p>
        </p:txBody>
      </p:sp>
      <p:sp>
        <p:nvSpPr>
          <p:cNvPr id="146" name="Picture Placeholder 62">
            <a:extLst>
              <a:ext uri="{FF2B5EF4-FFF2-40B4-BE49-F238E27FC236}">
                <a16:creationId xmlns:a16="http://schemas.microsoft.com/office/drawing/2014/main" id="{B37FDE9C-FA01-494A-91FD-8E9061912265}"/>
              </a:ext>
            </a:extLst>
          </p:cNvPr>
          <p:cNvSpPr>
            <a:spLocks noGrp="1"/>
          </p:cNvSpPr>
          <p:nvPr>
            <p:ph type="pic" sz="quarter" idx="44" hasCustomPrompt="1"/>
          </p:nvPr>
        </p:nvSpPr>
        <p:spPr>
          <a:xfrm>
            <a:off x="474663" y="2271713"/>
            <a:ext cx="6642100" cy="4338637"/>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4" name="Graphic 6">
            <a:extLst>
              <a:ext uri="{FF2B5EF4-FFF2-40B4-BE49-F238E27FC236}">
                <a16:creationId xmlns:a16="http://schemas.microsoft.com/office/drawing/2014/main" id="{6F848770-7CFC-6F9A-A71F-E7B32E971952}"/>
              </a:ext>
            </a:extLst>
          </p:cNvPr>
          <p:cNvSpPr/>
          <p:nvPr userDrawn="1"/>
        </p:nvSpPr>
        <p:spPr>
          <a:xfrm rot="5400000">
            <a:off x="5901341" y="8098528"/>
            <a:ext cx="476911" cy="283975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ADD037"/>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851F120-EFD0-9D96-E59A-10935BD0FB1D}"/>
              </a:ext>
            </a:extLst>
          </p:cNvPr>
          <p:cNvSpPr>
            <a:spLocks noGrp="1"/>
          </p:cNvSpPr>
          <p:nvPr>
            <p:ph type="body" sz="quarter" idx="42" hasCustomPrompt="1"/>
          </p:nvPr>
        </p:nvSpPr>
        <p:spPr>
          <a:xfrm>
            <a:off x="3893839" y="9273209"/>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6" name="Graphic 95">
            <a:extLst>
              <a:ext uri="{FF2B5EF4-FFF2-40B4-BE49-F238E27FC236}">
                <a16:creationId xmlns:a16="http://schemas.microsoft.com/office/drawing/2014/main" id="{4D9842FF-4F9A-2734-F6DD-26B9ECEE0476}"/>
              </a:ext>
            </a:extLst>
          </p:cNvPr>
          <p:cNvGrpSpPr/>
          <p:nvPr userDrawn="1"/>
        </p:nvGrpSpPr>
        <p:grpSpPr>
          <a:xfrm>
            <a:off x="611238" y="9971030"/>
            <a:ext cx="1509109" cy="423922"/>
            <a:chOff x="584588" y="9078286"/>
            <a:chExt cx="1509109" cy="423922"/>
          </a:xfrm>
          <a:solidFill>
            <a:srgbClr val="000000"/>
          </a:solidFill>
        </p:grpSpPr>
        <p:sp>
          <p:nvSpPr>
            <p:cNvPr id="7" name="Freeform 6">
              <a:extLst>
                <a:ext uri="{FF2B5EF4-FFF2-40B4-BE49-F238E27FC236}">
                  <a16:creationId xmlns:a16="http://schemas.microsoft.com/office/drawing/2014/main" id="{C4FADEB4-FE4B-BD26-C0B6-447C8DEC675D}"/>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ADD037"/>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487BADA-8590-7A63-B801-DBD9C778469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ADD037"/>
              </a:solidFill>
              <a:prstDash val="solid"/>
              <a:miter/>
            </a:ln>
          </p:spPr>
          <p:txBody>
            <a:bodyPr rtlCol="0" anchor="ctr"/>
            <a:lstStyle/>
            <a:p>
              <a:endParaRPr lang="en-US"/>
            </a:p>
          </p:txBody>
        </p:sp>
      </p:grpSp>
      <p:sp>
        <p:nvSpPr>
          <p:cNvPr id="9" name="Text Placeholder 23">
            <a:extLst>
              <a:ext uri="{FF2B5EF4-FFF2-40B4-BE49-F238E27FC236}">
                <a16:creationId xmlns:a16="http://schemas.microsoft.com/office/drawing/2014/main" id="{2F6B8A16-0042-4C17-4ABA-294C390D3907}"/>
              </a:ext>
            </a:extLst>
          </p:cNvPr>
          <p:cNvSpPr>
            <a:spLocks noGrp="1"/>
          </p:cNvSpPr>
          <p:nvPr>
            <p:ph type="body" sz="quarter" idx="17" hasCustomPrompt="1"/>
          </p:nvPr>
        </p:nvSpPr>
        <p:spPr>
          <a:xfrm>
            <a:off x="655568" y="10010293"/>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10" name="Text Placeholder 23">
            <a:extLst>
              <a:ext uri="{FF2B5EF4-FFF2-40B4-BE49-F238E27FC236}">
                <a16:creationId xmlns:a16="http://schemas.microsoft.com/office/drawing/2014/main" id="{5E9B6D5E-8D79-78FB-F5CA-B6AD291110BB}"/>
              </a:ext>
            </a:extLst>
          </p:cNvPr>
          <p:cNvSpPr>
            <a:spLocks noGrp="1"/>
          </p:cNvSpPr>
          <p:nvPr>
            <p:ph type="body" sz="quarter" idx="18" hasCustomPrompt="1"/>
          </p:nvPr>
        </p:nvSpPr>
        <p:spPr>
          <a:xfrm>
            <a:off x="2219835" y="10003763"/>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11" name="Picture 10" descr="Co-funded by the European Union logo in png for web usage">
            <a:extLst>
              <a:ext uri="{FF2B5EF4-FFF2-40B4-BE49-F238E27FC236}">
                <a16:creationId xmlns:a16="http://schemas.microsoft.com/office/drawing/2014/main" id="{803009A7-5697-B5E4-378A-A2B90D7B08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7169" y="10063230"/>
            <a:ext cx="1489944" cy="311822"/>
          </a:xfrm>
          <a:prstGeom prst="rect">
            <a:avLst/>
          </a:prstGeom>
          <a:noFill/>
          <a:ln>
            <a:noFill/>
          </a:ln>
        </p:spPr>
      </p:pic>
      <p:pic>
        <p:nvPicPr>
          <p:cNvPr id="12" name="Picture 11">
            <a:extLst>
              <a:ext uri="{FF2B5EF4-FFF2-40B4-BE49-F238E27FC236}">
                <a16:creationId xmlns:a16="http://schemas.microsoft.com/office/drawing/2014/main" id="{03703E49-93D3-2B4C-3CAD-5F8DD3EE22DB}"/>
              </a:ext>
            </a:extLst>
          </p:cNvPr>
          <p:cNvPicPr>
            <a:picLocks noChangeAspect="1"/>
          </p:cNvPicPr>
          <p:nvPr userDrawn="1"/>
        </p:nvPicPr>
        <p:blipFill>
          <a:blip r:embed="rId3"/>
          <a:stretch>
            <a:fillRect/>
          </a:stretch>
        </p:blipFill>
        <p:spPr>
          <a:xfrm>
            <a:off x="425840" y="481481"/>
            <a:ext cx="2981595" cy="1412334"/>
          </a:xfrm>
          <a:prstGeom prst="rect">
            <a:avLst/>
          </a:prstGeom>
        </p:spPr>
      </p:pic>
    </p:spTree>
    <p:extLst>
      <p:ext uri="{BB962C8B-B14F-4D97-AF65-F5344CB8AC3E}">
        <p14:creationId xmlns:p14="http://schemas.microsoft.com/office/powerpoint/2010/main" val="795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10212780"/>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8" name="Picture Placeholder 34">
            <a:extLst>
              <a:ext uri="{FF2B5EF4-FFF2-40B4-BE49-F238E27FC236}">
                <a16:creationId xmlns:a16="http://schemas.microsoft.com/office/drawing/2014/main" id="{36A06401-592A-EA4A-AE31-4E6B716F2835}"/>
              </a:ext>
            </a:extLst>
          </p:cNvPr>
          <p:cNvSpPr>
            <a:spLocks noGrp="1"/>
          </p:cNvSpPr>
          <p:nvPr>
            <p:ph type="pic" sz="quarter" idx="41"/>
          </p:nvPr>
        </p:nvSpPr>
        <p:spPr>
          <a:xfrm>
            <a:off x="3711247" y="706439"/>
            <a:ext cx="3870325" cy="773188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32221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4078145" y="161736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87829"/>
            <a:ext cx="4056786" cy="185754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31255" y="323003"/>
            <a:ext cx="7590930" cy="5748356"/>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3412986"/>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51C4C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43ECED-D711-0D4D-9A38-701BFB0611D6}"/>
              </a:ext>
            </a:extLst>
          </p:cNvPr>
          <p:cNvSpPr/>
          <p:nvPr userDrawn="1"/>
        </p:nvSpPr>
        <p:spPr>
          <a:xfrm flipV="1">
            <a:off x="-14612" y="-4"/>
            <a:ext cx="7559675" cy="1538872"/>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251943" y="712890"/>
            <a:ext cx="6570888" cy="1204857"/>
          </a:xfrm>
          <a:prstGeom prst="rect">
            <a:avLst/>
          </a:prstGeom>
        </p:spPr>
        <p:txBody>
          <a:bodyPr>
            <a:noAutofit/>
          </a:bodyPr>
          <a:lstStyle>
            <a:lvl1pPr marL="0" indent="0" algn="l">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1" name="Graphic 4">
            <a:extLst>
              <a:ext uri="{FF2B5EF4-FFF2-40B4-BE49-F238E27FC236}">
                <a16:creationId xmlns:a16="http://schemas.microsoft.com/office/drawing/2014/main" id="{B13C944A-F9DE-6D49-BB72-C8B62F6B1203}"/>
              </a:ext>
            </a:extLst>
          </p:cNvPr>
          <p:cNvSpPr/>
          <p:nvPr userDrawn="1"/>
        </p:nvSpPr>
        <p:spPr>
          <a:xfrm rot="16200000">
            <a:off x="6101638" y="690768"/>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ADD037"/>
          </a:solidFill>
          <a:ln w="2370" cap="flat">
            <a:noFill/>
            <a:prstDash val="solid"/>
            <a:miter/>
          </a:ln>
        </p:spPr>
        <p:txBody>
          <a:bodyPr rtlCol="0" anchor="ctr"/>
          <a:lstStyle/>
          <a:p>
            <a:endParaRPr lang="en-US"/>
          </a:p>
        </p:txBody>
      </p:sp>
    </p:spTree>
    <p:extLst>
      <p:ext uri="{BB962C8B-B14F-4D97-AF65-F5344CB8AC3E}">
        <p14:creationId xmlns:p14="http://schemas.microsoft.com/office/powerpoint/2010/main" val="366603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DF7596-4722-5F4C-8FB6-5F0B1F9090FD}"/>
              </a:ext>
            </a:extLst>
          </p:cNvPr>
          <p:cNvSpPr/>
          <p:nvPr userDrawn="1"/>
        </p:nvSpPr>
        <p:spPr>
          <a:xfrm flipV="1">
            <a:off x="0" y="2099867"/>
            <a:ext cx="6918419" cy="7931809"/>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8" name="Graphic 4">
            <a:extLst>
              <a:ext uri="{FF2B5EF4-FFF2-40B4-BE49-F238E27FC236}">
                <a16:creationId xmlns:a16="http://schemas.microsoft.com/office/drawing/2014/main" id="{E6326417-986D-C845-A66A-9AFD38B1339D}"/>
              </a:ext>
            </a:extLst>
          </p:cNvPr>
          <p:cNvSpPr/>
          <p:nvPr userDrawn="1"/>
        </p:nvSpPr>
        <p:spPr>
          <a:xfrm rot="10800000">
            <a:off x="6811618" y="299141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ADD037"/>
          </a:solidFill>
          <a:ln w="2370" cap="flat">
            <a:noFill/>
            <a:prstDash val="solid"/>
            <a:miter/>
          </a:ln>
        </p:spPr>
        <p:txBody>
          <a:bodyPr rtlCol="0" anchor="ctr"/>
          <a:lstStyle/>
          <a:p>
            <a:endParaRPr lang="en-US"/>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432957"/>
            <a:ext cx="6076427" cy="736994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51C4C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6626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11876" y="3896749"/>
            <a:ext cx="7547799" cy="4317437"/>
          </a:xfrm>
          <a:prstGeom prst="rect">
            <a:avLst/>
          </a:prstGeom>
          <a:gradFill>
            <a:gsLst>
              <a:gs pos="83000">
                <a:srgbClr val="51C4C6"/>
              </a:gs>
              <a:gs pos="0">
                <a:srgbClr val="00403F"/>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4" name="Text Placeholder 32">
            <a:extLst>
              <a:ext uri="{FF2B5EF4-FFF2-40B4-BE49-F238E27FC236}">
                <a16:creationId xmlns:a16="http://schemas.microsoft.com/office/drawing/2014/main" id="{7C801656-BA69-7E4B-AAE4-11C00F6A1E4A}"/>
              </a:ext>
            </a:extLst>
          </p:cNvPr>
          <p:cNvSpPr>
            <a:spLocks noGrp="1"/>
          </p:cNvSpPr>
          <p:nvPr>
            <p:ph type="body" sz="quarter" idx="42" hasCustomPrompt="1"/>
          </p:nvPr>
        </p:nvSpPr>
        <p:spPr>
          <a:xfrm>
            <a:off x="565034" y="4234375"/>
            <a:ext cx="3403021" cy="3488902"/>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26" name="Graphic 6">
            <a:extLst>
              <a:ext uri="{FF2B5EF4-FFF2-40B4-BE49-F238E27FC236}">
                <a16:creationId xmlns:a16="http://schemas.microsoft.com/office/drawing/2014/main" id="{FDDFC85A-161F-8DD8-DD42-A013A4DAF637}"/>
              </a:ext>
            </a:extLst>
          </p:cNvPr>
          <p:cNvSpPr/>
          <p:nvPr userDrawn="1"/>
        </p:nvSpPr>
        <p:spPr>
          <a:xfrm rot="5400000">
            <a:off x="5658068" y="6640509"/>
            <a:ext cx="572470" cy="3230743"/>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ADD037"/>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27" name="Text Placeholder 32">
            <a:extLst>
              <a:ext uri="{FF2B5EF4-FFF2-40B4-BE49-F238E27FC236}">
                <a16:creationId xmlns:a16="http://schemas.microsoft.com/office/drawing/2014/main" id="{32203686-9203-1284-2D21-6A9E91F8A69B}"/>
              </a:ext>
            </a:extLst>
          </p:cNvPr>
          <p:cNvSpPr>
            <a:spLocks noGrp="1"/>
          </p:cNvSpPr>
          <p:nvPr>
            <p:ph type="body" sz="quarter" idx="44" hasCustomPrompt="1"/>
          </p:nvPr>
        </p:nvSpPr>
        <p:spPr>
          <a:xfrm>
            <a:off x="3893839" y="7962904"/>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TextBox 1">
            <a:extLst>
              <a:ext uri="{FF2B5EF4-FFF2-40B4-BE49-F238E27FC236}">
                <a16:creationId xmlns:a16="http://schemas.microsoft.com/office/drawing/2014/main" id="{6D549D64-83B5-BDA8-ECD1-003FE4A6769F}"/>
              </a:ext>
            </a:extLst>
          </p:cNvPr>
          <p:cNvSpPr txBox="1"/>
          <p:nvPr userDrawn="1"/>
        </p:nvSpPr>
        <p:spPr>
          <a:xfrm>
            <a:off x="1949575" y="9937237"/>
            <a:ext cx="2861813" cy="323165"/>
          </a:xfrm>
          <a:prstGeom prst="rect">
            <a:avLst/>
          </a:prstGeom>
          <a:noFill/>
        </p:spPr>
        <p:txBody>
          <a:bodyPr wrap="square">
            <a:spAutoFit/>
          </a:bodyPr>
          <a:lstStyle/>
          <a:p>
            <a:pPr algn="just"/>
            <a:r>
              <a:rPr lang="en-IE" sz="500" b="0" i="0" dirty="0">
                <a:solidFill>
                  <a:srgbClr val="262626"/>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dirty="0">
              <a:solidFill>
                <a:srgbClr val="262626"/>
              </a:solidFill>
              <a:latin typeface="Calibri" panose="020F0502020204030204" pitchFamily="34" charset="0"/>
              <a:cs typeface="Calibri" panose="020F0502020204030204" pitchFamily="34" charset="0"/>
            </a:endParaRPr>
          </a:p>
        </p:txBody>
      </p:sp>
      <p:pic>
        <p:nvPicPr>
          <p:cNvPr id="3" name="Picture 2" descr="Co-funded by the European Union logo in png for web usage">
            <a:extLst>
              <a:ext uri="{FF2B5EF4-FFF2-40B4-BE49-F238E27FC236}">
                <a16:creationId xmlns:a16="http://schemas.microsoft.com/office/drawing/2014/main" id="{C1281BBB-5417-2AE2-917A-68FD03EC8B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5034" y="9967518"/>
            <a:ext cx="1343832" cy="281243"/>
          </a:xfrm>
          <a:prstGeom prst="rect">
            <a:avLst/>
          </a:prstGeom>
          <a:noFill/>
          <a:ln>
            <a:noFill/>
          </a:ln>
        </p:spPr>
      </p:pic>
      <p:pic>
        <p:nvPicPr>
          <p:cNvPr id="4" name="Picture 3">
            <a:extLst>
              <a:ext uri="{FF2B5EF4-FFF2-40B4-BE49-F238E27FC236}">
                <a16:creationId xmlns:a16="http://schemas.microsoft.com/office/drawing/2014/main" id="{83EB92B4-8F20-51F0-550F-8043264E28AE}"/>
              </a:ext>
            </a:extLst>
          </p:cNvPr>
          <p:cNvPicPr>
            <a:picLocks noChangeAspect="1"/>
          </p:cNvPicPr>
          <p:nvPr userDrawn="1"/>
        </p:nvPicPr>
        <p:blipFill>
          <a:blip r:embed="rId3"/>
          <a:stretch>
            <a:fillRect/>
          </a:stretch>
        </p:blipFill>
        <p:spPr>
          <a:xfrm>
            <a:off x="425840" y="592993"/>
            <a:ext cx="2981595" cy="1412334"/>
          </a:xfrm>
          <a:prstGeom prst="rect">
            <a:avLst/>
          </a:prstGeom>
        </p:spPr>
      </p:pic>
    </p:spTree>
    <p:extLst>
      <p:ext uri="{BB962C8B-B14F-4D97-AF65-F5344CB8AC3E}">
        <p14:creationId xmlns:p14="http://schemas.microsoft.com/office/powerpoint/2010/main" val="358799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elcome/Intro Slide">
    <p:spTree>
      <p:nvGrpSpPr>
        <p:cNvPr id="1" name=""/>
        <p:cNvGrpSpPr/>
        <p:nvPr/>
      </p:nvGrpSpPr>
      <p:grpSpPr>
        <a:xfrm>
          <a:off x="0" y="0"/>
          <a:ext cx="0" cy="0"/>
          <a:chOff x="0" y="0"/>
          <a:chExt cx="0" cy="0"/>
        </a:xfrm>
      </p:grpSpPr>
      <p:sp>
        <p:nvSpPr>
          <p:cNvPr id="38" name="Text Placeholder 32">
            <a:extLst>
              <a:ext uri="{FF2B5EF4-FFF2-40B4-BE49-F238E27FC236}">
                <a16:creationId xmlns:a16="http://schemas.microsoft.com/office/drawing/2014/main" id="{7547E802-876B-7740-8C93-4DA43471BC41}"/>
              </a:ext>
            </a:extLst>
          </p:cNvPr>
          <p:cNvSpPr>
            <a:spLocks noGrp="1"/>
          </p:cNvSpPr>
          <p:nvPr>
            <p:ph type="body" sz="quarter" idx="47" hasCustomPrompt="1"/>
          </p:nvPr>
        </p:nvSpPr>
        <p:spPr>
          <a:xfrm>
            <a:off x="3989549" y="382405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0" name="Text Placeholder 32">
            <a:extLst>
              <a:ext uri="{FF2B5EF4-FFF2-40B4-BE49-F238E27FC236}">
                <a16:creationId xmlns:a16="http://schemas.microsoft.com/office/drawing/2014/main" id="{5E8100A4-6677-ED40-B24D-22A7219FE433}"/>
              </a:ext>
            </a:extLst>
          </p:cNvPr>
          <p:cNvSpPr>
            <a:spLocks noGrp="1"/>
          </p:cNvSpPr>
          <p:nvPr>
            <p:ph type="body" sz="quarter" idx="48" hasCustomPrompt="1"/>
          </p:nvPr>
        </p:nvSpPr>
        <p:spPr>
          <a:xfrm>
            <a:off x="3997102" y="434244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2" name="Text Placeholder 32">
            <a:extLst>
              <a:ext uri="{FF2B5EF4-FFF2-40B4-BE49-F238E27FC236}">
                <a16:creationId xmlns:a16="http://schemas.microsoft.com/office/drawing/2014/main" id="{E7B11294-10FD-0B44-A9DA-41BF11D1E85C}"/>
              </a:ext>
            </a:extLst>
          </p:cNvPr>
          <p:cNvSpPr>
            <a:spLocks noGrp="1"/>
          </p:cNvSpPr>
          <p:nvPr>
            <p:ph type="body" sz="quarter" idx="49" hasCustomPrompt="1"/>
          </p:nvPr>
        </p:nvSpPr>
        <p:spPr>
          <a:xfrm>
            <a:off x="3997102" y="6349448"/>
            <a:ext cx="2785251" cy="743603"/>
          </a:xfrm>
        </p:spPr>
        <p:txBody>
          <a:bodyPr>
            <a:noAutofit/>
          </a:bodyPr>
          <a:lstStyle>
            <a:lvl1pPr marL="0" indent="0" algn="l">
              <a:buNone/>
              <a:defRPr sz="1800" b="1"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3" name="Text Placeholder 32">
            <a:extLst>
              <a:ext uri="{FF2B5EF4-FFF2-40B4-BE49-F238E27FC236}">
                <a16:creationId xmlns:a16="http://schemas.microsoft.com/office/drawing/2014/main" id="{16C0CD18-D5AA-2240-8921-3F6C4DE2F9F6}"/>
              </a:ext>
            </a:extLst>
          </p:cNvPr>
          <p:cNvSpPr>
            <a:spLocks noGrp="1"/>
          </p:cNvSpPr>
          <p:nvPr>
            <p:ph type="body" sz="quarter" idx="50" hasCustomPrompt="1"/>
          </p:nvPr>
        </p:nvSpPr>
        <p:spPr>
          <a:xfrm>
            <a:off x="4004655" y="6867839"/>
            <a:ext cx="2785250" cy="1692670"/>
          </a:xfrm>
        </p:spPr>
        <p:txBody>
          <a:bodyPr numCol="1" spcCol="288000" anchor="t">
            <a:noAutofit/>
          </a:bodyPr>
          <a:lstStyle>
            <a:lvl1pPr marL="0" indent="0" algn="l">
              <a:lnSpc>
                <a:spcPct val="100000"/>
              </a:lnSpc>
              <a:spcBef>
                <a:spcPts val="0"/>
              </a:spcBef>
              <a:buNone/>
              <a:defRPr sz="1100" b="0" i="0">
                <a:solidFill>
                  <a:srgbClr val="127268"/>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Picture Placeholder 12">
            <a:extLst>
              <a:ext uri="{FF2B5EF4-FFF2-40B4-BE49-F238E27FC236}">
                <a16:creationId xmlns:a16="http://schemas.microsoft.com/office/drawing/2014/main" id="{E06DA11A-3B23-00E1-2694-93FEB1F6532E}"/>
              </a:ext>
            </a:extLst>
          </p:cNvPr>
          <p:cNvSpPr>
            <a:spLocks noGrp="1"/>
          </p:cNvSpPr>
          <p:nvPr>
            <p:ph type="pic" sz="quarter" idx="12"/>
          </p:nvPr>
        </p:nvSpPr>
        <p:spPr>
          <a:xfrm>
            <a:off x="-7552" y="0"/>
            <a:ext cx="3652452" cy="10691813"/>
          </a:xfrm>
          <a:custGeom>
            <a:avLst/>
            <a:gdLst>
              <a:gd name="connsiteX0" fmla="*/ 0 w 5624628"/>
              <a:gd name="connsiteY0" fmla="*/ 0 h 15224070"/>
              <a:gd name="connsiteX1" fmla="*/ 5624628 w 5624628"/>
              <a:gd name="connsiteY1" fmla="*/ 0 h 15224070"/>
              <a:gd name="connsiteX2" fmla="*/ 5624628 w 5624628"/>
              <a:gd name="connsiteY2" fmla="*/ 15224070 h 15224070"/>
              <a:gd name="connsiteX3" fmla="*/ 0 w 5624628"/>
              <a:gd name="connsiteY3" fmla="*/ 15224070 h 15224070"/>
            </a:gdLst>
            <a:ahLst/>
            <a:cxnLst>
              <a:cxn ang="0">
                <a:pos x="connsiteX0" y="connsiteY0"/>
              </a:cxn>
              <a:cxn ang="0">
                <a:pos x="connsiteX1" y="connsiteY1"/>
              </a:cxn>
              <a:cxn ang="0">
                <a:pos x="connsiteX2" y="connsiteY2"/>
              </a:cxn>
              <a:cxn ang="0">
                <a:pos x="connsiteX3" y="connsiteY3"/>
              </a:cxn>
            </a:cxnLst>
            <a:rect l="l" t="t" r="r" b="b"/>
            <a:pathLst>
              <a:path w="5624628" h="15224070">
                <a:moveTo>
                  <a:pt x="0" y="0"/>
                </a:moveTo>
                <a:lnTo>
                  <a:pt x="5624628" y="0"/>
                </a:lnTo>
                <a:lnTo>
                  <a:pt x="5624628" y="15224070"/>
                </a:lnTo>
                <a:lnTo>
                  <a:pt x="0" y="15224070"/>
                </a:lnTo>
                <a:close/>
              </a:path>
            </a:pathLst>
          </a:custGeom>
          <a:solidFill>
            <a:schemeClr val="bg1">
              <a:lumMod val="85000"/>
            </a:schemeClr>
          </a:solidFill>
        </p:spPr>
        <p:txBody>
          <a:bodyPr wrap="square">
            <a:noAutofit/>
          </a:bodyPr>
          <a:lstStyle>
            <a:lvl1pPr marL="0" indent="0" algn="ctr">
              <a:buFontTx/>
              <a:buNone/>
              <a:defRPr sz="2400">
                <a:latin typeface="Calibri" panose="020F0502020204030204" pitchFamily="34" charset="0"/>
                <a:cs typeface="Calibri" panose="020F0502020204030204" pitchFamily="34" charset="0"/>
              </a:defRPr>
            </a:lvl1pPr>
          </a:lstStyle>
          <a:p>
            <a:endParaRPr lang="en-US" dirty="0"/>
          </a:p>
        </p:txBody>
      </p:sp>
      <p:sp>
        <p:nvSpPr>
          <p:cNvPr id="2" name="Text Placeholder 32">
            <a:extLst>
              <a:ext uri="{FF2B5EF4-FFF2-40B4-BE49-F238E27FC236}">
                <a16:creationId xmlns:a16="http://schemas.microsoft.com/office/drawing/2014/main" id="{767B892E-F86C-3DC2-9931-A03B33680917}"/>
              </a:ext>
            </a:extLst>
          </p:cNvPr>
          <p:cNvSpPr>
            <a:spLocks noGrp="1"/>
          </p:cNvSpPr>
          <p:nvPr>
            <p:ph type="body" sz="quarter" idx="51" hasCustomPrompt="1"/>
          </p:nvPr>
        </p:nvSpPr>
        <p:spPr>
          <a:xfrm>
            <a:off x="4155129" y="570328"/>
            <a:ext cx="3070405" cy="743603"/>
          </a:xfrm>
        </p:spPr>
        <p:txBody>
          <a:bodyPr>
            <a:noAutofit/>
          </a:bodyPr>
          <a:lstStyle>
            <a:lvl1pPr marL="0" indent="0" algn="l">
              <a:buNone/>
              <a:defRPr sz="2900" b="1" i="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HEADING</a:t>
            </a:r>
            <a:endParaRPr lang="en-US" dirty="0"/>
          </a:p>
        </p:txBody>
      </p:sp>
      <p:sp>
        <p:nvSpPr>
          <p:cNvPr id="5" name="Slide Number Placeholder 5">
            <a:extLst>
              <a:ext uri="{FF2B5EF4-FFF2-40B4-BE49-F238E27FC236}">
                <a16:creationId xmlns:a16="http://schemas.microsoft.com/office/drawing/2014/main" id="{92D3B42E-3A5F-8157-5C07-2D3C6CF528A1}"/>
              </a:ext>
            </a:extLst>
          </p:cNvPr>
          <p:cNvSpPr>
            <a:spLocks noGrp="1"/>
          </p:cNvSpPr>
          <p:nvPr>
            <p:ph type="sldNum" sz="quarter" idx="4"/>
          </p:nvPr>
        </p:nvSpPr>
        <p:spPr>
          <a:xfrm>
            <a:off x="7132189" y="10322192"/>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493730624"/>
      </p:ext>
    </p:extLst>
  </p:cSld>
  <p:clrMapOvr>
    <a:masterClrMapping/>
  </p:clrMapOvr>
  <p:extLst>
    <p:ext uri="{DCECCB84-F9BA-43D5-87BE-67443E8EF086}">
      <p15:sldGuideLst xmlns:p15="http://schemas.microsoft.com/office/powerpoint/2012/main">
        <p15:guide id="1" pos="294">
          <p15:clr>
            <a:srgbClr val="FBAE40"/>
          </p15:clr>
        </p15:guide>
        <p15:guide id="2" pos="44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529700" y="903756"/>
            <a:ext cx="6500273" cy="743603"/>
          </a:xfrm>
        </p:spPr>
        <p:txBody>
          <a:bodyPr>
            <a:noAutofit/>
          </a:bodyPr>
          <a:lstStyle>
            <a:lvl1pPr marL="0" indent="0" algn="l">
              <a:spcBef>
                <a:spcPts val="0"/>
              </a:spcBef>
              <a:buNone/>
              <a:defRPr sz="29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ONE COLUMN</a:t>
            </a:r>
            <a:endParaRPr lang="en-US" dirty="0"/>
          </a:p>
        </p:txBody>
      </p:sp>
      <p:sp>
        <p:nvSpPr>
          <p:cNvPr id="15" name="Text Placeholder 32">
            <a:extLst>
              <a:ext uri="{FF2B5EF4-FFF2-40B4-BE49-F238E27FC236}">
                <a16:creationId xmlns:a16="http://schemas.microsoft.com/office/drawing/2014/main" id="{776A3C61-02DA-0A4C-861E-0689200F4512}"/>
              </a:ext>
            </a:extLst>
          </p:cNvPr>
          <p:cNvSpPr>
            <a:spLocks noGrp="1"/>
          </p:cNvSpPr>
          <p:nvPr>
            <p:ph type="body" sz="quarter" idx="47" hasCustomPrompt="1"/>
          </p:nvPr>
        </p:nvSpPr>
        <p:spPr>
          <a:xfrm>
            <a:off x="522147" y="1905323"/>
            <a:ext cx="6500273" cy="743603"/>
          </a:xfrm>
        </p:spPr>
        <p:txBody>
          <a:bodyPr>
            <a:noAutofit/>
          </a:bodyPr>
          <a:lstStyle>
            <a:lvl1pPr marL="0" indent="0" algn="l">
              <a:spcBef>
                <a:spcPts val="0"/>
              </a:spcBef>
              <a:buNone/>
              <a:defRPr sz="1800" b="1"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Sub-Heading</a:t>
            </a: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529699" y="2906890"/>
            <a:ext cx="6500272" cy="6921424"/>
          </a:xfrm>
        </p:spPr>
        <p:txBody>
          <a:bodyPr numCol="1" spcCol="288000" anchor="t">
            <a:noAutofit/>
          </a:bodyPr>
          <a:lstStyle>
            <a:lvl1pPr marL="0" indent="0" algn="l">
              <a:lnSpc>
                <a:spcPct val="100000"/>
              </a:lnSpc>
              <a:spcBef>
                <a:spcPts val="0"/>
              </a:spcBef>
              <a:buNone/>
              <a:defRPr sz="11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 name="Slide Number Placeholder 5">
            <a:extLst>
              <a:ext uri="{FF2B5EF4-FFF2-40B4-BE49-F238E27FC236}">
                <a16:creationId xmlns:a16="http://schemas.microsoft.com/office/drawing/2014/main" id="{8469D253-12DF-404A-BC60-DE46EBF380D7}"/>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chemeClr val="tx1"/>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4277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8230FDA7-6B26-A580-C971-AF5B3BBBCDC0}"/>
              </a:ext>
            </a:extLst>
          </p:cNvPr>
          <p:cNvSpPr/>
          <p:nvPr userDrawn="1"/>
        </p:nvSpPr>
        <p:spPr>
          <a:xfrm rot="10800000">
            <a:off x="3987573" y="2836506"/>
            <a:ext cx="3572102" cy="4009226"/>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gradFill>
            <a:gsLst>
              <a:gs pos="83000">
                <a:srgbClr val="51C4C6"/>
              </a:gs>
              <a:gs pos="0">
                <a:srgbClr val="00403F"/>
              </a:gs>
            </a:gsLst>
            <a:lin ang="10800000" scaled="0"/>
          </a:gradFill>
          <a:ln w="237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C5BA938D-CD20-0A72-4A23-CF1119BDD34E}"/>
              </a:ext>
            </a:extLst>
          </p:cNvPr>
          <p:cNvSpPr/>
          <p:nvPr userDrawn="1"/>
        </p:nvSpPr>
        <p:spPr>
          <a:xfrm rot="10800000">
            <a:off x="471152" y="6937000"/>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ADD037"/>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C0A1E843-9D15-8EDC-9B65-3CA583FB79E0}"/>
              </a:ext>
            </a:extLst>
          </p:cNvPr>
          <p:cNvSpPr>
            <a:spLocks noGrp="1"/>
          </p:cNvSpPr>
          <p:nvPr>
            <p:ph type="pic" sz="quarter" idx="44" hasCustomPrompt="1"/>
          </p:nvPr>
        </p:nvSpPr>
        <p:spPr>
          <a:xfrm>
            <a:off x="578498" y="2439664"/>
            <a:ext cx="6456783" cy="6592368"/>
          </a:xfrm>
          <a:custGeom>
            <a:avLst/>
            <a:gdLst>
              <a:gd name="connsiteX0" fmla="*/ 0 w 6456783"/>
              <a:gd name="connsiteY0" fmla="*/ 0 h 6592368"/>
              <a:gd name="connsiteX1" fmla="*/ 6456783 w 6456783"/>
              <a:gd name="connsiteY1" fmla="*/ 0 h 6592368"/>
              <a:gd name="connsiteX2" fmla="*/ 6456783 w 6456783"/>
              <a:gd name="connsiteY2" fmla="*/ 396834 h 6592368"/>
              <a:gd name="connsiteX3" fmla="*/ 3409076 w 6456783"/>
              <a:gd name="connsiteY3" fmla="*/ 396834 h 6592368"/>
              <a:gd name="connsiteX4" fmla="*/ 3409076 w 6456783"/>
              <a:gd name="connsiteY4" fmla="*/ 4406069 h 6592368"/>
              <a:gd name="connsiteX5" fmla="*/ 6456783 w 6456783"/>
              <a:gd name="connsiteY5" fmla="*/ 4406069 h 6592368"/>
              <a:gd name="connsiteX6" fmla="*/ 6456783 w 6456783"/>
              <a:gd name="connsiteY6" fmla="*/ 6592368 h 6592368"/>
              <a:gd name="connsiteX7" fmla="*/ 0 w 6456783"/>
              <a:gd name="connsiteY7" fmla="*/ 6592368 h 6592368"/>
              <a:gd name="connsiteX8" fmla="*/ 0 w 6456783"/>
              <a:gd name="connsiteY8" fmla="*/ 6182985 h 6592368"/>
              <a:gd name="connsiteX9" fmla="*/ 91658 w 6456783"/>
              <a:gd name="connsiteY9" fmla="*/ 6182985 h 6592368"/>
              <a:gd name="connsiteX10" fmla="*/ 91658 w 6456783"/>
              <a:gd name="connsiteY10" fmla="*/ 4497337 h 6592368"/>
              <a:gd name="connsiteX11" fmla="*/ 0 w 6456783"/>
              <a:gd name="connsiteY11" fmla="*/ 4497337 h 6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6783" h="6592368">
                <a:moveTo>
                  <a:pt x="0" y="0"/>
                </a:moveTo>
                <a:lnTo>
                  <a:pt x="6456783" y="0"/>
                </a:lnTo>
                <a:lnTo>
                  <a:pt x="6456783" y="396834"/>
                </a:lnTo>
                <a:lnTo>
                  <a:pt x="3409076" y="396834"/>
                </a:lnTo>
                <a:lnTo>
                  <a:pt x="3409076" y="4406069"/>
                </a:lnTo>
                <a:lnTo>
                  <a:pt x="6456783" y="4406069"/>
                </a:lnTo>
                <a:lnTo>
                  <a:pt x="6456783" y="6592368"/>
                </a:lnTo>
                <a:lnTo>
                  <a:pt x="0" y="6592368"/>
                </a:lnTo>
                <a:lnTo>
                  <a:pt x="0" y="6182985"/>
                </a:lnTo>
                <a:lnTo>
                  <a:pt x="91658" y="6182985"/>
                </a:lnTo>
                <a:lnTo>
                  <a:pt x="91658" y="4497337"/>
                </a:lnTo>
                <a:lnTo>
                  <a:pt x="0" y="4497337"/>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0" name="Text Placeholder 32">
            <a:extLst>
              <a:ext uri="{FF2B5EF4-FFF2-40B4-BE49-F238E27FC236}">
                <a16:creationId xmlns:a16="http://schemas.microsoft.com/office/drawing/2014/main" id="{0C564F7E-4616-E548-B81C-390A9F5C7740}"/>
              </a:ext>
            </a:extLst>
          </p:cNvPr>
          <p:cNvSpPr>
            <a:spLocks noGrp="1"/>
          </p:cNvSpPr>
          <p:nvPr>
            <p:ph type="body" sz="quarter" idx="11" hasCustomPrompt="1"/>
          </p:nvPr>
        </p:nvSpPr>
        <p:spPr>
          <a:xfrm>
            <a:off x="4166982" y="3812721"/>
            <a:ext cx="2951698" cy="574616"/>
          </a:xfrm>
          <a:prstGeom prst="rect">
            <a:avLst/>
          </a:prstGeom>
        </p:spPr>
        <p:txBody>
          <a:bodyP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OUR PROJECT</a:t>
            </a:r>
            <a:endParaRPr lang="en-US" dirty="0"/>
          </a:p>
        </p:txBody>
      </p:sp>
      <p:sp>
        <p:nvSpPr>
          <p:cNvPr id="21" name="Text Placeholder 32">
            <a:extLst>
              <a:ext uri="{FF2B5EF4-FFF2-40B4-BE49-F238E27FC236}">
                <a16:creationId xmlns:a16="http://schemas.microsoft.com/office/drawing/2014/main" id="{82FF7D0B-8D01-6749-9143-AF9B1238EDB8}"/>
              </a:ext>
            </a:extLst>
          </p:cNvPr>
          <p:cNvSpPr>
            <a:spLocks noGrp="1"/>
          </p:cNvSpPr>
          <p:nvPr>
            <p:ph type="body" sz="quarter" idx="16" hasCustomPrompt="1"/>
          </p:nvPr>
        </p:nvSpPr>
        <p:spPr>
          <a:xfrm>
            <a:off x="4166981" y="4660372"/>
            <a:ext cx="2980605"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grpSp>
        <p:nvGrpSpPr>
          <p:cNvPr id="342" name="Graphic 95">
            <a:extLst>
              <a:ext uri="{FF2B5EF4-FFF2-40B4-BE49-F238E27FC236}">
                <a16:creationId xmlns:a16="http://schemas.microsoft.com/office/drawing/2014/main" id="{78CB6730-FE3C-F64A-90C1-994A839C794C}"/>
              </a:ext>
            </a:extLst>
          </p:cNvPr>
          <p:cNvGrpSpPr/>
          <p:nvPr userDrawn="1"/>
        </p:nvGrpSpPr>
        <p:grpSpPr>
          <a:xfrm>
            <a:off x="707812" y="9460915"/>
            <a:ext cx="1509109" cy="423922"/>
            <a:chOff x="584588" y="9078286"/>
            <a:chExt cx="1509109" cy="423922"/>
          </a:xfrm>
          <a:solidFill>
            <a:srgbClr val="000000"/>
          </a:solidFill>
        </p:grpSpPr>
        <p:sp>
          <p:nvSpPr>
            <p:cNvPr id="343" name="Freeform 342">
              <a:extLst>
                <a:ext uri="{FF2B5EF4-FFF2-40B4-BE49-F238E27FC236}">
                  <a16:creationId xmlns:a16="http://schemas.microsoft.com/office/drawing/2014/main" id="{75C86EF1-E93B-B64C-8AD5-6287810B340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ADD037"/>
              </a:solid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50B8D3E-74BA-2142-A8F1-F9873C5820B9}"/>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ADD037"/>
              </a:solidFill>
              <a:prstDash val="solid"/>
              <a:miter/>
            </a:ln>
          </p:spPr>
          <p:txBody>
            <a:bodyPr rtlCol="0" anchor="ctr"/>
            <a:lstStyle/>
            <a:p>
              <a:endParaRPr lang="en-US"/>
            </a:p>
          </p:txBody>
        </p:sp>
      </p:grpSp>
      <p:sp>
        <p:nvSpPr>
          <p:cNvPr id="345" name="Text Placeholder 23">
            <a:extLst>
              <a:ext uri="{FF2B5EF4-FFF2-40B4-BE49-F238E27FC236}">
                <a16:creationId xmlns:a16="http://schemas.microsoft.com/office/drawing/2014/main" id="{A9A3D5FF-2DEA-B148-BB15-C1284CA3F768}"/>
              </a:ext>
            </a:extLst>
          </p:cNvPr>
          <p:cNvSpPr>
            <a:spLocks noGrp="1"/>
          </p:cNvSpPr>
          <p:nvPr>
            <p:ph type="body" sz="quarter" idx="17" hasCustomPrompt="1"/>
          </p:nvPr>
        </p:nvSpPr>
        <p:spPr>
          <a:xfrm>
            <a:off x="752142" y="9500178"/>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346" name="Text Placeholder 23">
            <a:extLst>
              <a:ext uri="{FF2B5EF4-FFF2-40B4-BE49-F238E27FC236}">
                <a16:creationId xmlns:a16="http://schemas.microsoft.com/office/drawing/2014/main" id="{9B400FD6-846E-F34A-B9D5-58B417B72B0A}"/>
              </a:ext>
            </a:extLst>
          </p:cNvPr>
          <p:cNvSpPr>
            <a:spLocks noGrp="1"/>
          </p:cNvSpPr>
          <p:nvPr>
            <p:ph type="body" sz="quarter" idx="18" hasCustomPrompt="1"/>
          </p:nvPr>
        </p:nvSpPr>
        <p:spPr>
          <a:xfrm>
            <a:off x="2316409" y="9493648"/>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5" name="Picture 4" descr="Co-funded by the European Union logo in png for web usage">
            <a:extLst>
              <a:ext uri="{FF2B5EF4-FFF2-40B4-BE49-F238E27FC236}">
                <a16:creationId xmlns:a16="http://schemas.microsoft.com/office/drawing/2014/main" id="{E17092A3-E6E0-FC33-7CEF-95B8EC0963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2462" y="10131338"/>
            <a:ext cx="1489944" cy="311822"/>
          </a:xfrm>
          <a:prstGeom prst="rect">
            <a:avLst/>
          </a:prstGeom>
          <a:noFill/>
          <a:ln>
            <a:noFill/>
          </a:ln>
        </p:spPr>
      </p:pic>
      <p:sp>
        <p:nvSpPr>
          <p:cNvPr id="8" name="Graphic 6">
            <a:extLst>
              <a:ext uri="{FF2B5EF4-FFF2-40B4-BE49-F238E27FC236}">
                <a16:creationId xmlns:a16="http://schemas.microsoft.com/office/drawing/2014/main" id="{85939347-8CB0-33F7-5C4E-1827991D83C5}"/>
              </a:ext>
            </a:extLst>
          </p:cNvPr>
          <p:cNvSpPr/>
          <p:nvPr userDrawn="1"/>
        </p:nvSpPr>
        <p:spPr>
          <a:xfrm rot="5400000">
            <a:off x="5901341" y="8300234"/>
            <a:ext cx="476911" cy="283975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00898B"/>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9" name="Text Placeholder 32">
            <a:extLst>
              <a:ext uri="{FF2B5EF4-FFF2-40B4-BE49-F238E27FC236}">
                <a16:creationId xmlns:a16="http://schemas.microsoft.com/office/drawing/2014/main" id="{ECA117B4-05EF-987E-8096-F5A8BC45E00F}"/>
              </a:ext>
            </a:extLst>
          </p:cNvPr>
          <p:cNvSpPr>
            <a:spLocks noGrp="1"/>
          </p:cNvSpPr>
          <p:nvPr>
            <p:ph type="body" sz="quarter" idx="42" hasCustomPrompt="1"/>
          </p:nvPr>
        </p:nvSpPr>
        <p:spPr>
          <a:xfrm>
            <a:off x="3893839" y="9474915"/>
            <a:ext cx="3427139"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pic>
        <p:nvPicPr>
          <p:cNvPr id="2" name="Picture 1">
            <a:extLst>
              <a:ext uri="{FF2B5EF4-FFF2-40B4-BE49-F238E27FC236}">
                <a16:creationId xmlns:a16="http://schemas.microsoft.com/office/drawing/2014/main" id="{FC533059-EAC3-B6C2-1CF9-DFEA3712B32C}"/>
              </a:ext>
            </a:extLst>
          </p:cNvPr>
          <p:cNvPicPr>
            <a:picLocks noChangeAspect="1"/>
          </p:cNvPicPr>
          <p:nvPr userDrawn="1"/>
        </p:nvPicPr>
        <p:blipFill>
          <a:blip r:embed="rId3"/>
          <a:stretch>
            <a:fillRect/>
          </a:stretch>
        </p:blipFill>
        <p:spPr>
          <a:xfrm>
            <a:off x="425840" y="626446"/>
            <a:ext cx="2981595" cy="1412334"/>
          </a:xfrm>
          <a:prstGeom prst="rect">
            <a:avLst/>
          </a:prstGeom>
        </p:spPr>
      </p:pic>
    </p:spTree>
    <p:extLst>
      <p:ext uri="{BB962C8B-B14F-4D97-AF65-F5344CB8AC3E}">
        <p14:creationId xmlns:p14="http://schemas.microsoft.com/office/powerpoint/2010/main" val="27845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92A70B7-4BF7-8F44-8AF5-5974702C7384}"/>
              </a:ext>
            </a:extLst>
          </p:cNvPr>
          <p:cNvSpPr/>
          <p:nvPr userDrawn="1"/>
        </p:nvSpPr>
        <p:spPr>
          <a:xfrm>
            <a:off x="-1" y="-22715"/>
            <a:ext cx="7559675" cy="2175225"/>
          </a:xfrm>
          <a:prstGeom prst="rect">
            <a:avLst/>
          </a:prstGeom>
          <a:gradFill>
            <a:gsLst>
              <a:gs pos="83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p>
        </p:txBody>
      </p:sp>
      <p:sp>
        <p:nvSpPr>
          <p:cNvPr id="28" name="Graphic 4">
            <a:extLst>
              <a:ext uri="{FF2B5EF4-FFF2-40B4-BE49-F238E27FC236}">
                <a16:creationId xmlns:a16="http://schemas.microsoft.com/office/drawing/2014/main" id="{7045EC92-B290-D94E-8C45-4E74F8B812C4}"/>
              </a:ext>
            </a:extLst>
          </p:cNvPr>
          <p:cNvSpPr/>
          <p:nvPr userDrawn="1"/>
        </p:nvSpPr>
        <p:spPr>
          <a:xfrm rot="5400000">
            <a:off x="1923160" y="1210643"/>
            <a:ext cx="111654" cy="19321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ADD037"/>
          </a:solidFill>
          <a:ln w="2370" cap="flat">
            <a:noFill/>
            <a:prstDash val="solid"/>
            <a:miter/>
          </a:ln>
        </p:spPr>
        <p:txBody>
          <a:bodyPr rtlCol="0" anchor="ctr"/>
          <a:lstStyle/>
          <a:p>
            <a:endParaRPr lang="en-US"/>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1124620" y="3561547"/>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1907586" y="3561547"/>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1124620" y="4036789"/>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1907586" y="4036789"/>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1124620" y="4537923"/>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1907586" y="4537923"/>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1124620" y="5038878"/>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1907586" y="503887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1124620" y="5540668"/>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1907586" y="5540668"/>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1134260" y="6069864"/>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1917226" y="6069864"/>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1134260" y="6560096"/>
            <a:ext cx="648000" cy="348400"/>
          </a:xfrm>
          <a:prstGeom prst="rect">
            <a:avLst/>
          </a:prstGeom>
        </p:spPr>
        <p:txBody>
          <a:bodyPr anchor="ctr">
            <a:noAutofit/>
          </a:bodyPr>
          <a:lstStyle>
            <a:lvl1pPr marL="0" indent="0" algn="ctr">
              <a:buNone/>
              <a:defRPr sz="2000" b="1" i="0">
                <a:solidFill>
                  <a:srgbClr val="ADD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1917226" y="6560096"/>
            <a:ext cx="3544003" cy="348400"/>
          </a:xfrm>
          <a:prstGeom prst="rect">
            <a:avLst/>
          </a:prstGeom>
        </p:spPr>
        <p:txBody>
          <a:bodyPr anchor="ctr">
            <a:noAutofit/>
          </a:bodyPr>
          <a:lstStyle>
            <a:lvl1pPr marL="0" indent="0" algn="l">
              <a:buNone/>
              <a:defRPr sz="1400" b="0" i="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25" name="Text Placeholder 32">
            <a:extLst>
              <a:ext uri="{FF2B5EF4-FFF2-40B4-BE49-F238E27FC236}">
                <a16:creationId xmlns:a16="http://schemas.microsoft.com/office/drawing/2014/main" id="{595667C2-CA92-D843-9BA4-3A0CC62BC0A6}"/>
              </a:ext>
            </a:extLst>
          </p:cNvPr>
          <p:cNvSpPr>
            <a:spLocks noGrp="1"/>
          </p:cNvSpPr>
          <p:nvPr>
            <p:ph type="body" sz="quarter" idx="47" hasCustomPrompt="1"/>
          </p:nvPr>
        </p:nvSpPr>
        <p:spPr>
          <a:xfrm>
            <a:off x="1102768" y="855681"/>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29" name="Group 28">
            <a:extLst>
              <a:ext uri="{FF2B5EF4-FFF2-40B4-BE49-F238E27FC236}">
                <a16:creationId xmlns:a16="http://schemas.microsoft.com/office/drawing/2014/main" id="{5EFE6692-3BEC-814A-A23D-54D7DF843B19}"/>
              </a:ext>
            </a:extLst>
          </p:cNvPr>
          <p:cNvGrpSpPr/>
          <p:nvPr userDrawn="1"/>
        </p:nvGrpSpPr>
        <p:grpSpPr>
          <a:xfrm>
            <a:off x="929765" y="3975103"/>
            <a:ext cx="4794141" cy="2506930"/>
            <a:chOff x="195319" y="2097486"/>
            <a:chExt cx="4278713" cy="2506930"/>
          </a:xfrm>
        </p:grpSpPr>
        <p:cxnSp>
          <p:nvCxnSpPr>
            <p:cNvPr id="30" name="Straight Connector 29">
              <a:extLst>
                <a:ext uri="{FF2B5EF4-FFF2-40B4-BE49-F238E27FC236}">
                  <a16:creationId xmlns:a16="http://schemas.microsoft.com/office/drawing/2014/main" id="{6B3E6CA0-C231-3F4F-955E-EC040F42CD46}"/>
                </a:ext>
              </a:extLst>
            </p:cNvPr>
            <p:cNvCxnSpPr>
              <a:cxnSpLocks/>
            </p:cNvCxnSpPr>
            <p:nvPr userDrawn="1"/>
          </p:nvCxnSpPr>
          <p:spPr>
            <a:xfrm flipH="1">
              <a:off x="195319" y="2097486"/>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6209FA-FC30-724A-9EA3-D55D1B74FCFB}"/>
                </a:ext>
              </a:extLst>
            </p:cNvPr>
            <p:cNvCxnSpPr>
              <a:cxnSpLocks/>
            </p:cNvCxnSpPr>
            <p:nvPr userDrawn="1"/>
          </p:nvCxnSpPr>
          <p:spPr>
            <a:xfrm flipH="1">
              <a:off x="195319" y="2592736"/>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C0D1C8-14EA-BD48-A4C9-9D888135B963}"/>
                </a:ext>
              </a:extLst>
            </p:cNvPr>
            <p:cNvCxnSpPr>
              <a:cxnSpLocks/>
            </p:cNvCxnSpPr>
            <p:nvPr userDrawn="1"/>
          </p:nvCxnSpPr>
          <p:spPr>
            <a:xfrm flipH="1">
              <a:off x="195319" y="3089885"/>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6EEDD3-BEE7-C146-8697-616A7AFACA9A}"/>
                </a:ext>
              </a:extLst>
            </p:cNvPr>
            <p:cNvCxnSpPr>
              <a:cxnSpLocks/>
            </p:cNvCxnSpPr>
            <p:nvPr userDrawn="1"/>
          </p:nvCxnSpPr>
          <p:spPr>
            <a:xfrm flipH="1">
              <a:off x="195319" y="3585135"/>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8E2E6E-C11B-3443-89B8-D0A11A23DD82}"/>
                </a:ext>
              </a:extLst>
            </p:cNvPr>
            <p:cNvCxnSpPr>
              <a:cxnSpLocks/>
            </p:cNvCxnSpPr>
            <p:nvPr userDrawn="1"/>
          </p:nvCxnSpPr>
          <p:spPr>
            <a:xfrm flipH="1">
              <a:off x="195319" y="4109166"/>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1B6CE-0202-A649-967A-962452485218}"/>
                </a:ext>
              </a:extLst>
            </p:cNvPr>
            <p:cNvCxnSpPr>
              <a:cxnSpLocks/>
            </p:cNvCxnSpPr>
            <p:nvPr userDrawn="1"/>
          </p:nvCxnSpPr>
          <p:spPr>
            <a:xfrm flipH="1">
              <a:off x="195319" y="4604416"/>
              <a:ext cx="4278713" cy="0"/>
            </a:xfrm>
            <a:prstGeom prst="line">
              <a:avLst/>
            </a:prstGeom>
            <a:ln w="9525">
              <a:solidFill>
                <a:srgbClr val="51C4C6"/>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194E379-92FB-355C-A342-CC511318AF2D}"/>
              </a:ext>
            </a:extLst>
          </p:cNvPr>
          <p:cNvGrpSpPr/>
          <p:nvPr userDrawn="1"/>
        </p:nvGrpSpPr>
        <p:grpSpPr>
          <a:xfrm>
            <a:off x="1102025" y="8113054"/>
            <a:ext cx="4246354" cy="323165"/>
            <a:chOff x="1102025" y="8113054"/>
            <a:chExt cx="4246354" cy="323165"/>
          </a:xfrm>
        </p:grpSpPr>
        <p:sp>
          <p:nvSpPr>
            <p:cNvPr id="5" name="TextBox 4">
              <a:extLst>
                <a:ext uri="{FF2B5EF4-FFF2-40B4-BE49-F238E27FC236}">
                  <a16:creationId xmlns:a16="http://schemas.microsoft.com/office/drawing/2014/main" id="{6CA0B8A5-0702-FD2C-A875-FC97193C53BE}"/>
                </a:ext>
              </a:extLst>
            </p:cNvPr>
            <p:cNvSpPr txBox="1"/>
            <p:nvPr userDrawn="1"/>
          </p:nvSpPr>
          <p:spPr>
            <a:xfrm>
              <a:off x="2486566" y="8113054"/>
              <a:ext cx="2861813" cy="323165"/>
            </a:xfrm>
            <a:prstGeom prst="rect">
              <a:avLst/>
            </a:prstGeom>
            <a:noFill/>
          </p:spPr>
          <p:txBody>
            <a:bodyPr wrap="square">
              <a:spAutoFit/>
            </a:bodyPr>
            <a:lstStyle/>
            <a:p>
              <a:pPr algn="just"/>
              <a:r>
                <a:rPr lang="en-IE" sz="500" b="0" i="0" dirty="0">
                  <a:solidFill>
                    <a:srgbClr val="262626"/>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dirty="0">
                <a:solidFill>
                  <a:srgbClr val="262626"/>
                </a:solidFill>
                <a:latin typeface="Calibri" panose="020F0502020204030204" pitchFamily="34" charset="0"/>
                <a:cs typeface="Calibri" panose="020F0502020204030204" pitchFamily="34" charset="0"/>
              </a:endParaRPr>
            </a:p>
          </p:txBody>
        </p:sp>
        <p:pic>
          <p:nvPicPr>
            <p:cNvPr id="6" name="Picture 5" descr="Co-funded by the European Union logo in png for web usage">
              <a:extLst>
                <a:ext uri="{FF2B5EF4-FFF2-40B4-BE49-F238E27FC236}">
                  <a16:creationId xmlns:a16="http://schemas.microsoft.com/office/drawing/2014/main" id="{EADA3823-6590-79DA-5CED-433B9B53D1C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2025" y="8143335"/>
              <a:ext cx="1343832" cy="281243"/>
            </a:xfrm>
            <a:prstGeom prst="rect">
              <a:avLst/>
            </a:prstGeom>
            <a:noFill/>
            <a:ln>
              <a:noFill/>
            </a:ln>
          </p:spPr>
        </p:pic>
      </p:grpSp>
    </p:spTree>
    <p:extLst>
      <p:ext uri="{BB962C8B-B14F-4D97-AF65-F5344CB8AC3E}">
        <p14:creationId xmlns:p14="http://schemas.microsoft.com/office/powerpoint/2010/main" val="48548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4B8B36C-F47C-716A-30BD-39DFE9F3B52F}"/>
              </a:ext>
            </a:extLst>
          </p:cNvPr>
          <p:cNvGrpSpPr/>
          <p:nvPr userDrawn="1"/>
        </p:nvGrpSpPr>
        <p:grpSpPr>
          <a:xfrm>
            <a:off x="-7386" y="1445855"/>
            <a:ext cx="8005986" cy="7141609"/>
            <a:chOff x="-7386" y="1445855"/>
            <a:chExt cx="8005986" cy="7141609"/>
          </a:xfrm>
        </p:grpSpPr>
        <p:sp>
          <p:nvSpPr>
            <p:cNvPr id="41" name="Freeform 40">
              <a:extLst>
                <a:ext uri="{FF2B5EF4-FFF2-40B4-BE49-F238E27FC236}">
                  <a16:creationId xmlns:a16="http://schemas.microsoft.com/office/drawing/2014/main" id="{79397152-26B0-F64F-AC2C-AA620D23B772}"/>
                </a:ext>
              </a:extLst>
            </p:cNvPr>
            <p:cNvSpPr/>
            <p:nvPr/>
          </p:nvSpPr>
          <p:spPr>
            <a:xfrm>
              <a:off x="2047780" y="1973356"/>
              <a:ext cx="5509099" cy="5814709"/>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E97728-1EA5-EA41-8AAC-21AA33A5FC2A}"/>
                </a:ext>
              </a:extLst>
            </p:cNvPr>
            <p:cNvSpPr/>
            <p:nvPr userDrawn="1"/>
          </p:nvSpPr>
          <p:spPr>
            <a:xfrm>
              <a:off x="-7386" y="3631442"/>
              <a:ext cx="281305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ADD037"/>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B6ACB60-494F-E642-8927-9B3BFE0EF09E}"/>
                </a:ext>
              </a:extLst>
            </p:cNvPr>
            <p:cNvSpPr/>
            <p:nvPr/>
          </p:nvSpPr>
          <p:spPr>
            <a:xfrm rot="17880873">
              <a:off x="2036245" y="1622421"/>
              <a:ext cx="1811862" cy="1458730"/>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8BEA00D-3CDE-3E18-2F62-7094278EECA1}"/>
                </a:ext>
              </a:extLst>
            </p:cNvPr>
            <p:cNvSpPr/>
            <p:nvPr/>
          </p:nvSpPr>
          <p:spPr>
            <a:xfrm rot="17100000">
              <a:off x="5489453" y="6078316"/>
              <a:ext cx="2673314" cy="2344981"/>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gr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49404" y="2470361"/>
            <a:ext cx="1829216" cy="1555732"/>
          </a:xfrm>
          <a:prstGeom prst="rect">
            <a:avLst/>
          </a:prstGeom>
        </p:spPr>
        <p:txBody>
          <a:bodyPr anchor="t">
            <a:noAutofit/>
          </a:bodyPr>
          <a:lstStyle>
            <a:lvl1pPr marL="0" indent="0" algn="l">
              <a:buNone/>
              <a:defRPr sz="7200" b="1" i="0">
                <a:solidFill>
                  <a:srgbClr val="51C4C6"/>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170993" y="3483706"/>
            <a:ext cx="3486126" cy="2574544"/>
          </a:xfrm>
          <a:prstGeom prst="rect">
            <a:avLst/>
          </a:prstGeom>
        </p:spPr>
        <p:txBody>
          <a:bodyPr anchor="t">
            <a:noAutofit/>
          </a:bodyPr>
          <a:lstStyle>
            <a:lvl1pPr marL="0" indent="0" algn="l">
              <a:lnSpc>
                <a:spcPts val="334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282321D2-BE96-E519-89ED-AE6F0C5D3BD7}"/>
              </a:ext>
            </a:extLst>
          </p:cNvPr>
          <p:cNvSpPr/>
          <p:nvPr userDrawn="1"/>
        </p:nvSpPr>
        <p:spPr>
          <a:xfrm>
            <a:off x="4361732" y="4714240"/>
            <a:ext cx="2854885" cy="4753561"/>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gradFill>
            <a:gsLst>
              <a:gs pos="83000">
                <a:srgbClr val="51C4C6"/>
              </a:gs>
              <a:gs pos="0">
                <a:srgbClr val="00403F"/>
              </a:gs>
            </a:gsLst>
            <a:lin ang="5400000" scaled="0"/>
          </a:gradFill>
          <a:ln w="2971" cap="flat">
            <a:noFill/>
            <a:prstDash val="solid"/>
            <a:miter/>
          </a:ln>
        </p:spPr>
        <p:txBody>
          <a:bodyPr rtlCol="0" anchor="ctr"/>
          <a:lstStyle/>
          <a:p>
            <a:endParaRPr lang="en-US" sz="1283" b="0" i="0" dirty="0">
              <a:latin typeface="Calibri" panose="020F0502020204030204" pitchFamily="34" charset="0"/>
            </a:endParaRPr>
          </a:p>
        </p:txBody>
      </p:sp>
      <p:sp>
        <p:nvSpPr>
          <p:cNvPr id="15" name="Picture Placeholder 14">
            <a:extLst>
              <a:ext uri="{FF2B5EF4-FFF2-40B4-BE49-F238E27FC236}">
                <a16:creationId xmlns:a16="http://schemas.microsoft.com/office/drawing/2014/main" id="{4D89293F-087B-10FA-4880-B4978247A4E3}"/>
              </a:ext>
            </a:extLst>
          </p:cNvPr>
          <p:cNvSpPr>
            <a:spLocks noGrp="1"/>
          </p:cNvSpPr>
          <p:nvPr>
            <p:ph type="pic" sz="quarter" idx="44" hasCustomPrompt="1"/>
          </p:nvPr>
        </p:nvSpPr>
        <p:spPr>
          <a:xfrm>
            <a:off x="0" y="1976839"/>
            <a:ext cx="7575789" cy="3184441"/>
          </a:xfrm>
          <a:custGeom>
            <a:avLst/>
            <a:gdLst>
              <a:gd name="connsiteX0" fmla="*/ 0 w 7575789"/>
              <a:gd name="connsiteY0" fmla="*/ 0 h 3184441"/>
              <a:gd name="connsiteX1" fmla="*/ 7575789 w 7575789"/>
              <a:gd name="connsiteY1" fmla="*/ 0 h 3184441"/>
              <a:gd name="connsiteX2" fmla="*/ 7575789 w 7575789"/>
              <a:gd name="connsiteY2" fmla="*/ 3184441 h 3184441"/>
              <a:gd name="connsiteX3" fmla="*/ 7216621 w 7575789"/>
              <a:gd name="connsiteY3" fmla="*/ 3184441 h 3184441"/>
              <a:gd name="connsiteX4" fmla="*/ 7216621 w 7575789"/>
              <a:gd name="connsiteY4" fmla="*/ 2737401 h 3184441"/>
              <a:gd name="connsiteX5" fmla="*/ 4361732 w 7575789"/>
              <a:gd name="connsiteY5" fmla="*/ 2737401 h 3184441"/>
              <a:gd name="connsiteX6" fmla="*/ 4361732 w 7575789"/>
              <a:gd name="connsiteY6" fmla="*/ 3184441 h 3184441"/>
              <a:gd name="connsiteX7" fmla="*/ 0 w 7575789"/>
              <a:gd name="connsiteY7" fmla="*/ 3184441 h 31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5789" h="3184441">
                <a:moveTo>
                  <a:pt x="0" y="0"/>
                </a:moveTo>
                <a:lnTo>
                  <a:pt x="7575789" y="0"/>
                </a:lnTo>
                <a:lnTo>
                  <a:pt x="7575789" y="3184441"/>
                </a:lnTo>
                <a:lnTo>
                  <a:pt x="7216621" y="3184441"/>
                </a:lnTo>
                <a:lnTo>
                  <a:pt x="7216621" y="2737401"/>
                </a:lnTo>
                <a:lnTo>
                  <a:pt x="4361732" y="2737401"/>
                </a:lnTo>
                <a:lnTo>
                  <a:pt x="4361732" y="3184441"/>
                </a:lnTo>
                <a:lnTo>
                  <a:pt x="0" y="3184441"/>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262626"/>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02.02.26</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535055" y="6235416"/>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622560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535055" y="6751743"/>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674192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535055" y="7235212"/>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22539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535055" y="7722777"/>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771296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535055" y="8251369"/>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5080145" y="824155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535055" y="8743835"/>
            <a:ext cx="471053" cy="341503"/>
          </a:xfrm>
          <a:prstGeom prst="rect">
            <a:avLst/>
          </a:prstGeom>
        </p:spPr>
        <p:txBody>
          <a:bodyPr anchor="ctr">
            <a:noAutofit/>
          </a:bodyPr>
          <a:lstStyle>
            <a:lvl1pPr marL="0" indent="0" algn="ctr">
              <a:buNone/>
              <a:defRPr sz="18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5080145" y="873401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51C4C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2733745"/>
          </a:xfrm>
          <a:prstGeom prst="rect">
            <a:avLst/>
          </a:prstGeom>
        </p:spPr>
        <p:txBody>
          <a:bodyPr anchor="t">
            <a:noAutofit/>
          </a:bodyPr>
          <a:lstStyle>
            <a:lvl1pPr marL="0" indent="0" algn="l">
              <a:lnSpc>
                <a:spcPct val="100000"/>
              </a:lnSpc>
              <a:spcBef>
                <a:spcPts val="0"/>
              </a:spcBef>
              <a:buNone/>
              <a:defRPr sz="1100" b="0" i="0">
                <a:solidFill>
                  <a:srgbClr val="262626"/>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386094" y="4948316"/>
            <a:ext cx="2842020" cy="537307"/>
          </a:xfrm>
          <a:prstGeom prst="rect">
            <a:avLst/>
          </a:prstGeom>
        </p:spPr>
        <p:txBody>
          <a:bodyPr>
            <a:noAutofit/>
          </a:bodyPr>
          <a:lstStyle>
            <a:lvl1pPr marL="0" indent="0" algn="ctr">
              <a:lnSpc>
                <a:spcPct val="100000"/>
              </a:lnSpc>
              <a:spcBef>
                <a:spcPts val="0"/>
              </a:spcBef>
              <a:buNone/>
              <a:defRPr sz="2200" b="1"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 name="Graphic 6">
            <a:extLst>
              <a:ext uri="{FF2B5EF4-FFF2-40B4-BE49-F238E27FC236}">
                <a16:creationId xmlns:a16="http://schemas.microsoft.com/office/drawing/2014/main" id="{C6B622A3-34DF-474E-331C-07C957DD7F0B}"/>
              </a:ext>
            </a:extLst>
          </p:cNvPr>
          <p:cNvSpPr/>
          <p:nvPr userDrawn="1"/>
        </p:nvSpPr>
        <p:spPr>
          <a:xfrm rot="5400000">
            <a:off x="1146591" y="8762755"/>
            <a:ext cx="476911" cy="277009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ADD037"/>
          </a:solidFill>
          <a:ln w="2971" cap="flat">
            <a:noFill/>
            <a:prstDash val="solid"/>
            <a:miter/>
          </a:ln>
        </p:spPr>
        <p:txBody>
          <a:bodyPr rtlCol="0" anchor="ctr"/>
          <a:lstStyle/>
          <a:p>
            <a:pPr algn="l"/>
            <a:endParaRPr lang="en-US" sz="1283" b="0" i="0" dirty="0">
              <a:latin typeface="Calibri" panose="020F0502020204030204" pitchFamily="34" charset="0"/>
            </a:endParaRPr>
          </a:p>
        </p:txBody>
      </p:sp>
      <p:sp>
        <p:nvSpPr>
          <p:cNvPr id="6" name="Text Placeholder 32">
            <a:extLst>
              <a:ext uri="{FF2B5EF4-FFF2-40B4-BE49-F238E27FC236}">
                <a16:creationId xmlns:a16="http://schemas.microsoft.com/office/drawing/2014/main" id="{5E6829EC-1E53-C697-84F4-36C03AE990B8}"/>
              </a:ext>
            </a:extLst>
          </p:cNvPr>
          <p:cNvSpPr>
            <a:spLocks noGrp="1"/>
          </p:cNvSpPr>
          <p:nvPr>
            <p:ph type="body" sz="quarter" idx="43" hasCustomPrompt="1"/>
          </p:nvPr>
        </p:nvSpPr>
        <p:spPr>
          <a:xfrm>
            <a:off x="428780" y="9926354"/>
            <a:ext cx="3431969" cy="476907"/>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TextBox 3">
            <a:extLst>
              <a:ext uri="{FF2B5EF4-FFF2-40B4-BE49-F238E27FC236}">
                <a16:creationId xmlns:a16="http://schemas.microsoft.com/office/drawing/2014/main" id="{71D3FA07-6606-4596-9D64-87B5D5394D8F}"/>
              </a:ext>
            </a:extLst>
          </p:cNvPr>
          <p:cNvSpPr txBox="1"/>
          <p:nvPr userDrawn="1"/>
        </p:nvSpPr>
        <p:spPr>
          <a:xfrm>
            <a:off x="4427509" y="9976359"/>
            <a:ext cx="2861813" cy="323165"/>
          </a:xfrm>
          <a:prstGeom prst="rect">
            <a:avLst/>
          </a:prstGeom>
          <a:noFill/>
        </p:spPr>
        <p:txBody>
          <a:bodyPr wrap="square">
            <a:spAutoFit/>
          </a:bodyPr>
          <a:lstStyle/>
          <a:p>
            <a:pPr algn="just"/>
            <a:r>
              <a:rPr lang="en-IE" sz="500" b="0" i="0" dirty="0">
                <a:solidFill>
                  <a:srgbClr val="262626"/>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dirty="0">
              <a:solidFill>
                <a:srgbClr val="262626"/>
              </a:solidFill>
              <a:latin typeface="Calibri" panose="020F050202020403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0654C2A1-1008-B383-9862-F8582190E0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2968" y="10006640"/>
            <a:ext cx="1343832" cy="281243"/>
          </a:xfrm>
          <a:prstGeom prst="rect">
            <a:avLst/>
          </a:prstGeom>
          <a:noFill/>
          <a:ln>
            <a:noFill/>
          </a:ln>
        </p:spPr>
      </p:pic>
      <p:pic>
        <p:nvPicPr>
          <p:cNvPr id="8" name="Picture 7">
            <a:extLst>
              <a:ext uri="{FF2B5EF4-FFF2-40B4-BE49-F238E27FC236}">
                <a16:creationId xmlns:a16="http://schemas.microsoft.com/office/drawing/2014/main" id="{9DF53BC1-24DF-1FEC-3CCD-10AFC00CF8D1}"/>
              </a:ext>
            </a:extLst>
          </p:cNvPr>
          <p:cNvPicPr>
            <a:picLocks noChangeAspect="1"/>
          </p:cNvPicPr>
          <p:nvPr userDrawn="1"/>
        </p:nvPicPr>
        <p:blipFill>
          <a:blip r:embed="rId3"/>
          <a:stretch>
            <a:fillRect/>
          </a:stretch>
        </p:blipFill>
        <p:spPr>
          <a:xfrm>
            <a:off x="425840" y="381119"/>
            <a:ext cx="2981595" cy="1412334"/>
          </a:xfrm>
          <a:prstGeom prst="rect">
            <a:avLst/>
          </a:prstGeom>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1AFBAA-4303-4D9F-BB6B-5F5E6AC0FC2C}"/>
              </a:ext>
            </a:extLst>
          </p:cNvPr>
          <p:cNvSpPr>
            <a:spLocks noGrp="1"/>
          </p:cNvSpPr>
          <p:nvPr>
            <p:ph type="pic" sz="quarter" idx="10"/>
          </p:nvPr>
        </p:nvSpPr>
        <p:spPr>
          <a:xfrm>
            <a:off x="588317" y="2036439"/>
            <a:ext cx="6432012" cy="7064369"/>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sp>
        <p:nvSpPr>
          <p:cNvPr id="10" name="Text Placeholder 32">
            <a:extLst>
              <a:ext uri="{FF2B5EF4-FFF2-40B4-BE49-F238E27FC236}">
                <a16:creationId xmlns:a16="http://schemas.microsoft.com/office/drawing/2014/main" id="{8D2FC6D3-7CCE-9A5C-A4EC-3A6A88B71EFF}"/>
              </a:ext>
            </a:extLst>
          </p:cNvPr>
          <p:cNvSpPr>
            <a:spLocks noGrp="1"/>
          </p:cNvSpPr>
          <p:nvPr>
            <p:ph type="body" sz="quarter" idx="61" hasCustomPrompt="1"/>
          </p:nvPr>
        </p:nvSpPr>
        <p:spPr>
          <a:xfrm>
            <a:off x="4371404" y="7076172"/>
            <a:ext cx="2901221" cy="671785"/>
          </a:xfrm>
          <a:prstGeom prst="rect">
            <a:avLst/>
          </a:prstGeom>
          <a:solidFill>
            <a:srgbClr val="00898B"/>
          </a:solidFill>
        </p:spPr>
        <p:txBody>
          <a:bodyPr anchor="ctr">
            <a:noAutofit/>
          </a:bodyPr>
          <a:lstStyle>
            <a:lvl1pPr marL="20638" indent="-20638" algn="ctr">
              <a:lnSpc>
                <a:spcPts val="3447"/>
              </a:lnSpc>
              <a:spcBef>
                <a:spcPts val="0"/>
              </a:spcBef>
              <a:buNone/>
              <a:tabLst>
                <a:tab pos="2970213" algn="l"/>
                <a:tab pos="3055938" algn="l"/>
              </a:tabLst>
              <a:defRPr sz="3175"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buNone/>
              <a:defRPr sz="2962">
                <a:solidFill>
                  <a:srgbClr val="011E3B"/>
                </a:solidFill>
                <a:latin typeface="Montserrat" pitchFamily="2" charset="77"/>
              </a:defRPr>
            </a:lvl2pPr>
            <a:lvl3pPr marL="699636" indent="0">
              <a:buNone/>
              <a:defRPr sz="2962">
                <a:solidFill>
                  <a:srgbClr val="011E3B"/>
                </a:solidFill>
                <a:latin typeface="Montserrat" pitchFamily="2" charset="77"/>
              </a:defRPr>
            </a:lvl3pPr>
            <a:lvl4pPr marL="1049454" indent="0">
              <a:buNone/>
              <a:defRPr sz="2962">
                <a:solidFill>
                  <a:srgbClr val="011E3B"/>
                </a:solidFill>
                <a:latin typeface="Montserrat" pitchFamily="2" charset="77"/>
              </a:defRPr>
            </a:lvl4pPr>
            <a:lvl5pPr marL="1399273" indent="0">
              <a:buNone/>
              <a:defRPr sz="2962">
                <a:solidFill>
                  <a:srgbClr val="011E3B"/>
                </a:solidFill>
                <a:latin typeface="Montserrat" pitchFamily="2" charset="77"/>
              </a:defRPr>
            </a:lvl5pPr>
          </a:lstStyle>
          <a:p>
            <a:pPr lvl="0"/>
            <a:r>
              <a:rPr lang="en-US" dirty="0"/>
              <a:t>WELCOME TO </a:t>
            </a:r>
          </a:p>
        </p:txBody>
      </p:sp>
      <p:sp>
        <p:nvSpPr>
          <p:cNvPr id="11" name="Text Placeholder 32">
            <a:extLst>
              <a:ext uri="{FF2B5EF4-FFF2-40B4-BE49-F238E27FC236}">
                <a16:creationId xmlns:a16="http://schemas.microsoft.com/office/drawing/2014/main" id="{B698F2EA-875A-2B7E-C0C5-CE3DF36C9783}"/>
              </a:ext>
            </a:extLst>
          </p:cNvPr>
          <p:cNvSpPr>
            <a:spLocks noGrp="1"/>
          </p:cNvSpPr>
          <p:nvPr>
            <p:ph type="body" sz="quarter" idx="62" hasCustomPrompt="1"/>
          </p:nvPr>
        </p:nvSpPr>
        <p:spPr>
          <a:xfrm>
            <a:off x="4567372" y="7878713"/>
            <a:ext cx="2705254" cy="671785"/>
          </a:xfrm>
          <a:prstGeom prst="rect">
            <a:avLst/>
          </a:prstGeom>
          <a:solidFill>
            <a:srgbClr val="00898B"/>
          </a:solidFill>
        </p:spPr>
        <p:txBody>
          <a:bodyPr anchor="ctr">
            <a:noAutofit/>
          </a:bodyPr>
          <a:lstStyle>
            <a:lvl1pPr marL="0" indent="0" algn="ctr">
              <a:lnSpc>
                <a:spcPts val="3447"/>
              </a:lnSpc>
              <a:spcBef>
                <a:spcPts val="0"/>
              </a:spcBef>
              <a:buNone/>
              <a:defRPr sz="3175"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buNone/>
              <a:defRPr sz="2962">
                <a:solidFill>
                  <a:srgbClr val="011E3B"/>
                </a:solidFill>
                <a:latin typeface="Montserrat" pitchFamily="2" charset="77"/>
              </a:defRPr>
            </a:lvl2pPr>
            <a:lvl3pPr marL="699636" indent="0">
              <a:buNone/>
              <a:defRPr sz="2962">
                <a:solidFill>
                  <a:srgbClr val="011E3B"/>
                </a:solidFill>
                <a:latin typeface="Montserrat" pitchFamily="2" charset="77"/>
              </a:defRPr>
            </a:lvl3pPr>
            <a:lvl4pPr marL="1049454" indent="0">
              <a:buNone/>
              <a:defRPr sz="2962">
                <a:solidFill>
                  <a:srgbClr val="011E3B"/>
                </a:solidFill>
                <a:latin typeface="Montserrat" pitchFamily="2" charset="77"/>
              </a:defRPr>
            </a:lvl4pPr>
            <a:lvl5pPr marL="1399273" indent="0">
              <a:buNone/>
              <a:defRPr sz="2962">
                <a:solidFill>
                  <a:srgbClr val="011E3B"/>
                </a:solidFill>
                <a:latin typeface="Montserrat" pitchFamily="2" charset="77"/>
              </a:defRPr>
            </a:lvl5pPr>
          </a:lstStyle>
          <a:p>
            <a:pPr lvl="0"/>
            <a:r>
              <a:rPr lang="en-US" dirty="0"/>
              <a:t>OUR PROJECT</a:t>
            </a:r>
          </a:p>
        </p:txBody>
      </p:sp>
      <p:grpSp>
        <p:nvGrpSpPr>
          <p:cNvPr id="12" name="Graphic 95">
            <a:extLst>
              <a:ext uri="{FF2B5EF4-FFF2-40B4-BE49-F238E27FC236}">
                <a16:creationId xmlns:a16="http://schemas.microsoft.com/office/drawing/2014/main" id="{4EB4B1D6-DF0E-E7FF-4932-48A6EFB214BE}"/>
              </a:ext>
            </a:extLst>
          </p:cNvPr>
          <p:cNvGrpSpPr/>
          <p:nvPr userDrawn="1"/>
        </p:nvGrpSpPr>
        <p:grpSpPr>
          <a:xfrm>
            <a:off x="628823" y="9865523"/>
            <a:ext cx="1795294" cy="423922"/>
            <a:chOff x="584588" y="9078286"/>
            <a:chExt cx="1795294" cy="423922"/>
          </a:xfrm>
          <a:solidFill>
            <a:srgbClr val="000000"/>
          </a:solidFill>
        </p:grpSpPr>
        <p:sp>
          <p:nvSpPr>
            <p:cNvPr id="13" name="Freeform 12">
              <a:extLst>
                <a:ext uri="{FF2B5EF4-FFF2-40B4-BE49-F238E27FC236}">
                  <a16:creationId xmlns:a16="http://schemas.microsoft.com/office/drawing/2014/main" id="{AC635C0A-C672-9F6E-2455-CF898E2D0CF2}"/>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1C4C6"/>
              </a:solid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2D66637-B1FD-3B69-582D-D2D88932A707}"/>
                </a:ext>
              </a:extLst>
            </p:cNvPr>
            <p:cNvSpPr/>
            <p:nvPr/>
          </p:nvSpPr>
          <p:spPr>
            <a:xfrm>
              <a:off x="2355384"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1C4C6"/>
              </a:solidFill>
              <a:prstDash val="solid"/>
              <a:miter/>
            </a:ln>
          </p:spPr>
          <p:txBody>
            <a:bodyPr rtlCol="0" anchor="ctr"/>
            <a:lstStyle/>
            <a:p>
              <a:endParaRPr lang="en-US"/>
            </a:p>
          </p:txBody>
        </p:sp>
      </p:grpSp>
      <p:sp>
        <p:nvSpPr>
          <p:cNvPr id="17" name="Text Placeholder 23">
            <a:extLst>
              <a:ext uri="{FF2B5EF4-FFF2-40B4-BE49-F238E27FC236}">
                <a16:creationId xmlns:a16="http://schemas.microsoft.com/office/drawing/2014/main" id="{B4079690-4D00-77D0-19CD-698C45D8E3B5}"/>
              </a:ext>
            </a:extLst>
          </p:cNvPr>
          <p:cNvSpPr>
            <a:spLocks noGrp="1"/>
          </p:cNvSpPr>
          <p:nvPr>
            <p:ph type="body" sz="quarter" idx="17" hasCustomPrompt="1"/>
          </p:nvPr>
        </p:nvSpPr>
        <p:spPr>
          <a:xfrm>
            <a:off x="673153" y="9904786"/>
            <a:ext cx="1230818"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2025 - 2027</a:t>
            </a:r>
          </a:p>
          <a:p>
            <a:pPr lvl="0"/>
            <a:r>
              <a:rPr lang="en-US" dirty="0"/>
              <a:t>Document Name</a:t>
            </a:r>
          </a:p>
        </p:txBody>
      </p:sp>
      <p:sp>
        <p:nvSpPr>
          <p:cNvPr id="18" name="Text Placeholder 23">
            <a:extLst>
              <a:ext uri="{FF2B5EF4-FFF2-40B4-BE49-F238E27FC236}">
                <a16:creationId xmlns:a16="http://schemas.microsoft.com/office/drawing/2014/main" id="{84B8ED8E-B108-466A-8D0D-9F37FE3CA47B}"/>
              </a:ext>
            </a:extLst>
          </p:cNvPr>
          <p:cNvSpPr>
            <a:spLocks noGrp="1"/>
          </p:cNvSpPr>
          <p:nvPr>
            <p:ph type="body" sz="quarter" idx="18" hasCustomPrompt="1"/>
          </p:nvPr>
        </p:nvSpPr>
        <p:spPr>
          <a:xfrm>
            <a:off x="2460780" y="9898256"/>
            <a:ext cx="1779692" cy="419205"/>
          </a:xfrm>
          <a:prstGeom prst="rect">
            <a:avLst/>
          </a:prstGeom>
        </p:spPr>
        <p:txBody>
          <a:bodyPr>
            <a:noAutofit/>
          </a:bodyPr>
          <a:lstStyle>
            <a:lvl1pPr marL="0" indent="0" algn="l">
              <a:spcBef>
                <a:spcPts val="0"/>
              </a:spcBef>
              <a:buNone/>
              <a:defRPr sz="1000" b="0" i="0">
                <a:solidFill>
                  <a:srgbClr val="262626"/>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19" name="Picture 18" descr="Co-funded by the European Union logo in png for web usage">
            <a:extLst>
              <a:ext uri="{FF2B5EF4-FFF2-40B4-BE49-F238E27FC236}">
                <a16:creationId xmlns:a16="http://schemas.microsoft.com/office/drawing/2014/main" id="{688B8B2B-58FE-4BBD-15A7-AEE2E055F44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24754" y="9957723"/>
            <a:ext cx="1489944" cy="311822"/>
          </a:xfrm>
          <a:prstGeom prst="rect">
            <a:avLst/>
          </a:prstGeom>
          <a:noFill/>
          <a:ln>
            <a:noFill/>
          </a:ln>
        </p:spPr>
      </p:pic>
      <p:pic>
        <p:nvPicPr>
          <p:cNvPr id="3" name="Picture 2">
            <a:extLst>
              <a:ext uri="{FF2B5EF4-FFF2-40B4-BE49-F238E27FC236}">
                <a16:creationId xmlns:a16="http://schemas.microsoft.com/office/drawing/2014/main" id="{FDE6810B-2CD0-9305-03EB-D42EC1D17292}"/>
              </a:ext>
            </a:extLst>
          </p:cNvPr>
          <p:cNvPicPr>
            <a:picLocks noChangeAspect="1"/>
          </p:cNvPicPr>
          <p:nvPr userDrawn="1"/>
        </p:nvPicPr>
        <p:blipFill>
          <a:blip r:embed="rId3"/>
          <a:stretch>
            <a:fillRect/>
          </a:stretch>
        </p:blipFill>
        <p:spPr>
          <a:xfrm>
            <a:off x="515049" y="337688"/>
            <a:ext cx="2981595" cy="1412334"/>
          </a:xfrm>
          <a:prstGeom prst="rect">
            <a:avLst/>
          </a:prstGeom>
        </p:spPr>
      </p:pic>
    </p:spTree>
    <p:extLst>
      <p:ext uri="{BB962C8B-B14F-4D97-AF65-F5344CB8AC3E}">
        <p14:creationId xmlns:p14="http://schemas.microsoft.com/office/powerpoint/2010/main" val="173332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0" y="0"/>
            <a:ext cx="4088164" cy="10691813"/>
          </a:xfrm>
          <a:prstGeom prst="rect">
            <a:avLst/>
          </a:prstGeom>
          <a:solidFill>
            <a:srgbClr val="008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83" b="0" i="0" dirty="0">
                <a:latin typeface="Calibri" panose="020F0502020204030204" pitchFamily="34" charset="0"/>
              </a:rPr>
              <a:t>z</a:t>
            </a:r>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12" name="Picture Placeholder 52">
            <a:extLst>
              <a:ext uri="{FF2B5EF4-FFF2-40B4-BE49-F238E27FC236}">
                <a16:creationId xmlns:a16="http://schemas.microsoft.com/office/drawing/2014/main" id="{79B37BBF-4F7E-FC49-9369-968208EDA452}"/>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384612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2EB74F8-7504-5043-A98F-4BB8D614AF07}"/>
              </a:ext>
            </a:extLst>
          </p:cNvPr>
          <p:cNvSpPr/>
          <p:nvPr userDrawn="1"/>
        </p:nvSpPr>
        <p:spPr>
          <a:xfrm>
            <a:off x="13749" y="1277646"/>
            <a:ext cx="4174526" cy="3690885"/>
          </a:xfrm>
          <a:prstGeom prst="rect">
            <a:avLst/>
          </a:prstGeom>
          <a:solidFill>
            <a:srgbClr val="008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1" name="Picture Placeholder 30">
            <a:extLst>
              <a:ext uri="{FF2B5EF4-FFF2-40B4-BE49-F238E27FC236}">
                <a16:creationId xmlns:a16="http://schemas.microsoft.com/office/drawing/2014/main" id="{3AAA4AAF-3F3F-7542-8530-5290EE77114B}"/>
              </a:ext>
            </a:extLst>
          </p:cNvPr>
          <p:cNvSpPr>
            <a:spLocks noGrp="1"/>
          </p:cNvSpPr>
          <p:nvPr>
            <p:ph type="pic" sz="quarter" idx="41"/>
          </p:nvPr>
        </p:nvSpPr>
        <p:spPr>
          <a:xfrm>
            <a:off x="424347" y="376445"/>
            <a:ext cx="6670451" cy="9583642"/>
          </a:xfrm>
          <a:custGeom>
            <a:avLst/>
            <a:gdLst>
              <a:gd name="connsiteX0" fmla="*/ 0 w 6670451"/>
              <a:gd name="connsiteY0" fmla="*/ 0 h 9583642"/>
              <a:gd name="connsiteX1" fmla="*/ 6667035 w 6670451"/>
              <a:gd name="connsiteY1" fmla="*/ 0 h 9583642"/>
              <a:gd name="connsiteX2" fmla="*/ 6667035 w 6670451"/>
              <a:gd name="connsiteY2" fmla="*/ 3666057 h 9583642"/>
              <a:gd name="connsiteX3" fmla="*/ 6670451 w 6670451"/>
              <a:gd name="connsiteY3" fmla="*/ 3666057 h 9583642"/>
              <a:gd name="connsiteX4" fmla="*/ 6670451 w 6670451"/>
              <a:gd name="connsiteY4" fmla="*/ 9230688 h 9583642"/>
              <a:gd name="connsiteX5" fmla="*/ 6667035 w 6670451"/>
              <a:gd name="connsiteY5" fmla="*/ 9230688 h 9583642"/>
              <a:gd name="connsiteX6" fmla="*/ 6667035 w 6670451"/>
              <a:gd name="connsiteY6" fmla="*/ 9583642 h 9583642"/>
              <a:gd name="connsiteX7" fmla="*/ 0 w 6670451"/>
              <a:gd name="connsiteY7" fmla="*/ 9583642 h 9583642"/>
              <a:gd name="connsiteX8" fmla="*/ 0 w 6670451"/>
              <a:gd name="connsiteY8" fmla="*/ 4592086 h 9583642"/>
              <a:gd name="connsiteX9" fmla="*/ 3763928 w 6670451"/>
              <a:gd name="connsiteY9" fmla="*/ 4592086 h 9583642"/>
              <a:gd name="connsiteX10" fmla="*/ 3763928 w 6670451"/>
              <a:gd name="connsiteY10" fmla="*/ 901201 h 9583642"/>
              <a:gd name="connsiteX11" fmla="*/ 0 w 6670451"/>
              <a:gd name="connsiteY11" fmla="*/ 901201 h 95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70451" h="9583642">
                <a:moveTo>
                  <a:pt x="0" y="0"/>
                </a:moveTo>
                <a:lnTo>
                  <a:pt x="6667035" y="0"/>
                </a:lnTo>
                <a:lnTo>
                  <a:pt x="6667035" y="3666057"/>
                </a:lnTo>
                <a:lnTo>
                  <a:pt x="6670451" y="3666057"/>
                </a:lnTo>
                <a:lnTo>
                  <a:pt x="6670451" y="9230688"/>
                </a:lnTo>
                <a:lnTo>
                  <a:pt x="6667035" y="9230688"/>
                </a:lnTo>
                <a:lnTo>
                  <a:pt x="6667035" y="9583642"/>
                </a:lnTo>
                <a:lnTo>
                  <a:pt x="0" y="9583642"/>
                </a:lnTo>
                <a:lnTo>
                  <a:pt x="0" y="4592086"/>
                </a:lnTo>
                <a:lnTo>
                  <a:pt x="3763928" y="4592086"/>
                </a:lnTo>
                <a:lnTo>
                  <a:pt x="3763928" y="901201"/>
                </a:lnTo>
                <a:lnTo>
                  <a:pt x="0" y="90120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00" name="Slide Number Placeholder 5">
            <a:extLst>
              <a:ext uri="{FF2B5EF4-FFF2-40B4-BE49-F238E27FC236}">
                <a16:creationId xmlns:a16="http://schemas.microsoft.com/office/drawing/2014/main" id="{83960161-A61D-6B4B-A296-0BCF95091095}"/>
              </a:ext>
            </a:extLst>
          </p:cNvPr>
          <p:cNvSpPr>
            <a:spLocks noGrp="1"/>
          </p:cNvSpPr>
          <p:nvPr userDrawn="1">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9052" y="6920402"/>
            <a:ext cx="7149518" cy="3108177"/>
          </a:xfrm>
          <a:prstGeom prst="rect">
            <a:avLst/>
          </a:prstGeom>
          <a:solidFill>
            <a:srgbClr val="00898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485128" y="4947138"/>
            <a:ext cx="2251185" cy="1725894"/>
          </a:xfrm>
          <a:prstGeom prst="rect">
            <a:avLst/>
          </a:prstGeom>
        </p:spPr>
        <p:txBody>
          <a:bodyPr>
            <a:noAutofit/>
          </a:bodyPr>
          <a:lstStyle>
            <a:lvl1pPr marL="0" indent="0" algn="l">
              <a:buNone/>
              <a:defRPr sz="2200" b="1" i="0">
                <a:solidFill>
                  <a:srgbClr val="51C4C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644057"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2881961" y="4945328"/>
            <a:ext cx="3751180" cy="1725894"/>
          </a:xfrm>
          <a:prstGeom prst="rect">
            <a:avLst/>
          </a:prstGeom>
        </p:spPr>
        <p:txBody>
          <a:bodyPr>
            <a:noAutofit/>
          </a:bodyPr>
          <a:lstStyle>
            <a:lvl1pPr marL="0" indent="0" algn="l">
              <a:buNone/>
              <a:defRPr sz="1801" b="0" i="0">
                <a:solidFill>
                  <a:srgbClr val="262626"/>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27" name="Picture Placeholder 52">
            <a:extLst>
              <a:ext uri="{FF2B5EF4-FFF2-40B4-BE49-F238E27FC236}">
                <a16:creationId xmlns:a16="http://schemas.microsoft.com/office/drawing/2014/main" id="{5F987C05-E057-D14D-8CAC-5145D1FEEE2A}"/>
              </a:ext>
            </a:extLst>
          </p:cNvPr>
          <p:cNvSpPr>
            <a:spLocks noGrp="1"/>
          </p:cNvSpPr>
          <p:nvPr>
            <p:ph type="pic" sz="quarter" idx="41"/>
          </p:nvPr>
        </p:nvSpPr>
        <p:spPr>
          <a:xfrm>
            <a:off x="0" y="0"/>
            <a:ext cx="7573499" cy="465760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1567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275337"/>
            <a:ext cx="357598" cy="266594"/>
          </a:xfrm>
          <a:prstGeom prst="rect">
            <a:avLst/>
          </a:prstGeom>
        </p:spPr>
        <p:txBody>
          <a:bodyPr vert="horz" lIns="91440" tIns="45720" rIns="91440" bIns="45720" rtlCol="0" anchor="ctr"/>
          <a:lstStyle>
            <a:lvl1pPr algn="ctr">
              <a:defRPr sz="800" b="0" i="0">
                <a:solidFill>
                  <a:srgbClr val="262626"/>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
        <p:nvSpPr>
          <p:cNvPr id="5" name="TextBox 4">
            <a:extLst>
              <a:ext uri="{FF2B5EF4-FFF2-40B4-BE49-F238E27FC236}">
                <a16:creationId xmlns:a16="http://schemas.microsoft.com/office/drawing/2014/main" id="{D9DEC066-F394-540D-280D-9E14A971FFD1}"/>
              </a:ext>
            </a:extLst>
          </p:cNvPr>
          <p:cNvSpPr txBox="1"/>
          <p:nvPr userDrawn="1"/>
        </p:nvSpPr>
        <p:spPr>
          <a:xfrm>
            <a:off x="583893" y="10316301"/>
            <a:ext cx="6039460" cy="184666"/>
          </a:xfrm>
          <a:prstGeom prst="rect">
            <a:avLst/>
          </a:prstGeom>
          <a:noFill/>
          <a:ln>
            <a:noFill/>
          </a:ln>
        </p:spPr>
        <p:txBody>
          <a:bodyPr wrap="square">
            <a:spAutoFit/>
          </a:bodyPr>
          <a:lstStyle/>
          <a:p>
            <a:r>
              <a:rPr lang="en-US" sz="600" dirty="0">
                <a:solidFill>
                  <a:srgbClr val="00898B"/>
                </a:solidFill>
                <a:latin typeface="Calibri" panose="020F0502020204030204" pitchFamily="34" charset="0"/>
                <a:cs typeface="Calibri" panose="020F0502020204030204" pitchFamily="34" charset="0"/>
              </a:rPr>
              <a:t>Formazione professionale potenziata dall'intelligenza artificiale per un futuro sostenibile</a:t>
            </a:r>
          </a:p>
        </p:txBody>
      </p:sp>
      <p:cxnSp>
        <p:nvCxnSpPr>
          <p:cNvPr id="2" name="Straight Connector 1">
            <a:extLst>
              <a:ext uri="{FF2B5EF4-FFF2-40B4-BE49-F238E27FC236}">
                <a16:creationId xmlns:a16="http://schemas.microsoft.com/office/drawing/2014/main" id="{EC173A64-999E-8759-C0AA-7F41EA160DCC}"/>
              </a:ext>
            </a:extLst>
          </p:cNvPr>
          <p:cNvCxnSpPr>
            <a:cxnSpLocks/>
          </p:cNvCxnSpPr>
          <p:nvPr userDrawn="1"/>
        </p:nvCxnSpPr>
        <p:spPr>
          <a:xfrm rot="16200000" flipH="1">
            <a:off x="6767699" y="10408634"/>
            <a:ext cx="224149" cy="0"/>
          </a:xfrm>
          <a:prstGeom prst="line">
            <a:avLst/>
          </a:prstGeom>
          <a:noFill/>
          <a:ln w="9525" cap="flat">
            <a:solidFill>
              <a:srgbClr val="51C4C6"/>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 id="2147483692" r:id="rId4"/>
    <p:sldLayoutId id="2147483689" r:id="rId5"/>
    <p:sldLayoutId id="2147483696" r:id="rId6"/>
    <p:sldLayoutId id="2147483672" r:id="rId7"/>
    <p:sldLayoutId id="2147483684" r:id="rId8"/>
    <p:sldLayoutId id="2147483681" r:id="rId9"/>
    <p:sldLayoutId id="2147483662" r:id="rId10"/>
    <p:sldLayoutId id="2147483682" r:id="rId11"/>
    <p:sldLayoutId id="2147483663" r:id="rId12"/>
    <p:sldLayoutId id="2147483664" r:id="rId13"/>
    <p:sldLayoutId id="2147483693" r:id="rId14"/>
    <p:sldLayoutId id="2147483695" r:id="rId15"/>
    <p:sldLayoutId id="2147483665" r:id="rId16"/>
    <p:sldLayoutId id="2147483697" r:id="rId17"/>
    <p:sldLayoutId id="2147483698" r:id="rId18"/>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5.xml"/><Relationship Id="rId1" Type="http://schemas.openxmlformats.org/officeDocument/2006/relationships/slideLayout" Target="../slideLayouts/slideLayout18.xml"/><Relationship Id="rId5" Type="http://schemas.openxmlformats.org/officeDocument/2006/relationships/slide" Target="slide42.xml"/><Relationship Id="rId4" Type="http://schemas.openxmlformats.org/officeDocument/2006/relationships/slide" Target="slide32.xm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5281/zenodo.4005713" TargetMode="External"/><Relationship Id="rId3" Type="http://schemas.openxmlformats.org/officeDocument/2006/relationships/hyperlink" Target="https://doi.org/10.1007/s43681-023-00323-3" TargetMode="External"/><Relationship Id="rId7" Type="http://schemas.openxmlformats.org/officeDocument/2006/relationships/hyperlink" Target="https://redresscompliance.com/artificial-intelligence-an-introduction-to-ai-fundamentals/#What_is_Artificial_Intelligence" TargetMode="External"/><Relationship Id="rId12" Type="http://schemas.openxmlformats.org/officeDocument/2006/relationships/hyperlink" Target="https://wwf.panda.org/knowledge_hub/all_publications/living_planet_report_2018/" TargetMode="External"/><Relationship Id="rId2" Type="http://schemas.openxmlformats.org/officeDocument/2006/relationships/hyperlink" Target="https://www.captechu.edu/blog/moving-towards-more-sustainable-future-using-ai" TargetMode="External"/><Relationship Id="rId1" Type="http://schemas.openxmlformats.org/officeDocument/2006/relationships/slideLayout" Target="../slideLayouts/slideLayout18.xml"/><Relationship Id="rId6" Type="http://schemas.openxmlformats.org/officeDocument/2006/relationships/hyperlink" Target="https://cloud.google.com/learn/artificial-intelligence-vs-machine-learning" TargetMode="External"/><Relationship Id="rId11" Type="http://schemas.openxmlformats.org/officeDocument/2006/relationships/hyperlink" Target="http://onlinelibrary.wiley.com/doi/10.1002/2017GL072955/abstract" TargetMode="External"/><Relationship Id="rId5" Type="http://schemas.openxmlformats.org/officeDocument/2006/relationships/hyperlink" Target="https://ai.engineering.columbia.edu/ai-vs-machine-learning/" TargetMode="External"/><Relationship Id="rId10" Type="http://schemas.openxmlformats.org/officeDocument/2006/relationships/hyperlink" Target="https://public.wmo.int/en/media/press-release/greenhousegas-concentrations-surge-new-record" TargetMode="External"/><Relationship Id="rId4" Type="http://schemas.openxmlformats.org/officeDocument/2006/relationships/hyperlink" Target="https://doi.org/10.1007/s43681-020-00007-2" TargetMode="External"/><Relationship Id="rId9" Type="http://schemas.openxmlformats.org/officeDocument/2006/relationships/hyperlink" Target="https://techreg.org/article/view/10999/11973"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20.xml"/><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image" Target="../media/image1.png"/><Relationship Id="rId7" Type="http://schemas.openxmlformats.org/officeDocument/2006/relationships/slide" Target="slide32.xml"/><Relationship Id="rId2" Type="http://schemas.openxmlformats.org/officeDocument/2006/relationships/image" Target="../media/image4.jpg"/><Relationship Id="rId1" Type="http://schemas.openxmlformats.org/officeDocument/2006/relationships/slideLayout" Target="../slideLayouts/slideLayout17.xml"/><Relationship Id="rId6" Type="http://schemas.openxmlformats.org/officeDocument/2006/relationships/slide" Target="slide23.xml"/><Relationship Id="rId5" Type="http://schemas.openxmlformats.org/officeDocument/2006/relationships/slide" Target="slide15.xml"/><Relationship Id="rId4" Type="http://schemas.openxmlformats.org/officeDocument/2006/relationships/slide" Target="slide3.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uters.com/technology/artificial-intelligence/ai-decodes-oinks-grunts-keep-pigs-happy-2024-10-24/" TargetMode="External"/><Relationship Id="rId13" Type="http://schemas.openxmlformats.org/officeDocument/2006/relationships/hyperlink" Target="https://farmtopia.eu/ai-in-farming-smarter-decisions-for-eu-growers/" TargetMode="External"/><Relationship Id="rId3" Type="http://schemas.openxmlformats.org/officeDocument/2006/relationships/hyperlink" Target="https://www.confagricolturapavia.it/magazine/10-2024/17-05-2024-confagricoltura-pavia-avvio-sperimentazione-in-campo-di-riso-tea/" TargetMode="External"/><Relationship Id="rId7" Type="http://schemas.openxmlformats.org/officeDocument/2006/relationships/hyperlink" Target="https://www.ilpost.it/2024/06/21/distrutto-campo-riso-sperimentale-ris8imo-pavia/" TargetMode="External"/><Relationship Id="rId12" Type="http://schemas.openxmlformats.org/officeDocument/2006/relationships/hyperlink" Target="https://digital-strategy.ec.europa.eu/en/policies/digitalisation-agriculture" TargetMode="External"/><Relationship Id="rId2" Type="http://schemas.openxmlformats.org/officeDocument/2006/relationships/hyperlink" Target="https://www.energiamercato.it/notizie/non-sprecare/riso-sostenibile-knorr" TargetMode="External"/><Relationship Id="rId1" Type="http://schemas.openxmlformats.org/officeDocument/2006/relationships/slideLayout" Target="../slideLayouts/slideLayout18.xml"/><Relationship Id="rId6" Type="http://schemas.openxmlformats.org/officeDocument/2006/relationships/hyperlink" Target="https://laprovinciapavese.gelocal.it/pavia/cronaca/2024/06/21/news/pavia_mezzana_bigli_distrutto_campo_sperimentale_riso_tea-14412148/" TargetMode="External"/><Relationship Id="rId11" Type="http://schemas.openxmlformats.org/officeDocument/2006/relationships/hyperlink" Target="https://en.wikipedia.org/wiki/Precision_agriculture" TargetMode="External"/><Relationship Id="rId5" Type="http://schemas.openxmlformats.org/officeDocument/2006/relationships/hyperlink" Target="https://portale.unipv.it/it/didattica/corsi-di-laurea/corsi-di-laurea-magistrale/agri-food-sustainability" TargetMode="External"/><Relationship Id="rId15" Type="http://schemas.openxmlformats.org/officeDocument/2006/relationships/hyperlink" Target="https://www.mdpi.com/2071-1050/13/9/4652" TargetMode="External"/><Relationship Id="rId10" Type="http://schemas.openxmlformats.org/officeDocument/2006/relationships/hyperlink" Target="https://www.reuters.com/sustainability/land-use-biodiversity/field-cloud-how-ai-is-helping-regenerative-agriculture-grow-2024-09-18/" TargetMode="External"/><Relationship Id="rId4" Type="http://schemas.openxmlformats.org/officeDocument/2006/relationships/hyperlink" Target="https://www.agrifoodfuture.eu/" TargetMode="External"/><Relationship Id="rId9" Type="http://schemas.openxmlformats.org/officeDocument/2006/relationships/hyperlink" Target="https://www.thetimes.co.uk/article/french-vineyards-robot-workers-ai-0l3g8tsrz" TargetMode="External"/><Relationship Id="rId14" Type="http://schemas.openxmlformats.org/officeDocument/2006/relationships/hyperlink" Target="https://sciencemediahub.eu/2021/09/29/ai-in-agriculture-benefits-and-challenges-ahead/"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4.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slide" Target="slide30.xml"/><Relationship Id="rId4" Type="http://schemas.openxmlformats.org/officeDocument/2006/relationships/slide" Target="slide2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7.jpg"/><Relationship Id="rId4" Type="http://schemas.openxmlformats.org/officeDocument/2006/relationships/slide" Target="slide5.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doi.org/10.1016/j.techsoc.2021.101741" TargetMode="Externa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3.xml"/><Relationship Id="rId7" Type="http://schemas.openxmlformats.org/officeDocument/2006/relationships/slide" Target="slide38.xml"/><Relationship Id="rId2" Type="http://schemas.openxmlformats.org/officeDocument/2006/relationships/image" Target="../media/image19.jpg"/><Relationship Id="rId1" Type="http://schemas.openxmlformats.org/officeDocument/2006/relationships/slideLayout" Target="../slideLayouts/slideLayout1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robotics-bulgaria.com/article/672-institutat-po-mehanika-kam-ban-razrabotva-kargo-dronove-ot-novo-pokolenie-sas-sadeystvie-ot-klaster-podemna-tehnika-?utm_source=newsletter&amp;utm_medium=email&amp;utm_campaign=Robotics-2024-12-13" TargetMode="External"/><Relationship Id="rId7" Type="http://schemas.openxmlformats.org/officeDocument/2006/relationships/hyperlink" Target="https://www.nature.com/articles/s41598-024-59438-0" TargetMode="External"/><Relationship Id="rId2" Type="http://schemas.openxmlformats.org/officeDocument/2006/relationships/hyperlink" Target="https://www.frotcom.com/bg-BG/blog/2024/11/ustoychiv-transport-klyuchovi-strategii-za-dekarbonizaciya" TargetMode="External"/><Relationship Id="rId1" Type="http://schemas.openxmlformats.org/officeDocument/2006/relationships/slideLayout" Target="../slideLayouts/slideLayout18.xml"/><Relationship Id="rId6" Type="http://schemas.openxmlformats.org/officeDocument/2006/relationships/hyperlink" Target="https://strategy.bg/StrategicDocuments/View.aspx?Id=1235" TargetMode="External"/><Relationship Id="rId5" Type="http://schemas.openxmlformats.org/officeDocument/2006/relationships/hyperlink" Target="https://arcfund.net/bg/category-events/inovativno-predpriatie-na-godinata-2024/" TargetMode="External"/><Relationship Id="rId4" Type="http://schemas.openxmlformats.org/officeDocument/2006/relationships/hyperlink" Target="https://www.frotcom.com/bg-BG/za-na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44.xml"/><Relationship Id="rId7" Type="http://schemas.openxmlformats.org/officeDocument/2006/relationships/slide" Target="slide48.xml"/><Relationship Id="rId2" Type="http://schemas.openxmlformats.org/officeDocument/2006/relationships/slide" Target="slide43.xml"/><Relationship Id="rId1" Type="http://schemas.openxmlformats.org/officeDocument/2006/relationships/slideLayout" Target="../slideLayouts/slideLayout18.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Mb0bRzcD-v8&amp;t=1464s"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hyperlink" Target="https://sustainvet.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B0AC2AF-8222-F6C3-B8E3-64A5E8DED4AD}"/>
              </a:ext>
            </a:extLst>
          </p:cNvPr>
          <p:cNvPicPr>
            <a:picLocks noGrp="1" noChangeAspect="1"/>
          </p:cNvPicPr>
          <p:nvPr>
            <p:ph type="pic" sz="quarter" idx="10"/>
          </p:nvPr>
        </p:nvPicPr>
        <p:blipFill>
          <a:blip r:embed="rId2"/>
          <a:srcRect l="19663" r="19663"/>
          <a:stretch>
            <a:fillRect/>
          </a:stretch>
        </p:blipFill>
        <p:spPr>
          <a:xfrm>
            <a:off x="588317" y="2036439"/>
            <a:ext cx="6432012" cy="7064369"/>
          </a:xfrm>
        </p:spPr>
      </p:pic>
      <p:sp>
        <p:nvSpPr>
          <p:cNvPr id="11" name="Rectangle 10">
            <a:extLst>
              <a:ext uri="{FF2B5EF4-FFF2-40B4-BE49-F238E27FC236}">
                <a16:creationId xmlns:a16="http://schemas.microsoft.com/office/drawing/2014/main" id="{D0F26D80-55B1-D0C4-1A32-488C4443706A}"/>
              </a:ext>
            </a:extLst>
          </p:cNvPr>
          <p:cNvSpPr/>
          <p:nvPr/>
        </p:nvSpPr>
        <p:spPr>
          <a:xfrm>
            <a:off x="587360" y="2030535"/>
            <a:ext cx="6432969" cy="7070273"/>
          </a:xfrm>
          <a:prstGeom prst="rect">
            <a:avLst/>
          </a:prstGeom>
          <a:gradFill>
            <a:gsLst>
              <a:gs pos="20000">
                <a:srgbClr val="00898B">
                  <a:alpha val="21470"/>
                </a:srgbClr>
              </a:gs>
              <a:gs pos="95000">
                <a:srgbClr val="51C4C6">
                  <a:alpha val="56057"/>
                </a:srgbClr>
              </a:gs>
              <a:gs pos="74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6AF6908D-0BA7-7AB3-9AA0-E36B246418FC}"/>
              </a:ext>
            </a:extLst>
          </p:cNvPr>
          <p:cNvSpPr>
            <a:spLocks noGrp="1"/>
          </p:cNvSpPr>
          <p:nvPr>
            <p:ph type="body" sz="quarter" idx="61"/>
          </p:nvPr>
        </p:nvSpPr>
        <p:spPr>
          <a:xfrm>
            <a:off x="374928" y="6937121"/>
            <a:ext cx="4752243" cy="671785"/>
          </a:xfrm>
          <a:solidFill>
            <a:srgbClr val="00898B"/>
          </a:solidFill>
        </p:spPr>
        <p:txBody>
          <a:bodyPr/>
          <a:lstStyle/>
          <a:p>
            <a:pPr algn="l"/>
            <a:r>
              <a:rPr lang="en-US" dirty="0"/>
              <a:t>Struttura proposta per l' </a:t>
            </a:r>
          </a:p>
        </p:txBody>
      </p:sp>
      <p:sp>
        <p:nvSpPr>
          <p:cNvPr id="18" name="Text Placeholder 17">
            <a:extLst>
              <a:ext uri="{FF2B5EF4-FFF2-40B4-BE49-F238E27FC236}">
                <a16:creationId xmlns:a16="http://schemas.microsoft.com/office/drawing/2014/main" id="{D818A942-97AF-C283-CC2C-7AD45716DF67}"/>
              </a:ext>
            </a:extLst>
          </p:cNvPr>
          <p:cNvSpPr>
            <a:spLocks noGrp="1"/>
          </p:cNvSpPr>
          <p:nvPr>
            <p:ph type="body" sz="quarter" idx="62"/>
          </p:nvPr>
        </p:nvSpPr>
        <p:spPr>
          <a:xfrm>
            <a:off x="374929" y="7739662"/>
            <a:ext cx="4752242" cy="671785"/>
          </a:xfrm>
          <a:solidFill>
            <a:srgbClr val="00898B"/>
          </a:solidFill>
        </p:spPr>
        <p:txBody>
          <a:bodyPr/>
          <a:lstStyle/>
          <a:p>
            <a:pPr algn="l"/>
            <a:r>
              <a:rPr lang="en-US" dirty="0"/>
              <a:t>Panoramica sull'intelligenza artificiale fondamentale </a:t>
            </a:r>
          </a:p>
        </p:txBody>
      </p:sp>
      <p:sp>
        <p:nvSpPr>
          <p:cNvPr id="3" name="Text Placeholder 2">
            <a:extLst>
              <a:ext uri="{FF2B5EF4-FFF2-40B4-BE49-F238E27FC236}">
                <a16:creationId xmlns:a16="http://schemas.microsoft.com/office/drawing/2014/main" id="{96B77D0F-0EB2-8E9B-027B-8B7B60A9E9E5}"/>
              </a:ext>
            </a:extLst>
          </p:cNvPr>
          <p:cNvSpPr>
            <a:spLocks noGrp="1"/>
          </p:cNvSpPr>
          <p:nvPr>
            <p:ph type="body" sz="quarter" idx="17"/>
          </p:nvPr>
        </p:nvSpPr>
        <p:spPr>
          <a:xfrm>
            <a:off x="673152" y="9904786"/>
            <a:ext cx="1564267" cy="419205"/>
          </a:xfrm>
          <a:prstGeom prst="rect">
            <a:avLst/>
          </a:prstGeom>
        </p:spPr>
        <p:txBody>
          <a:bodyPr/>
          <a:lstStyle/>
          <a:p>
            <a:pPr lvl="0"/>
            <a:r>
              <a:rPr lang="en-US" b="1" dirty="0"/>
              <a:t>Settembre 2025</a:t>
            </a:r>
          </a:p>
          <a:p>
            <a:pPr lvl="0"/>
            <a:r>
              <a:rPr lang="en-US" dirty="0"/>
              <a:t>Panoramica sull'IA fondamentale </a:t>
            </a:r>
          </a:p>
        </p:txBody>
      </p:sp>
      <p:sp>
        <p:nvSpPr>
          <p:cNvPr id="4" name="Text Placeholder 3">
            <a:extLst>
              <a:ext uri="{FF2B5EF4-FFF2-40B4-BE49-F238E27FC236}">
                <a16:creationId xmlns:a16="http://schemas.microsoft.com/office/drawing/2014/main" id="{284873D7-A254-90CA-107F-A29C8BF94A51}"/>
              </a:ext>
            </a:extLst>
          </p:cNvPr>
          <p:cNvSpPr>
            <a:spLocks noGrp="1"/>
          </p:cNvSpPr>
          <p:nvPr>
            <p:ph type="body" sz="quarter" idx="18"/>
          </p:nvPr>
        </p:nvSpPr>
        <p:spPr>
          <a:prstGeom prst="rect">
            <a:avLst/>
          </a:prstGeom>
        </p:spPr>
        <p:txBody>
          <a:bodyPr/>
          <a:lstStyle/>
          <a:p>
            <a:pPr lvl="0"/>
            <a:r>
              <a:rPr lang="en-US" b="1" dirty="0"/>
              <a:t>Di</a:t>
            </a:r>
          </a:p>
          <a:p>
            <a:pPr lvl="0"/>
            <a:r>
              <a:rPr lang="en-US" dirty="0" err="1"/>
              <a:t>SUSTaiN </a:t>
            </a:r>
            <a:r>
              <a:rPr lang="en-US" dirty="0"/>
              <a:t>Partners</a:t>
            </a:r>
          </a:p>
          <a:p>
            <a:endParaRPr lang="en-US" dirty="0"/>
          </a:p>
        </p:txBody>
      </p:sp>
      <p:sp>
        <p:nvSpPr>
          <p:cNvPr id="22" name="Text Placeholder 7">
            <a:extLst>
              <a:ext uri="{FF2B5EF4-FFF2-40B4-BE49-F238E27FC236}">
                <a16:creationId xmlns:a16="http://schemas.microsoft.com/office/drawing/2014/main" id="{6BB03CC6-2B4B-1857-7497-8B9784353FB8}"/>
              </a:ext>
            </a:extLst>
          </p:cNvPr>
          <p:cNvSpPr txBox="1">
            <a:spLocks/>
          </p:cNvSpPr>
          <p:nvPr/>
        </p:nvSpPr>
        <p:spPr>
          <a:xfrm rot="16200000">
            <a:off x="5421806" y="4076810"/>
            <a:ext cx="3242382" cy="596287"/>
          </a:xfrm>
          <a:prstGeom prst="rect">
            <a:avLst/>
          </a:prstGeom>
          <a:solidFill>
            <a:srgbClr val="51C4C6"/>
          </a:soli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2600" b="0" dirty="0" err="1"/>
              <a:t>www.</a:t>
            </a:r>
            <a:r>
              <a:rPr lang="en-US" sz="2600" dirty="0" err="1"/>
              <a:t>sustainvet.</a:t>
            </a:r>
            <a:r>
              <a:rPr lang="en-US" sz="2600" b="0" dirty="0" err="1"/>
              <a:t>eu</a:t>
            </a:r>
            <a:endParaRPr lang="en-US" sz="2600" b="0" dirty="0"/>
          </a:p>
        </p:txBody>
      </p:sp>
      <p:sp>
        <p:nvSpPr>
          <p:cNvPr id="12" name="Freeform 11">
            <a:extLst>
              <a:ext uri="{FF2B5EF4-FFF2-40B4-BE49-F238E27FC236}">
                <a16:creationId xmlns:a16="http://schemas.microsoft.com/office/drawing/2014/main" id="{97988AFF-A514-0C9C-71B7-334F7B963846}"/>
              </a:ext>
            </a:extLst>
          </p:cNvPr>
          <p:cNvSpPr/>
          <p:nvPr/>
        </p:nvSpPr>
        <p:spPr>
          <a:xfrm rot="16580316">
            <a:off x="4613430" y="7204921"/>
            <a:ext cx="2972668" cy="2607568"/>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99DDA0E-6B3D-06EA-EA57-DDA1548806C6}"/>
              </a:ext>
            </a:extLst>
          </p:cNvPr>
          <p:cNvSpPr/>
          <p:nvPr/>
        </p:nvSpPr>
        <p:spPr>
          <a:xfrm rot="17539087">
            <a:off x="-41179" y="1882943"/>
            <a:ext cx="1811862" cy="1458730"/>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45067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419EC-166E-5D37-AF1E-C64B5560DFC8}"/>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FE8C415-4347-719B-4EF2-852A13F3CA4B}"/>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1B9B2A0-C156-7FA7-540A-EC73376C109D}"/>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72C59D2-648A-4BB2-AC62-BDB1431F0179}"/>
              </a:ext>
            </a:extLst>
          </p:cNvPr>
          <p:cNvSpPr txBox="1"/>
          <p:nvPr/>
        </p:nvSpPr>
        <p:spPr>
          <a:xfrm>
            <a:off x="395868" y="327654"/>
            <a:ext cx="687957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7. </a:t>
            </a:r>
            <a:r>
              <a:rPr lang="en-US" sz="1900" b="1" dirty="0">
                <a:solidFill>
                  <a:srgbClr val="00898B"/>
                </a:solidFill>
                <a:latin typeface="Calibri" panose="020F0502020204030204" pitchFamily="34" charset="0"/>
                <a:cs typeface="Calibri" panose="020F0502020204030204" pitchFamily="34" charset="0"/>
              </a:rPr>
              <a:t>      Questioni etiche associate all'intelligenza artificiale</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35A1B6D3-EE4A-7ABB-F161-328349726972}"/>
              </a:ext>
            </a:extLst>
          </p:cNvPr>
          <p:cNvSpPr/>
          <p:nvPr/>
        </p:nvSpPr>
        <p:spPr>
          <a:xfrm>
            <a:off x="0" y="1048397"/>
            <a:ext cx="7559675" cy="1466475"/>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A90A1B54-AE98-0404-4CAA-96906D38C1B8}"/>
              </a:ext>
            </a:extLst>
          </p:cNvPr>
          <p:cNvSpPr txBox="1">
            <a:spLocks/>
          </p:cNvSpPr>
          <p:nvPr/>
        </p:nvSpPr>
        <p:spPr>
          <a:xfrm>
            <a:off x="504766" y="1333540"/>
            <a:ext cx="5577982"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Sebbene l'IA offra numerosi vantaggi, </a:t>
            </a:r>
            <a:r>
              <a:rPr lang="en-IE" sz="1600" b="1" dirty="0">
                <a:solidFill>
                  <a:schemeClr val="bg1"/>
                </a:solidFill>
                <a:ea typeface="Calibri" panose="020F0502020204030204" pitchFamily="34" charset="0"/>
                <a:cs typeface="Times New Roman" panose="02020603050405020304" pitchFamily="18" charset="0"/>
              </a:rPr>
              <a:t>solleva</a:t>
            </a:r>
            <a:r>
              <a:rPr lang="en-IE" sz="1600" dirty="0">
                <a:solidFill>
                  <a:schemeClr val="bg1"/>
                </a:solidFill>
                <a:ea typeface="Calibri" panose="020F0502020204030204" pitchFamily="34" charset="0"/>
                <a:cs typeface="Times New Roman" panose="02020603050405020304" pitchFamily="18" charset="0"/>
              </a:rPr>
              <a:t> anche </a:t>
            </a:r>
            <a:r>
              <a:rPr lang="en-IE" sz="1600" b="1" dirty="0">
                <a:solidFill>
                  <a:schemeClr val="bg1"/>
                </a:solidFill>
                <a:ea typeface="Calibri" panose="020F0502020204030204" pitchFamily="34" charset="0"/>
                <a:cs typeface="Times New Roman" panose="02020603050405020304" pitchFamily="18" charset="0"/>
              </a:rPr>
              <a:t>sfide etiche</a:t>
            </a:r>
            <a:r>
              <a:rPr lang="en-IE" sz="1600" dirty="0">
                <a:solidFill>
                  <a:schemeClr val="bg1"/>
                </a:solidFill>
                <a:ea typeface="Calibri" panose="020F0502020204030204" pitchFamily="34" charset="0"/>
                <a:cs typeface="Times New Roman" panose="02020603050405020304" pitchFamily="18" charset="0"/>
              </a:rPr>
              <a:t>, alcune ben note (come la privacy) e altre legate a tecnologie specifiche, come i pregiudizi nell'apprendimento automatico o le questioni relative alla responsabilità nei processi decisionali. </a:t>
            </a:r>
          </a:p>
        </p:txBody>
      </p:sp>
      <p:sp>
        <p:nvSpPr>
          <p:cNvPr id="33" name="Freeform 32">
            <a:extLst>
              <a:ext uri="{FF2B5EF4-FFF2-40B4-BE49-F238E27FC236}">
                <a16:creationId xmlns:a16="http://schemas.microsoft.com/office/drawing/2014/main" id="{9526DDA2-9B3E-CC56-A01A-BD0CF4606072}"/>
              </a:ext>
            </a:extLst>
          </p:cNvPr>
          <p:cNvSpPr/>
          <p:nvPr/>
        </p:nvSpPr>
        <p:spPr>
          <a:xfrm rot="15885478">
            <a:off x="5806747" y="118533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66DAB6A3-D4B4-D106-212D-F34C6EB1E696}"/>
              </a:ext>
            </a:extLst>
          </p:cNvPr>
          <p:cNvCxnSpPr>
            <a:cxnSpLocks/>
          </p:cNvCxnSpPr>
          <p:nvPr/>
        </p:nvCxnSpPr>
        <p:spPr>
          <a:xfrm>
            <a:off x="2838486" y="2904233"/>
            <a:ext cx="0" cy="7188207"/>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24E814-F766-A9E1-79E4-B62C37B743E2}"/>
              </a:ext>
            </a:extLst>
          </p:cNvPr>
          <p:cNvCxnSpPr>
            <a:cxnSpLocks/>
          </p:cNvCxnSpPr>
          <p:nvPr/>
        </p:nvCxnSpPr>
        <p:spPr>
          <a:xfrm>
            <a:off x="-10761" y="2904233"/>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E7D56D8-42E8-57D2-D2BD-0FA44529A8CF}"/>
              </a:ext>
            </a:extLst>
          </p:cNvPr>
          <p:cNvSpPr txBox="1"/>
          <p:nvPr/>
        </p:nvSpPr>
        <p:spPr>
          <a:xfrm>
            <a:off x="504765" y="2788440"/>
            <a:ext cx="2049509" cy="1733808"/>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Queste preoccupazioni riguardano non solo gli individui, ma anche le strutture sociali ed economiche, in particolare poiché l'automazione basata sull'IA sostituisce sempre più spesso le attività umane. </a:t>
            </a:r>
          </a:p>
        </p:txBody>
      </p:sp>
      <p:cxnSp>
        <p:nvCxnSpPr>
          <p:cNvPr id="41" name="Straight Connector 40">
            <a:extLst>
              <a:ext uri="{FF2B5EF4-FFF2-40B4-BE49-F238E27FC236}">
                <a16:creationId xmlns:a16="http://schemas.microsoft.com/office/drawing/2014/main" id="{904B20D3-4299-920E-5984-9C51858E22BA}"/>
              </a:ext>
            </a:extLst>
          </p:cNvPr>
          <p:cNvCxnSpPr>
            <a:cxnSpLocks/>
          </p:cNvCxnSpPr>
          <p:nvPr/>
        </p:nvCxnSpPr>
        <p:spPr>
          <a:xfrm>
            <a:off x="2832111" y="4410731"/>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872E29-8884-5FF9-FFF7-1F5F2B2BDB99}"/>
              </a:ext>
            </a:extLst>
          </p:cNvPr>
          <p:cNvCxnSpPr>
            <a:cxnSpLocks/>
          </p:cNvCxnSpPr>
          <p:nvPr/>
        </p:nvCxnSpPr>
        <p:spPr>
          <a:xfrm>
            <a:off x="2832111" y="8014081"/>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A3C56B27-5929-AE0A-2E26-2C9317429613}"/>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10</a:t>
            </a:fld>
            <a:endParaRPr lang="en-US" dirty="0">
              <a:solidFill>
                <a:srgbClr val="262626"/>
              </a:solidFill>
            </a:endParaRPr>
          </a:p>
        </p:txBody>
      </p:sp>
      <p:sp>
        <p:nvSpPr>
          <p:cNvPr id="5" name="Oval 4">
            <a:extLst>
              <a:ext uri="{FF2B5EF4-FFF2-40B4-BE49-F238E27FC236}">
                <a16:creationId xmlns:a16="http://schemas.microsoft.com/office/drawing/2014/main" id="{D52ADD9A-5B3A-534C-AAC5-961842A7302B}"/>
              </a:ext>
            </a:extLst>
          </p:cNvPr>
          <p:cNvSpPr/>
          <p:nvPr/>
        </p:nvSpPr>
        <p:spPr>
          <a:xfrm>
            <a:off x="395868" y="7787579"/>
            <a:ext cx="2079781" cy="2079781"/>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CFCD3B5-221B-E858-6DA7-5D4FE78B28F5}"/>
              </a:ext>
            </a:extLst>
          </p:cNvPr>
          <p:cNvGrpSpPr/>
          <p:nvPr/>
        </p:nvGrpSpPr>
        <p:grpSpPr>
          <a:xfrm>
            <a:off x="1182493" y="7542521"/>
            <a:ext cx="506531" cy="527128"/>
            <a:chOff x="3402050" y="5539672"/>
            <a:chExt cx="751576" cy="782137"/>
          </a:xfrm>
        </p:grpSpPr>
        <p:sp>
          <p:nvSpPr>
            <p:cNvPr id="9" name="Freeform 8">
              <a:extLst>
                <a:ext uri="{FF2B5EF4-FFF2-40B4-BE49-F238E27FC236}">
                  <a16:creationId xmlns:a16="http://schemas.microsoft.com/office/drawing/2014/main" id="{88CF6347-8166-63DE-B087-D6D9CE0043DF}"/>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11" name="Freeform 10">
              <a:extLst>
                <a:ext uri="{FF2B5EF4-FFF2-40B4-BE49-F238E27FC236}">
                  <a16:creationId xmlns:a16="http://schemas.microsoft.com/office/drawing/2014/main" id="{D900AAB1-88BC-A515-153D-6A4DA6BDFEBA}"/>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12" name="Freeform 11">
              <a:extLst>
                <a:ext uri="{FF2B5EF4-FFF2-40B4-BE49-F238E27FC236}">
                  <a16:creationId xmlns:a16="http://schemas.microsoft.com/office/drawing/2014/main" id="{35AC7868-AAAE-B013-1CB1-95901AC8417A}"/>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13" name="TextBox 12">
            <a:extLst>
              <a:ext uri="{FF2B5EF4-FFF2-40B4-BE49-F238E27FC236}">
                <a16:creationId xmlns:a16="http://schemas.microsoft.com/office/drawing/2014/main" id="{C15E83B8-227A-B7B4-1184-599DD57A8D85}"/>
              </a:ext>
            </a:extLst>
          </p:cNvPr>
          <p:cNvSpPr txBox="1"/>
          <p:nvPr/>
        </p:nvSpPr>
        <p:spPr>
          <a:xfrm>
            <a:off x="567104" y="8219472"/>
            <a:ext cx="1737309" cy="1438855"/>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Detto questo, l'IA ha ancora un ruolo significativo da svolgere negli sforzi di sostenibilità in un numero significativo di settori. </a:t>
            </a:r>
          </a:p>
          <a:p>
            <a:pPr algn="ctr">
              <a:lnSpc>
                <a:spcPts val="1480"/>
              </a:lnSpc>
            </a:pPr>
            <a:endParaRPr lang="en-US" sz="1400" i="1" spc="0" baseline="0" dirty="0">
              <a:ln/>
              <a:solidFill>
                <a:schemeClr val="bg1"/>
              </a:solidFill>
              <a:latin typeface="Calibri" panose="020F0502020204030204" pitchFamily="34" charset="0"/>
              <a:cs typeface="Calibri" panose="020F0502020204030204" pitchFamily="34" charset="0"/>
              <a:sym typeface="Poppins-MediumItalic"/>
              <a:rtl val="0"/>
            </a:endParaRPr>
          </a:p>
        </p:txBody>
      </p:sp>
      <p:cxnSp>
        <p:nvCxnSpPr>
          <p:cNvPr id="14" name="Straight Connector 13">
            <a:extLst>
              <a:ext uri="{FF2B5EF4-FFF2-40B4-BE49-F238E27FC236}">
                <a16:creationId xmlns:a16="http://schemas.microsoft.com/office/drawing/2014/main" id="{E76E99B0-00C3-8AC1-10E4-C2DB0FFDA130}"/>
              </a:ext>
            </a:extLst>
          </p:cNvPr>
          <p:cNvCxnSpPr>
            <a:cxnSpLocks/>
          </p:cNvCxnSpPr>
          <p:nvPr/>
        </p:nvCxnSpPr>
        <p:spPr>
          <a:xfrm>
            <a:off x="2832111" y="6075408"/>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F09308-8A32-ACAE-943A-4DF7DC46F94C}"/>
              </a:ext>
            </a:extLst>
          </p:cNvPr>
          <p:cNvSpPr txBox="1"/>
          <p:nvPr/>
        </p:nvSpPr>
        <p:spPr>
          <a:xfrm>
            <a:off x="2616572" y="2800015"/>
            <a:ext cx="4438337" cy="726397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Privacy</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Una preoccupazione fondamentale è se l'IA rispetti la privacy individuale. L'apprendimento automatico si basa sulla raccolta, l'elaborazione e la condivisione dei dati, spesso all'insaputa degli utenti. Molte applicazioni basate sull'IA operano in modo invisibile, raccogliendo dati per uno scopo ma utilizzandoli in un altro contesto senza il consenso dell'utente. Questa mancanza di trasparenza e di consenso informato rende la protezione della privacy una sfida etica urgente nell'ambito dell'IA (</a:t>
            </a:r>
            <a:r>
              <a:rPr lang="en-US" sz="1150" dirty="0" err="1">
                <a:solidFill>
                  <a:srgbClr val="000000"/>
                </a:solidFill>
                <a:latin typeface="Calibri" panose="020F0502020204030204" pitchFamily="34" charset="0"/>
                <a:cs typeface="Calibri" panose="020F0502020204030204" pitchFamily="34" charset="0"/>
              </a:rPr>
              <a:t>Coeckelbergh</a:t>
            </a:r>
            <a:r>
              <a:rPr lang="en-US" sz="1150" dirty="0">
                <a:solidFill>
                  <a:srgbClr val="000000"/>
                </a:solidFill>
                <a:latin typeface="Calibri" panose="020F0502020204030204" pitchFamily="34" charset="0"/>
                <a:cs typeface="Calibri" panose="020F0502020204030204" pitchFamily="34" charset="0"/>
              </a:rPr>
              <a:t>, 2019).</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Sicurezza dei dati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 sistemi di IA sono vulnerabili alle violazioni dei dati e agli attacchi informatici, poiché dipendono da reti interconnesse. Oltre al codice immateriale, questi sistemi richiedono un'infrastruttura fisica, che può anch'essa essere presa di mira o danneggiata. Ciò evidenzia l'importanza di misure di sicurezza informatica robuste per proteggere sia la tecnologia che i dati che essa elabora (</a:t>
            </a:r>
            <a:r>
              <a:rPr lang="en-US" sz="1150" dirty="0" err="1">
                <a:solidFill>
                  <a:srgbClr val="000000"/>
                </a:solidFill>
                <a:latin typeface="Calibri" panose="020F0502020204030204" pitchFamily="34" charset="0"/>
                <a:cs typeface="Calibri" panose="020F0502020204030204" pitchFamily="34" charset="0"/>
              </a:rPr>
              <a:t>Coeckelbergh</a:t>
            </a:r>
            <a:r>
              <a:rPr lang="en-US" sz="1150" dirty="0">
                <a:solidFill>
                  <a:srgbClr val="000000"/>
                </a:solidFill>
                <a:latin typeface="Calibri" panose="020F0502020204030204" pitchFamily="34" charset="0"/>
                <a:cs typeface="Calibri" panose="020F0502020204030204" pitchFamily="34" charset="0"/>
              </a:rPr>
              <a:t>, 2019).</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Pregiudizi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Il pregiudizio nell'IA è particolarmente impegnativo, poiché può svantaggiare individui o gruppi. Il pregiudizio può insinuarsi in più fasi del processo di apprendimento automatico, come la selezione dei dati, la progettazione degli algoritmi e le norme sociali incorporate nei set di dati di addestramento. Ad esempio, i modelli di IA addestrati su testi Internet distorti possono perpetuare pratiche ingiuste. Affrontare la distorsione richiede non solo soluzioni tecniche, ma anche discussioni etiche e sociali sull'equità e la giustizia nei sistemi decisionali (Mittelstadt 2022, </a:t>
            </a:r>
            <a:r>
              <a:rPr lang="en-US" sz="1150" dirty="0" err="1">
                <a:solidFill>
                  <a:srgbClr val="000000"/>
                </a:solidFill>
                <a:latin typeface="Calibri" panose="020F0502020204030204" pitchFamily="34" charset="0"/>
                <a:cs typeface="Calibri" panose="020F0502020204030204" pitchFamily="34" charset="0"/>
              </a:rPr>
              <a:t>Coeckelbergh</a:t>
            </a:r>
            <a:r>
              <a:rPr lang="en-US" sz="1150" dirty="0">
                <a:solidFill>
                  <a:srgbClr val="000000"/>
                </a:solidFill>
                <a:latin typeface="Calibri" panose="020F0502020204030204" pitchFamily="34" charset="0"/>
                <a:cs typeface="Calibri" panose="020F0502020204030204" pitchFamily="34" charset="0"/>
              </a:rPr>
              <a:t> 2019).</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Responsabilità</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Determinare la responsabilità nell'uso dell'IA è complesso. Gli utenti possono affidarsi all'IA senza comprenderne appieno il funzionamento o l'origine dei suoi dati. Anche gli esperti hanno difficoltà con l'opacità di alcuni sistemi, in particolare i modelli "black box" come le reti neurali, in cui i risultati non possono essere facilmente ricondotti a decisioni specifiche. Questa mancanza di trasparenza solleva questioni etiche, poiché gli individui hanno il diritto di sapere come vengono prese le decisioni che li riguardano. La spiegabilità non è solo una questione tecnica, ma un imperativo morale per garantire la responsabilità e l'equità (Mittelstadt 2022, </a:t>
            </a:r>
            <a:r>
              <a:rPr lang="en-US" sz="1150" dirty="0" err="1">
                <a:solidFill>
                  <a:srgbClr val="000000"/>
                </a:solidFill>
                <a:latin typeface="Calibri" panose="020F0502020204030204" pitchFamily="34" charset="0"/>
                <a:cs typeface="Calibri" panose="020F0502020204030204" pitchFamily="34" charset="0"/>
              </a:rPr>
              <a:t>Coeckelbergh</a:t>
            </a:r>
            <a:r>
              <a:rPr lang="en-US" sz="1150" dirty="0">
                <a:solidFill>
                  <a:srgbClr val="000000"/>
                </a:solidFill>
                <a:latin typeface="Calibri" panose="020F0502020204030204" pitchFamily="34" charset="0"/>
                <a:cs typeface="Calibri" panose="020F0502020204030204" pitchFamily="34" charset="0"/>
              </a:rPr>
              <a:t> 2019).</a:t>
            </a:r>
          </a:p>
        </p:txBody>
      </p:sp>
      <p:cxnSp>
        <p:nvCxnSpPr>
          <p:cNvPr id="17" name="Straight Connector 16">
            <a:extLst>
              <a:ext uri="{FF2B5EF4-FFF2-40B4-BE49-F238E27FC236}">
                <a16:creationId xmlns:a16="http://schemas.microsoft.com/office/drawing/2014/main" id="{8E7B0899-1B2C-6003-3C85-4C1D83AC65D9}"/>
              </a:ext>
            </a:extLst>
          </p:cNvPr>
          <p:cNvCxnSpPr>
            <a:cxnSpLocks/>
          </p:cNvCxnSpPr>
          <p:nvPr/>
        </p:nvCxnSpPr>
        <p:spPr>
          <a:xfrm>
            <a:off x="2832111" y="10092440"/>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4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F84EF-96FC-6C01-D64D-D3A9A7B08A94}"/>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18C3927-EABD-8571-DD3B-9C3DFEC41941}"/>
              </a:ext>
            </a:extLst>
          </p:cNvPr>
          <p:cNvCxnSpPr>
            <a:cxnSpLocks/>
          </p:cNvCxnSpPr>
          <p:nvPr/>
        </p:nvCxnSpPr>
        <p:spPr>
          <a:xfrm>
            <a:off x="675365" y="344550"/>
            <a:ext cx="0" cy="1580044"/>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C2FFF26-3345-11CC-3A32-5FA031116A4E}"/>
              </a:ext>
            </a:extLst>
          </p:cNvPr>
          <p:cNvSpPr/>
          <p:nvPr/>
        </p:nvSpPr>
        <p:spPr>
          <a:xfrm>
            <a:off x="0" y="804593"/>
            <a:ext cx="7559675" cy="130288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79DDCB89-58C1-824E-02ED-0436B8454009}"/>
              </a:ext>
            </a:extLst>
          </p:cNvPr>
          <p:cNvSpPr txBox="1">
            <a:spLocks/>
          </p:cNvSpPr>
          <p:nvPr/>
        </p:nvSpPr>
        <p:spPr>
          <a:xfrm>
            <a:off x="579868" y="1089735"/>
            <a:ext cx="5269655"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Una domanda urgente per i leader aziendali di oggi è: </a:t>
            </a:r>
            <a:r>
              <a:rPr lang="en-IE" sz="1600" b="1" dirty="0">
                <a:solidFill>
                  <a:schemeClr val="bg1"/>
                </a:solidFill>
                <a:ea typeface="Calibri" panose="020F0502020204030204" pitchFamily="34" charset="0"/>
                <a:cs typeface="Times New Roman" panose="02020603050405020304" pitchFamily="18" charset="0"/>
              </a:rPr>
              <a:t>in che misura l'intelligenza artificiale ridisegnerà le loro organizzazioni e i loro mercati, e quanto presto avverranno questi cambiamenti? </a:t>
            </a:r>
          </a:p>
        </p:txBody>
      </p:sp>
      <p:sp>
        <p:nvSpPr>
          <p:cNvPr id="34" name="Slide Number Placeholder 5">
            <a:extLst>
              <a:ext uri="{FF2B5EF4-FFF2-40B4-BE49-F238E27FC236}">
                <a16:creationId xmlns:a16="http://schemas.microsoft.com/office/drawing/2014/main" id="{4EA3D605-019D-D5EE-36E4-BBD926DC45D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11</a:t>
            </a:fld>
            <a:endParaRPr lang="en-US" dirty="0">
              <a:solidFill>
                <a:srgbClr val="262626"/>
              </a:solidFill>
            </a:endParaRPr>
          </a:p>
        </p:txBody>
      </p:sp>
      <p:sp>
        <p:nvSpPr>
          <p:cNvPr id="3" name="Text Placeholder 1">
            <a:extLst>
              <a:ext uri="{FF2B5EF4-FFF2-40B4-BE49-F238E27FC236}">
                <a16:creationId xmlns:a16="http://schemas.microsoft.com/office/drawing/2014/main" id="{E2A59DD1-427A-0BB0-2CAC-C3E06705D4DC}"/>
              </a:ext>
            </a:extLst>
          </p:cNvPr>
          <p:cNvSpPr txBox="1">
            <a:spLocks/>
          </p:cNvSpPr>
          <p:nvPr/>
        </p:nvSpPr>
        <p:spPr>
          <a:xfrm>
            <a:off x="579866" y="2480983"/>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Allo stesso tempo, le aziende devono affrontare una pressione crescente - derivante dalle normative, dalle richieste del mercato e dalle aspettative dell'opinione pubblica - affinché evolvano i loro modelli e contribuiscano a un futuro sostenibile e a basse emissioni di carbonio. Il raggiungimento di obiettivi ambiziosi come l'azzeramento delle emissioni nette entro il 2050 (Strategia a lungo termine 2020 della Commissione Europea), un impegno sostenuto da 197 governi, richiederà un cambiamento trasformativo in tutti i settori dell'economia. Per l'istruzione professionale, ciò sottolinea l'urgenza di dotare i futuri professionisti delle competenze necessarie per orientarsi e guidare l'innovazione in questo duplice cambiamento verso la sostenibilità e l'integrazione dell'IA.</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Secondo un recente rapporto di PWC intitolato "How AI can enable a sustainable future" (Come l'IA può consentire un futuro sostenibile), l'utilizzo dell'IA per applicazioni ambientali ha il potenziale di aumentare il PIL globale del 3,1-4,4%10, riducendo al contempo le emissioni globali di gas serra di circa l'1,5-4,0% entro il 2030 rispetto allo scenario Business as Usual (BAU) (Rapporto </a:t>
            </a:r>
            <a:r>
              <a:rPr lang="en-US" sz="1150" b="0" dirty="0" err="1">
                <a:solidFill>
                  <a:srgbClr val="262626"/>
                </a:solidFill>
              </a:rPr>
              <a:t>Pwc</a:t>
            </a:r>
            <a:r>
              <a:rPr lang="en-US" sz="1150" b="0" dirty="0">
                <a:solidFill>
                  <a:srgbClr val="262626"/>
                </a:solidFill>
              </a:rPr>
              <a:t> 2022). </a:t>
            </a: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Nello stesso rapporto è stato sottolineato che i vantaggi in termini di produttività delle applicazioni di IA nei quattro settori chiave dell'agricoltura, dei trasporti, dell'energia e della gestione delle risorse idriche possono generare un miglioramento economico globale complessivo, con un potenziale guadagno di 3,6-5,2 trilioni di dollari USA grazie all'uso </a:t>
            </a:r>
            <a:r>
              <a:rPr lang="en-US" sz="1150" b="0" dirty="0" err="1">
                <a:solidFill>
                  <a:srgbClr val="262626"/>
                </a:solidFill>
              </a:rPr>
              <a:t>ottimizzato </a:t>
            </a:r>
            <a:r>
              <a:rPr lang="en-US" sz="1150" b="0" dirty="0">
                <a:solidFill>
                  <a:srgbClr val="262626"/>
                </a:solidFill>
              </a:rPr>
              <a:t>degli input (Living Planet Report 2018), a una maggiore produttività e all'automazione delle attività manuali e di routine (rapporto </a:t>
            </a:r>
            <a:r>
              <a:rPr lang="en-US" sz="1150" b="0" dirty="0" err="1">
                <a:solidFill>
                  <a:srgbClr val="262626"/>
                </a:solidFill>
              </a:rPr>
              <a:t>Pwc</a:t>
            </a:r>
            <a:r>
              <a:rPr lang="en-US" sz="1150" b="0" dirty="0">
                <a:solidFill>
                  <a:srgbClr val="262626"/>
                </a:solidFill>
              </a:rPr>
              <a:t> 2022). </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Parallelamente, queste applicazioni possono accelerare il passaggio a un mondo a basse emissioni di carbonio con una riduzione delle emissioni globali di gas serra pari a 0,9-2,4 gigatonnellate di CO2e, equivalenti alle emissioni annuali combinate di Australia, Canada e Giappone nel 2030,13 e una riduzione complessiva dell'intensità di carbonio del 4,4-8,0% rispetto allo scenario BAU (Zemp, D. C., et al 2017). Le applicazioni di IA modellate creeranno anche 18,4-38,2 milioni di posti di lavoro netti a livello globale (equivalenti all'incirca al numero di persone attualmente impiegate nel Regno Unito), offrendo occupazioni più qualificate come parte di questa transizione (</a:t>
            </a:r>
            <a:r>
              <a:rPr lang="en-US" sz="1150" b="0" dirty="0" err="1">
                <a:solidFill>
                  <a:srgbClr val="262626"/>
                </a:solidFill>
              </a:rPr>
              <a:t>Pwc </a:t>
            </a:r>
            <a:r>
              <a:rPr lang="en-US" sz="1150" b="0" dirty="0">
                <a:solidFill>
                  <a:srgbClr val="262626"/>
                </a:solidFill>
              </a:rPr>
              <a:t>Report 2022).</a:t>
            </a:r>
          </a:p>
          <a:p>
            <a:pPr algn="just">
              <a:lnSpc>
                <a:spcPts val="1220"/>
              </a:lnSpc>
              <a:spcBef>
                <a:spcPts val="0"/>
              </a:spcBef>
            </a:pPr>
            <a:endParaRPr lang="en-US" sz="1150" b="0" dirty="0">
              <a:solidFill>
                <a:srgbClr val="262626"/>
              </a:solidFill>
            </a:endParaRPr>
          </a:p>
        </p:txBody>
      </p:sp>
      <p:sp>
        <p:nvSpPr>
          <p:cNvPr id="9" name="Freeform 8">
            <a:extLst>
              <a:ext uri="{FF2B5EF4-FFF2-40B4-BE49-F238E27FC236}">
                <a16:creationId xmlns:a16="http://schemas.microsoft.com/office/drawing/2014/main" id="{2DBFB976-B37B-FCDB-34FC-78BF691055F6}"/>
              </a:ext>
            </a:extLst>
          </p:cNvPr>
          <p:cNvSpPr/>
          <p:nvPr/>
        </p:nvSpPr>
        <p:spPr>
          <a:xfrm rot="15885478">
            <a:off x="5806747" y="941530"/>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2" name="Straight Connector 1">
            <a:extLst>
              <a:ext uri="{FF2B5EF4-FFF2-40B4-BE49-F238E27FC236}">
                <a16:creationId xmlns:a16="http://schemas.microsoft.com/office/drawing/2014/main" id="{01650272-438A-64FE-0251-1BFD48D26195}"/>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21CC3F-241D-662F-796F-E4463D41751B}"/>
              </a:ext>
            </a:extLst>
          </p:cNvPr>
          <p:cNvSpPr txBox="1"/>
          <p:nvPr/>
        </p:nvSpPr>
        <p:spPr>
          <a:xfrm>
            <a:off x="395868" y="285229"/>
            <a:ext cx="5932093"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8. </a:t>
            </a:r>
            <a:r>
              <a:rPr lang="en-US" sz="1900" b="1" dirty="0">
                <a:solidFill>
                  <a:srgbClr val="00898B"/>
                </a:solidFill>
                <a:latin typeface="Calibri" panose="020F0502020204030204" pitchFamily="34" charset="0"/>
                <a:cs typeface="Calibri" panose="020F0502020204030204" pitchFamily="34" charset="0"/>
              </a:rPr>
              <a:t>      Il ruolo dell'IA negli sforzi di sostenibilità </a:t>
            </a:r>
          </a:p>
        </p:txBody>
      </p:sp>
      <p:pic>
        <p:nvPicPr>
          <p:cNvPr id="6" name="Picture 5" descr="A hand holding a light bulb&#10;&#10;AI-generated content may be incorrect.">
            <a:extLst>
              <a:ext uri="{FF2B5EF4-FFF2-40B4-BE49-F238E27FC236}">
                <a16:creationId xmlns:a16="http://schemas.microsoft.com/office/drawing/2014/main" id="{1F375672-EE60-59FF-FE4C-3B44B7177801}"/>
              </a:ext>
            </a:extLst>
          </p:cNvPr>
          <p:cNvPicPr>
            <a:picLocks noChangeAspect="1"/>
          </p:cNvPicPr>
          <p:nvPr/>
        </p:nvPicPr>
        <p:blipFill rotWithShape="1">
          <a:blip r:embed="rId2"/>
          <a:srcRect l="68" t="16854" r="-68" b="51132"/>
          <a:stretch/>
        </p:blipFill>
        <p:spPr>
          <a:xfrm>
            <a:off x="0" y="6428096"/>
            <a:ext cx="7559675" cy="3630304"/>
          </a:xfrm>
          <a:prstGeom prst="rect">
            <a:avLst/>
          </a:prstGeom>
        </p:spPr>
      </p:pic>
      <p:sp>
        <p:nvSpPr>
          <p:cNvPr id="7" name="Rectangle 6">
            <a:extLst>
              <a:ext uri="{FF2B5EF4-FFF2-40B4-BE49-F238E27FC236}">
                <a16:creationId xmlns:a16="http://schemas.microsoft.com/office/drawing/2014/main" id="{DED05A29-7489-076F-E845-DF8BFAF88957}"/>
              </a:ext>
            </a:extLst>
          </p:cNvPr>
          <p:cNvSpPr/>
          <p:nvPr/>
        </p:nvSpPr>
        <p:spPr>
          <a:xfrm>
            <a:off x="19865" y="6419550"/>
            <a:ext cx="7539810" cy="3638850"/>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840C2B20-3EF2-2BA3-FB09-D1DB5F700E4D}"/>
              </a:ext>
            </a:extLst>
          </p:cNvPr>
          <p:cNvSpPr/>
          <p:nvPr/>
        </p:nvSpPr>
        <p:spPr>
          <a:xfrm rot="6097884">
            <a:off x="-682482" y="589233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221947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7B47-03E2-89C5-1C87-87247296C563}"/>
            </a:ext>
          </a:extLst>
        </p:cNvPr>
        <p:cNvGrpSpPr/>
        <p:nvPr/>
      </p:nvGrpSpPr>
      <p:grpSpPr>
        <a:xfrm>
          <a:off x="0" y="0"/>
          <a:ext cx="0" cy="0"/>
          <a:chOff x="0" y="0"/>
          <a:chExt cx="0" cy="0"/>
        </a:xfrm>
      </p:grpSpPr>
      <p:sp>
        <p:nvSpPr>
          <p:cNvPr id="31" name="Text Placeholder 29">
            <a:extLst>
              <a:ext uri="{FF2B5EF4-FFF2-40B4-BE49-F238E27FC236}">
                <a16:creationId xmlns:a16="http://schemas.microsoft.com/office/drawing/2014/main" id="{184B43F0-3F89-2589-12F9-D0E9E194E169}"/>
              </a:ext>
            </a:extLst>
          </p:cNvPr>
          <p:cNvSpPr txBox="1">
            <a:spLocks/>
          </p:cNvSpPr>
          <p:nvPr/>
        </p:nvSpPr>
        <p:spPr>
          <a:xfrm>
            <a:off x="524272" y="1151533"/>
            <a:ext cx="5113609"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(IA) sta ridefinendo l'istruzione e la formazione professionale (IFP) in due modi fondamentali</a:t>
            </a:r>
            <a:r>
              <a:rPr lang="en-IE" sz="1600" dirty="0">
                <a:solidFill>
                  <a:schemeClr val="bg1"/>
                </a:solidFill>
                <a:ea typeface="Calibri" panose="020F0502020204030204" pitchFamily="34" charset="0"/>
                <a:cs typeface="Times New Roman" panose="02020603050405020304" pitchFamily="18" charset="0"/>
              </a:rPr>
              <a:t>: </a:t>
            </a:r>
          </a:p>
          <a:p>
            <a:pPr marL="6350" marR="9525" algn="l">
              <a:lnSpc>
                <a:spcPct val="100000"/>
              </a:lnSpc>
            </a:pPr>
            <a:endParaRPr lang="en-IE" sz="800" dirty="0">
              <a:solidFill>
                <a:schemeClr val="bg1"/>
              </a:solidFill>
              <a:ea typeface="Calibri" panose="020F0502020204030204" pitchFamily="34" charset="0"/>
              <a:cs typeface="Times New Roman" panose="02020603050405020304" pitchFamily="18" charset="0"/>
            </a:endParaRP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trasformando i processi di insegnamento e apprendimento e </a:t>
            </a: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ridefinendo le competenze necessarie sul posto di lavoro. </a:t>
            </a:r>
          </a:p>
        </p:txBody>
      </p:sp>
      <p:cxnSp>
        <p:nvCxnSpPr>
          <p:cNvPr id="37" name="Straight Connector 36">
            <a:extLst>
              <a:ext uri="{FF2B5EF4-FFF2-40B4-BE49-F238E27FC236}">
                <a16:creationId xmlns:a16="http://schemas.microsoft.com/office/drawing/2014/main" id="{BC73BBEC-C783-18DE-D4A4-45D32D042D18}"/>
              </a:ext>
            </a:extLst>
          </p:cNvPr>
          <p:cNvCxnSpPr>
            <a:cxnSpLocks/>
          </p:cNvCxnSpPr>
          <p:nvPr/>
        </p:nvCxnSpPr>
        <p:spPr>
          <a:xfrm>
            <a:off x="2367800" y="503014"/>
            <a:ext cx="0" cy="9578501"/>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712FB9-7C8C-CA9E-8BD6-FAD34A8DCD31}"/>
              </a:ext>
            </a:extLst>
          </p:cNvPr>
          <p:cNvCxnSpPr>
            <a:cxnSpLocks/>
          </p:cNvCxnSpPr>
          <p:nvPr/>
        </p:nvCxnSpPr>
        <p:spPr>
          <a:xfrm>
            <a:off x="8745" y="503014"/>
            <a:ext cx="2264785"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2AB5470-2A75-3946-6674-AEE33ABF76C9}"/>
              </a:ext>
            </a:extLst>
          </p:cNvPr>
          <p:cNvSpPr txBox="1"/>
          <p:nvPr/>
        </p:nvSpPr>
        <p:spPr>
          <a:xfrm>
            <a:off x="524271" y="387221"/>
            <a:ext cx="1573227" cy="1121141"/>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Esempi di come l'IA viene </a:t>
            </a:r>
            <a:r>
              <a:rPr lang="en-US" sz="1600" b="1" dirty="0" err="1">
                <a:solidFill>
                  <a:srgbClr val="00898B"/>
                </a:solidFill>
                <a:highlight>
                  <a:srgbClr val="FFFFFF"/>
                </a:highlight>
                <a:latin typeface="Calibri" panose="020F0502020204030204" pitchFamily="34" charset="0"/>
                <a:cs typeface="Calibri" panose="020F0502020204030204" pitchFamily="34" charset="0"/>
              </a:rPr>
              <a:t>utilizzata </a:t>
            </a:r>
            <a:r>
              <a:rPr lang="en-US" sz="1600" b="1" dirty="0">
                <a:solidFill>
                  <a:srgbClr val="00898B"/>
                </a:solidFill>
                <a:highlight>
                  <a:srgbClr val="FFFFFF"/>
                </a:highlight>
                <a:latin typeface="Calibri" panose="020F0502020204030204" pitchFamily="34" charset="0"/>
                <a:cs typeface="Calibri" panose="020F0502020204030204" pitchFamily="34" charset="0"/>
              </a:rPr>
              <a:t>per promuovere gli sforzi di sostenibilità </a:t>
            </a:r>
          </a:p>
        </p:txBody>
      </p:sp>
      <p:cxnSp>
        <p:nvCxnSpPr>
          <p:cNvPr id="42" name="Straight Connector 41">
            <a:extLst>
              <a:ext uri="{FF2B5EF4-FFF2-40B4-BE49-F238E27FC236}">
                <a16:creationId xmlns:a16="http://schemas.microsoft.com/office/drawing/2014/main" id="{88F7B384-87BF-A31A-030C-335456493627}"/>
              </a:ext>
            </a:extLst>
          </p:cNvPr>
          <p:cNvCxnSpPr>
            <a:cxnSpLocks/>
          </p:cNvCxnSpPr>
          <p:nvPr/>
        </p:nvCxnSpPr>
        <p:spPr>
          <a:xfrm>
            <a:off x="2367800" y="3385156"/>
            <a:ext cx="521138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A1142F1-CC8A-8559-F3BF-4D68216814A6}"/>
              </a:ext>
            </a:extLst>
          </p:cNvPr>
          <p:cNvCxnSpPr>
            <a:cxnSpLocks/>
          </p:cNvCxnSpPr>
          <p:nvPr/>
        </p:nvCxnSpPr>
        <p:spPr>
          <a:xfrm>
            <a:off x="2367800" y="10081515"/>
            <a:ext cx="5197902"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94A2E20F-112A-C431-1F8C-216B0AD2BE2D}"/>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12</a:t>
            </a:fld>
            <a:endParaRPr lang="en-US" dirty="0">
              <a:solidFill>
                <a:srgbClr val="262626"/>
              </a:solidFill>
            </a:endParaRPr>
          </a:p>
        </p:txBody>
      </p:sp>
      <p:sp>
        <p:nvSpPr>
          <p:cNvPr id="12" name="Freeform 11">
            <a:extLst>
              <a:ext uri="{FF2B5EF4-FFF2-40B4-BE49-F238E27FC236}">
                <a16:creationId xmlns:a16="http://schemas.microsoft.com/office/drawing/2014/main" id="{36089348-FB40-84B6-22B3-A5A5C91BA30F}"/>
              </a:ext>
            </a:extLst>
          </p:cNvPr>
          <p:cNvSpPr/>
          <p:nvPr/>
        </p:nvSpPr>
        <p:spPr>
          <a:xfrm rot="1647112">
            <a:off x="-693602" y="781015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gradFill>
            <a:gsLst>
              <a:gs pos="98000">
                <a:srgbClr val="51C4C6"/>
              </a:gs>
              <a:gs pos="0">
                <a:srgbClr val="00403F"/>
              </a:gs>
            </a:gsLst>
            <a:lin ang="5400000" scaled="1"/>
          </a:gradFill>
          <a:ln w="5331"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0171C906-0B65-3A35-06BC-D91F967E3C3D}"/>
              </a:ext>
            </a:extLst>
          </p:cNvPr>
          <p:cNvCxnSpPr>
            <a:cxnSpLocks/>
          </p:cNvCxnSpPr>
          <p:nvPr/>
        </p:nvCxnSpPr>
        <p:spPr>
          <a:xfrm>
            <a:off x="2381279" y="6970015"/>
            <a:ext cx="5197902"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5C8BA9A-FFC4-92F5-0AC8-3BBE0416B2BD}"/>
              </a:ext>
            </a:extLst>
          </p:cNvPr>
          <p:cNvSpPr txBox="1"/>
          <p:nvPr/>
        </p:nvSpPr>
        <p:spPr>
          <a:xfrm>
            <a:off x="2075578" y="240437"/>
            <a:ext cx="4998837" cy="10210937"/>
          </a:xfrm>
          <a:prstGeom prst="rect">
            <a:avLst/>
          </a:prstGeom>
          <a:noFill/>
        </p:spPr>
        <p:txBody>
          <a:bodyPr wrap="square" rtlCol="0">
            <a:spAutoFit/>
          </a:bodyPr>
          <a:lstStyle/>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IA predittiva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 sistemi di IA possono svolgere un ruolo significativo nella sostenibilità generando intuizioni o previsioni per informare il processo decisionale e guidare le azioni. Questi sistemi fungono spesso da strumenti informativi, fornendo dati che possono plasmare le strategie, ma richiedono azioni complementari per produrre impatti tangibili (Falk e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2023). Alcuni esempi includono:</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modelli di IA prevedono i modelli di consumo di elettricità, che possono migliorare la gestione e la pianificazione energetica all'interno delle reti intelligenti (Aurangzeb, 2019;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Le reti neurali convoluzionali (CNN) rilevano e classificano gli eventi meteorologici estremi, aiutando la gestione dei rischi e informando le politiche governative (Racah et al., 2017;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sistemi di IA prevedono gli habitat adatti alla fauna selvatica, sostenendo la pianificazione della conservazione e mitigando la perdita di biodiversità (Fernandes et al., 2020;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modelli di apprendimento automatico (ML) prevedono i rischi di inondazioni costiere, contribuendo ai quadri di resilienza alle catastrofi attraverso l'identificazione delle aree ad alto rischio (Atmaja &amp;amp; Fukushi, 2022;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Sistemi di IA agentica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 I sistemi di IA agentica, d'altra parte, vanno oltre le previsioni contribuendo attivamente a risultati sostenibili attraverso interventi diretti. Questi sistemi soddisfano condizioni sufficienti per la sostenibilità incorporando componenti attuabili (Falk e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2023). </a:t>
            </a:r>
          </a:p>
          <a:p>
            <a:pPr marL="584200">
              <a:buClr>
                <a:srgbClr val="60BB47"/>
              </a:buClr>
            </a:pPr>
            <a:endParaRPr lang="en-US" sz="80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r>
              <a:rPr lang="en-US" sz="1250" b="1" dirty="0">
                <a:solidFill>
                  <a:srgbClr val="00898B"/>
                </a:solidFill>
                <a:latin typeface="Calibri" panose="020F0502020204030204" pitchFamily="34" charset="0"/>
                <a:cs typeface="Calibri" panose="020F0502020204030204" pitchFamily="34" charset="0"/>
              </a:rPr>
              <a:t>Esempi includono:</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Smart Grid </a:t>
            </a:r>
            <a:r>
              <a:rPr lang="en-US" sz="1150" dirty="0">
                <a:solidFill>
                  <a:srgbClr val="000000"/>
                </a:solidFill>
                <a:latin typeface="Calibri" panose="020F0502020204030204" pitchFamily="34" charset="0"/>
                <a:cs typeface="Calibri" panose="020F0502020204030204" pitchFamily="34" charset="0"/>
              </a:rPr>
              <a:t>-  L'apprendimento automatico (ML) </a:t>
            </a:r>
            <a:r>
              <a:rPr lang="en-US" sz="1150" dirty="0" err="1">
                <a:solidFill>
                  <a:srgbClr val="000000"/>
                </a:solidFill>
                <a:latin typeface="Calibri" panose="020F0502020204030204" pitchFamily="34" charset="0"/>
                <a:cs typeface="Calibri" panose="020F0502020204030204" pitchFamily="34" charset="0"/>
              </a:rPr>
              <a:t>ottimizza </a:t>
            </a:r>
            <a:r>
              <a:rPr lang="en-US" sz="1150" dirty="0">
                <a:solidFill>
                  <a:srgbClr val="000000"/>
                </a:solidFill>
                <a:latin typeface="Calibri" panose="020F0502020204030204" pitchFamily="34" charset="0"/>
                <a:cs typeface="Calibri" panose="020F0502020204030204" pitchFamily="34" charset="0"/>
              </a:rPr>
              <a:t>il flusso di energia nelle micro-reti comunitarie, riducendo la perdita di energia e aumentando l'uso di energia rinnovabile, diminuendo così la dipendenza dai combustibili fossili (</a:t>
            </a:r>
            <a:r>
              <a:rPr lang="en-US" sz="1150" dirty="0" err="1">
                <a:solidFill>
                  <a:srgbClr val="000000"/>
                </a:solidFill>
                <a:latin typeface="Calibri" panose="020F0502020204030204" pitchFamily="34" charset="0"/>
                <a:cs typeface="Calibri" panose="020F0502020204030204" pitchFamily="34" charset="0"/>
              </a:rPr>
              <a:t>Aldahmashi </a:t>
            </a:r>
            <a:r>
              <a:rPr lang="en-US" sz="1150" dirty="0">
                <a:solidFill>
                  <a:srgbClr val="000000"/>
                </a:solidFill>
                <a:latin typeface="Calibri" panose="020F0502020204030204" pitchFamily="34" charset="0"/>
                <a:cs typeface="Calibri" panose="020F0502020204030204" pitchFamily="34" charset="0"/>
              </a:rPr>
              <a:t>&amp;amp; Ma, 2022;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Agricoltura di precisione </a:t>
            </a:r>
            <a:r>
              <a:rPr lang="en-US" sz="1150" dirty="0">
                <a:solidFill>
                  <a:srgbClr val="000000"/>
                </a:solidFill>
                <a:latin typeface="Calibri" panose="020F0502020204030204" pitchFamily="34" charset="0"/>
                <a:cs typeface="Calibri" panose="020F0502020204030204" pitchFamily="34" charset="0"/>
              </a:rPr>
              <a:t>- In Europa, l'IA ha ridotto l'uso di fungicidi del 30% e gli scarti dei serbatoi del 72%, </a:t>
            </a:r>
            <a:r>
              <a:rPr lang="en-US" sz="1150" dirty="0" err="1">
                <a:solidFill>
                  <a:srgbClr val="000000"/>
                </a:solidFill>
                <a:latin typeface="Calibri" panose="020F0502020204030204" pitchFamily="34" charset="0"/>
                <a:cs typeface="Calibri" panose="020F0502020204030204" pitchFamily="34" charset="0"/>
              </a:rPr>
              <a:t>riducendo al minimo </a:t>
            </a:r>
            <a:r>
              <a:rPr lang="en-US" sz="1150" dirty="0">
                <a:solidFill>
                  <a:srgbClr val="000000"/>
                </a:solidFill>
                <a:latin typeface="Calibri" panose="020F0502020204030204" pitchFamily="34" charset="0"/>
                <a:cs typeface="Calibri" panose="020F0502020204030204" pitchFamily="34" charset="0"/>
              </a:rPr>
              <a:t>l'inquinamento ambientale.</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In Brasile, la gestione delle erbacce basata sull'IA </a:t>
            </a:r>
            <a:r>
              <a:rPr lang="en-US" sz="1150" dirty="0">
                <a:solidFill>
                  <a:srgbClr val="000000"/>
                </a:solidFill>
                <a:latin typeface="Calibri" panose="020F0502020204030204" pitchFamily="34" charset="0"/>
                <a:cs typeface="Calibri" panose="020F0502020204030204" pitchFamily="34" charset="0"/>
              </a:rPr>
              <a:t>ha consentito di ridurre del 61% l'uso di erbicidi, riducendo in modo significativo il consumo di acqua e sostanze chimiche (Shankar et al., 2020;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r>
              <a:rPr lang="en-US" sz="1150" b="1" dirty="0" err="1">
                <a:solidFill>
                  <a:srgbClr val="000000"/>
                </a:solidFill>
                <a:latin typeface="Calibri" panose="020F0502020204030204" pitchFamily="34" charset="0"/>
                <a:cs typeface="Calibri" panose="020F0502020204030204" pitchFamily="34" charset="0"/>
              </a:rPr>
              <a:t>Ottimizzazione</a:t>
            </a:r>
            <a:r>
              <a:rPr lang="en-US" sz="1150" b="1" dirty="0">
                <a:solidFill>
                  <a:srgbClr val="000000"/>
                </a:solidFill>
                <a:latin typeface="Calibri" panose="020F0502020204030204" pitchFamily="34" charset="0"/>
                <a:cs typeface="Calibri" panose="020F0502020204030204" pitchFamily="34" charset="0"/>
              </a:rPr>
              <a:t> del traffico </a:t>
            </a:r>
            <a:r>
              <a:rPr lang="en-US" sz="1150" dirty="0">
                <a:solidFill>
                  <a:srgbClr val="000000"/>
                </a:solidFill>
                <a:latin typeface="Calibri" panose="020F0502020204030204" pitchFamily="34" charset="0"/>
                <a:cs typeface="Calibri" panose="020F0502020204030204" pitchFamily="34" charset="0"/>
              </a:rPr>
              <a:t>- I sistemi di pianificazione basati sull'IA </a:t>
            </a:r>
            <a:r>
              <a:rPr lang="en-US" sz="1150" dirty="0" err="1">
                <a:solidFill>
                  <a:srgbClr val="000000"/>
                </a:solidFill>
                <a:latin typeface="Calibri" panose="020F0502020204030204" pitchFamily="34" charset="0"/>
                <a:cs typeface="Calibri" panose="020F0502020204030204" pitchFamily="34" charset="0"/>
              </a:rPr>
              <a:t>ottimizzano </a:t>
            </a:r>
            <a:r>
              <a:rPr lang="en-US" sz="1150" dirty="0">
                <a:solidFill>
                  <a:srgbClr val="000000"/>
                </a:solidFill>
                <a:latin typeface="Calibri" panose="020F0502020204030204" pitchFamily="34" charset="0"/>
                <a:cs typeface="Calibri" panose="020F0502020204030204" pitchFamily="34" charset="0"/>
              </a:rPr>
              <a:t>i flussi di traffico, riducendo la congestione e le emissioni associate nei sistemi di trasporto intelligenti (Nama et al., 2021;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IA sostenibile</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Lo scenario positivo per il nostro futuro non emergerà senza una guida; ci saranno compromessi e sfide, ma anche opportunità. Ad esempio, l'intelligenza artificiale, con la sua attenzione all'efficienza attraverso l'automazione, potrebbe potenzialmente portare a uno "sfruttamento eccessivo" delle risorse naturali (ad esempio, agricoltura di precisione, allevamento di precisione, estrazione mineraria di precisione) se non guidata e gestita con attenzione. L'IA, in particolare il deep learning e il quantum deep learning, potrebbe anche portare a un aumento della domanda di energia, il che potrebbe essere controproducente per gli obiettivi di sostenibilità, a meno che tale energia non sia rinnovabile (eolica, solare, idroelettrica, ecc.) e la produzione di elettricità non sia sviluppata di pari passo con l'implementazione delle applicazioni. Al di là del consumo energetico, il ciclo di vita dell'hardware dell'IA, compresa l'estrazione di minerali e il raffreddamento</a:t>
            </a:r>
            <a:r>
              <a:rPr lang="en-US" sz="1150" dirty="0" err="1">
                <a:solidFill>
                  <a:srgbClr val="000000"/>
                </a:solidFill>
                <a:latin typeface="Calibri" panose="020F0502020204030204" pitchFamily="34" charset="0"/>
                <a:cs typeface="Calibri" panose="020F0502020204030204" pitchFamily="34" charset="0"/>
              </a:rPr>
              <a:t> dei</a:t>
            </a:r>
            <a:r>
              <a:rPr lang="en-US" sz="1150" dirty="0">
                <a:solidFill>
                  <a:srgbClr val="000000"/>
                </a:solidFill>
                <a:latin typeface="Calibri" panose="020F0502020204030204" pitchFamily="34" charset="0"/>
                <a:cs typeface="Calibri" panose="020F0502020204030204" pitchFamily="34" charset="0"/>
              </a:rPr>
              <a:t> data </a:t>
            </a:r>
            <a:r>
              <a:rPr lang="en-US" sz="1150" dirty="0" err="1">
                <a:solidFill>
                  <a:srgbClr val="000000"/>
                </a:solidFill>
                <a:latin typeface="Calibri" panose="020F0502020204030204" pitchFamily="34" charset="0"/>
                <a:cs typeface="Calibri" panose="020F0502020204030204" pitchFamily="34" charset="0"/>
              </a:rPr>
              <a:t>center</a:t>
            </a:r>
            <a:r>
              <a:rPr lang="en-US" sz="1150" dirty="0">
                <a:solidFill>
                  <a:srgbClr val="000000"/>
                </a:solidFill>
                <a:latin typeface="Calibri" panose="020F0502020204030204" pitchFamily="34" charset="0"/>
                <a:cs typeface="Calibri" panose="020F0502020204030204" pitchFamily="34" charset="0"/>
              </a:rPr>
              <a:t>, aggrava ulteriormente il suo impatto ambientale (Crawford &amp; Joler, 2018; Lacoste et al., 2019). Per allineare l'IA agli obiettivi di sostenibilità, è necessario mitigarne l'impatto ambientale attraverso una rendicontazione trasparente, un uso </a:t>
            </a:r>
            <a:r>
              <a:rPr lang="en-US" sz="1150" dirty="0" err="1">
                <a:solidFill>
                  <a:srgbClr val="000000"/>
                </a:solidFill>
                <a:latin typeface="Calibri" panose="020F0502020204030204" pitchFamily="34" charset="0"/>
                <a:cs typeface="Calibri" panose="020F0502020204030204" pitchFamily="34" charset="0"/>
              </a:rPr>
              <a:t>ottimizzato </a:t>
            </a:r>
            <a:r>
              <a:rPr lang="en-US" sz="1150" dirty="0">
                <a:solidFill>
                  <a:srgbClr val="000000"/>
                </a:solidFill>
                <a:latin typeface="Calibri" panose="020F0502020204030204" pitchFamily="34" charset="0"/>
                <a:cs typeface="Calibri" panose="020F0502020204030204" pitchFamily="34" charset="0"/>
              </a:rPr>
              <a:t>dell'energia e il ricorso a fonti energetiche rinnovabili (Falk &amp;amp; van </a:t>
            </a:r>
            <a:r>
              <a:rPr lang="en-US" sz="1150" dirty="0" err="1">
                <a:solidFill>
                  <a:srgbClr val="000000"/>
                </a:solidFill>
                <a:latin typeface="Calibri" panose="020F0502020204030204" pitchFamily="34" charset="0"/>
                <a:cs typeface="Calibri" panose="020F0502020204030204" pitchFamily="34" charset="0"/>
              </a:rPr>
              <a:t>Wynsberghe,</a:t>
            </a:r>
            <a:r>
              <a:rPr lang="en-US" sz="1150" dirty="0">
                <a:solidFill>
                  <a:srgbClr val="000000"/>
                </a:solidFill>
                <a:latin typeface="Calibri" panose="020F0502020204030204" pitchFamily="34" charset="0"/>
                <a:cs typeface="Calibri" panose="020F0502020204030204" pitchFamily="34" charset="0"/>
              </a:rPr>
              <a:t> 2024).</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39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4741E-7701-84BF-9B67-E97C746F05A2}"/>
            </a:ext>
          </a:extLst>
        </p:cNvPr>
        <p:cNvGrpSpPr/>
        <p:nvPr/>
      </p:nvGrpSpPr>
      <p:grpSpPr>
        <a:xfrm>
          <a:off x="0" y="0"/>
          <a:ext cx="0" cy="0"/>
          <a:chOff x="0" y="0"/>
          <a:chExt cx="0" cy="0"/>
        </a:xfrm>
      </p:grpSpPr>
      <p:cxnSp>
        <p:nvCxnSpPr>
          <p:cNvPr id="341" name="Straight Connector 340">
            <a:extLst>
              <a:ext uri="{FF2B5EF4-FFF2-40B4-BE49-F238E27FC236}">
                <a16:creationId xmlns:a16="http://schemas.microsoft.com/office/drawing/2014/main" id="{E04D8404-2C3A-CCE0-FF13-763661FAFE63}"/>
              </a:ext>
            </a:extLst>
          </p:cNvPr>
          <p:cNvCxnSpPr>
            <a:cxnSpLocks/>
          </p:cNvCxnSpPr>
          <p:nvPr/>
        </p:nvCxnSpPr>
        <p:spPr>
          <a:xfrm>
            <a:off x="13309" y="4539981"/>
            <a:ext cx="7533055"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08" name="Rectangle 307">
            <a:extLst>
              <a:ext uri="{FF2B5EF4-FFF2-40B4-BE49-F238E27FC236}">
                <a16:creationId xmlns:a16="http://schemas.microsoft.com/office/drawing/2014/main" id="{BA9EF45F-C2EA-D424-B8FF-1AAD972BAFAB}"/>
              </a:ext>
            </a:extLst>
          </p:cNvPr>
          <p:cNvSpPr/>
          <p:nvPr/>
        </p:nvSpPr>
        <p:spPr>
          <a:xfrm>
            <a:off x="0" y="694236"/>
            <a:ext cx="7559675" cy="2011442"/>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lide Number Placeholder 5">
            <a:extLst>
              <a:ext uri="{FF2B5EF4-FFF2-40B4-BE49-F238E27FC236}">
                <a16:creationId xmlns:a16="http://schemas.microsoft.com/office/drawing/2014/main" id="{CB70774F-C613-8F02-BACA-08AC05E39CEB}"/>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13</a:t>
            </a:fld>
            <a:endParaRPr lang="en-US" dirty="0">
              <a:solidFill>
                <a:srgbClr val="262626"/>
              </a:solidFill>
            </a:endParaRPr>
          </a:p>
        </p:txBody>
      </p:sp>
      <p:sp>
        <p:nvSpPr>
          <p:cNvPr id="136" name="Text Placeholder 29">
            <a:extLst>
              <a:ext uri="{FF2B5EF4-FFF2-40B4-BE49-F238E27FC236}">
                <a16:creationId xmlns:a16="http://schemas.microsoft.com/office/drawing/2014/main" id="{64CA66CC-9A78-2455-81C5-AB0F3B288361}"/>
              </a:ext>
            </a:extLst>
          </p:cNvPr>
          <p:cNvSpPr txBox="1">
            <a:spLocks/>
          </p:cNvSpPr>
          <p:nvPr/>
        </p:nvSpPr>
        <p:spPr>
          <a:xfrm>
            <a:off x="520457" y="1063857"/>
            <a:ext cx="5180459" cy="1263569"/>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620"/>
              </a:lnSpc>
            </a:pPr>
            <a:r>
              <a:rPr lang="en-IE" sz="1600" dirty="0">
                <a:solidFill>
                  <a:schemeClr val="bg1"/>
                </a:solidFill>
                <a:ea typeface="Calibri" panose="020F0502020204030204" pitchFamily="34" charset="0"/>
                <a:cs typeface="Times New Roman" panose="02020603050405020304" pitchFamily="18" charset="0"/>
              </a:rPr>
              <a:t>Le applicazioni ambientali dell'IA hanno, in questi settori, un elevato potenziale di contributo alla mitigazione delle sfide ambientali che il pianeta sta affrontando. Questi quattro settori rappresentano complessivamente circa i tre quinti delle emissioni di gas serra e sono fondamentali per i nostri sistemi ambientali e terrestri anche sotto altri aspetti importanti. Ad esempio:</a:t>
            </a:r>
          </a:p>
          <a:p>
            <a:pPr marL="6350" marR="9525" algn="l">
              <a:lnSpc>
                <a:spcPts val="1620"/>
              </a:lnSpc>
            </a:pPr>
            <a:endParaRPr lang="en-IE" sz="1600" dirty="0">
              <a:solidFill>
                <a:schemeClr val="bg1"/>
              </a:solidFill>
              <a:ea typeface="Calibri" panose="020F0502020204030204" pitchFamily="34" charset="0"/>
              <a:cs typeface="Times New Roman" panose="02020603050405020304" pitchFamily="18" charset="0"/>
            </a:endParaRPr>
          </a:p>
        </p:txBody>
      </p:sp>
      <p:cxnSp>
        <p:nvCxnSpPr>
          <p:cNvPr id="301" name="Straight Connector 300">
            <a:extLst>
              <a:ext uri="{FF2B5EF4-FFF2-40B4-BE49-F238E27FC236}">
                <a16:creationId xmlns:a16="http://schemas.microsoft.com/office/drawing/2014/main" id="{D7279A00-A3DD-9031-0F27-2CCB2A338E8D}"/>
              </a:ext>
            </a:extLst>
          </p:cNvPr>
          <p:cNvCxnSpPr>
            <a:cxnSpLocks/>
          </p:cNvCxnSpPr>
          <p:nvPr/>
        </p:nvCxnSpPr>
        <p:spPr>
          <a:xfrm>
            <a:off x="28167" y="723114"/>
            <a:ext cx="7252032"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302" name="TextBox 301">
            <a:extLst>
              <a:ext uri="{FF2B5EF4-FFF2-40B4-BE49-F238E27FC236}">
                <a16:creationId xmlns:a16="http://schemas.microsoft.com/office/drawing/2014/main" id="{403B6BB2-66E1-9267-77C7-CAF3F1F9F55B}"/>
              </a:ext>
            </a:extLst>
          </p:cNvPr>
          <p:cNvSpPr txBox="1"/>
          <p:nvPr/>
        </p:nvSpPr>
        <p:spPr>
          <a:xfrm>
            <a:off x="429312" y="551986"/>
            <a:ext cx="2314174" cy="361637"/>
          </a:xfrm>
          <a:prstGeom prst="rect">
            <a:avLst/>
          </a:prstGeom>
          <a:solidFill>
            <a:srgbClr val="ADD037"/>
          </a:solidFill>
        </p:spPr>
        <p:txBody>
          <a:bodyPr wrap="square" rtlCol="0" anchor="ctr">
            <a:spAutoFit/>
          </a:bodyPr>
          <a:lstStyle/>
          <a:p>
            <a:pPr marL="6350">
              <a:lnSpc>
                <a:spcPts val="2120"/>
              </a:lnSpc>
              <a:tabLst>
                <a:tab pos="611188" algn="l"/>
              </a:tabLst>
            </a:pPr>
            <a:r>
              <a:rPr lang="en-US" sz="1900" b="1" dirty="0">
                <a:solidFill>
                  <a:schemeClr val="bg1"/>
                </a:solidFill>
                <a:latin typeface="Calibri" panose="020F0502020204030204" pitchFamily="34" charset="0"/>
                <a:cs typeface="Calibri" panose="020F0502020204030204" pitchFamily="34" charset="0"/>
              </a:rPr>
              <a:t>L'IA in quattro settori chiave</a:t>
            </a:r>
          </a:p>
        </p:txBody>
      </p:sp>
      <p:sp>
        <p:nvSpPr>
          <p:cNvPr id="320" name="Freeform 319">
            <a:extLst>
              <a:ext uri="{FF2B5EF4-FFF2-40B4-BE49-F238E27FC236}">
                <a16:creationId xmlns:a16="http://schemas.microsoft.com/office/drawing/2014/main" id="{805D177A-417E-C8BF-B3E6-BC22B2A38FC1}"/>
              </a:ext>
            </a:extLst>
          </p:cNvPr>
          <p:cNvSpPr/>
          <p:nvPr/>
        </p:nvSpPr>
        <p:spPr>
          <a:xfrm rot="15885478">
            <a:off x="5912489" y="1020967"/>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grpSp>
        <p:nvGrpSpPr>
          <p:cNvPr id="330" name="Group 329">
            <a:extLst>
              <a:ext uri="{FF2B5EF4-FFF2-40B4-BE49-F238E27FC236}">
                <a16:creationId xmlns:a16="http://schemas.microsoft.com/office/drawing/2014/main" id="{026EDDEF-1602-6812-1178-1D4625A9AAF3}"/>
              </a:ext>
            </a:extLst>
          </p:cNvPr>
          <p:cNvGrpSpPr/>
          <p:nvPr/>
        </p:nvGrpSpPr>
        <p:grpSpPr>
          <a:xfrm>
            <a:off x="365765" y="3468620"/>
            <a:ext cx="1557213" cy="6308943"/>
            <a:chOff x="205357" y="6570863"/>
            <a:chExt cx="1707964" cy="6919697"/>
          </a:xfrm>
        </p:grpSpPr>
        <p:sp>
          <p:nvSpPr>
            <p:cNvPr id="331" name="Rectangle 330">
              <a:extLst>
                <a:ext uri="{FF2B5EF4-FFF2-40B4-BE49-F238E27FC236}">
                  <a16:creationId xmlns:a16="http://schemas.microsoft.com/office/drawing/2014/main" id="{6BCCE50F-ECD9-1EDB-FE72-39261C879AEE}"/>
                </a:ext>
              </a:extLst>
            </p:cNvPr>
            <p:cNvSpPr/>
            <p:nvPr/>
          </p:nvSpPr>
          <p:spPr>
            <a:xfrm>
              <a:off x="205357" y="7957059"/>
              <a:ext cx="1707964" cy="5533501"/>
            </a:xfrm>
            <a:prstGeom prst="rect">
              <a:avLst/>
            </a:prstGeom>
            <a:solidFill>
              <a:srgbClr val="0066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Freeform 331">
              <a:extLst>
                <a:ext uri="{FF2B5EF4-FFF2-40B4-BE49-F238E27FC236}">
                  <a16:creationId xmlns:a16="http://schemas.microsoft.com/office/drawing/2014/main" id="{E2BBD183-28F9-902B-3357-2003B6BE5411}"/>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333" name="Freeform 332">
              <a:extLst>
                <a:ext uri="{FF2B5EF4-FFF2-40B4-BE49-F238E27FC236}">
                  <a16:creationId xmlns:a16="http://schemas.microsoft.com/office/drawing/2014/main" id="{C4627DA7-94A5-9A1C-8DE9-8B02FF718B67}"/>
                </a:ext>
              </a:extLst>
            </p:cNvPr>
            <p:cNvSpPr/>
            <p:nvPr/>
          </p:nvSpPr>
          <p:spPr>
            <a:xfrm>
              <a:off x="866226" y="7943716"/>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06668"/>
            </a:solidFill>
            <a:ln w="2276"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F1E7F0F-6D1D-B31D-AF75-8F4CD450DD4D}"/>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335" name="Graphic 15">
              <a:extLst>
                <a:ext uri="{FF2B5EF4-FFF2-40B4-BE49-F238E27FC236}">
                  <a16:creationId xmlns:a16="http://schemas.microsoft.com/office/drawing/2014/main" id="{2D584F81-2C4F-62EE-CFDB-FE164FC3AB4B}"/>
                </a:ext>
              </a:extLst>
            </p:cNvPr>
            <p:cNvGrpSpPr/>
            <p:nvPr/>
          </p:nvGrpSpPr>
          <p:grpSpPr>
            <a:xfrm>
              <a:off x="1006279" y="7689162"/>
              <a:ext cx="118191" cy="117931"/>
              <a:chOff x="1006279" y="7689162"/>
              <a:chExt cx="118191" cy="117931"/>
            </a:xfrm>
          </p:grpSpPr>
          <p:sp>
            <p:nvSpPr>
              <p:cNvPr id="339" name="Freeform 338">
                <a:extLst>
                  <a:ext uri="{FF2B5EF4-FFF2-40B4-BE49-F238E27FC236}">
                    <a16:creationId xmlns:a16="http://schemas.microsoft.com/office/drawing/2014/main" id="{F3689FD4-A729-BE06-97B2-8FBA0D06C937}"/>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340" name="Freeform 339">
                <a:extLst>
                  <a:ext uri="{FF2B5EF4-FFF2-40B4-BE49-F238E27FC236}">
                    <a16:creationId xmlns:a16="http://schemas.microsoft.com/office/drawing/2014/main" id="{5F013D78-863E-E47C-9BFF-785E1C69DA3E}"/>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06668"/>
              </a:solidFill>
              <a:ln w="2276" cap="flat">
                <a:noFill/>
                <a:prstDash val="solid"/>
                <a:miter/>
              </a:ln>
            </p:spPr>
            <p:txBody>
              <a:bodyPr rtlCol="0" anchor="ctr"/>
              <a:lstStyle/>
              <a:p>
                <a:endParaRPr lang="en-US"/>
              </a:p>
            </p:txBody>
          </p:sp>
        </p:grpSp>
        <p:grpSp>
          <p:nvGrpSpPr>
            <p:cNvPr id="336" name="Graphic 15">
              <a:extLst>
                <a:ext uri="{FF2B5EF4-FFF2-40B4-BE49-F238E27FC236}">
                  <a16:creationId xmlns:a16="http://schemas.microsoft.com/office/drawing/2014/main" id="{DF6A6FD9-8864-4398-EACC-BFA0C51CF7DB}"/>
                </a:ext>
              </a:extLst>
            </p:cNvPr>
            <p:cNvGrpSpPr/>
            <p:nvPr/>
          </p:nvGrpSpPr>
          <p:grpSpPr>
            <a:xfrm>
              <a:off x="547405" y="6570863"/>
              <a:ext cx="1035254" cy="914993"/>
              <a:chOff x="547405" y="6570863"/>
              <a:chExt cx="1035254" cy="914993"/>
            </a:xfrm>
          </p:grpSpPr>
          <p:sp>
            <p:nvSpPr>
              <p:cNvPr id="337" name="Freeform 336">
                <a:extLst>
                  <a:ext uri="{FF2B5EF4-FFF2-40B4-BE49-F238E27FC236}">
                    <a16:creationId xmlns:a16="http://schemas.microsoft.com/office/drawing/2014/main" id="{2E6D0020-8C5B-1653-85CF-25E154CD7258}"/>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06668"/>
              </a:solidFill>
              <a:ln w="2276"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C129A4A-3397-498C-4A45-0B4B5DC71F15}"/>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342" name="Group 341">
            <a:extLst>
              <a:ext uri="{FF2B5EF4-FFF2-40B4-BE49-F238E27FC236}">
                <a16:creationId xmlns:a16="http://schemas.microsoft.com/office/drawing/2014/main" id="{24495DDC-3994-31AB-9D38-DB2EFEF678AA}"/>
              </a:ext>
            </a:extLst>
          </p:cNvPr>
          <p:cNvGrpSpPr/>
          <p:nvPr/>
        </p:nvGrpSpPr>
        <p:grpSpPr>
          <a:xfrm>
            <a:off x="2136506" y="3468620"/>
            <a:ext cx="1557213" cy="6308945"/>
            <a:chOff x="205357" y="6570863"/>
            <a:chExt cx="1707964" cy="6919700"/>
          </a:xfrm>
        </p:grpSpPr>
        <p:sp>
          <p:nvSpPr>
            <p:cNvPr id="343" name="Rectangle 342">
              <a:extLst>
                <a:ext uri="{FF2B5EF4-FFF2-40B4-BE49-F238E27FC236}">
                  <a16:creationId xmlns:a16="http://schemas.microsoft.com/office/drawing/2014/main" id="{D45352FC-7CBD-5847-36D2-FB7FB0340D7C}"/>
                </a:ext>
              </a:extLst>
            </p:cNvPr>
            <p:cNvSpPr/>
            <p:nvPr/>
          </p:nvSpPr>
          <p:spPr>
            <a:xfrm>
              <a:off x="205357" y="7957060"/>
              <a:ext cx="1707964" cy="5533503"/>
            </a:xfrm>
            <a:prstGeom prst="rect">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Freeform 343">
              <a:extLst>
                <a:ext uri="{FF2B5EF4-FFF2-40B4-BE49-F238E27FC236}">
                  <a16:creationId xmlns:a16="http://schemas.microsoft.com/office/drawing/2014/main" id="{26C5BF1A-C52F-27A4-6A7C-2CC992ABFD62}"/>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345" name="Freeform 344">
              <a:extLst>
                <a:ext uri="{FF2B5EF4-FFF2-40B4-BE49-F238E27FC236}">
                  <a16:creationId xmlns:a16="http://schemas.microsoft.com/office/drawing/2014/main" id="{B1E8FB80-D9EA-9685-8762-1FC2F4F6AE11}"/>
                </a:ext>
              </a:extLst>
            </p:cNvPr>
            <p:cNvSpPr/>
            <p:nvPr/>
          </p:nvSpPr>
          <p:spPr>
            <a:xfrm>
              <a:off x="866226" y="7943716"/>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0898B"/>
            </a:solidFill>
            <a:ln w="2276"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B4B86740-8D45-6188-05D7-2C3158963A46}"/>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347" name="Graphic 15">
              <a:extLst>
                <a:ext uri="{FF2B5EF4-FFF2-40B4-BE49-F238E27FC236}">
                  <a16:creationId xmlns:a16="http://schemas.microsoft.com/office/drawing/2014/main" id="{8BA1CB21-158F-C4E5-159E-655B15C75F0D}"/>
                </a:ext>
              </a:extLst>
            </p:cNvPr>
            <p:cNvGrpSpPr/>
            <p:nvPr/>
          </p:nvGrpSpPr>
          <p:grpSpPr>
            <a:xfrm>
              <a:off x="1006279" y="7689162"/>
              <a:ext cx="118191" cy="117931"/>
              <a:chOff x="1006279" y="7689162"/>
              <a:chExt cx="118191" cy="117931"/>
            </a:xfrm>
          </p:grpSpPr>
          <p:sp>
            <p:nvSpPr>
              <p:cNvPr id="351" name="Freeform 350">
                <a:extLst>
                  <a:ext uri="{FF2B5EF4-FFF2-40B4-BE49-F238E27FC236}">
                    <a16:creationId xmlns:a16="http://schemas.microsoft.com/office/drawing/2014/main" id="{8B74BC11-4BB5-C4B4-6D13-B086DB437CB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352" name="Freeform 351">
                <a:extLst>
                  <a:ext uri="{FF2B5EF4-FFF2-40B4-BE49-F238E27FC236}">
                    <a16:creationId xmlns:a16="http://schemas.microsoft.com/office/drawing/2014/main" id="{3DA21D94-F92C-B0F6-98C9-9E0EA47BFC04}"/>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0898B"/>
              </a:solidFill>
              <a:ln w="2276" cap="flat">
                <a:noFill/>
                <a:prstDash val="solid"/>
                <a:miter/>
              </a:ln>
            </p:spPr>
            <p:txBody>
              <a:bodyPr rtlCol="0" anchor="ctr"/>
              <a:lstStyle/>
              <a:p>
                <a:endParaRPr lang="en-US"/>
              </a:p>
            </p:txBody>
          </p:sp>
        </p:grpSp>
        <p:grpSp>
          <p:nvGrpSpPr>
            <p:cNvPr id="348" name="Graphic 15">
              <a:extLst>
                <a:ext uri="{FF2B5EF4-FFF2-40B4-BE49-F238E27FC236}">
                  <a16:creationId xmlns:a16="http://schemas.microsoft.com/office/drawing/2014/main" id="{0D66BBBC-F5B5-E87B-9DB6-87C251D4CB32}"/>
                </a:ext>
              </a:extLst>
            </p:cNvPr>
            <p:cNvGrpSpPr/>
            <p:nvPr/>
          </p:nvGrpSpPr>
          <p:grpSpPr>
            <a:xfrm>
              <a:off x="547405" y="6570863"/>
              <a:ext cx="1035254" cy="914993"/>
              <a:chOff x="547405" y="6570863"/>
              <a:chExt cx="1035254" cy="914993"/>
            </a:xfrm>
          </p:grpSpPr>
          <p:sp>
            <p:nvSpPr>
              <p:cNvPr id="349" name="Freeform 348">
                <a:extLst>
                  <a:ext uri="{FF2B5EF4-FFF2-40B4-BE49-F238E27FC236}">
                    <a16:creationId xmlns:a16="http://schemas.microsoft.com/office/drawing/2014/main" id="{939BDD91-7606-93FC-E3FE-7BC938EA1693}"/>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0898B"/>
              </a:solidFill>
              <a:ln w="2276"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FF58D7F-D20C-49FD-EE95-C90093FFA13C}"/>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353" name="Group 352">
            <a:extLst>
              <a:ext uri="{FF2B5EF4-FFF2-40B4-BE49-F238E27FC236}">
                <a16:creationId xmlns:a16="http://schemas.microsoft.com/office/drawing/2014/main" id="{8CD3BCDD-0A6D-99E0-9CB4-BFDC127DF200}"/>
              </a:ext>
            </a:extLst>
          </p:cNvPr>
          <p:cNvGrpSpPr/>
          <p:nvPr/>
        </p:nvGrpSpPr>
        <p:grpSpPr>
          <a:xfrm>
            <a:off x="3906658" y="3468620"/>
            <a:ext cx="1557213" cy="6308949"/>
            <a:chOff x="205357" y="6570863"/>
            <a:chExt cx="1707964" cy="6919704"/>
          </a:xfrm>
        </p:grpSpPr>
        <p:sp>
          <p:nvSpPr>
            <p:cNvPr id="354" name="Rectangle 353">
              <a:extLst>
                <a:ext uri="{FF2B5EF4-FFF2-40B4-BE49-F238E27FC236}">
                  <a16:creationId xmlns:a16="http://schemas.microsoft.com/office/drawing/2014/main" id="{E274319F-BA0F-6A26-ED4B-1ED70AFBFDA4}"/>
                </a:ext>
              </a:extLst>
            </p:cNvPr>
            <p:cNvSpPr/>
            <p:nvPr/>
          </p:nvSpPr>
          <p:spPr>
            <a:xfrm>
              <a:off x="205357" y="7957057"/>
              <a:ext cx="1707964" cy="5533510"/>
            </a:xfrm>
            <a:prstGeom prst="rect">
              <a:avLst/>
            </a:prstGeom>
            <a:solidFill>
              <a:srgbClr val="51C4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Freeform 354">
              <a:extLst>
                <a:ext uri="{FF2B5EF4-FFF2-40B4-BE49-F238E27FC236}">
                  <a16:creationId xmlns:a16="http://schemas.microsoft.com/office/drawing/2014/main" id="{B586DDE6-4C71-B8CD-C7FE-913C69716960}"/>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356" name="Freeform 355">
              <a:extLst>
                <a:ext uri="{FF2B5EF4-FFF2-40B4-BE49-F238E27FC236}">
                  <a16:creationId xmlns:a16="http://schemas.microsoft.com/office/drawing/2014/main" id="{50B0AA34-05B5-B08D-AA19-22A9ACAE256D}"/>
                </a:ext>
              </a:extLst>
            </p:cNvPr>
            <p:cNvSpPr/>
            <p:nvPr/>
          </p:nvSpPr>
          <p:spPr>
            <a:xfrm>
              <a:off x="866226" y="7943717"/>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51C4C6"/>
            </a:solidFill>
            <a:ln w="2276" cap="flat">
              <a:noFill/>
              <a:prstDash val="solid"/>
              <a:miter/>
            </a:ln>
          </p:spPr>
          <p:txBody>
            <a:bodyPr rtlCol="0" anchor="ctr"/>
            <a:lstStyle/>
            <a:p>
              <a:endParaRPr lang="en-US" dirty="0"/>
            </a:p>
          </p:txBody>
        </p:sp>
        <p:sp>
          <p:nvSpPr>
            <p:cNvPr id="357" name="Freeform 356">
              <a:extLst>
                <a:ext uri="{FF2B5EF4-FFF2-40B4-BE49-F238E27FC236}">
                  <a16:creationId xmlns:a16="http://schemas.microsoft.com/office/drawing/2014/main" id="{875A858F-0B67-8E31-40F4-496D3A59B123}"/>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358" name="Graphic 15">
              <a:extLst>
                <a:ext uri="{FF2B5EF4-FFF2-40B4-BE49-F238E27FC236}">
                  <a16:creationId xmlns:a16="http://schemas.microsoft.com/office/drawing/2014/main" id="{F350CDA1-401E-03EA-A86B-D18E8933948E}"/>
                </a:ext>
              </a:extLst>
            </p:cNvPr>
            <p:cNvGrpSpPr/>
            <p:nvPr/>
          </p:nvGrpSpPr>
          <p:grpSpPr>
            <a:xfrm>
              <a:off x="1006279" y="7689162"/>
              <a:ext cx="118191" cy="117931"/>
              <a:chOff x="1006279" y="7689162"/>
              <a:chExt cx="118191" cy="117931"/>
            </a:xfrm>
          </p:grpSpPr>
          <p:sp>
            <p:nvSpPr>
              <p:cNvPr id="362" name="Freeform 361">
                <a:extLst>
                  <a:ext uri="{FF2B5EF4-FFF2-40B4-BE49-F238E27FC236}">
                    <a16:creationId xmlns:a16="http://schemas.microsoft.com/office/drawing/2014/main" id="{CF674A78-55F6-6EB1-F58B-BB6A6E35A670}"/>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363" name="Freeform 362">
                <a:extLst>
                  <a:ext uri="{FF2B5EF4-FFF2-40B4-BE49-F238E27FC236}">
                    <a16:creationId xmlns:a16="http://schemas.microsoft.com/office/drawing/2014/main" id="{205F214E-495D-7FB5-70A2-976FF8016195}"/>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51C4C6"/>
              </a:solidFill>
              <a:ln w="2276" cap="flat">
                <a:noFill/>
                <a:prstDash val="solid"/>
                <a:miter/>
              </a:ln>
            </p:spPr>
            <p:txBody>
              <a:bodyPr rtlCol="0" anchor="ctr"/>
              <a:lstStyle/>
              <a:p>
                <a:endParaRPr lang="en-US"/>
              </a:p>
            </p:txBody>
          </p:sp>
        </p:grpSp>
        <p:grpSp>
          <p:nvGrpSpPr>
            <p:cNvPr id="359" name="Graphic 15">
              <a:extLst>
                <a:ext uri="{FF2B5EF4-FFF2-40B4-BE49-F238E27FC236}">
                  <a16:creationId xmlns:a16="http://schemas.microsoft.com/office/drawing/2014/main" id="{1343C0D1-2FFA-2996-9C9D-F13FBC43F2D8}"/>
                </a:ext>
              </a:extLst>
            </p:cNvPr>
            <p:cNvGrpSpPr/>
            <p:nvPr/>
          </p:nvGrpSpPr>
          <p:grpSpPr>
            <a:xfrm>
              <a:off x="547405" y="6570863"/>
              <a:ext cx="1035254" cy="914993"/>
              <a:chOff x="547405" y="6570863"/>
              <a:chExt cx="1035254" cy="914993"/>
            </a:xfrm>
          </p:grpSpPr>
          <p:sp>
            <p:nvSpPr>
              <p:cNvPr id="360" name="Freeform 359">
                <a:extLst>
                  <a:ext uri="{FF2B5EF4-FFF2-40B4-BE49-F238E27FC236}">
                    <a16:creationId xmlns:a16="http://schemas.microsoft.com/office/drawing/2014/main" id="{F95FAACC-F2FD-E42F-062D-AA46D217BD53}"/>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51C4C6"/>
              </a:solidFill>
              <a:ln w="2276"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43080DD9-7E14-EA62-5EE8-20820B2E944D}"/>
                  </a:ext>
                </a:extLst>
              </p:cNvPr>
              <p:cNvSpPr/>
              <p:nvPr/>
            </p:nvSpPr>
            <p:spPr>
              <a:xfrm>
                <a:off x="667646" y="6570863"/>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364" name="Group 363">
            <a:extLst>
              <a:ext uri="{FF2B5EF4-FFF2-40B4-BE49-F238E27FC236}">
                <a16:creationId xmlns:a16="http://schemas.microsoft.com/office/drawing/2014/main" id="{6AD1C9DE-E288-EC91-9F22-98028B315F2C}"/>
              </a:ext>
            </a:extLst>
          </p:cNvPr>
          <p:cNvGrpSpPr/>
          <p:nvPr/>
        </p:nvGrpSpPr>
        <p:grpSpPr>
          <a:xfrm>
            <a:off x="5676809" y="3468620"/>
            <a:ext cx="1557213" cy="6308945"/>
            <a:chOff x="205357" y="6570863"/>
            <a:chExt cx="1707964" cy="6919700"/>
          </a:xfrm>
        </p:grpSpPr>
        <p:sp>
          <p:nvSpPr>
            <p:cNvPr id="365" name="Rectangle 364">
              <a:extLst>
                <a:ext uri="{FF2B5EF4-FFF2-40B4-BE49-F238E27FC236}">
                  <a16:creationId xmlns:a16="http://schemas.microsoft.com/office/drawing/2014/main" id="{95AA91B3-A552-0C4D-EFA6-2B6B7FF8BECD}"/>
                </a:ext>
              </a:extLst>
            </p:cNvPr>
            <p:cNvSpPr/>
            <p:nvPr/>
          </p:nvSpPr>
          <p:spPr>
            <a:xfrm>
              <a:off x="205357" y="7957056"/>
              <a:ext cx="1707964" cy="5533507"/>
            </a:xfrm>
            <a:prstGeom prst="rect">
              <a:avLst/>
            </a:prstGeom>
            <a:solidFill>
              <a:srgbClr val="ADD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Freeform 365">
              <a:extLst>
                <a:ext uri="{FF2B5EF4-FFF2-40B4-BE49-F238E27FC236}">
                  <a16:creationId xmlns:a16="http://schemas.microsoft.com/office/drawing/2014/main" id="{3236BEAD-5C70-7640-4E43-71E707039AAA}"/>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367" name="Freeform 366">
              <a:extLst>
                <a:ext uri="{FF2B5EF4-FFF2-40B4-BE49-F238E27FC236}">
                  <a16:creationId xmlns:a16="http://schemas.microsoft.com/office/drawing/2014/main" id="{4AF5366E-F724-3E3B-6375-94C2B4BED3F7}"/>
                </a:ext>
              </a:extLst>
            </p:cNvPr>
            <p:cNvSpPr/>
            <p:nvPr/>
          </p:nvSpPr>
          <p:spPr>
            <a:xfrm>
              <a:off x="866226" y="7943716"/>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ADD037"/>
            </a:solidFill>
            <a:ln w="2276" cap="flat">
              <a:noFill/>
              <a:prstDash val="solid"/>
              <a:miter/>
            </a:ln>
          </p:spPr>
          <p:txBody>
            <a:bodyPr rtlCol="0" anchor="ctr"/>
            <a:lstStyle/>
            <a:p>
              <a:endParaRPr lang="en-US" dirty="0"/>
            </a:p>
          </p:txBody>
        </p:sp>
        <p:sp>
          <p:nvSpPr>
            <p:cNvPr id="368" name="Freeform 367">
              <a:extLst>
                <a:ext uri="{FF2B5EF4-FFF2-40B4-BE49-F238E27FC236}">
                  <a16:creationId xmlns:a16="http://schemas.microsoft.com/office/drawing/2014/main" id="{43F260F8-0C56-74AE-6DA3-0FE55AAAE3D3}"/>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369" name="Graphic 15">
              <a:extLst>
                <a:ext uri="{FF2B5EF4-FFF2-40B4-BE49-F238E27FC236}">
                  <a16:creationId xmlns:a16="http://schemas.microsoft.com/office/drawing/2014/main" id="{4B2EBAC7-1DCF-DD98-FFDD-E4EFDDAEE302}"/>
                </a:ext>
              </a:extLst>
            </p:cNvPr>
            <p:cNvGrpSpPr/>
            <p:nvPr/>
          </p:nvGrpSpPr>
          <p:grpSpPr>
            <a:xfrm>
              <a:off x="1006279" y="7689162"/>
              <a:ext cx="118191" cy="117931"/>
              <a:chOff x="1006279" y="7689162"/>
              <a:chExt cx="118191" cy="117931"/>
            </a:xfrm>
          </p:grpSpPr>
          <p:sp>
            <p:nvSpPr>
              <p:cNvPr id="373" name="Freeform 372">
                <a:extLst>
                  <a:ext uri="{FF2B5EF4-FFF2-40B4-BE49-F238E27FC236}">
                    <a16:creationId xmlns:a16="http://schemas.microsoft.com/office/drawing/2014/main" id="{0F859ACC-5E5C-A6B0-444E-41244A3F4BDD}"/>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374" name="Freeform 373">
                <a:extLst>
                  <a:ext uri="{FF2B5EF4-FFF2-40B4-BE49-F238E27FC236}">
                    <a16:creationId xmlns:a16="http://schemas.microsoft.com/office/drawing/2014/main" id="{E01336ED-66F1-596F-B360-DC8AC8506A24}"/>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ADD037"/>
              </a:solidFill>
              <a:ln w="2276" cap="flat">
                <a:noFill/>
                <a:prstDash val="solid"/>
                <a:miter/>
              </a:ln>
            </p:spPr>
            <p:txBody>
              <a:bodyPr rtlCol="0" anchor="ctr"/>
              <a:lstStyle/>
              <a:p>
                <a:endParaRPr lang="en-US"/>
              </a:p>
            </p:txBody>
          </p:sp>
        </p:grpSp>
        <p:grpSp>
          <p:nvGrpSpPr>
            <p:cNvPr id="370" name="Graphic 15">
              <a:extLst>
                <a:ext uri="{FF2B5EF4-FFF2-40B4-BE49-F238E27FC236}">
                  <a16:creationId xmlns:a16="http://schemas.microsoft.com/office/drawing/2014/main" id="{5BEAB25F-A046-9C98-466E-74B15FF9C957}"/>
                </a:ext>
              </a:extLst>
            </p:cNvPr>
            <p:cNvGrpSpPr/>
            <p:nvPr/>
          </p:nvGrpSpPr>
          <p:grpSpPr>
            <a:xfrm>
              <a:off x="547405" y="6570863"/>
              <a:ext cx="1035254" cy="914993"/>
              <a:chOff x="547405" y="6570863"/>
              <a:chExt cx="1035254" cy="914993"/>
            </a:xfrm>
          </p:grpSpPr>
          <p:sp>
            <p:nvSpPr>
              <p:cNvPr id="371" name="Freeform 370">
                <a:extLst>
                  <a:ext uri="{FF2B5EF4-FFF2-40B4-BE49-F238E27FC236}">
                    <a16:creationId xmlns:a16="http://schemas.microsoft.com/office/drawing/2014/main" id="{227616A1-10DA-EBDC-8CC4-06A2282E57A4}"/>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ADD037"/>
              </a:solidFill>
              <a:ln w="2276"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9A5FD4B3-F218-38BE-64CA-333FA4792C32}"/>
                  </a:ext>
                </a:extLst>
              </p:cNvPr>
              <p:cNvSpPr/>
              <p:nvPr/>
            </p:nvSpPr>
            <p:spPr>
              <a:xfrm>
                <a:off x="667646" y="6570863"/>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sp>
        <p:nvSpPr>
          <p:cNvPr id="375" name="TextBox 374">
            <a:extLst>
              <a:ext uri="{FF2B5EF4-FFF2-40B4-BE49-F238E27FC236}">
                <a16:creationId xmlns:a16="http://schemas.microsoft.com/office/drawing/2014/main" id="{5DB77C2D-3CD5-8094-CFCB-EE699C8F44B3}"/>
              </a:ext>
            </a:extLst>
          </p:cNvPr>
          <p:cNvSpPr txBox="1"/>
          <p:nvPr/>
        </p:nvSpPr>
        <p:spPr>
          <a:xfrm>
            <a:off x="370561" y="5313892"/>
            <a:ext cx="1558001" cy="2934586"/>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AGRICOLTURA</a:t>
            </a:r>
          </a:p>
          <a:p>
            <a:pPr marL="9525" algn="ctr">
              <a:lnSpc>
                <a:spcPts val="1560"/>
              </a:lnSpc>
              <a:tabLst>
                <a:tab pos="1189038" algn="l"/>
              </a:tabLst>
            </a:pPr>
            <a:r>
              <a:rPr lang="en-US" sz="1800" b="1" dirty="0">
                <a:solidFill>
                  <a:schemeClr val="bg1"/>
                </a:solidFill>
                <a:latin typeface="Calibri" panose="020F0502020204030204" pitchFamily="34" charset="0"/>
                <a:cs typeface="Calibri" panose="020F0502020204030204" pitchFamily="34" charset="0"/>
              </a:rPr>
              <a:t> </a:t>
            </a:r>
          </a:p>
          <a:p>
            <a:pPr marL="9525" algn="ctr">
              <a:tabLst>
                <a:tab pos="1189038" algn="l"/>
              </a:tabLst>
            </a:pPr>
            <a:endParaRPr lang="en-US" sz="800" b="1" dirty="0">
              <a:solidFill>
                <a:schemeClr val="bg1"/>
              </a:solidFill>
              <a:latin typeface="Calibri" panose="020F0502020204030204" pitchFamily="34" charset="0"/>
              <a:cs typeface="Calibri" panose="020F0502020204030204" pitchFamily="34" charset="0"/>
            </a:endParaRPr>
          </a:p>
          <a:p>
            <a:pPr marL="9525" algn="ctr">
              <a:tabLst>
                <a:tab pos="1189038" algn="l"/>
              </a:tabLst>
            </a:pPr>
            <a:endParaRPr lang="en-US" sz="8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La crescita demografica e economica globale continua a stimolare la domanda di cibo, sia in termini di quantità che di intensità delle risorse. </a:t>
            </a: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L'IA può trasformare la produzione agricola grazie a un migliore monitoraggio e gestione delle condizioni ambientali e delle </a:t>
            </a: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i raccolti.</a:t>
            </a:r>
          </a:p>
        </p:txBody>
      </p:sp>
      <p:cxnSp>
        <p:nvCxnSpPr>
          <p:cNvPr id="376" name="Straight Connector 375">
            <a:extLst>
              <a:ext uri="{FF2B5EF4-FFF2-40B4-BE49-F238E27FC236}">
                <a16:creationId xmlns:a16="http://schemas.microsoft.com/office/drawing/2014/main" id="{186DF696-6C96-41CA-EEFD-9B2681F909CB}"/>
              </a:ext>
            </a:extLst>
          </p:cNvPr>
          <p:cNvCxnSpPr>
            <a:cxnSpLocks/>
          </p:cNvCxnSpPr>
          <p:nvPr/>
        </p:nvCxnSpPr>
        <p:spPr>
          <a:xfrm>
            <a:off x="329681" y="5838844"/>
            <a:ext cx="7030489"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77" name="Graphic 503">
            <a:extLst>
              <a:ext uri="{FF2B5EF4-FFF2-40B4-BE49-F238E27FC236}">
                <a16:creationId xmlns:a16="http://schemas.microsoft.com/office/drawing/2014/main" id="{9388BECD-0626-AD3A-426F-E7E254748C0E}"/>
              </a:ext>
            </a:extLst>
          </p:cNvPr>
          <p:cNvGrpSpPr/>
          <p:nvPr/>
        </p:nvGrpSpPr>
        <p:grpSpPr>
          <a:xfrm>
            <a:off x="957854" y="3619082"/>
            <a:ext cx="389153" cy="486496"/>
            <a:chOff x="19964074" y="5627360"/>
            <a:chExt cx="874820" cy="1086273"/>
          </a:xfrm>
          <a:noFill/>
        </p:grpSpPr>
        <p:grpSp>
          <p:nvGrpSpPr>
            <p:cNvPr id="378" name="Graphic 503">
              <a:extLst>
                <a:ext uri="{FF2B5EF4-FFF2-40B4-BE49-F238E27FC236}">
                  <a16:creationId xmlns:a16="http://schemas.microsoft.com/office/drawing/2014/main" id="{419137A6-FA80-1F80-DC48-19C442C4A71B}"/>
                </a:ext>
              </a:extLst>
            </p:cNvPr>
            <p:cNvGrpSpPr/>
            <p:nvPr/>
          </p:nvGrpSpPr>
          <p:grpSpPr>
            <a:xfrm>
              <a:off x="19964074" y="6029562"/>
              <a:ext cx="874820" cy="684071"/>
              <a:chOff x="19964074" y="6029562"/>
              <a:chExt cx="874820" cy="684071"/>
            </a:xfrm>
            <a:noFill/>
          </p:grpSpPr>
          <p:grpSp>
            <p:nvGrpSpPr>
              <p:cNvPr id="389" name="Graphic 503">
                <a:extLst>
                  <a:ext uri="{FF2B5EF4-FFF2-40B4-BE49-F238E27FC236}">
                    <a16:creationId xmlns:a16="http://schemas.microsoft.com/office/drawing/2014/main" id="{4D6142AE-2A8D-71AE-73CF-42C71E0AA16A}"/>
                  </a:ext>
                </a:extLst>
              </p:cNvPr>
              <p:cNvGrpSpPr/>
              <p:nvPr/>
            </p:nvGrpSpPr>
            <p:grpSpPr>
              <a:xfrm>
                <a:off x="20442750" y="6029562"/>
                <a:ext cx="396145" cy="684071"/>
                <a:chOff x="20442750" y="6029562"/>
                <a:chExt cx="396145" cy="684071"/>
              </a:xfrm>
              <a:noFill/>
            </p:grpSpPr>
            <p:sp>
              <p:nvSpPr>
                <p:cNvPr id="394" name="Freeform 393">
                  <a:extLst>
                    <a:ext uri="{FF2B5EF4-FFF2-40B4-BE49-F238E27FC236}">
                      <a16:creationId xmlns:a16="http://schemas.microsoft.com/office/drawing/2014/main" id="{05119E31-352A-866C-6704-771CE19C3C76}"/>
                    </a:ext>
                  </a:extLst>
                </p:cNvPr>
                <p:cNvSpPr/>
                <p:nvPr/>
              </p:nvSpPr>
              <p:spPr>
                <a:xfrm>
                  <a:off x="20459978" y="6029562"/>
                  <a:ext cx="378917" cy="576928"/>
                </a:xfrm>
                <a:custGeom>
                  <a:avLst/>
                  <a:gdLst>
                    <a:gd name="connsiteX0" fmla="*/ 184145 w 378917"/>
                    <a:gd name="connsiteY0" fmla="*/ 576928 h 576928"/>
                    <a:gd name="connsiteX1" fmla="*/ 364061 w 378917"/>
                    <a:gd name="connsiteY1" fmla="*/ 397256 h 576928"/>
                    <a:gd name="connsiteX2" fmla="*/ 378917 w 378917"/>
                    <a:gd name="connsiteY2" fmla="*/ 364289 h 576928"/>
                    <a:gd name="connsiteX3" fmla="*/ 378917 w 378917"/>
                    <a:gd name="connsiteY3" fmla="*/ 26374 h 576928"/>
                    <a:gd name="connsiteX4" fmla="*/ 352508 w 378917"/>
                    <a:gd name="connsiteY4" fmla="*/ 0 h 576928"/>
                    <a:gd name="connsiteX5" fmla="*/ 283181 w 378917"/>
                    <a:gd name="connsiteY5" fmla="*/ 95605 h 576928"/>
                    <a:gd name="connsiteX6" fmla="*/ 260074 w 378917"/>
                    <a:gd name="connsiteY6" fmla="*/ 283519 h 576928"/>
                    <a:gd name="connsiteX7" fmla="*/ 203953 w 378917"/>
                    <a:gd name="connsiteY7" fmla="*/ 298354 h 576928"/>
                    <a:gd name="connsiteX8" fmla="*/ 139579 w 378917"/>
                    <a:gd name="connsiteY8" fmla="*/ 362641 h 576928"/>
                    <a:gd name="connsiteX9" fmla="*/ 30640 w 378917"/>
                    <a:gd name="connsiteY9" fmla="*/ 412092 h 576928"/>
                    <a:gd name="connsiteX10" fmla="*/ 2578 w 378917"/>
                    <a:gd name="connsiteY10" fmla="*/ 576928 h 5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17" h="576928">
                      <a:moveTo>
                        <a:pt x="184145" y="576928"/>
                      </a:moveTo>
                      <a:lnTo>
                        <a:pt x="364061" y="397256"/>
                      </a:lnTo>
                      <a:cubicBezTo>
                        <a:pt x="372314" y="389014"/>
                        <a:pt x="377267" y="377476"/>
                        <a:pt x="378917" y="364289"/>
                      </a:cubicBezTo>
                      <a:lnTo>
                        <a:pt x="378917" y="26374"/>
                      </a:lnTo>
                      <a:cubicBezTo>
                        <a:pt x="378917" y="11539"/>
                        <a:pt x="367364" y="0"/>
                        <a:pt x="352508" y="0"/>
                      </a:cubicBezTo>
                      <a:cubicBezTo>
                        <a:pt x="322796" y="1648"/>
                        <a:pt x="294737" y="34616"/>
                        <a:pt x="283181" y="95605"/>
                      </a:cubicBezTo>
                      <a:lnTo>
                        <a:pt x="260074" y="283519"/>
                      </a:lnTo>
                      <a:cubicBezTo>
                        <a:pt x="238616" y="281871"/>
                        <a:pt x="215507" y="286816"/>
                        <a:pt x="203953" y="298354"/>
                      </a:cubicBezTo>
                      <a:lnTo>
                        <a:pt x="139579" y="362641"/>
                      </a:lnTo>
                      <a:cubicBezTo>
                        <a:pt x="81808" y="374179"/>
                        <a:pt x="60350" y="382421"/>
                        <a:pt x="30640" y="412092"/>
                      </a:cubicBezTo>
                      <a:cubicBezTo>
                        <a:pt x="928" y="441762"/>
                        <a:pt x="-4022" y="501103"/>
                        <a:pt x="2578" y="576928"/>
                      </a:cubicBezTo>
                    </a:path>
                  </a:pathLst>
                </a:custGeom>
                <a:noFill/>
                <a:ln w="12700" cap="rnd">
                  <a:solidFill>
                    <a:srgbClr val="000000"/>
                  </a:solidFill>
                  <a:prstDash val="solid"/>
                  <a:round/>
                </a:ln>
              </p:spPr>
              <p:txBody>
                <a:bodyPr rtlCol="0" anchor="ctr"/>
                <a:lstStyle/>
                <a:p>
                  <a:endParaRPr lang="en-US" sz="1799"/>
                </a:p>
              </p:txBody>
            </p:sp>
            <p:sp>
              <p:nvSpPr>
                <p:cNvPr id="395" name="Freeform 394">
                  <a:extLst>
                    <a:ext uri="{FF2B5EF4-FFF2-40B4-BE49-F238E27FC236}">
                      <a16:creationId xmlns:a16="http://schemas.microsoft.com/office/drawing/2014/main" id="{E185E0BF-B130-BC36-3290-9EAF4B2F3A4A}"/>
                    </a:ext>
                  </a:extLst>
                </p:cNvPr>
                <p:cNvSpPr/>
                <p:nvPr/>
              </p:nvSpPr>
              <p:spPr>
                <a:xfrm>
                  <a:off x="20442750" y="6606490"/>
                  <a:ext cx="250892" cy="107143"/>
                </a:xfrm>
                <a:custGeom>
                  <a:avLst/>
                  <a:gdLst>
                    <a:gd name="connsiteX0" fmla="*/ 0 w 250892"/>
                    <a:gd name="connsiteY0" fmla="*/ 0 h 107143"/>
                    <a:gd name="connsiteX1" fmla="*/ 250891 w 250892"/>
                    <a:gd name="connsiteY1" fmla="*/ 0 h 107143"/>
                    <a:gd name="connsiteX2" fmla="*/ 250891 w 250892"/>
                    <a:gd name="connsiteY2" fmla="*/ 107144 h 107143"/>
                    <a:gd name="connsiteX3" fmla="*/ 0 w 250892"/>
                    <a:gd name="connsiteY3" fmla="*/ 107144 h 107143"/>
                  </a:gdLst>
                  <a:ahLst/>
                  <a:cxnLst>
                    <a:cxn ang="0">
                      <a:pos x="connsiteX0" y="connsiteY0"/>
                    </a:cxn>
                    <a:cxn ang="0">
                      <a:pos x="connsiteX1" y="connsiteY1"/>
                    </a:cxn>
                    <a:cxn ang="0">
                      <a:pos x="connsiteX2" y="connsiteY2"/>
                    </a:cxn>
                    <a:cxn ang="0">
                      <a:pos x="connsiteX3" y="connsiteY3"/>
                    </a:cxn>
                  </a:cxnLst>
                  <a:rect l="l" t="t" r="r" b="b"/>
                  <a:pathLst>
                    <a:path w="250892" h="107143">
                      <a:moveTo>
                        <a:pt x="0" y="0"/>
                      </a:moveTo>
                      <a:lnTo>
                        <a:pt x="250891" y="0"/>
                      </a:lnTo>
                      <a:lnTo>
                        <a:pt x="250891" y="107144"/>
                      </a:lnTo>
                      <a:lnTo>
                        <a:pt x="0" y="107144"/>
                      </a:lnTo>
                      <a:close/>
                    </a:path>
                  </a:pathLst>
                </a:custGeom>
                <a:solidFill>
                  <a:srgbClr val="006668"/>
                </a:solidFill>
                <a:ln w="12700" cap="rnd">
                  <a:solidFill>
                    <a:srgbClr val="000000"/>
                  </a:solidFill>
                  <a:prstDash val="solid"/>
                  <a:round/>
                </a:ln>
              </p:spPr>
              <p:txBody>
                <a:bodyPr rtlCol="0" anchor="ctr"/>
                <a:lstStyle/>
                <a:p>
                  <a:endParaRPr lang="en-US" sz="1799"/>
                </a:p>
              </p:txBody>
            </p:sp>
            <p:sp>
              <p:nvSpPr>
                <p:cNvPr id="396" name="Freeform 395">
                  <a:extLst>
                    <a:ext uri="{FF2B5EF4-FFF2-40B4-BE49-F238E27FC236}">
                      <a16:creationId xmlns:a16="http://schemas.microsoft.com/office/drawing/2014/main" id="{CFB8C0AB-F009-5D8E-23C4-34E32DDD9579}"/>
                    </a:ext>
                  </a:extLst>
                </p:cNvPr>
                <p:cNvSpPr/>
                <p:nvPr/>
              </p:nvSpPr>
              <p:spPr>
                <a:xfrm>
                  <a:off x="20644123" y="6313081"/>
                  <a:ext cx="115994" cy="150000"/>
                </a:xfrm>
                <a:custGeom>
                  <a:avLst/>
                  <a:gdLst>
                    <a:gd name="connsiteX0" fmla="*/ 75929 w 115994"/>
                    <a:gd name="connsiteY0" fmla="*/ 0 h 150000"/>
                    <a:gd name="connsiteX1" fmla="*/ 99036 w 115994"/>
                    <a:gd name="connsiteY1" fmla="*/ 6593 h 150000"/>
                    <a:gd name="connsiteX2" fmla="*/ 112242 w 115994"/>
                    <a:gd name="connsiteY2" fmla="*/ 37912 h 150000"/>
                    <a:gd name="connsiteX3" fmla="*/ 0 w 115994"/>
                    <a:gd name="connsiteY3" fmla="*/ 150001 h 150000"/>
                  </a:gdLst>
                  <a:ahLst/>
                  <a:cxnLst>
                    <a:cxn ang="0">
                      <a:pos x="connsiteX0" y="connsiteY0"/>
                    </a:cxn>
                    <a:cxn ang="0">
                      <a:pos x="connsiteX1" y="connsiteY1"/>
                    </a:cxn>
                    <a:cxn ang="0">
                      <a:pos x="connsiteX2" y="connsiteY2"/>
                    </a:cxn>
                    <a:cxn ang="0">
                      <a:pos x="connsiteX3" y="connsiteY3"/>
                    </a:cxn>
                  </a:cxnLst>
                  <a:rect l="l" t="t" r="r" b="b"/>
                  <a:pathLst>
                    <a:path w="115994" h="150000">
                      <a:moveTo>
                        <a:pt x="75929" y="0"/>
                      </a:moveTo>
                      <a:cubicBezTo>
                        <a:pt x="84183" y="0"/>
                        <a:pt x="92436" y="3296"/>
                        <a:pt x="99036" y="6593"/>
                      </a:cubicBezTo>
                      <a:cubicBezTo>
                        <a:pt x="110592" y="11538"/>
                        <a:pt x="122145" y="26373"/>
                        <a:pt x="112242" y="37912"/>
                      </a:cubicBezTo>
                      <a:lnTo>
                        <a:pt x="0" y="150001"/>
                      </a:lnTo>
                    </a:path>
                  </a:pathLst>
                </a:custGeom>
                <a:noFill/>
                <a:ln w="12700" cap="rnd">
                  <a:solidFill>
                    <a:srgbClr val="000000"/>
                  </a:solidFill>
                  <a:prstDash val="solid"/>
                  <a:round/>
                </a:ln>
              </p:spPr>
              <p:txBody>
                <a:bodyPr rtlCol="0" anchor="ctr"/>
                <a:lstStyle/>
                <a:p>
                  <a:endParaRPr lang="en-US" sz="1799"/>
                </a:p>
              </p:txBody>
            </p:sp>
          </p:grpSp>
          <p:grpSp>
            <p:nvGrpSpPr>
              <p:cNvPr id="390" name="Graphic 503">
                <a:extLst>
                  <a:ext uri="{FF2B5EF4-FFF2-40B4-BE49-F238E27FC236}">
                    <a16:creationId xmlns:a16="http://schemas.microsoft.com/office/drawing/2014/main" id="{15AD207E-408A-3390-46CF-738A03F3C809}"/>
                  </a:ext>
                </a:extLst>
              </p:cNvPr>
              <p:cNvGrpSpPr/>
              <p:nvPr/>
            </p:nvGrpSpPr>
            <p:grpSpPr>
              <a:xfrm>
                <a:off x="19964074" y="6029562"/>
                <a:ext cx="394494" cy="684071"/>
                <a:chOff x="19964074" y="6029562"/>
                <a:chExt cx="394494" cy="684071"/>
              </a:xfrm>
              <a:noFill/>
            </p:grpSpPr>
            <p:sp>
              <p:nvSpPr>
                <p:cNvPr id="391" name="Freeform 390">
                  <a:extLst>
                    <a:ext uri="{FF2B5EF4-FFF2-40B4-BE49-F238E27FC236}">
                      <a16:creationId xmlns:a16="http://schemas.microsoft.com/office/drawing/2014/main" id="{3A19A202-76A8-8EC9-4D6C-E5705D44D3F4}"/>
                    </a:ext>
                  </a:extLst>
                </p:cNvPr>
                <p:cNvSpPr/>
                <p:nvPr/>
              </p:nvSpPr>
              <p:spPr>
                <a:xfrm>
                  <a:off x="19964074" y="6029562"/>
                  <a:ext cx="379340" cy="576928"/>
                </a:xfrm>
                <a:custGeom>
                  <a:avLst/>
                  <a:gdLst>
                    <a:gd name="connsiteX0" fmla="*/ 376339 w 379340"/>
                    <a:gd name="connsiteY0" fmla="*/ 573631 h 576928"/>
                    <a:gd name="connsiteX1" fmla="*/ 348277 w 379340"/>
                    <a:gd name="connsiteY1" fmla="*/ 412092 h 576928"/>
                    <a:gd name="connsiteX2" fmla="*/ 239338 w 379340"/>
                    <a:gd name="connsiteY2" fmla="*/ 362641 h 576928"/>
                    <a:gd name="connsiteX3" fmla="*/ 174964 w 379340"/>
                    <a:gd name="connsiteY3" fmla="*/ 298354 h 576928"/>
                    <a:gd name="connsiteX4" fmla="*/ 118843 w 379340"/>
                    <a:gd name="connsiteY4" fmla="*/ 283519 h 576928"/>
                    <a:gd name="connsiteX5" fmla="*/ 95736 w 379340"/>
                    <a:gd name="connsiteY5" fmla="*/ 95605 h 576928"/>
                    <a:gd name="connsiteX6" fmla="*/ 26409 w 379340"/>
                    <a:gd name="connsiteY6" fmla="*/ 0 h 576928"/>
                    <a:gd name="connsiteX7" fmla="*/ 0 w 379340"/>
                    <a:gd name="connsiteY7" fmla="*/ 26374 h 576928"/>
                    <a:gd name="connsiteX8" fmla="*/ 0 w 379340"/>
                    <a:gd name="connsiteY8" fmla="*/ 364289 h 576928"/>
                    <a:gd name="connsiteX9" fmla="*/ 14856 w 379340"/>
                    <a:gd name="connsiteY9" fmla="*/ 397256 h 576928"/>
                    <a:gd name="connsiteX10" fmla="*/ 194772 w 379340"/>
                    <a:gd name="connsiteY10" fmla="*/ 576928 h 5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40" h="576928">
                      <a:moveTo>
                        <a:pt x="376339" y="573631"/>
                      </a:moveTo>
                      <a:cubicBezTo>
                        <a:pt x="381290" y="499455"/>
                        <a:pt x="384592" y="448356"/>
                        <a:pt x="348277" y="412092"/>
                      </a:cubicBezTo>
                      <a:cubicBezTo>
                        <a:pt x="316915" y="380773"/>
                        <a:pt x="295459" y="374179"/>
                        <a:pt x="239338" y="362641"/>
                      </a:cubicBezTo>
                      <a:lnTo>
                        <a:pt x="174964" y="298354"/>
                      </a:lnTo>
                      <a:cubicBezTo>
                        <a:pt x="161760" y="285167"/>
                        <a:pt x="140301" y="280222"/>
                        <a:pt x="118843" y="283519"/>
                      </a:cubicBezTo>
                      <a:lnTo>
                        <a:pt x="95736" y="95605"/>
                      </a:lnTo>
                      <a:cubicBezTo>
                        <a:pt x="84180" y="32967"/>
                        <a:pt x="56121" y="1648"/>
                        <a:pt x="26409" y="0"/>
                      </a:cubicBezTo>
                      <a:cubicBezTo>
                        <a:pt x="11553" y="0"/>
                        <a:pt x="0" y="11539"/>
                        <a:pt x="0" y="26374"/>
                      </a:cubicBezTo>
                      <a:lnTo>
                        <a:pt x="0" y="364289"/>
                      </a:lnTo>
                      <a:cubicBezTo>
                        <a:pt x="0" y="377476"/>
                        <a:pt x="4953" y="389014"/>
                        <a:pt x="14856" y="397256"/>
                      </a:cubicBezTo>
                      <a:lnTo>
                        <a:pt x="194772" y="576928"/>
                      </a:lnTo>
                    </a:path>
                  </a:pathLst>
                </a:custGeom>
                <a:noFill/>
                <a:ln w="12700" cap="rnd">
                  <a:solidFill>
                    <a:srgbClr val="000000"/>
                  </a:solidFill>
                  <a:prstDash val="solid"/>
                  <a:round/>
                </a:ln>
              </p:spPr>
              <p:txBody>
                <a:bodyPr rtlCol="0" anchor="ctr"/>
                <a:lstStyle/>
                <a:p>
                  <a:endParaRPr lang="en-US" sz="1799"/>
                </a:p>
              </p:txBody>
            </p:sp>
            <p:sp>
              <p:nvSpPr>
                <p:cNvPr id="392" name="Freeform 391">
                  <a:extLst>
                    <a:ext uri="{FF2B5EF4-FFF2-40B4-BE49-F238E27FC236}">
                      <a16:creationId xmlns:a16="http://schemas.microsoft.com/office/drawing/2014/main" id="{0A112198-F142-D3F3-D74F-A0B81F1D846D}"/>
                    </a:ext>
                  </a:extLst>
                </p:cNvPr>
                <p:cNvSpPr/>
                <p:nvPr/>
              </p:nvSpPr>
              <p:spPr>
                <a:xfrm>
                  <a:off x="20107677" y="6606490"/>
                  <a:ext cx="250892" cy="107143"/>
                </a:xfrm>
                <a:custGeom>
                  <a:avLst/>
                  <a:gdLst>
                    <a:gd name="connsiteX0" fmla="*/ -1 w 250892"/>
                    <a:gd name="connsiteY0" fmla="*/ 0 h 107143"/>
                    <a:gd name="connsiteX1" fmla="*/ 250890 w 250892"/>
                    <a:gd name="connsiteY1" fmla="*/ 0 h 107143"/>
                    <a:gd name="connsiteX2" fmla="*/ 250890 w 250892"/>
                    <a:gd name="connsiteY2" fmla="*/ 107144 h 107143"/>
                    <a:gd name="connsiteX3" fmla="*/ -1 w 250892"/>
                    <a:gd name="connsiteY3" fmla="*/ 107144 h 107143"/>
                  </a:gdLst>
                  <a:ahLst/>
                  <a:cxnLst>
                    <a:cxn ang="0">
                      <a:pos x="connsiteX0" y="connsiteY0"/>
                    </a:cxn>
                    <a:cxn ang="0">
                      <a:pos x="connsiteX1" y="connsiteY1"/>
                    </a:cxn>
                    <a:cxn ang="0">
                      <a:pos x="connsiteX2" y="connsiteY2"/>
                    </a:cxn>
                    <a:cxn ang="0">
                      <a:pos x="connsiteX3" y="connsiteY3"/>
                    </a:cxn>
                  </a:cxnLst>
                  <a:rect l="l" t="t" r="r" b="b"/>
                  <a:pathLst>
                    <a:path w="250892" h="107143">
                      <a:moveTo>
                        <a:pt x="-1" y="0"/>
                      </a:moveTo>
                      <a:lnTo>
                        <a:pt x="250890" y="0"/>
                      </a:lnTo>
                      <a:lnTo>
                        <a:pt x="250890" y="107144"/>
                      </a:lnTo>
                      <a:lnTo>
                        <a:pt x="-1" y="107144"/>
                      </a:lnTo>
                      <a:close/>
                    </a:path>
                  </a:pathLst>
                </a:custGeom>
                <a:solidFill>
                  <a:srgbClr val="006668"/>
                </a:solidFill>
                <a:ln w="12700" cap="rnd">
                  <a:solidFill>
                    <a:srgbClr val="000000"/>
                  </a:solidFill>
                  <a:prstDash val="solid"/>
                  <a:round/>
                </a:ln>
              </p:spPr>
              <p:txBody>
                <a:bodyPr rtlCol="0" anchor="ctr"/>
                <a:lstStyle/>
                <a:p>
                  <a:endParaRPr lang="en-US" sz="1799"/>
                </a:p>
              </p:txBody>
            </p:sp>
            <p:sp>
              <p:nvSpPr>
                <p:cNvPr id="393" name="Freeform 392">
                  <a:extLst>
                    <a:ext uri="{FF2B5EF4-FFF2-40B4-BE49-F238E27FC236}">
                      <a16:creationId xmlns:a16="http://schemas.microsoft.com/office/drawing/2014/main" id="{6C7D5324-26CF-8203-966F-596DF9976E02}"/>
                    </a:ext>
                  </a:extLst>
                </p:cNvPr>
                <p:cNvSpPr/>
                <p:nvPr/>
              </p:nvSpPr>
              <p:spPr>
                <a:xfrm>
                  <a:off x="20041202" y="6313081"/>
                  <a:ext cx="115992" cy="150000"/>
                </a:xfrm>
                <a:custGeom>
                  <a:avLst/>
                  <a:gdLst>
                    <a:gd name="connsiteX0" fmla="*/ 40065 w 115992"/>
                    <a:gd name="connsiteY0" fmla="*/ 0 h 150000"/>
                    <a:gd name="connsiteX1" fmla="*/ 16956 w 115992"/>
                    <a:gd name="connsiteY1" fmla="*/ 6593 h 150000"/>
                    <a:gd name="connsiteX2" fmla="*/ 3752 w 115992"/>
                    <a:gd name="connsiteY2" fmla="*/ 37912 h 150000"/>
                    <a:gd name="connsiteX3" fmla="*/ 115992 w 115992"/>
                    <a:gd name="connsiteY3" fmla="*/ 150001 h 150000"/>
                  </a:gdLst>
                  <a:ahLst/>
                  <a:cxnLst>
                    <a:cxn ang="0">
                      <a:pos x="connsiteX0" y="connsiteY0"/>
                    </a:cxn>
                    <a:cxn ang="0">
                      <a:pos x="connsiteX1" y="connsiteY1"/>
                    </a:cxn>
                    <a:cxn ang="0">
                      <a:pos x="connsiteX2" y="connsiteY2"/>
                    </a:cxn>
                    <a:cxn ang="0">
                      <a:pos x="connsiteX3" y="connsiteY3"/>
                    </a:cxn>
                  </a:cxnLst>
                  <a:rect l="l" t="t" r="r" b="b"/>
                  <a:pathLst>
                    <a:path w="115992" h="150000">
                      <a:moveTo>
                        <a:pt x="40065" y="0"/>
                      </a:moveTo>
                      <a:cubicBezTo>
                        <a:pt x="31812" y="0"/>
                        <a:pt x="23559" y="3296"/>
                        <a:pt x="16956" y="6593"/>
                      </a:cubicBezTo>
                      <a:cubicBezTo>
                        <a:pt x="5402" y="11538"/>
                        <a:pt x="-6151" y="26373"/>
                        <a:pt x="3752" y="37912"/>
                      </a:cubicBezTo>
                      <a:lnTo>
                        <a:pt x="115992" y="150001"/>
                      </a:lnTo>
                    </a:path>
                  </a:pathLst>
                </a:custGeom>
                <a:noFill/>
                <a:ln w="12700" cap="rnd">
                  <a:solidFill>
                    <a:srgbClr val="000000"/>
                  </a:solidFill>
                  <a:prstDash val="solid"/>
                  <a:round/>
                </a:ln>
              </p:spPr>
              <p:txBody>
                <a:bodyPr rtlCol="0" anchor="ctr"/>
                <a:lstStyle/>
                <a:p>
                  <a:endParaRPr lang="en-US" sz="1799"/>
                </a:p>
              </p:txBody>
            </p:sp>
          </p:grpSp>
        </p:grpSp>
        <p:grpSp>
          <p:nvGrpSpPr>
            <p:cNvPr id="379" name="Graphic 503">
              <a:extLst>
                <a:ext uri="{FF2B5EF4-FFF2-40B4-BE49-F238E27FC236}">
                  <a16:creationId xmlns:a16="http://schemas.microsoft.com/office/drawing/2014/main" id="{BB3FF90C-3387-E9F4-22BD-F76F871769D0}"/>
                </a:ext>
              </a:extLst>
            </p:cNvPr>
            <p:cNvGrpSpPr/>
            <p:nvPr/>
          </p:nvGrpSpPr>
          <p:grpSpPr>
            <a:xfrm>
              <a:off x="20104092" y="5627360"/>
              <a:ext cx="593135" cy="804402"/>
              <a:chOff x="20104092" y="5627360"/>
              <a:chExt cx="593135" cy="804402"/>
            </a:xfrm>
            <a:noFill/>
          </p:grpSpPr>
          <p:sp>
            <p:nvSpPr>
              <p:cNvPr id="380" name="Freeform 379">
                <a:extLst>
                  <a:ext uri="{FF2B5EF4-FFF2-40B4-BE49-F238E27FC236}">
                    <a16:creationId xmlns:a16="http://schemas.microsoft.com/office/drawing/2014/main" id="{43ED2DEC-01A8-7808-E406-7DECF4ACB365}"/>
                  </a:ext>
                </a:extLst>
              </p:cNvPr>
              <p:cNvSpPr/>
              <p:nvPr/>
            </p:nvSpPr>
            <p:spPr>
              <a:xfrm>
                <a:off x="20310701" y="5793845"/>
                <a:ext cx="178266" cy="359343"/>
              </a:xfrm>
              <a:custGeom>
                <a:avLst/>
                <a:gdLst>
                  <a:gd name="connsiteX0" fmla="*/ 0 w 178266"/>
                  <a:gd name="connsiteY0" fmla="*/ 179672 h 359343"/>
                  <a:gd name="connsiteX1" fmla="*/ 89133 w 178266"/>
                  <a:gd name="connsiteY1" fmla="*/ 359344 h 359343"/>
                  <a:gd name="connsiteX2" fmla="*/ 178266 w 178266"/>
                  <a:gd name="connsiteY2" fmla="*/ 179672 h 359343"/>
                  <a:gd name="connsiteX3" fmla="*/ 89133 w 178266"/>
                  <a:gd name="connsiteY3" fmla="*/ 0 h 359343"/>
                  <a:gd name="connsiteX4" fmla="*/ 0 w 178266"/>
                  <a:gd name="connsiteY4" fmla="*/ 179672 h 35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66" h="359343">
                    <a:moveTo>
                      <a:pt x="0" y="179672"/>
                    </a:moveTo>
                    <a:cubicBezTo>
                      <a:pt x="0" y="253848"/>
                      <a:pt x="34662" y="318134"/>
                      <a:pt x="89133" y="359344"/>
                    </a:cubicBezTo>
                    <a:cubicBezTo>
                      <a:pt x="143602" y="318134"/>
                      <a:pt x="178266" y="252200"/>
                      <a:pt x="178266" y="179672"/>
                    </a:cubicBezTo>
                    <a:cubicBezTo>
                      <a:pt x="178266" y="107144"/>
                      <a:pt x="143602" y="41209"/>
                      <a:pt x="89133" y="0"/>
                    </a:cubicBezTo>
                    <a:cubicBezTo>
                      <a:pt x="34662" y="41209"/>
                      <a:pt x="0" y="107144"/>
                      <a:pt x="0" y="179672"/>
                    </a:cubicBezTo>
                    <a:close/>
                  </a:path>
                </a:pathLst>
              </a:custGeom>
              <a:noFill/>
              <a:ln w="12700" cap="rnd">
                <a:solidFill>
                  <a:srgbClr val="000000"/>
                </a:solidFill>
                <a:prstDash val="solid"/>
                <a:round/>
              </a:ln>
            </p:spPr>
            <p:txBody>
              <a:bodyPr rtlCol="0" anchor="ctr"/>
              <a:lstStyle/>
              <a:p>
                <a:endParaRPr lang="en-US" sz="1799"/>
              </a:p>
            </p:txBody>
          </p:sp>
          <p:sp>
            <p:nvSpPr>
              <p:cNvPr id="381" name="Freeform 380">
                <a:extLst>
                  <a:ext uri="{FF2B5EF4-FFF2-40B4-BE49-F238E27FC236}">
                    <a16:creationId xmlns:a16="http://schemas.microsoft.com/office/drawing/2014/main" id="{92B207B1-6F51-6D79-BE05-0B1A8A50AB09}"/>
                  </a:ext>
                </a:extLst>
              </p:cNvPr>
              <p:cNvSpPr/>
              <p:nvPr/>
            </p:nvSpPr>
            <p:spPr>
              <a:xfrm>
                <a:off x="20548547" y="5823516"/>
                <a:ext cx="126780" cy="181320"/>
              </a:xfrm>
              <a:custGeom>
                <a:avLst/>
                <a:gdLst>
                  <a:gd name="connsiteX0" fmla="*/ 108782 w 126780"/>
                  <a:gd name="connsiteY0" fmla="*/ 117034 h 181320"/>
                  <a:gd name="connsiteX1" fmla="*/ 9746 w 126780"/>
                  <a:gd name="connsiteY1" fmla="*/ 181320 h 181320"/>
                  <a:gd name="connsiteX2" fmla="*/ 17999 w 126780"/>
                  <a:gd name="connsiteY2" fmla="*/ 64286 h 181320"/>
                  <a:gd name="connsiteX3" fmla="*/ 117035 w 126780"/>
                  <a:gd name="connsiteY3" fmla="*/ 0 h 181320"/>
                  <a:gd name="connsiteX4" fmla="*/ 108782 w 126780"/>
                  <a:gd name="connsiteY4" fmla="*/ 117034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81320">
                    <a:moveTo>
                      <a:pt x="108782" y="117034"/>
                    </a:moveTo>
                    <a:cubicBezTo>
                      <a:pt x="87323" y="153298"/>
                      <a:pt x="49361" y="176375"/>
                      <a:pt x="9746" y="181320"/>
                    </a:cubicBezTo>
                    <a:cubicBezTo>
                      <a:pt x="-5110" y="145056"/>
                      <a:pt x="-3460" y="102199"/>
                      <a:pt x="17999" y="64286"/>
                    </a:cubicBezTo>
                    <a:cubicBezTo>
                      <a:pt x="39457" y="28022"/>
                      <a:pt x="77420" y="4945"/>
                      <a:pt x="117035" y="0"/>
                    </a:cubicBezTo>
                    <a:cubicBezTo>
                      <a:pt x="131891" y="36264"/>
                      <a:pt x="130241" y="79121"/>
                      <a:pt x="108782" y="117034"/>
                    </a:cubicBezTo>
                    <a:close/>
                  </a:path>
                </a:pathLst>
              </a:custGeom>
              <a:noFill/>
              <a:ln w="12700" cap="rnd">
                <a:solidFill>
                  <a:srgbClr val="000000"/>
                </a:solidFill>
                <a:prstDash val="solid"/>
                <a:round/>
              </a:ln>
            </p:spPr>
            <p:txBody>
              <a:bodyPr rtlCol="0" anchor="ctr"/>
              <a:lstStyle/>
              <a:p>
                <a:endParaRPr lang="en-US" sz="1799"/>
              </a:p>
            </p:txBody>
          </p:sp>
          <p:sp>
            <p:nvSpPr>
              <p:cNvPr id="382" name="Freeform 381">
                <a:extLst>
                  <a:ext uri="{FF2B5EF4-FFF2-40B4-BE49-F238E27FC236}">
                    <a16:creationId xmlns:a16="http://schemas.microsoft.com/office/drawing/2014/main" id="{F366F366-38B6-924D-08C3-BB5AECA239B4}"/>
                  </a:ext>
                </a:extLst>
              </p:cNvPr>
              <p:cNvSpPr/>
              <p:nvPr/>
            </p:nvSpPr>
            <p:spPr>
              <a:xfrm>
                <a:off x="20117739" y="5823516"/>
                <a:ext cx="126780" cy="181320"/>
              </a:xfrm>
              <a:custGeom>
                <a:avLst/>
                <a:gdLst>
                  <a:gd name="connsiteX0" fmla="*/ 108782 w 126780"/>
                  <a:gd name="connsiteY0" fmla="*/ 64286 h 181320"/>
                  <a:gd name="connsiteX1" fmla="*/ 9746 w 126780"/>
                  <a:gd name="connsiteY1" fmla="*/ 0 h 181320"/>
                  <a:gd name="connsiteX2" fmla="*/ 17999 w 126780"/>
                  <a:gd name="connsiteY2" fmla="*/ 117034 h 181320"/>
                  <a:gd name="connsiteX3" fmla="*/ 117035 w 126780"/>
                  <a:gd name="connsiteY3" fmla="*/ 181320 h 181320"/>
                  <a:gd name="connsiteX4" fmla="*/ 108782 w 126780"/>
                  <a:gd name="connsiteY4" fmla="*/ 64286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81320">
                    <a:moveTo>
                      <a:pt x="108782" y="64286"/>
                    </a:moveTo>
                    <a:cubicBezTo>
                      <a:pt x="87323" y="28022"/>
                      <a:pt x="49361" y="4945"/>
                      <a:pt x="9746" y="0"/>
                    </a:cubicBezTo>
                    <a:cubicBezTo>
                      <a:pt x="-5110" y="36264"/>
                      <a:pt x="-3460" y="79121"/>
                      <a:pt x="17999" y="117034"/>
                    </a:cubicBezTo>
                    <a:cubicBezTo>
                      <a:pt x="39455" y="153298"/>
                      <a:pt x="77420" y="176375"/>
                      <a:pt x="117035" y="181320"/>
                    </a:cubicBezTo>
                    <a:cubicBezTo>
                      <a:pt x="131891" y="145056"/>
                      <a:pt x="130239" y="102199"/>
                      <a:pt x="108782" y="64286"/>
                    </a:cubicBezTo>
                    <a:close/>
                  </a:path>
                </a:pathLst>
              </a:custGeom>
              <a:noFill/>
              <a:ln w="12700" cap="rnd">
                <a:solidFill>
                  <a:srgbClr val="000000"/>
                </a:solidFill>
                <a:prstDash val="solid"/>
                <a:round/>
              </a:ln>
            </p:spPr>
            <p:txBody>
              <a:bodyPr rtlCol="0" anchor="ctr"/>
              <a:lstStyle/>
              <a:p>
                <a:endParaRPr lang="en-US" sz="1799"/>
              </a:p>
            </p:txBody>
          </p:sp>
          <p:sp>
            <p:nvSpPr>
              <p:cNvPr id="383" name="Freeform 382">
                <a:extLst>
                  <a:ext uri="{FF2B5EF4-FFF2-40B4-BE49-F238E27FC236}">
                    <a16:creationId xmlns:a16="http://schemas.microsoft.com/office/drawing/2014/main" id="{18609DFA-AB98-BEF8-9F67-89007D5922E6}"/>
                  </a:ext>
                </a:extLst>
              </p:cNvPr>
              <p:cNvSpPr/>
              <p:nvPr/>
            </p:nvSpPr>
            <p:spPr>
              <a:xfrm>
                <a:off x="20436760" y="5627360"/>
                <a:ext cx="122570" cy="187913"/>
              </a:xfrm>
              <a:custGeom>
                <a:avLst/>
                <a:gdLst>
                  <a:gd name="connsiteX0" fmla="*/ 14243 w 122570"/>
                  <a:gd name="connsiteY0" fmla="*/ 117034 h 187913"/>
                  <a:gd name="connsiteX1" fmla="*/ 14243 w 122570"/>
                  <a:gd name="connsiteY1" fmla="*/ 0 h 187913"/>
                  <a:gd name="connsiteX2" fmla="*/ 108326 w 122570"/>
                  <a:gd name="connsiteY2" fmla="*/ 70880 h 187913"/>
                  <a:gd name="connsiteX3" fmla="*/ 108326 w 122570"/>
                  <a:gd name="connsiteY3" fmla="*/ 187914 h 187913"/>
                  <a:gd name="connsiteX4" fmla="*/ 14243 w 122570"/>
                  <a:gd name="connsiteY4" fmla="*/ 117034 h 18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0" h="187913">
                    <a:moveTo>
                      <a:pt x="14243" y="117034"/>
                    </a:moveTo>
                    <a:cubicBezTo>
                      <a:pt x="-5564" y="79121"/>
                      <a:pt x="-3914" y="36264"/>
                      <a:pt x="14243" y="0"/>
                    </a:cubicBezTo>
                    <a:cubicBezTo>
                      <a:pt x="53858" y="8242"/>
                      <a:pt x="88520" y="32967"/>
                      <a:pt x="108326" y="70880"/>
                    </a:cubicBezTo>
                    <a:cubicBezTo>
                      <a:pt x="128135" y="108792"/>
                      <a:pt x="126485" y="151649"/>
                      <a:pt x="108326" y="187914"/>
                    </a:cubicBezTo>
                    <a:cubicBezTo>
                      <a:pt x="68714" y="179672"/>
                      <a:pt x="34049" y="154946"/>
                      <a:pt x="14243" y="117034"/>
                    </a:cubicBezTo>
                    <a:close/>
                  </a:path>
                </a:pathLst>
              </a:custGeom>
              <a:noFill/>
              <a:ln w="12700" cap="rnd">
                <a:solidFill>
                  <a:srgbClr val="000000"/>
                </a:solidFill>
                <a:prstDash val="solid"/>
                <a:round/>
              </a:ln>
            </p:spPr>
            <p:txBody>
              <a:bodyPr rtlCol="0" anchor="ctr"/>
              <a:lstStyle/>
              <a:p>
                <a:endParaRPr lang="en-US" sz="1799"/>
              </a:p>
            </p:txBody>
          </p:sp>
          <p:sp>
            <p:nvSpPr>
              <p:cNvPr id="384" name="Freeform 383">
                <a:extLst>
                  <a:ext uri="{FF2B5EF4-FFF2-40B4-BE49-F238E27FC236}">
                    <a16:creationId xmlns:a16="http://schemas.microsoft.com/office/drawing/2014/main" id="{C29FDECD-F8A2-050C-5755-AA00451EA26D}"/>
                  </a:ext>
                </a:extLst>
              </p:cNvPr>
              <p:cNvSpPr/>
              <p:nvPr/>
            </p:nvSpPr>
            <p:spPr>
              <a:xfrm>
                <a:off x="20241988" y="5627360"/>
                <a:ext cx="122571" cy="187913"/>
              </a:xfrm>
              <a:custGeom>
                <a:avLst/>
                <a:gdLst>
                  <a:gd name="connsiteX0" fmla="*/ 108328 w 122571"/>
                  <a:gd name="connsiteY0" fmla="*/ 117034 h 187913"/>
                  <a:gd name="connsiteX1" fmla="*/ 108328 w 122571"/>
                  <a:gd name="connsiteY1" fmla="*/ 0 h 187913"/>
                  <a:gd name="connsiteX2" fmla="*/ 14243 w 122571"/>
                  <a:gd name="connsiteY2" fmla="*/ 70880 h 187913"/>
                  <a:gd name="connsiteX3" fmla="*/ 14243 w 122571"/>
                  <a:gd name="connsiteY3" fmla="*/ 187914 h 187913"/>
                  <a:gd name="connsiteX4" fmla="*/ 108328 w 122571"/>
                  <a:gd name="connsiteY4" fmla="*/ 117034 h 18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1" h="187913">
                    <a:moveTo>
                      <a:pt x="108328" y="117034"/>
                    </a:moveTo>
                    <a:cubicBezTo>
                      <a:pt x="128135" y="79121"/>
                      <a:pt x="126485" y="36264"/>
                      <a:pt x="108328" y="0"/>
                    </a:cubicBezTo>
                    <a:cubicBezTo>
                      <a:pt x="68714" y="8242"/>
                      <a:pt x="34051" y="32967"/>
                      <a:pt x="14243" y="70880"/>
                    </a:cubicBezTo>
                    <a:cubicBezTo>
                      <a:pt x="-5564" y="108792"/>
                      <a:pt x="-3914" y="151649"/>
                      <a:pt x="14243" y="187914"/>
                    </a:cubicBezTo>
                    <a:cubicBezTo>
                      <a:pt x="53858" y="179672"/>
                      <a:pt x="88520" y="154946"/>
                      <a:pt x="108328" y="117034"/>
                    </a:cubicBezTo>
                    <a:close/>
                  </a:path>
                </a:pathLst>
              </a:custGeom>
              <a:noFill/>
              <a:ln w="12700" cap="rnd">
                <a:solidFill>
                  <a:srgbClr val="000000"/>
                </a:solidFill>
                <a:prstDash val="solid"/>
                <a:round/>
              </a:ln>
            </p:spPr>
            <p:txBody>
              <a:bodyPr rtlCol="0" anchor="ctr"/>
              <a:lstStyle/>
              <a:p>
                <a:endParaRPr lang="en-US" sz="1799"/>
              </a:p>
            </p:txBody>
          </p:sp>
          <p:grpSp>
            <p:nvGrpSpPr>
              <p:cNvPr id="385" name="Graphic 503">
                <a:extLst>
                  <a:ext uri="{FF2B5EF4-FFF2-40B4-BE49-F238E27FC236}">
                    <a16:creationId xmlns:a16="http://schemas.microsoft.com/office/drawing/2014/main" id="{7B10A861-269C-9B2E-6981-54B5BA5AF3B7}"/>
                  </a:ext>
                </a:extLst>
              </p:cNvPr>
              <p:cNvGrpSpPr/>
              <p:nvPr/>
            </p:nvGrpSpPr>
            <p:grpSpPr>
              <a:xfrm>
                <a:off x="20104092" y="6044632"/>
                <a:ext cx="593135" cy="198981"/>
                <a:chOff x="20104092" y="6044632"/>
                <a:chExt cx="593135" cy="198981"/>
              </a:xfrm>
              <a:noFill/>
            </p:grpSpPr>
            <p:sp>
              <p:nvSpPr>
                <p:cNvPr id="387" name="Freeform 386">
                  <a:extLst>
                    <a:ext uri="{FF2B5EF4-FFF2-40B4-BE49-F238E27FC236}">
                      <a16:creationId xmlns:a16="http://schemas.microsoft.com/office/drawing/2014/main" id="{04299929-DD71-1105-F231-20D0EBBBAE92}"/>
                    </a:ext>
                  </a:extLst>
                </p:cNvPr>
                <p:cNvSpPr/>
                <p:nvPr/>
              </p:nvSpPr>
              <p:spPr>
                <a:xfrm>
                  <a:off x="20104092" y="6044632"/>
                  <a:ext cx="220097" cy="198981"/>
                </a:xfrm>
                <a:custGeom>
                  <a:avLst/>
                  <a:gdLst>
                    <a:gd name="connsiteX0" fmla="*/ 56405 w 220097"/>
                    <a:gd name="connsiteY0" fmla="*/ 148117 h 198981"/>
                    <a:gd name="connsiteX1" fmla="*/ 218163 w 220097"/>
                    <a:gd name="connsiteY1" fmla="*/ 197568 h 198981"/>
                    <a:gd name="connsiteX2" fmla="*/ 163694 w 220097"/>
                    <a:gd name="connsiteY2" fmla="*/ 50864 h 198981"/>
                    <a:gd name="connsiteX3" fmla="*/ 1934 w 220097"/>
                    <a:gd name="connsiteY3" fmla="*/ 1413 h 198981"/>
                    <a:gd name="connsiteX4" fmla="*/ 56405 w 220097"/>
                    <a:gd name="connsiteY4" fmla="*/ 148117 h 19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7" h="198981">
                      <a:moveTo>
                        <a:pt x="56405" y="148117"/>
                      </a:moveTo>
                      <a:cubicBezTo>
                        <a:pt x="100971" y="187678"/>
                        <a:pt x="160392" y="204162"/>
                        <a:pt x="218163" y="197568"/>
                      </a:cubicBezTo>
                      <a:cubicBezTo>
                        <a:pt x="226416" y="144821"/>
                        <a:pt x="208260" y="90425"/>
                        <a:pt x="163694" y="50864"/>
                      </a:cubicBezTo>
                      <a:cubicBezTo>
                        <a:pt x="119127" y="11303"/>
                        <a:pt x="59706" y="-5181"/>
                        <a:pt x="1934" y="1413"/>
                      </a:cubicBezTo>
                      <a:cubicBezTo>
                        <a:pt x="-6319" y="54161"/>
                        <a:pt x="11838" y="108557"/>
                        <a:pt x="56405" y="148117"/>
                      </a:cubicBezTo>
                      <a:close/>
                    </a:path>
                  </a:pathLst>
                </a:custGeom>
                <a:noFill/>
                <a:ln w="12700" cap="rnd">
                  <a:solidFill>
                    <a:srgbClr val="000000"/>
                  </a:solidFill>
                  <a:prstDash val="solid"/>
                  <a:round/>
                </a:ln>
              </p:spPr>
              <p:txBody>
                <a:bodyPr rtlCol="0" anchor="ctr"/>
                <a:lstStyle/>
                <a:p>
                  <a:endParaRPr lang="en-US" sz="1799"/>
                </a:p>
              </p:txBody>
            </p:sp>
            <p:sp>
              <p:nvSpPr>
                <p:cNvPr id="388" name="Freeform 387">
                  <a:extLst>
                    <a:ext uri="{FF2B5EF4-FFF2-40B4-BE49-F238E27FC236}">
                      <a16:creationId xmlns:a16="http://schemas.microsoft.com/office/drawing/2014/main" id="{1A822AE5-62EF-0ED1-7ECC-B79DA4948B9D}"/>
                    </a:ext>
                  </a:extLst>
                </p:cNvPr>
                <p:cNvSpPr/>
                <p:nvPr/>
              </p:nvSpPr>
              <p:spPr>
                <a:xfrm>
                  <a:off x="20477128" y="6044632"/>
                  <a:ext cx="220099" cy="198981"/>
                </a:xfrm>
                <a:custGeom>
                  <a:avLst/>
                  <a:gdLst>
                    <a:gd name="connsiteX0" fmla="*/ 163694 w 220099"/>
                    <a:gd name="connsiteY0" fmla="*/ 148117 h 198981"/>
                    <a:gd name="connsiteX1" fmla="*/ 1934 w 220099"/>
                    <a:gd name="connsiteY1" fmla="*/ 197568 h 198981"/>
                    <a:gd name="connsiteX2" fmla="*/ 56405 w 220099"/>
                    <a:gd name="connsiteY2" fmla="*/ 50864 h 198981"/>
                    <a:gd name="connsiteX3" fmla="*/ 218165 w 220099"/>
                    <a:gd name="connsiteY3" fmla="*/ 1413 h 198981"/>
                    <a:gd name="connsiteX4" fmla="*/ 163694 w 220099"/>
                    <a:gd name="connsiteY4" fmla="*/ 148117 h 19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9" h="198981">
                      <a:moveTo>
                        <a:pt x="163694" y="148117"/>
                      </a:moveTo>
                      <a:cubicBezTo>
                        <a:pt x="119129" y="187678"/>
                        <a:pt x="59705" y="204162"/>
                        <a:pt x="1934" y="197568"/>
                      </a:cubicBezTo>
                      <a:cubicBezTo>
                        <a:pt x="-6319" y="144821"/>
                        <a:pt x="11839" y="90425"/>
                        <a:pt x="56405" y="50864"/>
                      </a:cubicBezTo>
                      <a:cubicBezTo>
                        <a:pt x="100971" y="11303"/>
                        <a:pt x="160394" y="-5181"/>
                        <a:pt x="218165" y="1413"/>
                      </a:cubicBezTo>
                      <a:cubicBezTo>
                        <a:pt x="226418" y="54161"/>
                        <a:pt x="208260" y="108557"/>
                        <a:pt x="163694" y="148117"/>
                      </a:cubicBezTo>
                      <a:close/>
                    </a:path>
                  </a:pathLst>
                </a:custGeom>
                <a:noFill/>
                <a:ln w="12700" cap="rnd">
                  <a:solidFill>
                    <a:srgbClr val="000000"/>
                  </a:solidFill>
                  <a:prstDash val="solid"/>
                  <a:round/>
                </a:ln>
              </p:spPr>
              <p:txBody>
                <a:bodyPr rtlCol="0" anchor="ctr"/>
                <a:lstStyle/>
                <a:p>
                  <a:endParaRPr lang="en-US" sz="1799"/>
                </a:p>
              </p:txBody>
            </p:sp>
          </p:grpSp>
          <p:sp>
            <p:nvSpPr>
              <p:cNvPr id="386" name="Freeform 385">
                <a:extLst>
                  <a:ext uri="{FF2B5EF4-FFF2-40B4-BE49-F238E27FC236}">
                    <a16:creationId xmlns:a16="http://schemas.microsoft.com/office/drawing/2014/main" id="{24854568-30FB-28EC-21C7-08EBD8885704}"/>
                  </a:ext>
                </a:extLst>
              </p:cNvPr>
              <p:cNvSpPr/>
              <p:nvPr/>
            </p:nvSpPr>
            <p:spPr>
              <a:xfrm>
                <a:off x="20399834" y="6153189"/>
                <a:ext cx="16506" cy="278573"/>
              </a:xfrm>
              <a:custGeom>
                <a:avLst/>
                <a:gdLst>
                  <a:gd name="connsiteX0" fmla="*/ 0 w 16506"/>
                  <a:gd name="connsiteY0" fmla="*/ 0 h 278573"/>
                  <a:gd name="connsiteX1" fmla="*/ 0 w 16506"/>
                  <a:gd name="connsiteY1" fmla="*/ 278574 h 278573"/>
                </a:gdLst>
                <a:ahLst/>
                <a:cxnLst>
                  <a:cxn ang="0">
                    <a:pos x="connsiteX0" y="connsiteY0"/>
                  </a:cxn>
                  <a:cxn ang="0">
                    <a:pos x="connsiteX1" y="connsiteY1"/>
                  </a:cxn>
                </a:cxnLst>
                <a:rect l="l" t="t" r="r" b="b"/>
                <a:pathLst>
                  <a:path w="16506" h="278573">
                    <a:moveTo>
                      <a:pt x="0" y="0"/>
                    </a:moveTo>
                    <a:lnTo>
                      <a:pt x="0" y="278574"/>
                    </a:lnTo>
                  </a:path>
                </a:pathLst>
              </a:custGeom>
              <a:ln w="12700" cap="rnd">
                <a:solidFill>
                  <a:srgbClr val="000000"/>
                </a:solidFill>
                <a:prstDash val="solid"/>
                <a:round/>
              </a:ln>
            </p:spPr>
            <p:txBody>
              <a:bodyPr rtlCol="0" anchor="ctr"/>
              <a:lstStyle/>
              <a:p>
                <a:endParaRPr lang="en-US" sz="1799"/>
              </a:p>
            </p:txBody>
          </p:sp>
        </p:grpSp>
      </p:grpSp>
      <p:grpSp>
        <p:nvGrpSpPr>
          <p:cNvPr id="397" name="Graphic 503">
            <a:extLst>
              <a:ext uri="{FF2B5EF4-FFF2-40B4-BE49-F238E27FC236}">
                <a16:creationId xmlns:a16="http://schemas.microsoft.com/office/drawing/2014/main" id="{58FEC668-1B30-2DF0-3BFA-5B5365A25045}"/>
              </a:ext>
            </a:extLst>
          </p:cNvPr>
          <p:cNvGrpSpPr>
            <a:grpSpLocks noChangeAspect="1"/>
          </p:cNvGrpSpPr>
          <p:nvPr/>
        </p:nvGrpSpPr>
        <p:grpSpPr>
          <a:xfrm>
            <a:off x="6186653" y="3566324"/>
            <a:ext cx="521950" cy="522000"/>
            <a:chOff x="5744107" y="3913060"/>
            <a:chExt cx="1135616" cy="1135724"/>
          </a:xfrm>
          <a:noFill/>
        </p:grpSpPr>
        <p:grpSp>
          <p:nvGrpSpPr>
            <p:cNvPr id="398" name="Graphic 503">
              <a:extLst>
                <a:ext uri="{FF2B5EF4-FFF2-40B4-BE49-F238E27FC236}">
                  <a16:creationId xmlns:a16="http://schemas.microsoft.com/office/drawing/2014/main" id="{18F3506D-54E0-DCE7-9E51-9DAB6B1D2ED8}"/>
                </a:ext>
              </a:extLst>
            </p:cNvPr>
            <p:cNvGrpSpPr/>
            <p:nvPr/>
          </p:nvGrpSpPr>
          <p:grpSpPr>
            <a:xfrm>
              <a:off x="5744107" y="3913060"/>
              <a:ext cx="1135616" cy="1135724"/>
              <a:chOff x="5744107" y="3913060"/>
              <a:chExt cx="1135616" cy="1135724"/>
            </a:xfrm>
            <a:noFill/>
          </p:grpSpPr>
          <p:sp>
            <p:nvSpPr>
              <p:cNvPr id="410" name="Freeform 409">
                <a:extLst>
                  <a:ext uri="{FF2B5EF4-FFF2-40B4-BE49-F238E27FC236}">
                    <a16:creationId xmlns:a16="http://schemas.microsoft.com/office/drawing/2014/main" id="{5C88500A-0EE4-F627-6A09-3886688C1EF4}"/>
                  </a:ext>
                </a:extLst>
              </p:cNvPr>
              <p:cNvSpPr/>
              <p:nvPr/>
            </p:nvSpPr>
            <p:spPr>
              <a:xfrm rot="-1410000">
                <a:off x="5924677" y="4098908"/>
                <a:ext cx="772483" cy="771435"/>
              </a:xfrm>
              <a:custGeom>
                <a:avLst/>
                <a:gdLst>
                  <a:gd name="connsiteX0" fmla="*/ 772483 w 772483"/>
                  <a:gd name="connsiteY0" fmla="*/ 385718 h 771435"/>
                  <a:gd name="connsiteX1" fmla="*/ 386242 w 772483"/>
                  <a:gd name="connsiteY1" fmla="*/ 771435 h 771435"/>
                  <a:gd name="connsiteX2" fmla="*/ 0 w 772483"/>
                  <a:gd name="connsiteY2" fmla="*/ 385718 h 771435"/>
                  <a:gd name="connsiteX3" fmla="*/ 386242 w 772483"/>
                  <a:gd name="connsiteY3" fmla="*/ 0 h 771435"/>
                  <a:gd name="connsiteX4" fmla="*/ 772483 w 772483"/>
                  <a:gd name="connsiteY4" fmla="*/ 385718 h 7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483" h="771435">
                    <a:moveTo>
                      <a:pt x="772483" y="385718"/>
                    </a:moveTo>
                    <a:cubicBezTo>
                      <a:pt x="772483" y="598744"/>
                      <a:pt x="599557" y="771435"/>
                      <a:pt x="386242" y="771435"/>
                    </a:cubicBezTo>
                    <a:cubicBezTo>
                      <a:pt x="172926" y="771435"/>
                      <a:pt x="0" y="598744"/>
                      <a:pt x="0" y="385718"/>
                    </a:cubicBezTo>
                    <a:cubicBezTo>
                      <a:pt x="0" y="172692"/>
                      <a:pt x="172926" y="0"/>
                      <a:pt x="386242" y="0"/>
                    </a:cubicBezTo>
                    <a:cubicBezTo>
                      <a:pt x="599557" y="0"/>
                      <a:pt x="772483" y="172692"/>
                      <a:pt x="772483" y="385718"/>
                    </a:cubicBezTo>
                    <a:close/>
                  </a:path>
                </a:pathLst>
              </a:custGeom>
              <a:noFill/>
              <a:ln w="12700" cap="rnd">
                <a:solidFill>
                  <a:srgbClr val="000000"/>
                </a:solidFill>
                <a:prstDash val="solid"/>
                <a:round/>
              </a:ln>
            </p:spPr>
            <p:txBody>
              <a:bodyPr rtlCol="0" anchor="ctr"/>
              <a:lstStyle/>
              <a:p>
                <a:endParaRPr lang="en-US" sz="1799"/>
              </a:p>
            </p:txBody>
          </p:sp>
          <p:grpSp>
            <p:nvGrpSpPr>
              <p:cNvPr id="411" name="Graphic 503">
                <a:extLst>
                  <a:ext uri="{FF2B5EF4-FFF2-40B4-BE49-F238E27FC236}">
                    <a16:creationId xmlns:a16="http://schemas.microsoft.com/office/drawing/2014/main" id="{EF2E17F0-1181-EEEB-2601-0E0EE0CFD0FE}"/>
                  </a:ext>
                </a:extLst>
              </p:cNvPr>
              <p:cNvGrpSpPr/>
              <p:nvPr/>
            </p:nvGrpSpPr>
            <p:grpSpPr>
              <a:xfrm>
                <a:off x="6155108" y="3929543"/>
                <a:ext cx="313615" cy="1102756"/>
                <a:chOff x="6155108" y="3929543"/>
                <a:chExt cx="313615" cy="1102756"/>
              </a:xfrm>
            </p:grpSpPr>
            <p:sp>
              <p:nvSpPr>
                <p:cNvPr id="433" name="Freeform 432">
                  <a:extLst>
                    <a:ext uri="{FF2B5EF4-FFF2-40B4-BE49-F238E27FC236}">
                      <a16:creationId xmlns:a16="http://schemas.microsoft.com/office/drawing/2014/main" id="{7E36E935-8603-0A53-BD90-07DF96771DD1}"/>
                    </a:ext>
                  </a:extLst>
                </p:cNvPr>
                <p:cNvSpPr/>
                <p:nvPr/>
              </p:nvSpPr>
              <p:spPr>
                <a:xfrm>
                  <a:off x="6417554" y="3929543"/>
                  <a:ext cx="51168" cy="179671"/>
                </a:xfrm>
                <a:custGeom>
                  <a:avLst/>
                  <a:gdLst>
                    <a:gd name="connsiteX0" fmla="*/ 0 w 51168"/>
                    <a:gd name="connsiteY0" fmla="*/ 179672 h 179671"/>
                    <a:gd name="connsiteX1" fmla="*/ 51169 w 51168"/>
                    <a:gd name="connsiteY1" fmla="*/ 0 h 179671"/>
                  </a:gdLst>
                  <a:ahLst/>
                  <a:cxnLst>
                    <a:cxn ang="0">
                      <a:pos x="connsiteX0" y="connsiteY0"/>
                    </a:cxn>
                    <a:cxn ang="0">
                      <a:pos x="connsiteX1" y="connsiteY1"/>
                    </a:cxn>
                  </a:cxnLst>
                  <a:rect l="l" t="t" r="r" b="b"/>
                  <a:pathLst>
                    <a:path w="51168" h="179671">
                      <a:moveTo>
                        <a:pt x="0" y="179672"/>
                      </a:moveTo>
                      <a:lnTo>
                        <a:pt x="51169" y="0"/>
                      </a:lnTo>
                    </a:path>
                  </a:pathLst>
                </a:custGeom>
                <a:ln w="12700" cap="rnd">
                  <a:solidFill>
                    <a:srgbClr val="000000"/>
                  </a:solidFill>
                  <a:prstDash val="solid"/>
                  <a:round/>
                </a:ln>
              </p:spPr>
              <p:txBody>
                <a:bodyPr rtlCol="0" anchor="ctr"/>
                <a:lstStyle/>
                <a:p>
                  <a:endParaRPr lang="en-US" sz="1799"/>
                </a:p>
              </p:txBody>
            </p:sp>
            <p:sp>
              <p:nvSpPr>
                <p:cNvPr id="434" name="Freeform 433">
                  <a:extLst>
                    <a:ext uri="{FF2B5EF4-FFF2-40B4-BE49-F238E27FC236}">
                      <a16:creationId xmlns:a16="http://schemas.microsoft.com/office/drawing/2014/main" id="{DA84D64A-DA8A-44E0-741B-EC9FDFEC01F0}"/>
                    </a:ext>
                  </a:extLst>
                </p:cNvPr>
                <p:cNvSpPr/>
                <p:nvPr/>
              </p:nvSpPr>
              <p:spPr>
                <a:xfrm>
                  <a:off x="6155108" y="4850980"/>
                  <a:ext cx="51168" cy="181320"/>
                </a:xfrm>
                <a:custGeom>
                  <a:avLst/>
                  <a:gdLst>
                    <a:gd name="connsiteX0" fmla="*/ 0 w 51168"/>
                    <a:gd name="connsiteY0" fmla="*/ 181320 h 181320"/>
                    <a:gd name="connsiteX1" fmla="*/ 51169 w 51168"/>
                    <a:gd name="connsiteY1" fmla="*/ 0 h 181320"/>
                  </a:gdLst>
                  <a:ahLst/>
                  <a:cxnLst>
                    <a:cxn ang="0">
                      <a:pos x="connsiteX0" y="connsiteY0"/>
                    </a:cxn>
                    <a:cxn ang="0">
                      <a:pos x="connsiteX1" y="connsiteY1"/>
                    </a:cxn>
                  </a:cxnLst>
                  <a:rect l="l" t="t" r="r" b="b"/>
                  <a:pathLst>
                    <a:path w="51168" h="181320">
                      <a:moveTo>
                        <a:pt x="0" y="181320"/>
                      </a:moveTo>
                      <a:lnTo>
                        <a:pt x="51169" y="0"/>
                      </a:lnTo>
                    </a:path>
                  </a:pathLst>
                </a:custGeom>
                <a:ln w="12700" cap="rnd">
                  <a:solidFill>
                    <a:srgbClr val="000000"/>
                  </a:solidFill>
                  <a:prstDash val="solid"/>
                  <a:round/>
                </a:ln>
              </p:spPr>
              <p:txBody>
                <a:bodyPr rtlCol="0" anchor="ctr"/>
                <a:lstStyle/>
                <a:p>
                  <a:endParaRPr lang="en-US" sz="1799"/>
                </a:p>
              </p:txBody>
            </p:sp>
          </p:grpSp>
          <p:grpSp>
            <p:nvGrpSpPr>
              <p:cNvPr id="412" name="Graphic 503">
                <a:extLst>
                  <a:ext uri="{FF2B5EF4-FFF2-40B4-BE49-F238E27FC236}">
                    <a16:creationId xmlns:a16="http://schemas.microsoft.com/office/drawing/2014/main" id="{C1F13EB7-C024-D74D-6CB2-1BDA3F06B00E}"/>
                  </a:ext>
                </a:extLst>
              </p:cNvPr>
              <p:cNvGrpSpPr/>
              <p:nvPr/>
            </p:nvGrpSpPr>
            <p:grpSpPr>
              <a:xfrm>
                <a:off x="5760613" y="4325151"/>
                <a:ext cx="1102604" cy="311541"/>
                <a:chOff x="5760613" y="4325151"/>
                <a:chExt cx="1102604" cy="311541"/>
              </a:xfrm>
            </p:grpSpPr>
            <p:sp>
              <p:nvSpPr>
                <p:cNvPr id="431" name="Freeform 430">
                  <a:extLst>
                    <a:ext uri="{FF2B5EF4-FFF2-40B4-BE49-F238E27FC236}">
                      <a16:creationId xmlns:a16="http://schemas.microsoft.com/office/drawing/2014/main" id="{8706A59C-45F6-54D5-D05E-05EEDAA1EA0C}"/>
                    </a:ext>
                  </a:extLst>
                </p:cNvPr>
                <p:cNvSpPr/>
                <p:nvPr/>
              </p:nvSpPr>
              <p:spPr>
                <a:xfrm>
                  <a:off x="5760613" y="4325151"/>
                  <a:ext cx="179916" cy="51099"/>
                </a:xfrm>
                <a:custGeom>
                  <a:avLst/>
                  <a:gdLst>
                    <a:gd name="connsiteX0" fmla="*/ 179916 w 179916"/>
                    <a:gd name="connsiteY0" fmla="*/ 51100 h 51099"/>
                    <a:gd name="connsiteX1" fmla="*/ 0 w 179916"/>
                    <a:gd name="connsiteY1" fmla="*/ 0 h 51099"/>
                  </a:gdLst>
                  <a:ahLst/>
                  <a:cxnLst>
                    <a:cxn ang="0">
                      <a:pos x="connsiteX0" y="connsiteY0"/>
                    </a:cxn>
                    <a:cxn ang="0">
                      <a:pos x="connsiteX1" y="connsiteY1"/>
                    </a:cxn>
                  </a:cxnLst>
                  <a:rect l="l" t="t" r="r" b="b"/>
                  <a:pathLst>
                    <a:path w="179916" h="51099">
                      <a:moveTo>
                        <a:pt x="179916" y="51100"/>
                      </a:moveTo>
                      <a:lnTo>
                        <a:pt x="0" y="0"/>
                      </a:lnTo>
                    </a:path>
                  </a:pathLst>
                </a:custGeom>
                <a:ln w="12700" cap="rnd">
                  <a:solidFill>
                    <a:srgbClr val="000000"/>
                  </a:solidFill>
                  <a:prstDash val="solid"/>
                  <a:round/>
                </a:ln>
              </p:spPr>
              <p:txBody>
                <a:bodyPr rtlCol="0" anchor="ctr"/>
                <a:lstStyle/>
                <a:p>
                  <a:endParaRPr lang="en-US" sz="1799"/>
                </a:p>
              </p:txBody>
            </p:sp>
            <p:sp>
              <p:nvSpPr>
                <p:cNvPr id="432" name="Freeform 431">
                  <a:extLst>
                    <a:ext uri="{FF2B5EF4-FFF2-40B4-BE49-F238E27FC236}">
                      <a16:creationId xmlns:a16="http://schemas.microsoft.com/office/drawing/2014/main" id="{90AB28F9-3544-F69D-D260-1198D65E823F}"/>
                    </a:ext>
                  </a:extLst>
                </p:cNvPr>
                <p:cNvSpPr/>
                <p:nvPr/>
              </p:nvSpPr>
              <p:spPr>
                <a:xfrm>
                  <a:off x="6683302" y="4585593"/>
                  <a:ext cx="179916" cy="51099"/>
                </a:xfrm>
                <a:custGeom>
                  <a:avLst/>
                  <a:gdLst>
                    <a:gd name="connsiteX0" fmla="*/ 179916 w 179916"/>
                    <a:gd name="connsiteY0" fmla="*/ 51099 h 51099"/>
                    <a:gd name="connsiteX1" fmla="*/ 0 w 179916"/>
                    <a:gd name="connsiteY1" fmla="*/ 0 h 51099"/>
                  </a:gdLst>
                  <a:ahLst/>
                  <a:cxnLst>
                    <a:cxn ang="0">
                      <a:pos x="connsiteX0" y="connsiteY0"/>
                    </a:cxn>
                    <a:cxn ang="0">
                      <a:pos x="connsiteX1" y="connsiteY1"/>
                    </a:cxn>
                  </a:cxnLst>
                  <a:rect l="l" t="t" r="r" b="b"/>
                  <a:pathLst>
                    <a:path w="179916" h="51099">
                      <a:moveTo>
                        <a:pt x="179916" y="51099"/>
                      </a:moveTo>
                      <a:lnTo>
                        <a:pt x="0" y="0"/>
                      </a:lnTo>
                    </a:path>
                  </a:pathLst>
                </a:custGeom>
                <a:ln w="12700" cap="rnd">
                  <a:solidFill>
                    <a:srgbClr val="000000"/>
                  </a:solidFill>
                  <a:prstDash val="solid"/>
                  <a:round/>
                </a:ln>
              </p:spPr>
              <p:txBody>
                <a:bodyPr rtlCol="0" anchor="ctr"/>
                <a:lstStyle/>
                <a:p>
                  <a:endParaRPr lang="en-US" sz="1799"/>
                </a:p>
              </p:txBody>
            </p:sp>
          </p:grpSp>
          <p:grpSp>
            <p:nvGrpSpPr>
              <p:cNvPr id="413" name="Graphic 503">
                <a:extLst>
                  <a:ext uri="{FF2B5EF4-FFF2-40B4-BE49-F238E27FC236}">
                    <a16:creationId xmlns:a16="http://schemas.microsoft.com/office/drawing/2014/main" id="{197E9606-6010-BAD2-49D5-A5036FB00C2F}"/>
                  </a:ext>
                </a:extLst>
              </p:cNvPr>
              <p:cNvGrpSpPr/>
              <p:nvPr/>
            </p:nvGrpSpPr>
            <p:grpSpPr>
              <a:xfrm>
                <a:off x="5811782" y="4201524"/>
                <a:ext cx="1000266" cy="558796"/>
                <a:chOff x="5811782" y="4201524"/>
                <a:chExt cx="1000266" cy="558796"/>
              </a:xfrm>
            </p:grpSpPr>
            <p:sp>
              <p:nvSpPr>
                <p:cNvPr id="429" name="Freeform 428">
                  <a:extLst>
                    <a:ext uri="{FF2B5EF4-FFF2-40B4-BE49-F238E27FC236}">
                      <a16:creationId xmlns:a16="http://schemas.microsoft.com/office/drawing/2014/main" id="{DB9860AE-B4AC-3C98-8C43-D276E140DF01}"/>
                    </a:ext>
                  </a:extLst>
                </p:cNvPr>
                <p:cNvSpPr/>
                <p:nvPr/>
              </p:nvSpPr>
              <p:spPr>
                <a:xfrm>
                  <a:off x="5811782" y="4668011"/>
                  <a:ext cx="163409" cy="92308"/>
                </a:xfrm>
                <a:custGeom>
                  <a:avLst/>
                  <a:gdLst>
                    <a:gd name="connsiteX0" fmla="*/ 163410 w 163409"/>
                    <a:gd name="connsiteY0" fmla="*/ 0 h 92308"/>
                    <a:gd name="connsiteX1" fmla="*/ 0 w 163409"/>
                    <a:gd name="connsiteY1" fmla="*/ 92308 h 92308"/>
                  </a:gdLst>
                  <a:ahLst/>
                  <a:cxnLst>
                    <a:cxn ang="0">
                      <a:pos x="connsiteX0" y="connsiteY0"/>
                    </a:cxn>
                    <a:cxn ang="0">
                      <a:pos x="connsiteX1" y="connsiteY1"/>
                    </a:cxn>
                  </a:cxnLst>
                  <a:rect l="l" t="t" r="r" b="b"/>
                  <a:pathLst>
                    <a:path w="163409" h="92308">
                      <a:moveTo>
                        <a:pt x="163410" y="0"/>
                      </a:moveTo>
                      <a:lnTo>
                        <a:pt x="0" y="92308"/>
                      </a:lnTo>
                    </a:path>
                  </a:pathLst>
                </a:custGeom>
                <a:ln w="12700" cap="rnd">
                  <a:solidFill>
                    <a:srgbClr val="000000"/>
                  </a:solidFill>
                  <a:prstDash val="solid"/>
                  <a:round/>
                </a:ln>
              </p:spPr>
              <p:txBody>
                <a:bodyPr rtlCol="0" anchor="ctr"/>
                <a:lstStyle/>
                <a:p>
                  <a:endParaRPr lang="en-US" sz="1799"/>
                </a:p>
              </p:txBody>
            </p:sp>
            <p:sp>
              <p:nvSpPr>
                <p:cNvPr id="430" name="Freeform 429">
                  <a:extLst>
                    <a:ext uri="{FF2B5EF4-FFF2-40B4-BE49-F238E27FC236}">
                      <a16:creationId xmlns:a16="http://schemas.microsoft.com/office/drawing/2014/main" id="{0677B3A3-B054-1BBE-6FA2-B2E5D51757E9}"/>
                    </a:ext>
                  </a:extLst>
                </p:cNvPr>
                <p:cNvSpPr/>
                <p:nvPr/>
              </p:nvSpPr>
              <p:spPr>
                <a:xfrm>
                  <a:off x="6648639" y="4201524"/>
                  <a:ext cx="163409" cy="90660"/>
                </a:xfrm>
                <a:custGeom>
                  <a:avLst/>
                  <a:gdLst>
                    <a:gd name="connsiteX0" fmla="*/ 163410 w 163409"/>
                    <a:gd name="connsiteY0" fmla="*/ 0 h 90660"/>
                    <a:gd name="connsiteX1" fmla="*/ 0 w 163409"/>
                    <a:gd name="connsiteY1" fmla="*/ 90660 h 90660"/>
                  </a:gdLst>
                  <a:ahLst/>
                  <a:cxnLst>
                    <a:cxn ang="0">
                      <a:pos x="connsiteX0" y="connsiteY0"/>
                    </a:cxn>
                    <a:cxn ang="0">
                      <a:pos x="connsiteX1" y="connsiteY1"/>
                    </a:cxn>
                  </a:cxnLst>
                  <a:rect l="l" t="t" r="r" b="b"/>
                  <a:pathLst>
                    <a:path w="163409" h="90660">
                      <a:moveTo>
                        <a:pt x="163410" y="0"/>
                      </a:moveTo>
                      <a:lnTo>
                        <a:pt x="0" y="90660"/>
                      </a:lnTo>
                    </a:path>
                  </a:pathLst>
                </a:custGeom>
                <a:ln w="12700" cap="rnd">
                  <a:solidFill>
                    <a:srgbClr val="000000"/>
                  </a:solidFill>
                  <a:prstDash val="solid"/>
                  <a:round/>
                </a:ln>
              </p:spPr>
              <p:txBody>
                <a:bodyPr rtlCol="0" anchor="ctr"/>
                <a:lstStyle/>
                <a:p>
                  <a:endParaRPr lang="en-US" sz="1799"/>
                </a:p>
              </p:txBody>
            </p:sp>
          </p:grpSp>
          <p:grpSp>
            <p:nvGrpSpPr>
              <p:cNvPr id="414" name="Graphic 503">
                <a:extLst>
                  <a:ext uri="{FF2B5EF4-FFF2-40B4-BE49-F238E27FC236}">
                    <a16:creationId xmlns:a16="http://schemas.microsoft.com/office/drawing/2014/main" id="{9CAC8801-0DC2-7668-87E3-56A026C08E29}"/>
                  </a:ext>
                </a:extLst>
              </p:cNvPr>
              <p:cNvGrpSpPr/>
              <p:nvPr/>
            </p:nvGrpSpPr>
            <p:grpSpPr>
              <a:xfrm>
                <a:off x="6032963" y="3980643"/>
                <a:ext cx="557904" cy="1000558"/>
                <a:chOff x="6032963" y="3980643"/>
                <a:chExt cx="557904" cy="1000558"/>
              </a:xfrm>
            </p:grpSpPr>
            <p:sp>
              <p:nvSpPr>
                <p:cNvPr id="427" name="Freeform 426">
                  <a:extLst>
                    <a:ext uri="{FF2B5EF4-FFF2-40B4-BE49-F238E27FC236}">
                      <a16:creationId xmlns:a16="http://schemas.microsoft.com/office/drawing/2014/main" id="{4BD7D002-449D-220F-F342-C1BE048E0FCC}"/>
                    </a:ext>
                  </a:extLst>
                </p:cNvPr>
                <p:cNvSpPr/>
                <p:nvPr/>
              </p:nvSpPr>
              <p:spPr>
                <a:xfrm>
                  <a:off x="6500084" y="481801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2700" cap="rnd">
                  <a:solidFill>
                    <a:srgbClr val="000000"/>
                  </a:solidFill>
                  <a:prstDash val="solid"/>
                  <a:round/>
                </a:ln>
              </p:spPr>
              <p:txBody>
                <a:bodyPr rtlCol="0" anchor="ctr"/>
                <a:lstStyle/>
                <a:p>
                  <a:endParaRPr lang="en-US" sz="1799"/>
                </a:p>
              </p:txBody>
            </p:sp>
            <p:sp>
              <p:nvSpPr>
                <p:cNvPr id="428" name="Freeform 427">
                  <a:extLst>
                    <a:ext uri="{FF2B5EF4-FFF2-40B4-BE49-F238E27FC236}">
                      <a16:creationId xmlns:a16="http://schemas.microsoft.com/office/drawing/2014/main" id="{849E57E7-56E5-3C7C-DB4D-754774EC6DDA}"/>
                    </a:ext>
                  </a:extLst>
                </p:cNvPr>
                <p:cNvSpPr/>
                <p:nvPr/>
              </p:nvSpPr>
              <p:spPr>
                <a:xfrm>
                  <a:off x="6032963" y="398064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2700" cap="rnd">
                  <a:solidFill>
                    <a:srgbClr val="000000"/>
                  </a:solidFill>
                  <a:prstDash val="solid"/>
                  <a:round/>
                </a:ln>
              </p:spPr>
              <p:txBody>
                <a:bodyPr rtlCol="0" anchor="ctr"/>
                <a:lstStyle/>
                <a:p>
                  <a:endParaRPr lang="en-US" sz="1799"/>
                </a:p>
              </p:txBody>
            </p:sp>
          </p:grpSp>
          <p:grpSp>
            <p:nvGrpSpPr>
              <p:cNvPr id="415" name="Graphic 503">
                <a:extLst>
                  <a:ext uri="{FF2B5EF4-FFF2-40B4-BE49-F238E27FC236}">
                    <a16:creationId xmlns:a16="http://schemas.microsoft.com/office/drawing/2014/main" id="{0C009699-C356-AB96-CCFE-84173B840F96}"/>
                  </a:ext>
                </a:extLst>
              </p:cNvPr>
              <p:cNvGrpSpPr/>
              <p:nvPr/>
            </p:nvGrpSpPr>
            <p:grpSpPr>
              <a:xfrm>
                <a:off x="5938878" y="4044929"/>
                <a:ext cx="746073" cy="870337"/>
                <a:chOff x="5938878" y="4044929"/>
                <a:chExt cx="746073" cy="870337"/>
              </a:xfrm>
            </p:grpSpPr>
            <p:sp>
              <p:nvSpPr>
                <p:cNvPr id="425" name="Freeform 424">
                  <a:extLst>
                    <a:ext uri="{FF2B5EF4-FFF2-40B4-BE49-F238E27FC236}">
                      <a16:creationId xmlns:a16="http://schemas.microsoft.com/office/drawing/2014/main" id="{1FD6D3F8-F359-4D6E-3966-7A0E532A5466}"/>
                    </a:ext>
                  </a:extLst>
                </p:cNvPr>
                <p:cNvSpPr/>
                <p:nvPr/>
              </p:nvSpPr>
              <p:spPr>
                <a:xfrm>
                  <a:off x="5938878" y="4773507"/>
                  <a:ext cx="122144" cy="141759"/>
                </a:xfrm>
                <a:custGeom>
                  <a:avLst/>
                  <a:gdLst>
                    <a:gd name="connsiteX0" fmla="*/ 122145 w 122144"/>
                    <a:gd name="connsiteY0" fmla="*/ 0 h 141759"/>
                    <a:gd name="connsiteX1" fmla="*/ 0 w 122144"/>
                    <a:gd name="connsiteY1" fmla="*/ 141759 h 141759"/>
                  </a:gdLst>
                  <a:ahLst/>
                  <a:cxnLst>
                    <a:cxn ang="0">
                      <a:pos x="connsiteX0" y="connsiteY0"/>
                    </a:cxn>
                    <a:cxn ang="0">
                      <a:pos x="connsiteX1" y="connsiteY1"/>
                    </a:cxn>
                  </a:cxnLst>
                  <a:rect l="l" t="t" r="r" b="b"/>
                  <a:pathLst>
                    <a:path w="122144" h="141759">
                      <a:moveTo>
                        <a:pt x="122145" y="0"/>
                      </a:moveTo>
                      <a:lnTo>
                        <a:pt x="0" y="141759"/>
                      </a:lnTo>
                    </a:path>
                  </a:pathLst>
                </a:custGeom>
                <a:ln w="12700" cap="rnd">
                  <a:solidFill>
                    <a:srgbClr val="000000"/>
                  </a:solidFill>
                  <a:prstDash val="solid"/>
                  <a:round/>
                </a:ln>
              </p:spPr>
              <p:txBody>
                <a:bodyPr rtlCol="0" anchor="ctr"/>
                <a:lstStyle/>
                <a:p>
                  <a:endParaRPr lang="en-US" sz="1799"/>
                </a:p>
              </p:txBody>
            </p:sp>
            <p:sp>
              <p:nvSpPr>
                <p:cNvPr id="426" name="Freeform 425">
                  <a:extLst>
                    <a:ext uri="{FF2B5EF4-FFF2-40B4-BE49-F238E27FC236}">
                      <a16:creationId xmlns:a16="http://schemas.microsoft.com/office/drawing/2014/main" id="{0FA06CCA-9A05-2663-89F9-E19792F35CC3}"/>
                    </a:ext>
                  </a:extLst>
                </p:cNvPr>
                <p:cNvSpPr/>
                <p:nvPr/>
              </p:nvSpPr>
              <p:spPr>
                <a:xfrm>
                  <a:off x="6562807" y="4044929"/>
                  <a:ext cx="122144" cy="143407"/>
                </a:xfrm>
                <a:custGeom>
                  <a:avLst/>
                  <a:gdLst>
                    <a:gd name="connsiteX0" fmla="*/ 122145 w 122144"/>
                    <a:gd name="connsiteY0" fmla="*/ 0 h 143407"/>
                    <a:gd name="connsiteX1" fmla="*/ 0 w 122144"/>
                    <a:gd name="connsiteY1" fmla="*/ 143408 h 143407"/>
                  </a:gdLst>
                  <a:ahLst/>
                  <a:cxnLst>
                    <a:cxn ang="0">
                      <a:pos x="connsiteX0" y="connsiteY0"/>
                    </a:cxn>
                    <a:cxn ang="0">
                      <a:pos x="connsiteX1" y="connsiteY1"/>
                    </a:cxn>
                  </a:cxnLst>
                  <a:rect l="l" t="t" r="r" b="b"/>
                  <a:pathLst>
                    <a:path w="122144" h="143407">
                      <a:moveTo>
                        <a:pt x="122145" y="0"/>
                      </a:moveTo>
                      <a:lnTo>
                        <a:pt x="0" y="143408"/>
                      </a:lnTo>
                    </a:path>
                  </a:pathLst>
                </a:custGeom>
                <a:ln w="12700" cap="rnd">
                  <a:solidFill>
                    <a:srgbClr val="000000"/>
                  </a:solidFill>
                  <a:prstDash val="solid"/>
                  <a:round/>
                </a:ln>
              </p:spPr>
              <p:txBody>
                <a:bodyPr rtlCol="0" anchor="ctr"/>
                <a:lstStyle/>
                <a:p>
                  <a:endParaRPr lang="en-US" sz="1799"/>
                </a:p>
              </p:txBody>
            </p:sp>
          </p:grpSp>
          <p:grpSp>
            <p:nvGrpSpPr>
              <p:cNvPr id="416" name="Graphic 503">
                <a:extLst>
                  <a:ext uri="{FF2B5EF4-FFF2-40B4-BE49-F238E27FC236}">
                    <a16:creationId xmlns:a16="http://schemas.microsoft.com/office/drawing/2014/main" id="{61D512E6-4A37-6A21-7C12-A88C97AE42F6}"/>
                  </a:ext>
                </a:extLst>
              </p:cNvPr>
              <p:cNvGrpSpPr/>
              <p:nvPr/>
            </p:nvGrpSpPr>
            <p:grpSpPr>
              <a:xfrm>
                <a:off x="5876155" y="4107567"/>
                <a:ext cx="871519" cy="745061"/>
                <a:chOff x="5876155" y="4107567"/>
                <a:chExt cx="871519" cy="745061"/>
              </a:xfrm>
            </p:grpSpPr>
            <p:sp>
              <p:nvSpPr>
                <p:cNvPr id="423" name="Freeform 422">
                  <a:extLst>
                    <a:ext uri="{FF2B5EF4-FFF2-40B4-BE49-F238E27FC236}">
                      <a16:creationId xmlns:a16="http://schemas.microsoft.com/office/drawing/2014/main" id="{79081721-4A64-5598-2743-AE10FF7EFB85}"/>
                    </a:ext>
                  </a:extLst>
                </p:cNvPr>
                <p:cNvSpPr/>
                <p:nvPr/>
              </p:nvSpPr>
              <p:spPr>
                <a:xfrm>
                  <a:off x="6605723" y="4730649"/>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2700" cap="rnd">
                  <a:solidFill>
                    <a:srgbClr val="000000"/>
                  </a:solidFill>
                  <a:prstDash val="solid"/>
                  <a:round/>
                </a:ln>
              </p:spPr>
              <p:txBody>
                <a:bodyPr rtlCol="0" anchor="ctr"/>
                <a:lstStyle/>
                <a:p>
                  <a:endParaRPr lang="en-US" sz="1799"/>
                </a:p>
              </p:txBody>
            </p:sp>
            <p:sp>
              <p:nvSpPr>
                <p:cNvPr id="424" name="Freeform 423">
                  <a:extLst>
                    <a:ext uri="{FF2B5EF4-FFF2-40B4-BE49-F238E27FC236}">
                      <a16:creationId xmlns:a16="http://schemas.microsoft.com/office/drawing/2014/main" id="{CED5B68E-85F1-7123-2798-B52C1AC44221}"/>
                    </a:ext>
                  </a:extLst>
                </p:cNvPr>
                <p:cNvSpPr/>
                <p:nvPr/>
              </p:nvSpPr>
              <p:spPr>
                <a:xfrm>
                  <a:off x="5876155" y="4107567"/>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2700" cap="rnd">
                  <a:solidFill>
                    <a:srgbClr val="000000"/>
                  </a:solidFill>
                  <a:prstDash val="solid"/>
                  <a:round/>
                </a:ln>
              </p:spPr>
              <p:txBody>
                <a:bodyPr rtlCol="0" anchor="ctr"/>
                <a:lstStyle/>
                <a:p>
                  <a:endParaRPr lang="en-US" sz="1799"/>
                </a:p>
              </p:txBody>
            </p:sp>
          </p:grpSp>
          <p:grpSp>
            <p:nvGrpSpPr>
              <p:cNvPr id="417" name="Graphic 503">
                <a:extLst>
                  <a:ext uri="{FF2B5EF4-FFF2-40B4-BE49-F238E27FC236}">
                    <a16:creationId xmlns:a16="http://schemas.microsoft.com/office/drawing/2014/main" id="{012BE4EB-06D1-6A04-56B2-5488D3D7C879}"/>
                  </a:ext>
                </a:extLst>
              </p:cNvPr>
              <p:cNvGrpSpPr/>
              <p:nvPr/>
            </p:nvGrpSpPr>
            <p:grpSpPr>
              <a:xfrm>
                <a:off x="6234337" y="3913060"/>
                <a:ext cx="155156" cy="1135724"/>
                <a:chOff x="6234337" y="3913060"/>
                <a:chExt cx="155156" cy="1135724"/>
              </a:xfrm>
            </p:grpSpPr>
            <p:sp>
              <p:nvSpPr>
                <p:cNvPr id="421" name="Freeform 420">
                  <a:extLst>
                    <a:ext uri="{FF2B5EF4-FFF2-40B4-BE49-F238E27FC236}">
                      <a16:creationId xmlns:a16="http://schemas.microsoft.com/office/drawing/2014/main" id="{8A589E41-9657-F364-E395-BEB6E74A906B}"/>
                    </a:ext>
                  </a:extLst>
                </p:cNvPr>
                <p:cNvSpPr/>
                <p:nvPr/>
              </p:nvSpPr>
              <p:spPr>
                <a:xfrm>
                  <a:off x="6363084" y="4862518"/>
                  <a:ext cx="26409" cy="186265"/>
                </a:xfrm>
                <a:custGeom>
                  <a:avLst/>
                  <a:gdLst>
                    <a:gd name="connsiteX0" fmla="*/ 0 w 26409"/>
                    <a:gd name="connsiteY0" fmla="*/ 0 h 186265"/>
                    <a:gd name="connsiteX1" fmla="*/ 26410 w 26409"/>
                    <a:gd name="connsiteY1" fmla="*/ 186265 h 186265"/>
                  </a:gdLst>
                  <a:ahLst/>
                  <a:cxnLst>
                    <a:cxn ang="0">
                      <a:pos x="connsiteX0" y="connsiteY0"/>
                    </a:cxn>
                    <a:cxn ang="0">
                      <a:pos x="connsiteX1" y="connsiteY1"/>
                    </a:cxn>
                  </a:cxnLst>
                  <a:rect l="l" t="t" r="r" b="b"/>
                  <a:pathLst>
                    <a:path w="26409" h="186265">
                      <a:moveTo>
                        <a:pt x="0" y="0"/>
                      </a:moveTo>
                      <a:lnTo>
                        <a:pt x="26410" y="186265"/>
                      </a:lnTo>
                    </a:path>
                  </a:pathLst>
                </a:custGeom>
                <a:ln w="12700" cap="rnd">
                  <a:solidFill>
                    <a:srgbClr val="000000"/>
                  </a:solidFill>
                  <a:prstDash val="solid"/>
                  <a:round/>
                </a:ln>
              </p:spPr>
              <p:txBody>
                <a:bodyPr rtlCol="0" anchor="ctr"/>
                <a:lstStyle/>
                <a:p>
                  <a:endParaRPr lang="en-US" sz="1799"/>
                </a:p>
              </p:txBody>
            </p:sp>
            <p:sp>
              <p:nvSpPr>
                <p:cNvPr id="422" name="Freeform 421">
                  <a:extLst>
                    <a:ext uri="{FF2B5EF4-FFF2-40B4-BE49-F238E27FC236}">
                      <a16:creationId xmlns:a16="http://schemas.microsoft.com/office/drawing/2014/main" id="{93F2F695-0002-6A25-5CC6-2072A0225885}"/>
                    </a:ext>
                  </a:extLst>
                </p:cNvPr>
                <p:cNvSpPr/>
                <p:nvPr/>
              </p:nvSpPr>
              <p:spPr>
                <a:xfrm>
                  <a:off x="6234337" y="3913060"/>
                  <a:ext cx="26409" cy="186265"/>
                </a:xfrm>
                <a:custGeom>
                  <a:avLst/>
                  <a:gdLst>
                    <a:gd name="connsiteX0" fmla="*/ 0 w 26409"/>
                    <a:gd name="connsiteY0" fmla="*/ 0 h 186265"/>
                    <a:gd name="connsiteX1" fmla="*/ 26409 w 26409"/>
                    <a:gd name="connsiteY1" fmla="*/ 186265 h 186265"/>
                  </a:gdLst>
                  <a:ahLst/>
                  <a:cxnLst>
                    <a:cxn ang="0">
                      <a:pos x="connsiteX0" y="connsiteY0"/>
                    </a:cxn>
                    <a:cxn ang="0">
                      <a:pos x="connsiteX1" y="connsiteY1"/>
                    </a:cxn>
                  </a:cxnLst>
                  <a:rect l="l" t="t" r="r" b="b"/>
                  <a:pathLst>
                    <a:path w="26409" h="186265">
                      <a:moveTo>
                        <a:pt x="0" y="0"/>
                      </a:moveTo>
                      <a:lnTo>
                        <a:pt x="26409" y="186265"/>
                      </a:lnTo>
                    </a:path>
                  </a:pathLst>
                </a:custGeom>
                <a:ln w="12700" cap="rnd">
                  <a:solidFill>
                    <a:srgbClr val="000000"/>
                  </a:solidFill>
                  <a:prstDash val="solid"/>
                  <a:round/>
                </a:ln>
              </p:spPr>
              <p:txBody>
                <a:bodyPr rtlCol="0" anchor="ctr"/>
                <a:lstStyle/>
                <a:p>
                  <a:endParaRPr lang="en-US" sz="1799"/>
                </a:p>
              </p:txBody>
            </p:sp>
          </p:grpSp>
          <p:grpSp>
            <p:nvGrpSpPr>
              <p:cNvPr id="418" name="Graphic 503">
                <a:extLst>
                  <a:ext uri="{FF2B5EF4-FFF2-40B4-BE49-F238E27FC236}">
                    <a16:creationId xmlns:a16="http://schemas.microsoft.com/office/drawing/2014/main" id="{C2D603C8-ACC8-5E96-3F30-8966A33D9AC5}"/>
                  </a:ext>
                </a:extLst>
              </p:cNvPr>
              <p:cNvGrpSpPr/>
              <p:nvPr/>
            </p:nvGrpSpPr>
            <p:grpSpPr>
              <a:xfrm>
                <a:off x="5744107" y="4404273"/>
                <a:ext cx="1135616" cy="153298"/>
                <a:chOff x="5744107" y="4404273"/>
                <a:chExt cx="1135616" cy="153298"/>
              </a:xfrm>
            </p:grpSpPr>
            <p:sp>
              <p:nvSpPr>
                <p:cNvPr id="419" name="Freeform 418">
                  <a:extLst>
                    <a:ext uri="{FF2B5EF4-FFF2-40B4-BE49-F238E27FC236}">
                      <a16:creationId xmlns:a16="http://schemas.microsoft.com/office/drawing/2014/main" id="{6D78891D-A7D9-2FBF-1750-057EF8941E78}"/>
                    </a:ext>
                  </a:extLst>
                </p:cNvPr>
                <p:cNvSpPr/>
                <p:nvPr/>
              </p:nvSpPr>
              <p:spPr>
                <a:xfrm>
                  <a:off x="6694856" y="4404273"/>
                  <a:ext cx="184867" cy="24725"/>
                </a:xfrm>
                <a:custGeom>
                  <a:avLst/>
                  <a:gdLst>
                    <a:gd name="connsiteX0" fmla="*/ 0 w 184867"/>
                    <a:gd name="connsiteY0" fmla="*/ 24725 h 24725"/>
                    <a:gd name="connsiteX1" fmla="*/ 184868 w 184867"/>
                    <a:gd name="connsiteY1" fmla="*/ 0 h 24725"/>
                  </a:gdLst>
                  <a:ahLst/>
                  <a:cxnLst>
                    <a:cxn ang="0">
                      <a:pos x="connsiteX0" y="connsiteY0"/>
                    </a:cxn>
                    <a:cxn ang="0">
                      <a:pos x="connsiteX1" y="connsiteY1"/>
                    </a:cxn>
                  </a:cxnLst>
                  <a:rect l="l" t="t" r="r" b="b"/>
                  <a:pathLst>
                    <a:path w="184867" h="24725">
                      <a:moveTo>
                        <a:pt x="0" y="24725"/>
                      </a:moveTo>
                      <a:lnTo>
                        <a:pt x="184868" y="0"/>
                      </a:lnTo>
                    </a:path>
                  </a:pathLst>
                </a:custGeom>
                <a:ln w="12700" cap="rnd">
                  <a:solidFill>
                    <a:srgbClr val="000000"/>
                  </a:solidFill>
                  <a:prstDash val="solid"/>
                  <a:round/>
                </a:ln>
              </p:spPr>
              <p:txBody>
                <a:bodyPr rtlCol="0" anchor="ctr"/>
                <a:lstStyle/>
                <a:p>
                  <a:endParaRPr lang="en-US" sz="1799"/>
                </a:p>
              </p:txBody>
            </p:sp>
            <p:sp>
              <p:nvSpPr>
                <p:cNvPr id="420" name="Freeform 419">
                  <a:extLst>
                    <a:ext uri="{FF2B5EF4-FFF2-40B4-BE49-F238E27FC236}">
                      <a16:creationId xmlns:a16="http://schemas.microsoft.com/office/drawing/2014/main" id="{A9244219-FBC1-87DB-AECC-D6F861B2AAFA}"/>
                    </a:ext>
                  </a:extLst>
                </p:cNvPr>
                <p:cNvSpPr/>
                <p:nvPr/>
              </p:nvSpPr>
              <p:spPr>
                <a:xfrm>
                  <a:off x="5744107" y="4532845"/>
                  <a:ext cx="184867" cy="24725"/>
                </a:xfrm>
                <a:custGeom>
                  <a:avLst/>
                  <a:gdLst>
                    <a:gd name="connsiteX0" fmla="*/ 0 w 184867"/>
                    <a:gd name="connsiteY0" fmla="*/ 24726 h 24725"/>
                    <a:gd name="connsiteX1" fmla="*/ 184868 w 184867"/>
                    <a:gd name="connsiteY1" fmla="*/ 0 h 24725"/>
                  </a:gdLst>
                  <a:ahLst/>
                  <a:cxnLst>
                    <a:cxn ang="0">
                      <a:pos x="connsiteX0" y="connsiteY0"/>
                    </a:cxn>
                    <a:cxn ang="0">
                      <a:pos x="connsiteX1" y="connsiteY1"/>
                    </a:cxn>
                  </a:cxnLst>
                  <a:rect l="l" t="t" r="r" b="b"/>
                  <a:pathLst>
                    <a:path w="184867" h="24725">
                      <a:moveTo>
                        <a:pt x="0" y="24726"/>
                      </a:moveTo>
                      <a:lnTo>
                        <a:pt x="184868" y="0"/>
                      </a:lnTo>
                    </a:path>
                  </a:pathLst>
                </a:custGeom>
                <a:ln w="12700" cap="rnd">
                  <a:solidFill>
                    <a:srgbClr val="000000"/>
                  </a:solidFill>
                  <a:prstDash val="solid"/>
                  <a:round/>
                </a:ln>
              </p:spPr>
              <p:txBody>
                <a:bodyPr rtlCol="0" anchor="ctr"/>
                <a:lstStyle/>
                <a:p>
                  <a:endParaRPr lang="en-US" sz="1799"/>
                </a:p>
              </p:txBody>
            </p:sp>
          </p:grpSp>
        </p:grpSp>
        <p:grpSp>
          <p:nvGrpSpPr>
            <p:cNvPr id="399" name="Graphic 503">
              <a:extLst>
                <a:ext uri="{FF2B5EF4-FFF2-40B4-BE49-F238E27FC236}">
                  <a16:creationId xmlns:a16="http://schemas.microsoft.com/office/drawing/2014/main" id="{FAA93DB0-E0DB-3765-CC87-D8127B067E6A}"/>
                </a:ext>
              </a:extLst>
            </p:cNvPr>
            <p:cNvGrpSpPr/>
            <p:nvPr/>
          </p:nvGrpSpPr>
          <p:grpSpPr>
            <a:xfrm>
              <a:off x="6031312" y="4181743"/>
              <a:ext cx="595868" cy="576642"/>
              <a:chOff x="6031312" y="4181743"/>
              <a:chExt cx="595868" cy="576642"/>
            </a:xfrm>
            <a:noFill/>
          </p:grpSpPr>
          <p:grpSp>
            <p:nvGrpSpPr>
              <p:cNvPr id="401" name="Graphic 503">
                <a:extLst>
                  <a:ext uri="{FF2B5EF4-FFF2-40B4-BE49-F238E27FC236}">
                    <a16:creationId xmlns:a16="http://schemas.microsoft.com/office/drawing/2014/main" id="{DAF6E1A1-CA09-2EA9-EAC5-6A63488A8DFA}"/>
                  </a:ext>
                </a:extLst>
              </p:cNvPr>
              <p:cNvGrpSpPr/>
              <p:nvPr/>
            </p:nvGrpSpPr>
            <p:grpSpPr>
              <a:xfrm>
                <a:off x="6095247" y="4658121"/>
                <a:ext cx="406487" cy="100265"/>
                <a:chOff x="6095247" y="4658121"/>
                <a:chExt cx="406487" cy="100265"/>
              </a:xfrm>
              <a:noFill/>
            </p:grpSpPr>
            <p:sp>
              <p:nvSpPr>
                <p:cNvPr id="408" name="Freeform 407">
                  <a:extLst>
                    <a:ext uri="{FF2B5EF4-FFF2-40B4-BE49-F238E27FC236}">
                      <a16:creationId xmlns:a16="http://schemas.microsoft.com/office/drawing/2014/main" id="{CE5E68B1-7BA3-EB38-684D-E9DD50B46CEA}"/>
                    </a:ext>
                  </a:extLst>
                </p:cNvPr>
                <p:cNvSpPr/>
                <p:nvPr/>
              </p:nvSpPr>
              <p:spPr>
                <a:xfrm>
                  <a:off x="6100638" y="4663066"/>
                  <a:ext cx="401096" cy="95319"/>
                </a:xfrm>
                <a:custGeom>
                  <a:avLst/>
                  <a:gdLst>
                    <a:gd name="connsiteX0" fmla="*/ 0 w 401096"/>
                    <a:gd name="connsiteY0" fmla="*/ 0 h 95319"/>
                    <a:gd name="connsiteX1" fmla="*/ 156808 w 401096"/>
                    <a:gd name="connsiteY1" fmla="*/ 90660 h 95319"/>
                    <a:gd name="connsiteX2" fmla="*/ 343326 w 401096"/>
                    <a:gd name="connsiteY2" fmla="*/ 60989 h 95319"/>
                    <a:gd name="connsiteX3" fmla="*/ 401097 w 401096"/>
                    <a:gd name="connsiteY3" fmla="*/ 18132 h 95319"/>
                  </a:gdLst>
                  <a:ahLst/>
                  <a:cxnLst>
                    <a:cxn ang="0">
                      <a:pos x="connsiteX0" y="connsiteY0"/>
                    </a:cxn>
                    <a:cxn ang="0">
                      <a:pos x="connsiteX1" y="connsiteY1"/>
                    </a:cxn>
                    <a:cxn ang="0">
                      <a:pos x="connsiteX2" y="connsiteY2"/>
                    </a:cxn>
                    <a:cxn ang="0">
                      <a:pos x="connsiteX3" y="connsiteY3"/>
                    </a:cxn>
                  </a:cxnLst>
                  <a:rect l="l" t="t" r="r" b="b"/>
                  <a:pathLst>
                    <a:path w="401096" h="95319">
                      <a:moveTo>
                        <a:pt x="0" y="0"/>
                      </a:moveTo>
                      <a:cubicBezTo>
                        <a:pt x="41265" y="46154"/>
                        <a:pt x="95735" y="79121"/>
                        <a:pt x="156808" y="90660"/>
                      </a:cubicBezTo>
                      <a:cubicBezTo>
                        <a:pt x="219530" y="102198"/>
                        <a:pt x="287205" y="92309"/>
                        <a:pt x="343326" y="60989"/>
                      </a:cubicBezTo>
                      <a:cubicBezTo>
                        <a:pt x="364784" y="49451"/>
                        <a:pt x="384591" y="34616"/>
                        <a:pt x="401097" y="18132"/>
                      </a:cubicBezTo>
                    </a:path>
                  </a:pathLst>
                </a:custGeom>
                <a:noFill/>
                <a:ln w="12700" cap="rnd">
                  <a:solidFill>
                    <a:srgbClr val="000000"/>
                  </a:solidFill>
                  <a:prstDash val="solid"/>
                  <a:miter/>
                </a:ln>
              </p:spPr>
              <p:txBody>
                <a:bodyPr rtlCol="0" anchor="ctr"/>
                <a:lstStyle/>
                <a:p>
                  <a:endParaRPr lang="en-US" sz="1799"/>
                </a:p>
              </p:txBody>
            </p:sp>
            <p:sp>
              <p:nvSpPr>
                <p:cNvPr id="409" name="Freeform 408">
                  <a:extLst>
                    <a:ext uri="{FF2B5EF4-FFF2-40B4-BE49-F238E27FC236}">
                      <a16:creationId xmlns:a16="http://schemas.microsoft.com/office/drawing/2014/main" id="{2124203E-CB75-8E06-62C5-81B9CC589C8E}"/>
                    </a:ext>
                  </a:extLst>
                </p:cNvPr>
                <p:cNvSpPr/>
                <p:nvPr/>
              </p:nvSpPr>
              <p:spPr>
                <a:xfrm>
                  <a:off x="6095247" y="4658121"/>
                  <a:ext cx="86270" cy="82418"/>
                </a:xfrm>
                <a:custGeom>
                  <a:avLst/>
                  <a:gdLst>
                    <a:gd name="connsiteX0" fmla="*/ 86271 w 86270"/>
                    <a:gd name="connsiteY0" fmla="*/ 4945 h 82418"/>
                    <a:gd name="connsiteX1" fmla="*/ 18596 w 86270"/>
                    <a:gd name="connsiteY1" fmla="*/ 0 h 82418"/>
                    <a:gd name="connsiteX2" fmla="*/ 5391 w 86270"/>
                    <a:gd name="connsiteY2" fmla="*/ 0 h 82418"/>
                    <a:gd name="connsiteX3" fmla="*/ 439 w 86270"/>
                    <a:gd name="connsiteY3" fmla="*/ 6594 h 82418"/>
                    <a:gd name="connsiteX4" fmla="*/ 18596 w 86270"/>
                    <a:gd name="connsiteY4" fmla="*/ 82418 h 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0" h="82418">
                      <a:moveTo>
                        <a:pt x="86271" y="4945"/>
                      </a:moveTo>
                      <a:cubicBezTo>
                        <a:pt x="63162" y="4945"/>
                        <a:pt x="41704" y="1648"/>
                        <a:pt x="18596" y="0"/>
                      </a:cubicBezTo>
                      <a:cubicBezTo>
                        <a:pt x="13644" y="0"/>
                        <a:pt x="10343" y="0"/>
                        <a:pt x="5391" y="0"/>
                      </a:cubicBezTo>
                      <a:cubicBezTo>
                        <a:pt x="2090" y="0"/>
                        <a:pt x="-1211" y="3297"/>
                        <a:pt x="439" y="6594"/>
                      </a:cubicBezTo>
                      <a:cubicBezTo>
                        <a:pt x="7042" y="31319"/>
                        <a:pt x="11993" y="57693"/>
                        <a:pt x="18596" y="82418"/>
                      </a:cubicBezTo>
                    </a:path>
                  </a:pathLst>
                </a:custGeom>
                <a:noFill/>
                <a:ln w="12700" cap="rnd">
                  <a:solidFill>
                    <a:srgbClr val="000000"/>
                  </a:solidFill>
                  <a:prstDash val="solid"/>
                  <a:miter/>
                </a:ln>
              </p:spPr>
              <p:txBody>
                <a:bodyPr rtlCol="0" anchor="ctr"/>
                <a:lstStyle/>
                <a:p>
                  <a:endParaRPr lang="en-US" sz="1799"/>
                </a:p>
              </p:txBody>
            </p:sp>
          </p:grpSp>
          <p:grpSp>
            <p:nvGrpSpPr>
              <p:cNvPr id="402" name="Graphic 503">
                <a:extLst>
                  <a:ext uri="{FF2B5EF4-FFF2-40B4-BE49-F238E27FC236}">
                    <a16:creationId xmlns:a16="http://schemas.microsoft.com/office/drawing/2014/main" id="{FAD8E8A2-9C10-DFED-F4C9-794F957CA7E2}"/>
                  </a:ext>
                </a:extLst>
              </p:cNvPr>
              <p:cNvGrpSpPr/>
              <p:nvPr/>
            </p:nvGrpSpPr>
            <p:grpSpPr>
              <a:xfrm>
                <a:off x="6031312" y="4181743"/>
                <a:ext cx="230081" cy="397256"/>
                <a:chOff x="6031312" y="4181743"/>
                <a:chExt cx="230081" cy="397256"/>
              </a:xfrm>
              <a:noFill/>
            </p:grpSpPr>
            <p:sp>
              <p:nvSpPr>
                <p:cNvPr id="406" name="Freeform 405">
                  <a:extLst>
                    <a:ext uri="{FF2B5EF4-FFF2-40B4-BE49-F238E27FC236}">
                      <a16:creationId xmlns:a16="http://schemas.microsoft.com/office/drawing/2014/main" id="{A6DAC325-116F-8805-8142-137ACC7409F5}"/>
                    </a:ext>
                  </a:extLst>
                </p:cNvPr>
                <p:cNvSpPr/>
                <p:nvPr/>
              </p:nvSpPr>
              <p:spPr>
                <a:xfrm>
                  <a:off x="6031312" y="4209766"/>
                  <a:ext cx="226133" cy="369233"/>
                </a:xfrm>
                <a:custGeom>
                  <a:avLst/>
                  <a:gdLst>
                    <a:gd name="connsiteX0" fmla="*/ 226133 w 226133"/>
                    <a:gd name="connsiteY0" fmla="*/ 0 h 369233"/>
                    <a:gd name="connsiteX1" fmla="*/ 67675 w 226133"/>
                    <a:gd name="connsiteY1" fmla="*/ 90660 h 369233"/>
                    <a:gd name="connsiteX2" fmla="*/ 0 w 226133"/>
                    <a:gd name="connsiteY2" fmla="*/ 267035 h 369233"/>
                    <a:gd name="connsiteX3" fmla="*/ 18157 w 226133"/>
                    <a:gd name="connsiteY3" fmla="*/ 369234 h 369233"/>
                  </a:gdLst>
                  <a:ahLst/>
                  <a:cxnLst>
                    <a:cxn ang="0">
                      <a:pos x="connsiteX0" y="connsiteY0"/>
                    </a:cxn>
                    <a:cxn ang="0">
                      <a:pos x="connsiteX1" y="connsiteY1"/>
                    </a:cxn>
                    <a:cxn ang="0">
                      <a:pos x="connsiteX2" y="connsiteY2"/>
                    </a:cxn>
                    <a:cxn ang="0">
                      <a:pos x="connsiteX3" y="connsiteY3"/>
                    </a:cxn>
                  </a:cxnLst>
                  <a:rect l="l" t="t" r="r" b="b"/>
                  <a:pathLst>
                    <a:path w="226133" h="369233">
                      <a:moveTo>
                        <a:pt x="226133" y="0"/>
                      </a:moveTo>
                      <a:cubicBezTo>
                        <a:pt x="165061" y="11538"/>
                        <a:pt x="108940" y="44506"/>
                        <a:pt x="67675" y="90660"/>
                      </a:cubicBezTo>
                      <a:cubicBezTo>
                        <a:pt x="26410" y="140111"/>
                        <a:pt x="1651" y="202749"/>
                        <a:pt x="0" y="267035"/>
                      </a:cubicBezTo>
                      <a:cubicBezTo>
                        <a:pt x="0" y="301651"/>
                        <a:pt x="4952" y="336267"/>
                        <a:pt x="18157" y="369234"/>
                      </a:cubicBezTo>
                    </a:path>
                  </a:pathLst>
                </a:custGeom>
                <a:noFill/>
                <a:ln w="12700" cap="rnd">
                  <a:solidFill>
                    <a:srgbClr val="000000"/>
                  </a:solidFill>
                  <a:prstDash val="solid"/>
                  <a:miter/>
                </a:ln>
              </p:spPr>
              <p:txBody>
                <a:bodyPr rtlCol="0" anchor="ctr"/>
                <a:lstStyle/>
                <a:p>
                  <a:endParaRPr lang="en-US" sz="1799"/>
                </a:p>
              </p:txBody>
            </p:sp>
            <p:sp>
              <p:nvSpPr>
                <p:cNvPr id="407" name="Freeform 406">
                  <a:extLst>
                    <a:ext uri="{FF2B5EF4-FFF2-40B4-BE49-F238E27FC236}">
                      <a16:creationId xmlns:a16="http://schemas.microsoft.com/office/drawing/2014/main" id="{931523B6-AEAF-202C-E9D5-3F092FE4BC8E}"/>
                    </a:ext>
                  </a:extLst>
                </p:cNvPr>
                <p:cNvSpPr/>
                <p:nvPr/>
              </p:nvSpPr>
              <p:spPr>
                <a:xfrm>
                  <a:off x="6184819" y="4181743"/>
                  <a:ext cx="76575" cy="97253"/>
                </a:xfrm>
                <a:custGeom>
                  <a:avLst/>
                  <a:gdLst>
                    <a:gd name="connsiteX0" fmla="*/ 31361 w 76575"/>
                    <a:gd name="connsiteY0" fmla="*/ 97253 h 97253"/>
                    <a:gd name="connsiteX1" fmla="*/ 67674 w 76575"/>
                    <a:gd name="connsiteY1" fmla="*/ 41209 h 97253"/>
                    <a:gd name="connsiteX2" fmla="*/ 75927 w 76575"/>
                    <a:gd name="connsiteY2" fmla="*/ 29671 h 97253"/>
                    <a:gd name="connsiteX3" fmla="*/ 72627 w 76575"/>
                    <a:gd name="connsiteY3" fmla="*/ 21429 h 97253"/>
                    <a:gd name="connsiteX4" fmla="*/ 0 w 76575"/>
                    <a:gd name="connsiteY4" fmla="*/ 0 h 97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5" h="97253">
                      <a:moveTo>
                        <a:pt x="31361" y="97253"/>
                      </a:moveTo>
                      <a:cubicBezTo>
                        <a:pt x="42915" y="79122"/>
                        <a:pt x="56120" y="60990"/>
                        <a:pt x="67674" y="41209"/>
                      </a:cubicBezTo>
                      <a:cubicBezTo>
                        <a:pt x="70976" y="37913"/>
                        <a:pt x="72627" y="32967"/>
                        <a:pt x="75927" y="29671"/>
                      </a:cubicBezTo>
                      <a:cubicBezTo>
                        <a:pt x="77578" y="26374"/>
                        <a:pt x="75927" y="23077"/>
                        <a:pt x="72627" y="21429"/>
                      </a:cubicBezTo>
                      <a:cubicBezTo>
                        <a:pt x="47867" y="14835"/>
                        <a:pt x="24759" y="6593"/>
                        <a:pt x="0" y="0"/>
                      </a:cubicBezTo>
                    </a:path>
                  </a:pathLst>
                </a:custGeom>
                <a:noFill/>
                <a:ln w="12700" cap="rnd">
                  <a:solidFill>
                    <a:srgbClr val="000000"/>
                  </a:solidFill>
                  <a:prstDash val="solid"/>
                  <a:miter/>
                </a:ln>
              </p:spPr>
              <p:txBody>
                <a:bodyPr rtlCol="0" anchor="ctr"/>
                <a:lstStyle/>
                <a:p>
                  <a:endParaRPr lang="en-US" sz="1799"/>
                </a:p>
              </p:txBody>
            </p:sp>
          </p:grpSp>
          <p:grpSp>
            <p:nvGrpSpPr>
              <p:cNvPr id="403" name="Graphic 503">
                <a:extLst>
                  <a:ext uri="{FF2B5EF4-FFF2-40B4-BE49-F238E27FC236}">
                    <a16:creationId xmlns:a16="http://schemas.microsoft.com/office/drawing/2014/main" id="{1CB2F450-15CE-E383-D755-9A98A3E22F96}"/>
                  </a:ext>
                </a:extLst>
              </p:cNvPr>
              <p:cNvGrpSpPr/>
              <p:nvPr/>
            </p:nvGrpSpPr>
            <p:grpSpPr>
              <a:xfrm>
                <a:off x="6384542" y="4213062"/>
                <a:ext cx="242639" cy="391745"/>
                <a:chOff x="6384542" y="4213062"/>
                <a:chExt cx="242639" cy="391745"/>
              </a:xfrm>
              <a:noFill/>
            </p:grpSpPr>
            <p:sp>
              <p:nvSpPr>
                <p:cNvPr id="404" name="Freeform 403">
                  <a:extLst>
                    <a:ext uri="{FF2B5EF4-FFF2-40B4-BE49-F238E27FC236}">
                      <a16:creationId xmlns:a16="http://schemas.microsoft.com/office/drawing/2014/main" id="{C44EE01A-EDC7-8DB3-66AE-8911DAB8E1F8}"/>
                    </a:ext>
                  </a:extLst>
                </p:cNvPr>
                <p:cNvSpPr/>
                <p:nvPr/>
              </p:nvSpPr>
              <p:spPr>
                <a:xfrm>
                  <a:off x="6384542" y="4213062"/>
                  <a:ext cx="199315" cy="387365"/>
                </a:xfrm>
                <a:custGeom>
                  <a:avLst/>
                  <a:gdLst>
                    <a:gd name="connsiteX0" fmla="*/ 171663 w 199315"/>
                    <a:gd name="connsiteY0" fmla="*/ 387366 h 387365"/>
                    <a:gd name="connsiteX1" fmla="*/ 193121 w 199315"/>
                    <a:gd name="connsiteY1" fmla="*/ 207694 h 387365"/>
                    <a:gd name="connsiteX2" fmla="*/ 92434 w 199315"/>
                    <a:gd name="connsiteY2" fmla="*/ 47803 h 387365"/>
                    <a:gd name="connsiteX3" fmla="*/ 0 w 199315"/>
                    <a:gd name="connsiteY3" fmla="*/ 0 h 387365"/>
                  </a:gdLst>
                  <a:ahLst/>
                  <a:cxnLst>
                    <a:cxn ang="0">
                      <a:pos x="connsiteX0" y="connsiteY0"/>
                    </a:cxn>
                    <a:cxn ang="0">
                      <a:pos x="connsiteX1" y="connsiteY1"/>
                    </a:cxn>
                    <a:cxn ang="0">
                      <a:pos x="connsiteX2" y="connsiteY2"/>
                    </a:cxn>
                    <a:cxn ang="0">
                      <a:pos x="connsiteX3" y="connsiteY3"/>
                    </a:cxn>
                  </a:cxnLst>
                  <a:rect l="l" t="t" r="r" b="b"/>
                  <a:pathLst>
                    <a:path w="199315" h="387365">
                      <a:moveTo>
                        <a:pt x="171663" y="387366"/>
                      </a:moveTo>
                      <a:cubicBezTo>
                        <a:pt x="198073" y="331322"/>
                        <a:pt x="206326" y="267035"/>
                        <a:pt x="193121" y="207694"/>
                      </a:cubicBezTo>
                      <a:cubicBezTo>
                        <a:pt x="179916" y="145057"/>
                        <a:pt x="143603" y="87364"/>
                        <a:pt x="92434" y="47803"/>
                      </a:cubicBezTo>
                      <a:cubicBezTo>
                        <a:pt x="64374" y="26374"/>
                        <a:pt x="33012" y="9890"/>
                        <a:pt x="0" y="0"/>
                      </a:cubicBezTo>
                    </a:path>
                  </a:pathLst>
                </a:custGeom>
                <a:noFill/>
                <a:ln w="12700" cap="rnd">
                  <a:solidFill>
                    <a:srgbClr val="000000"/>
                  </a:solidFill>
                  <a:prstDash val="solid"/>
                  <a:miter/>
                </a:ln>
              </p:spPr>
              <p:txBody>
                <a:bodyPr rtlCol="0" anchor="ctr"/>
                <a:lstStyle/>
                <a:p>
                  <a:endParaRPr lang="en-US" sz="1799"/>
                </a:p>
              </p:txBody>
            </p:sp>
            <p:sp>
              <p:nvSpPr>
                <p:cNvPr id="405" name="Freeform 404">
                  <a:extLst>
                    <a:ext uri="{FF2B5EF4-FFF2-40B4-BE49-F238E27FC236}">
                      <a16:creationId xmlns:a16="http://schemas.microsoft.com/office/drawing/2014/main" id="{5E8487F8-D9FC-9B35-40CA-BD3E477913AA}"/>
                    </a:ext>
                  </a:extLst>
                </p:cNvPr>
                <p:cNvSpPr/>
                <p:nvPr/>
              </p:nvSpPr>
              <p:spPr>
                <a:xfrm>
                  <a:off x="6524843" y="4524604"/>
                  <a:ext cx="102337" cy="80204"/>
                </a:xfrm>
                <a:custGeom>
                  <a:avLst/>
                  <a:gdLst>
                    <a:gd name="connsiteX0" fmla="*/ 0 w 102337"/>
                    <a:gd name="connsiteY0" fmla="*/ 0 h 80204"/>
                    <a:gd name="connsiteX1" fmla="*/ 23109 w 102337"/>
                    <a:gd name="connsiteY1" fmla="*/ 64286 h 80204"/>
                    <a:gd name="connsiteX2" fmla="*/ 28060 w 102337"/>
                    <a:gd name="connsiteY2" fmla="*/ 77473 h 80204"/>
                    <a:gd name="connsiteX3" fmla="*/ 36314 w 102337"/>
                    <a:gd name="connsiteY3" fmla="*/ 79121 h 80204"/>
                    <a:gd name="connsiteX4" fmla="*/ 102338 w 102337"/>
                    <a:gd name="connsiteY4" fmla="*/ 29670 h 8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37" h="80204">
                      <a:moveTo>
                        <a:pt x="0" y="0"/>
                      </a:moveTo>
                      <a:cubicBezTo>
                        <a:pt x="8253" y="21429"/>
                        <a:pt x="14856" y="42857"/>
                        <a:pt x="23109" y="64286"/>
                      </a:cubicBezTo>
                      <a:cubicBezTo>
                        <a:pt x="23109" y="69231"/>
                        <a:pt x="26410" y="72528"/>
                        <a:pt x="28060" y="77473"/>
                      </a:cubicBezTo>
                      <a:cubicBezTo>
                        <a:pt x="28060" y="80770"/>
                        <a:pt x="34663" y="80770"/>
                        <a:pt x="36314" y="79121"/>
                      </a:cubicBezTo>
                      <a:cubicBezTo>
                        <a:pt x="57771" y="62638"/>
                        <a:pt x="80880" y="46154"/>
                        <a:pt x="102338" y="29670"/>
                      </a:cubicBezTo>
                    </a:path>
                  </a:pathLst>
                </a:custGeom>
                <a:noFill/>
                <a:ln w="12700" cap="rnd">
                  <a:solidFill>
                    <a:srgbClr val="000000"/>
                  </a:solidFill>
                  <a:prstDash val="solid"/>
                  <a:miter/>
                </a:ln>
              </p:spPr>
              <p:txBody>
                <a:bodyPr rtlCol="0" anchor="ctr"/>
                <a:lstStyle/>
                <a:p>
                  <a:endParaRPr lang="en-US" sz="1799"/>
                </a:p>
              </p:txBody>
            </p:sp>
          </p:grpSp>
        </p:grpSp>
        <p:sp>
          <p:nvSpPr>
            <p:cNvPr id="400" name="Freeform 399">
              <a:extLst>
                <a:ext uri="{FF2B5EF4-FFF2-40B4-BE49-F238E27FC236}">
                  <a16:creationId xmlns:a16="http://schemas.microsoft.com/office/drawing/2014/main" id="{162EE695-F29F-D8A2-FEB3-B1CF56F25B2F}"/>
                </a:ext>
              </a:extLst>
            </p:cNvPr>
            <p:cNvSpPr/>
            <p:nvPr/>
          </p:nvSpPr>
          <p:spPr>
            <a:xfrm>
              <a:off x="6179867" y="4275700"/>
              <a:ext cx="260795" cy="412091"/>
            </a:xfrm>
            <a:custGeom>
              <a:avLst/>
              <a:gdLst>
                <a:gd name="connsiteX0" fmla="*/ 130398 w 260795"/>
                <a:gd name="connsiteY0" fmla="*/ 0 h 412091"/>
                <a:gd name="connsiteX1" fmla="*/ 0 w 260795"/>
                <a:gd name="connsiteY1" fmla="*/ 225826 h 412091"/>
                <a:gd name="connsiteX2" fmla="*/ 130398 w 260795"/>
                <a:gd name="connsiteY2" fmla="*/ 225826 h 412091"/>
                <a:gd name="connsiteX3" fmla="*/ 130398 w 260795"/>
                <a:gd name="connsiteY3" fmla="*/ 412092 h 412091"/>
                <a:gd name="connsiteX4" fmla="*/ 260796 w 260795"/>
                <a:gd name="connsiteY4" fmla="*/ 168133 h 412091"/>
                <a:gd name="connsiteX5" fmla="*/ 130398 w 260795"/>
                <a:gd name="connsiteY5" fmla="*/ 168133 h 412091"/>
                <a:gd name="connsiteX6" fmla="*/ 130398 w 260795"/>
                <a:gd name="connsiteY6" fmla="*/ 0 h 41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5" h="412091">
                  <a:moveTo>
                    <a:pt x="130398" y="0"/>
                  </a:moveTo>
                  <a:lnTo>
                    <a:pt x="0" y="225826"/>
                  </a:lnTo>
                  <a:lnTo>
                    <a:pt x="130398" y="225826"/>
                  </a:lnTo>
                  <a:lnTo>
                    <a:pt x="130398" y="412092"/>
                  </a:lnTo>
                  <a:lnTo>
                    <a:pt x="260796" y="168133"/>
                  </a:lnTo>
                  <a:lnTo>
                    <a:pt x="130398" y="168133"/>
                  </a:lnTo>
                  <a:lnTo>
                    <a:pt x="130398" y="0"/>
                  </a:lnTo>
                  <a:close/>
                </a:path>
              </a:pathLst>
            </a:custGeom>
            <a:solidFill>
              <a:srgbClr val="ADD037"/>
            </a:solidFill>
            <a:ln w="12700" cap="rnd">
              <a:solidFill>
                <a:srgbClr val="000000"/>
              </a:solidFill>
              <a:prstDash val="solid"/>
              <a:round/>
            </a:ln>
          </p:spPr>
          <p:txBody>
            <a:bodyPr rtlCol="0" anchor="ctr"/>
            <a:lstStyle/>
            <a:p>
              <a:endParaRPr lang="en-US" sz="1799"/>
            </a:p>
          </p:txBody>
        </p:sp>
      </p:grpSp>
      <p:grpSp>
        <p:nvGrpSpPr>
          <p:cNvPr id="435" name="Graphic 503">
            <a:extLst>
              <a:ext uri="{FF2B5EF4-FFF2-40B4-BE49-F238E27FC236}">
                <a16:creationId xmlns:a16="http://schemas.microsoft.com/office/drawing/2014/main" id="{830D75C9-770C-E0CC-4ADB-8819F7F23AD1}"/>
              </a:ext>
            </a:extLst>
          </p:cNvPr>
          <p:cNvGrpSpPr/>
          <p:nvPr/>
        </p:nvGrpSpPr>
        <p:grpSpPr>
          <a:xfrm>
            <a:off x="2660225" y="3605025"/>
            <a:ext cx="538839" cy="467517"/>
            <a:chOff x="18003154" y="7258468"/>
            <a:chExt cx="1284171" cy="1114197"/>
          </a:xfrm>
        </p:grpSpPr>
        <p:grpSp>
          <p:nvGrpSpPr>
            <p:cNvPr id="436" name="Graphic 503">
              <a:extLst>
                <a:ext uri="{FF2B5EF4-FFF2-40B4-BE49-F238E27FC236}">
                  <a16:creationId xmlns:a16="http://schemas.microsoft.com/office/drawing/2014/main" id="{FA45E0D7-1DA8-F3D8-A4B3-16FDF6EF0012}"/>
                </a:ext>
              </a:extLst>
            </p:cNvPr>
            <p:cNvGrpSpPr/>
            <p:nvPr/>
          </p:nvGrpSpPr>
          <p:grpSpPr>
            <a:xfrm>
              <a:off x="18003154" y="7258468"/>
              <a:ext cx="1284171" cy="1114197"/>
              <a:chOff x="18003154" y="7258468"/>
              <a:chExt cx="1284171" cy="1114197"/>
            </a:xfrm>
            <a:noFill/>
          </p:grpSpPr>
          <p:sp>
            <p:nvSpPr>
              <p:cNvPr id="449" name="Freeform 448">
                <a:extLst>
                  <a:ext uri="{FF2B5EF4-FFF2-40B4-BE49-F238E27FC236}">
                    <a16:creationId xmlns:a16="http://schemas.microsoft.com/office/drawing/2014/main" id="{422620BB-6706-E197-BBC3-A6C85645ABC7}"/>
                  </a:ext>
                </a:extLst>
              </p:cNvPr>
              <p:cNvSpPr/>
              <p:nvPr/>
            </p:nvSpPr>
            <p:spPr>
              <a:xfrm>
                <a:off x="18086560" y="7648257"/>
                <a:ext cx="984537" cy="724407"/>
              </a:xfrm>
              <a:custGeom>
                <a:avLst/>
                <a:gdLst>
                  <a:gd name="connsiteX0" fmla="*/ 984537 w 984537"/>
                  <a:gd name="connsiteY0" fmla="*/ 527477 h 724407"/>
                  <a:gd name="connsiteX1" fmla="*/ 817826 w 984537"/>
                  <a:gd name="connsiteY1" fmla="*/ 660994 h 724407"/>
                  <a:gd name="connsiteX2" fmla="*/ 613151 w 984537"/>
                  <a:gd name="connsiteY2" fmla="*/ 721984 h 724407"/>
                  <a:gd name="connsiteX3" fmla="*/ 391969 w 984537"/>
                  <a:gd name="connsiteY3" fmla="*/ 698907 h 724407"/>
                  <a:gd name="connsiteX4" fmla="*/ 197197 w 984537"/>
                  <a:gd name="connsiteY4" fmla="*/ 591763 h 724407"/>
                  <a:gd name="connsiteX5" fmla="*/ 63498 w 984537"/>
                  <a:gd name="connsiteY5" fmla="*/ 425278 h 724407"/>
                  <a:gd name="connsiteX6" fmla="*/ 2427 w 984537"/>
                  <a:gd name="connsiteY6" fmla="*/ 220880 h 724407"/>
                  <a:gd name="connsiteX7" fmla="*/ 25536 w 984537"/>
                  <a:gd name="connsiteY7" fmla="*/ 0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984537" y="527477"/>
                    </a:moveTo>
                    <a:cubicBezTo>
                      <a:pt x="938319" y="583521"/>
                      <a:pt x="880548" y="628027"/>
                      <a:pt x="817826" y="660994"/>
                    </a:cubicBezTo>
                    <a:cubicBezTo>
                      <a:pt x="755103" y="693962"/>
                      <a:pt x="684126" y="715390"/>
                      <a:pt x="613151" y="721984"/>
                    </a:cubicBezTo>
                    <a:cubicBezTo>
                      <a:pt x="540524" y="728578"/>
                      <a:pt x="466247" y="721984"/>
                      <a:pt x="391969" y="698907"/>
                    </a:cubicBezTo>
                    <a:cubicBezTo>
                      <a:pt x="317692" y="675830"/>
                      <a:pt x="253318" y="639566"/>
                      <a:pt x="197197" y="591763"/>
                    </a:cubicBezTo>
                    <a:cubicBezTo>
                      <a:pt x="141078" y="545609"/>
                      <a:pt x="96510" y="487916"/>
                      <a:pt x="63498" y="425278"/>
                    </a:cubicBezTo>
                    <a:cubicBezTo>
                      <a:pt x="30486" y="362641"/>
                      <a:pt x="9030" y="291761"/>
                      <a:pt x="2427" y="220880"/>
                    </a:cubicBezTo>
                    <a:cubicBezTo>
                      <a:pt x="-4176" y="148353"/>
                      <a:pt x="2427" y="74176"/>
                      <a:pt x="25536" y="0"/>
                    </a:cubicBezTo>
                  </a:path>
                </a:pathLst>
              </a:custGeom>
              <a:noFill/>
              <a:ln w="12700" cap="rnd">
                <a:solidFill>
                  <a:srgbClr val="000000"/>
                </a:solidFill>
                <a:prstDash val="solid"/>
                <a:round/>
              </a:ln>
            </p:spPr>
            <p:txBody>
              <a:bodyPr rtlCol="0" anchor="ctr"/>
              <a:lstStyle/>
              <a:p>
                <a:endParaRPr lang="en-US" sz="1799"/>
              </a:p>
            </p:txBody>
          </p:sp>
          <p:sp>
            <p:nvSpPr>
              <p:cNvPr id="450" name="Freeform 449">
                <a:extLst>
                  <a:ext uri="{FF2B5EF4-FFF2-40B4-BE49-F238E27FC236}">
                    <a16:creationId xmlns:a16="http://schemas.microsoft.com/office/drawing/2014/main" id="{EEBFF4AA-A526-B226-C3A0-94C392515708}"/>
                  </a:ext>
                </a:extLst>
              </p:cNvPr>
              <p:cNvSpPr/>
              <p:nvPr/>
            </p:nvSpPr>
            <p:spPr>
              <a:xfrm>
                <a:off x="18217733" y="7258468"/>
                <a:ext cx="984537" cy="724407"/>
              </a:xfrm>
              <a:custGeom>
                <a:avLst/>
                <a:gdLst>
                  <a:gd name="connsiteX0" fmla="*/ 0 w 984537"/>
                  <a:gd name="connsiteY0" fmla="*/ 196930 h 724407"/>
                  <a:gd name="connsiteX1" fmla="*/ 166713 w 984537"/>
                  <a:gd name="connsiteY1" fmla="*/ 63413 h 724407"/>
                  <a:gd name="connsiteX2" fmla="*/ 371386 w 984537"/>
                  <a:gd name="connsiteY2" fmla="*/ 2423 h 724407"/>
                  <a:gd name="connsiteX3" fmla="*/ 592568 w 984537"/>
                  <a:gd name="connsiteY3" fmla="*/ 25500 h 724407"/>
                  <a:gd name="connsiteX4" fmla="*/ 787340 w 984537"/>
                  <a:gd name="connsiteY4" fmla="*/ 132644 h 724407"/>
                  <a:gd name="connsiteX5" fmla="*/ 921039 w 984537"/>
                  <a:gd name="connsiteY5" fmla="*/ 299129 h 724407"/>
                  <a:gd name="connsiteX6" fmla="*/ 982110 w 984537"/>
                  <a:gd name="connsiteY6" fmla="*/ 503526 h 724407"/>
                  <a:gd name="connsiteX7" fmla="*/ 959003 w 984537"/>
                  <a:gd name="connsiteY7" fmla="*/ 724408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0" y="196930"/>
                    </a:moveTo>
                    <a:cubicBezTo>
                      <a:pt x="46218" y="140886"/>
                      <a:pt x="103989" y="96381"/>
                      <a:pt x="166713" y="63413"/>
                    </a:cubicBezTo>
                    <a:cubicBezTo>
                      <a:pt x="229435" y="30446"/>
                      <a:pt x="300411" y="9016"/>
                      <a:pt x="371386" y="2423"/>
                    </a:cubicBezTo>
                    <a:cubicBezTo>
                      <a:pt x="444013" y="-4170"/>
                      <a:pt x="518291" y="2423"/>
                      <a:pt x="592568" y="25500"/>
                    </a:cubicBezTo>
                    <a:cubicBezTo>
                      <a:pt x="666845" y="48578"/>
                      <a:pt x="731219" y="84842"/>
                      <a:pt x="787340" y="132644"/>
                    </a:cubicBezTo>
                    <a:cubicBezTo>
                      <a:pt x="843461" y="180447"/>
                      <a:pt x="888027" y="236492"/>
                      <a:pt x="921039" y="299129"/>
                    </a:cubicBezTo>
                    <a:cubicBezTo>
                      <a:pt x="954051" y="361767"/>
                      <a:pt x="975510" y="432647"/>
                      <a:pt x="982110" y="503526"/>
                    </a:cubicBezTo>
                    <a:cubicBezTo>
                      <a:pt x="988713" y="576055"/>
                      <a:pt x="982110" y="650231"/>
                      <a:pt x="959003" y="724408"/>
                    </a:cubicBezTo>
                  </a:path>
                </a:pathLst>
              </a:custGeom>
              <a:noFill/>
              <a:ln w="12700" cap="rnd">
                <a:solidFill>
                  <a:srgbClr val="000000"/>
                </a:solidFill>
                <a:prstDash val="solid"/>
                <a:round/>
              </a:ln>
            </p:spPr>
            <p:txBody>
              <a:bodyPr rtlCol="0" anchor="ctr"/>
              <a:lstStyle/>
              <a:p>
                <a:endParaRPr lang="en-US" sz="1799"/>
              </a:p>
            </p:txBody>
          </p:sp>
          <p:sp>
            <p:nvSpPr>
              <p:cNvPr id="451" name="Freeform 450">
                <a:extLst>
                  <a:ext uri="{FF2B5EF4-FFF2-40B4-BE49-F238E27FC236}">
                    <a16:creationId xmlns:a16="http://schemas.microsoft.com/office/drawing/2014/main" id="{23F961FE-0833-C5FE-0CDA-03EB51105822}"/>
                  </a:ext>
                </a:extLst>
              </p:cNvPr>
              <p:cNvSpPr/>
              <p:nvPr/>
            </p:nvSpPr>
            <p:spPr>
              <a:xfrm>
                <a:off x="18003154" y="7648257"/>
                <a:ext cx="168362" cy="128572"/>
              </a:xfrm>
              <a:custGeom>
                <a:avLst/>
                <a:gdLst>
                  <a:gd name="connsiteX0" fmla="*/ 0 w 168362"/>
                  <a:gd name="connsiteY0" fmla="*/ 92308 h 128572"/>
                  <a:gd name="connsiteX1" fmla="*/ 108942 w 168362"/>
                  <a:gd name="connsiteY1" fmla="*/ 0 h 128572"/>
                  <a:gd name="connsiteX2" fmla="*/ 168363 w 168362"/>
                  <a:gd name="connsiteY2" fmla="*/ 128572 h 128572"/>
                </a:gdLst>
                <a:ahLst/>
                <a:cxnLst>
                  <a:cxn ang="0">
                    <a:pos x="connsiteX0" y="connsiteY0"/>
                  </a:cxn>
                  <a:cxn ang="0">
                    <a:pos x="connsiteX1" y="connsiteY1"/>
                  </a:cxn>
                  <a:cxn ang="0">
                    <a:pos x="connsiteX2" y="connsiteY2"/>
                  </a:cxn>
                </a:cxnLst>
                <a:rect l="l" t="t" r="r" b="b"/>
                <a:pathLst>
                  <a:path w="168362" h="128572">
                    <a:moveTo>
                      <a:pt x="0" y="92308"/>
                    </a:moveTo>
                    <a:lnTo>
                      <a:pt x="108942" y="0"/>
                    </a:lnTo>
                    <a:lnTo>
                      <a:pt x="168363" y="128572"/>
                    </a:lnTo>
                  </a:path>
                </a:pathLst>
              </a:custGeom>
              <a:noFill/>
              <a:ln w="12700" cap="rnd">
                <a:solidFill>
                  <a:srgbClr val="000000"/>
                </a:solidFill>
                <a:prstDash val="solid"/>
                <a:round/>
              </a:ln>
            </p:spPr>
            <p:txBody>
              <a:bodyPr rtlCol="0" anchor="ctr"/>
              <a:lstStyle/>
              <a:p>
                <a:endParaRPr lang="en-US" sz="1799"/>
              </a:p>
            </p:txBody>
          </p:sp>
          <p:sp>
            <p:nvSpPr>
              <p:cNvPr id="452" name="Freeform 451">
                <a:extLst>
                  <a:ext uri="{FF2B5EF4-FFF2-40B4-BE49-F238E27FC236}">
                    <a16:creationId xmlns:a16="http://schemas.microsoft.com/office/drawing/2014/main" id="{3644A717-7403-26C6-28B8-18EA3D409CFC}"/>
                  </a:ext>
                </a:extLst>
              </p:cNvPr>
              <p:cNvSpPr/>
              <p:nvPr/>
            </p:nvSpPr>
            <p:spPr>
              <a:xfrm>
                <a:off x="19117313" y="7852654"/>
                <a:ext cx="170013" cy="128573"/>
              </a:xfrm>
              <a:custGeom>
                <a:avLst/>
                <a:gdLst>
                  <a:gd name="connsiteX0" fmla="*/ 170013 w 170013"/>
                  <a:gd name="connsiteY0" fmla="*/ 37913 h 128573"/>
                  <a:gd name="connsiteX1" fmla="*/ 61074 w 170013"/>
                  <a:gd name="connsiteY1" fmla="*/ 128573 h 128573"/>
                  <a:gd name="connsiteX2" fmla="*/ 0 w 170013"/>
                  <a:gd name="connsiteY2" fmla="*/ 0 h 128573"/>
                </a:gdLst>
                <a:ahLst/>
                <a:cxnLst>
                  <a:cxn ang="0">
                    <a:pos x="connsiteX0" y="connsiteY0"/>
                  </a:cxn>
                  <a:cxn ang="0">
                    <a:pos x="connsiteX1" y="connsiteY1"/>
                  </a:cxn>
                  <a:cxn ang="0">
                    <a:pos x="connsiteX2" y="connsiteY2"/>
                  </a:cxn>
                </a:cxnLst>
                <a:rect l="l" t="t" r="r" b="b"/>
                <a:pathLst>
                  <a:path w="170013" h="128573">
                    <a:moveTo>
                      <a:pt x="170013" y="37913"/>
                    </a:moveTo>
                    <a:lnTo>
                      <a:pt x="61074" y="128573"/>
                    </a:lnTo>
                    <a:lnTo>
                      <a:pt x="0" y="0"/>
                    </a:lnTo>
                  </a:path>
                </a:pathLst>
              </a:custGeom>
              <a:noFill/>
              <a:ln w="12700" cap="rnd">
                <a:solidFill>
                  <a:srgbClr val="000000"/>
                </a:solidFill>
                <a:prstDash val="solid"/>
                <a:round/>
              </a:ln>
            </p:spPr>
            <p:txBody>
              <a:bodyPr rtlCol="0" anchor="ctr"/>
              <a:lstStyle/>
              <a:p>
                <a:endParaRPr lang="en-US" sz="1799"/>
              </a:p>
            </p:txBody>
          </p:sp>
        </p:grpSp>
        <p:grpSp>
          <p:nvGrpSpPr>
            <p:cNvPr id="437" name="Graphic 503">
              <a:extLst>
                <a:ext uri="{FF2B5EF4-FFF2-40B4-BE49-F238E27FC236}">
                  <a16:creationId xmlns:a16="http://schemas.microsoft.com/office/drawing/2014/main" id="{69879482-3B40-BDD6-E35A-71C5D0516B0A}"/>
                </a:ext>
              </a:extLst>
            </p:cNvPr>
            <p:cNvGrpSpPr/>
            <p:nvPr/>
          </p:nvGrpSpPr>
          <p:grpSpPr>
            <a:xfrm>
              <a:off x="18336955" y="7366386"/>
              <a:ext cx="586710" cy="895351"/>
              <a:chOff x="18336955" y="7366386"/>
              <a:chExt cx="586710" cy="895351"/>
            </a:xfrm>
          </p:grpSpPr>
          <p:sp>
            <p:nvSpPr>
              <p:cNvPr id="438" name="Freeform 437">
                <a:extLst>
                  <a:ext uri="{FF2B5EF4-FFF2-40B4-BE49-F238E27FC236}">
                    <a16:creationId xmlns:a16="http://schemas.microsoft.com/office/drawing/2014/main" id="{DAEE7F2A-7D27-5F4F-66D3-885364B97212}"/>
                  </a:ext>
                </a:extLst>
              </p:cNvPr>
              <p:cNvSpPr/>
              <p:nvPr/>
            </p:nvSpPr>
            <p:spPr>
              <a:xfrm>
                <a:off x="18524798" y="7588915"/>
                <a:ext cx="191366" cy="303299"/>
              </a:xfrm>
              <a:custGeom>
                <a:avLst/>
                <a:gdLst>
                  <a:gd name="connsiteX0" fmla="*/ 95683 w 191366"/>
                  <a:gd name="connsiteY0" fmla="*/ 0 h 303299"/>
                  <a:gd name="connsiteX1" fmla="*/ 18105 w 191366"/>
                  <a:gd name="connsiteY1" fmla="*/ 145057 h 303299"/>
                  <a:gd name="connsiteX2" fmla="*/ 13152 w 191366"/>
                  <a:gd name="connsiteY2" fmla="*/ 258794 h 303299"/>
                  <a:gd name="connsiteX3" fmla="*/ 95683 w 191366"/>
                  <a:gd name="connsiteY3" fmla="*/ 303300 h 303299"/>
                  <a:gd name="connsiteX4" fmla="*/ 178213 w 191366"/>
                  <a:gd name="connsiteY4" fmla="*/ 258794 h 303299"/>
                  <a:gd name="connsiteX5" fmla="*/ 173262 w 191366"/>
                  <a:gd name="connsiteY5" fmla="*/ 145057 h 303299"/>
                  <a:gd name="connsiteX6" fmla="*/ 95683 w 191366"/>
                  <a:gd name="connsiteY6" fmla="*/ 0 h 3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366" h="303299">
                    <a:moveTo>
                      <a:pt x="95683" y="0"/>
                    </a:moveTo>
                    <a:cubicBezTo>
                      <a:pt x="84129" y="24725"/>
                      <a:pt x="59370" y="70881"/>
                      <a:pt x="18105" y="145057"/>
                    </a:cubicBezTo>
                    <a:cubicBezTo>
                      <a:pt x="-3354" y="182969"/>
                      <a:pt x="-6654" y="225826"/>
                      <a:pt x="13152" y="258794"/>
                    </a:cubicBezTo>
                    <a:cubicBezTo>
                      <a:pt x="29658" y="286816"/>
                      <a:pt x="59370" y="303300"/>
                      <a:pt x="95683" y="303300"/>
                    </a:cubicBezTo>
                    <a:cubicBezTo>
                      <a:pt x="131997" y="303300"/>
                      <a:pt x="161707" y="286816"/>
                      <a:pt x="178213" y="258794"/>
                    </a:cubicBezTo>
                    <a:cubicBezTo>
                      <a:pt x="198021" y="225826"/>
                      <a:pt x="194719" y="182969"/>
                      <a:pt x="173262" y="145057"/>
                    </a:cubicBezTo>
                    <a:cubicBezTo>
                      <a:pt x="131997" y="72529"/>
                      <a:pt x="107238" y="26374"/>
                      <a:pt x="95683" y="0"/>
                    </a:cubicBezTo>
                    <a:close/>
                  </a:path>
                </a:pathLst>
              </a:custGeom>
              <a:noFill/>
              <a:ln w="12700" cap="rnd">
                <a:solidFill>
                  <a:srgbClr val="000000"/>
                </a:solidFill>
                <a:prstDash val="solid"/>
                <a:miter/>
              </a:ln>
            </p:spPr>
            <p:txBody>
              <a:bodyPr rtlCol="0" anchor="ctr"/>
              <a:lstStyle/>
              <a:p>
                <a:endParaRPr lang="en-US" sz="1799"/>
              </a:p>
            </p:txBody>
          </p:sp>
          <p:sp>
            <p:nvSpPr>
              <p:cNvPr id="439" name="Freeform 438">
                <a:extLst>
                  <a:ext uri="{FF2B5EF4-FFF2-40B4-BE49-F238E27FC236}">
                    <a16:creationId xmlns:a16="http://schemas.microsoft.com/office/drawing/2014/main" id="{F167A4C4-B022-19CD-4E44-ED6107D86887}"/>
                  </a:ext>
                </a:extLst>
              </p:cNvPr>
              <p:cNvSpPr/>
              <p:nvPr/>
            </p:nvSpPr>
            <p:spPr>
              <a:xfrm>
                <a:off x="18687032" y="7366386"/>
                <a:ext cx="117790" cy="187914"/>
              </a:xfrm>
              <a:custGeom>
                <a:avLst/>
                <a:gdLst>
                  <a:gd name="connsiteX0" fmla="*/ 58894 w 117790"/>
                  <a:gd name="connsiteY0" fmla="*/ 0 h 187914"/>
                  <a:gd name="connsiteX1" fmla="*/ 11029 w 117790"/>
                  <a:gd name="connsiteY1" fmla="*/ 89012 h 187914"/>
                  <a:gd name="connsiteX2" fmla="*/ 7726 w 117790"/>
                  <a:gd name="connsiteY2" fmla="*/ 159892 h 187914"/>
                  <a:gd name="connsiteX3" fmla="*/ 58894 w 117790"/>
                  <a:gd name="connsiteY3" fmla="*/ 187914 h 187914"/>
                  <a:gd name="connsiteX4" fmla="*/ 110065 w 117790"/>
                  <a:gd name="connsiteY4" fmla="*/ 159892 h 187914"/>
                  <a:gd name="connsiteX5" fmla="*/ 106762 w 117790"/>
                  <a:gd name="connsiteY5" fmla="*/ 89012 h 187914"/>
                  <a:gd name="connsiteX6" fmla="*/ 58894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4" y="0"/>
                    </a:moveTo>
                    <a:cubicBezTo>
                      <a:pt x="50641" y="14836"/>
                      <a:pt x="35788" y="44506"/>
                      <a:pt x="11029" y="89012"/>
                    </a:cubicBezTo>
                    <a:cubicBezTo>
                      <a:pt x="-2177" y="113738"/>
                      <a:pt x="-3827" y="140111"/>
                      <a:pt x="7726" y="159892"/>
                    </a:cubicBezTo>
                    <a:cubicBezTo>
                      <a:pt x="17629" y="178024"/>
                      <a:pt x="37438" y="187914"/>
                      <a:pt x="58894" y="187914"/>
                    </a:cubicBezTo>
                    <a:cubicBezTo>
                      <a:pt x="80353" y="187914"/>
                      <a:pt x="100160" y="178024"/>
                      <a:pt x="110065" y="159892"/>
                    </a:cubicBezTo>
                    <a:cubicBezTo>
                      <a:pt x="121618" y="140111"/>
                      <a:pt x="119968" y="113738"/>
                      <a:pt x="106762" y="89012"/>
                    </a:cubicBezTo>
                    <a:cubicBezTo>
                      <a:pt x="80353" y="44506"/>
                      <a:pt x="65497" y="14836"/>
                      <a:pt x="58894" y="0"/>
                    </a:cubicBezTo>
                    <a:close/>
                  </a:path>
                </a:pathLst>
              </a:custGeom>
              <a:noFill/>
              <a:ln w="12700" cap="rnd">
                <a:solidFill>
                  <a:srgbClr val="000000"/>
                </a:solidFill>
                <a:prstDash val="solid"/>
                <a:miter/>
              </a:ln>
            </p:spPr>
            <p:txBody>
              <a:bodyPr rtlCol="0" anchor="ctr"/>
              <a:lstStyle/>
              <a:p>
                <a:endParaRPr lang="en-US" sz="1799"/>
              </a:p>
            </p:txBody>
          </p:sp>
          <p:sp>
            <p:nvSpPr>
              <p:cNvPr id="440" name="Freeform 439">
                <a:extLst>
                  <a:ext uri="{FF2B5EF4-FFF2-40B4-BE49-F238E27FC236}">
                    <a16:creationId xmlns:a16="http://schemas.microsoft.com/office/drawing/2014/main" id="{461114D7-B730-02F2-F580-3C76FB26CFE4}"/>
                  </a:ext>
                </a:extLst>
              </p:cNvPr>
              <p:cNvSpPr/>
              <p:nvPr/>
            </p:nvSpPr>
            <p:spPr>
              <a:xfrm>
                <a:off x="18805875" y="7588915"/>
                <a:ext cx="117790" cy="187914"/>
              </a:xfrm>
              <a:custGeom>
                <a:avLst/>
                <a:gdLst>
                  <a:gd name="connsiteX0" fmla="*/ 58896 w 117790"/>
                  <a:gd name="connsiteY0" fmla="*/ 0 h 187914"/>
                  <a:gd name="connsiteX1" fmla="*/ 11028 w 117790"/>
                  <a:gd name="connsiteY1" fmla="*/ 89012 h 187914"/>
                  <a:gd name="connsiteX2" fmla="*/ 7728 w 117790"/>
                  <a:gd name="connsiteY2" fmla="*/ 159892 h 187914"/>
                  <a:gd name="connsiteX3" fmla="*/ 58896 w 117790"/>
                  <a:gd name="connsiteY3" fmla="*/ 187914 h 187914"/>
                  <a:gd name="connsiteX4" fmla="*/ 110065 w 117790"/>
                  <a:gd name="connsiteY4" fmla="*/ 159892 h 187914"/>
                  <a:gd name="connsiteX5" fmla="*/ 106764 w 117790"/>
                  <a:gd name="connsiteY5" fmla="*/ 89012 h 187914"/>
                  <a:gd name="connsiteX6" fmla="*/ 58896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6" y="0"/>
                    </a:moveTo>
                    <a:cubicBezTo>
                      <a:pt x="50643" y="14836"/>
                      <a:pt x="35787" y="44506"/>
                      <a:pt x="11028" y="89012"/>
                    </a:cubicBezTo>
                    <a:cubicBezTo>
                      <a:pt x="-2177" y="113738"/>
                      <a:pt x="-3828" y="140111"/>
                      <a:pt x="7728" y="159892"/>
                    </a:cubicBezTo>
                    <a:cubicBezTo>
                      <a:pt x="17631" y="178024"/>
                      <a:pt x="37437" y="187914"/>
                      <a:pt x="58896" y="187914"/>
                    </a:cubicBezTo>
                    <a:cubicBezTo>
                      <a:pt x="80353" y="187914"/>
                      <a:pt x="100161" y="178024"/>
                      <a:pt x="110065" y="159892"/>
                    </a:cubicBezTo>
                    <a:cubicBezTo>
                      <a:pt x="121618" y="140111"/>
                      <a:pt x="119968" y="113738"/>
                      <a:pt x="106764" y="89012"/>
                    </a:cubicBezTo>
                    <a:cubicBezTo>
                      <a:pt x="80353" y="42858"/>
                      <a:pt x="65499" y="14836"/>
                      <a:pt x="58896" y="0"/>
                    </a:cubicBezTo>
                    <a:close/>
                  </a:path>
                </a:pathLst>
              </a:custGeom>
              <a:noFill/>
              <a:ln w="12700" cap="rnd">
                <a:solidFill>
                  <a:srgbClr val="000000"/>
                </a:solidFill>
                <a:prstDash val="solid"/>
                <a:miter/>
              </a:ln>
            </p:spPr>
            <p:txBody>
              <a:bodyPr rtlCol="0" anchor="ctr"/>
              <a:lstStyle/>
              <a:p>
                <a:endParaRPr lang="en-US" sz="1799"/>
              </a:p>
            </p:txBody>
          </p:sp>
          <p:sp>
            <p:nvSpPr>
              <p:cNvPr id="441" name="Freeform 440">
                <a:extLst>
                  <a:ext uri="{FF2B5EF4-FFF2-40B4-BE49-F238E27FC236}">
                    <a16:creationId xmlns:a16="http://schemas.microsoft.com/office/drawing/2014/main" id="{F1FA7455-329C-52A5-9A50-C19C3ECCD7E5}"/>
                  </a:ext>
                </a:extLst>
              </p:cNvPr>
              <p:cNvSpPr/>
              <p:nvPr/>
            </p:nvSpPr>
            <p:spPr>
              <a:xfrm>
                <a:off x="18336955" y="7478476"/>
                <a:ext cx="137895" cy="219232"/>
              </a:xfrm>
              <a:custGeom>
                <a:avLst/>
                <a:gdLst>
                  <a:gd name="connsiteX0" fmla="*/ 68948 w 137895"/>
                  <a:gd name="connsiteY0" fmla="*/ 0 h 219232"/>
                  <a:gd name="connsiteX1" fmla="*/ 12827 w 137895"/>
                  <a:gd name="connsiteY1" fmla="*/ 103847 h 219232"/>
                  <a:gd name="connsiteX2" fmla="*/ 9526 w 137895"/>
                  <a:gd name="connsiteY2" fmla="*/ 186265 h 219232"/>
                  <a:gd name="connsiteX3" fmla="*/ 68948 w 137895"/>
                  <a:gd name="connsiteY3" fmla="*/ 219232 h 219232"/>
                  <a:gd name="connsiteX4" fmla="*/ 128369 w 137895"/>
                  <a:gd name="connsiteY4" fmla="*/ 186265 h 219232"/>
                  <a:gd name="connsiteX5" fmla="*/ 125069 w 137895"/>
                  <a:gd name="connsiteY5" fmla="*/ 103847 h 219232"/>
                  <a:gd name="connsiteX6" fmla="*/ 68948 w 137895"/>
                  <a:gd name="connsiteY6" fmla="*/ 0 h 21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95" h="219232">
                    <a:moveTo>
                      <a:pt x="68948" y="0"/>
                    </a:moveTo>
                    <a:cubicBezTo>
                      <a:pt x="60695" y="18132"/>
                      <a:pt x="42538" y="51099"/>
                      <a:pt x="12827" y="103847"/>
                    </a:cubicBezTo>
                    <a:cubicBezTo>
                      <a:pt x="-3680" y="131869"/>
                      <a:pt x="-3680" y="161540"/>
                      <a:pt x="9526" y="186265"/>
                    </a:cubicBezTo>
                    <a:cubicBezTo>
                      <a:pt x="21080" y="207694"/>
                      <a:pt x="42538" y="219232"/>
                      <a:pt x="68948" y="219232"/>
                    </a:cubicBezTo>
                    <a:cubicBezTo>
                      <a:pt x="95357" y="219232"/>
                      <a:pt x="116815" y="207694"/>
                      <a:pt x="128369" y="186265"/>
                    </a:cubicBezTo>
                    <a:cubicBezTo>
                      <a:pt x="141575" y="163188"/>
                      <a:pt x="141575" y="131869"/>
                      <a:pt x="125069" y="103847"/>
                    </a:cubicBezTo>
                    <a:cubicBezTo>
                      <a:pt x="95357" y="51099"/>
                      <a:pt x="77201" y="18132"/>
                      <a:pt x="68948" y="0"/>
                    </a:cubicBezTo>
                    <a:close/>
                  </a:path>
                </a:pathLst>
              </a:custGeom>
              <a:noFill/>
              <a:ln w="12700" cap="rnd">
                <a:solidFill>
                  <a:srgbClr val="000000"/>
                </a:solidFill>
                <a:prstDash val="solid"/>
                <a:miter/>
              </a:ln>
            </p:spPr>
            <p:txBody>
              <a:bodyPr rtlCol="0" anchor="ctr"/>
              <a:lstStyle/>
              <a:p>
                <a:endParaRPr lang="en-US" sz="1799"/>
              </a:p>
            </p:txBody>
          </p:sp>
          <p:grpSp>
            <p:nvGrpSpPr>
              <p:cNvPr id="442" name="Graphic 503">
                <a:extLst>
                  <a:ext uri="{FF2B5EF4-FFF2-40B4-BE49-F238E27FC236}">
                    <a16:creationId xmlns:a16="http://schemas.microsoft.com/office/drawing/2014/main" id="{57DD0153-F175-E3D6-BCA7-399C123A23C2}"/>
                  </a:ext>
                </a:extLst>
              </p:cNvPr>
              <p:cNvGrpSpPr/>
              <p:nvPr/>
            </p:nvGrpSpPr>
            <p:grpSpPr>
              <a:xfrm>
                <a:off x="18394046" y="7891844"/>
                <a:ext cx="492476" cy="369893"/>
                <a:chOff x="18394046" y="7891844"/>
                <a:chExt cx="492476" cy="369893"/>
              </a:xfrm>
            </p:grpSpPr>
            <p:grpSp>
              <p:nvGrpSpPr>
                <p:cNvPr id="443" name="Graphic 503">
                  <a:extLst>
                    <a:ext uri="{FF2B5EF4-FFF2-40B4-BE49-F238E27FC236}">
                      <a16:creationId xmlns:a16="http://schemas.microsoft.com/office/drawing/2014/main" id="{0BE1A4F5-5ADE-C3DB-0BBB-CFB94BA88A25}"/>
                    </a:ext>
                  </a:extLst>
                </p:cNvPr>
                <p:cNvGrpSpPr/>
                <p:nvPr/>
              </p:nvGrpSpPr>
              <p:grpSpPr>
                <a:xfrm>
                  <a:off x="18569018" y="7891844"/>
                  <a:ext cx="317504" cy="317150"/>
                  <a:chOff x="18569018" y="7891844"/>
                  <a:chExt cx="317504" cy="317150"/>
                </a:xfrm>
                <a:noFill/>
              </p:grpSpPr>
              <p:sp>
                <p:nvSpPr>
                  <p:cNvPr id="447" name="Freeform 446">
                    <a:extLst>
                      <a:ext uri="{FF2B5EF4-FFF2-40B4-BE49-F238E27FC236}">
                        <a16:creationId xmlns:a16="http://schemas.microsoft.com/office/drawing/2014/main" id="{4EB707C3-CD31-5C26-4229-EC442DFFEFDB}"/>
                      </a:ext>
                    </a:extLst>
                  </p:cNvPr>
                  <p:cNvSpPr/>
                  <p:nvPr/>
                </p:nvSpPr>
                <p:spPr>
                  <a:xfrm>
                    <a:off x="18569018" y="7891844"/>
                    <a:ext cx="317504" cy="317150"/>
                  </a:xfrm>
                  <a:custGeom>
                    <a:avLst/>
                    <a:gdLst>
                      <a:gd name="connsiteX0" fmla="*/ 234680 w 317504"/>
                      <a:gd name="connsiteY0" fmla="*/ 234439 h 317150"/>
                      <a:gd name="connsiteX1" fmla="*/ 1945 w 317504"/>
                      <a:gd name="connsiteY1" fmla="*/ 315208 h 317150"/>
                      <a:gd name="connsiteX2" fmla="*/ 82825 w 317504"/>
                      <a:gd name="connsiteY2" fmla="*/ 82789 h 317150"/>
                      <a:gd name="connsiteX3" fmla="*/ 315560 w 317504"/>
                      <a:gd name="connsiteY3" fmla="*/ 2019 h 317150"/>
                      <a:gd name="connsiteX4" fmla="*/ 234680 w 317504"/>
                      <a:gd name="connsiteY4" fmla="*/ 234439 h 3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150">
                        <a:moveTo>
                          <a:pt x="234680" y="234439"/>
                        </a:moveTo>
                        <a:cubicBezTo>
                          <a:pt x="171958" y="297077"/>
                          <a:pt x="84475" y="325099"/>
                          <a:pt x="1945" y="315208"/>
                        </a:cubicBezTo>
                        <a:cubicBezTo>
                          <a:pt x="-7958" y="232790"/>
                          <a:pt x="20101" y="147076"/>
                          <a:pt x="82825" y="82789"/>
                        </a:cubicBezTo>
                        <a:cubicBezTo>
                          <a:pt x="145549" y="18502"/>
                          <a:pt x="233030" y="-7871"/>
                          <a:pt x="315560" y="2019"/>
                        </a:cubicBezTo>
                        <a:cubicBezTo>
                          <a:pt x="325463" y="84437"/>
                          <a:pt x="297404" y="170152"/>
                          <a:pt x="234680" y="234439"/>
                        </a:cubicBezTo>
                        <a:close/>
                      </a:path>
                    </a:pathLst>
                  </a:custGeom>
                  <a:solidFill>
                    <a:srgbClr val="00898B"/>
                  </a:solidFill>
                  <a:ln w="12700" cap="rnd">
                    <a:solidFill>
                      <a:srgbClr val="000000"/>
                    </a:solidFill>
                    <a:prstDash val="solid"/>
                    <a:miter/>
                  </a:ln>
                </p:spPr>
                <p:txBody>
                  <a:bodyPr rtlCol="0" anchor="ctr"/>
                  <a:lstStyle/>
                  <a:p>
                    <a:endParaRPr lang="en-US" sz="1799"/>
                  </a:p>
                </p:txBody>
              </p:sp>
              <p:sp>
                <p:nvSpPr>
                  <p:cNvPr id="448" name="Freeform 447">
                    <a:extLst>
                      <a:ext uri="{FF2B5EF4-FFF2-40B4-BE49-F238E27FC236}">
                        <a16:creationId xmlns:a16="http://schemas.microsoft.com/office/drawing/2014/main" id="{E4DA2C23-03B4-E6C4-375D-AD06A78B8F9B}"/>
                      </a:ext>
                    </a:extLst>
                  </p:cNvPr>
                  <p:cNvSpPr/>
                  <p:nvPr/>
                </p:nvSpPr>
                <p:spPr>
                  <a:xfrm>
                    <a:off x="18570963" y="8032326"/>
                    <a:ext cx="174964" cy="174726"/>
                  </a:xfrm>
                  <a:custGeom>
                    <a:avLst/>
                    <a:gdLst>
                      <a:gd name="connsiteX0" fmla="*/ 174963 w 174964"/>
                      <a:gd name="connsiteY0" fmla="*/ 0 h 174726"/>
                      <a:gd name="connsiteX1" fmla="*/ 0 w 174964"/>
                      <a:gd name="connsiteY1" fmla="*/ 174726 h 174726"/>
                    </a:gdLst>
                    <a:ahLst/>
                    <a:cxnLst>
                      <a:cxn ang="0">
                        <a:pos x="connsiteX0" y="connsiteY0"/>
                      </a:cxn>
                      <a:cxn ang="0">
                        <a:pos x="connsiteX1" y="connsiteY1"/>
                      </a:cxn>
                    </a:cxnLst>
                    <a:rect l="l" t="t" r="r" b="b"/>
                    <a:pathLst>
                      <a:path w="174964" h="174726">
                        <a:moveTo>
                          <a:pt x="174963" y="0"/>
                        </a:moveTo>
                        <a:lnTo>
                          <a:pt x="0" y="174726"/>
                        </a:lnTo>
                      </a:path>
                    </a:pathLst>
                  </a:custGeom>
                  <a:ln w="12700" cap="rnd">
                    <a:solidFill>
                      <a:srgbClr val="000000"/>
                    </a:solidFill>
                    <a:prstDash val="solid"/>
                    <a:miter/>
                  </a:ln>
                </p:spPr>
                <p:txBody>
                  <a:bodyPr rtlCol="0" anchor="ctr"/>
                  <a:lstStyle/>
                  <a:p>
                    <a:endParaRPr lang="en-US" sz="1799"/>
                  </a:p>
                </p:txBody>
              </p:sp>
            </p:grpSp>
            <p:grpSp>
              <p:nvGrpSpPr>
                <p:cNvPr id="444" name="Graphic 503">
                  <a:extLst>
                    <a:ext uri="{FF2B5EF4-FFF2-40B4-BE49-F238E27FC236}">
                      <a16:creationId xmlns:a16="http://schemas.microsoft.com/office/drawing/2014/main" id="{E13AB388-558E-78EC-D4C7-B274F3F8692A}"/>
                    </a:ext>
                  </a:extLst>
                </p:cNvPr>
                <p:cNvGrpSpPr/>
                <p:nvPr/>
              </p:nvGrpSpPr>
              <p:grpSpPr>
                <a:xfrm>
                  <a:off x="18394046" y="7944664"/>
                  <a:ext cx="317503" cy="317073"/>
                  <a:chOff x="18394046" y="7944664"/>
                  <a:chExt cx="317503" cy="317073"/>
                </a:xfrm>
                <a:solidFill>
                  <a:srgbClr val="FFFFFF"/>
                </a:solidFill>
              </p:grpSpPr>
              <p:sp>
                <p:nvSpPr>
                  <p:cNvPr id="445" name="Freeform 444">
                    <a:extLst>
                      <a:ext uri="{FF2B5EF4-FFF2-40B4-BE49-F238E27FC236}">
                        <a16:creationId xmlns:a16="http://schemas.microsoft.com/office/drawing/2014/main" id="{C20B6E89-DB39-FA0D-FEC0-2C6DA8EFD368}"/>
                      </a:ext>
                    </a:extLst>
                  </p:cNvPr>
                  <p:cNvSpPr/>
                  <p:nvPr/>
                </p:nvSpPr>
                <p:spPr>
                  <a:xfrm>
                    <a:off x="18394046" y="7944664"/>
                    <a:ext cx="317503" cy="317073"/>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00898B"/>
                  </a:solidFill>
                  <a:ln w="12700" cap="rnd">
                    <a:solidFill>
                      <a:srgbClr val="000000"/>
                    </a:solidFill>
                    <a:prstDash val="solid"/>
                    <a:miter/>
                  </a:ln>
                </p:spPr>
                <p:txBody>
                  <a:bodyPr rtlCol="0" anchor="ctr"/>
                  <a:lstStyle/>
                  <a:p>
                    <a:endParaRPr lang="en-US" sz="1799"/>
                  </a:p>
                </p:txBody>
              </p:sp>
              <p:sp>
                <p:nvSpPr>
                  <p:cNvPr id="446" name="Freeform 445">
                    <a:extLst>
                      <a:ext uri="{FF2B5EF4-FFF2-40B4-BE49-F238E27FC236}">
                        <a16:creationId xmlns:a16="http://schemas.microsoft.com/office/drawing/2014/main" id="{544ED870-86D9-4C5F-D490-FA5EC8A5347B}"/>
                      </a:ext>
                    </a:extLst>
                  </p:cNvPr>
                  <p:cNvSpPr/>
                  <p:nvPr/>
                </p:nvSpPr>
                <p:spPr>
                  <a:xfrm>
                    <a:off x="18534650" y="8086722"/>
                    <a:ext cx="174964" cy="173078"/>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ln w="12700" cap="rnd">
                    <a:solidFill>
                      <a:srgbClr val="000000"/>
                    </a:solidFill>
                    <a:prstDash val="solid"/>
                    <a:miter/>
                  </a:ln>
                </p:spPr>
                <p:txBody>
                  <a:bodyPr rtlCol="0" anchor="ctr"/>
                  <a:lstStyle/>
                  <a:p>
                    <a:endParaRPr lang="en-US" sz="1799"/>
                  </a:p>
                </p:txBody>
              </p:sp>
            </p:grpSp>
          </p:grpSp>
        </p:grpSp>
      </p:grpSp>
      <p:grpSp>
        <p:nvGrpSpPr>
          <p:cNvPr id="453" name="Group 452">
            <a:extLst>
              <a:ext uri="{FF2B5EF4-FFF2-40B4-BE49-F238E27FC236}">
                <a16:creationId xmlns:a16="http://schemas.microsoft.com/office/drawing/2014/main" id="{0312B705-8F17-FE92-9B23-D255609ADC64}"/>
              </a:ext>
            </a:extLst>
          </p:cNvPr>
          <p:cNvGrpSpPr/>
          <p:nvPr/>
        </p:nvGrpSpPr>
        <p:grpSpPr>
          <a:xfrm>
            <a:off x="4492746" y="3587893"/>
            <a:ext cx="459367" cy="460475"/>
            <a:chOff x="4835837" y="5211016"/>
            <a:chExt cx="539302" cy="540603"/>
          </a:xfrm>
        </p:grpSpPr>
        <p:grpSp>
          <p:nvGrpSpPr>
            <p:cNvPr id="454" name="Group 453">
              <a:extLst>
                <a:ext uri="{FF2B5EF4-FFF2-40B4-BE49-F238E27FC236}">
                  <a16:creationId xmlns:a16="http://schemas.microsoft.com/office/drawing/2014/main" id="{C5EF2FE2-A700-1592-B9B0-BED5547F2144}"/>
                </a:ext>
              </a:extLst>
            </p:cNvPr>
            <p:cNvGrpSpPr/>
            <p:nvPr/>
          </p:nvGrpSpPr>
          <p:grpSpPr>
            <a:xfrm>
              <a:off x="4835837" y="5211016"/>
              <a:ext cx="539302" cy="540603"/>
              <a:chOff x="3686030" y="8104978"/>
              <a:chExt cx="395065" cy="396018"/>
            </a:xfrm>
          </p:grpSpPr>
          <p:sp>
            <p:nvSpPr>
              <p:cNvPr id="458" name="Freeform 457">
                <a:extLst>
                  <a:ext uri="{FF2B5EF4-FFF2-40B4-BE49-F238E27FC236}">
                    <a16:creationId xmlns:a16="http://schemas.microsoft.com/office/drawing/2014/main" id="{334A3305-2B86-B5F9-FEE4-0BD98AEBF393}"/>
                  </a:ext>
                </a:extLst>
              </p:cNvPr>
              <p:cNvSpPr/>
              <p:nvPr/>
            </p:nvSpPr>
            <p:spPr>
              <a:xfrm>
                <a:off x="3732676" y="8460062"/>
                <a:ext cx="199912" cy="7615"/>
              </a:xfrm>
              <a:custGeom>
                <a:avLst/>
                <a:gdLst>
                  <a:gd name="connsiteX0" fmla="*/ 199913 w 199912"/>
                  <a:gd name="connsiteY0" fmla="*/ 0 h 7615"/>
                  <a:gd name="connsiteX1" fmla="*/ 192297 w 199912"/>
                  <a:gd name="connsiteY1" fmla="*/ 7616 h 7615"/>
                  <a:gd name="connsiteX2" fmla="*/ 7616 w 199912"/>
                  <a:gd name="connsiteY2" fmla="*/ 7616 h 7615"/>
                  <a:gd name="connsiteX3" fmla="*/ 0 w 199912"/>
                  <a:gd name="connsiteY3" fmla="*/ 0 h 7615"/>
                </a:gdLst>
                <a:ahLst/>
                <a:cxnLst>
                  <a:cxn ang="0">
                    <a:pos x="connsiteX0" y="connsiteY0"/>
                  </a:cxn>
                  <a:cxn ang="0">
                    <a:pos x="connsiteX1" y="connsiteY1"/>
                  </a:cxn>
                  <a:cxn ang="0">
                    <a:pos x="connsiteX2" y="connsiteY2"/>
                  </a:cxn>
                  <a:cxn ang="0">
                    <a:pos x="connsiteX3" y="connsiteY3"/>
                  </a:cxn>
                </a:cxnLst>
                <a:rect l="l" t="t" r="r" b="b"/>
                <a:pathLst>
                  <a:path w="199912" h="7615">
                    <a:moveTo>
                      <a:pt x="199913" y="0"/>
                    </a:moveTo>
                    <a:cubicBezTo>
                      <a:pt x="199913" y="3808"/>
                      <a:pt x="197057" y="7616"/>
                      <a:pt x="192297" y="7616"/>
                    </a:cubicBezTo>
                    <a:lnTo>
                      <a:pt x="7616" y="7616"/>
                    </a:lnTo>
                    <a:cubicBezTo>
                      <a:pt x="3808" y="7616"/>
                      <a:pt x="0" y="3808"/>
                      <a:pt x="0" y="0"/>
                    </a:cubicBezTo>
                  </a:path>
                </a:pathLst>
              </a:custGeom>
              <a:noFill/>
              <a:ln w="12700" cap="flat">
                <a:solidFill>
                  <a:srgbClr val="000000"/>
                </a:solid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B93BAD3A-271D-CBA4-937F-F59047E926E2}"/>
                  </a:ext>
                </a:extLst>
              </p:cNvPr>
              <p:cNvSpPr/>
              <p:nvPr/>
            </p:nvSpPr>
            <p:spPr>
              <a:xfrm>
                <a:off x="3699357" y="8354393"/>
                <a:ext cx="261790" cy="146603"/>
              </a:xfrm>
              <a:custGeom>
                <a:avLst/>
                <a:gdLst>
                  <a:gd name="connsiteX0" fmla="*/ 200865 w 261790"/>
                  <a:gd name="connsiteY0" fmla="*/ 111380 h 146603"/>
                  <a:gd name="connsiteX1" fmla="*/ 207529 w 261790"/>
                  <a:gd name="connsiteY1" fmla="*/ 140891 h 146603"/>
                  <a:gd name="connsiteX2" fmla="*/ 215144 w 261790"/>
                  <a:gd name="connsiteY2" fmla="*/ 146603 h 146603"/>
                  <a:gd name="connsiteX3" fmla="*/ 247511 w 261790"/>
                  <a:gd name="connsiteY3" fmla="*/ 146603 h 146603"/>
                  <a:gd name="connsiteX4" fmla="*/ 254175 w 261790"/>
                  <a:gd name="connsiteY4" fmla="*/ 140891 h 146603"/>
                  <a:gd name="connsiteX5" fmla="*/ 261791 w 261790"/>
                  <a:gd name="connsiteY5" fmla="*/ 108524 h 146603"/>
                  <a:gd name="connsiteX6" fmla="*/ 261791 w 261790"/>
                  <a:gd name="connsiteY6" fmla="*/ 106620 h 146603"/>
                  <a:gd name="connsiteX7" fmla="*/ 261791 w 261790"/>
                  <a:gd name="connsiteY7" fmla="*/ 106620 h 146603"/>
                  <a:gd name="connsiteX8" fmla="*/ 261791 w 261790"/>
                  <a:gd name="connsiteY8" fmla="*/ 55214 h 146603"/>
                  <a:gd name="connsiteX9" fmla="*/ 246559 w 261790"/>
                  <a:gd name="connsiteY9" fmla="*/ 8568 h 146603"/>
                  <a:gd name="connsiteX10" fmla="*/ 242751 w 261790"/>
                  <a:gd name="connsiteY10" fmla="*/ 2856 h 146603"/>
                  <a:gd name="connsiteX11" fmla="*/ 237040 w 261790"/>
                  <a:gd name="connsiteY11" fmla="*/ 0 h 146603"/>
                  <a:gd name="connsiteX12" fmla="*/ 25703 w 261790"/>
                  <a:gd name="connsiteY12" fmla="*/ 0 h 146603"/>
                  <a:gd name="connsiteX13" fmla="*/ 19039 w 261790"/>
                  <a:gd name="connsiteY13" fmla="*/ 3808 h 146603"/>
                  <a:gd name="connsiteX14" fmla="*/ 15232 w 261790"/>
                  <a:gd name="connsiteY14" fmla="*/ 9520 h 146603"/>
                  <a:gd name="connsiteX15" fmla="*/ 0 w 261790"/>
                  <a:gd name="connsiteY15" fmla="*/ 56166 h 146603"/>
                  <a:gd name="connsiteX16" fmla="*/ 0 w 261790"/>
                  <a:gd name="connsiteY16" fmla="*/ 106620 h 146603"/>
                  <a:gd name="connsiteX17" fmla="*/ 0 w 261790"/>
                  <a:gd name="connsiteY17" fmla="*/ 106620 h 146603"/>
                  <a:gd name="connsiteX18" fmla="*/ 0 w 261790"/>
                  <a:gd name="connsiteY18" fmla="*/ 108524 h 146603"/>
                  <a:gd name="connsiteX19" fmla="*/ 7616 w 261790"/>
                  <a:gd name="connsiteY19" fmla="*/ 140891 h 146603"/>
                  <a:gd name="connsiteX20" fmla="*/ 15232 w 261790"/>
                  <a:gd name="connsiteY20" fmla="*/ 146603 h 146603"/>
                  <a:gd name="connsiteX21" fmla="*/ 50454 w 261790"/>
                  <a:gd name="connsiteY21" fmla="*/ 146603 h 146603"/>
                  <a:gd name="connsiteX22" fmla="*/ 58070 w 261790"/>
                  <a:gd name="connsiteY22" fmla="*/ 140891 h 146603"/>
                  <a:gd name="connsiteX23" fmla="*/ 63782 w 261790"/>
                  <a:gd name="connsiteY23" fmla="*/ 112332 h 14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790" h="146603">
                    <a:moveTo>
                      <a:pt x="200865" y="111380"/>
                    </a:moveTo>
                    <a:lnTo>
                      <a:pt x="207529" y="140891"/>
                    </a:lnTo>
                    <a:cubicBezTo>
                      <a:pt x="208481" y="143747"/>
                      <a:pt x="211336" y="146603"/>
                      <a:pt x="215144" y="146603"/>
                    </a:cubicBezTo>
                    <a:lnTo>
                      <a:pt x="247511" y="146603"/>
                    </a:lnTo>
                    <a:cubicBezTo>
                      <a:pt x="251319" y="146603"/>
                      <a:pt x="253223" y="143747"/>
                      <a:pt x="254175" y="140891"/>
                    </a:cubicBezTo>
                    <a:lnTo>
                      <a:pt x="261791" y="108524"/>
                    </a:lnTo>
                    <a:cubicBezTo>
                      <a:pt x="261791" y="108524"/>
                      <a:pt x="261791" y="107572"/>
                      <a:pt x="261791" y="106620"/>
                    </a:cubicBezTo>
                    <a:cubicBezTo>
                      <a:pt x="261791" y="106620"/>
                      <a:pt x="261791" y="106620"/>
                      <a:pt x="261791" y="106620"/>
                    </a:cubicBezTo>
                    <a:lnTo>
                      <a:pt x="261791" y="55214"/>
                    </a:lnTo>
                    <a:cubicBezTo>
                      <a:pt x="261791" y="38079"/>
                      <a:pt x="257031" y="23799"/>
                      <a:pt x="246559" y="8568"/>
                    </a:cubicBezTo>
                    <a:lnTo>
                      <a:pt x="242751" y="2856"/>
                    </a:lnTo>
                    <a:cubicBezTo>
                      <a:pt x="241799" y="952"/>
                      <a:pt x="238944" y="0"/>
                      <a:pt x="237040" y="0"/>
                    </a:cubicBezTo>
                    <a:lnTo>
                      <a:pt x="25703" y="0"/>
                    </a:lnTo>
                    <a:cubicBezTo>
                      <a:pt x="22847" y="0"/>
                      <a:pt x="20943" y="1904"/>
                      <a:pt x="19039" y="3808"/>
                    </a:cubicBezTo>
                    <a:lnTo>
                      <a:pt x="15232" y="9520"/>
                    </a:lnTo>
                    <a:cubicBezTo>
                      <a:pt x="4760" y="23799"/>
                      <a:pt x="0" y="39031"/>
                      <a:pt x="0" y="56166"/>
                    </a:cubicBezTo>
                    <a:lnTo>
                      <a:pt x="0" y="106620"/>
                    </a:lnTo>
                    <a:cubicBezTo>
                      <a:pt x="0" y="106620"/>
                      <a:pt x="0" y="106620"/>
                      <a:pt x="0" y="106620"/>
                    </a:cubicBezTo>
                    <a:cubicBezTo>
                      <a:pt x="0" y="106620"/>
                      <a:pt x="0" y="108524"/>
                      <a:pt x="0" y="108524"/>
                    </a:cubicBezTo>
                    <a:lnTo>
                      <a:pt x="7616" y="140891"/>
                    </a:lnTo>
                    <a:cubicBezTo>
                      <a:pt x="8568" y="143747"/>
                      <a:pt x="11423" y="146603"/>
                      <a:pt x="15232" y="146603"/>
                    </a:cubicBezTo>
                    <a:lnTo>
                      <a:pt x="50454" y="146603"/>
                    </a:lnTo>
                    <a:cubicBezTo>
                      <a:pt x="53310" y="146603"/>
                      <a:pt x="57118" y="143747"/>
                      <a:pt x="58070" y="140891"/>
                    </a:cubicBezTo>
                    <a:lnTo>
                      <a:pt x="63782" y="112332"/>
                    </a:lnTo>
                  </a:path>
                </a:pathLst>
              </a:custGeom>
              <a:noFill/>
              <a:ln w="12700" cap="flat">
                <a:solidFill>
                  <a:srgbClr val="000000"/>
                </a:solid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D5C9638C-D005-13F3-D3C9-48143A926244}"/>
                  </a:ext>
                </a:extLst>
              </p:cNvPr>
              <p:cNvSpPr/>
              <p:nvPr/>
            </p:nvSpPr>
            <p:spPr>
              <a:xfrm>
                <a:off x="3804073" y="8400088"/>
                <a:ext cx="52358" cy="19039"/>
              </a:xfrm>
              <a:custGeom>
                <a:avLst/>
                <a:gdLst>
                  <a:gd name="connsiteX0" fmla="*/ 44742 w 52358"/>
                  <a:gd name="connsiteY0" fmla="*/ 19039 h 19039"/>
                  <a:gd name="connsiteX1" fmla="*/ 7616 w 52358"/>
                  <a:gd name="connsiteY1" fmla="*/ 19039 h 19039"/>
                  <a:gd name="connsiteX2" fmla="*/ 0 w 52358"/>
                  <a:gd name="connsiteY2" fmla="*/ 9520 h 19039"/>
                  <a:gd name="connsiteX3" fmla="*/ 7616 w 52358"/>
                  <a:gd name="connsiteY3" fmla="*/ 0 h 19039"/>
                  <a:gd name="connsiteX4" fmla="*/ 44742 w 52358"/>
                  <a:gd name="connsiteY4" fmla="*/ 0 h 19039"/>
                  <a:gd name="connsiteX5" fmla="*/ 52358 w 52358"/>
                  <a:gd name="connsiteY5" fmla="*/ 9520 h 19039"/>
                  <a:gd name="connsiteX6" fmla="*/ 44742 w 52358"/>
                  <a:gd name="connsiteY6" fmla="*/ 19039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8" h="19039">
                    <a:moveTo>
                      <a:pt x="44742" y="19039"/>
                    </a:moveTo>
                    <a:lnTo>
                      <a:pt x="7616" y="19039"/>
                    </a:lnTo>
                    <a:cubicBezTo>
                      <a:pt x="3808" y="19039"/>
                      <a:pt x="0" y="14279"/>
                      <a:pt x="0" y="9520"/>
                    </a:cubicBezTo>
                    <a:cubicBezTo>
                      <a:pt x="0" y="4760"/>
                      <a:pt x="3808" y="0"/>
                      <a:pt x="7616" y="0"/>
                    </a:cubicBezTo>
                    <a:lnTo>
                      <a:pt x="44742" y="0"/>
                    </a:lnTo>
                    <a:cubicBezTo>
                      <a:pt x="48550" y="0"/>
                      <a:pt x="52358" y="4760"/>
                      <a:pt x="52358" y="9520"/>
                    </a:cubicBezTo>
                    <a:cubicBezTo>
                      <a:pt x="52358" y="14279"/>
                      <a:pt x="49502" y="19039"/>
                      <a:pt x="44742" y="19039"/>
                    </a:cubicBezTo>
                    <a:close/>
                  </a:path>
                </a:pathLst>
              </a:custGeom>
              <a:noFill/>
              <a:ln w="12700" cap="flat">
                <a:solidFill>
                  <a:srgbClr val="000000"/>
                </a:solid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B54579EE-D9D5-50F1-60FD-F4FCDCF68660}"/>
                  </a:ext>
                </a:extLst>
              </p:cNvPr>
              <p:cNvSpPr/>
              <p:nvPr/>
            </p:nvSpPr>
            <p:spPr>
              <a:xfrm>
                <a:off x="3686030" y="8281092"/>
                <a:ext cx="294157" cy="85676"/>
              </a:xfrm>
              <a:custGeom>
                <a:avLst/>
                <a:gdLst>
                  <a:gd name="connsiteX0" fmla="*/ 273214 w 294157"/>
                  <a:gd name="connsiteY0" fmla="*/ 85677 h 85676"/>
                  <a:gd name="connsiteX1" fmla="*/ 294158 w 294157"/>
                  <a:gd name="connsiteY1" fmla="*/ 63782 h 85676"/>
                  <a:gd name="connsiteX2" fmla="*/ 273214 w 294157"/>
                  <a:gd name="connsiteY2" fmla="*/ 42838 h 85676"/>
                  <a:gd name="connsiteX3" fmla="*/ 265599 w 294157"/>
                  <a:gd name="connsiteY3" fmla="*/ 50454 h 85676"/>
                  <a:gd name="connsiteX4" fmla="*/ 273214 w 294157"/>
                  <a:gd name="connsiteY4" fmla="*/ 58070 h 85676"/>
                  <a:gd name="connsiteX5" fmla="*/ 278926 w 294157"/>
                  <a:gd name="connsiteY5" fmla="*/ 63782 h 85676"/>
                  <a:gd name="connsiteX6" fmla="*/ 273214 w 294157"/>
                  <a:gd name="connsiteY6" fmla="*/ 70445 h 85676"/>
                  <a:gd name="connsiteX7" fmla="*/ 258935 w 294157"/>
                  <a:gd name="connsiteY7" fmla="*/ 70445 h 85676"/>
                  <a:gd name="connsiteX8" fmla="*/ 248463 w 294157"/>
                  <a:gd name="connsiteY8" fmla="*/ 25703 h 85676"/>
                  <a:gd name="connsiteX9" fmla="*/ 216096 w 294157"/>
                  <a:gd name="connsiteY9" fmla="*/ 0 h 85676"/>
                  <a:gd name="connsiteX10" fmla="*/ 79013 w 294157"/>
                  <a:gd name="connsiteY10" fmla="*/ 0 h 85676"/>
                  <a:gd name="connsiteX11" fmla="*/ 46646 w 294157"/>
                  <a:gd name="connsiteY11" fmla="*/ 25703 h 85676"/>
                  <a:gd name="connsiteX12" fmla="*/ 35223 w 294157"/>
                  <a:gd name="connsiteY12" fmla="*/ 70445 h 85676"/>
                  <a:gd name="connsiteX13" fmla="*/ 19991 w 294157"/>
                  <a:gd name="connsiteY13" fmla="*/ 70445 h 85676"/>
                  <a:gd name="connsiteX14" fmla="*/ 14279 w 294157"/>
                  <a:gd name="connsiteY14" fmla="*/ 63782 h 85676"/>
                  <a:gd name="connsiteX15" fmla="*/ 19991 w 294157"/>
                  <a:gd name="connsiteY15" fmla="*/ 58070 h 85676"/>
                  <a:gd name="connsiteX16" fmla="*/ 27607 w 294157"/>
                  <a:gd name="connsiteY16" fmla="*/ 50454 h 85676"/>
                  <a:gd name="connsiteX17" fmla="*/ 19991 w 294157"/>
                  <a:gd name="connsiteY17" fmla="*/ 42838 h 85676"/>
                  <a:gd name="connsiteX18" fmla="*/ 0 w 294157"/>
                  <a:gd name="connsiteY18" fmla="*/ 63782 h 85676"/>
                  <a:gd name="connsiteX19" fmla="*/ 19991 w 294157"/>
                  <a:gd name="connsiteY19" fmla="*/ 85677 h 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157" h="85676">
                    <a:moveTo>
                      <a:pt x="273214" y="85677"/>
                    </a:moveTo>
                    <a:cubicBezTo>
                      <a:pt x="284638" y="85677"/>
                      <a:pt x="294158" y="76157"/>
                      <a:pt x="294158" y="63782"/>
                    </a:cubicBezTo>
                    <a:cubicBezTo>
                      <a:pt x="294158" y="51406"/>
                      <a:pt x="284638" y="42838"/>
                      <a:pt x="273214" y="42838"/>
                    </a:cubicBezTo>
                    <a:cubicBezTo>
                      <a:pt x="261791" y="42838"/>
                      <a:pt x="265599" y="46646"/>
                      <a:pt x="265599" y="50454"/>
                    </a:cubicBezTo>
                    <a:cubicBezTo>
                      <a:pt x="265599" y="54262"/>
                      <a:pt x="269406" y="58070"/>
                      <a:pt x="273214" y="58070"/>
                    </a:cubicBezTo>
                    <a:cubicBezTo>
                      <a:pt x="277022" y="58070"/>
                      <a:pt x="278926" y="60926"/>
                      <a:pt x="278926" y="63782"/>
                    </a:cubicBezTo>
                    <a:cubicBezTo>
                      <a:pt x="278926" y="66638"/>
                      <a:pt x="276070" y="70445"/>
                      <a:pt x="273214" y="70445"/>
                    </a:cubicBezTo>
                    <a:lnTo>
                      <a:pt x="258935" y="70445"/>
                    </a:lnTo>
                    <a:lnTo>
                      <a:pt x="248463" y="25703"/>
                    </a:lnTo>
                    <a:cubicBezTo>
                      <a:pt x="244655" y="10472"/>
                      <a:pt x="231328" y="0"/>
                      <a:pt x="216096" y="0"/>
                    </a:cubicBezTo>
                    <a:lnTo>
                      <a:pt x="79013" y="0"/>
                    </a:lnTo>
                    <a:cubicBezTo>
                      <a:pt x="62830" y="0"/>
                      <a:pt x="49502" y="10472"/>
                      <a:pt x="46646" y="25703"/>
                    </a:cubicBezTo>
                    <a:lnTo>
                      <a:pt x="35223" y="70445"/>
                    </a:lnTo>
                    <a:lnTo>
                      <a:pt x="19991" y="70445"/>
                    </a:lnTo>
                    <a:cubicBezTo>
                      <a:pt x="17135" y="70445"/>
                      <a:pt x="14279" y="67590"/>
                      <a:pt x="14279" y="63782"/>
                    </a:cubicBezTo>
                    <a:cubicBezTo>
                      <a:pt x="14279" y="59974"/>
                      <a:pt x="17135" y="58070"/>
                      <a:pt x="19991" y="58070"/>
                    </a:cubicBezTo>
                    <a:cubicBezTo>
                      <a:pt x="22847" y="58070"/>
                      <a:pt x="27607" y="54262"/>
                      <a:pt x="27607" y="50454"/>
                    </a:cubicBezTo>
                    <a:cubicBezTo>
                      <a:pt x="27607" y="46646"/>
                      <a:pt x="23799" y="42838"/>
                      <a:pt x="19991" y="42838"/>
                    </a:cubicBezTo>
                    <a:cubicBezTo>
                      <a:pt x="9520" y="42838"/>
                      <a:pt x="0" y="52358"/>
                      <a:pt x="0" y="63782"/>
                    </a:cubicBezTo>
                    <a:cubicBezTo>
                      <a:pt x="0" y="75205"/>
                      <a:pt x="9520" y="85677"/>
                      <a:pt x="19991" y="85677"/>
                    </a:cubicBezTo>
                  </a:path>
                </a:pathLst>
              </a:custGeom>
              <a:noFill/>
              <a:ln w="12700" cap="flat">
                <a:solidFill>
                  <a:srgbClr val="000000"/>
                </a:solid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5E7B4B7A-AD70-E117-D6D5-A16188D33205}"/>
                  </a:ext>
                </a:extLst>
              </p:cNvPr>
              <p:cNvSpPr/>
              <p:nvPr/>
            </p:nvSpPr>
            <p:spPr>
              <a:xfrm>
                <a:off x="3837392" y="8104978"/>
                <a:ext cx="243703" cy="237991"/>
              </a:xfrm>
              <a:custGeom>
                <a:avLst/>
                <a:gdLst>
                  <a:gd name="connsiteX0" fmla="*/ 4760 w 243703"/>
                  <a:gd name="connsiteY0" fmla="*/ 158978 h 237991"/>
                  <a:gd name="connsiteX1" fmla="*/ 0 w 243703"/>
                  <a:gd name="connsiteY1" fmla="*/ 122804 h 237991"/>
                  <a:gd name="connsiteX2" fmla="*/ 121852 w 243703"/>
                  <a:gd name="connsiteY2" fmla="*/ 0 h 237991"/>
                  <a:gd name="connsiteX3" fmla="*/ 243703 w 243703"/>
                  <a:gd name="connsiteY3" fmla="*/ 122804 h 237991"/>
                  <a:gd name="connsiteX4" fmla="*/ 163738 w 243703"/>
                  <a:gd name="connsiteY4" fmla="*/ 237992 h 237991"/>
                  <a:gd name="connsiteX5" fmla="*/ 160882 w 243703"/>
                  <a:gd name="connsiteY5" fmla="*/ 237992 h 2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03" h="237991">
                    <a:moveTo>
                      <a:pt x="4760" y="158978"/>
                    </a:moveTo>
                    <a:cubicBezTo>
                      <a:pt x="952" y="147555"/>
                      <a:pt x="0" y="134227"/>
                      <a:pt x="0" y="122804"/>
                    </a:cubicBezTo>
                    <a:cubicBezTo>
                      <a:pt x="0" y="55214"/>
                      <a:pt x="54262" y="0"/>
                      <a:pt x="121852" y="0"/>
                    </a:cubicBezTo>
                    <a:cubicBezTo>
                      <a:pt x="189441" y="0"/>
                      <a:pt x="243703" y="55214"/>
                      <a:pt x="243703" y="122804"/>
                    </a:cubicBezTo>
                    <a:cubicBezTo>
                      <a:pt x="243703" y="190393"/>
                      <a:pt x="211336" y="220856"/>
                      <a:pt x="163738" y="237992"/>
                    </a:cubicBezTo>
                    <a:cubicBezTo>
                      <a:pt x="162786" y="237040"/>
                      <a:pt x="161834" y="237992"/>
                      <a:pt x="160882" y="237992"/>
                    </a:cubicBezTo>
                  </a:path>
                </a:pathLst>
              </a:custGeom>
              <a:noFill/>
              <a:ln w="12700" cap="flat">
                <a:solidFill>
                  <a:srgbClr val="000000"/>
                </a:solid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133B1F6F-4EAE-A224-E630-B7C9976B9FD6}"/>
                  </a:ext>
                </a:extLst>
              </p:cNvPr>
              <p:cNvSpPr/>
              <p:nvPr/>
            </p:nvSpPr>
            <p:spPr>
              <a:xfrm>
                <a:off x="3728868" y="8380097"/>
                <a:ext cx="57117" cy="57117"/>
              </a:xfrm>
              <a:custGeom>
                <a:avLst/>
                <a:gdLst>
                  <a:gd name="connsiteX0" fmla="*/ 57118 w 57117"/>
                  <a:gd name="connsiteY0" fmla="*/ 28559 h 57117"/>
                  <a:gd name="connsiteX1" fmla="*/ 28559 w 57117"/>
                  <a:gd name="connsiteY1" fmla="*/ 57118 h 57117"/>
                  <a:gd name="connsiteX2" fmla="*/ 0 w 57117"/>
                  <a:gd name="connsiteY2" fmla="*/ 28559 h 57117"/>
                  <a:gd name="connsiteX3" fmla="*/ 28559 w 57117"/>
                  <a:gd name="connsiteY3" fmla="*/ 0 h 57117"/>
                </a:gdLst>
                <a:ahLst/>
                <a:cxnLst>
                  <a:cxn ang="0">
                    <a:pos x="connsiteX0" y="connsiteY0"/>
                  </a:cxn>
                  <a:cxn ang="0">
                    <a:pos x="connsiteX1" y="connsiteY1"/>
                  </a:cxn>
                  <a:cxn ang="0">
                    <a:pos x="connsiteX2" y="connsiteY2"/>
                  </a:cxn>
                  <a:cxn ang="0">
                    <a:pos x="connsiteX3" y="connsiteY3"/>
                  </a:cxn>
                </a:cxnLst>
                <a:rect l="l" t="t" r="r" b="b"/>
                <a:pathLst>
                  <a:path w="57117" h="57117">
                    <a:moveTo>
                      <a:pt x="57118" y="28559"/>
                    </a:moveTo>
                    <a:cubicBezTo>
                      <a:pt x="57118" y="44743"/>
                      <a:pt x="44742" y="57118"/>
                      <a:pt x="28559" y="57118"/>
                    </a:cubicBezTo>
                    <a:cubicBezTo>
                      <a:pt x="12375" y="57118"/>
                      <a:pt x="0" y="44743"/>
                      <a:pt x="0" y="28559"/>
                    </a:cubicBezTo>
                    <a:cubicBezTo>
                      <a:pt x="0" y="12375"/>
                      <a:pt x="12375" y="0"/>
                      <a:pt x="28559" y="0"/>
                    </a:cubicBezTo>
                  </a:path>
                </a:pathLst>
              </a:custGeom>
              <a:noFill/>
              <a:ln w="12700" cap="flat">
                <a:solidFill>
                  <a:srgbClr val="000000"/>
                </a:solid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27B2D728-B67B-BF77-3961-2497A0261CC3}"/>
                  </a:ext>
                </a:extLst>
              </p:cNvPr>
              <p:cNvSpPr/>
              <p:nvPr/>
            </p:nvSpPr>
            <p:spPr>
              <a:xfrm>
                <a:off x="3875471" y="8381049"/>
                <a:ext cx="57117" cy="57117"/>
              </a:xfrm>
              <a:custGeom>
                <a:avLst/>
                <a:gdLst>
                  <a:gd name="connsiteX0" fmla="*/ 57118 w 57117"/>
                  <a:gd name="connsiteY0" fmla="*/ 28559 h 57117"/>
                  <a:gd name="connsiteX1" fmla="*/ 28559 w 57117"/>
                  <a:gd name="connsiteY1" fmla="*/ 57118 h 57117"/>
                  <a:gd name="connsiteX2" fmla="*/ 0 w 57117"/>
                  <a:gd name="connsiteY2" fmla="*/ 28559 h 57117"/>
                  <a:gd name="connsiteX3" fmla="*/ 28559 w 57117"/>
                  <a:gd name="connsiteY3" fmla="*/ 0 h 57117"/>
                </a:gdLst>
                <a:ahLst/>
                <a:cxnLst>
                  <a:cxn ang="0">
                    <a:pos x="connsiteX0" y="connsiteY0"/>
                  </a:cxn>
                  <a:cxn ang="0">
                    <a:pos x="connsiteX1" y="connsiteY1"/>
                  </a:cxn>
                  <a:cxn ang="0">
                    <a:pos x="connsiteX2" y="connsiteY2"/>
                  </a:cxn>
                  <a:cxn ang="0">
                    <a:pos x="connsiteX3" y="connsiteY3"/>
                  </a:cxn>
                </a:cxnLst>
                <a:rect l="l" t="t" r="r" b="b"/>
                <a:pathLst>
                  <a:path w="57117" h="57117">
                    <a:moveTo>
                      <a:pt x="57118" y="28559"/>
                    </a:moveTo>
                    <a:cubicBezTo>
                      <a:pt x="57118" y="44742"/>
                      <a:pt x="44742" y="57118"/>
                      <a:pt x="28559" y="57118"/>
                    </a:cubicBezTo>
                    <a:cubicBezTo>
                      <a:pt x="12375" y="57118"/>
                      <a:pt x="0" y="44742"/>
                      <a:pt x="0" y="28559"/>
                    </a:cubicBezTo>
                    <a:cubicBezTo>
                      <a:pt x="0" y="12375"/>
                      <a:pt x="12375" y="0"/>
                      <a:pt x="28559" y="0"/>
                    </a:cubicBezTo>
                  </a:path>
                </a:pathLst>
              </a:custGeom>
              <a:noFill/>
              <a:ln w="12700" cap="flat">
                <a:solidFill>
                  <a:srgbClr val="000000"/>
                </a:solidFill>
                <a:prstDash val="solid"/>
                <a:miter/>
              </a:ln>
            </p:spPr>
            <p:txBody>
              <a:bodyPr rtlCol="0" anchor="ctr"/>
              <a:lstStyle/>
              <a:p>
                <a:endParaRPr lang="en-US"/>
              </a:p>
            </p:txBody>
          </p:sp>
        </p:grpSp>
        <p:grpSp>
          <p:nvGrpSpPr>
            <p:cNvPr id="455" name="Group 454">
              <a:extLst>
                <a:ext uri="{FF2B5EF4-FFF2-40B4-BE49-F238E27FC236}">
                  <a16:creationId xmlns:a16="http://schemas.microsoft.com/office/drawing/2014/main" id="{088BCF6F-3D56-DEAF-31A2-6FB814AEAC14}"/>
                </a:ext>
              </a:extLst>
            </p:cNvPr>
            <p:cNvGrpSpPr/>
            <p:nvPr/>
          </p:nvGrpSpPr>
          <p:grpSpPr>
            <a:xfrm rot="1286664">
              <a:off x="5139342" y="5296520"/>
              <a:ext cx="142592" cy="142398"/>
              <a:chOff x="5139342" y="5296520"/>
              <a:chExt cx="142592" cy="142398"/>
            </a:xfrm>
          </p:grpSpPr>
          <p:sp>
            <p:nvSpPr>
              <p:cNvPr id="456" name="Freeform 455">
                <a:extLst>
                  <a:ext uri="{FF2B5EF4-FFF2-40B4-BE49-F238E27FC236}">
                    <a16:creationId xmlns:a16="http://schemas.microsoft.com/office/drawing/2014/main" id="{9D5C46C7-F9C9-8FE2-4696-9E071697984D}"/>
                  </a:ext>
                </a:extLst>
              </p:cNvPr>
              <p:cNvSpPr/>
              <p:nvPr/>
            </p:nvSpPr>
            <p:spPr>
              <a:xfrm>
                <a:off x="5139342" y="5296520"/>
                <a:ext cx="142592" cy="142398"/>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51C4C6"/>
              </a:solidFill>
              <a:ln w="12700" cap="rnd">
                <a:solidFill>
                  <a:srgbClr val="000000"/>
                </a:solidFill>
                <a:prstDash val="solid"/>
                <a:miter/>
              </a:ln>
            </p:spPr>
            <p:txBody>
              <a:bodyPr rtlCol="0" anchor="ctr"/>
              <a:lstStyle/>
              <a:p>
                <a:endParaRPr lang="en-US" sz="1799"/>
              </a:p>
            </p:txBody>
          </p:sp>
          <p:sp>
            <p:nvSpPr>
              <p:cNvPr id="457" name="Freeform 456">
                <a:extLst>
                  <a:ext uri="{FF2B5EF4-FFF2-40B4-BE49-F238E27FC236}">
                    <a16:creationId xmlns:a16="http://schemas.microsoft.com/office/drawing/2014/main" id="{89D75FE8-C287-7312-008E-2F92B25B9170}"/>
                  </a:ext>
                </a:extLst>
              </p:cNvPr>
              <p:cNvSpPr/>
              <p:nvPr/>
            </p:nvSpPr>
            <p:spPr>
              <a:xfrm>
                <a:off x="5202488" y="5360318"/>
                <a:ext cx="78577" cy="77730"/>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ln w="12700" cap="rnd">
                <a:solidFill>
                  <a:srgbClr val="000000"/>
                </a:solidFill>
                <a:prstDash val="solid"/>
                <a:miter/>
              </a:ln>
            </p:spPr>
            <p:txBody>
              <a:bodyPr rtlCol="0" anchor="ctr"/>
              <a:lstStyle/>
              <a:p>
                <a:endParaRPr lang="en-US" sz="1799"/>
              </a:p>
            </p:txBody>
          </p:sp>
        </p:grpSp>
      </p:grpSp>
      <p:sp>
        <p:nvSpPr>
          <p:cNvPr id="465" name="TextBox 464">
            <a:extLst>
              <a:ext uri="{FF2B5EF4-FFF2-40B4-BE49-F238E27FC236}">
                <a16:creationId xmlns:a16="http://schemas.microsoft.com/office/drawing/2014/main" id="{3D65A14D-B5B5-4DFE-D6C3-F51C76452A7E}"/>
              </a:ext>
            </a:extLst>
          </p:cNvPr>
          <p:cNvSpPr txBox="1"/>
          <p:nvPr/>
        </p:nvSpPr>
        <p:spPr>
          <a:xfrm>
            <a:off x="5661699" y="5313892"/>
            <a:ext cx="1558001" cy="4165692"/>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ENERGIA</a:t>
            </a:r>
          </a:p>
          <a:p>
            <a:pPr marL="9525" algn="ctr">
              <a:lnSpc>
                <a:spcPts val="1560"/>
              </a:lnSpc>
              <a:tabLst>
                <a:tab pos="1189038" algn="l"/>
              </a:tabLst>
            </a:pPr>
            <a:r>
              <a:rPr lang="en-US" sz="1800" b="1" dirty="0">
                <a:solidFill>
                  <a:schemeClr val="bg1"/>
                </a:solidFill>
                <a:latin typeface="Calibri" panose="020F0502020204030204" pitchFamily="34" charset="0"/>
                <a:cs typeface="Calibri" panose="020F0502020204030204" pitchFamily="34" charset="0"/>
              </a:rPr>
              <a:t> </a:t>
            </a:r>
          </a:p>
          <a:p>
            <a:pPr marL="9525" algn="ctr">
              <a:tabLst>
                <a:tab pos="1189038" algn="l"/>
              </a:tabLst>
            </a:pPr>
            <a:endParaRPr lang="en-US" sz="800" b="1" dirty="0">
              <a:solidFill>
                <a:schemeClr val="bg1"/>
              </a:solidFill>
              <a:latin typeface="Calibri" panose="020F0502020204030204" pitchFamily="34" charset="0"/>
              <a:cs typeface="Calibri" panose="020F0502020204030204" pitchFamily="34" charset="0"/>
            </a:endParaRPr>
          </a:p>
          <a:p>
            <a:pPr marL="9525" algn="ctr">
              <a:tabLst>
                <a:tab pos="1189038" algn="l"/>
              </a:tabLst>
            </a:pPr>
            <a:endParaRPr lang="en-US" sz="70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L'IA ha il potenziale per aumentare l'efficienza nel settore energetico attraverso sistemi di rete intelligenti, che </a:t>
            </a:r>
            <a:r>
              <a:rPr lang="en-US" sz="1150" dirty="0" err="1">
                <a:solidFill>
                  <a:schemeClr val="bg1"/>
                </a:solidFill>
                <a:latin typeface="Calibri" panose="020F0502020204030204" pitchFamily="34" charset="0"/>
                <a:cs typeface="Calibri" panose="020F0502020204030204" pitchFamily="34" charset="0"/>
              </a:rPr>
              <a:t>utilizzano </a:t>
            </a:r>
            <a:r>
              <a:rPr lang="en-US" sz="1150" dirty="0">
                <a:solidFill>
                  <a:schemeClr val="bg1"/>
                </a:solidFill>
                <a:latin typeface="Calibri" panose="020F0502020204030204" pitchFamily="34" charset="0"/>
                <a:cs typeface="Calibri" panose="020F0502020204030204" pitchFamily="34" charset="0"/>
              </a:rPr>
              <a:t>profonde capacità predittive per gestire la domanda e l'offerta e </a:t>
            </a:r>
            <a:r>
              <a:rPr lang="en-US" sz="1150" dirty="0" err="1">
                <a:solidFill>
                  <a:schemeClr val="bg1"/>
                </a:solidFill>
                <a:latin typeface="Calibri" panose="020F0502020204030204" pitchFamily="34" charset="0"/>
                <a:cs typeface="Calibri" panose="020F0502020204030204" pitchFamily="34" charset="0"/>
              </a:rPr>
              <a:t>ottimizzare </a:t>
            </a:r>
            <a:r>
              <a:rPr lang="en-US" sz="1150" dirty="0">
                <a:solidFill>
                  <a:schemeClr val="bg1"/>
                </a:solidFill>
                <a:latin typeface="Calibri" panose="020F0502020204030204" pitchFamily="34" charset="0"/>
                <a:cs typeface="Calibri" panose="020F0502020204030204" pitchFamily="34" charset="0"/>
              </a:rPr>
              <a:t>le soluzioni di energia rinnovabile. In questo modo, l'IA ha il potere di sostenere la decarbonizzazione, oltre a contribuire agli Obiettivi di Sviluppo Sostenibile delle Nazioni Unite garantendo a tutti un approvvigionamento energetico accessibile, affidabile e pulito </a:t>
            </a: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per tutti.</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466" name="TextBox 465">
            <a:extLst>
              <a:ext uri="{FF2B5EF4-FFF2-40B4-BE49-F238E27FC236}">
                <a16:creationId xmlns:a16="http://schemas.microsoft.com/office/drawing/2014/main" id="{C79BEA86-0A98-0B95-E89A-A4D058F5CAE7}"/>
              </a:ext>
            </a:extLst>
          </p:cNvPr>
          <p:cNvSpPr txBox="1"/>
          <p:nvPr/>
        </p:nvSpPr>
        <p:spPr>
          <a:xfrm>
            <a:off x="3907886" y="5313892"/>
            <a:ext cx="1558001" cy="3632213"/>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TRASPORTI E LOGISTICA</a:t>
            </a:r>
          </a:p>
          <a:p>
            <a:pPr marL="9525" algn="ctr">
              <a:lnSpc>
                <a:spcPts val="1560"/>
              </a:lnSpc>
              <a:tabLst>
                <a:tab pos="1189038" algn="l"/>
              </a:tabLst>
            </a:pPr>
            <a:r>
              <a:rPr lang="en-US" sz="1800" b="1" dirty="0">
                <a:solidFill>
                  <a:schemeClr val="bg1"/>
                </a:solidFill>
                <a:latin typeface="Calibri" panose="020F0502020204030204" pitchFamily="34" charset="0"/>
                <a:cs typeface="Calibri" panose="020F0502020204030204" pitchFamily="34" charset="0"/>
              </a:rPr>
              <a:t> </a:t>
            </a:r>
          </a:p>
          <a:p>
            <a:pPr marL="9525" algn="ctr">
              <a:lnSpc>
                <a:spcPts val="1180"/>
              </a:lnSpc>
              <a:tabLst>
                <a:tab pos="1189038" algn="l"/>
              </a:tabLst>
            </a:pPr>
            <a:r>
              <a:rPr lang="en-US" sz="1150" dirty="0">
                <a:solidFill>
                  <a:schemeClr val="bg1"/>
                </a:solidFill>
                <a:latin typeface="Calibri" panose="020F0502020204030204" pitchFamily="34" charset="0"/>
                <a:cs typeface="Calibri" panose="020F0502020204030204" pitchFamily="34" charset="0"/>
              </a:rPr>
              <a:t>Le applicazioni dell'IA nel settore dei trasporti possono consentire il trasporto di merci e persone in modo più sicuro, efficiente e sostenibile in un mondo sempre più </a:t>
            </a:r>
            <a:r>
              <a:rPr lang="en-US" sz="1150" dirty="0" err="1">
                <a:solidFill>
                  <a:schemeClr val="bg1"/>
                </a:solidFill>
                <a:latin typeface="Calibri" panose="020F0502020204030204" pitchFamily="34" charset="0"/>
                <a:cs typeface="Calibri" panose="020F0502020204030204" pitchFamily="34" charset="0"/>
              </a:rPr>
              <a:t>globalizzato </a:t>
            </a:r>
            <a:r>
              <a:rPr lang="en-US" sz="1150" dirty="0">
                <a:solidFill>
                  <a:schemeClr val="bg1"/>
                </a:solidFill>
                <a:latin typeface="Calibri" panose="020F0502020204030204" pitchFamily="34" charset="0"/>
                <a:cs typeface="Calibri" panose="020F0502020204030204" pitchFamily="34" charset="0"/>
              </a:rPr>
              <a:t>e </a:t>
            </a:r>
            <a:r>
              <a:rPr lang="en-US" sz="1150" dirty="0" err="1">
                <a:solidFill>
                  <a:schemeClr val="bg1"/>
                </a:solidFill>
                <a:latin typeface="Calibri" panose="020F0502020204030204" pitchFamily="34" charset="0"/>
                <a:cs typeface="Calibri" panose="020F0502020204030204" pitchFamily="34" charset="0"/>
              </a:rPr>
              <a:t>urbanizzato</a:t>
            </a:r>
            <a:r>
              <a:rPr lang="en-US" sz="1150" dirty="0">
                <a:solidFill>
                  <a:schemeClr val="bg1"/>
                </a:solidFill>
                <a:latin typeface="Calibri" panose="020F0502020204030204" pitchFamily="34" charset="0"/>
                <a:cs typeface="Calibri" panose="020F0502020204030204" pitchFamily="34" charset="0"/>
              </a:rPr>
              <a:t>. Ad esempio, le tecnologie di IA hanno un ruolo importante da svolgere nel consentire previsioni del traffico più accurate, la pianificazione dei viaggi in tempo reale e le tecnologie dei veicoli autonomi.</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467" name="TextBox 466">
            <a:extLst>
              <a:ext uri="{FF2B5EF4-FFF2-40B4-BE49-F238E27FC236}">
                <a16:creationId xmlns:a16="http://schemas.microsoft.com/office/drawing/2014/main" id="{197E9CBF-D526-5029-E670-9E90F51FB92A}"/>
              </a:ext>
            </a:extLst>
          </p:cNvPr>
          <p:cNvSpPr txBox="1"/>
          <p:nvPr/>
        </p:nvSpPr>
        <p:spPr>
          <a:xfrm>
            <a:off x="2128891" y="5313892"/>
            <a:ext cx="1558001" cy="2708883"/>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GESTIONE DELLE RISORSE IDRICHE</a:t>
            </a:r>
          </a:p>
          <a:p>
            <a:pPr marL="9525" algn="ctr">
              <a:lnSpc>
                <a:spcPts val="1560"/>
              </a:lnSpc>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L'applicazione dell'IA nella previsione, gestione e monitoraggio delle risorse idriche può contribuire a migliorare la crisi idrica globale riducendo o eliminando gli sprechi, nonché abbassando i costi e diminuendo l'impatto ambientale.</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472" name="TextBox 471">
            <a:extLst>
              <a:ext uri="{FF2B5EF4-FFF2-40B4-BE49-F238E27FC236}">
                <a16:creationId xmlns:a16="http://schemas.microsoft.com/office/drawing/2014/main" id="{24C2D6DC-0E73-1924-CABA-90FD9B8BE61A}"/>
              </a:ext>
            </a:extLst>
          </p:cNvPr>
          <p:cNvSpPr txBox="1"/>
          <p:nvPr/>
        </p:nvSpPr>
        <p:spPr>
          <a:xfrm>
            <a:off x="368320" y="9359877"/>
            <a:ext cx="1558001" cy="312778"/>
          </a:xfrm>
          <a:prstGeom prst="rect">
            <a:avLst/>
          </a:prstGeom>
          <a:noFill/>
        </p:spPr>
        <p:txBody>
          <a:bodyPr wrap="square" rtlCol="0" anchor="t">
            <a:spAutoFit/>
          </a:bodyPr>
          <a:lstStyle/>
          <a:p>
            <a:pPr marL="9525" algn="ctr">
              <a:lnSpc>
                <a:spcPts val="1760"/>
              </a:lnSpc>
              <a:tabLst>
                <a:tab pos="1189038" algn="l"/>
              </a:tabLst>
            </a:pPr>
            <a:r>
              <a:rPr lang="en-US" sz="1400" dirty="0">
                <a:solidFill>
                  <a:schemeClr val="bg1"/>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Pagina 15</a:t>
            </a:r>
            <a:endParaRPr lang="en-US" sz="1400" dirty="0">
              <a:solidFill>
                <a:schemeClr val="bg1"/>
              </a:solidFill>
              <a:latin typeface="Calibri" panose="020F0502020204030204" pitchFamily="34" charset="0"/>
              <a:cs typeface="Calibri" panose="020F0502020204030204" pitchFamily="34" charset="0"/>
            </a:endParaRPr>
          </a:p>
        </p:txBody>
      </p:sp>
      <p:sp>
        <p:nvSpPr>
          <p:cNvPr id="473" name="TextBox 472">
            <a:extLst>
              <a:ext uri="{FF2B5EF4-FFF2-40B4-BE49-F238E27FC236}">
                <a16:creationId xmlns:a16="http://schemas.microsoft.com/office/drawing/2014/main" id="{B3DE67E8-461F-E1FD-286D-FEE1AB48A078}"/>
              </a:ext>
            </a:extLst>
          </p:cNvPr>
          <p:cNvSpPr txBox="1"/>
          <p:nvPr/>
        </p:nvSpPr>
        <p:spPr>
          <a:xfrm>
            <a:off x="2149610" y="9359877"/>
            <a:ext cx="1558001" cy="312778"/>
          </a:xfrm>
          <a:prstGeom prst="rect">
            <a:avLst/>
          </a:prstGeom>
          <a:noFill/>
        </p:spPr>
        <p:txBody>
          <a:bodyPr wrap="square" rtlCol="0" anchor="t">
            <a:spAutoFit/>
          </a:bodyPr>
          <a:lstStyle/>
          <a:p>
            <a:pPr marL="9525" algn="ctr">
              <a:lnSpc>
                <a:spcPts val="1760"/>
              </a:lnSpc>
              <a:tabLst>
                <a:tab pos="1189038" algn="l"/>
              </a:tabLst>
            </a:pPr>
            <a:r>
              <a:rPr lang="en-US" sz="1400" dirty="0">
                <a:solidFill>
                  <a:schemeClr val="bg1"/>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Pagina 23</a:t>
            </a:r>
            <a:endParaRPr lang="en-US" sz="1400" dirty="0">
              <a:solidFill>
                <a:schemeClr val="bg1"/>
              </a:solidFill>
              <a:latin typeface="Calibri" panose="020F0502020204030204" pitchFamily="34" charset="0"/>
              <a:cs typeface="Calibri" panose="020F0502020204030204" pitchFamily="34" charset="0"/>
            </a:endParaRPr>
          </a:p>
        </p:txBody>
      </p:sp>
      <p:sp>
        <p:nvSpPr>
          <p:cNvPr id="474" name="TextBox 473">
            <a:extLst>
              <a:ext uri="{FF2B5EF4-FFF2-40B4-BE49-F238E27FC236}">
                <a16:creationId xmlns:a16="http://schemas.microsoft.com/office/drawing/2014/main" id="{FFCCC918-A73A-72EB-3657-DBB9DA96FBD8}"/>
              </a:ext>
            </a:extLst>
          </p:cNvPr>
          <p:cNvSpPr txBox="1"/>
          <p:nvPr/>
        </p:nvSpPr>
        <p:spPr>
          <a:xfrm>
            <a:off x="3930900" y="9359877"/>
            <a:ext cx="1558001" cy="312778"/>
          </a:xfrm>
          <a:prstGeom prst="rect">
            <a:avLst/>
          </a:prstGeom>
          <a:noFill/>
        </p:spPr>
        <p:txBody>
          <a:bodyPr wrap="square" rtlCol="0" anchor="t">
            <a:spAutoFit/>
          </a:bodyPr>
          <a:lstStyle/>
          <a:p>
            <a:pPr marL="9525" algn="ctr">
              <a:lnSpc>
                <a:spcPts val="1760"/>
              </a:lnSpc>
              <a:tabLst>
                <a:tab pos="1189038" algn="l"/>
              </a:tabLst>
            </a:pPr>
            <a:r>
              <a:rPr lang="en-US" sz="1400" dirty="0">
                <a:solidFill>
                  <a:schemeClr val="bg1"/>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Pagina 32</a:t>
            </a:r>
            <a:endParaRPr lang="en-US" sz="1400" dirty="0">
              <a:solidFill>
                <a:schemeClr val="bg1"/>
              </a:solidFill>
              <a:latin typeface="Calibri" panose="020F0502020204030204" pitchFamily="34" charset="0"/>
              <a:cs typeface="Calibri" panose="020F0502020204030204" pitchFamily="34" charset="0"/>
            </a:endParaRPr>
          </a:p>
        </p:txBody>
      </p:sp>
      <p:sp>
        <p:nvSpPr>
          <p:cNvPr id="475" name="TextBox 474">
            <a:extLst>
              <a:ext uri="{FF2B5EF4-FFF2-40B4-BE49-F238E27FC236}">
                <a16:creationId xmlns:a16="http://schemas.microsoft.com/office/drawing/2014/main" id="{860BB94F-91B9-5FA7-5393-3C6CD186F01B}"/>
              </a:ext>
            </a:extLst>
          </p:cNvPr>
          <p:cNvSpPr txBox="1"/>
          <p:nvPr/>
        </p:nvSpPr>
        <p:spPr>
          <a:xfrm>
            <a:off x="5712191" y="9359877"/>
            <a:ext cx="1558001" cy="312778"/>
          </a:xfrm>
          <a:prstGeom prst="rect">
            <a:avLst/>
          </a:prstGeom>
          <a:noFill/>
        </p:spPr>
        <p:txBody>
          <a:bodyPr wrap="square" rtlCol="0" anchor="t">
            <a:spAutoFit/>
          </a:bodyPr>
          <a:lstStyle/>
          <a:p>
            <a:pPr marL="9525" algn="ctr">
              <a:lnSpc>
                <a:spcPts val="1760"/>
              </a:lnSpc>
              <a:tabLst>
                <a:tab pos="1189038" algn="l"/>
              </a:tabLst>
            </a:pPr>
            <a:r>
              <a:rPr lang="en-US" sz="1400" dirty="0">
                <a:solidFill>
                  <a:schemeClr val="bg1"/>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Pagina 42</a:t>
            </a:r>
            <a:endParaRPr lang="en-US" sz="1400" dirty="0">
              <a:solidFill>
                <a:schemeClr val="bg1"/>
              </a:solidFill>
              <a:latin typeface="Calibri" panose="020F0502020204030204" pitchFamily="34" charset="0"/>
              <a:cs typeface="Calibri" panose="020F0502020204030204" pitchFamily="34" charset="0"/>
            </a:endParaRPr>
          </a:p>
        </p:txBody>
      </p:sp>
      <p:cxnSp>
        <p:nvCxnSpPr>
          <p:cNvPr id="476" name="Straight Connector 475">
            <a:extLst>
              <a:ext uri="{FF2B5EF4-FFF2-40B4-BE49-F238E27FC236}">
                <a16:creationId xmlns:a16="http://schemas.microsoft.com/office/drawing/2014/main" id="{46E8C5B2-C0F6-E709-4A6F-36FBF4468B94}"/>
              </a:ext>
            </a:extLst>
          </p:cNvPr>
          <p:cNvCxnSpPr>
            <a:cxnSpLocks/>
          </p:cNvCxnSpPr>
          <p:nvPr/>
        </p:nvCxnSpPr>
        <p:spPr>
          <a:xfrm>
            <a:off x="0" y="9360931"/>
            <a:ext cx="7533055"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23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reeform 135">
            <a:extLst>
              <a:ext uri="{FF2B5EF4-FFF2-40B4-BE49-F238E27FC236}">
                <a16:creationId xmlns:a16="http://schemas.microsoft.com/office/drawing/2014/main" id="{640159EE-8F58-4AA8-9B2B-8A058932E4E7}"/>
              </a:ext>
            </a:extLst>
          </p:cNvPr>
          <p:cNvSpPr/>
          <p:nvPr/>
        </p:nvSpPr>
        <p:spPr>
          <a:xfrm rot="10800000">
            <a:off x="0" y="0"/>
            <a:ext cx="682905" cy="100571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BC59EB9-4FAB-D44B-301B-AA3DABB7004C}"/>
              </a:ext>
            </a:extLst>
          </p:cNvPr>
          <p:cNvSpPr/>
          <p:nvPr/>
        </p:nvSpPr>
        <p:spPr>
          <a:xfrm rot="20057100">
            <a:off x="-1061617" y="82280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8E9C765-E337-DF85-F535-09268BA4A042}"/>
              </a:ext>
            </a:extLst>
          </p:cNvPr>
          <p:cNvSpPr/>
          <p:nvPr/>
        </p:nvSpPr>
        <p:spPr>
          <a:xfrm rot="17539087">
            <a:off x="-1102848" y="-117404"/>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
        <p:nvSpPr>
          <p:cNvPr id="139" name="TextBox 138">
            <a:extLst>
              <a:ext uri="{FF2B5EF4-FFF2-40B4-BE49-F238E27FC236}">
                <a16:creationId xmlns:a16="http://schemas.microsoft.com/office/drawing/2014/main" id="{FAEB908D-3467-E779-DDD7-579A7492DB2C}"/>
              </a:ext>
            </a:extLst>
          </p:cNvPr>
          <p:cNvSpPr txBox="1"/>
          <p:nvPr/>
        </p:nvSpPr>
        <p:spPr>
          <a:xfrm>
            <a:off x="1022117" y="1050576"/>
            <a:ext cx="5147905" cy="9172191"/>
          </a:xfrm>
          <a:prstGeom prst="rect">
            <a:avLst/>
          </a:prstGeom>
          <a:noFill/>
        </p:spPr>
        <p:txBody>
          <a:bodyPr wrap="square" rtlCol="0">
            <a:spAutoFit/>
          </a:bodyPr>
          <a:lstStyle/>
          <a:p>
            <a:pPr marL="342900" lvl="0" indent="-342900">
              <a:lnSpc>
                <a:spcPts val="1180"/>
              </a:lnSpc>
              <a:spcBef>
                <a:spcPts val="500"/>
              </a:spcBef>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Verso un futuro più sostenibile grazie all'intelligenza artificiale, Capitol Technology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University, aprile</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2022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https://www.captechu.</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edu/blog/moving-towards-more-sustainable-future-using-ai </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Falk, S., van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Wynsberghe</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A. Sfida all'IA per la sostenibilità: cosa dovrebbe significare? </a:t>
            </a:r>
            <a:r>
              <a:rPr lang="en-GB" sz="1150" i="1"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AI Ethics</a:t>
            </a:r>
            <a:r>
              <a:rPr lang="en-GB" sz="1150" b="1"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4</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1345–1355 (2024).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https://doi.org/10.1007/s43681-023-00323-3</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Coeckelbergh</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M.: L'IA per il clima: libertà, giustizia e altre sfide etiche e politiche. Etica dell'IA 1, 67–72 (2021).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https://doi.org/10.1007/s43681-020-00007-2</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Intelligenza artificiale (AI) vs. apprendimento automatico, Columbia </a:t>
            </a:r>
            <a:r>
              <a:rPr lang="en-GB" sz="1150" u="sng" kern="100" dirty="0" err="1">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Engineeringhttps</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://ai.engineering.columbia.edu/ai-vs-machine-learning/</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Intelligenza artificiale (AI) vs. apprendimento automatico (ML), Google Cloud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https://cloud.google.</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com/learn/artificial-intelligence-vs-machine-learning </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Fredrik Filipsson (gennaio 2025) Intelligenza artificiale: Introduzione ai fondamenti dell'IA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https://redresscompliance.com/artificial-intelligence</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-an-introduction-to-ai-fundamentals/#What_is_Artificial_Intelligence  </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Attwell, G.,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Deitmer</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L.,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Tūtlys</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V.,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Roppertz</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S. e Perini, M. (28 agosto 2020). Digitalizzazione, intelligenza artificiale, professioni e competenze professionali: quali sono le esigenze di formazione degli insegnanti e dei formatori? Titolo della conferenza: Conferenza europea sulla ricerca educativa (ECER), Glasgow, Regno Unito.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https://doi.org/10.5281/zenodo.4005713</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Il 7 giugno 2022, il Comitato direttivo del Consiglio d'Europa per i diritti umani nel campo della biomedicina e della salute (CDBIO) ha pubblicato un nuovo rapporto sull'impatto dell'intelligenza artificiale sul rapporto medico-paziente, redatto da Brent Mittelstadt, ricercatore senior e direttore della ricerca presso l'Oxford Internet Institute dell'Università di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Oxford.https://www.coe.</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int/en/web/human-rights-and-biomedicine/report-impact-of-ai-on-the-doctor-patient-relationship </a:t>
            </a: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Mark </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Coeckelbergh</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 Etica dell'intelligenza artificiale: alcune questioni etiche e sfide normative, Tecnologia e regolamentazione, 2019, 31-34 • https</a:t>
            </a:r>
            <a:r>
              <a:rPr lang="en-GB" sz="1150" kern="100" dirty="0" err="1">
                <a:solidFill>
                  <a:srgbClr val="000000"/>
                </a:solidFill>
                <a:effectLst/>
                <a:latin typeface="Calibri" panose="020F0502020204030204" pitchFamily="34" charset="0"/>
                <a:ea typeface="Corbel" panose="020B0503020204020204" pitchFamily="34" charset="0"/>
                <a:cs typeface="Calibri" panose="020F0502020204030204" pitchFamily="34" charset="0"/>
              </a:rPr>
              <a:t>://doi.</a:t>
            </a: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org/10.26116/techreg.2019.003 • ISSN: 2666-139X</a:t>
            </a:r>
            <a:r>
              <a:rPr lang="en-IE" sz="1150" kern="100" dirty="0">
                <a:solidFill>
                  <a:srgbClr val="000000"/>
                </a:solidFill>
                <a:latin typeface="Calibri" panose="020F0502020204030204" pitchFamily="34" charset="0"/>
                <a:ea typeface="Corbel" panose="020B0503020204020204" pitchFamily="34" charset="0"/>
                <a:cs typeface="Calibri" panose="020F0502020204030204" pitchFamily="34" charset="0"/>
              </a:rPr>
              <a:t>https</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://techreg.</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org/article/view/10999/11973  </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Rapporto PWC "Come l'IA può consentire un futuro sostenibile"</a:t>
            </a: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Secondo l'Organizzazione meteorologica mondiale, le concentrazioni di CO2 hanno ormai superato i 403 ppm, mentre il valore di riferimento dell'Olocene era di 280 ppm,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https://public.wmo.int</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/en/media/press-release/greenhousegas-concentrations-surge-new-record </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Zemp, D. C., et al., "Effetti della deforestazione sulla resilienza della foresta amazzonica", Geophysical Research Letters, giugno 2017, disponibile all'indirizzo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http://onlinelibrary.wiley.com/doi/10.1002/2017GL072955/abstract</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342900" lvl="0" indent="-342900">
              <a:lnSpc>
                <a:spcPts val="1180"/>
              </a:lnSpc>
              <a:spcAft>
                <a:spcPts val="1200"/>
              </a:spcAft>
              <a:buClr>
                <a:srgbClr val="00898B"/>
              </a:buClr>
              <a:buFont typeface="+mj-lt"/>
              <a:buAutoNum type="arabicPeriod"/>
            </a:pPr>
            <a:r>
              <a:rPr lang="en-GB"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WWF, Living Planet Report 2018, 2018, </a:t>
            </a:r>
            <a:r>
              <a:rPr lang="en-GB" sz="1150" u="sng"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https://wwf.panda.org/knowledge_hub/all_publications/living_planet_report_2018</a:t>
            </a:r>
            <a:r>
              <a:rPr lang="en-GB"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rPr>
              <a:t>/.</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812800" indent="-228600">
              <a:lnSpc>
                <a:spcPts val="1180"/>
              </a:lnSpc>
              <a:spcAft>
                <a:spcPts val="1200"/>
              </a:spcAft>
              <a:buClr>
                <a:srgbClr val="00898B"/>
              </a:buClr>
              <a:buFont typeface="+mj-lt"/>
              <a:buAutoNum type="arabicPeriod"/>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41" name="Straight Connector 140">
            <a:extLst>
              <a:ext uri="{FF2B5EF4-FFF2-40B4-BE49-F238E27FC236}">
                <a16:creationId xmlns:a16="http://schemas.microsoft.com/office/drawing/2014/main" id="{9636AD0F-BA34-B4DB-60A3-F5C7374C6E17}"/>
              </a:ext>
            </a:extLst>
          </p:cNvPr>
          <p:cNvCxnSpPr>
            <a:cxnSpLocks/>
          </p:cNvCxnSpPr>
          <p:nvPr/>
        </p:nvCxnSpPr>
        <p:spPr>
          <a:xfrm flipH="1">
            <a:off x="707436" y="560371"/>
            <a:ext cx="3146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B22A65B4-C0FA-1477-82D9-0B3D73B9B918}"/>
              </a:ext>
            </a:extLst>
          </p:cNvPr>
          <p:cNvSpPr txBox="1"/>
          <p:nvPr/>
        </p:nvSpPr>
        <p:spPr>
          <a:xfrm>
            <a:off x="1022116" y="397467"/>
            <a:ext cx="1802096" cy="630942"/>
          </a:xfrm>
          <a:prstGeom prst="rect">
            <a:avLst/>
          </a:prstGeom>
          <a:noFill/>
        </p:spPr>
        <p:txBody>
          <a:bodyPr wrap="square" rtlCol="0" anchor="ctr">
            <a:spAutoFit/>
          </a:bodyPr>
          <a:lstStyle/>
          <a:p>
            <a:pPr marL="6350">
              <a:lnSpc>
                <a:spcPts val="2120"/>
              </a:lnSpc>
              <a:tabLst>
                <a:tab pos="611188" algn="l"/>
              </a:tabLst>
            </a:pPr>
            <a:r>
              <a:rPr lang="en-US" sz="2400" b="1" dirty="0">
                <a:solidFill>
                  <a:srgbClr val="ADD037"/>
                </a:solidFill>
                <a:latin typeface="Calibri" panose="020F0502020204030204" pitchFamily="34" charset="0"/>
                <a:cs typeface="Calibri" panose="020F0502020204030204" pitchFamily="34" charset="0"/>
              </a:rPr>
              <a:t>Riferimenti</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914D446E-0298-9422-7AA8-FB07487B2D1B}"/>
              </a:ext>
            </a:extLst>
          </p:cNvPr>
          <p:cNvCxnSpPr>
            <a:cxnSpLocks/>
          </p:cNvCxnSpPr>
          <p:nvPr/>
        </p:nvCxnSpPr>
        <p:spPr>
          <a:xfrm>
            <a:off x="6585997" y="560371"/>
            <a:ext cx="0" cy="9041757"/>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4F357E9-E7BC-9A6C-20E3-CAF2C8C112A6}"/>
              </a:ext>
            </a:extLst>
          </p:cNvPr>
          <p:cNvCxnSpPr>
            <a:cxnSpLocks/>
          </p:cNvCxnSpPr>
          <p:nvPr/>
        </p:nvCxnSpPr>
        <p:spPr>
          <a:xfrm flipH="1">
            <a:off x="2685327" y="560371"/>
            <a:ext cx="388541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1A2C5E7-F6B7-453E-58B9-87A391536D54}"/>
              </a:ext>
            </a:extLst>
          </p:cNvPr>
          <p:cNvCxnSpPr>
            <a:cxnSpLocks/>
          </p:cNvCxnSpPr>
          <p:nvPr/>
        </p:nvCxnSpPr>
        <p:spPr>
          <a:xfrm flipH="1">
            <a:off x="6570738" y="9590554"/>
            <a:ext cx="9889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E2940F70-FFBD-56E1-2582-BEA1F1295C59}"/>
              </a:ext>
            </a:extLst>
          </p:cNvPr>
          <p:cNvSpPr/>
          <p:nvPr/>
        </p:nvSpPr>
        <p:spPr>
          <a:xfrm>
            <a:off x="6764166" y="9472697"/>
            <a:ext cx="581362" cy="24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98E1FE9C-AF95-EC34-6956-615EE89752FC}"/>
              </a:ext>
            </a:extLst>
          </p:cNvPr>
          <p:cNvGrpSpPr/>
          <p:nvPr/>
        </p:nvGrpSpPr>
        <p:grpSpPr>
          <a:xfrm>
            <a:off x="6865852" y="9321611"/>
            <a:ext cx="479676" cy="479670"/>
            <a:chOff x="9773376" y="653583"/>
            <a:chExt cx="1030844" cy="1030831"/>
          </a:xfrm>
        </p:grpSpPr>
        <p:grpSp>
          <p:nvGrpSpPr>
            <p:cNvPr id="173" name="Graphic 37">
              <a:extLst>
                <a:ext uri="{FF2B5EF4-FFF2-40B4-BE49-F238E27FC236}">
                  <a16:creationId xmlns:a16="http://schemas.microsoft.com/office/drawing/2014/main" id="{5049DD6C-0F4F-A264-4241-78D666348FB4}"/>
                </a:ext>
              </a:extLst>
            </p:cNvPr>
            <p:cNvGrpSpPr/>
            <p:nvPr/>
          </p:nvGrpSpPr>
          <p:grpSpPr>
            <a:xfrm>
              <a:off x="10212164" y="1110531"/>
              <a:ext cx="559710" cy="541550"/>
              <a:chOff x="4236572" y="3552374"/>
              <a:chExt cx="559710" cy="541550"/>
            </a:xfrm>
            <a:solidFill>
              <a:srgbClr val="ADD037"/>
            </a:solidFill>
          </p:grpSpPr>
          <p:sp>
            <p:nvSpPr>
              <p:cNvPr id="180" name="Freeform 179">
                <a:extLst>
                  <a:ext uri="{FF2B5EF4-FFF2-40B4-BE49-F238E27FC236}">
                    <a16:creationId xmlns:a16="http://schemas.microsoft.com/office/drawing/2014/main" id="{21619E1F-54A9-EE20-67D8-36252F5DF25C}"/>
                  </a:ext>
                </a:extLst>
              </p:cNvPr>
              <p:cNvSpPr/>
              <p:nvPr/>
            </p:nvSpPr>
            <p:spPr>
              <a:xfrm>
                <a:off x="4236572" y="3552374"/>
                <a:ext cx="383152" cy="383090"/>
              </a:xfrm>
              <a:custGeom>
                <a:avLst/>
                <a:gdLst>
                  <a:gd name="connsiteX0" fmla="*/ 179330 w 383152"/>
                  <a:gd name="connsiteY0" fmla="*/ 460 h 383090"/>
                  <a:gd name="connsiteX1" fmla="*/ 370472 w 383152"/>
                  <a:gd name="connsiteY1" fmla="*/ 260069 h 383090"/>
                  <a:gd name="connsiteX2" fmla="*/ 26227 w 383152"/>
                  <a:gd name="connsiteY2" fmla="*/ 288598 h 383090"/>
                  <a:gd name="connsiteX3" fmla="*/ 179330 w 383152"/>
                  <a:gd name="connsiteY3" fmla="*/ 460 h 383090"/>
                  <a:gd name="connsiteX4" fmla="*/ 183134 w 383152"/>
                  <a:gd name="connsiteY4" fmla="*/ 27086 h 383090"/>
                  <a:gd name="connsiteX5" fmla="*/ 48099 w 383152"/>
                  <a:gd name="connsiteY5" fmla="*/ 274334 h 383090"/>
                  <a:gd name="connsiteX6" fmla="*/ 335286 w 383152"/>
                  <a:gd name="connsiteY6" fmla="*/ 275284 h 383090"/>
                  <a:gd name="connsiteX7" fmla="*/ 184085 w 383152"/>
                  <a:gd name="connsiteY7" fmla="*/ 27086 h 3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52" h="383090">
                    <a:moveTo>
                      <a:pt x="179330" y="460"/>
                    </a:moveTo>
                    <a:cubicBezTo>
                      <a:pt x="318169" y="-9050"/>
                      <a:pt x="419921" y="130740"/>
                      <a:pt x="370472" y="260069"/>
                    </a:cubicBezTo>
                    <a:cubicBezTo>
                      <a:pt x="313414" y="409369"/>
                      <a:pt x="106107" y="427437"/>
                      <a:pt x="26227" y="288598"/>
                    </a:cubicBezTo>
                    <a:cubicBezTo>
                      <a:pt x="-45094" y="164974"/>
                      <a:pt x="36688" y="9969"/>
                      <a:pt x="179330" y="460"/>
                    </a:cubicBezTo>
                    <a:close/>
                    <a:moveTo>
                      <a:pt x="183134" y="27086"/>
                    </a:moveTo>
                    <a:cubicBezTo>
                      <a:pt x="60461" y="32792"/>
                      <a:pt x="-11811" y="166876"/>
                      <a:pt x="48099" y="274334"/>
                    </a:cubicBezTo>
                    <a:cubicBezTo>
                      <a:pt x="109911" y="385595"/>
                      <a:pt x="272524" y="385595"/>
                      <a:pt x="335286" y="275284"/>
                    </a:cubicBezTo>
                    <a:cubicBezTo>
                      <a:pt x="399951" y="161170"/>
                      <a:pt x="314365" y="20430"/>
                      <a:pt x="184085" y="27086"/>
                    </a:cubicBezTo>
                    <a:close/>
                  </a:path>
                </a:pathLst>
              </a:custGeom>
              <a:grpFill/>
              <a:ln w="950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2ED73C6E-5CCA-F23A-184D-94F506741F5F}"/>
                  </a:ext>
                </a:extLst>
              </p:cNvPr>
              <p:cNvSpPr/>
              <p:nvPr/>
            </p:nvSpPr>
            <p:spPr>
              <a:xfrm>
                <a:off x="4635555" y="3935116"/>
                <a:ext cx="160728" cy="158808"/>
              </a:xfrm>
              <a:custGeom>
                <a:avLst/>
                <a:gdLst>
                  <a:gd name="connsiteX0" fmla="*/ 43761 w 160728"/>
                  <a:gd name="connsiteY0" fmla="*/ 0 h 158808"/>
                  <a:gd name="connsiteX1" fmla="*/ 160728 w 160728"/>
                  <a:gd name="connsiteY1" fmla="*/ 112212 h 158808"/>
                  <a:gd name="connsiteX2" fmla="*/ 158826 w 160728"/>
                  <a:gd name="connsiteY2" fmla="*/ 117918 h 158808"/>
                  <a:gd name="connsiteX3" fmla="*/ 116984 w 160728"/>
                  <a:gd name="connsiteY3" fmla="*/ 158809 h 158808"/>
                  <a:gd name="connsiteX4" fmla="*/ 18 w 160728"/>
                  <a:gd name="connsiteY4" fmla="*/ 46597 h 158808"/>
                  <a:gd name="connsiteX5" fmla="*/ 43761 w 160728"/>
                  <a:gd name="connsiteY5" fmla="*/ 0 h 1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8" h="158808">
                    <a:moveTo>
                      <a:pt x="43761" y="0"/>
                    </a:moveTo>
                    <a:lnTo>
                      <a:pt x="160728" y="112212"/>
                    </a:lnTo>
                    <a:cubicBezTo>
                      <a:pt x="160728" y="115065"/>
                      <a:pt x="160728" y="116016"/>
                      <a:pt x="158826" y="117918"/>
                    </a:cubicBezTo>
                    <a:cubicBezTo>
                      <a:pt x="155973" y="121722"/>
                      <a:pt x="119837" y="158809"/>
                      <a:pt x="116984" y="158809"/>
                    </a:cubicBezTo>
                    <a:lnTo>
                      <a:pt x="18" y="46597"/>
                    </a:lnTo>
                    <a:cubicBezTo>
                      <a:pt x="-933" y="39940"/>
                      <a:pt x="37105" y="6656"/>
                      <a:pt x="43761" y="0"/>
                    </a:cubicBezTo>
                    <a:close/>
                  </a:path>
                </a:pathLst>
              </a:custGeom>
              <a:grpFill/>
              <a:ln w="950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1C45BA-FFB3-4324-99DB-5F3416913610}"/>
                  </a:ext>
                </a:extLst>
              </p:cNvPr>
              <p:cNvSpPr/>
              <p:nvPr/>
            </p:nvSpPr>
            <p:spPr>
              <a:xfrm>
                <a:off x="4587074" y="3887569"/>
                <a:ext cx="52361" cy="52392"/>
              </a:xfrm>
              <a:custGeom>
                <a:avLst/>
                <a:gdLst>
                  <a:gd name="connsiteX0" fmla="*/ 13313 w 52361"/>
                  <a:gd name="connsiteY0" fmla="*/ 951 h 52392"/>
                  <a:gd name="connsiteX1" fmla="*/ 51351 w 52361"/>
                  <a:gd name="connsiteY1" fmla="*/ 37087 h 52392"/>
                  <a:gd name="connsiteX2" fmla="*/ 38038 w 52361"/>
                  <a:gd name="connsiteY2" fmla="*/ 52302 h 52392"/>
                  <a:gd name="connsiteX3" fmla="*/ 0 w 52361"/>
                  <a:gd name="connsiteY3" fmla="*/ 15215 h 52392"/>
                  <a:gd name="connsiteX4" fmla="*/ 13313 w 52361"/>
                  <a:gd name="connsiteY4" fmla="*/ 0 h 5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1" h="52392">
                    <a:moveTo>
                      <a:pt x="13313" y="951"/>
                    </a:moveTo>
                    <a:cubicBezTo>
                      <a:pt x="19970" y="11411"/>
                      <a:pt x="46597" y="27578"/>
                      <a:pt x="51351" y="37087"/>
                    </a:cubicBezTo>
                    <a:cubicBezTo>
                      <a:pt x="56106" y="46597"/>
                      <a:pt x="42793" y="53253"/>
                      <a:pt x="38038" y="52302"/>
                    </a:cubicBezTo>
                    <a:lnTo>
                      <a:pt x="0" y="15215"/>
                    </a:lnTo>
                    <a:lnTo>
                      <a:pt x="13313" y="0"/>
                    </a:lnTo>
                    <a:close/>
                  </a:path>
                </a:pathLst>
              </a:custGeom>
              <a:grpFill/>
              <a:ln w="9502" cap="flat">
                <a:noFill/>
                <a:prstDash val="solid"/>
                <a:miter/>
              </a:ln>
            </p:spPr>
            <p:txBody>
              <a:bodyPr rtlCol="0" anchor="ctr"/>
              <a:lstStyle/>
              <a:p>
                <a:endParaRPr lang="en-US"/>
              </a:p>
            </p:txBody>
          </p:sp>
        </p:grpSp>
        <p:grpSp>
          <p:nvGrpSpPr>
            <p:cNvPr id="174" name="Graphic 37">
              <a:extLst>
                <a:ext uri="{FF2B5EF4-FFF2-40B4-BE49-F238E27FC236}">
                  <a16:creationId xmlns:a16="http://schemas.microsoft.com/office/drawing/2014/main" id="{62A93B1E-8CEA-D805-6610-B42BEF985894}"/>
                </a:ext>
              </a:extLst>
            </p:cNvPr>
            <p:cNvGrpSpPr/>
            <p:nvPr/>
          </p:nvGrpSpPr>
          <p:grpSpPr>
            <a:xfrm>
              <a:off x="9773376" y="653583"/>
              <a:ext cx="1030844" cy="1030831"/>
              <a:chOff x="3797784" y="3095426"/>
              <a:chExt cx="1030844" cy="1030831"/>
            </a:xfrm>
            <a:solidFill>
              <a:srgbClr val="000000"/>
            </a:solidFill>
          </p:grpSpPr>
          <p:sp>
            <p:nvSpPr>
              <p:cNvPr id="175" name="Freeform 174">
                <a:extLst>
                  <a:ext uri="{FF2B5EF4-FFF2-40B4-BE49-F238E27FC236}">
                    <a16:creationId xmlns:a16="http://schemas.microsoft.com/office/drawing/2014/main" id="{06F6DBC4-F9C7-91F7-35AE-FE0B4C1F87C8}"/>
                  </a:ext>
                </a:extLst>
              </p:cNvPr>
              <p:cNvSpPr/>
              <p:nvPr/>
            </p:nvSpPr>
            <p:spPr>
              <a:xfrm>
                <a:off x="3797784" y="3095426"/>
                <a:ext cx="1030844" cy="1030831"/>
              </a:xfrm>
              <a:custGeom>
                <a:avLst/>
                <a:gdLst>
                  <a:gd name="connsiteX0" fmla="*/ 704655 w 1030844"/>
                  <a:gd name="connsiteY0" fmla="*/ 0 h 1030831"/>
                  <a:gd name="connsiteX1" fmla="*/ 822573 w 1030844"/>
                  <a:gd name="connsiteY1" fmla="*/ 116967 h 1030831"/>
                  <a:gd name="connsiteX2" fmla="*/ 827328 w 1030844"/>
                  <a:gd name="connsiteY2" fmla="*/ 126477 h 1030831"/>
                  <a:gd name="connsiteX3" fmla="*/ 827328 w 1030844"/>
                  <a:gd name="connsiteY3" fmla="*/ 541092 h 1030831"/>
                  <a:gd name="connsiteX4" fmla="*/ 841592 w 1030844"/>
                  <a:gd name="connsiteY4" fmla="*/ 575326 h 1030831"/>
                  <a:gd name="connsiteX5" fmla="*/ 821622 w 1030844"/>
                  <a:gd name="connsiteY5" fmla="*/ 766467 h 1030831"/>
                  <a:gd name="connsiteX6" fmla="*/ 865366 w 1030844"/>
                  <a:gd name="connsiteY6" fmla="*/ 811162 h 1030831"/>
                  <a:gd name="connsiteX7" fmla="*/ 898649 w 1030844"/>
                  <a:gd name="connsiteY7" fmla="*/ 812113 h 1030831"/>
                  <a:gd name="connsiteX8" fmla="*/ 1021322 w 1030844"/>
                  <a:gd name="connsiteY8" fmla="*/ 930030 h 1030831"/>
                  <a:gd name="connsiteX9" fmla="*/ 1026076 w 1030844"/>
                  <a:gd name="connsiteY9" fmla="*/ 969020 h 1030831"/>
                  <a:gd name="connsiteX10" fmla="*/ 974725 w 1030844"/>
                  <a:gd name="connsiteY10" fmla="*/ 1024175 h 1030831"/>
                  <a:gd name="connsiteX11" fmla="*/ 928128 w 1030844"/>
                  <a:gd name="connsiteY11" fmla="*/ 1019420 h 1030831"/>
                  <a:gd name="connsiteX12" fmla="*/ 822573 w 1030844"/>
                  <a:gd name="connsiteY12" fmla="*/ 917668 h 1030831"/>
                  <a:gd name="connsiteX13" fmla="*/ 817818 w 1030844"/>
                  <a:gd name="connsiteY13" fmla="*/ 921472 h 1030831"/>
                  <a:gd name="connsiteX14" fmla="*/ 720821 w 1030844"/>
                  <a:gd name="connsiteY14" fmla="*/ 921472 h 1030831"/>
                  <a:gd name="connsiteX15" fmla="*/ 717968 w 1030844"/>
                  <a:gd name="connsiteY15" fmla="*/ 924325 h 1030831"/>
                  <a:gd name="connsiteX16" fmla="*/ 717968 w 1030844"/>
                  <a:gd name="connsiteY16" fmla="*/ 1021322 h 1030831"/>
                  <a:gd name="connsiteX17" fmla="*/ 709410 w 1030844"/>
                  <a:gd name="connsiteY17" fmla="*/ 1028929 h 1030831"/>
                  <a:gd name="connsiteX18" fmla="*/ 17117 w 1030844"/>
                  <a:gd name="connsiteY18" fmla="*/ 1030831 h 1030831"/>
                  <a:gd name="connsiteX19" fmla="*/ 0 w 1030844"/>
                  <a:gd name="connsiteY19" fmla="*/ 1020371 h 1030831"/>
                  <a:gd name="connsiteX20" fmla="*/ 0 w 1030844"/>
                  <a:gd name="connsiteY20" fmla="*/ 118869 h 1030831"/>
                  <a:gd name="connsiteX21" fmla="*/ 9510 w 1030844"/>
                  <a:gd name="connsiteY21" fmla="*/ 108409 h 1030831"/>
                  <a:gd name="connsiteX22" fmla="*/ 106507 w 1030844"/>
                  <a:gd name="connsiteY22" fmla="*/ 108409 h 1030831"/>
                  <a:gd name="connsiteX23" fmla="*/ 109359 w 1030844"/>
                  <a:gd name="connsiteY23" fmla="*/ 101752 h 1030831"/>
                  <a:gd name="connsiteX24" fmla="*/ 111261 w 1030844"/>
                  <a:gd name="connsiteY24" fmla="*/ 6657 h 1030831"/>
                  <a:gd name="connsiteX25" fmla="*/ 119820 w 1030844"/>
                  <a:gd name="connsiteY25" fmla="*/ 0 h 1030831"/>
                  <a:gd name="connsiteX26" fmla="*/ 705606 w 1030844"/>
                  <a:gd name="connsiteY26" fmla="*/ 0 h 1030831"/>
                  <a:gd name="connsiteX27" fmla="*/ 684685 w 1030844"/>
                  <a:gd name="connsiteY27" fmla="*/ 32333 h 1030831"/>
                  <a:gd name="connsiteX28" fmla="*/ 141692 w 1030844"/>
                  <a:gd name="connsiteY28" fmla="*/ 32333 h 1030831"/>
                  <a:gd name="connsiteX29" fmla="*/ 141692 w 1030844"/>
                  <a:gd name="connsiteY29" fmla="*/ 108409 h 1030831"/>
                  <a:gd name="connsiteX30" fmla="*/ 599099 w 1030844"/>
                  <a:gd name="connsiteY30" fmla="*/ 108409 h 1030831"/>
                  <a:gd name="connsiteX31" fmla="*/ 717968 w 1030844"/>
                  <a:gd name="connsiteY31" fmla="*/ 227278 h 1030831"/>
                  <a:gd name="connsiteX32" fmla="*/ 717968 w 1030844"/>
                  <a:gd name="connsiteY32" fmla="*/ 441242 h 1030831"/>
                  <a:gd name="connsiteX33" fmla="*/ 794995 w 1030844"/>
                  <a:gd name="connsiteY33" fmla="*/ 497348 h 1030831"/>
                  <a:gd name="connsiteX34" fmla="*/ 794995 w 1030844"/>
                  <a:gd name="connsiteY34" fmla="*/ 143594 h 1030831"/>
                  <a:gd name="connsiteX35" fmla="*/ 693243 w 1030844"/>
                  <a:gd name="connsiteY35" fmla="*/ 143594 h 1030831"/>
                  <a:gd name="connsiteX36" fmla="*/ 683734 w 1030844"/>
                  <a:gd name="connsiteY36" fmla="*/ 134084 h 1030831"/>
                  <a:gd name="connsiteX37" fmla="*/ 683734 w 1030844"/>
                  <a:gd name="connsiteY37" fmla="*/ 32333 h 1030831"/>
                  <a:gd name="connsiteX38" fmla="*/ 771222 w 1030844"/>
                  <a:gd name="connsiteY38" fmla="*/ 111261 h 1030831"/>
                  <a:gd name="connsiteX39" fmla="*/ 717017 w 1030844"/>
                  <a:gd name="connsiteY39" fmla="*/ 57057 h 1030831"/>
                  <a:gd name="connsiteX40" fmla="*/ 717017 w 1030844"/>
                  <a:gd name="connsiteY40" fmla="*/ 111261 h 1030831"/>
                  <a:gd name="connsiteX41" fmla="*/ 771222 w 1030844"/>
                  <a:gd name="connsiteY41" fmla="*/ 111261 h 1030831"/>
                  <a:gd name="connsiteX42" fmla="*/ 576276 w 1030844"/>
                  <a:gd name="connsiteY42" fmla="*/ 140741 h 1030831"/>
                  <a:gd name="connsiteX43" fmla="*/ 33283 w 1030844"/>
                  <a:gd name="connsiteY43" fmla="*/ 140741 h 1030831"/>
                  <a:gd name="connsiteX44" fmla="*/ 33283 w 1030844"/>
                  <a:gd name="connsiteY44" fmla="*/ 997548 h 1030831"/>
                  <a:gd name="connsiteX45" fmla="*/ 687538 w 1030844"/>
                  <a:gd name="connsiteY45" fmla="*/ 997548 h 1030831"/>
                  <a:gd name="connsiteX46" fmla="*/ 687538 w 1030844"/>
                  <a:gd name="connsiteY46" fmla="*/ 864415 h 1030831"/>
                  <a:gd name="connsiteX47" fmla="*/ 487838 w 1030844"/>
                  <a:gd name="connsiteY47" fmla="*/ 819720 h 1030831"/>
                  <a:gd name="connsiteX48" fmla="*/ 445045 w 1030844"/>
                  <a:gd name="connsiteY48" fmla="*/ 774075 h 1030831"/>
                  <a:gd name="connsiteX49" fmla="*/ 155956 w 1030844"/>
                  <a:gd name="connsiteY49" fmla="*/ 774075 h 1030831"/>
                  <a:gd name="connsiteX50" fmla="*/ 154054 w 1030844"/>
                  <a:gd name="connsiteY50" fmla="*/ 741742 h 1030831"/>
                  <a:gd name="connsiteX51" fmla="*/ 428879 w 1030844"/>
                  <a:gd name="connsiteY51" fmla="*/ 741742 h 1030831"/>
                  <a:gd name="connsiteX52" fmla="*/ 408909 w 1030844"/>
                  <a:gd name="connsiteY52" fmla="*/ 655206 h 1030831"/>
                  <a:gd name="connsiteX53" fmla="*/ 162613 w 1030844"/>
                  <a:gd name="connsiteY53" fmla="*/ 655206 h 1030831"/>
                  <a:gd name="connsiteX54" fmla="*/ 156907 w 1030844"/>
                  <a:gd name="connsiteY54" fmla="*/ 622873 h 1030831"/>
                  <a:gd name="connsiteX55" fmla="*/ 407958 w 1030844"/>
                  <a:gd name="connsiteY55" fmla="*/ 622873 h 1030831"/>
                  <a:gd name="connsiteX56" fmla="*/ 414615 w 1030844"/>
                  <a:gd name="connsiteY56" fmla="*/ 599099 h 1030831"/>
                  <a:gd name="connsiteX57" fmla="*/ 439339 w 1030844"/>
                  <a:gd name="connsiteY57" fmla="*/ 534435 h 1030831"/>
                  <a:gd name="connsiteX58" fmla="*/ 155005 w 1030844"/>
                  <a:gd name="connsiteY58" fmla="*/ 534435 h 1030831"/>
                  <a:gd name="connsiteX59" fmla="*/ 155005 w 1030844"/>
                  <a:gd name="connsiteY59" fmla="*/ 503053 h 1030831"/>
                  <a:gd name="connsiteX60" fmla="*/ 460260 w 1030844"/>
                  <a:gd name="connsiteY60" fmla="*/ 503053 h 1030831"/>
                  <a:gd name="connsiteX61" fmla="*/ 506857 w 1030844"/>
                  <a:gd name="connsiteY61" fmla="*/ 463113 h 1030831"/>
                  <a:gd name="connsiteX62" fmla="*/ 688489 w 1030844"/>
                  <a:gd name="connsiteY62" fmla="*/ 432683 h 1030831"/>
                  <a:gd name="connsiteX63" fmla="*/ 688489 w 1030844"/>
                  <a:gd name="connsiteY63" fmla="*/ 252002 h 1030831"/>
                  <a:gd name="connsiteX64" fmla="*/ 590541 w 1030844"/>
                  <a:gd name="connsiteY64" fmla="*/ 252002 h 1030831"/>
                  <a:gd name="connsiteX65" fmla="*/ 577227 w 1030844"/>
                  <a:gd name="connsiteY65" fmla="*/ 238689 h 1030831"/>
                  <a:gd name="connsiteX66" fmla="*/ 577227 w 1030844"/>
                  <a:gd name="connsiteY66" fmla="*/ 140741 h 1030831"/>
                  <a:gd name="connsiteX67" fmla="*/ 664715 w 1030844"/>
                  <a:gd name="connsiteY67" fmla="*/ 219670 h 1030831"/>
                  <a:gd name="connsiteX68" fmla="*/ 608609 w 1030844"/>
                  <a:gd name="connsiteY68" fmla="*/ 163564 h 1030831"/>
                  <a:gd name="connsiteX69" fmla="*/ 608609 w 1030844"/>
                  <a:gd name="connsiteY69" fmla="*/ 219670 h 1030831"/>
                  <a:gd name="connsiteX70" fmla="*/ 664715 w 1030844"/>
                  <a:gd name="connsiteY70" fmla="*/ 219670 h 1030831"/>
                  <a:gd name="connsiteX71" fmla="*/ 618118 w 1030844"/>
                  <a:gd name="connsiteY71" fmla="*/ 457408 h 1030831"/>
                  <a:gd name="connsiteX72" fmla="*/ 465015 w 1030844"/>
                  <a:gd name="connsiteY72" fmla="*/ 745546 h 1030831"/>
                  <a:gd name="connsiteX73" fmla="*/ 809260 w 1030844"/>
                  <a:gd name="connsiteY73" fmla="*/ 717017 h 1030831"/>
                  <a:gd name="connsiteX74" fmla="*/ 618118 w 1030844"/>
                  <a:gd name="connsiteY74" fmla="*/ 457408 h 1030831"/>
                  <a:gd name="connsiteX75" fmla="*/ 802603 w 1030844"/>
                  <a:gd name="connsiteY75" fmla="*/ 793094 h 1030831"/>
                  <a:gd name="connsiteX76" fmla="*/ 789290 w 1030844"/>
                  <a:gd name="connsiteY76" fmla="*/ 808309 h 1030831"/>
                  <a:gd name="connsiteX77" fmla="*/ 827328 w 1030844"/>
                  <a:gd name="connsiteY77" fmla="*/ 845396 h 1030831"/>
                  <a:gd name="connsiteX78" fmla="*/ 840641 w 1030844"/>
                  <a:gd name="connsiteY78" fmla="*/ 830181 h 1030831"/>
                  <a:gd name="connsiteX79" fmla="*/ 802603 w 1030844"/>
                  <a:gd name="connsiteY79" fmla="*/ 794044 h 1030831"/>
                  <a:gd name="connsiteX80" fmla="*/ 794995 w 1030844"/>
                  <a:gd name="connsiteY80" fmla="*/ 889139 h 1030831"/>
                  <a:gd name="connsiteX81" fmla="*/ 794995 w 1030844"/>
                  <a:gd name="connsiteY81" fmla="*/ 857758 h 1030831"/>
                  <a:gd name="connsiteX82" fmla="*/ 763614 w 1030844"/>
                  <a:gd name="connsiteY82" fmla="*/ 828279 h 1030831"/>
                  <a:gd name="connsiteX83" fmla="*/ 717968 w 1030844"/>
                  <a:gd name="connsiteY83" fmla="*/ 855856 h 1030831"/>
                  <a:gd name="connsiteX84" fmla="*/ 717968 w 1030844"/>
                  <a:gd name="connsiteY84" fmla="*/ 889139 h 1030831"/>
                  <a:gd name="connsiteX85" fmla="*/ 794044 w 1030844"/>
                  <a:gd name="connsiteY85" fmla="*/ 889139 h 1030831"/>
                  <a:gd name="connsiteX86" fmla="*/ 881532 w 1030844"/>
                  <a:gd name="connsiteY86" fmla="*/ 839690 h 1030831"/>
                  <a:gd name="connsiteX87" fmla="*/ 837788 w 1030844"/>
                  <a:gd name="connsiteY87" fmla="*/ 886287 h 1030831"/>
                  <a:gd name="connsiteX88" fmla="*/ 954755 w 1030844"/>
                  <a:gd name="connsiteY88" fmla="*/ 998499 h 1030831"/>
                  <a:gd name="connsiteX89" fmla="*/ 996597 w 1030844"/>
                  <a:gd name="connsiteY89" fmla="*/ 957608 h 1030831"/>
                  <a:gd name="connsiteX90" fmla="*/ 998499 w 1030844"/>
                  <a:gd name="connsiteY90" fmla="*/ 951902 h 1030831"/>
                  <a:gd name="connsiteX91" fmla="*/ 881532 w 1030844"/>
                  <a:gd name="connsiteY91" fmla="*/ 839690 h 10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844" h="1030831">
                    <a:moveTo>
                      <a:pt x="704655" y="0"/>
                    </a:moveTo>
                    <a:lnTo>
                      <a:pt x="822573" y="116967"/>
                    </a:lnTo>
                    <a:lnTo>
                      <a:pt x="827328" y="126477"/>
                    </a:lnTo>
                    <a:lnTo>
                      <a:pt x="827328" y="541092"/>
                    </a:lnTo>
                    <a:cubicBezTo>
                      <a:pt x="831131" y="553454"/>
                      <a:pt x="837788" y="563914"/>
                      <a:pt x="841592" y="575326"/>
                    </a:cubicBezTo>
                    <a:cubicBezTo>
                      <a:pt x="863464" y="639039"/>
                      <a:pt x="855856" y="708459"/>
                      <a:pt x="821622" y="766467"/>
                    </a:cubicBezTo>
                    <a:lnTo>
                      <a:pt x="865366" y="811162"/>
                    </a:lnTo>
                    <a:cubicBezTo>
                      <a:pt x="877728" y="807358"/>
                      <a:pt x="886287" y="806407"/>
                      <a:pt x="898649" y="812113"/>
                    </a:cubicBezTo>
                    <a:cubicBezTo>
                      <a:pt x="934785" y="851101"/>
                      <a:pt x="989940" y="890090"/>
                      <a:pt x="1021322" y="930030"/>
                    </a:cubicBezTo>
                    <a:cubicBezTo>
                      <a:pt x="1030831" y="942393"/>
                      <a:pt x="1034635" y="954755"/>
                      <a:pt x="1026076" y="969020"/>
                    </a:cubicBezTo>
                    <a:cubicBezTo>
                      <a:pt x="1017518" y="983284"/>
                      <a:pt x="981382" y="1019420"/>
                      <a:pt x="974725" y="1024175"/>
                    </a:cubicBezTo>
                    <a:cubicBezTo>
                      <a:pt x="958559" y="1034635"/>
                      <a:pt x="941442" y="1031782"/>
                      <a:pt x="928128" y="1019420"/>
                    </a:cubicBezTo>
                    <a:lnTo>
                      <a:pt x="822573" y="917668"/>
                    </a:lnTo>
                    <a:cubicBezTo>
                      <a:pt x="820671" y="917668"/>
                      <a:pt x="818769" y="921472"/>
                      <a:pt x="817818" y="921472"/>
                    </a:cubicBezTo>
                    <a:lnTo>
                      <a:pt x="720821" y="921472"/>
                    </a:lnTo>
                    <a:lnTo>
                      <a:pt x="717968" y="924325"/>
                    </a:lnTo>
                    <a:lnTo>
                      <a:pt x="717968" y="1021322"/>
                    </a:lnTo>
                    <a:cubicBezTo>
                      <a:pt x="717968" y="1021322"/>
                      <a:pt x="711312" y="1027978"/>
                      <a:pt x="709410" y="1028929"/>
                    </a:cubicBezTo>
                    <a:lnTo>
                      <a:pt x="17117" y="1030831"/>
                    </a:lnTo>
                    <a:cubicBezTo>
                      <a:pt x="8559" y="1030831"/>
                      <a:pt x="4755" y="1027027"/>
                      <a:pt x="0" y="1020371"/>
                    </a:cubicBezTo>
                    <a:lnTo>
                      <a:pt x="0" y="118869"/>
                    </a:lnTo>
                    <a:cubicBezTo>
                      <a:pt x="1902" y="116967"/>
                      <a:pt x="7608" y="108409"/>
                      <a:pt x="9510" y="108409"/>
                    </a:cubicBezTo>
                    <a:lnTo>
                      <a:pt x="106507" y="108409"/>
                    </a:lnTo>
                    <a:cubicBezTo>
                      <a:pt x="109359" y="106507"/>
                      <a:pt x="109359" y="104605"/>
                      <a:pt x="109359" y="101752"/>
                    </a:cubicBezTo>
                    <a:cubicBezTo>
                      <a:pt x="111261" y="84635"/>
                      <a:pt x="105556" y="15215"/>
                      <a:pt x="111261" y="6657"/>
                    </a:cubicBezTo>
                    <a:cubicBezTo>
                      <a:pt x="116967" y="-1902"/>
                      <a:pt x="117918" y="2853"/>
                      <a:pt x="119820" y="0"/>
                    </a:cubicBezTo>
                    <a:lnTo>
                      <a:pt x="705606" y="0"/>
                    </a:lnTo>
                    <a:close/>
                    <a:moveTo>
                      <a:pt x="684685" y="32333"/>
                    </a:moveTo>
                    <a:lnTo>
                      <a:pt x="141692" y="32333"/>
                    </a:lnTo>
                    <a:lnTo>
                      <a:pt x="141692" y="108409"/>
                    </a:lnTo>
                    <a:lnTo>
                      <a:pt x="599099" y="108409"/>
                    </a:lnTo>
                    <a:lnTo>
                      <a:pt x="717968" y="227278"/>
                    </a:lnTo>
                    <a:lnTo>
                      <a:pt x="717968" y="441242"/>
                    </a:lnTo>
                    <a:cubicBezTo>
                      <a:pt x="746497" y="457408"/>
                      <a:pt x="773123" y="473574"/>
                      <a:pt x="794995" y="497348"/>
                    </a:cubicBezTo>
                    <a:lnTo>
                      <a:pt x="794995" y="143594"/>
                    </a:lnTo>
                    <a:lnTo>
                      <a:pt x="693243" y="143594"/>
                    </a:lnTo>
                    <a:cubicBezTo>
                      <a:pt x="693243" y="143594"/>
                      <a:pt x="683734" y="135035"/>
                      <a:pt x="683734" y="134084"/>
                    </a:cubicBezTo>
                    <a:lnTo>
                      <a:pt x="683734" y="32333"/>
                    </a:lnTo>
                    <a:close/>
                    <a:moveTo>
                      <a:pt x="771222" y="111261"/>
                    </a:moveTo>
                    <a:lnTo>
                      <a:pt x="717017" y="57057"/>
                    </a:lnTo>
                    <a:lnTo>
                      <a:pt x="717017" y="111261"/>
                    </a:lnTo>
                    <a:lnTo>
                      <a:pt x="771222" y="111261"/>
                    </a:lnTo>
                    <a:close/>
                    <a:moveTo>
                      <a:pt x="576276" y="140741"/>
                    </a:moveTo>
                    <a:lnTo>
                      <a:pt x="33283" y="140741"/>
                    </a:lnTo>
                    <a:lnTo>
                      <a:pt x="33283" y="997548"/>
                    </a:lnTo>
                    <a:lnTo>
                      <a:pt x="687538" y="997548"/>
                    </a:lnTo>
                    <a:lnTo>
                      <a:pt x="687538" y="864415"/>
                    </a:lnTo>
                    <a:cubicBezTo>
                      <a:pt x="619069" y="884385"/>
                      <a:pt x="541091" y="864415"/>
                      <a:pt x="487838" y="819720"/>
                    </a:cubicBezTo>
                    <a:cubicBezTo>
                      <a:pt x="434585" y="775025"/>
                      <a:pt x="459309" y="789290"/>
                      <a:pt x="445045" y="774075"/>
                    </a:cubicBezTo>
                    <a:lnTo>
                      <a:pt x="155956" y="774075"/>
                    </a:lnTo>
                    <a:cubicBezTo>
                      <a:pt x="134084" y="770271"/>
                      <a:pt x="143594" y="741742"/>
                      <a:pt x="154054" y="741742"/>
                    </a:cubicBezTo>
                    <a:lnTo>
                      <a:pt x="428879" y="741742"/>
                    </a:lnTo>
                    <a:cubicBezTo>
                      <a:pt x="416517" y="715115"/>
                      <a:pt x="408909" y="684685"/>
                      <a:pt x="408909" y="655206"/>
                    </a:cubicBezTo>
                    <a:lnTo>
                      <a:pt x="162613" y="655206"/>
                    </a:lnTo>
                    <a:cubicBezTo>
                      <a:pt x="140741" y="656156"/>
                      <a:pt x="135035" y="625726"/>
                      <a:pt x="156907" y="622873"/>
                    </a:cubicBezTo>
                    <a:lnTo>
                      <a:pt x="407958" y="622873"/>
                    </a:lnTo>
                    <a:cubicBezTo>
                      <a:pt x="411762" y="620971"/>
                      <a:pt x="412713" y="603854"/>
                      <a:pt x="414615" y="599099"/>
                    </a:cubicBezTo>
                    <a:cubicBezTo>
                      <a:pt x="420320" y="576277"/>
                      <a:pt x="427928" y="555356"/>
                      <a:pt x="439339" y="534435"/>
                    </a:cubicBezTo>
                    <a:lnTo>
                      <a:pt x="155005" y="534435"/>
                    </a:lnTo>
                    <a:cubicBezTo>
                      <a:pt x="143594" y="534435"/>
                      <a:pt x="135986" y="506857"/>
                      <a:pt x="155005" y="503053"/>
                    </a:cubicBezTo>
                    <a:lnTo>
                      <a:pt x="460260" y="503053"/>
                    </a:lnTo>
                    <a:cubicBezTo>
                      <a:pt x="476427" y="489740"/>
                      <a:pt x="489740" y="474525"/>
                      <a:pt x="506857" y="463113"/>
                    </a:cubicBezTo>
                    <a:cubicBezTo>
                      <a:pt x="559159" y="427928"/>
                      <a:pt x="627628" y="415566"/>
                      <a:pt x="688489" y="432683"/>
                    </a:cubicBezTo>
                    <a:lnTo>
                      <a:pt x="688489" y="252002"/>
                    </a:lnTo>
                    <a:lnTo>
                      <a:pt x="590541" y="252002"/>
                    </a:lnTo>
                    <a:cubicBezTo>
                      <a:pt x="586737" y="252002"/>
                      <a:pt x="577227" y="242493"/>
                      <a:pt x="577227" y="238689"/>
                    </a:cubicBezTo>
                    <a:lnTo>
                      <a:pt x="577227" y="140741"/>
                    </a:lnTo>
                    <a:close/>
                    <a:moveTo>
                      <a:pt x="664715" y="219670"/>
                    </a:moveTo>
                    <a:lnTo>
                      <a:pt x="608609" y="163564"/>
                    </a:lnTo>
                    <a:lnTo>
                      <a:pt x="608609" y="219670"/>
                    </a:lnTo>
                    <a:lnTo>
                      <a:pt x="664715" y="219670"/>
                    </a:lnTo>
                    <a:close/>
                    <a:moveTo>
                      <a:pt x="618118" y="457408"/>
                    </a:moveTo>
                    <a:cubicBezTo>
                      <a:pt x="476427" y="466917"/>
                      <a:pt x="393694" y="621922"/>
                      <a:pt x="465015" y="745546"/>
                    </a:cubicBezTo>
                    <a:cubicBezTo>
                      <a:pt x="544895" y="884385"/>
                      <a:pt x="752203" y="866317"/>
                      <a:pt x="809260" y="717017"/>
                    </a:cubicBezTo>
                    <a:cubicBezTo>
                      <a:pt x="858709" y="587688"/>
                      <a:pt x="756006" y="446947"/>
                      <a:pt x="618118" y="457408"/>
                    </a:cubicBezTo>
                    <a:close/>
                    <a:moveTo>
                      <a:pt x="802603" y="793094"/>
                    </a:moveTo>
                    <a:lnTo>
                      <a:pt x="789290" y="808309"/>
                    </a:lnTo>
                    <a:lnTo>
                      <a:pt x="827328" y="845396"/>
                    </a:lnTo>
                    <a:cubicBezTo>
                      <a:pt x="832082" y="846347"/>
                      <a:pt x="843494" y="835886"/>
                      <a:pt x="840641" y="830181"/>
                    </a:cubicBezTo>
                    <a:cubicBezTo>
                      <a:pt x="835886" y="820671"/>
                      <a:pt x="809260" y="804505"/>
                      <a:pt x="802603" y="794044"/>
                    </a:cubicBezTo>
                    <a:close/>
                    <a:moveTo>
                      <a:pt x="794995" y="889139"/>
                    </a:moveTo>
                    <a:lnTo>
                      <a:pt x="794995" y="857758"/>
                    </a:lnTo>
                    <a:cubicBezTo>
                      <a:pt x="794995" y="855856"/>
                      <a:pt x="765516" y="828279"/>
                      <a:pt x="763614" y="828279"/>
                    </a:cubicBezTo>
                    <a:lnTo>
                      <a:pt x="717968" y="855856"/>
                    </a:lnTo>
                    <a:lnTo>
                      <a:pt x="717968" y="889139"/>
                    </a:lnTo>
                    <a:lnTo>
                      <a:pt x="794044" y="889139"/>
                    </a:lnTo>
                    <a:close/>
                    <a:moveTo>
                      <a:pt x="881532" y="839690"/>
                    </a:moveTo>
                    <a:cubicBezTo>
                      <a:pt x="875826" y="846347"/>
                      <a:pt x="836837" y="880581"/>
                      <a:pt x="837788" y="886287"/>
                    </a:cubicBezTo>
                    <a:lnTo>
                      <a:pt x="954755" y="998499"/>
                    </a:lnTo>
                    <a:cubicBezTo>
                      <a:pt x="957608" y="998499"/>
                      <a:pt x="993744" y="961412"/>
                      <a:pt x="996597" y="957608"/>
                    </a:cubicBezTo>
                    <a:cubicBezTo>
                      <a:pt x="999450" y="953804"/>
                      <a:pt x="999450" y="954755"/>
                      <a:pt x="998499" y="951902"/>
                    </a:cubicBezTo>
                    <a:lnTo>
                      <a:pt x="881532" y="839690"/>
                    </a:lnTo>
                    <a:close/>
                  </a:path>
                </a:pathLst>
              </a:custGeom>
              <a:grpFill/>
              <a:ln w="950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C85A67A-CB58-FA8C-16E1-D53437954423}"/>
                  </a:ext>
                </a:extLst>
              </p:cNvPr>
              <p:cNvSpPr/>
              <p:nvPr/>
            </p:nvSpPr>
            <p:spPr>
              <a:xfrm>
                <a:off x="3938211" y="3478466"/>
                <a:ext cx="439720" cy="31575"/>
              </a:xfrm>
              <a:custGeom>
                <a:avLst/>
                <a:gdLst>
                  <a:gd name="connsiteX0" fmla="*/ 16480 w 439720"/>
                  <a:gd name="connsiteY0" fmla="*/ 194 h 31575"/>
                  <a:gd name="connsiteX1" fmla="*/ 416831 w 439720"/>
                  <a:gd name="connsiteY1" fmla="*/ 194 h 31575"/>
                  <a:gd name="connsiteX2" fmla="*/ 424438 w 439720"/>
                  <a:gd name="connsiteY2" fmla="*/ 31575 h 31575"/>
                  <a:gd name="connsiteX3" fmla="*/ 13627 w 439720"/>
                  <a:gd name="connsiteY3" fmla="*/ 31575 h 31575"/>
                  <a:gd name="connsiteX4" fmla="*/ 16480 w 439720"/>
                  <a:gd name="connsiteY4" fmla="*/ 194 h 3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 h="31575">
                    <a:moveTo>
                      <a:pt x="16480" y="194"/>
                    </a:moveTo>
                    <a:lnTo>
                      <a:pt x="416831" y="194"/>
                    </a:lnTo>
                    <a:cubicBezTo>
                      <a:pt x="440604" y="-2659"/>
                      <a:pt x="450114" y="26821"/>
                      <a:pt x="424438" y="31575"/>
                    </a:cubicBezTo>
                    <a:lnTo>
                      <a:pt x="13627" y="31575"/>
                    </a:lnTo>
                    <a:cubicBezTo>
                      <a:pt x="-6343" y="29674"/>
                      <a:pt x="-3490" y="1145"/>
                      <a:pt x="16480" y="194"/>
                    </a:cubicBezTo>
                    <a:close/>
                  </a:path>
                </a:pathLst>
              </a:custGeom>
              <a:grpFill/>
              <a:ln w="950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4706AD53-30EC-D389-D9F3-0B731473F259}"/>
                  </a:ext>
                </a:extLst>
              </p:cNvPr>
              <p:cNvSpPr/>
              <p:nvPr/>
            </p:nvSpPr>
            <p:spPr>
              <a:xfrm>
                <a:off x="3938992" y="3958890"/>
                <a:ext cx="395364" cy="32332"/>
              </a:xfrm>
              <a:custGeom>
                <a:avLst/>
                <a:gdLst>
                  <a:gd name="connsiteX0" fmla="*/ 390374 w 395364"/>
                  <a:gd name="connsiteY0" fmla="*/ 27578 h 32332"/>
                  <a:gd name="connsiteX1" fmla="*/ 376109 w 395364"/>
                  <a:gd name="connsiteY1" fmla="*/ 32332 h 32332"/>
                  <a:gd name="connsiteX2" fmla="*/ 17601 w 395364"/>
                  <a:gd name="connsiteY2" fmla="*/ 32332 h 32332"/>
                  <a:gd name="connsiteX3" fmla="*/ 13797 w 395364"/>
                  <a:gd name="connsiteY3" fmla="*/ 0 h 32332"/>
                  <a:gd name="connsiteX4" fmla="*/ 381815 w 395364"/>
                  <a:gd name="connsiteY4" fmla="*/ 0 h 32332"/>
                  <a:gd name="connsiteX5" fmla="*/ 390374 w 395364"/>
                  <a:gd name="connsiteY5" fmla="*/ 27578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64" h="32332">
                    <a:moveTo>
                      <a:pt x="390374" y="27578"/>
                    </a:moveTo>
                    <a:cubicBezTo>
                      <a:pt x="387521" y="30430"/>
                      <a:pt x="380864" y="32332"/>
                      <a:pt x="376109" y="32332"/>
                    </a:cubicBezTo>
                    <a:lnTo>
                      <a:pt x="17601" y="32332"/>
                    </a:lnTo>
                    <a:cubicBezTo>
                      <a:pt x="-6173" y="29480"/>
                      <a:pt x="-4271" y="1902"/>
                      <a:pt x="13797" y="0"/>
                    </a:cubicBezTo>
                    <a:lnTo>
                      <a:pt x="381815" y="0"/>
                    </a:lnTo>
                    <a:cubicBezTo>
                      <a:pt x="395128" y="1902"/>
                      <a:pt x="399883" y="19019"/>
                      <a:pt x="390374" y="27578"/>
                    </a:cubicBezTo>
                    <a:close/>
                  </a:path>
                </a:pathLst>
              </a:custGeom>
              <a:grpFill/>
              <a:ln w="950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08E0EA71-3C86-F2A3-1FCF-9FAF5BBE3B92}"/>
                  </a:ext>
                </a:extLst>
              </p:cNvPr>
              <p:cNvSpPr/>
              <p:nvPr/>
            </p:nvSpPr>
            <p:spPr>
              <a:xfrm>
                <a:off x="3939001" y="3358840"/>
                <a:ext cx="324636" cy="32332"/>
              </a:xfrm>
              <a:custGeom>
                <a:avLst/>
                <a:gdLst>
                  <a:gd name="connsiteX0" fmla="*/ 319995 w 324636"/>
                  <a:gd name="connsiteY0" fmla="*/ 4755 h 32332"/>
                  <a:gd name="connsiteX1" fmla="*/ 307633 w 324636"/>
                  <a:gd name="connsiteY1" fmla="*/ 32332 h 32332"/>
                  <a:gd name="connsiteX2" fmla="*/ 15691 w 324636"/>
                  <a:gd name="connsiteY2" fmla="*/ 32332 h 32332"/>
                  <a:gd name="connsiteX3" fmla="*/ 15691 w 324636"/>
                  <a:gd name="connsiteY3" fmla="*/ 0 h 32332"/>
                  <a:gd name="connsiteX4" fmla="*/ 313338 w 324636"/>
                  <a:gd name="connsiteY4" fmla="*/ 0 h 32332"/>
                  <a:gd name="connsiteX5" fmla="*/ 319995 w 324636"/>
                  <a:gd name="connsiteY5" fmla="*/ 4755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36" h="32332">
                    <a:moveTo>
                      <a:pt x="319995" y="4755"/>
                    </a:moveTo>
                    <a:cubicBezTo>
                      <a:pt x="330456" y="16166"/>
                      <a:pt x="321897" y="31381"/>
                      <a:pt x="307633" y="32332"/>
                    </a:cubicBezTo>
                    <a:lnTo>
                      <a:pt x="15691" y="32332"/>
                    </a:lnTo>
                    <a:cubicBezTo>
                      <a:pt x="-5230" y="29480"/>
                      <a:pt x="-5230" y="1902"/>
                      <a:pt x="15691" y="0"/>
                    </a:cubicBezTo>
                    <a:lnTo>
                      <a:pt x="313338" y="0"/>
                    </a:lnTo>
                    <a:cubicBezTo>
                      <a:pt x="315240" y="1902"/>
                      <a:pt x="319044" y="2853"/>
                      <a:pt x="319995" y="4755"/>
                    </a:cubicBezTo>
                    <a:close/>
                  </a:path>
                </a:pathLst>
              </a:custGeom>
              <a:grpFill/>
              <a:ln w="950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09B9CCA4-A4A3-A4B0-41EB-1C567B44CA2B}"/>
                  </a:ext>
                </a:extLst>
              </p:cNvPr>
              <p:cNvSpPr/>
              <p:nvPr/>
            </p:nvSpPr>
            <p:spPr>
              <a:xfrm>
                <a:off x="4262415" y="3579233"/>
                <a:ext cx="330950" cy="330684"/>
              </a:xfrm>
              <a:custGeom>
                <a:avLst/>
                <a:gdLst>
                  <a:gd name="connsiteX0" fmla="*/ 157291 w 330950"/>
                  <a:gd name="connsiteY0" fmla="*/ 228 h 330684"/>
                  <a:gd name="connsiteX1" fmla="*/ 308492 w 330950"/>
                  <a:gd name="connsiteY1" fmla="*/ 248426 h 330684"/>
                  <a:gd name="connsiteX2" fmla="*/ 21305 w 330950"/>
                  <a:gd name="connsiteY2" fmla="*/ 247475 h 330684"/>
                  <a:gd name="connsiteX3" fmla="*/ 156340 w 330950"/>
                  <a:gd name="connsiteY3" fmla="*/ 228 h 330684"/>
                  <a:gd name="connsiteX4" fmla="*/ 71705 w 330950"/>
                  <a:gd name="connsiteY4" fmla="*/ 259837 h 330684"/>
                  <a:gd name="connsiteX5" fmla="*/ 279964 w 330950"/>
                  <a:gd name="connsiteY5" fmla="*/ 233211 h 330684"/>
                  <a:gd name="connsiteX6" fmla="*/ 188672 w 330950"/>
                  <a:gd name="connsiteY6" fmla="*/ 33511 h 330684"/>
                  <a:gd name="connsiteX7" fmla="*/ 72656 w 330950"/>
                  <a:gd name="connsiteY7" fmla="*/ 259837 h 3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50" h="330684">
                    <a:moveTo>
                      <a:pt x="157291" y="228"/>
                    </a:moveTo>
                    <a:cubicBezTo>
                      <a:pt x="287571" y="-6429"/>
                      <a:pt x="374108" y="134311"/>
                      <a:pt x="308492" y="248426"/>
                    </a:cubicBezTo>
                    <a:cubicBezTo>
                      <a:pt x="245729" y="358736"/>
                      <a:pt x="83117" y="357785"/>
                      <a:pt x="21305" y="247475"/>
                    </a:cubicBezTo>
                    <a:cubicBezTo>
                      <a:pt x="-38605" y="140017"/>
                      <a:pt x="34618" y="6884"/>
                      <a:pt x="156340" y="228"/>
                    </a:cubicBezTo>
                    <a:close/>
                    <a:moveTo>
                      <a:pt x="71705" y="259837"/>
                    </a:moveTo>
                    <a:cubicBezTo>
                      <a:pt x="132566" y="320698"/>
                      <a:pt x="236220" y="306434"/>
                      <a:pt x="279964" y="233211"/>
                    </a:cubicBezTo>
                    <a:cubicBezTo>
                      <a:pt x="327511" y="152380"/>
                      <a:pt x="279964" y="49677"/>
                      <a:pt x="188672" y="33511"/>
                    </a:cubicBezTo>
                    <a:cubicBezTo>
                      <a:pt x="61245" y="11639"/>
                      <a:pt x="-19586" y="167595"/>
                      <a:pt x="72656" y="259837"/>
                    </a:cubicBezTo>
                    <a:close/>
                  </a:path>
                </a:pathLst>
              </a:custGeom>
              <a:grpFill/>
              <a:ln w="9502" cap="flat">
                <a:noFill/>
                <a:prstDash val="solid"/>
                <a:miter/>
              </a:ln>
            </p:spPr>
            <p:txBody>
              <a:bodyPr rtlCol="0" anchor="ctr"/>
              <a:lstStyle/>
              <a:p>
                <a:endParaRPr lang="en-US"/>
              </a:p>
            </p:txBody>
          </p:sp>
        </p:grpSp>
      </p:grpSp>
      <p:sp>
        <p:nvSpPr>
          <p:cNvPr id="183" name="Slide Number Placeholder 5">
            <a:extLst>
              <a:ext uri="{FF2B5EF4-FFF2-40B4-BE49-F238E27FC236}">
                <a16:creationId xmlns:a16="http://schemas.microsoft.com/office/drawing/2014/main" id="{0C62367B-A408-705C-70AA-1E0E977EBE86}"/>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14</a:t>
            </a:fld>
            <a:endParaRPr lang="en-US" dirty="0">
              <a:solidFill>
                <a:srgbClr val="262626"/>
              </a:solidFill>
            </a:endParaRPr>
          </a:p>
        </p:txBody>
      </p:sp>
    </p:spTree>
    <p:extLst>
      <p:ext uri="{BB962C8B-B14F-4D97-AF65-F5344CB8AC3E}">
        <p14:creationId xmlns:p14="http://schemas.microsoft.com/office/powerpoint/2010/main" val="332578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F28B-8A88-81C2-7DCB-D67B665D9D37}"/>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35BE593F-F163-16DD-47D6-E8AAA6E44842}"/>
              </a:ext>
            </a:extLst>
          </p:cNvPr>
          <p:cNvSpPr/>
          <p:nvPr/>
        </p:nvSpPr>
        <p:spPr>
          <a:xfrm rot="10800000">
            <a:off x="-3" y="1382751"/>
            <a:ext cx="2016855" cy="867442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1041E6C1-9081-5182-EF93-36F1B1583A85}"/>
              </a:ext>
            </a:extLst>
          </p:cNvPr>
          <p:cNvPicPr>
            <a:picLocks noChangeAspect="1"/>
          </p:cNvPicPr>
          <p:nvPr/>
        </p:nvPicPr>
        <p:blipFill rotWithShape="1">
          <a:blip r:embed="rId2"/>
          <a:srcRect t="20866" b="20866"/>
          <a:stretch/>
        </p:blipFill>
        <p:spPr>
          <a:xfrm>
            <a:off x="-8979" y="1692301"/>
            <a:ext cx="7559675" cy="2936536"/>
          </a:xfrm>
          <a:prstGeom prst="rect">
            <a:avLst/>
          </a:prstGeom>
        </p:spPr>
      </p:pic>
      <p:sp>
        <p:nvSpPr>
          <p:cNvPr id="10" name="Text Placeholder 12">
            <a:extLst>
              <a:ext uri="{FF2B5EF4-FFF2-40B4-BE49-F238E27FC236}">
                <a16:creationId xmlns:a16="http://schemas.microsoft.com/office/drawing/2014/main" id="{5B344E63-B62F-5D22-3150-CD991883C8B6}"/>
              </a:ext>
            </a:extLst>
          </p:cNvPr>
          <p:cNvSpPr txBox="1">
            <a:spLocks/>
          </p:cNvSpPr>
          <p:nvPr/>
        </p:nvSpPr>
        <p:spPr>
          <a:xfrm>
            <a:off x="2394723" y="5056059"/>
            <a:ext cx="3938368" cy="45695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840"/>
              </a:lnSpc>
              <a:spcBef>
                <a:spcPts val="0"/>
              </a:spcBef>
              <a:buNone/>
              <a:tabLst>
                <a:tab pos="3460750" algn="l"/>
                <a:tab pos="3597275" algn="l"/>
                <a:tab pos="4791075" algn="l"/>
              </a:tabLst>
            </a:pPr>
            <a:r>
              <a:rPr lang="en-US" sz="1700" dirty="0">
                <a:solidFill>
                  <a:srgbClr val="000000"/>
                </a:solidFill>
              </a:rPr>
              <a:t>Sfide di sostenibilità nel settore agricolo </a:t>
            </a:r>
            <a:r>
              <a:rPr lang="en-US" sz="1700" dirty="0">
                <a:solidFill>
                  <a:srgbClr val="000000"/>
                </a:solidFill>
                <a:hlinkClick r:id="rId3" action="ppaction://hlinksldjump">
                  <a:extLst>
                    <a:ext uri="{A12FA001-AC4F-418D-AE19-62706E023703}">
                      <ahyp:hlinkClr xmlns:ahyp="http://schemas.microsoft.com/office/drawing/2018/hyperlinkcolor" val="tx"/>
                    </a:ext>
                  </a:extLst>
                </a:hlinkClick>
              </a:rPr>
              <a:t>   16</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Attuale utilizzo dell'IA nel settore agricolo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17</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Sfide specifiche del settore (ad es. infrastrutture, costi, carenze di competenze)</a:t>
            </a:r>
          </a:p>
          <a:p>
            <a:pPr marL="0" lvl="1" indent="0">
              <a:lnSpc>
                <a:spcPts val="1840"/>
              </a:lnSpc>
              <a:spcBef>
                <a:spcPts val="0"/>
              </a:spcBef>
              <a:buNone/>
              <a:tabLst>
                <a:tab pos="3460750" algn="l"/>
                <a:tab pos="3597275" algn="l"/>
                <a:tab pos="4791075" algn="l"/>
              </a:tabLst>
            </a:pPr>
            <a:r>
              <a:rPr lang="en-US" sz="1700" dirty="0">
                <a:solidFill>
                  <a:srgbClr val="000000"/>
                </a:solidFill>
              </a:rPr>
              <a:t>/Ostacoli più generali, tra cui resistenza </a:t>
            </a:r>
          </a:p>
          <a:p>
            <a:pPr marL="0" lvl="1" indent="0">
              <a:lnSpc>
                <a:spcPts val="1840"/>
              </a:lnSpc>
              <a:spcBef>
                <a:spcPts val="0"/>
              </a:spcBef>
              <a:buNone/>
              <a:tabLst>
                <a:tab pos="3460750" algn="l"/>
                <a:tab pos="3597275" algn="l"/>
                <a:tab pos="4791075" algn="l"/>
              </a:tabLst>
            </a:pPr>
            <a:r>
              <a:rPr lang="en-US" sz="1700" dirty="0">
                <a:solidFill>
                  <a:srgbClr val="000000"/>
                </a:solidFill>
              </a:rPr>
              <a:t>al cambiamento e mancanza di comprensione</a:t>
            </a:r>
          </a:p>
          <a:p>
            <a:pPr marL="0" lvl="1" indent="0">
              <a:lnSpc>
                <a:spcPts val="1840"/>
              </a:lnSpc>
              <a:spcBef>
                <a:spcPts val="0"/>
              </a:spcBef>
              <a:buNone/>
              <a:tabLst>
                <a:tab pos="3460750" algn="l"/>
                <a:tab pos="3597275" algn="l"/>
                <a:tab pos="4791075" algn="l"/>
              </a:tabLst>
            </a:pPr>
            <a:r>
              <a:rPr lang="en-US" sz="1700" dirty="0">
                <a:solidFill>
                  <a:srgbClr val="000000"/>
                </a:solidFill>
              </a:rPr>
              <a:t>in termini di sostenibilità/IA </a:t>
            </a:r>
            <a:r>
              <a:rPr lang="en-US" sz="1700" dirty="0">
                <a:solidFill>
                  <a:srgbClr val="000000"/>
                </a:solidFill>
                <a:hlinkClick r:id="rId5" action="ppaction://hlinksldjump">
                  <a:extLst>
                    <a:ext uri="{A12FA001-AC4F-418D-AE19-62706E023703}">
                      <ahyp:hlinkClr xmlns:ahyp="http://schemas.microsoft.com/office/drawing/2018/hyperlinkcolor" val="tx"/>
                    </a:ext>
                  </a:extLst>
                </a:hlinkClick>
              </a:rPr>
              <a:t>   18</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Il ruolo dell'IA nella promozione della sostenibilità </a:t>
            </a:r>
          </a:p>
          <a:p>
            <a:pPr marL="0" lvl="1" indent="0">
              <a:lnSpc>
                <a:spcPts val="1840"/>
              </a:lnSpc>
              <a:spcBef>
                <a:spcPts val="0"/>
              </a:spcBef>
              <a:buNone/>
              <a:tabLst>
                <a:tab pos="3460750" algn="l"/>
                <a:tab pos="3597275" algn="l"/>
                <a:tab pos="4791075" algn="l"/>
              </a:tabLst>
            </a:pPr>
            <a:r>
              <a:rPr lang="en-US" sz="1700" dirty="0">
                <a:solidFill>
                  <a:srgbClr val="000000"/>
                </a:solidFill>
              </a:rPr>
              <a:t>nella gestione delle risorse, nella riduzione dei rifiuti e nel controllo delle emissioni </a:t>
            </a:r>
            <a:r>
              <a:rPr lang="en-US" sz="1700" dirty="0">
                <a:solidFill>
                  <a:srgbClr val="000000"/>
                </a:solidFill>
                <a:hlinkClick r:id="rId6" action="ppaction://hlinksldjump">
                  <a:extLst>
                    <a:ext uri="{A12FA001-AC4F-418D-AE19-62706E023703}">
                      <ahyp:hlinkClr xmlns:ahyp="http://schemas.microsoft.com/office/drawing/2018/hyperlinkcolor" val="tx"/>
                    </a:ext>
                  </a:extLst>
                </a:hlinkClick>
              </a:rPr>
              <a:t>   19</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Soluzioni e raccomandazioni </a:t>
            </a:r>
          </a:p>
          <a:p>
            <a:pPr marL="0" lvl="1" indent="0">
              <a:lnSpc>
                <a:spcPts val="1840"/>
              </a:lnSpc>
              <a:spcBef>
                <a:spcPts val="0"/>
              </a:spcBef>
              <a:buNone/>
              <a:tabLst>
                <a:tab pos="3460750" algn="l"/>
                <a:tab pos="3597275" algn="l"/>
                <a:tab pos="4791075" algn="l"/>
              </a:tabLst>
            </a:pPr>
            <a:r>
              <a:rPr lang="en-US" sz="1700" dirty="0">
                <a:solidFill>
                  <a:srgbClr val="000000"/>
                </a:solidFill>
              </a:rPr>
              <a:t>per superare queste sfide </a:t>
            </a:r>
            <a:r>
              <a:rPr lang="en-US" sz="1700" dirty="0">
                <a:solidFill>
                  <a:srgbClr val="000000"/>
                </a:solidFill>
                <a:hlinkClick r:id="rId7" action="ppaction://hlinksldjump">
                  <a:extLst>
                    <a:ext uri="{A12FA001-AC4F-418D-AE19-62706E023703}">
                      <ahyp:hlinkClr xmlns:ahyp="http://schemas.microsoft.com/office/drawing/2018/hyperlinkcolor" val="tx"/>
                    </a:ext>
                  </a:extLst>
                </a:hlinkClick>
              </a:rPr>
              <a:t>   20</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Migliorare l'integrazione dell'istruzione professionale nell'agricoltura </a:t>
            </a:r>
            <a:r>
              <a:rPr lang="en-US" sz="1700" dirty="0">
                <a:solidFill>
                  <a:srgbClr val="000000"/>
                </a:solidFill>
                <a:hlinkClick r:id="rId8" action="ppaction://hlinksldjump">
                  <a:extLst>
                    <a:ext uri="{A12FA001-AC4F-418D-AE19-62706E023703}">
                      <ahyp:hlinkClr xmlns:ahyp="http://schemas.microsoft.com/office/drawing/2018/hyperlinkcolor" val="tx"/>
                    </a:ext>
                  </a:extLst>
                </a:hlinkClick>
              </a:rPr>
              <a:t>   21</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p:txBody>
      </p:sp>
      <p:sp>
        <p:nvSpPr>
          <p:cNvPr id="13" name="Rectangle 12">
            <a:extLst>
              <a:ext uri="{FF2B5EF4-FFF2-40B4-BE49-F238E27FC236}">
                <a16:creationId xmlns:a16="http://schemas.microsoft.com/office/drawing/2014/main" id="{BCA325CD-6861-A8C6-3159-236D7B69A97F}"/>
              </a:ext>
            </a:extLst>
          </p:cNvPr>
          <p:cNvSpPr/>
          <p:nvPr/>
        </p:nvSpPr>
        <p:spPr>
          <a:xfrm>
            <a:off x="1856896" y="507583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DD66E6D-BA57-58A1-1FE4-A3943551AB95}"/>
              </a:ext>
            </a:extLst>
          </p:cNvPr>
          <p:cNvSpPr txBox="1">
            <a:spLocks/>
          </p:cNvSpPr>
          <p:nvPr/>
        </p:nvSpPr>
        <p:spPr>
          <a:xfrm>
            <a:off x="1764898" y="503674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2.1</a:t>
            </a:r>
          </a:p>
        </p:txBody>
      </p:sp>
      <p:cxnSp>
        <p:nvCxnSpPr>
          <p:cNvPr id="15" name="Straight Connector 14">
            <a:extLst>
              <a:ext uri="{FF2B5EF4-FFF2-40B4-BE49-F238E27FC236}">
                <a16:creationId xmlns:a16="http://schemas.microsoft.com/office/drawing/2014/main" id="{D0D1429E-51C3-4EDF-02A0-998819B61919}"/>
              </a:ext>
            </a:extLst>
          </p:cNvPr>
          <p:cNvCxnSpPr>
            <a:cxnSpLocks/>
          </p:cNvCxnSpPr>
          <p:nvPr/>
        </p:nvCxnSpPr>
        <p:spPr>
          <a:xfrm>
            <a:off x="2394723" y="5905055"/>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D320714A-01F3-2EDE-9E9D-62B57780AF4F}"/>
              </a:ext>
            </a:extLst>
          </p:cNvPr>
          <p:cNvSpPr/>
          <p:nvPr/>
        </p:nvSpPr>
        <p:spPr>
          <a:xfrm rot="16200000">
            <a:off x="5871926" y="287271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2619342D-AE8A-080F-2C61-F651C37D25C3}"/>
              </a:ext>
            </a:extLst>
          </p:cNvPr>
          <p:cNvSpPr txBox="1">
            <a:spLocks/>
          </p:cNvSpPr>
          <p:nvPr/>
        </p:nvSpPr>
        <p:spPr>
          <a:xfrm>
            <a:off x="468524" y="387905"/>
            <a:ext cx="6243561"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Sostenibilità e IA </a:t>
            </a:r>
          </a:p>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in agricoltura </a:t>
            </a:r>
            <a:r>
              <a:rPr lang="en-US" sz="2800" i="1" dirty="0">
                <a:solidFill>
                  <a:srgbClr val="51C4C6"/>
                </a:solidFill>
                <a:latin typeface="Calibri" panose="020F0502020204030204" pitchFamily="34" charset="0"/>
                <a:cs typeface="Calibri" panose="020F0502020204030204" pitchFamily="34" charset="0"/>
              </a:rPr>
              <a:t>(Food Hub e </a:t>
            </a:r>
            <a:r>
              <a:rPr lang="en-US" sz="2800" i="1" dirty="0" err="1">
                <a:solidFill>
                  <a:srgbClr val="51C4C6"/>
                </a:solidFill>
                <a:latin typeface="Calibri" panose="020F0502020204030204" pitchFamily="34" charset="0"/>
                <a:cs typeface="Calibri" panose="020F0502020204030204" pitchFamily="34" charset="0"/>
              </a:rPr>
              <a:t>FlC</a:t>
            </a:r>
            <a:r>
              <a:rPr lang="en-US" sz="2800" i="1" dirty="0">
                <a:solidFill>
                  <a:srgbClr val="51C4C6"/>
                </a:solidFill>
                <a:latin typeface="Calibri" panose="020F0502020204030204" pitchFamily="34" charset="0"/>
                <a:cs typeface="Calibri" panose="020F0502020204030204" pitchFamily="34" charset="0"/>
              </a:rPr>
              <a:t>)</a:t>
            </a:r>
          </a:p>
        </p:txBody>
      </p:sp>
      <p:sp>
        <p:nvSpPr>
          <p:cNvPr id="24" name="Rectangle 23">
            <a:extLst>
              <a:ext uri="{FF2B5EF4-FFF2-40B4-BE49-F238E27FC236}">
                <a16:creationId xmlns:a16="http://schemas.microsoft.com/office/drawing/2014/main" id="{8EE9971B-C97B-3315-082F-46150BF80A9D}"/>
              </a:ext>
            </a:extLst>
          </p:cNvPr>
          <p:cNvSpPr/>
          <p:nvPr/>
        </p:nvSpPr>
        <p:spPr>
          <a:xfrm>
            <a:off x="19866" y="1692300"/>
            <a:ext cx="753981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1D78DF7-CB4F-9915-A9D9-9EC2596A8D85}"/>
              </a:ext>
            </a:extLst>
          </p:cNvPr>
          <p:cNvGrpSpPr/>
          <p:nvPr/>
        </p:nvGrpSpPr>
        <p:grpSpPr>
          <a:xfrm>
            <a:off x="5946728" y="689493"/>
            <a:ext cx="1402960" cy="1297991"/>
            <a:chOff x="255075" y="624887"/>
            <a:chExt cx="1402960" cy="1297991"/>
          </a:xfrm>
        </p:grpSpPr>
        <p:sp>
          <p:nvSpPr>
            <p:cNvPr id="26" name="Rectangle 25">
              <a:extLst>
                <a:ext uri="{FF2B5EF4-FFF2-40B4-BE49-F238E27FC236}">
                  <a16:creationId xmlns:a16="http://schemas.microsoft.com/office/drawing/2014/main" id="{B61AEA1F-E7BE-D5CD-ABC7-32D4805CC748}"/>
                </a:ext>
              </a:extLst>
            </p:cNvPr>
            <p:cNvSpPr/>
            <p:nvPr/>
          </p:nvSpPr>
          <p:spPr>
            <a:xfrm>
              <a:off x="408135" y="643323"/>
              <a:ext cx="1163707" cy="1095515"/>
            </a:xfrm>
            <a:prstGeom prst="rect">
              <a:avLst/>
            </a:prstGeom>
            <a:solidFill>
              <a:srgbClr val="ADD03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32">
              <a:extLst>
                <a:ext uri="{FF2B5EF4-FFF2-40B4-BE49-F238E27FC236}">
                  <a16:creationId xmlns:a16="http://schemas.microsoft.com/office/drawing/2014/main" id="{3313B40E-2823-5F2F-9697-43199008B234}"/>
                </a:ext>
              </a:extLst>
            </p:cNvPr>
            <p:cNvSpPr txBox="1">
              <a:spLocks/>
            </p:cNvSpPr>
            <p:nvPr/>
          </p:nvSpPr>
          <p:spPr>
            <a:xfrm>
              <a:off x="255075" y="624887"/>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02</a:t>
              </a:r>
              <a:endParaRPr lang="en-US" sz="7000" dirty="0">
                <a:solidFill>
                  <a:schemeClr val="bg1"/>
                </a:solidFill>
              </a:endParaRPr>
            </a:p>
          </p:txBody>
        </p:sp>
      </p:grpSp>
      <p:sp>
        <p:nvSpPr>
          <p:cNvPr id="39" name="Text Placeholder 8">
            <a:extLst>
              <a:ext uri="{FF2B5EF4-FFF2-40B4-BE49-F238E27FC236}">
                <a16:creationId xmlns:a16="http://schemas.microsoft.com/office/drawing/2014/main" id="{BFB4C1BD-5943-BA01-D23D-8FB1FAA72346}"/>
              </a:ext>
            </a:extLst>
          </p:cNvPr>
          <p:cNvSpPr txBox="1">
            <a:spLocks/>
          </p:cNvSpPr>
          <p:nvPr/>
        </p:nvSpPr>
        <p:spPr>
          <a:xfrm>
            <a:off x="1764898" y="549784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2.2</a:t>
            </a:r>
          </a:p>
        </p:txBody>
      </p:sp>
      <p:sp>
        <p:nvSpPr>
          <p:cNvPr id="40" name="Text Placeholder 8">
            <a:extLst>
              <a:ext uri="{FF2B5EF4-FFF2-40B4-BE49-F238E27FC236}">
                <a16:creationId xmlns:a16="http://schemas.microsoft.com/office/drawing/2014/main" id="{768269B5-951E-C33D-669C-E26BDD95F49D}"/>
              </a:ext>
            </a:extLst>
          </p:cNvPr>
          <p:cNvSpPr txBox="1">
            <a:spLocks/>
          </p:cNvSpPr>
          <p:nvPr/>
        </p:nvSpPr>
        <p:spPr>
          <a:xfrm>
            <a:off x="1764898" y="598208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2.3</a:t>
            </a:r>
          </a:p>
        </p:txBody>
      </p:sp>
      <p:sp>
        <p:nvSpPr>
          <p:cNvPr id="42" name="Text Placeholder 8">
            <a:extLst>
              <a:ext uri="{FF2B5EF4-FFF2-40B4-BE49-F238E27FC236}">
                <a16:creationId xmlns:a16="http://schemas.microsoft.com/office/drawing/2014/main" id="{18F3138D-7E56-02D8-6E58-E5D9F12DBCD0}"/>
              </a:ext>
            </a:extLst>
          </p:cNvPr>
          <p:cNvSpPr txBox="1">
            <a:spLocks/>
          </p:cNvSpPr>
          <p:nvPr/>
        </p:nvSpPr>
        <p:spPr>
          <a:xfrm>
            <a:off x="1764898" y="734201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2.4</a:t>
            </a:r>
          </a:p>
        </p:txBody>
      </p:sp>
      <p:sp>
        <p:nvSpPr>
          <p:cNvPr id="43" name="Text Placeholder 8">
            <a:extLst>
              <a:ext uri="{FF2B5EF4-FFF2-40B4-BE49-F238E27FC236}">
                <a16:creationId xmlns:a16="http://schemas.microsoft.com/office/drawing/2014/main" id="{3AF319D7-B272-9427-0059-9C2261F34114}"/>
              </a:ext>
            </a:extLst>
          </p:cNvPr>
          <p:cNvSpPr txBox="1">
            <a:spLocks/>
          </p:cNvSpPr>
          <p:nvPr/>
        </p:nvSpPr>
        <p:spPr>
          <a:xfrm>
            <a:off x="1764898" y="828019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2.5</a:t>
            </a:r>
          </a:p>
        </p:txBody>
      </p:sp>
      <p:sp>
        <p:nvSpPr>
          <p:cNvPr id="44" name="Text Placeholder 8">
            <a:extLst>
              <a:ext uri="{FF2B5EF4-FFF2-40B4-BE49-F238E27FC236}">
                <a16:creationId xmlns:a16="http://schemas.microsoft.com/office/drawing/2014/main" id="{93CC9FBC-A56F-B2E6-CD53-7168D2C1219C}"/>
              </a:ext>
            </a:extLst>
          </p:cNvPr>
          <p:cNvSpPr txBox="1">
            <a:spLocks/>
          </p:cNvSpPr>
          <p:nvPr/>
        </p:nvSpPr>
        <p:spPr>
          <a:xfrm>
            <a:off x="1764898" y="8925534"/>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2.6</a:t>
            </a:r>
          </a:p>
        </p:txBody>
      </p:sp>
      <p:cxnSp>
        <p:nvCxnSpPr>
          <p:cNvPr id="49" name="Straight Connector 48">
            <a:extLst>
              <a:ext uri="{FF2B5EF4-FFF2-40B4-BE49-F238E27FC236}">
                <a16:creationId xmlns:a16="http://schemas.microsoft.com/office/drawing/2014/main" id="{8C2C15E9-C737-7FFE-6AB9-DA56A03505E6}"/>
              </a:ext>
            </a:extLst>
          </p:cNvPr>
          <p:cNvCxnSpPr>
            <a:cxnSpLocks/>
          </p:cNvCxnSpPr>
          <p:nvPr/>
        </p:nvCxnSpPr>
        <p:spPr>
          <a:xfrm>
            <a:off x="2394723" y="7270342"/>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A60D07-9C87-87A9-F7DB-315EC1ABB054}"/>
              </a:ext>
            </a:extLst>
          </p:cNvPr>
          <p:cNvCxnSpPr>
            <a:cxnSpLocks/>
          </p:cNvCxnSpPr>
          <p:nvPr/>
        </p:nvCxnSpPr>
        <p:spPr>
          <a:xfrm>
            <a:off x="2394723" y="5405550"/>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837ACF-6EB8-CBF3-A842-9E3420218EB4}"/>
              </a:ext>
            </a:extLst>
          </p:cNvPr>
          <p:cNvCxnSpPr>
            <a:cxnSpLocks/>
          </p:cNvCxnSpPr>
          <p:nvPr/>
        </p:nvCxnSpPr>
        <p:spPr>
          <a:xfrm>
            <a:off x="2394723" y="819423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4BFBFEE-439C-AABD-0DC3-10A77F9E79B4}"/>
              </a:ext>
            </a:extLst>
          </p:cNvPr>
          <p:cNvCxnSpPr>
            <a:cxnSpLocks/>
          </p:cNvCxnSpPr>
          <p:nvPr/>
        </p:nvCxnSpPr>
        <p:spPr>
          <a:xfrm>
            <a:off x="2394723" y="887214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9E11A762-3F70-759A-9439-E4B88F9D38E2}"/>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15</a:t>
            </a:fld>
            <a:endParaRPr lang="en-US" dirty="0">
              <a:solidFill>
                <a:srgbClr val="262626"/>
              </a:solidFill>
            </a:endParaRPr>
          </a:p>
        </p:txBody>
      </p:sp>
      <p:grpSp>
        <p:nvGrpSpPr>
          <p:cNvPr id="6" name="Graphic 503">
            <a:extLst>
              <a:ext uri="{FF2B5EF4-FFF2-40B4-BE49-F238E27FC236}">
                <a16:creationId xmlns:a16="http://schemas.microsoft.com/office/drawing/2014/main" id="{65806B60-8452-2169-458B-5E8DCC8666AF}"/>
              </a:ext>
            </a:extLst>
          </p:cNvPr>
          <p:cNvGrpSpPr/>
          <p:nvPr/>
        </p:nvGrpSpPr>
        <p:grpSpPr>
          <a:xfrm>
            <a:off x="468524" y="8394026"/>
            <a:ext cx="968668" cy="1210971"/>
            <a:chOff x="19964074" y="5627360"/>
            <a:chExt cx="874820" cy="1086273"/>
          </a:xfrm>
          <a:noFill/>
        </p:grpSpPr>
        <p:grpSp>
          <p:nvGrpSpPr>
            <p:cNvPr id="7" name="Graphic 503">
              <a:extLst>
                <a:ext uri="{FF2B5EF4-FFF2-40B4-BE49-F238E27FC236}">
                  <a16:creationId xmlns:a16="http://schemas.microsoft.com/office/drawing/2014/main" id="{B09B0BBE-F10E-398F-3220-C4392157945D}"/>
                </a:ext>
              </a:extLst>
            </p:cNvPr>
            <p:cNvGrpSpPr/>
            <p:nvPr/>
          </p:nvGrpSpPr>
          <p:grpSpPr>
            <a:xfrm>
              <a:off x="19964074" y="6029562"/>
              <a:ext cx="874820" cy="684071"/>
              <a:chOff x="19964074" y="6029562"/>
              <a:chExt cx="874820" cy="684071"/>
            </a:xfrm>
            <a:noFill/>
          </p:grpSpPr>
          <p:grpSp>
            <p:nvGrpSpPr>
              <p:cNvPr id="31" name="Graphic 503">
                <a:extLst>
                  <a:ext uri="{FF2B5EF4-FFF2-40B4-BE49-F238E27FC236}">
                    <a16:creationId xmlns:a16="http://schemas.microsoft.com/office/drawing/2014/main" id="{A1B2CA26-E9C4-E2A6-59A2-6E756980EB66}"/>
                  </a:ext>
                </a:extLst>
              </p:cNvPr>
              <p:cNvGrpSpPr/>
              <p:nvPr/>
            </p:nvGrpSpPr>
            <p:grpSpPr>
              <a:xfrm>
                <a:off x="20442750" y="6029562"/>
                <a:ext cx="396145" cy="684071"/>
                <a:chOff x="20442750" y="6029562"/>
                <a:chExt cx="396145" cy="684071"/>
              </a:xfrm>
              <a:noFill/>
            </p:grpSpPr>
            <p:sp>
              <p:nvSpPr>
                <p:cNvPr id="36" name="Freeform 35">
                  <a:extLst>
                    <a:ext uri="{FF2B5EF4-FFF2-40B4-BE49-F238E27FC236}">
                      <a16:creationId xmlns:a16="http://schemas.microsoft.com/office/drawing/2014/main" id="{FF2C689E-E88E-3CC5-8F43-8E5721F32E4E}"/>
                    </a:ext>
                  </a:extLst>
                </p:cNvPr>
                <p:cNvSpPr/>
                <p:nvPr/>
              </p:nvSpPr>
              <p:spPr>
                <a:xfrm>
                  <a:off x="20459978" y="6029562"/>
                  <a:ext cx="378917" cy="576928"/>
                </a:xfrm>
                <a:custGeom>
                  <a:avLst/>
                  <a:gdLst>
                    <a:gd name="connsiteX0" fmla="*/ 184145 w 378917"/>
                    <a:gd name="connsiteY0" fmla="*/ 576928 h 576928"/>
                    <a:gd name="connsiteX1" fmla="*/ 364061 w 378917"/>
                    <a:gd name="connsiteY1" fmla="*/ 397256 h 576928"/>
                    <a:gd name="connsiteX2" fmla="*/ 378917 w 378917"/>
                    <a:gd name="connsiteY2" fmla="*/ 364289 h 576928"/>
                    <a:gd name="connsiteX3" fmla="*/ 378917 w 378917"/>
                    <a:gd name="connsiteY3" fmla="*/ 26374 h 576928"/>
                    <a:gd name="connsiteX4" fmla="*/ 352508 w 378917"/>
                    <a:gd name="connsiteY4" fmla="*/ 0 h 576928"/>
                    <a:gd name="connsiteX5" fmla="*/ 283181 w 378917"/>
                    <a:gd name="connsiteY5" fmla="*/ 95605 h 576928"/>
                    <a:gd name="connsiteX6" fmla="*/ 260074 w 378917"/>
                    <a:gd name="connsiteY6" fmla="*/ 283519 h 576928"/>
                    <a:gd name="connsiteX7" fmla="*/ 203953 w 378917"/>
                    <a:gd name="connsiteY7" fmla="*/ 298354 h 576928"/>
                    <a:gd name="connsiteX8" fmla="*/ 139579 w 378917"/>
                    <a:gd name="connsiteY8" fmla="*/ 362641 h 576928"/>
                    <a:gd name="connsiteX9" fmla="*/ 30640 w 378917"/>
                    <a:gd name="connsiteY9" fmla="*/ 412092 h 576928"/>
                    <a:gd name="connsiteX10" fmla="*/ 2578 w 378917"/>
                    <a:gd name="connsiteY10" fmla="*/ 576928 h 5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17" h="576928">
                      <a:moveTo>
                        <a:pt x="184145" y="576928"/>
                      </a:moveTo>
                      <a:lnTo>
                        <a:pt x="364061" y="397256"/>
                      </a:lnTo>
                      <a:cubicBezTo>
                        <a:pt x="372314" y="389014"/>
                        <a:pt x="377267" y="377476"/>
                        <a:pt x="378917" y="364289"/>
                      </a:cubicBezTo>
                      <a:lnTo>
                        <a:pt x="378917" y="26374"/>
                      </a:lnTo>
                      <a:cubicBezTo>
                        <a:pt x="378917" y="11539"/>
                        <a:pt x="367364" y="0"/>
                        <a:pt x="352508" y="0"/>
                      </a:cubicBezTo>
                      <a:cubicBezTo>
                        <a:pt x="322796" y="1648"/>
                        <a:pt x="294737" y="34616"/>
                        <a:pt x="283181" y="95605"/>
                      </a:cubicBezTo>
                      <a:lnTo>
                        <a:pt x="260074" y="283519"/>
                      </a:lnTo>
                      <a:cubicBezTo>
                        <a:pt x="238616" y="281871"/>
                        <a:pt x="215507" y="286816"/>
                        <a:pt x="203953" y="298354"/>
                      </a:cubicBezTo>
                      <a:lnTo>
                        <a:pt x="139579" y="362641"/>
                      </a:lnTo>
                      <a:cubicBezTo>
                        <a:pt x="81808" y="374179"/>
                        <a:pt x="60350" y="382421"/>
                        <a:pt x="30640" y="412092"/>
                      </a:cubicBezTo>
                      <a:cubicBezTo>
                        <a:pt x="928" y="441762"/>
                        <a:pt x="-4022" y="501103"/>
                        <a:pt x="2578" y="576928"/>
                      </a:cubicBezTo>
                    </a:path>
                  </a:pathLst>
                </a:custGeom>
                <a:noFill/>
                <a:ln w="12700" cap="rnd">
                  <a:solidFill>
                    <a:schemeClr val="bg1"/>
                  </a:solidFill>
                  <a:prstDash val="solid"/>
                  <a:round/>
                </a:ln>
              </p:spPr>
              <p:txBody>
                <a:bodyPr rtlCol="0" anchor="ctr"/>
                <a:lstStyle/>
                <a:p>
                  <a:endParaRPr lang="en-US" sz="1799"/>
                </a:p>
              </p:txBody>
            </p:sp>
            <p:sp>
              <p:nvSpPr>
                <p:cNvPr id="37" name="Freeform 36">
                  <a:extLst>
                    <a:ext uri="{FF2B5EF4-FFF2-40B4-BE49-F238E27FC236}">
                      <a16:creationId xmlns:a16="http://schemas.microsoft.com/office/drawing/2014/main" id="{E2CB7B1B-3287-2F7E-8214-AE42245F174B}"/>
                    </a:ext>
                  </a:extLst>
                </p:cNvPr>
                <p:cNvSpPr/>
                <p:nvPr/>
              </p:nvSpPr>
              <p:spPr>
                <a:xfrm>
                  <a:off x="20442750" y="6606490"/>
                  <a:ext cx="250892" cy="107143"/>
                </a:xfrm>
                <a:custGeom>
                  <a:avLst/>
                  <a:gdLst>
                    <a:gd name="connsiteX0" fmla="*/ 0 w 250892"/>
                    <a:gd name="connsiteY0" fmla="*/ 0 h 107143"/>
                    <a:gd name="connsiteX1" fmla="*/ 250891 w 250892"/>
                    <a:gd name="connsiteY1" fmla="*/ 0 h 107143"/>
                    <a:gd name="connsiteX2" fmla="*/ 250891 w 250892"/>
                    <a:gd name="connsiteY2" fmla="*/ 107144 h 107143"/>
                    <a:gd name="connsiteX3" fmla="*/ 0 w 250892"/>
                    <a:gd name="connsiteY3" fmla="*/ 107144 h 107143"/>
                  </a:gdLst>
                  <a:ahLst/>
                  <a:cxnLst>
                    <a:cxn ang="0">
                      <a:pos x="connsiteX0" y="connsiteY0"/>
                    </a:cxn>
                    <a:cxn ang="0">
                      <a:pos x="connsiteX1" y="connsiteY1"/>
                    </a:cxn>
                    <a:cxn ang="0">
                      <a:pos x="connsiteX2" y="connsiteY2"/>
                    </a:cxn>
                    <a:cxn ang="0">
                      <a:pos x="connsiteX3" y="connsiteY3"/>
                    </a:cxn>
                  </a:cxnLst>
                  <a:rect l="l" t="t" r="r" b="b"/>
                  <a:pathLst>
                    <a:path w="250892" h="107143">
                      <a:moveTo>
                        <a:pt x="0" y="0"/>
                      </a:moveTo>
                      <a:lnTo>
                        <a:pt x="250891" y="0"/>
                      </a:lnTo>
                      <a:lnTo>
                        <a:pt x="250891" y="107144"/>
                      </a:lnTo>
                      <a:lnTo>
                        <a:pt x="0" y="107144"/>
                      </a:lnTo>
                      <a:close/>
                    </a:path>
                  </a:pathLst>
                </a:custGeom>
                <a:solidFill>
                  <a:srgbClr val="00898B"/>
                </a:solidFill>
                <a:ln w="12700" cap="rnd">
                  <a:solidFill>
                    <a:schemeClr val="bg1"/>
                  </a:solidFill>
                  <a:prstDash val="solid"/>
                  <a:round/>
                </a:ln>
              </p:spPr>
              <p:txBody>
                <a:bodyPr rtlCol="0" anchor="ctr"/>
                <a:lstStyle/>
                <a:p>
                  <a:endParaRPr lang="en-US" sz="1799"/>
                </a:p>
              </p:txBody>
            </p:sp>
            <p:sp>
              <p:nvSpPr>
                <p:cNvPr id="38" name="Freeform 37">
                  <a:extLst>
                    <a:ext uri="{FF2B5EF4-FFF2-40B4-BE49-F238E27FC236}">
                      <a16:creationId xmlns:a16="http://schemas.microsoft.com/office/drawing/2014/main" id="{9AC31F51-3CD4-F5DC-69E1-FDC065994DA3}"/>
                    </a:ext>
                  </a:extLst>
                </p:cNvPr>
                <p:cNvSpPr/>
                <p:nvPr/>
              </p:nvSpPr>
              <p:spPr>
                <a:xfrm>
                  <a:off x="20644123" y="6313081"/>
                  <a:ext cx="115994" cy="150000"/>
                </a:xfrm>
                <a:custGeom>
                  <a:avLst/>
                  <a:gdLst>
                    <a:gd name="connsiteX0" fmla="*/ 75929 w 115994"/>
                    <a:gd name="connsiteY0" fmla="*/ 0 h 150000"/>
                    <a:gd name="connsiteX1" fmla="*/ 99036 w 115994"/>
                    <a:gd name="connsiteY1" fmla="*/ 6593 h 150000"/>
                    <a:gd name="connsiteX2" fmla="*/ 112242 w 115994"/>
                    <a:gd name="connsiteY2" fmla="*/ 37912 h 150000"/>
                    <a:gd name="connsiteX3" fmla="*/ 0 w 115994"/>
                    <a:gd name="connsiteY3" fmla="*/ 150001 h 150000"/>
                  </a:gdLst>
                  <a:ahLst/>
                  <a:cxnLst>
                    <a:cxn ang="0">
                      <a:pos x="connsiteX0" y="connsiteY0"/>
                    </a:cxn>
                    <a:cxn ang="0">
                      <a:pos x="connsiteX1" y="connsiteY1"/>
                    </a:cxn>
                    <a:cxn ang="0">
                      <a:pos x="connsiteX2" y="connsiteY2"/>
                    </a:cxn>
                    <a:cxn ang="0">
                      <a:pos x="connsiteX3" y="connsiteY3"/>
                    </a:cxn>
                  </a:cxnLst>
                  <a:rect l="l" t="t" r="r" b="b"/>
                  <a:pathLst>
                    <a:path w="115994" h="150000">
                      <a:moveTo>
                        <a:pt x="75929" y="0"/>
                      </a:moveTo>
                      <a:cubicBezTo>
                        <a:pt x="84183" y="0"/>
                        <a:pt x="92436" y="3296"/>
                        <a:pt x="99036" y="6593"/>
                      </a:cubicBezTo>
                      <a:cubicBezTo>
                        <a:pt x="110592" y="11538"/>
                        <a:pt x="122145" y="26373"/>
                        <a:pt x="112242" y="37912"/>
                      </a:cubicBezTo>
                      <a:lnTo>
                        <a:pt x="0" y="150001"/>
                      </a:lnTo>
                    </a:path>
                  </a:pathLst>
                </a:custGeom>
                <a:noFill/>
                <a:ln w="12700" cap="rnd">
                  <a:solidFill>
                    <a:schemeClr val="bg1"/>
                  </a:solidFill>
                  <a:prstDash val="solid"/>
                  <a:round/>
                </a:ln>
              </p:spPr>
              <p:txBody>
                <a:bodyPr rtlCol="0" anchor="ctr"/>
                <a:lstStyle/>
                <a:p>
                  <a:endParaRPr lang="en-US" sz="1799"/>
                </a:p>
              </p:txBody>
            </p:sp>
          </p:grpSp>
          <p:grpSp>
            <p:nvGrpSpPr>
              <p:cNvPr id="32" name="Graphic 503">
                <a:extLst>
                  <a:ext uri="{FF2B5EF4-FFF2-40B4-BE49-F238E27FC236}">
                    <a16:creationId xmlns:a16="http://schemas.microsoft.com/office/drawing/2014/main" id="{AC294414-2813-C4A9-8306-B1137ACB3516}"/>
                  </a:ext>
                </a:extLst>
              </p:cNvPr>
              <p:cNvGrpSpPr/>
              <p:nvPr/>
            </p:nvGrpSpPr>
            <p:grpSpPr>
              <a:xfrm>
                <a:off x="19964074" y="6029562"/>
                <a:ext cx="394494" cy="684071"/>
                <a:chOff x="19964074" y="6029562"/>
                <a:chExt cx="394494" cy="684071"/>
              </a:xfrm>
              <a:noFill/>
            </p:grpSpPr>
            <p:sp>
              <p:nvSpPr>
                <p:cNvPr id="33" name="Freeform 32">
                  <a:extLst>
                    <a:ext uri="{FF2B5EF4-FFF2-40B4-BE49-F238E27FC236}">
                      <a16:creationId xmlns:a16="http://schemas.microsoft.com/office/drawing/2014/main" id="{9E19F02C-83CF-964B-9F7C-E64D0AA5453A}"/>
                    </a:ext>
                  </a:extLst>
                </p:cNvPr>
                <p:cNvSpPr/>
                <p:nvPr/>
              </p:nvSpPr>
              <p:spPr>
                <a:xfrm>
                  <a:off x="19964074" y="6029562"/>
                  <a:ext cx="379340" cy="576928"/>
                </a:xfrm>
                <a:custGeom>
                  <a:avLst/>
                  <a:gdLst>
                    <a:gd name="connsiteX0" fmla="*/ 376339 w 379340"/>
                    <a:gd name="connsiteY0" fmla="*/ 573631 h 576928"/>
                    <a:gd name="connsiteX1" fmla="*/ 348277 w 379340"/>
                    <a:gd name="connsiteY1" fmla="*/ 412092 h 576928"/>
                    <a:gd name="connsiteX2" fmla="*/ 239338 w 379340"/>
                    <a:gd name="connsiteY2" fmla="*/ 362641 h 576928"/>
                    <a:gd name="connsiteX3" fmla="*/ 174964 w 379340"/>
                    <a:gd name="connsiteY3" fmla="*/ 298354 h 576928"/>
                    <a:gd name="connsiteX4" fmla="*/ 118843 w 379340"/>
                    <a:gd name="connsiteY4" fmla="*/ 283519 h 576928"/>
                    <a:gd name="connsiteX5" fmla="*/ 95736 w 379340"/>
                    <a:gd name="connsiteY5" fmla="*/ 95605 h 576928"/>
                    <a:gd name="connsiteX6" fmla="*/ 26409 w 379340"/>
                    <a:gd name="connsiteY6" fmla="*/ 0 h 576928"/>
                    <a:gd name="connsiteX7" fmla="*/ 0 w 379340"/>
                    <a:gd name="connsiteY7" fmla="*/ 26374 h 576928"/>
                    <a:gd name="connsiteX8" fmla="*/ 0 w 379340"/>
                    <a:gd name="connsiteY8" fmla="*/ 364289 h 576928"/>
                    <a:gd name="connsiteX9" fmla="*/ 14856 w 379340"/>
                    <a:gd name="connsiteY9" fmla="*/ 397256 h 576928"/>
                    <a:gd name="connsiteX10" fmla="*/ 194772 w 379340"/>
                    <a:gd name="connsiteY10" fmla="*/ 576928 h 5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340" h="576928">
                      <a:moveTo>
                        <a:pt x="376339" y="573631"/>
                      </a:moveTo>
                      <a:cubicBezTo>
                        <a:pt x="381290" y="499455"/>
                        <a:pt x="384592" y="448356"/>
                        <a:pt x="348277" y="412092"/>
                      </a:cubicBezTo>
                      <a:cubicBezTo>
                        <a:pt x="316915" y="380773"/>
                        <a:pt x="295459" y="374179"/>
                        <a:pt x="239338" y="362641"/>
                      </a:cubicBezTo>
                      <a:lnTo>
                        <a:pt x="174964" y="298354"/>
                      </a:lnTo>
                      <a:cubicBezTo>
                        <a:pt x="161760" y="285167"/>
                        <a:pt x="140301" y="280222"/>
                        <a:pt x="118843" y="283519"/>
                      </a:cubicBezTo>
                      <a:lnTo>
                        <a:pt x="95736" y="95605"/>
                      </a:lnTo>
                      <a:cubicBezTo>
                        <a:pt x="84180" y="32967"/>
                        <a:pt x="56121" y="1648"/>
                        <a:pt x="26409" y="0"/>
                      </a:cubicBezTo>
                      <a:cubicBezTo>
                        <a:pt x="11553" y="0"/>
                        <a:pt x="0" y="11539"/>
                        <a:pt x="0" y="26374"/>
                      </a:cubicBezTo>
                      <a:lnTo>
                        <a:pt x="0" y="364289"/>
                      </a:lnTo>
                      <a:cubicBezTo>
                        <a:pt x="0" y="377476"/>
                        <a:pt x="4953" y="389014"/>
                        <a:pt x="14856" y="397256"/>
                      </a:cubicBezTo>
                      <a:lnTo>
                        <a:pt x="194772" y="576928"/>
                      </a:lnTo>
                    </a:path>
                  </a:pathLst>
                </a:custGeom>
                <a:noFill/>
                <a:ln w="12700" cap="rnd">
                  <a:solidFill>
                    <a:schemeClr val="bg1"/>
                  </a:solidFill>
                  <a:prstDash val="solid"/>
                  <a:round/>
                </a:ln>
              </p:spPr>
              <p:txBody>
                <a:bodyPr rtlCol="0" anchor="ctr"/>
                <a:lstStyle/>
                <a:p>
                  <a:endParaRPr lang="en-US" sz="1799"/>
                </a:p>
              </p:txBody>
            </p:sp>
            <p:sp>
              <p:nvSpPr>
                <p:cNvPr id="34" name="Freeform 33">
                  <a:extLst>
                    <a:ext uri="{FF2B5EF4-FFF2-40B4-BE49-F238E27FC236}">
                      <a16:creationId xmlns:a16="http://schemas.microsoft.com/office/drawing/2014/main" id="{2065CD82-6A5E-1763-7EAD-7DAEE06B8B17}"/>
                    </a:ext>
                  </a:extLst>
                </p:cNvPr>
                <p:cNvSpPr/>
                <p:nvPr/>
              </p:nvSpPr>
              <p:spPr>
                <a:xfrm>
                  <a:off x="20107677" y="6606490"/>
                  <a:ext cx="250892" cy="107143"/>
                </a:xfrm>
                <a:custGeom>
                  <a:avLst/>
                  <a:gdLst>
                    <a:gd name="connsiteX0" fmla="*/ -1 w 250892"/>
                    <a:gd name="connsiteY0" fmla="*/ 0 h 107143"/>
                    <a:gd name="connsiteX1" fmla="*/ 250890 w 250892"/>
                    <a:gd name="connsiteY1" fmla="*/ 0 h 107143"/>
                    <a:gd name="connsiteX2" fmla="*/ 250890 w 250892"/>
                    <a:gd name="connsiteY2" fmla="*/ 107144 h 107143"/>
                    <a:gd name="connsiteX3" fmla="*/ -1 w 250892"/>
                    <a:gd name="connsiteY3" fmla="*/ 107144 h 107143"/>
                  </a:gdLst>
                  <a:ahLst/>
                  <a:cxnLst>
                    <a:cxn ang="0">
                      <a:pos x="connsiteX0" y="connsiteY0"/>
                    </a:cxn>
                    <a:cxn ang="0">
                      <a:pos x="connsiteX1" y="connsiteY1"/>
                    </a:cxn>
                    <a:cxn ang="0">
                      <a:pos x="connsiteX2" y="connsiteY2"/>
                    </a:cxn>
                    <a:cxn ang="0">
                      <a:pos x="connsiteX3" y="connsiteY3"/>
                    </a:cxn>
                  </a:cxnLst>
                  <a:rect l="l" t="t" r="r" b="b"/>
                  <a:pathLst>
                    <a:path w="250892" h="107143">
                      <a:moveTo>
                        <a:pt x="-1" y="0"/>
                      </a:moveTo>
                      <a:lnTo>
                        <a:pt x="250890" y="0"/>
                      </a:lnTo>
                      <a:lnTo>
                        <a:pt x="250890" y="107144"/>
                      </a:lnTo>
                      <a:lnTo>
                        <a:pt x="-1" y="107144"/>
                      </a:lnTo>
                      <a:close/>
                    </a:path>
                  </a:pathLst>
                </a:custGeom>
                <a:solidFill>
                  <a:srgbClr val="00898B"/>
                </a:solidFill>
                <a:ln w="12700" cap="rnd">
                  <a:solidFill>
                    <a:schemeClr val="bg1"/>
                  </a:solidFill>
                  <a:prstDash val="solid"/>
                  <a:round/>
                </a:ln>
              </p:spPr>
              <p:txBody>
                <a:bodyPr rtlCol="0" anchor="ctr"/>
                <a:lstStyle/>
                <a:p>
                  <a:endParaRPr lang="en-US" sz="1799"/>
                </a:p>
              </p:txBody>
            </p:sp>
            <p:sp>
              <p:nvSpPr>
                <p:cNvPr id="35" name="Freeform 34">
                  <a:extLst>
                    <a:ext uri="{FF2B5EF4-FFF2-40B4-BE49-F238E27FC236}">
                      <a16:creationId xmlns:a16="http://schemas.microsoft.com/office/drawing/2014/main" id="{4AE28C57-5B57-D133-C022-0D085A60A19F}"/>
                    </a:ext>
                  </a:extLst>
                </p:cNvPr>
                <p:cNvSpPr/>
                <p:nvPr/>
              </p:nvSpPr>
              <p:spPr>
                <a:xfrm>
                  <a:off x="20041202" y="6313081"/>
                  <a:ext cx="115992" cy="150000"/>
                </a:xfrm>
                <a:custGeom>
                  <a:avLst/>
                  <a:gdLst>
                    <a:gd name="connsiteX0" fmla="*/ 40065 w 115992"/>
                    <a:gd name="connsiteY0" fmla="*/ 0 h 150000"/>
                    <a:gd name="connsiteX1" fmla="*/ 16956 w 115992"/>
                    <a:gd name="connsiteY1" fmla="*/ 6593 h 150000"/>
                    <a:gd name="connsiteX2" fmla="*/ 3752 w 115992"/>
                    <a:gd name="connsiteY2" fmla="*/ 37912 h 150000"/>
                    <a:gd name="connsiteX3" fmla="*/ 115992 w 115992"/>
                    <a:gd name="connsiteY3" fmla="*/ 150001 h 150000"/>
                  </a:gdLst>
                  <a:ahLst/>
                  <a:cxnLst>
                    <a:cxn ang="0">
                      <a:pos x="connsiteX0" y="connsiteY0"/>
                    </a:cxn>
                    <a:cxn ang="0">
                      <a:pos x="connsiteX1" y="connsiteY1"/>
                    </a:cxn>
                    <a:cxn ang="0">
                      <a:pos x="connsiteX2" y="connsiteY2"/>
                    </a:cxn>
                    <a:cxn ang="0">
                      <a:pos x="connsiteX3" y="connsiteY3"/>
                    </a:cxn>
                  </a:cxnLst>
                  <a:rect l="l" t="t" r="r" b="b"/>
                  <a:pathLst>
                    <a:path w="115992" h="150000">
                      <a:moveTo>
                        <a:pt x="40065" y="0"/>
                      </a:moveTo>
                      <a:cubicBezTo>
                        <a:pt x="31812" y="0"/>
                        <a:pt x="23559" y="3296"/>
                        <a:pt x="16956" y="6593"/>
                      </a:cubicBezTo>
                      <a:cubicBezTo>
                        <a:pt x="5402" y="11538"/>
                        <a:pt x="-6151" y="26373"/>
                        <a:pt x="3752" y="37912"/>
                      </a:cubicBezTo>
                      <a:lnTo>
                        <a:pt x="115992" y="150001"/>
                      </a:lnTo>
                    </a:path>
                  </a:pathLst>
                </a:custGeom>
                <a:noFill/>
                <a:ln w="12700" cap="rnd">
                  <a:solidFill>
                    <a:schemeClr val="bg1"/>
                  </a:solidFill>
                  <a:prstDash val="solid"/>
                  <a:round/>
                </a:ln>
              </p:spPr>
              <p:txBody>
                <a:bodyPr rtlCol="0" anchor="ctr"/>
                <a:lstStyle/>
                <a:p>
                  <a:endParaRPr lang="en-US" sz="1799"/>
                </a:p>
              </p:txBody>
            </p:sp>
          </p:grpSp>
        </p:grpSp>
        <p:grpSp>
          <p:nvGrpSpPr>
            <p:cNvPr id="8" name="Graphic 503">
              <a:extLst>
                <a:ext uri="{FF2B5EF4-FFF2-40B4-BE49-F238E27FC236}">
                  <a16:creationId xmlns:a16="http://schemas.microsoft.com/office/drawing/2014/main" id="{CAEEA23D-9FAB-D792-257B-AE87F1EBEFFB}"/>
                </a:ext>
              </a:extLst>
            </p:cNvPr>
            <p:cNvGrpSpPr/>
            <p:nvPr/>
          </p:nvGrpSpPr>
          <p:grpSpPr>
            <a:xfrm>
              <a:off x="20104092" y="5627360"/>
              <a:ext cx="593135" cy="804402"/>
              <a:chOff x="20104092" y="5627360"/>
              <a:chExt cx="593135" cy="804402"/>
            </a:xfrm>
            <a:noFill/>
          </p:grpSpPr>
          <p:sp>
            <p:nvSpPr>
              <p:cNvPr id="11" name="Freeform 10">
                <a:extLst>
                  <a:ext uri="{FF2B5EF4-FFF2-40B4-BE49-F238E27FC236}">
                    <a16:creationId xmlns:a16="http://schemas.microsoft.com/office/drawing/2014/main" id="{779C1E38-923B-F445-B895-F77C3266CCB3}"/>
                  </a:ext>
                </a:extLst>
              </p:cNvPr>
              <p:cNvSpPr/>
              <p:nvPr/>
            </p:nvSpPr>
            <p:spPr>
              <a:xfrm>
                <a:off x="20310701" y="5793845"/>
                <a:ext cx="178266" cy="359343"/>
              </a:xfrm>
              <a:custGeom>
                <a:avLst/>
                <a:gdLst>
                  <a:gd name="connsiteX0" fmla="*/ 0 w 178266"/>
                  <a:gd name="connsiteY0" fmla="*/ 179672 h 359343"/>
                  <a:gd name="connsiteX1" fmla="*/ 89133 w 178266"/>
                  <a:gd name="connsiteY1" fmla="*/ 359344 h 359343"/>
                  <a:gd name="connsiteX2" fmla="*/ 178266 w 178266"/>
                  <a:gd name="connsiteY2" fmla="*/ 179672 h 359343"/>
                  <a:gd name="connsiteX3" fmla="*/ 89133 w 178266"/>
                  <a:gd name="connsiteY3" fmla="*/ 0 h 359343"/>
                  <a:gd name="connsiteX4" fmla="*/ 0 w 178266"/>
                  <a:gd name="connsiteY4" fmla="*/ 179672 h 35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66" h="359343">
                    <a:moveTo>
                      <a:pt x="0" y="179672"/>
                    </a:moveTo>
                    <a:cubicBezTo>
                      <a:pt x="0" y="253848"/>
                      <a:pt x="34662" y="318134"/>
                      <a:pt x="89133" y="359344"/>
                    </a:cubicBezTo>
                    <a:cubicBezTo>
                      <a:pt x="143602" y="318134"/>
                      <a:pt x="178266" y="252200"/>
                      <a:pt x="178266" y="179672"/>
                    </a:cubicBezTo>
                    <a:cubicBezTo>
                      <a:pt x="178266" y="107144"/>
                      <a:pt x="143602" y="41209"/>
                      <a:pt x="89133" y="0"/>
                    </a:cubicBezTo>
                    <a:cubicBezTo>
                      <a:pt x="34662" y="41209"/>
                      <a:pt x="0" y="107144"/>
                      <a:pt x="0" y="179672"/>
                    </a:cubicBezTo>
                    <a:close/>
                  </a:path>
                </a:pathLst>
              </a:custGeom>
              <a:noFill/>
              <a:ln w="12700" cap="rnd">
                <a:solidFill>
                  <a:schemeClr val="bg1"/>
                </a:solidFill>
                <a:prstDash val="solid"/>
                <a:round/>
              </a:ln>
            </p:spPr>
            <p:txBody>
              <a:bodyPr rtlCol="0" anchor="ctr"/>
              <a:lstStyle/>
              <a:p>
                <a:endParaRPr lang="en-US" sz="1799"/>
              </a:p>
            </p:txBody>
          </p:sp>
          <p:sp>
            <p:nvSpPr>
              <p:cNvPr id="12" name="Freeform 11">
                <a:extLst>
                  <a:ext uri="{FF2B5EF4-FFF2-40B4-BE49-F238E27FC236}">
                    <a16:creationId xmlns:a16="http://schemas.microsoft.com/office/drawing/2014/main" id="{D89C039B-112D-92D8-9DC0-2998522CC521}"/>
                  </a:ext>
                </a:extLst>
              </p:cNvPr>
              <p:cNvSpPr/>
              <p:nvPr/>
            </p:nvSpPr>
            <p:spPr>
              <a:xfrm>
                <a:off x="20548547" y="5823516"/>
                <a:ext cx="126780" cy="181320"/>
              </a:xfrm>
              <a:custGeom>
                <a:avLst/>
                <a:gdLst>
                  <a:gd name="connsiteX0" fmla="*/ 108782 w 126780"/>
                  <a:gd name="connsiteY0" fmla="*/ 117034 h 181320"/>
                  <a:gd name="connsiteX1" fmla="*/ 9746 w 126780"/>
                  <a:gd name="connsiteY1" fmla="*/ 181320 h 181320"/>
                  <a:gd name="connsiteX2" fmla="*/ 17999 w 126780"/>
                  <a:gd name="connsiteY2" fmla="*/ 64286 h 181320"/>
                  <a:gd name="connsiteX3" fmla="*/ 117035 w 126780"/>
                  <a:gd name="connsiteY3" fmla="*/ 0 h 181320"/>
                  <a:gd name="connsiteX4" fmla="*/ 108782 w 126780"/>
                  <a:gd name="connsiteY4" fmla="*/ 117034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81320">
                    <a:moveTo>
                      <a:pt x="108782" y="117034"/>
                    </a:moveTo>
                    <a:cubicBezTo>
                      <a:pt x="87323" y="153298"/>
                      <a:pt x="49361" y="176375"/>
                      <a:pt x="9746" y="181320"/>
                    </a:cubicBezTo>
                    <a:cubicBezTo>
                      <a:pt x="-5110" y="145056"/>
                      <a:pt x="-3460" y="102199"/>
                      <a:pt x="17999" y="64286"/>
                    </a:cubicBezTo>
                    <a:cubicBezTo>
                      <a:pt x="39457" y="28022"/>
                      <a:pt x="77420" y="4945"/>
                      <a:pt x="117035" y="0"/>
                    </a:cubicBezTo>
                    <a:cubicBezTo>
                      <a:pt x="131891" y="36264"/>
                      <a:pt x="130241" y="79121"/>
                      <a:pt x="108782" y="117034"/>
                    </a:cubicBezTo>
                    <a:close/>
                  </a:path>
                </a:pathLst>
              </a:custGeom>
              <a:noFill/>
              <a:ln w="12700" cap="rnd">
                <a:solidFill>
                  <a:schemeClr val="bg1"/>
                </a:solidFill>
                <a:prstDash val="solid"/>
                <a:round/>
              </a:ln>
            </p:spPr>
            <p:txBody>
              <a:bodyPr rtlCol="0" anchor="ctr"/>
              <a:lstStyle/>
              <a:p>
                <a:endParaRPr lang="en-US" sz="1799"/>
              </a:p>
            </p:txBody>
          </p:sp>
          <p:sp>
            <p:nvSpPr>
              <p:cNvPr id="16" name="Freeform 15">
                <a:extLst>
                  <a:ext uri="{FF2B5EF4-FFF2-40B4-BE49-F238E27FC236}">
                    <a16:creationId xmlns:a16="http://schemas.microsoft.com/office/drawing/2014/main" id="{D15A1784-6E45-8A8A-0B82-7C0AF22BBA23}"/>
                  </a:ext>
                </a:extLst>
              </p:cNvPr>
              <p:cNvSpPr/>
              <p:nvPr/>
            </p:nvSpPr>
            <p:spPr>
              <a:xfrm>
                <a:off x="20117739" y="5823516"/>
                <a:ext cx="126780" cy="181320"/>
              </a:xfrm>
              <a:custGeom>
                <a:avLst/>
                <a:gdLst>
                  <a:gd name="connsiteX0" fmla="*/ 108782 w 126780"/>
                  <a:gd name="connsiteY0" fmla="*/ 64286 h 181320"/>
                  <a:gd name="connsiteX1" fmla="*/ 9746 w 126780"/>
                  <a:gd name="connsiteY1" fmla="*/ 0 h 181320"/>
                  <a:gd name="connsiteX2" fmla="*/ 17999 w 126780"/>
                  <a:gd name="connsiteY2" fmla="*/ 117034 h 181320"/>
                  <a:gd name="connsiteX3" fmla="*/ 117035 w 126780"/>
                  <a:gd name="connsiteY3" fmla="*/ 181320 h 181320"/>
                  <a:gd name="connsiteX4" fmla="*/ 108782 w 126780"/>
                  <a:gd name="connsiteY4" fmla="*/ 64286 h 18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80" h="181320">
                    <a:moveTo>
                      <a:pt x="108782" y="64286"/>
                    </a:moveTo>
                    <a:cubicBezTo>
                      <a:pt x="87323" y="28022"/>
                      <a:pt x="49361" y="4945"/>
                      <a:pt x="9746" y="0"/>
                    </a:cubicBezTo>
                    <a:cubicBezTo>
                      <a:pt x="-5110" y="36264"/>
                      <a:pt x="-3460" y="79121"/>
                      <a:pt x="17999" y="117034"/>
                    </a:cubicBezTo>
                    <a:cubicBezTo>
                      <a:pt x="39455" y="153298"/>
                      <a:pt x="77420" y="176375"/>
                      <a:pt x="117035" y="181320"/>
                    </a:cubicBezTo>
                    <a:cubicBezTo>
                      <a:pt x="131891" y="145056"/>
                      <a:pt x="130239" y="102199"/>
                      <a:pt x="108782" y="64286"/>
                    </a:cubicBezTo>
                    <a:close/>
                  </a:path>
                </a:pathLst>
              </a:custGeom>
              <a:noFill/>
              <a:ln w="12700" cap="rnd">
                <a:solidFill>
                  <a:schemeClr val="bg1"/>
                </a:solidFill>
                <a:prstDash val="solid"/>
                <a:round/>
              </a:ln>
            </p:spPr>
            <p:txBody>
              <a:bodyPr rtlCol="0" anchor="ctr"/>
              <a:lstStyle/>
              <a:p>
                <a:endParaRPr lang="en-US" sz="1799"/>
              </a:p>
            </p:txBody>
          </p:sp>
          <p:sp>
            <p:nvSpPr>
              <p:cNvPr id="17" name="Freeform 16">
                <a:extLst>
                  <a:ext uri="{FF2B5EF4-FFF2-40B4-BE49-F238E27FC236}">
                    <a16:creationId xmlns:a16="http://schemas.microsoft.com/office/drawing/2014/main" id="{2D9677EA-376E-B3D4-CDE1-278E8463B643}"/>
                  </a:ext>
                </a:extLst>
              </p:cNvPr>
              <p:cNvSpPr/>
              <p:nvPr/>
            </p:nvSpPr>
            <p:spPr>
              <a:xfrm>
                <a:off x="20436760" y="5627360"/>
                <a:ext cx="122570" cy="187913"/>
              </a:xfrm>
              <a:custGeom>
                <a:avLst/>
                <a:gdLst>
                  <a:gd name="connsiteX0" fmla="*/ 14243 w 122570"/>
                  <a:gd name="connsiteY0" fmla="*/ 117034 h 187913"/>
                  <a:gd name="connsiteX1" fmla="*/ 14243 w 122570"/>
                  <a:gd name="connsiteY1" fmla="*/ 0 h 187913"/>
                  <a:gd name="connsiteX2" fmla="*/ 108326 w 122570"/>
                  <a:gd name="connsiteY2" fmla="*/ 70880 h 187913"/>
                  <a:gd name="connsiteX3" fmla="*/ 108326 w 122570"/>
                  <a:gd name="connsiteY3" fmla="*/ 187914 h 187913"/>
                  <a:gd name="connsiteX4" fmla="*/ 14243 w 122570"/>
                  <a:gd name="connsiteY4" fmla="*/ 117034 h 18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0" h="187913">
                    <a:moveTo>
                      <a:pt x="14243" y="117034"/>
                    </a:moveTo>
                    <a:cubicBezTo>
                      <a:pt x="-5564" y="79121"/>
                      <a:pt x="-3914" y="36264"/>
                      <a:pt x="14243" y="0"/>
                    </a:cubicBezTo>
                    <a:cubicBezTo>
                      <a:pt x="53858" y="8242"/>
                      <a:pt x="88520" y="32967"/>
                      <a:pt x="108326" y="70880"/>
                    </a:cubicBezTo>
                    <a:cubicBezTo>
                      <a:pt x="128135" y="108792"/>
                      <a:pt x="126485" y="151649"/>
                      <a:pt x="108326" y="187914"/>
                    </a:cubicBezTo>
                    <a:cubicBezTo>
                      <a:pt x="68714" y="179672"/>
                      <a:pt x="34049" y="154946"/>
                      <a:pt x="14243" y="117034"/>
                    </a:cubicBezTo>
                    <a:close/>
                  </a:path>
                </a:pathLst>
              </a:custGeom>
              <a:noFill/>
              <a:ln w="12700" cap="rnd">
                <a:solidFill>
                  <a:schemeClr val="bg1"/>
                </a:solidFill>
                <a:prstDash val="solid"/>
                <a:round/>
              </a:ln>
            </p:spPr>
            <p:txBody>
              <a:bodyPr rtlCol="0" anchor="ctr"/>
              <a:lstStyle/>
              <a:p>
                <a:endParaRPr lang="en-US" sz="1799"/>
              </a:p>
            </p:txBody>
          </p:sp>
          <p:sp>
            <p:nvSpPr>
              <p:cNvPr id="20" name="Freeform 19">
                <a:extLst>
                  <a:ext uri="{FF2B5EF4-FFF2-40B4-BE49-F238E27FC236}">
                    <a16:creationId xmlns:a16="http://schemas.microsoft.com/office/drawing/2014/main" id="{E2B25205-7E56-096C-B9C9-5870C8A31AFF}"/>
                  </a:ext>
                </a:extLst>
              </p:cNvPr>
              <p:cNvSpPr/>
              <p:nvPr/>
            </p:nvSpPr>
            <p:spPr>
              <a:xfrm>
                <a:off x="20241988" y="5627360"/>
                <a:ext cx="122571" cy="187913"/>
              </a:xfrm>
              <a:custGeom>
                <a:avLst/>
                <a:gdLst>
                  <a:gd name="connsiteX0" fmla="*/ 108328 w 122571"/>
                  <a:gd name="connsiteY0" fmla="*/ 117034 h 187913"/>
                  <a:gd name="connsiteX1" fmla="*/ 108328 w 122571"/>
                  <a:gd name="connsiteY1" fmla="*/ 0 h 187913"/>
                  <a:gd name="connsiteX2" fmla="*/ 14243 w 122571"/>
                  <a:gd name="connsiteY2" fmla="*/ 70880 h 187913"/>
                  <a:gd name="connsiteX3" fmla="*/ 14243 w 122571"/>
                  <a:gd name="connsiteY3" fmla="*/ 187914 h 187913"/>
                  <a:gd name="connsiteX4" fmla="*/ 108328 w 122571"/>
                  <a:gd name="connsiteY4" fmla="*/ 117034 h 18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1" h="187913">
                    <a:moveTo>
                      <a:pt x="108328" y="117034"/>
                    </a:moveTo>
                    <a:cubicBezTo>
                      <a:pt x="128135" y="79121"/>
                      <a:pt x="126485" y="36264"/>
                      <a:pt x="108328" y="0"/>
                    </a:cubicBezTo>
                    <a:cubicBezTo>
                      <a:pt x="68714" y="8242"/>
                      <a:pt x="34051" y="32967"/>
                      <a:pt x="14243" y="70880"/>
                    </a:cubicBezTo>
                    <a:cubicBezTo>
                      <a:pt x="-5564" y="108792"/>
                      <a:pt x="-3914" y="151649"/>
                      <a:pt x="14243" y="187914"/>
                    </a:cubicBezTo>
                    <a:cubicBezTo>
                      <a:pt x="53858" y="179672"/>
                      <a:pt x="88520" y="154946"/>
                      <a:pt x="108328" y="117034"/>
                    </a:cubicBezTo>
                    <a:close/>
                  </a:path>
                </a:pathLst>
              </a:custGeom>
              <a:noFill/>
              <a:ln w="12700" cap="rnd">
                <a:solidFill>
                  <a:schemeClr val="bg1"/>
                </a:solidFill>
                <a:prstDash val="solid"/>
                <a:round/>
              </a:ln>
            </p:spPr>
            <p:txBody>
              <a:bodyPr rtlCol="0" anchor="ctr"/>
              <a:lstStyle/>
              <a:p>
                <a:endParaRPr lang="en-US" sz="1799"/>
              </a:p>
            </p:txBody>
          </p:sp>
          <p:grpSp>
            <p:nvGrpSpPr>
              <p:cNvPr id="21" name="Graphic 503">
                <a:extLst>
                  <a:ext uri="{FF2B5EF4-FFF2-40B4-BE49-F238E27FC236}">
                    <a16:creationId xmlns:a16="http://schemas.microsoft.com/office/drawing/2014/main" id="{AB33425D-8098-6D03-816A-ADB0CC503201}"/>
                  </a:ext>
                </a:extLst>
              </p:cNvPr>
              <p:cNvGrpSpPr/>
              <p:nvPr/>
            </p:nvGrpSpPr>
            <p:grpSpPr>
              <a:xfrm>
                <a:off x="20104092" y="6044632"/>
                <a:ext cx="593135" cy="198981"/>
                <a:chOff x="20104092" y="6044632"/>
                <a:chExt cx="593135" cy="198981"/>
              </a:xfrm>
              <a:noFill/>
            </p:grpSpPr>
            <p:sp>
              <p:nvSpPr>
                <p:cNvPr id="29" name="Freeform 28">
                  <a:extLst>
                    <a:ext uri="{FF2B5EF4-FFF2-40B4-BE49-F238E27FC236}">
                      <a16:creationId xmlns:a16="http://schemas.microsoft.com/office/drawing/2014/main" id="{3C30B49D-B9C0-A589-0A04-80C125606D47}"/>
                    </a:ext>
                  </a:extLst>
                </p:cNvPr>
                <p:cNvSpPr/>
                <p:nvPr/>
              </p:nvSpPr>
              <p:spPr>
                <a:xfrm>
                  <a:off x="20104092" y="6044632"/>
                  <a:ext cx="220097" cy="198981"/>
                </a:xfrm>
                <a:custGeom>
                  <a:avLst/>
                  <a:gdLst>
                    <a:gd name="connsiteX0" fmla="*/ 56405 w 220097"/>
                    <a:gd name="connsiteY0" fmla="*/ 148117 h 198981"/>
                    <a:gd name="connsiteX1" fmla="*/ 218163 w 220097"/>
                    <a:gd name="connsiteY1" fmla="*/ 197568 h 198981"/>
                    <a:gd name="connsiteX2" fmla="*/ 163694 w 220097"/>
                    <a:gd name="connsiteY2" fmla="*/ 50864 h 198981"/>
                    <a:gd name="connsiteX3" fmla="*/ 1934 w 220097"/>
                    <a:gd name="connsiteY3" fmla="*/ 1413 h 198981"/>
                    <a:gd name="connsiteX4" fmla="*/ 56405 w 220097"/>
                    <a:gd name="connsiteY4" fmla="*/ 148117 h 19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7" h="198981">
                      <a:moveTo>
                        <a:pt x="56405" y="148117"/>
                      </a:moveTo>
                      <a:cubicBezTo>
                        <a:pt x="100971" y="187678"/>
                        <a:pt x="160392" y="204162"/>
                        <a:pt x="218163" y="197568"/>
                      </a:cubicBezTo>
                      <a:cubicBezTo>
                        <a:pt x="226416" y="144821"/>
                        <a:pt x="208260" y="90425"/>
                        <a:pt x="163694" y="50864"/>
                      </a:cubicBezTo>
                      <a:cubicBezTo>
                        <a:pt x="119127" y="11303"/>
                        <a:pt x="59706" y="-5181"/>
                        <a:pt x="1934" y="1413"/>
                      </a:cubicBezTo>
                      <a:cubicBezTo>
                        <a:pt x="-6319" y="54161"/>
                        <a:pt x="11838" y="108557"/>
                        <a:pt x="56405" y="148117"/>
                      </a:cubicBezTo>
                      <a:close/>
                    </a:path>
                  </a:pathLst>
                </a:custGeom>
                <a:noFill/>
                <a:ln w="12700" cap="rnd">
                  <a:solidFill>
                    <a:schemeClr val="bg1"/>
                  </a:solidFill>
                  <a:prstDash val="solid"/>
                  <a:round/>
                </a:ln>
              </p:spPr>
              <p:txBody>
                <a:bodyPr rtlCol="0" anchor="ctr"/>
                <a:lstStyle/>
                <a:p>
                  <a:endParaRPr lang="en-US" sz="1799"/>
                </a:p>
              </p:txBody>
            </p:sp>
            <p:sp>
              <p:nvSpPr>
                <p:cNvPr id="30" name="Freeform 29">
                  <a:extLst>
                    <a:ext uri="{FF2B5EF4-FFF2-40B4-BE49-F238E27FC236}">
                      <a16:creationId xmlns:a16="http://schemas.microsoft.com/office/drawing/2014/main" id="{747F4538-DE07-68B5-88B6-F9A500679214}"/>
                    </a:ext>
                  </a:extLst>
                </p:cNvPr>
                <p:cNvSpPr/>
                <p:nvPr/>
              </p:nvSpPr>
              <p:spPr>
                <a:xfrm>
                  <a:off x="20477128" y="6044632"/>
                  <a:ext cx="220099" cy="198981"/>
                </a:xfrm>
                <a:custGeom>
                  <a:avLst/>
                  <a:gdLst>
                    <a:gd name="connsiteX0" fmla="*/ 163694 w 220099"/>
                    <a:gd name="connsiteY0" fmla="*/ 148117 h 198981"/>
                    <a:gd name="connsiteX1" fmla="*/ 1934 w 220099"/>
                    <a:gd name="connsiteY1" fmla="*/ 197568 h 198981"/>
                    <a:gd name="connsiteX2" fmla="*/ 56405 w 220099"/>
                    <a:gd name="connsiteY2" fmla="*/ 50864 h 198981"/>
                    <a:gd name="connsiteX3" fmla="*/ 218165 w 220099"/>
                    <a:gd name="connsiteY3" fmla="*/ 1413 h 198981"/>
                    <a:gd name="connsiteX4" fmla="*/ 163694 w 220099"/>
                    <a:gd name="connsiteY4" fmla="*/ 148117 h 19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99" h="198981">
                      <a:moveTo>
                        <a:pt x="163694" y="148117"/>
                      </a:moveTo>
                      <a:cubicBezTo>
                        <a:pt x="119129" y="187678"/>
                        <a:pt x="59705" y="204162"/>
                        <a:pt x="1934" y="197568"/>
                      </a:cubicBezTo>
                      <a:cubicBezTo>
                        <a:pt x="-6319" y="144821"/>
                        <a:pt x="11839" y="90425"/>
                        <a:pt x="56405" y="50864"/>
                      </a:cubicBezTo>
                      <a:cubicBezTo>
                        <a:pt x="100971" y="11303"/>
                        <a:pt x="160394" y="-5181"/>
                        <a:pt x="218165" y="1413"/>
                      </a:cubicBezTo>
                      <a:cubicBezTo>
                        <a:pt x="226418" y="54161"/>
                        <a:pt x="208260" y="108557"/>
                        <a:pt x="163694" y="148117"/>
                      </a:cubicBezTo>
                      <a:close/>
                    </a:path>
                  </a:pathLst>
                </a:custGeom>
                <a:noFill/>
                <a:ln w="12700" cap="rnd">
                  <a:solidFill>
                    <a:schemeClr val="bg1"/>
                  </a:solidFill>
                  <a:prstDash val="solid"/>
                  <a:round/>
                </a:ln>
              </p:spPr>
              <p:txBody>
                <a:bodyPr rtlCol="0" anchor="ctr"/>
                <a:lstStyle/>
                <a:p>
                  <a:endParaRPr lang="en-US" sz="1799"/>
                </a:p>
              </p:txBody>
            </p:sp>
          </p:grpSp>
          <p:sp>
            <p:nvSpPr>
              <p:cNvPr id="22" name="Freeform 21">
                <a:extLst>
                  <a:ext uri="{FF2B5EF4-FFF2-40B4-BE49-F238E27FC236}">
                    <a16:creationId xmlns:a16="http://schemas.microsoft.com/office/drawing/2014/main" id="{51F37405-1E34-4278-C783-398D9F0B7389}"/>
                  </a:ext>
                </a:extLst>
              </p:cNvPr>
              <p:cNvSpPr/>
              <p:nvPr/>
            </p:nvSpPr>
            <p:spPr>
              <a:xfrm>
                <a:off x="20399834" y="6153189"/>
                <a:ext cx="16506" cy="278573"/>
              </a:xfrm>
              <a:custGeom>
                <a:avLst/>
                <a:gdLst>
                  <a:gd name="connsiteX0" fmla="*/ 0 w 16506"/>
                  <a:gd name="connsiteY0" fmla="*/ 0 h 278573"/>
                  <a:gd name="connsiteX1" fmla="*/ 0 w 16506"/>
                  <a:gd name="connsiteY1" fmla="*/ 278574 h 278573"/>
                </a:gdLst>
                <a:ahLst/>
                <a:cxnLst>
                  <a:cxn ang="0">
                    <a:pos x="connsiteX0" y="connsiteY0"/>
                  </a:cxn>
                  <a:cxn ang="0">
                    <a:pos x="connsiteX1" y="connsiteY1"/>
                  </a:cxn>
                </a:cxnLst>
                <a:rect l="l" t="t" r="r" b="b"/>
                <a:pathLst>
                  <a:path w="16506" h="278573">
                    <a:moveTo>
                      <a:pt x="0" y="0"/>
                    </a:moveTo>
                    <a:lnTo>
                      <a:pt x="0" y="278574"/>
                    </a:lnTo>
                  </a:path>
                </a:pathLst>
              </a:custGeom>
              <a:ln w="12700" cap="rnd">
                <a:solidFill>
                  <a:schemeClr val="bg1"/>
                </a:solidFill>
                <a:prstDash val="solid"/>
                <a:round/>
              </a:ln>
            </p:spPr>
            <p:txBody>
              <a:bodyPr rtlCol="0" anchor="ctr"/>
              <a:lstStyle/>
              <a:p>
                <a:endParaRPr lang="en-US" sz="1799"/>
              </a:p>
            </p:txBody>
          </p:sp>
        </p:grpSp>
      </p:grpSp>
    </p:spTree>
    <p:extLst>
      <p:ext uri="{BB962C8B-B14F-4D97-AF65-F5344CB8AC3E}">
        <p14:creationId xmlns:p14="http://schemas.microsoft.com/office/powerpoint/2010/main" val="57975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81E64-B8D9-E623-9BA4-41F57ACB54D1}"/>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81D9E74-A0EA-0B8C-622C-F4974669BB79}"/>
              </a:ext>
            </a:extLst>
          </p:cNvPr>
          <p:cNvCxnSpPr>
            <a:cxnSpLocks/>
          </p:cNvCxnSpPr>
          <p:nvPr/>
        </p:nvCxnSpPr>
        <p:spPr>
          <a:xfrm>
            <a:off x="675365" y="344550"/>
            <a:ext cx="0" cy="1580044"/>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2505DF6-29E5-0F23-FE2F-21B1065FB790}"/>
              </a:ext>
            </a:extLst>
          </p:cNvPr>
          <p:cNvSpPr/>
          <p:nvPr/>
        </p:nvSpPr>
        <p:spPr>
          <a:xfrm>
            <a:off x="0" y="804593"/>
            <a:ext cx="7559675" cy="2052207"/>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55E1FC33-EFA4-B396-BBD5-A8BE2D8B92B7}"/>
              </a:ext>
            </a:extLst>
          </p:cNvPr>
          <p:cNvSpPr txBox="1">
            <a:spLocks/>
          </p:cNvSpPr>
          <p:nvPr/>
        </p:nvSpPr>
        <p:spPr>
          <a:xfrm>
            <a:off x="579868" y="1089735"/>
            <a:ext cx="5310045"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Le sfide attuali per una reale sostenibilità in agricoltura </a:t>
            </a:r>
            <a:r>
              <a:rPr lang="en-IE" sz="1600" dirty="0">
                <a:solidFill>
                  <a:schemeClr val="bg1"/>
                </a:solidFill>
                <a:ea typeface="Calibri" panose="020F0502020204030204" pitchFamily="34" charset="0"/>
                <a:cs typeface="Times New Roman" panose="02020603050405020304" pitchFamily="18" charset="0"/>
              </a:rPr>
              <a:t>rappresentano un </a:t>
            </a:r>
            <a:r>
              <a:rPr lang="en-IE" sz="1600" b="1" dirty="0">
                <a:solidFill>
                  <a:schemeClr val="bg1"/>
                </a:solidFill>
                <a:ea typeface="Calibri" panose="020F0502020204030204" pitchFamily="34" charset="0"/>
                <a:cs typeface="Times New Roman" panose="02020603050405020304" pitchFamily="18" charset="0"/>
              </a:rPr>
              <a:t>tema </a:t>
            </a:r>
            <a:r>
              <a:rPr lang="en-IE" sz="1600" dirty="0">
                <a:solidFill>
                  <a:schemeClr val="bg1"/>
                </a:solidFill>
                <a:ea typeface="Calibri" panose="020F0502020204030204" pitchFamily="34" charset="0"/>
                <a:cs typeface="Times New Roman" panose="02020603050405020304" pitchFamily="18" charset="0"/>
              </a:rPr>
              <a:t>strategicamente </a:t>
            </a:r>
            <a:r>
              <a:rPr lang="en-IE" sz="1600" b="1" dirty="0">
                <a:solidFill>
                  <a:schemeClr val="bg1"/>
                </a:solidFill>
                <a:ea typeface="Calibri" panose="020F0502020204030204" pitchFamily="34" charset="0"/>
                <a:cs typeface="Times New Roman" panose="02020603050405020304" pitchFamily="18" charset="0"/>
              </a:rPr>
              <a:t>importante per l'Europa e non solo</a:t>
            </a:r>
            <a:r>
              <a:rPr lang="en-IE" sz="1600" dirty="0">
                <a:solidFill>
                  <a:schemeClr val="bg1"/>
                </a:solidFill>
                <a:ea typeface="Calibri" panose="020F0502020204030204" pitchFamily="34" charset="0"/>
                <a:cs typeface="Times New Roman" panose="02020603050405020304" pitchFamily="18" charset="0"/>
              </a:rPr>
              <a:t>. Nel panorama globale, va ricordato che storicamente l'Europa (e prima ancora i singoli Stati europei) vanta una lunga tradizione agricola attenta all'innovazione e all'ambiente.</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34" name="Slide Number Placeholder 5">
            <a:extLst>
              <a:ext uri="{FF2B5EF4-FFF2-40B4-BE49-F238E27FC236}">
                <a16:creationId xmlns:a16="http://schemas.microsoft.com/office/drawing/2014/main" id="{CEAD8DDB-3806-AEC3-BCB8-C2C41893741A}"/>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16</a:t>
            </a:fld>
            <a:endParaRPr lang="en-US" dirty="0">
              <a:solidFill>
                <a:srgbClr val="262626"/>
              </a:solidFill>
            </a:endParaRPr>
          </a:p>
        </p:txBody>
      </p:sp>
      <p:sp>
        <p:nvSpPr>
          <p:cNvPr id="3" name="Text Placeholder 1">
            <a:extLst>
              <a:ext uri="{FF2B5EF4-FFF2-40B4-BE49-F238E27FC236}">
                <a16:creationId xmlns:a16="http://schemas.microsoft.com/office/drawing/2014/main" id="{3EFF5FE3-C93C-3A0D-4981-236FE3E18614}"/>
              </a:ext>
            </a:extLst>
          </p:cNvPr>
          <p:cNvSpPr txBox="1">
            <a:spLocks/>
          </p:cNvSpPr>
          <p:nvPr/>
        </p:nvSpPr>
        <p:spPr>
          <a:xfrm>
            <a:off x="579868" y="3069158"/>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Va notato che il tema principale della transizione verso un'agricoltura più sostenibile è in cima a tutte le agende, a partire dalla COP28 di Dubai fino alla politica agricola comune dell'UE. Da questo punto di vista, le istituzioni hanno la responsabilità di promuovere, guidare, incoraggiare e sostenere i processi di cambiamento e innovazione.</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A causa della costante crescita demografica, concentrata principalmente nelle grandi metropoli, il graduale aumento della produzione è un dato di fatto. Da questo punto di vista, gli scenari futuri suggeriscono in qualche modo che la sopravvivenza stessa della specie umana dipenderebbe essenzialmente dall'ottimizzazione e dalla sostenibilità dei suoi sistemi agricoli. Ci troviamo quindi di fronte a una sfida importante che ci pone nella posizione di sviluppare buone pratiche agricole, strategie efficaci e sostenibili a lungo termine, pur rimanendo aperti alla continua innovazione.</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Le nostre risposte alle attuali sfide in agricoltura dovranno a loro volta tenere conto di un contesto ambientale e climatico fragile e in continua evoluzione.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A differenza del passato, ovvero degli ultimi settant'anni durante i quali l'approvvigionamento alimentare era in qualche modo garantito da un'industria alimentare sempre più pervasiva, oggi è necessario un cambiamento fondamentale che affronti direttamente la sostenibilità ambientale e sociale delle colture e della trasformazione e il modo in cui l'intero sistema contribuisce ad affrontare i cambiamenti climatici che generano siccità, eventi estremi e inondazioni. È necessario rivedere le attuali abitudini alimentari associate ad elevate emissioni di gas serra, nonché agli elevati tassi di perdita di biodiversità, all'inquinamento e all'uso o, meglio, allo sfruttamento eccessivo di risorse quali l'acqua e la terra.</a:t>
            </a:r>
          </a:p>
          <a:p>
            <a:pPr algn="just">
              <a:lnSpc>
                <a:spcPts val="1220"/>
              </a:lnSpc>
              <a:spcBef>
                <a:spcPts val="0"/>
              </a:spcBef>
            </a:pPr>
            <a:r>
              <a:rPr lang="en-US" sz="1150" b="0" dirty="0">
                <a:solidFill>
                  <a:srgbClr val="262626"/>
                </a:solidFill>
              </a:rPr>
              <a:t> </a:t>
            </a: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In risposta alle esigenze attuali, qualcosa sta già accadendo. In tutta Europa stanno prendendo forma progetti innovativi specifici, frutto di un crescente confronto e scambio di buone pratiche in agricoltura, scambi che oggi sono molto importanti e fondamentali per affrontare la complessità della sostenibilità in agricoltura. A sostegno di questo processo, a livello culturale e scientifico, un ruolo importante è svolto dalle università, particolarmente sensibili alla questione.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Lo sviluppo e la sperimentazione di buone pratiche sostenibili in agricoltura sono possibili anche grazie alla ricerca scientifica in agricoltura, particolarmente sensibile al miglioramento delle varietà e alla loro resistenza alle condizioni climatiche estreme, nonché alla creazione e alla combinazione di tecnologie sempre nuove per la protezione del suolo e il miglioramento complessivo dell'agronomia.  Infine, ma non meno importante, la formazione professionale svolge a sua volta un importante ruolo formativo ed educativo. Siamo convinti che una delle possibili chiavi di lettura delle attuali sfide per la sostenibilità in agricoltura possa essere ricondotta in qualche modo al ruolo svolto proprio dall'istruzione e al suo reale impatto sugli individui e sulle comunità locali.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L'innovazione e la sostenibilità in agricoltura sono possibili e sostenibili nel tempo se gli individui e le singole comunità sviluppano a loro volta una maggiore consapevolezza e sensibilità verso l'ambiente, cambiando e adattando contemporaneamente i loro stili di vita. Ogni individuo e l'intera comunità dovranno sentirsi più responsabili nei confronti dell'ambiente che li circonda. Le buone pratiche in agricoltura che stanno già prendendo forma devono quindi essere sostenute da uno stile di vita responsabile ed ecologico.</a:t>
            </a:r>
          </a:p>
          <a:p>
            <a:pPr algn="just">
              <a:lnSpc>
                <a:spcPts val="1220"/>
              </a:lnSpc>
              <a:spcBef>
                <a:spcPts val="0"/>
              </a:spcBef>
            </a:pPr>
            <a:endParaRPr lang="en-US" sz="1150" b="0" dirty="0">
              <a:solidFill>
                <a:srgbClr val="262626"/>
              </a:solidFill>
            </a:endParaRPr>
          </a:p>
        </p:txBody>
      </p:sp>
      <p:sp>
        <p:nvSpPr>
          <p:cNvPr id="9" name="Freeform 8">
            <a:extLst>
              <a:ext uri="{FF2B5EF4-FFF2-40B4-BE49-F238E27FC236}">
                <a16:creationId xmlns:a16="http://schemas.microsoft.com/office/drawing/2014/main" id="{8F66C364-8C8C-BE50-F563-2D653FD8E881}"/>
              </a:ext>
            </a:extLst>
          </p:cNvPr>
          <p:cNvSpPr/>
          <p:nvPr/>
        </p:nvSpPr>
        <p:spPr>
          <a:xfrm rot="15885478">
            <a:off x="5847136" y="1259039"/>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2" name="Straight Connector 1">
            <a:extLst>
              <a:ext uri="{FF2B5EF4-FFF2-40B4-BE49-F238E27FC236}">
                <a16:creationId xmlns:a16="http://schemas.microsoft.com/office/drawing/2014/main" id="{99DA1F0A-E10F-13DB-BFBE-B3B396BBAA27}"/>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BBD2E4-9F3A-3042-46DC-C64E3C6E61C0}"/>
              </a:ext>
            </a:extLst>
          </p:cNvPr>
          <p:cNvSpPr txBox="1"/>
          <p:nvPr/>
        </p:nvSpPr>
        <p:spPr>
          <a:xfrm>
            <a:off x="395868" y="285229"/>
            <a:ext cx="5932093"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1. </a:t>
            </a:r>
            <a:r>
              <a:rPr lang="en-US" sz="1900" b="1" dirty="0">
                <a:solidFill>
                  <a:srgbClr val="00898B"/>
                </a:solidFill>
                <a:latin typeface="Calibri" panose="020F0502020204030204" pitchFamily="34" charset="0"/>
                <a:cs typeface="Calibri" panose="020F0502020204030204" pitchFamily="34" charset="0"/>
              </a:rPr>
              <a:t>      Sostenibilità e IA in agricoltura </a:t>
            </a:r>
          </a:p>
        </p:txBody>
      </p:sp>
    </p:spTree>
    <p:extLst>
      <p:ext uri="{BB962C8B-B14F-4D97-AF65-F5344CB8AC3E}">
        <p14:creationId xmlns:p14="http://schemas.microsoft.com/office/powerpoint/2010/main" val="3109446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755C-1F55-8E80-9408-62DE218D3C54}"/>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A2A766A-5422-2BE2-B77A-0B3CCE27729A}"/>
              </a:ext>
            </a:extLst>
          </p:cNvPr>
          <p:cNvCxnSpPr>
            <a:cxnSpLocks/>
          </p:cNvCxnSpPr>
          <p:nvPr/>
        </p:nvCxnSpPr>
        <p:spPr>
          <a:xfrm>
            <a:off x="675365" y="344550"/>
            <a:ext cx="0" cy="1365717"/>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88999C-E95B-FAFE-AF27-8007ADC8F32C}"/>
              </a:ext>
            </a:extLst>
          </p:cNvPr>
          <p:cNvSpPr/>
          <p:nvPr/>
        </p:nvSpPr>
        <p:spPr>
          <a:xfrm>
            <a:off x="0" y="804593"/>
            <a:ext cx="7559675" cy="1207069"/>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28E0E89C-F869-9A7F-E8DE-6A3C5E4300C4}"/>
              </a:ext>
            </a:extLst>
          </p:cNvPr>
          <p:cNvSpPr txBox="1">
            <a:spLocks/>
          </p:cNvSpPr>
          <p:nvPr/>
        </p:nvSpPr>
        <p:spPr>
          <a:xfrm>
            <a:off x="579869" y="1089735"/>
            <a:ext cx="4890490"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(IA) </a:t>
            </a:r>
            <a:r>
              <a:rPr lang="en-IE" sz="1600" dirty="0">
                <a:solidFill>
                  <a:schemeClr val="bg1"/>
                </a:solidFill>
                <a:ea typeface="Calibri" panose="020F0502020204030204" pitchFamily="34" charset="0"/>
                <a:cs typeface="Times New Roman" panose="02020603050405020304" pitchFamily="18" charset="0"/>
              </a:rPr>
              <a:t>sta trasformando sempre più </a:t>
            </a:r>
            <a:r>
              <a:rPr lang="en-IE" sz="1600" b="1" dirty="0">
                <a:solidFill>
                  <a:schemeClr val="bg1"/>
                </a:solidFill>
                <a:ea typeface="Calibri" panose="020F0502020204030204" pitchFamily="34" charset="0"/>
                <a:cs typeface="Times New Roman" panose="02020603050405020304" pitchFamily="18" charset="0"/>
              </a:rPr>
              <a:t>l'agricoltura europea </a:t>
            </a:r>
            <a:r>
              <a:rPr lang="en-IE" sz="1600" dirty="0">
                <a:solidFill>
                  <a:schemeClr val="bg1"/>
                </a:solidFill>
                <a:ea typeface="Calibri" panose="020F0502020204030204" pitchFamily="34" charset="0"/>
                <a:cs typeface="Times New Roman" panose="02020603050405020304" pitchFamily="18" charset="0"/>
              </a:rPr>
              <a:t>migliorandone </a:t>
            </a:r>
            <a:r>
              <a:rPr lang="en-IE" sz="1600" b="1" dirty="0">
                <a:solidFill>
                  <a:schemeClr val="bg1"/>
                </a:solidFill>
                <a:ea typeface="Calibri" panose="020F0502020204030204" pitchFamily="34" charset="0"/>
                <a:cs typeface="Times New Roman" panose="02020603050405020304" pitchFamily="18" charset="0"/>
              </a:rPr>
              <a:t>l'efficienza, la produttività e la sostenibilità. </a:t>
            </a:r>
          </a:p>
        </p:txBody>
      </p:sp>
      <p:sp>
        <p:nvSpPr>
          <p:cNvPr id="34" name="Slide Number Placeholder 5">
            <a:extLst>
              <a:ext uri="{FF2B5EF4-FFF2-40B4-BE49-F238E27FC236}">
                <a16:creationId xmlns:a16="http://schemas.microsoft.com/office/drawing/2014/main" id="{E98F9259-9EE1-7A6A-823C-6242FDBB2D29}"/>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17</a:t>
            </a:fld>
            <a:endParaRPr lang="en-US" dirty="0">
              <a:solidFill>
                <a:srgbClr val="262626"/>
              </a:solidFill>
            </a:endParaRPr>
          </a:p>
        </p:txBody>
      </p:sp>
      <p:sp>
        <p:nvSpPr>
          <p:cNvPr id="9" name="Freeform 8">
            <a:extLst>
              <a:ext uri="{FF2B5EF4-FFF2-40B4-BE49-F238E27FC236}">
                <a16:creationId xmlns:a16="http://schemas.microsoft.com/office/drawing/2014/main" id="{ED5595F7-B25B-DCFA-00A3-5F38631D499B}"/>
              </a:ext>
            </a:extLst>
          </p:cNvPr>
          <p:cNvSpPr/>
          <p:nvPr/>
        </p:nvSpPr>
        <p:spPr>
          <a:xfrm rot="15885478">
            <a:off x="5884074" y="381150"/>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2" name="Straight Connector 1">
            <a:extLst>
              <a:ext uri="{FF2B5EF4-FFF2-40B4-BE49-F238E27FC236}">
                <a16:creationId xmlns:a16="http://schemas.microsoft.com/office/drawing/2014/main" id="{A817728A-F6AF-7253-030E-7CC60CE1ED0E}"/>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FB50E9-07DF-51DE-F669-36D4FCA150BE}"/>
              </a:ext>
            </a:extLst>
          </p:cNvPr>
          <p:cNvSpPr txBox="1"/>
          <p:nvPr/>
        </p:nvSpPr>
        <p:spPr>
          <a:xfrm>
            <a:off x="395868" y="285229"/>
            <a:ext cx="5932093"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2. </a:t>
            </a:r>
            <a:r>
              <a:rPr lang="en-US" sz="1900" b="1" dirty="0">
                <a:solidFill>
                  <a:srgbClr val="00898B"/>
                </a:solidFill>
                <a:latin typeface="Calibri" panose="020F0502020204030204" pitchFamily="34" charset="0"/>
                <a:cs typeface="Calibri" panose="020F0502020204030204" pitchFamily="34" charset="0"/>
              </a:rPr>
              <a:t>      Attuale utilizzo dell'IA in agricoltura </a:t>
            </a:r>
          </a:p>
        </p:txBody>
      </p:sp>
      <p:sp>
        <p:nvSpPr>
          <p:cNvPr id="18" name="Text Placeholder 1">
            <a:extLst>
              <a:ext uri="{FF2B5EF4-FFF2-40B4-BE49-F238E27FC236}">
                <a16:creationId xmlns:a16="http://schemas.microsoft.com/office/drawing/2014/main" id="{CE51E305-D379-1151-A5BD-B15693F72303}"/>
              </a:ext>
            </a:extLst>
          </p:cNvPr>
          <p:cNvSpPr txBox="1">
            <a:spLocks/>
          </p:cNvSpPr>
          <p:nvPr/>
        </p:nvSpPr>
        <p:spPr>
          <a:xfrm>
            <a:off x="579868" y="2215285"/>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Un'applicazione di rilievo è l'agricoltura di precisione, in cui le tecnologie basate sull'IA </a:t>
            </a:r>
            <a:r>
              <a:rPr lang="en-US" sz="1150" b="0" dirty="0" err="1">
                <a:solidFill>
                  <a:srgbClr val="262626"/>
                </a:solidFill>
              </a:rPr>
              <a:t>analizzano </a:t>
            </a:r>
            <a:r>
              <a:rPr lang="en-US" sz="1150" b="0" dirty="0">
                <a:solidFill>
                  <a:srgbClr val="262626"/>
                </a:solidFill>
              </a:rPr>
              <a:t>dati provenienti da varie fonti, quali immagini satellitari, sensori del suolo e previsioni meteorologiche, per </a:t>
            </a:r>
            <a:r>
              <a:rPr lang="en-US" sz="1150" b="0" dirty="0" err="1">
                <a:solidFill>
                  <a:srgbClr val="262626"/>
                </a:solidFill>
              </a:rPr>
              <a:t>ottimizzare </a:t>
            </a:r>
            <a:r>
              <a:rPr lang="en-US" sz="1150" b="0" dirty="0">
                <a:solidFill>
                  <a:srgbClr val="262626"/>
                </a:solidFill>
              </a:rPr>
              <a:t>le pratiche agricole. Ad esempio, gli algoritmi di IA elaborano questi dati per determinare programmi di irrigazione precisi, dosaggi appropriati di fertilizzanti e tempi di semina ottimali, </a:t>
            </a:r>
            <a:r>
              <a:rPr lang="en-US" sz="1150" b="0" dirty="0" err="1">
                <a:solidFill>
                  <a:srgbClr val="262626"/>
                </a:solidFill>
              </a:rPr>
              <a:t>massimizzando</a:t>
            </a:r>
            <a:r>
              <a:rPr lang="en-US" sz="1150" b="0" dirty="0">
                <a:solidFill>
                  <a:srgbClr val="262626"/>
                </a:solidFill>
              </a:rPr>
              <a:t> così i raccolti e </a:t>
            </a:r>
            <a:r>
              <a:rPr lang="en-US" sz="1150" b="0" dirty="0" err="1">
                <a:solidFill>
                  <a:srgbClr val="262626"/>
                </a:solidFill>
              </a:rPr>
              <a:t>riducendo al minimo </a:t>
            </a:r>
            <a:r>
              <a:rPr lang="en-US" sz="1150" b="0" dirty="0">
                <a:solidFill>
                  <a:srgbClr val="262626"/>
                </a:solidFill>
              </a:rPr>
              <a:t>il consumo di risorse.</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Nella gestione del bestiame, le tecnologie di IA vengono impiegate per monitorare la salute e </a:t>
            </a:r>
            <a:r>
              <a:rPr lang="en-US" sz="1150" b="0" dirty="0" err="1">
                <a:solidFill>
                  <a:srgbClr val="262626"/>
                </a:solidFill>
              </a:rPr>
              <a:t>il comportamento</a:t>
            </a:r>
            <a:r>
              <a:rPr lang="en-US" sz="1150" b="0" dirty="0">
                <a:solidFill>
                  <a:srgbClr val="262626"/>
                </a:solidFill>
              </a:rPr>
              <a:t> degli animali. Sensori avanzati e modelli di apprendimento automatico </a:t>
            </a:r>
            <a:r>
              <a:rPr lang="en-US" sz="1150" b="0" dirty="0" err="1">
                <a:solidFill>
                  <a:srgbClr val="262626"/>
                </a:solidFill>
              </a:rPr>
              <a:t>analizzano </a:t>
            </a:r>
            <a:r>
              <a:rPr lang="en-US" sz="1150" b="0" dirty="0">
                <a:solidFill>
                  <a:srgbClr val="262626"/>
                </a:solidFill>
              </a:rPr>
              <a:t>i dati relativi ai modelli di movimento, alle abitudini alimentari e </a:t>
            </a:r>
            <a:r>
              <a:rPr lang="en-US" sz="1150" b="0" dirty="0" err="1">
                <a:solidFill>
                  <a:srgbClr val="262626"/>
                </a:solidFill>
              </a:rPr>
              <a:t>alle vocalizzazioni </a:t>
            </a:r>
            <a:r>
              <a:rPr lang="en-US" sz="1150" b="0" dirty="0">
                <a:solidFill>
                  <a:srgbClr val="262626"/>
                </a:solidFill>
              </a:rPr>
              <a:t>per rilevare i primi segni di malattia o stress. Un esempio degno di nota è lo sviluppo di algoritmi di IA in grado di interpretare i suoni dei suini per valutare il loro stato emotivo, aiutando gli allevatori a migliorare il benessere degli animali.</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L'IA è fondamentale anche nel monitoraggio delle colture e nell'individuazione delle malattie. I modelli di apprendimento automatico </a:t>
            </a:r>
            <a:r>
              <a:rPr lang="en-US" sz="1150" b="0" dirty="0" err="1">
                <a:solidFill>
                  <a:srgbClr val="262626"/>
                </a:solidFill>
              </a:rPr>
              <a:t>analizzano </a:t>
            </a:r>
            <a:r>
              <a:rPr lang="en-US" sz="1150" b="0" dirty="0">
                <a:solidFill>
                  <a:srgbClr val="262626"/>
                </a:solidFill>
              </a:rPr>
              <a:t>immagini ad alta risoluzione provenienti da droni e satelliti per identificare i segni di infestazioni parassitarie, carenze nutrizionali o malattie nelle fasi iniziali. Ciò consente di intervenire tempestivamente, riducendo le perdite dei raccolti e </a:t>
            </a:r>
            <a:r>
              <a:rPr lang="en-US" sz="1150" b="0" dirty="0" err="1">
                <a:solidFill>
                  <a:srgbClr val="262626"/>
                </a:solidFill>
              </a:rPr>
              <a:t>minimizzando </a:t>
            </a:r>
            <a:r>
              <a:rPr lang="en-US" sz="1150" b="0" dirty="0">
                <a:solidFill>
                  <a:srgbClr val="262626"/>
                </a:solidFill>
              </a:rPr>
              <a:t>la necessità di trattamenti chimici. Inoltre, sono in fase di sviluppo robot alimentati dall'IA per eseguire compiti come il diserbo e la raccolta con elevata precisione, migliorando ulteriormente la produttività.</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Allo stesso modo, l'IA facilita </a:t>
            </a:r>
            <a:r>
              <a:rPr lang="en-US" sz="1150" b="0" dirty="0" err="1">
                <a:solidFill>
                  <a:srgbClr val="262626"/>
                </a:solidFill>
              </a:rPr>
              <a:t>l'ottimizzazione</a:t>
            </a:r>
            <a:r>
              <a:rPr lang="en-US" sz="1150" b="0" dirty="0">
                <a:solidFill>
                  <a:srgbClr val="262626"/>
                </a:solidFill>
              </a:rPr>
              <a:t> della catena di approvvigionamento in agricoltura. </a:t>
            </a:r>
            <a:r>
              <a:rPr lang="en-US" sz="1150" b="0" dirty="0" err="1">
                <a:solidFill>
                  <a:srgbClr val="262626"/>
                </a:solidFill>
              </a:rPr>
              <a:t>Analizzando </a:t>
            </a:r>
            <a:r>
              <a:rPr lang="en-US" sz="1150" b="0" dirty="0">
                <a:solidFill>
                  <a:srgbClr val="262626"/>
                </a:solidFill>
              </a:rPr>
              <a:t>le tendenze di mercato, i modelli meteorologici e i dati logistici, i sistemi di IA possono prevedere la domanda e </a:t>
            </a:r>
            <a:r>
              <a:rPr lang="en-US" sz="1150" b="0" dirty="0" err="1">
                <a:solidFill>
                  <a:srgbClr val="262626"/>
                </a:solidFill>
              </a:rPr>
              <a:t>ottimizzare </a:t>
            </a:r>
            <a:r>
              <a:rPr lang="en-US" sz="1150" b="0" dirty="0">
                <a:solidFill>
                  <a:srgbClr val="262626"/>
                </a:solidFill>
              </a:rPr>
              <a:t>i percorsi di distribuzione, riducendo gli sprechi alimentari e garantendo la consegna tempestiva dei prodotti. Questa integrazione dell'IA in tutta la catena del valore agricola contribuisce alla sostenibilità e alla resilienza complessive del settore.</a:t>
            </a:r>
          </a:p>
          <a:p>
            <a:pPr algn="just">
              <a:lnSpc>
                <a:spcPts val="1220"/>
              </a:lnSpc>
              <a:spcBef>
                <a:spcPts val="0"/>
              </a:spcBef>
            </a:pPr>
            <a:endParaRPr lang="en-US" sz="1150" b="0" dirty="0">
              <a:solidFill>
                <a:srgbClr val="262626"/>
              </a:solidFill>
            </a:endParaRPr>
          </a:p>
        </p:txBody>
      </p:sp>
      <p:pic>
        <p:nvPicPr>
          <p:cNvPr id="23" name="Picture 22" descr="A tractor pulling a trailer of hay&#10;&#10;AI-generated content may be incorrect.">
            <a:extLst>
              <a:ext uri="{FF2B5EF4-FFF2-40B4-BE49-F238E27FC236}">
                <a16:creationId xmlns:a16="http://schemas.microsoft.com/office/drawing/2014/main" id="{939879A2-B145-04CF-D44F-E83950D1A2AD}"/>
              </a:ext>
            </a:extLst>
          </p:cNvPr>
          <p:cNvPicPr>
            <a:picLocks noChangeAspect="1"/>
          </p:cNvPicPr>
          <p:nvPr/>
        </p:nvPicPr>
        <p:blipFill rotWithShape="1">
          <a:blip r:embed="rId2"/>
          <a:srcRect l="110" t="14453" r="15940" b="16600"/>
          <a:stretch/>
        </p:blipFill>
        <p:spPr>
          <a:xfrm>
            <a:off x="9933" y="6132886"/>
            <a:ext cx="7559675" cy="3754333"/>
          </a:xfrm>
          <a:prstGeom prst="rect">
            <a:avLst/>
          </a:prstGeom>
        </p:spPr>
      </p:pic>
      <p:sp>
        <p:nvSpPr>
          <p:cNvPr id="24" name="Rectangle 23">
            <a:extLst>
              <a:ext uri="{FF2B5EF4-FFF2-40B4-BE49-F238E27FC236}">
                <a16:creationId xmlns:a16="http://schemas.microsoft.com/office/drawing/2014/main" id="{EB91D23C-DF0F-5846-3716-F13247DFD682}"/>
              </a:ext>
            </a:extLst>
          </p:cNvPr>
          <p:cNvSpPr/>
          <p:nvPr/>
        </p:nvSpPr>
        <p:spPr>
          <a:xfrm>
            <a:off x="19865" y="6132886"/>
            <a:ext cx="7539810" cy="310370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85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98E98-0C1B-C977-F7BF-A1D3478F44D5}"/>
            </a:ext>
          </a:extLst>
        </p:cNvPr>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FF46B286-99FC-3FB7-C46E-430B4561E772}"/>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18</a:t>
            </a:fld>
            <a:endParaRPr lang="en-US" dirty="0">
              <a:solidFill>
                <a:srgbClr val="262626"/>
              </a:solidFill>
            </a:endParaRPr>
          </a:p>
        </p:txBody>
      </p:sp>
      <p:cxnSp>
        <p:nvCxnSpPr>
          <p:cNvPr id="4" name="Straight Connector 3">
            <a:extLst>
              <a:ext uri="{FF2B5EF4-FFF2-40B4-BE49-F238E27FC236}">
                <a16:creationId xmlns:a16="http://schemas.microsoft.com/office/drawing/2014/main" id="{042E9B5F-89E4-FFF9-37E7-C6EAB54B0A82}"/>
              </a:ext>
            </a:extLst>
          </p:cNvPr>
          <p:cNvCxnSpPr>
            <a:cxnSpLocks/>
          </p:cNvCxnSpPr>
          <p:nvPr/>
        </p:nvCxnSpPr>
        <p:spPr>
          <a:xfrm>
            <a:off x="675366" y="4517706"/>
            <a:ext cx="0" cy="1132913"/>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A113040-B4AF-4916-6F46-3F37908B361B}"/>
              </a:ext>
            </a:extLst>
          </p:cNvPr>
          <p:cNvSpPr/>
          <p:nvPr/>
        </p:nvSpPr>
        <p:spPr>
          <a:xfrm>
            <a:off x="0" y="5345905"/>
            <a:ext cx="7559675" cy="1185529"/>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9">
            <a:extLst>
              <a:ext uri="{FF2B5EF4-FFF2-40B4-BE49-F238E27FC236}">
                <a16:creationId xmlns:a16="http://schemas.microsoft.com/office/drawing/2014/main" id="{E88FC8DA-092B-9904-B40D-11126FBC93D4}"/>
              </a:ext>
            </a:extLst>
          </p:cNvPr>
          <p:cNvSpPr txBox="1">
            <a:spLocks/>
          </p:cNvSpPr>
          <p:nvPr/>
        </p:nvSpPr>
        <p:spPr>
          <a:xfrm>
            <a:off x="579868" y="5631047"/>
            <a:ext cx="4393185"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Nonostante il potenziale promettente dell'IA nell'agricoltura europea, diverse sfide ne ostacolano la diffusione su larga scala. </a:t>
            </a:r>
          </a:p>
        </p:txBody>
      </p:sp>
      <p:sp>
        <p:nvSpPr>
          <p:cNvPr id="11" name="Freeform 10">
            <a:extLst>
              <a:ext uri="{FF2B5EF4-FFF2-40B4-BE49-F238E27FC236}">
                <a16:creationId xmlns:a16="http://schemas.microsoft.com/office/drawing/2014/main" id="{359B856F-B9B3-3B98-D57A-8EF37EC90E17}"/>
              </a:ext>
            </a:extLst>
          </p:cNvPr>
          <p:cNvSpPr/>
          <p:nvPr/>
        </p:nvSpPr>
        <p:spPr>
          <a:xfrm rot="15885478">
            <a:off x="5884074" y="4943147"/>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12" name="Straight Connector 11">
            <a:extLst>
              <a:ext uri="{FF2B5EF4-FFF2-40B4-BE49-F238E27FC236}">
                <a16:creationId xmlns:a16="http://schemas.microsoft.com/office/drawing/2014/main" id="{5EB7FDAE-E321-B880-D029-ED8E5E51BDEC}"/>
              </a:ext>
            </a:extLst>
          </p:cNvPr>
          <p:cNvCxnSpPr>
            <a:cxnSpLocks/>
          </p:cNvCxnSpPr>
          <p:nvPr/>
        </p:nvCxnSpPr>
        <p:spPr>
          <a:xfrm flipH="1">
            <a:off x="1" y="4359565"/>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CF6012-C1D1-7A49-6282-BECBC01FEAB1}"/>
              </a:ext>
            </a:extLst>
          </p:cNvPr>
          <p:cNvSpPr txBox="1"/>
          <p:nvPr/>
        </p:nvSpPr>
        <p:spPr>
          <a:xfrm>
            <a:off x="395869" y="4189080"/>
            <a:ext cx="6919333" cy="900246"/>
          </a:xfrm>
          <a:prstGeom prst="rect">
            <a:avLst/>
          </a:prstGeom>
          <a:noFill/>
        </p:spPr>
        <p:txBody>
          <a:bodyPr wrap="square" rtlCol="0" anchor="ctr">
            <a:spAutoFit/>
          </a:bodyPr>
          <a:lstStyle/>
          <a:p>
            <a:pPr marL="6350">
              <a:lnSpc>
                <a:spcPts val="2120"/>
              </a:lnSpc>
              <a:tabLst>
                <a:tab pos="611188" algn="l"/>
                <a:tab pos="612775"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3. </a:t>
            </a:r>
            <a:r>
              <a:rPr lang="en-US" sz="1900" b="1" dirty="0">
                <a:solidFill>
                  <a:srgbClr val="00898B"/>
                </a:solidFill>
                <a:latin typeface="Calibri" panose="020F0502020204030204" pitchFamily="34" charset="0"/>
                <a:cs typeface="Calibri" panose="020F0502020204030204" pitchFamily="34" charset="0"/>
              </a:rPr>
              <a:t>      Sfide specifiche del settore (ad es. infrastrutture, costi, carenze di competenze) / Ostacoli più generali, tra cui resistenza al cambiamento </a:t>
            </a:r>
          </a:p>
          <a:p>
            <a:pPr marL="6350">
              <a:lnSpc>
                <a:spcPts val="2120"/>
              </a:lnSpc>
              <a:tabLst>
                <a:tab pos="611188" algn="l"/>
                <a:tab pos="612775" algn="l"/>
              </a:tabLst>
            </a:pPr>
            <a:r>
              <a:rPr lang="en-US" sz="1900" b="1" dirty="0">
                <a:solidFill>
                  <a:srgbClr val="00898B"/>
                </a:solidFill>
                <a:latin typeface="Calibri" panose="020F0502020204030204" pitchFamily="34" charset="0"/>
                <a:cs typeface="Calibri" panose="020F0502020204030204" pitchFamily="34" charset="0"/>
              </a:rPr>
              <a:t>	   e mancanza di comprensione in termini di sostenibilità/IA: </a:t>
            </a:r>
          </a:p>
        </p:txBody>
      </p:sp>
      <p:sp>
        <p:nvSpPr>
          <p:cNvPr id="19" name="Text Placeholder 1">
            <a:extLst>
              <a:ext uri="{FF2B5EF4-FFF2-40B4-BE49-F238E27FC236}">
                <a16:creationId xmlns:a16="http://schemas.microsoft.com/office/drawing/2014/main" id="{60A44F10-E120-53C6-C20C-72DC62AA4213}"/>
              </a:ext>
            </a:extLst>
          </p:cNvPr>
          <p:cNvSpPr txBox="1">
            <a:spLocks/>
          </p:cNvSpPr>
          <p:nvPr/>
        </p:nvSpPr>
        <p:spPr>
          <a:xfrm>
            <a:off x="590164" y="6851036"/>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Un ostacolo significativo è la mancanza di infrastrutture adeguate, in particolare nelle zone rurali dove la connettività Internet ad alta velocità è limitata. Le applicazioni di IA richiedono spesso un'elaborazione dei dati e una comunicazione in tempo reale sostanziali, che necessitano di infrastrutture digitali robuste attualmente carenti in molte regioni agricole.</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Il costo dell'implementazione delle tecnologie di IA rappresenta un altro ostacolo. I piccoli agricoltori, che costituiscono una parte consistente del settore agricolo europeo, potrebbero trovare proibitivo l'investimento iniziale in macchinari e software basati sull'IA. Senza un sostegno finanziario sufficiente o soluzioni scalabili su misura per le piccole aziende, questi agricoltori rischiano di rimanere indietro nella trasformazione digitale dell'agricoltura.</a:t>
            </a: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Una sfida notevole è rappresentata dal divario di competenze tra la forza lavoro agricola. </a:t>
            </a:r>
            <a:r>
              <a:rPr lang="en-US" sz="1150" b="0" dirty="0" err="1">
                <a:solidFill>
                  <a:srgbClr val="262626"/>
                </a:solidFill>
              </a:rPr>
              <a:t>L'utilizzo</a:t>
            </a:r>
            <a:r>
              <a:rPr lang="en-US" sz="1150" b="0" dirty="0">
                <a:solidFill>
                  <a:srgbClr val="262626"/>
                </a:solidFill>
              </a:rPr>
              <a:t> efficace delle tecnologie di IA richiede un certo livello di alfabetizzazione digitale e competenza tecnica, che attualmente manca a molti agricoltori. Questo divario richiede </a:t>
            </a:r>
            <a:r>
              <a:rPr lang="en-US" sz="1150" b="0" dirty="0" err="1">
                <a:solidFill>
                  <a:srgbClr val="262626"/>
                </a:solidFill>
              </a:rPr>
              <a:t>programmi</a:t>
            </a:r>
            <a:r>
              <a:rPr lang="en-US" sz="1150" b="0" dirty="0">
                <a:solidFill>
                  <a:srgbClr val="262626"/>
                </a:solidFill>
              </a:rPr>
              <a:t> di formazione completi e iniziative educative per dotare gli agricoltori delle competenze necessarie per adottare e trarre vantaggio dalle innovazioni dell'IA.</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Ostacoli più generali includono la resistenza al cambiamento e la mancanza di comprensione dei vantaggi dell'IA nella promozione della sostenibilità. Alcuni agricoltori potrebbero essere </a:t>
            </a:r>
            <a:r>
              <a:rPr lang="en-US" sz="1150" b="0" dirty="0" err="1">
                <a:solidFill>
                  <a:srgbClr val="262626"/>
                </a:solidFill>
              </a:rPr>
              <a:t>scettici </a:t>
            </a:r>
            <a:r>
              <a:rPr lang="en-US" sz="1150" b="0" dirty="0">
                <a:solidFill>
                  <a:srgbClr val="262626"/>
                </a:solidFill>
              </a:rPr>
              <a:t>sull'affidabilità delle tecnologie di IA o potrebbero non comprendere appieno come questi strumenti possano migliorare la gestione ambientale e la redditività economica. Per affrontare queste preoccupazioni sono necessarie campagne di sensibilizzazione e progetti dimostrativi che mostrino i vantaggi tangibili dell'IA nelle pratiche agricole sostenibili.</a:t>
            </a:r>
          </a:p>
          <a:p>
            <a:pPr algn="just">
              <a:lnSpc>
                <a:spcPts val="1220"/>
              </a:lnSpc>
              <a:spcBef>
                <a:spcPts val="0"/>
              </a:spcBef>
            </a:pPr>
            <a:endParaRPr lang="en-US" sz="1150" b="0" dirty="0">
              <a:solidFill>
                <a:srgbClr val="262626"/>
              </a:solidFill>
            </a:endParaRPr>
          </a:p>
        </p:txBody>
      </p:sp>
      <p:pic>
        <p:nvPicPr>
          <p:cNvPr id="3" name="Picture 2" descr="A field of green plants and a blue sky&#10;&#10;AI-generated content may be incorrect.">
            <a:extLst>
              <a:ext uri="{FF2B5EF4-FFF2-40B4-BE49-F238E27FC236}">
                <a16:creationId xmlns:a16="http://schemas.microsoft.com/office/drawing/2014/main" id="{90CB62E3-5AAC-4C52-789E-ED9FF55CD8D1}"/>
              </a:ext>
            </a:extLst>
          </p:cNvPr>
          <p:cNvPicPr>
            <a:picLocks noChangeAspect="1"/>
          </p:cNvPicPr>
          <p:nvPr/>
        </p:nvPicPr>
        <p:blipFill rotWithShape="1">
          <a:blip r:embed="rId2"/>
          <a:srcRect t="12268" b="12268"/>
          <a:stretch/>
        </p:blipFill>
        <p:spPr>
          <a:xfrm>
            <a:off x="10001" y="0"/>
            <a:ext cx="7560000" cy="3806338"/>
          </a:xfrm>
          <a:prstGeom prst="rect">
            <a:avLst/>
          </a:prstGeom>
        </p:spPr>
      </p:pic>
      <p:sp>
        <p:nvSpPr>
          <p:cNvPr id="7" name="Rectangle 6">
            <a:extLst>
              <a:ext uri="{FF2B5EF4-FFF2-40B4-BE49-F238E27FC236}">
                <a16:creationId xmlns:a16="http://schemas.microsoft.com/office/drawing/2014/main" id="{DD329671-73E0-A502-D739-CA1A5E8C8C39}"/>
              </a:ext>
            </a:extLst>
          </p:cNvPr>
          <p:cNvSpPr/>
          <p:nvPr/>
        </p:nvSpPr>
        <p:spPr>
          <a:xfrm>
            <a:off x="20096" y="0"/>
            <a:ext cx="7539810" cy="3225953"/>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3C88F31B-045D-AE8B-14BD-D4C753A612F9}"/>
              </a:ext>
            </a:extLst>
          </p:cNvPr>
          <p:cNvSpPr/>
          <p:nvPr/>
        </p:nvSpPr>
        <p:spPr>
          <a:xfrm rot="6005918">
            <a:off x="-822004" y="-32479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301950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C4616-420F-4FBA-0FFC-150D974AB7FA}"/>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BF71E3F7-2A8A-D2E5-57DB-56D48B1D21BD}"/>
              </a:ext>
            </a:extLst>
          </p:cNvPr>
          <p:cNvSpPr/>
          <p:nvPr/>
        </p:nvSpPr>
        <p:spPr>
          <a:xfrm>
            <a:off x="-11788" y="5847764"/>
            <a:ext cx="7583250" cy="384200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B874500-29AC-A9F7-2B63-7F165621FAB3}"/>
              </a:ext>
            </a:extLst>
          </p:cNvPr>
          <p:cNvSpPr/>
          <p:nvPr/>
        </p:nvSpPr>
        <p:spPr>
          <a:xfrm>
            <a:off x="471910" y="6758054"/>
            <a:ext cx="6571117" cy="2640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6701C75-0C40-ACD9-5217-B687CD3663A0}"/>
              </a:ext>
            </a:extLst>
          </p:cNvPr>
          <p:cNvCxnSpPr>
            <a:cxnSpLocks/>
          </p:cNvCxnSpPr>
          <p:nvPr/>
        </p:nvCxnSpPr>
        <p:spPr>
          <a:xfrm>
            <a:off x="667929" y="444924"/>
            <a:ext cx="0" cy="1365717"/>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1038B8-0397-A63B-6C70-BA42FACA748A}"/>
              </a:ext>
            </a:extLst>
          </p:cNvPr>
          <p:cNvSpPr/>
          <p:nvPr/>
        </p:nvSpPr>
        <p:spPr>
          <a:xfrm>
            <a:off x="-7436" y="1166817"/>
            <a:ext cx="7559675" cy="141230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A41F873C-9B56-D38C-9346-0A0913E0CF47}"/>
              </a:ext>
            </a:extLst>
          </p:cNvPr>
          <p:cNvSpPr txBox="1">
            <a:spLocks/>
          </p:cNvSpPr>
          <p:nvPr/>
        </p:nvSpPr>
        <p:spPr>
          <a:xfrm>
            <a:off x="572434" y="1457588"/>
            <a:ext cx="5642452"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Nel prossimo futuro l'intelligenza artificiale sembra rappresentare una </a:t>
            </a:r>
            <a:r>
              <a:rPr lang="en-IE" sz="1600" b="1" dirty="0">
                <a:solidFill>
                  <a:schemeClr val="bg1"/>
                </a:solidFill>
                <a:ea typeface="Calibri" panose="020F0502020204030204" pitchFamily="34" charset="0"/>
                <a:cs typeface="Times New Roman" panose="02020603050405020304" pitchFamily="18" charset="0"/>
              </a:rPr>
              <a:t>grande opportunità da sfruttare nell'agricoltura di precisione</a:t>
            </a:r>
            <a:r>
              <a:rPr lang="en-IE" sz="1600" dirty="0">
                <a:solidFill>
                  <a:schemeClr val="bg1"/>
                </a:solidFill>
                <a:ea typeface="Calibri" panose="020F0502020204030204" pitchFamily="34" charset="0"/>
                <a:cs typeface="Times New Roman" panose="02020603050405020304" pitchFamily="18" charset="0"/>
              </a:rPr>
              <a:t>, dalla </a:t>
            </a:r>
            <a:r>
              <a:rPr lang="en-IE" sz="1600" b="1" dirty="0">
                <a:solidFill>
                  <a:schemeClr val="bg1"/>
                </a:solidFill>
                <a:ea typeface="Calibri" panose="020F0502020204030204" pitchFamily="34" charset="0"/>
                <a:cs typeface="Times New Roman" panose="02020603050405020304" pitchFamily="18" charset="0"/>
              </a:rPr>
              <a:t>robotica </a:t>
            </a:r>
            <a:r>
              <a:rPr lang="en-IE" sz="1600" b="1" dirty="0" err="1">
                <a:solidFill>
                  <a:schemeClr val="bg1"/>
                </a:solidFill>
                <a:ea typeface="Calibri" panose="020F0502020204030204" pitchFamily="34" charset="0"/>
                <a:cs typeface="Times New Roman" panose="02020603050405020304" pitchFamily="18" charset="0"/>
              </a:rPr>
              <a:t>all'agritech</a:t>
            </a:r>
            <a:r>
              <a:rPr lang="en-IE" sz="1600" b="1" dirty="0">
                <a:solidFill>
                  <a:schemeClr val="bg1"/>
                </a:solidFill>
                <a:ea typeface="Calibri" panose="020F0502020204030204" pitchFamily="34" charset="0"/>
                <a:cs typeface="Times New Roman" panose="02020603050405020304" pitchFamily="18" charset="0"/>
              </a:rPr>
              <a:t>, dall'agricoltura verticale alla sericoltura hi-tech. </a:t>
            </a:r>
            <a:r>
              <a:rPr lang="en-IE" sz="1600" b="1" baseline="30000" dirty="0">
                <a:solidFill>
                  <a:schemeClr val="bg1"/>
                </a:solidFill>
                <a:ea typeface="Calibri" panose="020F0502020204030204" pitchFamily="34" charset="0"/>
                <a:cs typeface="Times New Roman" panose="02020603050405020304" pitchFamily="18" charset="0"/>
              </a:rPr>
              <a:t>1</a:t>
            </a:r>
          </a:p>
        </p:txBody>
      </p:sp>
      <p:sp>
        <p:nvSpPr>
          <p:cNvPr id="34" name="Slide Number Placeholder 5">
            <a:extLst>
              <a:ext uri="{FF2B5EF4-FFF2-40B4-BE49-F238E27FC236}">
                <a16:creationId xmlns:a16="http://schemas.microsoft.com/office/drawing/2014/main" id="{7A8EA6F8-5544-F65C-448E-781EAF94E030}"/>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19</a:t>
            </a:fld>
            <a:endParaRPr lang="en-US" dirty="0">
              <a:solidFill>
                <a:srgbClr val="262626"/>
              </a:solidFill>
            </a:endParaRPr>
          </a:p>
        </p:txBody>
      </p:sp>
      <p:sp>
        <p:nvSpPr>
          <p:cNvPr id="9" name="Freeform 8">
            <a:extLst>
              <a:ext uri="{FF2B5EF4-FFF2-40B4-BE49-F238E27FC236}">
                <a16:creationId xmlns:a16="http://schemas.microsoft.com/office/drawing/2014/main" id="{263C7962-3CB4-EEE6-A20D-8D2EB5EA5BA6}"/>
              </a:ext>
            </a:extLst>
          </p:cNvPr>
          <p:cNvSpPr/>
          <p:nvPr/>
        </p:nvSpPr>
        <p:spPr>
          <a:xfrm rot="15885478">
            <a:off x="5780362" y="114980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2" name="Straight Connector 1">
            <a:extLst>
              <a:ext uri="{FF2B5EF4-FFF2-40B4-BE49-F238E27FC236}">
                <a16:creationId xmlns:a16="http://schemas.microsoft.com/office/drawing/2014/main" id="{881E073B-B3C7-14AA-5541-8656FF62CB90}"/>
              </a:ext>
            </a:extLst>
          </p:cNvPr>
          <p:cNvCxnSpPr>
            <a:cxnSpLocks/>
          </p:cNvCxnSpPr>
          <p:nvPr/>
        </p:nvCxnSpPr>
        <p:spPr>
          <a:xfrm flipH="1">
            <a:off x="-7436" y="506916"/>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2A91DF-9097-9C90-1432-3F76A7305B03}"/>
              </a:ext>
            </a:extLst>
          </p:cNvPr>
          <p:cNvSpPr txBox="1"/>
          <p:nvPr/>
        </p:nvSpPr>
        <p:spPr>
          <a:xfrm>
            <a:off x="388431" y="374935"/>
            <a:ext cx="6718303" cy="630942"/>
          </a:xfrm>
          <a:prstGeom prst="rect">
            <a:avLst/>
          </a:prstGeom>
          <a:noFill/>
        </p:spPr>
        <p:txBody>
          <a:bodyPr wrap="square" rtlCol="0" anchor="t">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4. </a:t>
            </a:r>
            <a:r>
              <a:rPr lang="en-US" sz="1900" b="1" dirty="0">
                <a:solidFill>
                  <a:srgbClr val="00898B"/>
                </a:solidFill>
                <a:latin typeface="Calibri" panose="020F0502020204030204" pitchFamily="34" charset="0"/>
                <a:cs typeface="Calibri" panose="020F0502020204030204" pitchFamily="34" charset="0"/>
              </a:rPr>
              <a:t>      Il ruolo dell'IA nella promozione della sostenibilità nella gestione delle risorse, nella riduzione dei rifiuti e nel controllo delle emissioni</a:t>
            </a:r>
          </a:p>
        </p:txBody>
      </p:sp>
      <p:sp>
        <p:nvSpPr>
          <p:cNvPr id="18" name="Text Placeholder 1">
            <a:extLst>
              <a:ext uri="{FF2B5EF4-FFF2-40B4-BE49-F238E27FC236}">
                <a16:creationId xmlns:a16="http://schemas.microsoft.com/office/drawing/2014/main" id="{7C4EB6C6-AEDC-1CEF-1B0D-77FCEF9E4BB9}"/>
              </a:ext>
            </a:extLst>
          </p:cNvPr>
          <p:cNvSpPr txBox="1">
            <a:spLocks/>
          </p:cNvSpPr>
          <p:nvPr/>
        </p:nvSpPr>
        <p:spPr>
          <a:xfrm>
            <a:off x="585015" y="2887737"/>
            <a:ext cx="6389643" cy="21985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L'agricoltura ha iniziato un processo di trasformazione verso una sostenibilità sempre maggiore. I ruoli che l'intelligenza artificiale potrebbe svolgere in agricoltura sono davvero molteplici. In questo processo di trasformazione dell'agricoltura, l'IA svolge un ruolo centrale, come elemento di svolta in grado di creare forti legami tra mondi e discipline diverse. </a:t>
            </a:r>
          </a:p>
          <a:p>
            <a:pPr algn="just">
              <a:lnSpc>
                <a:spcPts val="1220"/>
              </a:lnSpc>
              <a:spcBef>
                <a:spcPts val="0"/>
              </a:spcBef>
            </a:pPr>
            <a:endParaRPr lang="en-US" sz="1150" b="0" dirty="0">
              <a:solidFill>
                <a:srgbClr val="262626"/>
              </a:solidFill>
            </a:endParaRP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La prima funzione sarebbe quella di promuovere, riunire le migliori pratiche locali da una prospettiva globale, creare collegamenti tra le esperienze. </a:t>
            </a:r>
          </a:p>
          <a:p>
            <a:pPr algn="just">
              <a:lnSpc>
                <a:spcPts val="1220"/>
              </a:lnSpc>
              <a:spcBef>
                <a:spcPts val="0"/>
              </a:spcBef>
            </a:pPr>
            <a:r>
              <a:rPr lang="en-US" sz="1150" b="0" dirty="0">
                <a:solidFill>
                  <a:srgbClr val="262626"/>
                </a:solidFill>
              </a:rPr>
              <a:t>La sericoltura high-tech si riferisce all'integrazione di tecnologie avanzate nel processo tradizionale di allevamento dei bachi da seta per migliorare l'efficienza, la qualità e la sostenibilità della produzione della seta. Ciò include tecniche come l'ingegneria genetica, l'automazione, l'agricoltura di precisione e le pratiche sostenibili.  </a:t>
            </a:r>
          </a:p>
          <a:p>
            <a:pPr algn="just">
              <a:lnSpc>
                <a:spcPts val="1220"/>
              </a:lnSpc>
              <a:spcBef>
                <a:spcPts val="0"/>
              </a:spcBef>
            </a:pPr>
            <a:endParaRPr lang="en-US" sz="1150" b="0" dirty="0">
              <a:solidFill>
                <a:srgbClr val="262626"/>
              </a:solidFill>
            </a:endParaRPr>
          </a:p>
        </p:txBody>
      </p:sp>
      <p:sp>
        <p:nvSpPr>
          <p:cNvPr id="4" name="TextBox 3">
            <a:extLst>
              <a:ext uri="{FF2B5EF4-FFF2-40B4-BE49-F238E27FC236}">
                <a16:creationId xmlns:a16="http://schemas.microsoft.com/office/drawing/2014/main" id="{C867D0C4-1733-B71E-0066-F22A8D003F82}"/>
              </a:ext>
            </a:extLst>
          </p:cNvPr>
          <p:cNvSpPr txBox="1"/>
          <p:nvPr/>
        </p:nvSpPr>
        <p:spPr>
          <a:xfrm>
            <a:off x="608592" y="9788921"/>
            <a:ext cx="6571117" cy="298928"/>
          </a:xfrm>
          <a:prstGeom prst="rect">
            <a:avLst/>
          </a:prstGeom>
          <a:noFill/>
        </p:spPr>
        <p:txBody>
          <a:bodyPr wrap="square">
            <a:spAutoFit/>
          </a:bodyPr>
          <a:lstStyle/>
          <a:p>
            <a:pPr marL="223838" indent="-223838">
              <a:lnSpc>
                <a:spcPts val="800"/>
              </a:lnSpc>
              <a:tabLst>
                <a:tab pos="215900" algn="l"/>
              </a:tabLst>
            </a:pPr>
            <a:r>
              <a:rPr lang="en-GB" sz="750" baseline="300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1	</a:t>
            </a:r>
            <a:r>
              <a:rPr lang="en-GB" sz="75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La sericoltura high-tech si riferisce all'integrazione di tecnologie avanzate nel processo tradizionale di allevamento dei bachi da seta per migliorare l'efficienza, la qualità e la sostenibilità della produzione della seta. Ciò include tecniche come l'ingegneria genetica, l'automazione, l'agricoltura di precisione e le pratiche sostenibili. </a:t>
            </a:r>
            <a:endParaRPr lang="en-US" sz="750" dirty="0">
              <a:solidFill>
                <a:srgbClr val="000000"/>
              </a:solidFill>
              <a:latin typeface="Calibri" panose="020F0502020204030204" pitchFamily="34" charset="0"/>
              <a:cs typeface="Calibri" panose="020F0502020204030204" pitchFamily="34" charset="0"/>
            </a:endParaRPr>
          </a:p>
        </p:txBody>
      </p:sp>
      <p:sp>
        <p:nvSpPr>
          <p:cNvPr id="19" name="Text Placeholder 1">
            <a:extLst>
              <a:ext uri="{FF2B5EF4-FFF2-40B4-BE49-F238E27FC236}">
                <a16:creationId xmlns:a16="http://schemas.microsoft.com/office/drawing/2014/main" id="{543F6C6D-2FE7-5101-0807-F5B3075D5F80}"/>
              </a:ext>
            </a:extLst>
          </p:cNvPr>
          <p:cNvSpPr txBox="1">
            <a:spLocks/>
          </p:cNvSpPr>
          <p:nvPr/>
        </p:nvSpPr>
        <p:spPr>
          <a:xfrm>
            <a:off x="596803" y="6853501"/>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È importante saperlo, non perché sia qualcosa da copiare e implementare a tutti i costi, ma perché essere consapevoli delle buone pratiche diventa una risorsa e un patrimonio comune, un motore e un modello da seguire tenendo conto della propria identità, della propria storia e tradizione, della propria comunità, del proprio territorio, ecc.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Una seconda funzione dell'IA sarebbe quella di orientare e sostenere una produzione agricola equa, equilibrata e non squilibrata, evitando la produzione di eccedenze e, se queste si verificano, gestendole in modo da evitare sprechi. La riduzione degli sprechi alimentari è anche attribuibile a un uso improprio ed eccessivo delle risorse e allo sfruttamento eccessivo del territorio. Da questo punto di vista, la produzione agricola dovrebbe essere ripensata utilizzando l'IA.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L'IA svolgerebbe anche un ruolo nel facilitare una migliore educazione alimentare che influirebbe sia sullo spreco alimentare che sulla riduzione dei rifiuti. È quindi necessario, dal punto di vista educativo, lavorare sulle cattive abitudini delle persone per promuovere l'uso corretto delle risorse, dei prodotti agricoli, dei prodotti alimentari e il corretto smaltimento dei rifiuti. In questo processo dinamico e creativo, i rifiuti non sono più visti come rifiuti (come qualcosa che deve essere smaltito), ma diventano materie prime che costituiscono la base della produzione.    </a:t>
            </a:r>
          </a:p>
        </p:txBody>
      </p:sp>
      <p:cxnSp>
        <p:nvCxnSpPr>
          <p:cNvPr id="20" name="Straight Connector 19">
            <a:extLst>
              <a:ext uri="{FF2B5EF4-FFF2-40B4-BE49-F238E27FC236}">
                <a16:creationId xmlns:a16="http://schemas.microsoft.com/office/drawing/2014/main" id="{621EAA01-7EF3-6795-DA85-ED54759E7A74}"/>
              </a:ext>
            </a:extLst>
          </p:cNvPr>
          <p:cNvCxnSpPr>
            <a:cxnSpLocks/>
          </p:cNvCxnSpPr>
          <p:nvPr/>
        </p:nvCxnSpPr>
        <p:spPr>
          <a:xfrm flipH="1">
            <a:off x="2573" y="6247398"/>
            <a:ext cx="577344" cy="0"/>
          </a:xfrm>
          <a:prstGeom prst="line">
            <a:avLst/>
          </a:prstGeom>
          <a:ln w="12700">
            <a:solidFill>
              <a:srgbClr val="ADD037"/>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FB7CF6-C927-5436-6893-912FA41E03DF}"/>
              </a:ext>
            </a:extLst>
          </p:cNvPr>
          <p:cNvSpPr txBox="1"/>
          <p:nvPr/>
        </p:nvSpPr>
        <p:spPr>
          <a:xfrm>
            <a:off x="596803" y="6046075"/>
            <a:ext cx="3537825" cy="900246"/>
          </a:xfrm>
          <a:prstGeom prst="rect">
            <a:avLst/>
          </a:prstGeom>
          <a:noFill/>
        </p:spPr>
        <p:txBody>
          <a:bodyPr wrap="square" rtlCol="0" anchor="t">
            <a:spAutoFit/>
          </a:bodyPr>
          <a:lstStyle/>
          <a:p>
            <a:pPr marL="6350">
              <a:lnSpc>
                <a:spcPts val="2120"/>
              </a:lnSpc>
              <a:tabLst>
                <a:tab pos="611188" algn="l"/>
              </a:tabLst>
            </a:pPr>
            <a:r>
              <a:rPr lang="en-US" sz="1900" b="1" dirty="0">
                <a:solidFill>
                  <a:schemeClr val="bg1"/>
                </a:solidFill>
                <a:latin typeface="Calibri" panose="020F0502020204030204" pitchFamily="34" charset="0"/>
                <a:cs typeface="Calibri" panose="020F0502020204030204" pitchFamily="34" charset="0"/>
              </a:rPr>
              <a:t>Perché è importante conoscere le esperienze altrui? </a:t>
            </a:r>
          </a:p>
          <a:p>
            <a:pPr marL="6350">
              <a:lnSpc>
                <a:spcPts val="2120"/>
              </a:lnSpc>
              <a:tabLst>
                <a:tab pos="611188" algn="l"/>
              </a:tabLst>
            </a:pPr>
            <a:endParaRPr lang="en-US" sz="1900" b="1" dirty="0">
              <a:solidFill>
                <a:schemeClr val="bg1"/>
              </a:solidFill>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33F6BD9A-D00A-35A8-A808-CF8B7B5FD4A0}"/>
              </a:ext>
            </a:extLst>
          </p:cNvPr>
          <p:cNvSpPr/>
          <p:nvPr/>
        </p:nvSpPr>
        <p:spPr>
          <a:xfrm rot="11597731">
            <a:off x="5825652" y="501337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45" name="Oval 44">
            <a:extLst>
              <a:ext uri="{FF2B5EF4-FFF2-40B4-BE49-F238E27FC236}">
                <a16:creationId xmlns:a16="http://schemas.microsoft.com/office/drawing/2014/main" id="{9F3FB1B1-CD7C-290C-5BA1-2D3CC421D04F}"/>
              </a:ext>
            </a:extLst>
          </p:cNvPr>
          <p:cNvSpPr/>
          <p:nvPr/>
        </p:nvSpPr>
        <p:spPr>
          <a:xfrm>
            <a:off x="5019770" y="3966294"/>
            <a:ext cx="2079781" cy="2079781"/>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D56100D-5915-4372-B440-B581BE56F03D}"/>
              </a:ext>
            </a:extLst>
          </p:cNvPr>
          <p:cNvGrpSpPr/>
          <p:nvPr/>
        </p:nvGrpSpPr>
        <p:grpSpPr>
          <a:xfrm>
            <a:off x="4684474" y="4716369"/>
            <a:ext cx="506531" cy="527128"/>
            <a:chOff x="3402050" y="5539672"/>
            <a:chExt cx="751576" cy="782137"/>
          </a:xfrm>
        </p:grpSpPr>
        <p:sp>
          <p:nvSpPr>
            <p:cNvPr id="47" name="Freeform 46">
              <a:extLst>
                <a:ext uri="{FF2B5EF4-FFF2-40B4-BE49-F238E27FC236}">
                  <a16:creationId xmlns:a16="http://schemas.microsoft.com/office/drawing/2014/main" id="{1E64AD35-816A-7F4F-2C8F-4DBAE354B81C}"/>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48" name="Freeform 47">
              <a:extLst>
                <a:ext uri="{FF2B5EF4-FFF2-40B4-BE49-F238E27FC236}">
                  <a16:creationId xmlns:a16="http://schemas.microsoft.com/office/drawing/2014/main" id="{ADF0EB2C-1720-B190-EC6A-BBBE5149FBFC}"/>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49" name="Freeform 48">
              <a:extLst>
                <a:ext uri="{FF2B5EF4-FFF2-40B4-BE49-F238E27FC236}">
                  <a16:creationId xmlns:a16="http://schemas.microsoft.com/office/drawing/2014/main" id="{CEAE4F27-11E4-9C2E-F714-87E073D2D16E}"/>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50" name="TextBox 49">
            <a:extLst>
              <a:ext uri="{FF2B5EF4-FFF2-40B4-BE49-F238E27FC236}">
                <a16:creationId xmlns:a16="http://schemas.microsoft.com/office/drawing/2014/main" id="{4F4FA77B-5ECA-44DB-EEA8-211F759E4B1C}"/>
              </a:ext>
            </a:extLst>
          </p:cNvPr>
          <p:cNvSpPr txBox="1"/>
          <p:nvPr/>
        </p:nvSpPr>
        <p:spPr>
          <a:xfrm>
            <a:off x="5191005" y="4452153"/>
            <a:ext cx="1737309" cy="1438855"/>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 "Sericoltura hi-tech": questa espressione potrebbe non essere familiare alla maggior parte dei lettori, dovremmo aggiungere una breve definizione?</a:t>
            </a:r>
          </a:p>
          <a:p>
            <a:pPr algn="ctr">
              <a:lnSpc>
                <a:spcPts val="1480"/>
              </a:lnSpc>
            </a:pPr>
            <a:endParaRPr lang="en-US" sz="1400" i="1" spc="0" baseline="0" dirty="0">
              <a:ln/>
              <a:solidFill>
                <a:schemeClr val="bg1"/>
              </a:solidFill>
              <a:latin typeface="Calibri" panose="020F0502020204030204" pitchFamily="34" charset="0"/>
              <a:cs typeface="Calibri" panose="020F0502020204030204" pitchFamily="34" charset="0"/>
              <a:sym typeface="Poppins-MediumItalic"/>
              <a:rtl val="0"/>
            </a:endParaRPr>
          </a:p>
        </p:txBody>
      </p:sp>
    </p:spTree>
    <p:extLst>
      <p:ext uri="{BB962C8B-B14F-4D97-AF65-F5344CB8AC3E}">
        <p14:creationId xmlns:p14="http://schemas.microsoft.com/office/powerpoint/2010/main" val="160771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dam with water and trees&#10;&#10;AI-generated content may be incorrect.">
            <a:extLst>
              <a:ext uri="{FF2B5EF4-FFF2-40B4-BE49-F238E27FC236}">
                <a16:creationId xmlns:a16="http://schemas.microsoft.com/office/drawing/2014/main" id="{97E0666D-D850-E1C7-971C-97FDA97BA9A7}"/>
              </a:ext>
            </a:extLst>
          </p:cNvPr>
          <p:cNvPicPr>
            <a:picLocks noChangeAspect="1"/>
          </p:cNvPicPr>
          <p:nvPr/>
        </p:nvPicPr>
        <p:blipFill rotWithShape="1">
          <a:blip r:embed="rId2"/>
          <a:srcRect l="33420" r="47404"/>
          <a:stretch/>
        </p:blipFill>
        <p:spPr>
          <a:xfrm>
            <a:off x="1" y="0"/>
            <a:ext cx="3644900" cy="10691812"/>
          </a:xfrm>
          <a:prstGeom prst="rect">
            <a:avLst/>
          </a:prstGeom>
        </p:spPr>
      </p:pic>
      <p:sp>
        <p:nvSpPr>
          <p:cNvPr id="33" name="Slide Number Placeholder 5">
            <a:extLst>
              <a:ext uri="{FF2B5EF4-FFF2-40B4-BE49-F238E27FC236}">
                <a16:creationId xmlns:a16="http://schemas.microsoft.com/office/drawing/2014/main" id="{72B5D1E9-A5F8-E65D-97ED-6C01243F8A47}"/>
              </a:ext>
            </a:extLst>
          </p:cNvPr>
          <p:cNvSpPr>
            <a:spLocks noGrp="1"/>
          </p:cNvSpPr>
          <p:nvPr>
            <p:ph type="sldNum" sz="quarter" idx="4"/>
          </p:nvPr>
        </p:nvSpPr>
        <p:spPr>
          <a:xfrm>
            <a:off x="7132189" y="10322192"/>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t>2</a:t>
            </a:fld>
            <a:endParaRPr lang="en-US" dirty="0"/>
          </a:p>
        </p:txBody>
      </p:sp>
      <p:sp>
        <p:nvSpPr>
          <p:cNvPr id="16" name="Rectangle 15">
            <a:extLst>
              <a:ext uri="{FF2B5EF4-FFF2-40B4-BE49-F238E27FC236}">
                <a16:creationId xmlns:a16="http://schemas.microsoft.com/office/drawing/2014/main" id="{F7147AB3-3C20-A089-678A-12ED193A98D5}"/>
              </a:ext>
            </a:extLst>
          </p:cNvPr>
          <p:cNvSpPr/>
          <p:nvPr/>
        </p:nvSpPr>
        <p:spPr>
          <a:xfrm>
            <a:off x="30654" y="1"/>
            <a:ext cx="3614247" cy="10691812"/>
          </a:xfrm>
          <a:prstGeom prst="rect">
            <a:avLst/>
          </a:prstGeom>
          <a:gradFill>
            <a:gsLst>
              <a:gs pos="16000">
                <a:srgbClr val="00898B">
                  <a:alpha val="15922"/>
                </a:srgbClr>
              </a:gs>
              <a:gs pos="95000">
                <a:srgbClr val="51C4C6">
                  <a:alpha val="56057"/>
                </a:srgbClr>
              </a:gs>
              <a:gs pos="74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93C52B11-01A1-D680-C93B-84E4FC157EA1}"/>
              </a:ext>
            </a:extLst>
          </p:cNvPr>
          <p:cNvSpPr/>
          <p:nvPr/>
        </p:nvSpPr>
        <p:spPr>
          <a:xfrm rot="17539087">
            <a:off x="-797510" y="-193282"/>
            <a:ext cx="2341288" cy="1884971"/>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id="{CD40DE10-C8DD-3255-54FB-3DA1FD4EBC06}"/>
              </a:ext>
            </a:extLst>
          </p:cNvPr>
          <p:cNvSpPr/>
          <p:nvPr/>
        </p:nvSpPr>
        <p:spPr>
          <a:xfrm>
            <a:off x="-7552" y="9420944"/>
            <a:ext cx="4300845" cy="6023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196B1B5-D190-7F8B-F475-B4F77C14CA28}"/>
              </a:ext>
            </a:extLst>
          </p:cNvPr>
          <p:cNvGrpSpPr/>
          <p:nvPr/>
        </p:nvGrpSpPr>
        <p:grpSpPr>
          <a:xfrm>
            <a:off x="336084" y="9534680"/>
            <a:ext cx="4246354" cy="323165"/>
            <a:chOff x="1102025" y="8113054"/>
            <a:chExt cx="4246354" cy="323165"/>
          </a:xfrm>
        </p:grpSpPr>
        <p:sp>
          <p:nvSpPr>
            <p:cNvPr id="27" name="TextBox 26">
              <a:extLst>
                <a:ext uri="{FF2B5EF4-FFF2-40B4-BE49-F238E27FC236}">
                  <a16:creationId xmlns:a16="http://schemas.microsoft.com/office/drawing/2014/main" id="{FB764E92-9B17-4906-2AC1-0D9D0545CACE}"/>
                </a:ext>
              </a:extLst>
            </p:cNvPr>
            <p:cNvSpPr txBox="1"/>
            <p:nvPr userDrawn="1"/>
          </p:nvSpPr>
          <p:spPr>
            <a:xfrm>
              <a:off x="2486566" y="8113054"/>
              <a:ext cx="2861813" cy="323165"/>
            </a:xfrm>
            <a:prstGeom prst="rect">
              <a:avLst/>
            </a:prstGeom>
            <a:noFill/>
          </p:spPr>
          <p:txBody>
            <a:bodyPr wrap="square">
              <a:spAutoFit/>
            </a:bodyPr>
            <a:lstStyle/>
            <a:p>
              <a:pPr algn="just"/>
              <a:r>
                <a:rPr lang="en-IE" sz="500" b="0" i="0" dirty="0">
                  <a:solidFill>
                    <a:srgbClr val="262626"/>
                  </a:solidFill>
                  <a:effectLst/>
                  <a:latin typeface="Calibri" panose="020F0502020204030204" pitchFamily="34" charset="0"/>
                  <a:cs typeface="Calibri" panose="020F0502020204030204" pitchFamily="34" charset="0"/>
                </a:rPr>
                <a:t>Finanziato dall'Unione Europea. Le opinioni e i punti di vista espressi sono tuttavia esclusivamente quelli dell'autore/degli autori e non riflettono necessariamente quelli dell'Unione Europea o dell'Agenzia esecutiva per l'istruzione e la cultura (EACEA). Né l'Unione Europea né l'EACEA possono essere ritenute responsabili per essi.</a:t>
              </a:r>
              <a:endParaRPr lang="en-US" sz="500" dirty="0">
                <a:solidFill>
                  <a:srgbClr val="262626"/>
                </a:solidFill>
                <a:latin typeface="Calibri" panose="020F0502020204030204" pitchFamily="34" charset="0"/>
                <a:cs typeface="Calibri" panose="020F0502020204030204" pitchFamily="34" charset="0"/>
              </a:endParaRPr>
            </a:p>
          </p:txBody>
        </p:sp>
        <p:pic>
          <p:nvPicPr>
            <p:cNvPr id="28" name="Picture 27" descr="Co-funded by the European Union logo in png for web usage">
              <a:extLst>
                <a:ext uri="{FF2B5EF4-FFF2-40B4-BE49-F238E27FC236}">
                  <a16:creationId xmlns:a16="http://schemas.microsoft.com/office/drawing/2014/main" id="{6A0DF31B-27AA-9393-0A3C-502A78B745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2025" y="8143335"/>
              <a:ext cx="1343832" cy="281243"/>
            </a:xfrm>
            <a:prstGeom prst="rect">
              <a:avLst/>
            </a:prstGeom>
            <a:noFill/>
            <a:ln>
              <a:noFill/>
            </a:ln>
          </p:spPr>
        </p:pic>
      </p:grpSp>
      <p:sp>
        <p:nvSpPr>
          <p:cNvPr id="29" name="Freeform 28">
            <a:extLst>
              <a:ext uri="{FF2B5EF4-FFF2-40B4-BE49-F238E27FC236}">
                <a16:creationId xmlns:a16="http://schemas.microsoft.com/office/drawing/2014/main" id="{8A91F8C7-82ED-E36B-1776-70F6DD5F9986}"/>
              </a:ext>
            </a:extLst>
          </p:cNvPr>
          <p:cNvSpPr/>
          <p:nvPr/>
        </p:nvSpPr>
        <p:spPr>
          <a:xfrm rot="16580316">
            <a:off x="1665196" y="8626999"/>
            <a:ext cx="2972668" cy="2607568"/>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41" name="Text Placeholder 11">
            <a:extLst>
              <a:ext uri="{FF2B5EF4-FFF2-40B4-BE49-F238E27FC236}">
                <a16:creationId xmlns:a16="http://schemas.microsoft.com/office/drawing/2014/main" id="{8CA3AD44-6E8C-68FF-7149-5B7AABF2BAB0}"/>
              </a:ext>
            </a:extLst>
          </p:cNvPr>
          <p:cNvSpPr txBox="1">
            <a:spLocks/>
          </p:cNvSpPr>
          <p:nvPr/>
        </p:nvSpPr>
        <p:spPr>
          <a:xfrm>
            <a:off x="2918070" y="1559143"/>
            <a:ext cx="3070405" cy="743603"/>
          </a:xfr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900" b="1" i="0" kern="1200">
                <a:solidFill>
                  <a:srgbClr val="60BB47"/>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highlight>
                  <a:srgbClr val="00898B"/>
                </a:highlight>
              </a:rPr>
              <a:t> INDICE.</a:t>
            </a:r>
          </a:p>
        </p:txBody>
      </p:sp>
      <p:sp>
        <p:nvSpPr>
          <p:cNvPr id="45" name="Rectangle 44">
            <a:extLst>
              <a:ext uri="{FF2B5EF4-FFF2-40B4-BE49-F238E27FC236}">
                <a16:creationId xmlns:a16="http://schemas.microsoft.com/office/drawing/2014/main" id="{0F2A032E-9288-8A36-37E1-7DAE6CBD62E9}"/>
              </a:ext>
            </a:extLst>
          </p:cNvPr>
          <p:cNvSpPr/>
          <p:nvPr/>
        </p:nvSpPr>
        <p:spPr>
          <a:xfrm>
            <a:off x="3391276" y="2786922"/>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8">
            <a:extLst>
              <a:ext uri="{FF2B5EF4-FFF2-40B4-BE49-F238E27FC236}">
                <a16:creationId xmlns:a16="http://schemas.microsoft.com/office/drawing/2014/main" id="{34331319-1C6B-7B37-274E-DF34CD76701E}"/>
              </a:ext>
            </a:extLst>
          </p:cNvPr>
          <p:cNvSpPr txBox="1">
            <a:spLocks/>
          </p:cNvSpPr>
          <p:nvPr/>
        </p:nvSpPr>
        <p:spPr>
          <a:xfrm>
            <a:off x="3359503" y="2767144"/>
            <a:ext cx="468000" cy="348400"/>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01</a:t>
            </a:r>
          </a:p>
        </p:txBody>
      </p:sp>
      <p:sp>
        <p:nvSpPr>
          <p:cNvPr id="47" name="Text Placeholder 17">
            <a:extLst>
              <a:ext uri="{FF2B5EF4-FFF2-40B4-BE49-F238E27FC236}">
                <a16:creationId xmlns:a16="http://schemas.microsoft.com/office/drawing/2014/main" id="{926633CF-21CD-7807-5927-889567B2480E}"/>
              </a:ext>
            </a:extLst>
          </p:cNvPr>
          <p:cNvSpPr txBox="1">
            <a:spLocks/>
          </p:cNvSpPr>
          <p:nvPr/>
        </p:nvSpPr>
        <p:spPr>
          <a:xfrm>
            <a:off x="3973483" y="2820201"/>
            <a:ext cx="3459378"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spcBef>
                <a:spcPts val="0"/>
              </a:spcBef>
              <a:tabLst>
                <a:tab pos="2351088" algn="l"/>
                <a:tab pos="2397125" algn="l"/>
                <a:tab pos="4398963" algn="l"/>
                <a:tab pos="5511800" algn="l"/>
              </a:tabLst>
            </a:pPr>
            <a:r>
              <a:rPr lang="en-US" sz="1600" b="1" dirty="0">
                <a:solidFill>
                  <a:srgbClr val="00898B"/>
                </a:solidFill>
              </a:rPr>
              <a:t>Introduzione all'IA e all' </a:t>
            </a:r>
          </a:p>
          <a:p>
            <a:pPr>
              <a:lnSpc>
                <a:spcPts val="1420"/>
              </a:lnSpc>
              <a:spcBef>
                <a:spcPts val="0"/>
              </a:spcBef>
              <a:tabLst>
                <a:tab pos="2351088" algn="l"/>
                <a:tab pos="2397125" algn="l"/>
                <a:tab pos="4398963" algn="l"/>
                <a:tab pos="5511800" algn="l"/>
              </a:tabLst>
            </a:pPr>
            <a:r>
              <a:rPr lang="en-US" sz="1600" b="1" dirty="0">
                <a:solidFill>
                  <a:srgbClr val="00898B"/>
                </a:solidFill>
              </a:rPr>
              <a:t>apprendimento automatico </a:t>
            </a:r>
            <a:r>
              <a:rPr lang="en-US" dirty="0">
                <a:solidFill>
                  <a:srgbClr val="000000"/>
                </a:solidFill>
                <a:hlinkClick r:id="rId4" action="ppaction://hlinksldjump">
                  <a:extLst>
                    <a:ext uri="{A12FA001-AC4F-418D-AE19-62706E023703}">
                      <ahyp:hlinkClr xmlns:ahyp="http://schemas.microsoft.com/office/drawing/2018/hyperlinkcolor" val="tx"/>
                    </a:ext>
                  </a:extLst>
                </a:hlinkClick>
              </a:rPr>
              <a:t>     3</a:t>
            </a:r>
            <a:endParaRPr lang="en-US" b="1" dirty="0">
              <a:solidFill>
                <a:srgbClr val="000000"/>
              </a:solidFill>
            </a:endParaRPr>
          </a:p>
          <a:p>
            <a:pPr>
              <a:spcBef>
                <a:spcPts val="0"/>
              </a:spcBef>
              <a:tabLst>
                <a:tab pos="2133600" algn="l"/>
                <a:tab pos="2397125" algn="l"/>
                <a:tab pos="4398963" algn="l"/>
                <a:tab pos="5511800" algn="l"/>
              </a:tabLst>
            </a:pPr>
            <a:endParaRPr lang="en-US" sz="1000" b="1" dirty="0">
              <a:solidFill>
                <a:srgbClr val="00898B"/>
              </a:solidFill>
            </a:endParaRPr>
          </a:p>
          <a:p>
            <a:pPr>
              <a:lnSpc>
                <a:spcPts val="1420"/>
              </a:lnSpc>
              <a:spcBef>
                <a:spcPts val="0"/>
              </a:spcBef>
              <a:tabLst>
                <a:tab pos="2133600" algn="l"/>
                <a:tab pos="2397125" algn="l"/>
                <a:tab pos="4398963" algn="l"/>
                <a:tab pos="5511800" algn="l"/>
              </a:tabLst>
            </a:pPr>
            <a:r>
              <a:rPr lang="en-US" sz="1600" i="1" dirty="0">
                <a:solidFill>
                  <a:srgbClr val="00898B"/>
                </a:solidFill>
              </a:rPr>
              <a:t>(</a:t>
            </a:r>
            <a:r>
              <a:rPr lang="en-US" sz="1600" i="1" dirty="0" err="1">
                <a:solidFill>
                  <a:srgbClr val="00898B"/>
                </a:solidFill>
              </a:rPr>
              <a:t>Gairmeach</a:t>
            </a:r>
            <a:r>
              <a:rPr lang="en-US" sz="1600" i="1" dirty="0">
                <a:solidFill>
                  <a:srgbClr val="00898B"/>
                </a:solidFill>
              </a:rPr>
              <a:t>) </a:t>
            </a:r>
            <a:r>
              <a:rPr lang="en-US" sz="1600" b="1" dirty="0">
                <a:solidFill>
                  <a:srgbClr val="00898B"/>
                </a:solidFill>
              </a:rPr>
              <a:t>       </a:t>
            </a:r>
            <a:endParaRPr lang="en-US" dirty="0">
              <a:solidFill>
                <a:srgbClr val="00898B"/>
              </a:solidFill>
            </a:endParaRPr>
          </a:p>
        </p:txBody>
      </p:sp>
      <p:cxnSp>
        <p:nvCxnSpPr>
          <p:cNvPr id="61" name="Straight Connector 60">
            <a:extLst>
              <a:ext uri="{FF2B5EF4-FFF2-40B4-BE49-F238E27FC236}">
                <a16:creationId xmlns:a16="http://schemas.microsoft.com/office/drawing/2014/main" id="{920535BA-1FA6-0415-B503-00119904624A}"/>
              </a:ext>
            </a:extLst>
          </p:cNvPr>
          <p:cNvCxnSpPr>
            <a:cxnSpLocks/>
          </p:cNvCxnSpPr>
          <p:nvPr/>
        </p:nvCxnSpPr>
        <p:spPr>
          <a:xfrm>
            <a:off x="3688179" y="3042933"/>
            <a:ext cx="3204000" cy="0"/>
          </a:xfrm>
          <a:prstGeom prst="line">
            <a:avLst/>
          </a:prstGeom>
          <a:ln w="12700">
            <a:solidFill>
              <a:srgbClr val="ADD037"/>
            </a:solidFill>
            <a:prstDash val="solid"/>
          </a:ln>
        </p:spPr>
        <p:style>
          <a:lnRef idx="1">
            <a:schemeClr val="accent1"/>
          </a:lnRef>
          <a:fillRef idx="0">
            <a:schemeClr val="accent1"/>
          </a:fillRef>
          <a:effectRef idx="0">
            <a:schemeClr val="accent1"/>
          </a:effectRef>
          <a:fontRef idx="minor">
            <a:schemeClr val="tx1"/>
          </a:fontRef>
        </p:style>
      </p:cxnSp>
      <p:sp>
        <p:nvSpPr>
          <p:cNvPr id="62" name="Text Placeholder 46">
            <a:extLst>
              <a:ext uri="{FF2B5EF4-FFF2-40B4-BE49-F238E27FC236}">
                <a16:creationId xmlns:a16="http://schemas.microsoft.com/office/drawing/2014/main" id="{01BF7BB7-8229-DD71-0DF8-7540F8D53FBB}"/>
              </a:ext>
            </a:extLst>
          </p:cNvPr>
          <p:cNvSpPr txBox="1">
            <a:spLocks/>
          </p:cNvSpPr>
          <p:nvPr/>
        </p:nvSpPr>
        <p:spPr>
          <a:xfrm>
            <a:off x="3973484" y="3447202"/>
            <a:ext cx="2718610" cy="789535"/>
          </a:xfrm>
          <a:prstGeom prst="rect">
            <a:avLst/>
          </a:prstGeom>
        </p:spPr>
        <p:txBody>
          <a:bodyPr vert="horz" lIns="91440" tIns="45720" rIns="91440" bIns="45720" rtlCol="0" anchor="t">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262626"/>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040"/>
              </a:lnSpc>
              <a:spcBef>
                <a:spcPts val="0"/>
              </a:spcBef>
              <a:spcAft>
                <a:spcPts val="600"/>
              </a:spcAft>
              <a:buClr>
                <a:srgbClr val="60BB47"/>
              </a:buClr>
              <a:tabLst>
                <a:tab pos="2441575" algn="l"/>
                <a:tab pos="4398963" algn="l"/>
              </a:tabLst>
            </a:pPr>
            <a:r>
              <a:rPr lang="en-US" sz="1200" dirty="0"/>
              <a:t>Fornire una panoramica di facile comprensione per i principianti              dei concetti di IA e apprendimento automatico.</a:t>
            </a:r>
          </a:p>
          <a:p>
            <a:pPr marL="180975" indent="-180975">
              <a:lnSpc>
                <a:spcPts val="1040"/>
              </a:lnSpc>
              <a:spcBef>
                <a:spcPts val="0"/>
              </a:spcBef>
              <a:spcAft>
                <a:spcPts val="600"/>
              </a:spcAft>
              <a:buClr>
                <a:srgbClr val="60BB47"/>
              </a:buClr>
              <a:buFont typeface="Arial" panose="020B0604020202020204" pitchFamily="34" charset="0"/>
              <a:buChar char="•"/>
              <a:tabLst>
                <a:tab pos="2441575" algn="l"/>
                <a:tab pos="4398963" algn="l"/>
              </a:tabLst>
            </a:pPr>
            <a:endParaRPr lang="en-US" sz="1200" dirty="0"/>
          </a:p>
          <a:p>
            <a:pPr marL="180975" indent="-180975">
              <a:lnSpc>
                <a:spcPts val="1040"/>
              </a:lnSpc>
              <a:spcBef>
                <a:spcPts val="0"/>
              </a:spcBef>
              <a:spcAft>
                <a:spcPts val="600"/>
              </a:spcAft>
              <a:buClr>
                <a:srgbClr val="73CDDB"/>
              </a:buClr>
              <a:buFont typeface="Arial" panose="020B0604020202020204" pitchFamily="34" charset="0"/>
              <a:buChar char="•"/>
              <a:tabLst>
                <a:tab pos="2441575" algn="l"/>
                <a:tab pos="4398963" algn="l"/>
              </a:tabLst>
            </a:pPr>
            <a:endParaRPr lang="en-US" sz="1200" dirty="0"/>
          </a:p>
          <a:p>
            <a:pPr marL="180975" indent="-180975">
              <a:lnSpc>
                <a:spcPts val="1040"/>
              </a:lnSpc>
              <a:spcBef>
                <a:spcPts val="0"/>
              </a:spcBef>
              <a:spcAft>
                <a:spcPts val="600"/>
              </a:spcAft>
              <a:buClr>
                <a:srgbClr val="73CDDB"/>
              </a:buClr>
              <a:buFont typeface="Arial" panose="020B0604020202020204" pitchFamily="34" charset="0"/>
              <a:buChar char="•"/>
              <a:tabLst>
                <a:tab pos="2441575" algn="l"/>
                <a:tab pos="4398963" algn="l"/>
              </a:tabLst>
            </a:pPr>
            <a:endParaRPr lang="en-US" sz="1200" dirty="0"/>
          </a:p>
        </p:txBody>
      </p:sp>
      <p:sp>
        <p:nvSpPr>
          <p:cNvPr id="64" name="Rectangle 63">
            <a:extLst>
              <a:ext uri="{FF2B5EF4-FFF2-40B4-BE49-F238E27FC236}">
                <a16:creationId xmlns:a16="http://schemas.microsoft.com/office/drawing/2014/main" id="{80A3B3F1-6D40-6830-9C3F-86047DCA4941}"/>
              </a:ext>
            </a:extLst>
          </p:cNvPr>
          <p:cNvSpPr/>
          <p:nvPr/>
        </p:nvSpPr>
        <p:spPr>
          <a:xfrm>
            <a:off x="7531576" y="4128436"/>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B02B4BFB-0332-8B1E-E90E-6D7BECE54971}"/>
              </a:ext>
            </a:extLst>
          </p:cNvPr>
          <p:cNvSpPr/>
          <p:nvPr/>
        </p:nvSpPr>
        <p:spPr>
          <a:xfrm>
            <a:off x="3391276" y="4456930"/>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 Placeholder 8">
            <a:extLst>
              <a:ext uri="{FF2B5EF4-FFF2-40B4-BE49-F238E27FC236}">
                <a16:creationId xmlns:a16="http://schemas.microsoft.com/office/drawing/2014/main" id="{0E45EFD5-DCFC-5D0B-DC5B-1220FE28D1DC}"/>
              </a:ext>
            </a:extLst>
          </p:cNvPr>
          <p:cNvSpPr txBox="1">
            <a:spLocks/>
          </p:cNvSpPr>
          <p:nvPr/>
        </p:nvSpPr>
        <p:spPr>
          <a:xfrm>
            <a:off x="3359503" y="4437152"/>
            <a:ext cx="468000" cy="348400"/>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02</a:t>
            </a:r>
          </a:p>
        </p:txBody>
      </p:sp>
      <p:sp>
        <p:nvSpPr>
          <p:cNvPr id="82" name="Text Placeholder 17">
            <a:extLst>
              <a:ext uri="{FF2B5EF4-FFF2-40B4-BE49-F238E27FC236}">
                <a16:creationId xmlns:a16="http://schemas.microsoft.com/office/drawing/2014/main" id="{D76C619B-E7A4-9C15-C6A1-757220CF9FC5}"/>
              </a:ext>
            </a:extLst>
          </p:cNvPr>
          <p:cNvSpPr txBox="1">
            <a:spLocks/>
          </p:cNvSpPr>
          <p:nvPr/>
        </p:nvSpPr>
        <p:spPr>
          <a:xfrm>
            <a:off x="3973483" y="4490209"/>
            <a:ext cx="3459378"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spcBef>
                <a:spcPts val="0"/>
              </a:spcBef>
              <a:tabLst>
                <a:tab pos="2133600" algn="l"/>
                <a:tab pos="2397125" algn="l"/>
                <a:tab pos="4398963" algn="l"/>
                <a:tab pos="5511800" algn="l"/>
              </a:tabLst>
            </a:pPr>
            <a:r>
              <a:rPr lang="en-US" sz="1600" b="1" dirty="0">
                <a:solidFill>
                  <a:srgbClr val="00898B"/>
                </a:solidFill>
              </a:rPr>
              <a:t>Sostenibilità e </a:t>
            </a:r>
          </a:p>
          <a:p>
            <a:pPr>
              <a:lnSpc>
                <a:spcPts val="1420"/>
              </a:lnSpc>
              <a:spcBef>
                <a:spcPts val="0"/>
              </a:spcBef>
              <a:tabLst>
                <a:tab pos="2133600" algn="l"/>
                <a:tab pos="2397125" algn="l"/>
                <a:tab pos="4398963" algn="l"/>
                <a:tab pos="5511800" algn="l"/>
              </a:tabLst>
            </a:pPr>
            <a:r>
              <a:rPr lang="en-US" sz="1600" b="1" dirty="0">
                <a:solidFill>
                  <a:srgbClr val="00898B"/>
                </a:solidFill>
              </a:rPr>
              <a:t>IA nell'agricoltura </a:t>
            </a:r>
            <a:r>
              <a:rPr lang="en-US" dirty="0">
                <a:solidFill>
                  <a:srgbClr val="000000"/>
                </a:solidFill>
                <a:hlinkClick r:id="rId5" action="ppaction://hlinksldjump">
                  <a:extLst>
                    <a:ext uri="{A12FA001-AC4F-418D-AE19-62706E023703}">
                      <ahyp:hlinkClr xmlns:ahyp="http://schemas.microsoft.com/office/drawing/2018/hyperlinkcolor" val="tx"/>
                    </a:ext>
                  </a:extLst>
                </a:hlinkClick>
              </a:rPr>
              <a:t>        15</a:t>
            </a:r>
            <a:endParaRPr lang="en-US" b="1" dirty="0">
              <a:solidFill>
                <a:srgbClr val="000000"/>
              </a:solidFill>
            </a:endParaRPr>
          </a:p>
          <a:p>
            <a:pPr>
              <a:spcBef>
                <a:spcPts val="0"/>
              </a:spcBef>
              <a:tabLst>
                <a:tab pos="2133600" algn="l"/>
                <a:tab pos="2397125" algn="l"/>
                <a:tab pos="4398963" algn="l"/>
                <a:tab pos="5511800" algn="l"/>
              </a:tabLst>
            </a:pPr>
            <a:endParaRPr lang="en-US" sz="1000" b="1" dirty="0">
              <a:solidFill>
                <a:srgbClr val="00898B"/>
              </a:solidFill>
            </a:endParaRPr>
          </a:p>
          <a:p>
            <a:pPr>
              <a:lnSpc>
                <a:spcPts val="1420"/>
              </a:lnSpc>
              <a:spcBef>
                <a:spcPts val="0"/>
              </a:spcBef>
              <a:tabLst>
                <a:tab pos="2133600" algn="l"/>
                <a:tab pos="2397125" algn="l"/>
                <a:tab pos="4398963" algn="l"/>
                <a:tab pos="5511800" algn="l"/>
              </a:tabLst>
            </a:pPr>
            <a:r>
              <a:rPr lang="en-US" sz="1600" b="1" dirty="0">
                <a:solidFill>
                  <a:srgbClr val="00898B"/>
                </a:solidFill>
              </a:rPr>
              <a:t>(</a:t>
            </a:r>
            <a:r>
              <a:rPr lang="en-US" sz="1600" i="1" dirty="0">
                <a:solidFill>
                  <a:srgbClr val="00898B"/>
                </a:solidFill>
              </a:rPr>
              <a:t>Food Hub e </a:t>
            </a:r>
            <a:r>
              <a:rPr lang="en-US" sz="1600" i="1" dirty="0" err="1">
                <a:solidFill>
                  <a:srgbClr val="00898B"/>
                </a:solidFill>
              </a:rPr>
              <a:t>FlC</a:t>
            </a:r>
            <a:r>
              <a:rPr lang="en-US" sz="1600" i="1" dirty="0">
                <a:solidFill>
                  <a:srgbClr val="00898B"/>
                </a:solidFill>
              </a:rPr>
              <a:t>)</a:t>
            </a:r>
            <a:endParaRPr lang="en-US" dirty="0">
              <a:solidFill>
                <a:srgbClr val="00898B"/>
              </a:solidFill>
            </a:endParaRPr>
          </a:p>
        </p:txBody>
      </p:sp>
      <p:cxnSp>
        <p:nvCxnSpPr>
          <p:cNvPr id="83" name="Straight Connector 82">
            <a:extLst>
              <a:ext uri="{FF2B5EF4-FFF2-40B4-BE49-F238E27FC236}">
                <a16:creationId xmlns:a16="http://schemas.microsoft.com/office/drawing/2014/main" id="{38C25ACB-8E27-53DA-F95C-51D092DBBA8E}"/>
              </a:ext>
            </a:extLst>
          </p:cNvPr>
          <p:cNvCxnSpPr>
            <a:cxnSpLocks/>
          </p:cNvCxnSpPr>
          <p:nvPr/>
        </p:nvCxnSpPr>
        <p:spPr>
          <a:xfrm>
            <a:off x="3688179" y="4712941"/>
            <a:ext cx="3204000" cy="0"/>
          </a:xfrm>
          <a:prstGeom prst="line">
            <a:avLst/>
          </a:prstGeom>
          <a:ln w="12700">
            <a:solidFill>
              <a:srgbClr val="ADD037"/>
            </a:solidFill>
            <a:prstDash val="soli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A6BEC1D-05F3-1F6E-4D49-70F483CF04D7}"/>
              </a:ext>
            </a:extLst>
          </p:cNvPr>
          <p:cNvSpPr/>
          <p:nvPr/>
        </p:nvSpPr>
        <p:spPr>
          <a:xfrm>
            <a:off x="3371214" y="575060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Placeholder 8">
            <a:extLst>
              <a:ext uri="{FF2B5EF4-FFF2-40B4-BE49-F238E27FC236}">
                <a16:creationId xmlns:a16="http://schemas.microsoft.com/office/drawing/2014/main" id="{D69FD384-AA86-DAB0-CF66-A9790FEDC326}"/>
              </a:ext>
            </a:extLst>
          </p:cNvPr>
          <p:cNvSpPr txBox="1">
            <a:spLocks/>
          </p:cNvSpPr>
          <p:nvPr/>
        </p:nvSpPr>
        <p:spPr>
          <a:xfrm>
            <a:off x="3339441" y="5730829"/>
            <a:ext cx="468000" cy="348400"/>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03</a:t>
            </a:r>
          </a:p>
        </p:txBody>
      </p:sp>
      <p:sp>
        <p:nvSpPr>
          <p:cNvPr id="92" name="Text Placeholder 17">
            <a:extLst>
              <a:ext uri="{FF2B5EF4-FFF2-40B4-BE49-F238E27FC236}">
                <a16:creationId xmlns:a16="http://schemas.microsoft.com/office/drawing/2014/main" id="{4706AD28-B776-943A-C150-80C16C0234C7}"/>
              </a:ext>
            </a:extLst>
          </p:cNvPr>
          <p:cNvSpPr txBox="1">
            <a:spLocks/>
          </p:cNvSpPr>
          <p:nvPr/>
        </p:nvSpPr>
        <p:spPr>
          <a:xfrm>
            <a:off x="3953421" y="5783886"/>
            <a:ext cx="3459378"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spcBef>
                <a:spcPts val="0"/>
              </a:spcBef>
              <a:tabLst>
                <a:tab pos="2133600" algn="l"/>
                <a:tab pos="2397125" algn="l"/>
                <a:tab pos="4398963" algn="l"/>
                <a:tab pos="5511800" algn="l"/>
              </a:tabLst>
            </a:pPr>
            <a:r>
              <a:rPr lang="en-US" sz="1600" b="1" dirty="0">
                <a:solidFill>
                  <a:srgbClr val="00898B"/>
                </a:solidFill>
              </a:rPr>
              <a:t>Sostenibilità e </a:t>
            </a:r>
          </a:p>
          <a:p>
            <a:pPr>
              <a:lnSpc>
                <a:spcPts val="1420"/>
              </a:lnSpc>
              <a:spcBef>
                <a:spcPts val="0"/>
              </a:spcBef>
              <a:tabLst>
                <a:tab pos="2133600" algn="l"/>
                <a:tab pos="2397125" algn="l"/>
                <a:tab pos="4398963" algn="l"/>
                <a:tab pos="5511800" algn="l"/>
              </a:tabLst>
            </a:pPr>
            <a:r>
              <a:rPr lang="en-US" sz="1600" b="1" dirty="0">
                <a:solidFill>
                  <a:srgbClr val="00898B"/>
                </a:solidFill>
              </a:rPr>
              <a:t>IA nell'acqua </a:t>
            </a:r>
            <a:r>
              <a:rPr lang="en-US" dirty="0">
                <a:solidFill>
                  <a:srgbClr val="000000"/>
                </a:solidFill>
                <a:hlinkClick r:id="rId6" action="ppaction://hlinksldjump">
                  <a:extLst>
                    <a:ext uri="{A12FA001-AC4F-418D-AE19-62706E023703}">
                      <ahyp:hlinkClr xmlns:ahyp="http://schemas.microsoft.com/office/drawing/2018/hyperlinkcolor" val="tx"/>
                    </a:ext>
                  </a:extLst>
                </a:hlinkClick>
              </a:rPr>
              <a:t>         23</a:t>
            </a:r>
            <a:endParaRPr lang="en-US" b="1" dirty="0">
              <a:solidFill>
                <a:srgbClr val="000000"/>
              </a:solidFill>
            </a:endParaRPr>
          </a:p>
          <a:p>
            <a:pPr>
              <a:spcBef>
                <a:spcPts val="0"/>
              </a:spcBef>
              <a:tabLst>
                <a:tab pos="2133600" algn="l"/>
                <a:tab pos="2397125" algn="l"/>
                <a:tab pos="4398963" algn="l"/>
                <a:tab pos="5511800" algn="l"/>
              </a:tabLst>
            </a:pPr>
            <a:endParaRPr lang="en-US" sz="1000" b="1" dirty="0">
              <a:solidFill>
                <a:srgbClr val="00898B"/>
              </a:solidFill>
            </a:endParaRPr>
          </a:p>
          <a:p>
            <a:pPr>
              <a:lnSpc>
                <a:spcPts val="1420"/>
              </a:lnSpc>
              <a:spcBef>
                <a:spcPts val="0"/>
              </a:spcBef>
              <a:tabLst>
                <a:tab pos="2133600" algn="l"/>
                <a:tab pos="2397125" algn="l"/>
                <a:tab pos="4398963" algn="l"/>
                <a:tab pos="5511800" algn="l"/>
              </a:tabLst>
            </a:pPr>
            <a:r>
              <a:rPr lang="en-US" sz="1600" b="1" dirty="0">
                <a:solidFill>
                  <a:srgbClr val="00898B"/>
                </a:solidFill>
              </a:rPr>
              <a:t>(</a:t>
            </a:r>
            <a:r>
              <a:rPr lang="en-US" sz="1600" i="1" dirty="0" err="1">
                <a:solidFill>
                  <a:srgbClr val="00898B"/>
                </a:solidFill>
              </a:rPr>
              <a:t>Olemisen</a:t>
            </a:r>
            <a:r>
              <a:rPr lang="en-US" sz="1600" i="1" dirty="0">
                <a:solidFill>
                  <a:srgbClr val="00898B"/>
                </a:solidFill>
              </a:rPr>
              <a:t>)</a:t>
            </a:r>
            <a:endParaRPr lang="en-US" dirty="0">
              <a:solidFill>
                <a:srgbClr val="00898B"/>
              </a:solidFill>
            </a:endParaRPr>
          </a:p>
        </p:txBody>
      </p:sp>
      <p:cxnSp>
        <p:nvCxnSpPr>
          <p:cNvPr id="93" name="Straight Connector 92">
            <a:extLst>
              <a:ext uri="{FF2B5EF4-FFF2-40B4-BE49-F238E27FC236}">
                <a16:creationId xmlns:a16="http://schemas.microsoft.com/office/drawing/2014/main" id="{26EAA69C-91FF-4365-261B-655018C8762B}"/>
              </a:ext>
            </a:extLst>
          </p:cNvPr>
          <p:cNvCxnSpPr>
            <a:cxnSpLocks/>
          </p:cNvCxnSpPr>
          <p:nvPr/>
        </p:nvCxnSpPr>
        <p:spPr>
          <a:xfrm>
            <a:off x="3668117" y="6006618"/>
            <a:ext cx="3204000" cy="0"/>
          </a:xfrm>
          <a:prstGeom prst="line">
            <a:avLst/>
          </a:prstGeom>
          <a:ln w="12700">
            <a:solidFill>
              <a:srgbClr val="ADD037"/>
            </a:solidFill>
            <a:prstDash val="solid"/>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663731A-FD90-D296-6652-60F79B0A6F11}"/>
              </a:ext>
            </a:extLst>
          </p:cNvPr>
          <p:cNvSpPr/>
          <p:nvPr/>
        </p:nvSpPr>
        <p:spPr>
          <a:xfrm>
            <a:off x="3400432" y="6999849"/>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 Placeholder 8">
            <a:extLst>
              <a:ext uri="{FF2B5EF4-FFF2-40B4-BE49-F238E27FC236}">
                <a16:creationId xmlns:a16="http://schemas.microsoft.com/office/drawing/2014/main" id="{DE45859F-451E-2F69-843D-9DF127675B2E}"/>
              </a:ext>
            </a:extLst>
          </p:cNvPr>
          <p:cNvSpPr txBox="1">
            <a:spLocks/>
          </p:cNvSpPr>
          <p:nvPr/>
        </p:nvSpPr>
        <p:spPr>
          <a:xfrm>
            <a:off x="3368659" y="6980071"/>
            <a:ext cx="468000" cy="348400"/>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04</a:t>
            </a:r>
          </a:p>
        </p:txBody>
      </p:sp>
      <p:sp>
        <p:nvSpPr>
          <p:cNvPr id="102" name="Text Placeholder 17">
            <a:extLst>
              <a:ext uri="{FF2B5EF4-FFF2-40B4-BE49-F238E27FC236}">
                <a16:creationId xmlns:a16="http://schemas.microsoft.com/office/drawing/2014/main" id="{4D08BBC0-987E-4418-FDDB-29906115816C}"/>
              </a:ext>
            </a:extLst>
          </p:cNvPr>
          <p:cNvSpPr txBox="1">
            <a:spLocks/>
          </p:cNvSpPr>
          <p:nvPr/>
        </p:nvSpPr>
        <p:spPr>
          <a:xfrm>
            <a:off x="3982639" y="7033128"/>
            <a:ext cx="3459378"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spcBef>
                <a:spcPts val="0"/>
              </a:spcBef>
              <a:tabLst>
                <a:tab pos="2133600" algn="l"/>
                <a:tab pos="2397125" algn="l"/>
                <a:tab pos="4398963" algn="l"/>
                <a:tab pos="5511800" algn="l"/>
              </a:tabLst>
            </a:pPr>
            <a:r>
              <a:rPr lang="en-US" sz="1600" b="1" dirty="0">
                <a:solidFill>
                  <a:srgbClr val="00898B"/>
                </a:solidFill>
              </a:rPr>
              <a:t>Sostenibilità e </a:t>
            </a:r>
          </a:p>
          <a:p>
            <a:pPr>
              <a:lnSpc>
                <a:spcPts val="1420"/>
              </a:lnSpc>
              <a:spcBef>
                <a:spcPts val="0"/>
              </a:spcBef>
              <a:tabLst>
                <a:tab pos="2133600" algn="l"/>
                <a:tab pos="2397125" algn="l"/>
                <a:tab pos="4398963" algn="l"/>
                <a:tab pos="5511800" algn="l"/>
              </a:tabLst>
            </a:pPr>
            <a:r>
              <a:rPr lang="en-US" sz="1600" b="1" dirty="0">
                <a:solidFill>
                  <a:srgbClr val="00898B"/>
                </a:solidFill>
              </a:rPr>
              <a:t>IA nei trasporti </a:t>
            </a:r>
            <a:r>
              <a:rPr lang="en-US" dirty="0">
                <a:solidFill>
                  <a:srgbClr val="000000"/>
                </a:solidFill>
                <a:hlinkClick r:id="rId7" action="ppaction://hlinksldjump">
                  <a:extLst>
                    <a:ext uri="{A12FA001-AC4F-418D-AE19-62706E023703}">
                      <ahyp:hlinkClr xmlns:ahyp="http://schemas.microsoft.com/office/drawing/2018/hyperlinkcolor" val="tx"/>
                    </a:ext>
                  </a:extLst>
                </a:hlinkClick>
              </a:rPr>
              <a:t>        32</a:t>
            </a:r>
            <a:endParaRPr lang="en-US" b="1" dirty="0">
              <a:solidFill>
                <a:srgbClr val="000000"/>
              </a:solidFill>
            </a:endParaRPr>
          </a:p>
          <a:p>
            <a:pPr>
              <a:spcBef>
                <a:spcPts val="0"/>
              </a:spcBef>
              <a:tabLst>
                <a:tab pos="2133600" algn="l"/>
                <a:tab pos="2397125" algn="l"/>
                <a:tab pos="4398963" algn="l"/>
                <a:tab pos="5511800" algn="l"/>
              </a:tabLst>
            </a:pPr>
            <a:endParaRPr lang="en-US" sz="1000" b="1" dirty="0">
              <a:solidFill>
                <a:srgbClr val="00898B"/>
              </a:solidFill>
            </a:endParaRPr>
          </a:p>
          <a:p>
            <a:pPr>
              <a:lnSpc>
                <a:spcPts val="1420"/>
              </a:lnSpc>
              <a:spcBef>
                <a:spcPts val="0"/>
              </a:spcBef>
              <a:tabLst>
                <a:tab pos="2133600" algn="l"/>
                <a:tab pos="2397125" algn="l"/>
                <a:tab pos="4398963" algn="l"/>
                <a:tab pos="5511800" algn="l"/>
              </a:tabLst>
            </a:pPr>
            <a:r>
              <a:rPr lang="en-US" sz="1600" b="1" dirty="0">
                <a:solidFill>
                  <a:srgbClr val="00898B"/>
                </a:solidFill>
              </a:rPr>
              <a:t>(</a:t>
            </a:r>
            <a:r>
              <a:rPr lang="en-US" sz="1600" i="1" dirty="0">
                <a:solidFill>
                  <a:srgbClr val="00898B"/>
                </a:solidFill>
              </a:rPr>
              <a:t>HST)</a:t>
            </a:r>
            <a:endParaRPr lang="en-US" dirty="0">
              <a:solidFill>
                <a:srgbClr val="00898B"/>
              </a:solidFill>
            </a:endParaRPr>
          </a:p>
        </p:txBody>
      </p:sp>
      <p:cxnSp>
        <p:nvCxnSpPr>
          <p:cNvPr id="103" name="Straight Connector 102">
            <a:extLst>
              <a:ext uri="{FF2B5EF4-FFF2-40B4-BE49-F238E27FC236}">
                <a16:creationId xmlns:a16="http://schemas.microsoft.com/office/drawing/2014/main" id="{7DB50DD0-0B42-5DF5-2147-C4DD149DFD08}"/>
              </a:ext>
            </a:extLst>
          </p:cNvPr>
          <p:cNvCxnSpPr>
            <a:cxnSpLocks/>
          </p:cNvCxnSpPr>
          <p:nvPr/>
        </p:nvCxnSpPr>
        <p:spPr>
          <a:xfrm>
            <a:off x="3697335" y="7255860"/>
            <a:ext cx="3204000" cy="0"/>
          </a:xfrm>
          <a:prstGeom prst="line">
            <a:avLst/>
          </a:prstGeom>
          <a:ln w="12700">
            <a:solidFill>
              <a:srgbClr val="ADD037"/>
            </a:solidFill>
            <a:prstDash val="soli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9D8A679-0747-977D-460A-65FFD1794E60}"/>
              </a:ext>
            </a:extLst>
          </p:cNvPr>
          <p:cNvSpPr/>
          <p:nvPr/>
        </p:nvSpPr>
        <p:spPr>
          <a:xfrm>
            <a:off x="3380370" y="8293526"/>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 Placeholder 8">
            <a:extLst>
              <a:ext uri="{FF2B5EF4-FFF2-40B4-BE49-F238E27FC236}">
                <a16:creationId xmlns:a16="http://schemas.microsoft.com/office/drawing/2014/main" id="{13534553-2214-C11F-A66E-3C9BBB9F57A0}"/>
              </a:ext>
            </a:extLst>
          </p:cNvPr>
          <p:cNvSpPr txBox="1">
            <a:spLocks/>
          </p:cNvSpPr>
          <p:nvPr/>
        </p:nvSpPr>
        <p:spPr>
          <a:xfrm>
            <a:off x="3348597" y="8273748"/>
            <a:ext cx="468000" cy="348400"/>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bg1"/>
                </a:solidFill>
              </a:rPr>
              <a:t>05</a:t>
            </a:r>
          </a:p>
        </p:txBody>
      </p:sp>
      <p:sp>
        <p:nvSpPr>
          <p:cNvPr id="106" name="Text Placeholder 17">
            <a:extLst>
              <a:ext uri="{FF2B5EF4-FFF2-40B4-BE49-F238E27FC236}">
                <a16:creationId xmlns:a16="http://schemas.microsoft.com/office/drawing/2014/main" id="{DCAE2431-17C3-CD94-12C4-CDD79E785A4B}"/>
              </a:ext>
            </a:extLst>
          </p:cNvPr>
          <p:cNvSpPr txBox="1">
            <a:spLocks/>
          </p:cNvSpPr>
          <p:nvPr/>
        </p:nvSpPr>
        <p:spPr>
          <a:xfrm>
            <a:off x="3962577" y="8326805"/>
            <a:ext cx="3459378" cy="348400"/>
          </a:xfrm>
          <a:prstGeom prst="rect">
            <a:avLst/>
          </a:prstGeom>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400" b="0" i="0" kern="120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ts val="1420"/>
              </a:lnSpc>
              <a:spcBef>
                <a:spcPts val="0"/>
              </a:spcBef>
              <a:tabLst>
                <a:tab pos="2133600" algn="l"/>
                <a:tab pos="2397125" algn="l"/>
                <a:tab pos="4398963" algn="l"/>
                <a:tab pos="5511800" algn="l"/>
              </a:tabLst>
            </a:pPr>
            <a:r>
              <a:rPr lang="en-US" sz="1600" b="1" dirty="0">
                <a:solidFill>
                  <a:srgbClr val="00898B"/>
                </a:solidFill>
              </a:rPr>
              <a:t>Sostenibilità e </a:t>
            </a:r>
          </a:p>
          <a:p>
            <a:pPr>
              <a:lnSpc>
                <a:spcPts val="1420"/>
              </a:lnSpc>
              <a:spcBef>
                <a:spcPts val="0"/>
              </a:spcBef>
              <a:tabLst>
                <a:tab pos="2133600" algn="l"/>
                <a:tab pos="2397125" algn="l"/>
                <a:tab pos="4398963" algn="l"/>
                <a:tab pos="5511800" algn="l"/>
              </a:tabLst>
            </a:pPr>
            <a:r>
              <a:rPr lang="en-US" sz="1600" b="1" dirty="0">
                <a:solidFill>
                  <a:srgbClr val="00898B"/>
                </a:solidFill>
              </a:rPr>
              <a:t>IA nell'energia </a:t>
            </a:r>
            <a:r>
              <a:rPr lang="en-US" sz="1600" dirty="0">
                <a:solidFill>
                  <a:srgbClr val="000000"/>
                </a:solidFill>
                <a:hlinkClick r:id="rId8" action="ppaction://hlinksldjump">
                  <a:extLst>
                    <a:ext uri="{A12FA001-AC4F-418D-AE19-62706E023703}">
                      <ahyp:hlinkClr xmlns:ahyp="http://schemas.microsoft.com/office/drawing/2018/hyperlinkcolor" val="tx"/>
                    </a:ext>
                  </a:extLst>
                </a:hlinkClick>
              </a:rPr>
              <a:t>       42</a:t>
            </a:r>
            <a:endParaRPr lang="en-US" sz="1600" b="1" dirty="0">
              <a:solidFill>
                <a:srgbClr val="000000"/>
              </a:solidFill>
            </a:endParaRPr>
          </a:p>
          <a:p>
            <a:pPr>
              <a:spcBef>
                <a:spcPts val="0"/>
              </a:spcBef>
              <a:tabLst>
                <a:tab pos="2133600" algn="l"/>
                <a:tab pos="2397125" algn="l"/>
                <a:tab pos="4398963" algn="l"/>
                <a:tab pos="5511800" algn="l"/>
              </a:tabLst>
            </a:pPr>
            <a:endParaRPr lang="en-US" sz="1000" b="1" dirty="0">
              <a:solidFill>
                <a:srgbClr val="00898B"/>
              </a:solidFill>
            </a:endParaRPr>
          </a:p>
          <a:p>
            <a:pPr>
              <a:lnSpc>
                <a:spcPts val="1420"/>
              </a:lnSpc>
              <a:spcBef>
                <a:spcPts val="0"/>
              </a:spcBef>
              <a:tabLst>
                <a:tab pos="2133600" algn="l"/>
                <a:tab pos="2397125" algn="l"/>
                <a:tab pos="4398963" algn="l"/>
                <a:tab pos="5511800" algn="l"/>
              </a:tabLst>
            </a:pPr>
            <a:r>
              <a:rPr lang="en-US" sz="1600" b="1" dirty="0">
                <a:solidFill>
                  <a:srgbClr val="00898B"/>
                </a:solidFill>
              </a:rPr>
              <a:t>(</a:t>
            </a:r>
            <a:r>
              <a:rPr lang="en-US" sz="1600" i="1" dirty="0">
                <a:solidFill>
                  <a:srgbClr val="00898B"/>
                </a:solidFill>
              </a:rPr>
              <a:t>FR)</a:t>
            </a:r>
            <a:endParaRPr lang="en-US" dirty="0">
              <a:solidFill>
                <a:srgbClr val="00898B"/>
              </a:solidFill>
            </a:endParaRPr>
          </a:p>
        </p:txBody>
      </p:sp>
      <p:cxnSp>
        <p:nvCxnSpPr>
          <p:cNvPr id="107" name="Straight Connector 106">
            <a:extLst>
              <a:ext uri="{FF2B5EF4-FFF2-40B4-BE49-F238E27FC236}">
                <a16:creationId xmlns:a16="http://schemas.microsoft.com/office/drawing/2014/main" id="{E89CBD90-E866-4A13-C3DC-597E4D5BF5E8}"/>
              </a:ext>
            </a:extLst>
          </p:cNvPr>
          <p:cNvCxnSpPr>
            <a:cxnSpLocks/>
          </p:cNvCxnSpPr>
          <p:nvPr/>
        </p:nvCxnSpPr>
        <p:spPr>
          <a:xfrm>
            <a:off x="3677273" y="8549537"/>
            <a:ext cx="3204000" cy="0"/>
          </a:xfrm>
          <a:prstGeom prst="line">
            <a:avLst/>
          </a:prstGeom>
          <a:ln w="12700">
            <a:solidFill>
              <a:srgbClr val="ADD037"/>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025B2D1-BC7E-29F0-044D-C9EB93345358}"/>
              </a:ext>
            </a:extLst>
          </p:cNvPr>
          <p:cNvPicPr>
            <a:picLocks noChangeAspect="1"/>
          </p:cNvPicPr>
          <p:nvPr/>
        </p:nvPicPr>
        <p:blipFill>
          <a:blip r:embed="rId9"/>
          <a:stretch>
            <a:fillRect/>
          </a:stretch>
        </p:blipFill>
        <p:spPr>
          <a:xfrm>
            <a:off x="5492819" y="9276590"/>
            <a:ext cx="1047758" cy="619130"/>
          </a:xfrm>
          <a:prstGeom prst="rect">
            <a:avLst/>
          </a:prstGeom>
        </p:spPr>
      </p:pic>
    </p:spTree>
    <p:extLst>
      <p:ext uri="{BB962C8B-B14F-4D97-AF65-F5344CB8AC3E}">
        <p14:creationId xmlns:p14="http://schemas.microsoft.com/office/powerpoint/2010/main" val="292468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DB8D6-C290-2E42-F7F4-337794D084B1}"/>
            </a:ext>
          </a:extLst>
        </p:cNvPr>
        <p:cNvGrpSpPr/>
        <p:nvPr/>
      </p:nvGrpSpPr>
      <p:grpSpPr>
        <a:xfrm>
          <a:off x="0" y="0"/>
          <a:ext cx="0" cy="0"/>
          <a:chOff x="0" y="0"/>
          <a:chExt cx="0" cy="0"/>
        </a:xfrm>
      </p:grpSpPr>
      <p:pic>
        <p:nvPicPr>
          <p:cNvPr id="21" name="Picture Placeholder 34">
            <a:extLst>
              <a:ext uri="{FF2B5EF4-FFF2-40B4-BE49-F238E27FC236}">
                <a16:creationId xmlns:a16="http://schemas.microsoft.com/office/drawing/2014/main" id="{C86EBBF1-196E-566A-F9CC-8E36C6DF5FBA}"/>
              </a:ext>
            </a:extLst>
          </p:cNvPr>
          <p:cNvPicPr>
            <a:picLocks noChangeAspect="1"/>
          </p:cNvPicPr>
          <p:nvPr/>
        </p:nvPicPr>
        <p:blipFill rotWithShape="1">
          <a:blip r:embed="rId2"/>
          <a:srcRect l="150" t="-1253" r="7009" b="23126"/>
          <a:stretch/>
        </p:blipFill>
        <p:spPr>
          <a:xfrm>
            <a:off x="8745" y="3204497"/>
            <a:ext cx="7559675" cy="3565315"/>
          </a:xfrm>
          <a:prstGeom prst="rect">
            <a:avLst/>
          </a:prstGeom>
        </p:spPr>
      </p:pic>
      <p:sp>
        <p:nvSpPr>
          <p:cNvPr id="35" name="Rectangle 34">
            <a:extLst>
              <a:ext uri="{FF2B5EF4-FFF2-40B4-BE49-F238E27FC236}">
                <a16:creationId xmlns:a16="http://schemas.microsoft.com/office/drawing/2014/main" id="{D44ABEAD-C045-A816-13D9-B778DE022CEF}"/>
              </a:ext>
            </a:extLst>
          </p:cNvPr>
          <p:cNvSpPr/>
          <p:nvPr/>
        </p:nvSpPr>
        <p:spPr>
          <a:xfrm>
            <a:off x="28610" y="3255217"/>
            <a:ext cx="7539810" cy="3225953"/>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C6646879-1ADA-1718-F60B-51B933EBC276}"/>
              </a:ext>
            </a:extLst>
          </p:cNvPr>
          <p:cNvSpPr txBox="1">
            <a:spLocks/>
          </p:cNvSpPr>
          <p:nvPr/>
        </p:nvSpPr>
        <p:spPr>
          <a:xfrm>
            <a:off x="524272" y="1151533"/>
            <a:ext cx="5113609"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(IA) sta ridefinendo l'istruzione e la formazione professionale (IFP) in due modi fondamentali</a:t>
            </a:r>
            <a:r>
              <a:rPr lang="en-IE" sz="1600" dirty="0">
                <a:solidFill>
                  <a:schemeClr val="bg1"/>
                </a:solidFill>
                <a:ea typeface="Calibri" panose="020F0502020204030204" pitchFamily="34" charset="0"/>
                <a:cs typeface="Times New Roman" panose="02020603050405020304" pitchFamily="18" charset="0"/>
              </a:rPr>
              <a:t>: </a:t>
            </a:r>
          </a:p>
          <a:p>
            <a:pPr marL="6350" marR="9525" algn="l">
              <a:lnSpc>
                <a:spcPct val="100000"/>
              </a:lnSpc>
            </a:pPr>
            <a:endParaRPr lang="en-IE" sz="800" dirty="0">
              <a:solidFill>
                <a:schemeClr val="bg1"/>
              </a:solidFill>
              <a:ea typeface="Calibri" panose="020F0502020204030204" pitchFamily="34" charset="0"/>
              <a:cs typeface="Times New Roman" panose="02020603050405020304" pitchFamily="18" charset="0"/>
            </a:endParaRP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trasformando i processi di insegnamento e apprendimento e </a:t>
            </a: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ridefinendo le competenze necessarie sul posto di lavoro. </a:t>
            </a:r>
          </a:p>
        </p:txBody>
      </p:sp>
      <p:cxnSp>
        <p:nvCxnSpPr>
          <p:cNvPr id="37" name="Straight Connector 36">
            <a:extLst>
              <a:ext uri="{FF2B5EF4-FFF2-40B4-BE49-F238E27FC236}">
                <a16:creationId xmlns:a16="http://schemas.microsoft.com/office/drawing/2014/main" id="{990C6F7C-7971-0152-D9B2-58EF5B97F363}"/>
              </a:ext>
            </a:extLst>
          </p:cNvPr>
          <p:cNvCxnSpPr>
            <a:cxnSpLocks/>
          </p:cNvCxnSpPr>
          <p:nvPr/>
        </p:nvCxnSpPr>
        <p:spPr>
          <a:xfrm>
            <a:off x="3953525" y="503014"/>
            <a:ext cx="0" cy="2397064"/>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E9B65D6-ACAD-3597-C793-8BECE27A1DB2}"/>
              </a:ext>
            </a:extLst>
          </p:cNvPr>
          <p:cNvCxnSpPr>
            <a:cxnSpLocks/>
          </p:cNvCxnSpPr>
          <p:nvPr/>
        </p:nvCxnSpPr>
        <p:spPr>
          <a:xfrm>
            <a:off x="8745" y="503014"/>
            <a:ext cx="39447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E848644-989D-A553-C937-F9373A980343}"/>
              </a:ext>
            </a:extLst>
          </p:cNvPr>
          <p:cNvSpPr txBox="1"/>
          <p:nvPr/>
        </p:nvSpPr>
        <p:spPr>
          <a:xfrm>
            <a:off x="524270" y="387221"/>
            <a:ext cx="3255567" cy="1733808"/>
          </a:xfrm>
          <a:prstGeom prst="rect">
            <a:avLst/>
          </a:prstGeom>
          <a:noFill/>
        </p:spPr>
        <p:txBody>
          <a:bodyPr wrap="square" rtlCol="0">
            <a:spAutoFit/>
          </a:bodyPr>
          <a:lstStyle/>
          <a:p>
            <a:pPr>
              <a:lnSpc>
                <a:spcPts val="1580"/>
              </a:lnSpc>
            </a:pPr>
            <a:r>
              <a:rPr lang="en-US" sz="1500" b="1" dirty="0">
                <a:solidFill>
                  <a:srgbClr val="00898B"/>
                </a:solidFill>
                <a:highlight>
                  <a:srgbClr val="FFFFFF"/>
                </a:highlight>
                <a:latin typeface="Calibri" panose="020F0502020204030204" pitchFamily="34" charset="0"/>
                <a:cs typeface="Calibri" panose="020F0502020204030204" pitchFamily="34" charset="0"/>
              </a:rPr>
              <a:t>Grazie all'IA, possiamo già parlare di buone pratiche che sensibilizzano e combattono lo spreco alimentare. In questo senso, negli ultimi anni si è sviluppata una maggiore sensibilità all'interno delle grandi catene di distribuzione alimentare. I supermercati per evitare lo spreco alimentare: </a:t>
            </a:r>
          </a:p>
          <a:p>
            <a:pPr>
              <a:lnSpc>
                <a:spcPts val="1580"/>
              </a:lnSpc>
            </a:pPr>
            <a:endParaRPr lang="en-US" sz="1500" b="1" dirty="0">
              <a:solidFill>
                <a:srgbClr val="00898B"/>
              </a:solidFill>
              <a:highlight>
                <a:srgbClr val="FFFFFF"/>
              </a:highlight>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12692935-2C73-CA14-9D67-9A066CBEC521}"/>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20</a:t>
            </a:fld>
            <a:endParaRPr lang="en-US" dirty="0">
              <a:solidFill>
                <a:srgbClr val="262626"/>
              </a:solidFill>
            </a:endParaRPr>
          </a:p>
        </p:txBody>
      </p:sp>
      <p:sp>
        <p:nvSpPr>
          <p:cNvPr id="22" name="TextBox 21">
            <a:extLst>
              <a:ext uri="{FF2B5EF4-FFF2-40B4-BE49-F238E27FC236}">
                <a16:creationId xmlns:a16="http://schemas.microsoft.com/office/drawing/2014/main" id="{807008B2-14C7-0D67-25D3-A7ED10F2D169}"/>
              </a:ext>
            </a:extLst>
          </p:cNvPr>
          <p:cNvSpPr txBox="1"/>
          <p:nvPr/>
        </p:nvSpPr>
        <p:spPr>
          <a:xfrm>
            <a:off x="3953525" y="482229"/>
            <a:ext cx="2923666" cy="2760179"/>
          </a:xfrm>
          <a:prstGeom prst="rect">
            <a:avLst/>
          </a:prstGeom>
          <a:noFill/>
        </p:spPr>
        <p:txBody>
          <a:bodyPr wrap="square" rtlCol="0">
            <a:spAutoFit/>
          </a:bodyPr>
          <a:lstStyle/>
          <a:p>
            <a:pPr marL="222250" lvl="0" indent="-179388">
              <a:lnSpc>
                <a:spcPts val="1240"/>
              </a:lnSpc>
              <a:spcAft>
                <a:spcPts val="800"/>
              </a:spcAft>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Incoraggiare i consumatori ad acquistare prodotti vicini alla data di scadenza;</a:t>
            </a:r>
          </a:p>
          <a:p>
            <a:pPr marL="222250" lvl="0" indent="-179388">
              <a:lnSpc>
                <a:spcPts val="1240"/>
              </a:lnSpc>
              <a:spcAft>
                <a:spcPts val="800"/>
              </a:spcAft>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Abbassare il prezzo dei prodotti vicini alla scadenza fino al 50%; </a:t>
            </a:r>
          </a:p>
          <a:p>
            <a:pPr marL="222250" lvl="0" indent="-179388">
              <a:lnSpc>
                <a:spcPts val="1240"/>
              </a:lnSpc>
              <a:spcAft>
                <a:spcPts val="800"/>
              </a:spcAft>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Offrire i prodotti scaduti ma ancora commestibili alle persone più svantaggiate e/o alle associazioni di volontariato che operano nel campo sociale; </a:t>
            </a:r>
          </a:p>
          <a:p>
            <a:pPr marL="222250" lvl="0" indent="-179388">
              <a:lnSpc>
                <a:spcPts val="1240"/>
              </a:lnSpc>
              <a:spcAft>
                <a:spcPts val="800"/>
              </a:spcAft>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Facilitano la produzione agricola locale a km 0, importante anche per ridurre le emissioni e l'inquinamento.  </a:t>
            </a:r>
          </a:p>
          <a:p>
            <a:pPr marL="755650" lvl="0" indent="-171450">
              <a:lnSpc>
                <a:spcPts val="1240"/>
              </a:lnSpc>
              <a:spcAft>
                <a:spcPts val="800"/>
              </a:spcAft>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spcAft>
                <a:spcPts val="800"/>
              </a:spcAft>
              <a:buClr>
                <a:srgbClr val="60BB47"/>
              </a:buCl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FBF3AA75-C411-39FC-9800-1CD465D364C6}"/>
              </a:ext>
            </a:extLst>
          </p:cNvPr>
          <p:cNvCxnSpPr>
            <a:cxnSpLocks/>
          </p:cNvCxnSpPr>
          <p:nvPr/>
        </p:nvCxnSpPr>
        <p:spPr>
          <a:xfrm>
            <a:off x="671886" y="7181889"/>
            <a:ext cx="0" cy="1365717"/>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55DD82-C90B-CC6F-EF5F-5C11C5A879F0}"/>
              </a:ext>
            </a:extLst>
          </p:cNvPr>
          <p:cNvSpPr/>
          <p:nvPr/>
        </p:nvSpPr>
        <p:spPr>
          <a:xfrm>
            <a:off x="8745" y="7840281"/>
            <a:ext cx="7559675" cy="1207069"/>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9288E22C-B8E1-D520-E177-C2BEE707646F}"/>
              </a:ext>
            </a:extLst>
          </p:cNvPr>
          <p:cNvSpPr txBox="1">
            <a:spLocks/>
          </p:cNvSpPr>
          <p:nvPr/>
        </p:nvSpPr>
        <p:spPr>
          <a:xfrm>
            <a:off x="588613" y="8125423"/>
            <a:ext cx="5191203"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Le grandi sfide dell'agricoltura per la sostenibilità a lungo termine sono davvero possibili se </a:t>
            </a:r>
            <a:r>
              <a:rPr lang="en-IE" sz="1600" b="1" dirty="0">
                <a:solidFill>
                  <a:schemeClr val="bg1"/>
                </a:solidFill>
                <a:ea typeface="Calibri" panose="020F0502020204030204" pitchFamily="34" charset="0"/>
                <a:cs typeface="Times New Roman" panose="02020603050405020304" pitchFamily="18" charset="0"/>
              </a:rPr>
              <a:t>accompagnate e sostenute da un cambiamento nello stile di vita delle persone</a:t>
            </a:r>
            <a:r>
              <a:rPr lang="en-IE" sz="1600" dirty="0">
                <a:solidFill>
                  <a:schemeClr val="bg1"/>
                </a:solidFill>
                <a:ea typeface="Calibri" panose="020F0502020204030204" pitchFamily="34" charset="0"/>
                <a:cs typeface="Times New Roman" panose="02020603050405020304" pitchFamily="18" charset="0"/>
              </a:rPr>
              <a:t>. </a:t>
            </a:r>
          </a:p>
        </p:txBody>
      </p:sp>
      <p:sp>
        <p:nvSpPr>
          <p:cNvPr id="16" name="Freeform 15">
            <a:extLst>
              <a:ext uri="{FF2B5EF4-FFF2-40B4-BE49-F238E27FC236}">
                <a16:creationId xmlns:a16="http://schemas.microsoft.com/office/drawing/2014/main" id="{8F1263CC-FA61-C5D3-9548-DC616C430852}"/>
              </a:ext>
            </a:extLst>
          </p:cNvPr>
          <p:cNvSpPr/>
          <p:nvPr/>
        </p:nvSpPr>
        <p:spPr>
          <a:xfrm rot="15885478">
            <a:off x="5892819" y="741683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5155313E-1CAE-8160-959E-8C9FD95CBD57}"/>
              </a:ext>
            </a:extLst>
          </p:cNvPr>
          <p:cNvCxnSpPr>
            <a:cxnSpLocks/>
          </p:cNvCxnSpPr>
          <p:nvPr/>
        </p:nvCxnSpPr>
        <p:spPr>
          <a:xfrm flipH="1">
            <a:off x="-3479" y="7243881"/>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16EE81-B9B2-C56B-67CE-577685261783}"/>
              </a:ext>
            </a:extLst>
          </p:cNvPr>
          <p:cNvSpPr txBox="1"/>
          <p:nvPr/>
        </p:nvSpPr>
        <p:spPr>
          <a:xfrm>
            <a:off x="395881" y="7116013"/>
            <a:ext cx="5932093"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5. </a:t>
            </a:r>
            <a:r>
              <a:rPr lang="en-US" sz="1900" b="1" dirty="0">
                <a:solidFill>
                  <a:srgbClr val="00898B"/>
                </a:solidFill>
                <a:latin typeface="Calibri" panose="020F0502020204030204" pitchFamily="34" charset="0"/>
                <a:cs typeface="Calibri" panose="020F0502020204030204" pitchFamily="34" charset="0"/>
              </a:rPr>
              <a:t>      Soluzioni e raccomandazioni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per superare queste sfide. </a:t>
            </a:r>
          </a:p>
        </p:txBody>
      </p:sp>
      <p:sp>
        <p:nvSpPr>
          <p:cNvPr id="19" name="Text Placeholder 1">
            <a:extLst>
              <a:ext uri="{FF2B5EF4-FFF2-40B4-BE49-F238E27FC236}">
                <a16:creationId xmlns:a16="http://schemas.microsoft.com/office/drawing/2014/main" id="{C3795518-935E-C581-09BD-8EF25A97E069}"/>
              </a:ext>
            </a:extLst>
          </p:cNvPr>
          <p:cNvSpPr txBox="1">
            <a:spLocks/>
          </p:cNvSpPr>
          <p:nvPr/>
        </p:nvSpPr>
        <p:spPr>
          <a:xfrm>
            <a:off x="588613" y="9250973"/>
            <a:ext cx="6389643" cy="8005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Abbiamo una base solida, abbiamo a disposizione molteplici strumenti e una tecnologia all'avanguardia in continua evoluzione. Abbiamo diverse buone pratiche locali che hanno dato i primi risultati incoraggianti e ci hanno messo sulla strada giusta verso una maggiore sostenibilità in agricoltura. È necessario lavorare a livello educativo con gli individui e le singole comunità per introdurre una nuova visione ecologica del mondo e della sostenibilità in agricoltura. </a:t>
            </a:r>
          </a:p>
        </p:txBody>
      </p:sp>
      <p:cxnSp>
        <p:nvCxnSpPr>
          <p:cNvPr id="24" name="Straight Connector 23">
            <a:extLst>
              <a:ext uri="{FF2B5EF4-FFF2-40B4-BE49-F238E27FC236}">
                <a16:creationId xmlns:a16="http://schemas.microsoft.com/office/drawing/2014/main" id="{D269D479-AF81-68D2-DF54-7BC1DB943221}"/>
              </a:ext>
            </a:extLst>
          </p:cNvPr>
          <p:cNvCxnSpPr>
            <a:cxnSpLocks/>
          </p:cNvCxnSpPr>
          <p:nvPr/>
        </p:nvCxnSpPr>
        <p:spPr>
          <a:xfrm>
            <a:off x="3943477" y="2905329"/>
            <a:ext cx="3624943"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97D28B44-6505-929E-7C81-DE3906C2D329}"/>
              </a:ext>
            </a:extLst>
          </p:cNvPr>
          <p:cNvSpPr/>
          <p:nvPr/>
        </p:nvSpPr>
        <p:spPr>
          <a:xfrm>
            <a:off x="788258" y="2637285"/>
            <a:ext cx="2297784" cy="2297784"/>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94316CD-B1C4-58EA-B690-592E76A7605E}"/>
              </a:ext>
            </a:extLst>
          </p:cNvPr>
          <p:cNvGrpSpPr/>
          <p:nvPr/>
        </p:nvGrpSpPr>
        <p:grpSpPr>
          <a:xfrm>
            <a:off x="1683885" y="2392227"/>
            <a:ext cx="506531" cy="527128"/>
            <a:chOff x="3402050" y="5539672"/>
            <a:chExt cx="751576" cy="782137"/>
          </a:xfrm>
        </p:grpSpPr>
        <p:sp>
          <p:nvSpPr>
            <p:cNvPr id="30" name="Freeform 29">
              <a:extLst>
                <a:ext uri="{FF2B5EF4-FFF2-40B4-BE49-F238E27FC236}">
                  <a16:creationId xmlns:a16="http://schemas.microsoft.com/office/drawing/2014/main" id="{8FC5E702-A32B-7308-A34C-CD4CC7BE3233}"/>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32" name="Freeform 31">
              <a:extLst>
                <a:ext uri="{FF2B5EF4-FFF2-40B4-BE49-F238E27FC236}">
                  <a16:creationId xmlns:a16="http://schemas.microsoft.com/office/drawing/2014/main" id="{C243343B-3898-7C44-080E-8F40BCC4A04B}"/>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33" name="Freeform 32">
              <a:extLst>
                <a:ext uri="{FF2B5EF4-FFF2-40B4-BE49-F238E27FC236}">
                  <a16:creationId xmlns:a16="http://schemas.microsoft.com/office/drawing/2014/main" id="{194914F7-A419-C7C3-3D64-AC77CABE33BF}"/>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34" name="TextBox 33">
            <a:extLst>
              <a:ext uri="{FF2B5EF4-FFF2-40B4-BE49-F238E27FC236}">
                <a16:creationId xmlns:a16="http://schemas.microsoft.com/office/drawing/2014/main" id="{E59511D4-CC85-E0FB-F862-7794C3E68179}"/>
              </a:ext>
            </a:extLst>
          </p:cNvPr>
          <p:cNvSpPr txBox="1"/>
          <p:nvPr/>
        </p:nvSpPr>
        <p:spPr>
          <a:xfrm>
            <a:off x="979159" y="3069178"/>
            <a:ext cx="1915982" cy="1631216"/>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Tali iniziative e buone pratiche diffuse a livello locale dovrebbero essere sostenute e promosse e, attraverso l'intelligenza artificiale, ulteriormente strutturate e diffuse a livello globale. </a:t>
            </a:r>
          </a:p>
          <a:p>
            <a:pPr algn="ctr">
              <a:lnSpc>
                <a:spcPts val="1480"/>
              </a:lnSpc>
            </a:pPr>
            <a:endParaRPr lang="en-US" sz="1400" i="1" spc="0" baseline="0" dirty="0">
              <a:ln/>
              <a:solidFill>
                <a:schemeClr val="bg1"/>
              </a:solidFill>
              <a:latin typeface="Calibri" panose="020F0502020204030204" pitchFamily="34" charset="0"/>
              <a:cs typeface="Calibri" panose="020F0502020204030204" pitchFamily="34" charset="0"/>
              <a:sym typeface="Poppins-MediumItalic"/>
              <a:rtl val="0"/>
            </a:endParaRPr>
          </a:p>
        </p:txBody>
      </p:sp>
    </p:spTree>
    <p:extLst>
      <p:ext uri="{BB962C8B-B14F-4D97-AF65-F5344CB8AC3E}">
        <p14:creationId xmlns:p14="http://schemas.microsoft.com/office/powerpoint/2010/main" val="237177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73D3-22D0-CAE2-E90D-99B29A338068}"/>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38EA501-9DE2-7382-1AC0-946D316A63D5}"/>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223DEE8E-3CAC-E9DF-6B04-4C30DB7381AA}"/>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107387C-8790-ACD0-C693-E6A5DFAE4C37}"/>
              </a:ext>
            </a:extLst>
          </p:cNvPr>
          <p:cNvSpPr txBox="1"/>
          <p:nvPr/>
        </p:nvSpPr>
        <p:spPr>
          <a:xfrm>
            <a:off x="395868" y="274294"/>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2.</a:t>
            </a:r>
            <a:r>
              <a:rPr lang="en-US" sz="1900" b="1" dirty="0">
                <a:solidFill>
                  <a:schemeClr val="bg1"/>
                </a:solidFill>
                <a:highlight>
                  <a:srgbClr val="ADD037"/>
                </a:highlight>
                <a:latin typeface="Calibri" panose="020F0502020204030204" pitchFamily="34" charset="0"/>
                <a:cs typeface="Calibri" panose="020F0502020204030204" pitchFamily="34" charset="0"/>
              </a:rPr>
              <a:t>6. </a:t>
            </a:r>
            <a:r>
              <a:rPr lang="en-US" sz="1900" b="1" dirty="0">
                <a:solidFill>
                  <a:srgbClr val="00898B"/>
                </a:solidFill>
                <a:latin typeface="Calibri" panose="020F0502020204030204" pitchFamily="34" charset="0"/>
                <a:cs typeface="Calibri" panose="020F0502020204030204" pitchFamily="34" charset="0"/>
              </a:rPr>
              <a:t>      Migliorare l'integrazione dell'istruzione professionale nel settore agricolo</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1F871EA6-2F95-7A8E-A138-A6E32654A3ED}"/>
              </a:ext>
            </a:extLst>
          </p:cNvPr>
          <p:cNvSpPr/>
          <p:nvPr/>
        </p:nvSpPr>
        <p:spPr>
          <a:xfrm>
            <a:off x="0" y="832379"/>
            <a:ext cx="7559675" cy="1466475"/>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7624AD4C-F066-6BCC-EE4D-963660427873}"/>
              </a:ext>
            </a:extLst>
          </p:cNvPr>
          <p:cNvSpPr txBox="1">
            <a:spLocks/>
          </p:cNvSpPr>
          <p:nvPr/>
        </p:nvSpPr>
        <p:spPr>
          <a:xfrm>
            <a:off x="504766" y="1117522"/>
            <a:ext cx="5202697"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L'intelligenza artificiale sta trasformando </a:t>
            </a:r>
            <a:r>
              <a:rPr lang="en-IE" sz="1600" b="1" dirty="0">
                <a:solidFill>
                  <a:schemeClr val="bg1"/>
                </a:solidFill>
                <a:ea typeface="Calibri" panose="020F0502020204030204" pitchFamily="34" charset="0"/>
                <a:cs typeface="Times New Roman" panose="02020603050405020304" pitchFamily="18" charset="0"/>
              </a:rPr>
              <a:t>l'agricoltura moderna consentendo l'agricoltura di precisione, il monitoraggio automatizzato e i sistemi di irrigazione intelligenti. </a:t>
            </a:r>
            <a:r>
              <a:rPr lang="en-IE" sz="1600" dirty="0">
                <a:solidFill>
                  <a:schemeClr val="bg1"/>
                </a:solidFill>
                <a:ea typeface="Calibri" panose="020F0502020204030204" pitchFamily="34" charset="0"/>
                <a:cs typeface="Times New Roman" panose="02020603050405020304" pitchFamily="18" charset="0"/>
              </a:rPr>
              <a:t>I programmi di istruzione e formazione professionale devono fornire agli studenti competenze in materia di intelligenza artificiale rilevanti per l'agricoltura sostenibile.</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33" name="Freeform 32">
            <a:extLst>
              <a:ext uri="{FF2B5EF4-FFF2-40B4-BE49-F238E27FC236}">
                <a16:creationId xmlns:a16="http://schemas.microsoft.com/office/drawing/2014/main" id="{2F60ABA6-44C6-6278-1E6B-5D0F2B8D3270}"/>
              </a:ext>
            </a:extLst>
          </p:cNvPr>
          <p:cNvSpPr/>
          <p:nvPr/>
        </p:nvSpPr>
        <p:spPr>
          <a:xfrm rot="15885478">
            <a:off x="5806747" y="969317"/>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BC79A6E2-AAA4-1025-DDC9-D10EC0FC1C59}"/>
              </a:ext>
            </a:extLst>
          </p:cNvPr>
          <p:cNvCxnSpPr>
            <a:cxnSpLocks/>
          </p:cNvCxnSpPr>
          <p:nvPr/>
        </p:nvCxnSpPr>
        <p:spPr>
          <a:xfrm>
            <a:off x="2488856" y="2702127"/>
            <a:ext cx="0" cy="5236155"/>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BE0DF1-02A5-60C0-1047-6991F936276D}"/>
              </a:ext>
            </a:extLst>
          </p:cNvPr>
          <p:cNvCxnSpPr>
            <a:cxnSpLocks/>
          </p:cNvCxnSpPr>
          <p:nvPr/>
        </p:nvCxnSpPr>
        <p:spPr>
          <a:xfrm>
            <a:off x="-10761" y="2688215"/>
            <a:ext cx="2565035"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CBDFB4A-FA5F-2D52-4724-4C315AAAD585}"/>
              </a:ext>
            </a:extLst>
          </p:cNvPr>
          <p:cNvSpPr txBox="1"/>
          <p:nvPr/>
        </p:nvSpPr>
        <p:spPr>
          <a:xfrm>
            <a:off x="504765" y="2572422"/>
            <a:ext cx="2049509" cy="913070"/>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Strategie per l'integrazione dell'IA nei programmi di formazione professionale agricola</a:t>
            </a:r>
          </a:p>
        </p:txBody>
      </p:sp>
      <p:sp>
        <p:nvSpPr>
          <p:cNvPr id="58" name="Slide Number Placeholder 5">
            <a:extLst>
              <a:ext uri="{FF2B5EF4-FFF2-40B4-BE49-F238E27FC236}">
                <a16:creationId xmlns:a16="http://schemas.microsoft.com/office/drawing/2014/main" id="{C0CBEB5C-1893-7A83-295C-8F2DBD30AF3E}"/>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21</a:t>
            </a:fld>
            <a:endParaRPr lang="en-US" dirty="0">
              <a:solidFill>
                <a:srgbClr val="262626"/>
              </a:solidFill>
            </a:endParaRPr>
          </a:p>
        </p:txBody>
      </p:sp>
      <p:sp>
        <p:nvSpPr>
          <p:cNvPr id="16" name="TextBox 15">
            <a:extLst>
              <a:ext uri="{FF2B5EF4-FFF2-40B4-BE49-F238E27FC236}">
                <a16:creationId xmlns:a16="http://schemas.microsoft.com/office/drawing/2014/main" id="{9169F04C-DD61-2E7A-7E33-766034C3960D}"/>
              </a:ext>
            </a:extLst>
          </p:cNvPr>
          <p:cNvSpPr txBox="1"/>
          <p:nvPr/>
        </p:nvSpPr>
        <p:spPr>
          <a:xfrm>
            <a:off x="2266942" y="2597909"/>
            <a:ext cx="5008501" cy="5340373"/>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Applicazioni pratiche dell'IA in agricoltura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Formare gli studenti all'agricoltura di precisione basata sull'IA, utilizzando modelli di apprendimento automatico per ottimizzare la resa dei raccolti e l'uso delle risorse.</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Dimostrare i sistemi di rilevamento dei parassiti basati sull'IA, in cui la visione artificiale viene utilizzata per identificare le malattie delle piante e raccomandare i trattamenti.</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Insegnare le applicazioni dell'IA nei sistemi di irrigazione automatizzati, garantendo un uso efficiente dell'acqua in agricoltura.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Apprendimento basato su progetti e simulazioni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Implementare progetti di monitoraggio della salute del suolo basati sull'intelligenza artificiale, consentendo agli studenti di analizzare i dati provenienti da sensori intelligenti.</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Chiedere agli studenti di progettare modelli di IA per il monitoraggio del bestiame, prevedendo i problemi di salute degli animali utilizzando l'apprendimento automatico.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Collaborazione industriale e </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apprendimento basato sul lavoro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Creare partnership con aziende agrotecnologiche in cui gli studenti possano osservare e applicare l'IA nelle operazioni agricole reali.</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Presentare casi di studio di aziende agricole basate sull'intelligenza artificiale, mostrando come l'intelligenza artificiale ottimizzi la raccolta, la fertilizzazione e la logistica della catena di approvvigionamento.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Insegnare l'etica dell'IA e la </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sostenibilità nell'agricoltura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Discutere il ruolo dell'IA nella riduzione dell'uso di sostanze chimiche in agricoltura, garantendo pratiche agricole sostenibili.</a:t>
            </a:r>
          </a:p>
          <a:p>
            <a:pPr marL="755650" lvl="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Affrontare le sfide della distorsione dei dati nei modelli agricoli basati sull'intelligenza artificiale, in particolare il modo in cui l'intelligenza artificiale si adatta alle diverse condizioni del suolo e del clima.</a:t>
            </a:r>
          </a:p>
          <a:p>
            <a:pPr marL="755650" lvl="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sp>
        <p:nvSpPr>
          <p:cNvPr id="15" name="Text Placeholder 1">
            <a:extLst>
              <a:ext uri="{FF2B5EF4-FFF2-40B4-BE49-F238E27FC236}">
                <a16:creationId xmlns:a16="http://schemas.microsoft.com/office/drawing/2014/main" id="{7D12D941-8E7B-25FC-551D-0B4D11663F26}"/>
              </a:ext>
            </a:extLst>
          </p:cNvPr>
          <p:cNvSpPr txBox="1">
            <a:spLocks/>
          </p:cNvSpPr>
          <p:nvPr/>
        </p:nvSpPr>
        <p:spPr>
          <a:xfrm>
            <a:off x="585015" y="8239020"/>
            <a:ext cx="6389643" cy="8005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Integrando l'educazione all'IA nei programmi di formazione professionale agricola, gli studenti acquisiranno le competenze essenziali per l'agricoltura moderna, migliorando l'efficienza, la sostenibilità e l'innovazione. L'IA può ottimizzare le pratiche agricole, aumentare i raccolti e ridurre i costi attraverso l'agricoltura di precisione. Inoltre, può essere uno strumento utile per l'agricoltura sostenibile, monitorando la salute del suolo, prevedendo i modelli meteorologici e gestendo i metodi </a:t>
            </a:r>
            <a:r>
              <a:rPr lang="en-US" sz="1150" b="0" dirty="0" err="1">
                <a:solidFill>
                  <a:srgbClr val="262626"/>
                </a:solidFill>
              </a:rPr>
              <a:t>di utilizzo</a:t>
            </a:r>
            <a:r>
              <a:rPr lang="en-US" sz="1150" b="0" dirty="0">
                <a:solidFill>
                  <a:srgbClr val="262626"/>
                </a:solidFill>
              </a:rPr>
              <a:t> dell'acqua, rendendo l'agricoltura più resiliente a sfide come il cambiamento climatico. L'integrazione dell'IA nei programmi di formazione professionale prepara i lavoratori alle nuove esigenze del mercato</a:t>
            </a:r>
            <a:r>
              <a:rPr lang="en-US" sz="1150" b="0" dirty="0" err="1">
                <a:solidFill>
                  <a:srgbClr val="262626"/>
                </a:solidFill>
              </a:rPr>
              <a:t> del lavoro</a:t>
            </a:r>
            <a:r>
              <a:rPr lang="en-US" sz="1150" b="0" dirty="0">
                <a:solidFill>
                  <a:srgbClr val="262626"/>
                </a:solidFill>
              </a:rPr>
              <a:t>, come gli specialisti di IA e gli analisti di dati, migliorando l'occupabilità. Assicura inoltre l'adattabilità ai progressi tecnologici, favorendo la crescita economica e la resilienza nel mercato del lavoro. In conclusione, grazie alla formazione in IA e alle competenze verdi, i lavoratori saranno meglio preparati ad affrontare i cambiamenti e le perturbazioni del settore, rendendo il mercato del lavoro più resiliente.</a:t>
            </a:r>
          </a:p>
        </p:txBody>
      </p:sp>
      <p:cxnSp>
        <p:nvCxnSpPr>
          <p:cNvPr id="20" name="Straight Connector 19">
            <a:extLst>
              <a:ext uri="{FF2B5EF4-FFF2-40B4-BE49-F238E27FC236}">
                <a16:creationId xmlns:a16="http://schemas.microsoft.com/office/drawing/2014/main" id="{F6512BC7-0C9A-3A6C-358E-D725558C3C90}"/>
              </a:ext>
            </a:extLst>
          </p:cNvPr>
          <p:cNvCxnSpPr>
            <a:cxnSpLocks/>
          </p:cNvCxnSpPr>
          <p:nvPr/>
        </p:nvCxnSpPr>
        <p:spPr>
          <a:xfrm>
            <a:off x="2488855" y="3927825"/>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1AF428-87F2-C03B-53B9-5287DEB6CA8F}"/>
              </a:ext>
            </a:extLst>
          </p:cNvPr>
          <p:cNvCxnSpPr>
            <a:cxnSpLocks/>
          </p:cNvCxnSpPr>
          <p:nvPr/>
        </p:nvCxnSpPr>
        <p:spPr>
          <a:xfrm>
            <a:off x="2488855" y="5095425"/>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1AEEB8-8316-62F5-A877-E1932727A7DF}"/>
              </a:ext>
            </a:extLst>
          </p:cNvPr>
          <p:cNvCxnSpPr>
            <a:cxnSpLocks/>
          </p:cNvCxnSpPr>
          <p:nvPr/>
        </p:nvCxnSpPr>
        <p:spPr>
          <a:xfrm>
            <a:off x="2488855" y="6457425"/>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BB156D-6953-A20F-8E91-51F76094FFB3}"/>
              </a:ext>
            </a:extLst>
          </p:cNvPr>
          <p:cNvCxnSpPr>
            <a:cxnSpLocks/>
          </p:cNvCxnSpPr>
          <p:nvPr/>
        </p:nvCxnSpPr>
        <p:spPr>
          <a:xfrm>
            <a:off x="2488855" y="7938282"/>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18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9861F-9ACA-8DE9-6C79-783BF43A7629}"/>
            </a:ext>
          </a:extLst>
        </p:cNvPr>
        <p:cNvGrpSpPr/>
        <p:nvPr/>
      </p:nvGrpSpPr>
      <p:grpSpPr>
        <a:xfrm>
          <a:off x="0" y="0"/>
          <a:ext cx="0" cy="0"/>
          <a:chOff x="0" y="0"/>
          <a:chExt cx="0" cy="0"/>
        </a:xfrm>
      </p:grpSpPr>
      <p:sp>
        <p:nvSpPr>
          <p:cNvPr id="136" name="Freeform 135">
            <a:extLst>
              <a:ext uri="{FF2B5EF4-FFF2-40B4-BE49-F238E27FC236}">
                <a16:creationId xmlns:a16="http://schemas.microsoft.com/office/drawing/2014/main" id="{2CAE06F0-DF9B-5452-1709-5518C9830E24}"/>
              </a:ext>
            </a:extLst>
          </p:cNvPr>
          <p:cNvSpPr/>
          <p:nvPr/>
        </p:nvSpPr>
        <p:spPr>
          <a:xfrm rot="10800000">
            <a:off x="0" y="0"/>
            <a:ext cx="682905" cy="100571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40044CBA-4EF8-E2DC-AF1F-87A9D4991633}"/>
              </a:ext>
            </a:extLst>
          </p:cNvPr>
          <p:cNvSpPr/>
          <p:nvPr/>
        </p:nvSpPr>
        <p:spPr>
          <a:xfrm rot="20057100">
            <a:off x="-1061617" y="82280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868FE3F-76C4-01E2-A5B4-A86A03113DBE}"/>
              </a:ext>
            </a:extLst>
          </p:cNvPr>
          <p:cNvSpPr/>
          <p:nvPr/>
        </p:nvSpPr>
        <p:spPr>
          <a:xfrm rot="17539087">
            <a:off x="-1102848" y="-117404"/>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
        <p:nvSpPr>
          <p:cNvPr id="139" name="TextBox 138">
            <a:extLst>
              <a:ext uri="{FF2B5EF4-FFF2-40B4-BE49-F238E27FC236}">
                <a16:creationId xmlns:a16="http://schemas.microsoft.com/office/drawing/2014/main" id="{36A62870-7EA7-9CFA-5D67-C3710BAC84C4}"/>
              </a:ext>
            </a:extLst>
          </p:cNvPr>
          <p:cNvSpPr txBox="1"/>
          <p:nvPr/>
        </p:nvSpPr>
        <p:spPr>
          <a:xfrm>
            <a:off x="1022117" y="1050576"/>
            <a:ext cx="5147905" cy="8582286"/>
          </a:xfrm>
          <a:prstGeom prst="rect">
            <a:avLst/>
          </a:prstGeom>
          <a:noFill/>
        </p:spPr>
        <p:txBody>
          <a:bodyPr wrap="square" rtlCol="0">
            <a:spAutoFit/>
          </a:bodyPr>
          <a:lstStyle/>
          <a:p>
            <a:pPr marL="228600" lvl="0" indent="-228600">
              <a:lnSpc>
                <a:spcPts val="1180"/>
              </a:lnSpc>
              <a:spcBef>
                <a:spcPts val="500"/>
              </a:spcBef>
              <a:spcAft>
                <a:spcPts val="1200"/>
              </a:spcAft>
              <a:buClr>
                <a:srgbClr val="00898B"/>
              </a:buClr>
              <a:buFont typeface="+mj-lt"/>
              <a:buAutoNum type="arabicPeriod"/>
            </a:pPr>
            <a:r>
              <a:rPr lang="en-GB" sz="1150" u="sng" kern="0" dirty="0">
                <a:solidFill>
                  <a:srgbClr val="00898B"/>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riso-sostenibile-knorr</a:t>
            </a:r>
            <a:endParaRPr lang="en-IE" sz="1150" kern="100" dirty="0">
              <a:solidFill>
                <a:srgbClr val="00898B"/>
              </a:solidFill>
              <a:effectLst/>
              <a:latin typeface="Calibri" panose="020F050202020403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r>
              <a:rPr lang="en-GB" sz="1150" u="sng" kern="100" dirty="0">
                <a:solidFill>
                  <a:srgbClr val="00898B"/>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https://www.confagricolturapavia.it/magazine/10-2024/17-05-2024-confagricoltura-pavia-avvio-sperimentazione-in-campo-di-riso-tea/</a:t>
            </a:r>
            <a:endParaRPr lang="en-IE" sz="1150" kern="100" dirty="0">
              <a:solidFill>
                <a:srgbClr val="00898B"/>
              </a:solidFill>
              <a:effectLst/>
              <a:latin typeface="Calibri" panose="020F050202020403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r>
              <a:rPr lang="en-GB" sz="1150" u="sng" kern="0" dirty="0">
                <a:solidFill>
                  <a:srgbClr val="00898B"/>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https://www.agrifoodfuture.eu/</a:t>
            </a:r>
            <a:endParaRPr lang="en-IE" sz="1150" kern="100" dirty="0">
              <a:solidFill>
                <a:srgbClr val="00898B"/>
              </a:solidFill>
              <a:effectLst/>
              <a:latin typeface="Calibri" panose="020F050202020403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r>
              <a:rPr lang="en-GB" sz="1150" u="sng" kern="0" dirty="0">
                <a:solidFill>
                  <a:srgbClr val="00898B"/>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https://portale.unipv.it/it/didattica/corsi-di-laurea/corsi-di-laurea-magistrale/agri-food-sustainability</a:t>
            </a:r>
            <a:endParaRPr lang="en-IE" sz="1150" kern="100" dirty="0">
              <a:solidFill>
                <a:srgbClr val="00898B"/>
              </a:solidFill>
              <a:effectLst/>
              <a:latin typeface="Calibri" panose="020F050202020403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r>
              <a:rPr lang="en-GB" sz="1150" u="sng" kern="0" dirty="0">
                <a:solidFill>
                  <a:srgbClr val="00898B"/>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https://laprovinciapavese.gelocal.it/pavia/cronaca/2024/06/21/news/pavia_mezzana_bigli_distrutto_campo_sperimentale_riso_tea-14412148/</a:t>
            </a:r>
            <a:endParaRPr lang="en-IE" sz="1150" kern="100" dirty="0">
              <a:solidFill>
                <a:srgbClr val="00898B"/>
              </a:solidFill>
              <a:effectLst/>
              <a:latin typeface="Calibri" panose="020F050202020403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r>
              <a:rPr lang="en-GB" sz="1150" u="sng" kern="0" dirty="0">
                <a:solidFill>
                  <a:srgbClr val="00898B"/>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https://www.ilpost.it/2024/06/21/distrutto-campo-riso-sperimentale-ris8imo-pavia/</a:t>
            </a:r>
            <a:endParaRPr lang="en-GB" sz="1150" u="sng" kern="0" dirty="0">
              <a:solidFill>
                <a:srgbClr val="00898B"/>
              </a:solidFill>
              <a:latin typeface="Calibri" panose="020F050202020403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L'intelligenza artificiale decodifica i grugniti dei maiali per renderli felici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https://www.reuters.com/technology/artificial-intelligence/ai-decodes-oinks-grunts-keep-pigs-happy-2024-10-24/</a:t>
            </a:r>
            <a:endPar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 vigneti francesi in difficoltà nel trovare lavoratori si rivolgono ai robot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https://www.thetimes.co.uk/article/french-vineyards-robot-workers-ai-0l3g8tsrz</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Dal campo al cloud: come l'intelligenza artificiale sta aiutando la crescita dell'agricoltura rigenerativa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https://www.reuters.com/sustainability/land-use-biodiversity/field-cloud-how-ai-is-helping-regenerative-agriculture-grow-2024-09-18/</a:t>
            </a:r>
            <a:endPar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L'agricoltura di precisione e il suo ruolo in Europa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https://en.wikipedia.org/wiki/Precision_agriculture</a:t>
            </a:r>
            <a:endPar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La digitalizzazione nell'agricoltura europea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https://digital-strategy.ec.europa.eu/en/policies/digitalisation-agriculture</a:t>
            </a:r>
            <a:endPar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L'IA nell'agricoltura: decisioni più intelligenti per i coltivatori dell'UE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https://farmtopia.eu/ai-in-farming-smarter-decisions-for-eu-growers/</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L'intelligenza artificiale nell'agricoltura: vantaggi e sfide future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https://sciencemediahub.eu/2021/09/29/ai-in-agriculture-benefits-and-challenges-ahead/</a:t>
            </a: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GB"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L'IA per la sostenibilità nell'agricoltura europea </a:t>
            </a:r>
            <a:r>
              <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https://www.mdpi.com/2071-1050/13/9/4652</a:t>
            </a:r>
            <a:endParaRPr lang="en-GB"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a:lnSpc>
                <a:spcPts val="1180"/>
              </a:lnSpc>
              <a:spcBef>
                <a:spcPts val="500"/>
              </a:spcBef>
              <a:spcAft>
                <a:spcPts val="1200"/>
              </a:spcAft>
              <a:buClr>
                <a:srgbClr val="00898B"/>
              </a:buClr>
            </a:pP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228600" lvl="0" indent="-228600">
              <a:lnSpc>
                <a:spcPts val="1180"/>
              </a:lnSpc>
              <a:spcAft>
                <a:spcPts val="1200"/>
              </a:spcAft>
              <a:buClr>
                <a:srgbClr val="00898B"/>
              </a:buClr>
              <a:buFont typeface="+mj-lt"/>
              <a:buAutoNum type="arabicPeriod"/>
            </a:pPr>
            <a:endParaRPr lang="en-IE" sz="1150" kern="100" dirty="0">
              <a:solidFill>
                <a:srgbClr val="000000"/>
              </a:solidFill>
              <a:effectLst/>
              <a:latin typeface="Calibri" panose="020F0502020204030204" pitchFamily="34" charset="0"/>
              <a:cs typeface="Calibri" panose="020F0502020204030204" pitchFamily="34" charset="0"/>
            </a:endParaRPr>
          </a:p>
          <a:p>
            <a:pPr marL="228600" lvl="0" indent="-228600">
              <a:lnSpc>
                <a:spcPts val="1180"/>
              </a:lnSpc>
              <a:spcBef>
                <a:spcPts val="500"/>
              </a:spcBef>
              <a:spcAft>
                <a:spcPts val="1200"/>
              </a:spcAft>
              <a:buClr>
                <a:srgbClr val="00898B"/>
              </a:buClr>
              <a:buFont typeface="+mj-lt"/>
              <a:buAutoNum type="arabicPeriod"/>
            </a:pP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812800" indent="-228600">
              <a:lnSpc>
                <a:spcPts val="1180"/>
              </a:lnSpc>
              <a:spcAft>
                <a:spcPts val="1200"/>
              </a:spcAft>
              <a:buClr>
                <a:srgbClr val="00898B"/>
              </a:buClr>
              <a:buFont typeface="+mj-lt"/>
              <a:buAutoNum type="arabicPeriod"/>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41" name="Straight Connector 140">
            <a:extLst>
              <a:ext uri="{FF2B5EF4-FFF2-40B4-BE49-F238E27FC236}">
                <a16:creationId xmlns:a16="http://schemas.microsoft.com/office/drawing/2014/main" id="{043194BD-036E-B863-4834-71EBCA8EA6EB}"/>
              </a:ext>
            </a:extLst>
          </p:cNvPr>
          <p:cNvCxnSpPr>
            <a:cxnSpLocks/>
          </p:cNvCxnSpPr>
          <p:nvPr/>
        </p:nvCxnSpPr>
        <p:spPr>
          <a:xfrm flipH="1">
            <a:off x="707436" y="560371"/>
            <a:ext cx="3146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DA7AA701-1C12-275D-5E92-BA1D6E5E2D8F}"/>
              </a:ext>
            </a:extLst>
          </p:cNvPr>
          <p:cNvSpPr txBox="1"/>
          <p:nvPr/>
        </p:nvSpPr>
        <p:spPr>
          <a:xfrm>
            <a:off x="1022116" y="397467"/>
            <a:ext cx="1802096" cy="630942"/>
          </a:xfrm>
          <a:prstGeom prst="rect">
            <a:avLst/>
          </a:prstGeom>
          <a:noFill/>
        </p:spPr>
        <p:txBody>
          <a:bodyPr wrap="square" rtlCol="0" anchor="ctr">
            <a:spAutoFit/>
          </a:bodyPr>
          <a:lstStyle/>
          <a:p>
            <a:pPr marL="6350">
              <a:lnSpc>
                <a:spcPts val="2120"/>
              </a:lnSpc>
              <a:tabLst>
                <a:tab pos="611188" algn="l"/>
              </a:tabLst>
            </a:pPr>
            <a:r>
              <a:rPr lang="en-US" sz="2400" b="1" dirty="0">
                <a:solidFill>
                  <a:srgbClr val="ADD037"/>
                </a:solidFill>
                <a:latin typeface="Calibri" panose="020F0502020204030204" pitchFamily="34" charset="0"/>
                <a:cs typeface="Calibri" panose="020F0502020204030204" pitchFamily="34" charset="0"/>
              </a:rPr>
              <a:t>Riferimenti</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D261C8BF-F801-2D1F-16E5-75F7A6844153}"/>
              </a:ext>
            </a:extLst>
          </p:cNvPr>
          <p:cNvCxnSpPr>
            <a:cxnSpLocks/>
          </p:cNvCxnSpPr>
          <p:nvPr/>
        </p:nvCxnSpPr>
        <p:spPr>
          <a:xfrm>
            <a:off x="6585997" y="560371"/>
            <a:ext cx="0" cy="9041757"/>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C8E4074-D258-5BA7-69A6-333A984D11E1}"/>
              </a:ext>
            </a:extLst>
          </p:cNvPr>
          <p:cNvCxnSpPr>
            <a:cxnSpLocks/>
          </p:cNvCxnSpPr>
          <p:nvPr/>
        </p:nvCxnSpPr>
        <p:spPr>
          <a:xfrm flipH="1">
            <a:off x="2685327" y="560371"/>
            <a:ext cx="388541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B0512D4-A8A7-8CD8-31FE-C9FE689B045C}"/>
              </a:ext>
            </a:extLst>
          </p:cNvPr>
          <p:cNvCxnSpPr>
            <a:cxnSpLocks/>
          </p:cNvCxnSpPr>
          <p:nvPr/>
        </p:nvCxnSpPr>
        <p:spPr>
          <a:xfrm flipH="1">
            <a:off x="6570738" y="9590554"/>
            <a:ext cx="9889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DB9811FE-6F06-71FE-FFA7-FF38383CC9D9}"/>
              </a:ext>
            </a:extLst>
          </p:cNvPr>
          <p:cNvSpPr/>
          <p:nvPr/>
        </p:nvSpPr>
        <p:spPr>
          <a:xfrm>
            <a:off x="6764166" y="9472697"/>
            <a:ext cx="581362" cy="24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148EB96C-0D65-5E1E-0857-15383B063DFD}"/>
              </a:ext>
            </a:extLst>
          </p:cNvPr>
          <p:cNvGrpSpPr/>
          <p:nvPr/>
        </p:nvGrpSpPr>
        <p:grpSpPr>
          <a:xfrm>
            <a:off x="6865852" y="9321611"/>
            <a:ext cx="479676" cy="479670"/>
            <a:chOff x="9773376" y="653583"/>
            <a:chExt cx="1030844" cy="1030831"/>
          </a:xfrm>
        </p:grpSpPr>
        <p:grpSp>
          <p:nvGrpSpPr>
            <p:cNvPr id="173" name="Graphic 37">
              <a:extLst>
                <a:ext uri="{FF2B5EF4-FFF2-40B4-BE49-F238E27FC236}">
                  <a16:creationId xmlns:a16="http://schemas.microsoft.com/office/drawing/2014/main" id="{C7BC4971-C018-49AF-4B1A-69EC57806B9F}"/>
                </a:ext>
              </a:extLst>
            </p:cNvPr>
            <p:cNvGrpSpPr/>
            <p:nvPr/>
          </p:nvGrpSpPr>
          <p:grpSpPr>
            <a:xfrm>
              <a:off x="10212164" y="1110531"/>
              <a:ext cx="559710" cy="541550"/>
              <a:chOff x="4236572" y="3552374"/>
              <a:chExt cx="559710" cy="541550"/>
            </a:xfrm>
            <a:solidFill>
              <a:srgbClr val="ADD037"/>
            </a:solidFill>
          </p:grpSpPr>
          <p:sp>
            <p:nvSpPr>
              <p:cNvPr id="180" name="Freeform 179">
                <a:extLst>
                  <a:ext uri="{FF2B5EF4-FFF2-40B4-BE49-F238E27FC236}">
                    <a16:creationId xmlns:a16="http://schemas.microsoft.com/office/drawing/2014/main" id="{56D90225-E3D5-983A-CEEA-96FE90D3AB41}"/>
                  </a:ext>
                </a:extLst>
              </p:cNvPr>
              <p:cNvSpPr/>
              <p:nvPr/>
            </p:nvSpPr>
            <p:spPr>
              <a:xfrm>
                <a:off x="4236572" y="3552374"/>
                <a:ext cx="383152" cy="383090"/>
              </a:xfrm>
              <a:custGeom>
                <a:avLst/>
                <a:gdLst>
                  <a:gd name="connsiteX0" fmla="*/ 179330 w 383152"/>
                  <a:gd name="connsiteY0" fmla="*/ 460 h 383090"/>
                  <a:gd name="connsiteX1" fmla="*/ 370472 w 383152"/>
                  <a:gd name="connsiteY1" fmla="*/ 260069 h 383090"/>
                  <a:gd name="connsiteX2" fmla="*/ 26227 w 383152"/>
                  <a:gd name="connsiteY2" fmla="*/ 288598 h 383090"/>
                  <a:gd name="connsiteX3" fmla="*/ 179330 w 383152"/>
                  <a:gd name="connsiteY3" fmla="*/ 460 h 383090"/>
                  <a:gd name="connsiteX4" fmla="*/ 183134 w 383152"/>
                  <a:gd name="connsiteY4" fmla="*/ 27086 h 383090"/>
                  <a:gd name="connsiteX5" fmla="*/ 48099 w 383152"/>
                  <a:gd name="connsiteY5" fmla="*/ 274334 h 383090"/>
                  <a:gd name="connsiteX6" fmla="*/ 335286 w 383152"/>
                  <a:gd name="connsiteY6" fmla="*/ 275284 h 383090"/>
                  <a:gd name="connsiteX7" fmla="*/ 184085 w 383152"/>
                  <a:gd name="connsiteY7" fmla="*/ 27086 h 3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52" h="383090">
                    <a:moveTo>
                      <a:pt x="179330" y="460"/>
                    </a:moveTo>
                    <a:cubicBezTo>
                      <a:pt x="318169" y="-9050"/>
                      <a:pt x="419921" y="130740"/>
                      <a:pt x="370472" y="260069"/>
                    </a:cubicBezTo>
                    <a:cubicBezTo>
                      <a:pt x="313414" y="409369"/>
                      <a:pt x="106107" y="427437"/>
                      <a:pt x="26227" y="288598"/>
                    </a:cubicBezTo>
                    <a:cubicBezTo>
                      <a:pt x="-45094" y="164974"/>
                      <a:pt x="36688" y="9969"/>
                      <a:pt x="179330" y="460"/>
                    </a:cubicBezTo>
                    <a:close/>
                    <a:moveTo>
                      <a:pt x="183134" y="27086"/>
                    </a:moveTo>
                    <a:cubicBezTo>
                      <a:pt x="60461" y="32792"/>
                      <a:pt x="-11811" y="166876"/>
                      <a:pt x="48099" y="274334"/>
                    </a:cubicBezTo>
                    <a:cubicBezTo>
                      <a:pt x="109911" y="385595"/>
                      <a:pt x="272524" y="385595"/>
                      <a:pt x="335286" y="275284"/>
                    </a:cubicBezTo>
                    <a:cubicBezTo>
                      <a:pt x="399951" y="161170"/>
                      <a:pt x="314365" y="20430"/>
                      <a:pt x="184085" y="27086"/>
                    </a:cubicBezTo>
                    <a:close/>
                  </a:path>
                </a:pathLst>
              </a:custGeom>
              <a:grpFill/>
              <a:ln w="950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6AC8620-FF49-DDDE-CB8C-0CBB143CF3C6}"/>
                  </a:ext>
                </a:extLst>
              </p:cNvPr>
              <p:cNvSpPr/>
              <p:nvPr/>
            </p:nvSpPr>
            <p:spPr>
              <a:xfrm>
                <a:off x="4635555" y="3935116"/>
                <a:ext cx="160728" cy="158808"/>
              </a:xfrm>
              <a:custGeom>
                <a:avLst/>
                <a:gdLst>
                  <a:gd name="connsiteX0" fmla="*/ 43761 w 160728"/>
                  <a:gd name="connsiteY0" fmla="*/ 0 h 158808"/>
                  <a:gd name="connsiteX1" fmla="*/ 160728 w 160728"/>
                  <a:gd name="connsiteY1" fmla="*/ 112212 h 158808"/>
                  <a:gd name="connsiteX2" fmla="*/ 158826 w 160728"/>
                  <a:gd name="connsiteY2" fmla="*/ 117918 h 158808"/>
                  <a:gd name="connsiteX3" fmla="*/ 116984 w 160728"/>
                  <a:gd name="connsiteY3" fmla="*/ 158809 h 158808"/>
                  <a:gd name="connsiteX4" fmla="*/ 18 w 160728"/>
                  <a:gd name="connsiteY4" fmla="*/ 46597 h 158808"/>
                  <a:gd name="connsiteX5" fmla="*/ 43761 w 160728"/>
                  <a:gd name="connsiteY5" fmla="*/ 0 h 1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8" h="158808">
                    <a:moveTo>
                      <a:pt x="43761" y="0"/>
                    </a:moveTo>
                    <a:lnTo>
                      <a:pt x="160728" y="112212"/>
                    </a:lnTo>
                    <a:cubicBezTo>
                      <a:pt x="160728" y="115065"/>
                      <a:pt x="160728" y="116016"/>
                      <a:pt x="158826" y="117918"/>
                    </a:cubicBezTo>
                    <a:cubicBezTo>
                      <a:pt x="155973" y="121722"/>
                      <a:pt x="119837" y="158809"/>
                      <a:pt x="116984" y="158809"/>
                    </a:cubicBezTo>
                    <a:lnTo>
                      <a:pt x="18" y="46597"/>
                    </a:lnTo>
                    <a:cubicBezTo>
                      <a:pt x="-933" y="39940"/>
                      <a:pt x="37105" y="6656"/>
                      <a:pt x="43761" y="0"/>
                    </a:cubicBezTo>
                    <a:close/>
                  </a:path>
                </a:pathLst>
              </a:custGeom>
              <a:grpFill/>
              <a:ln w="950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35DDD990-30E6-D2B4-D3AC-ABED1C21B058}"/>
                  </a:ext>
                </a:extLst>
              </p:cNvPr>
              <p:cNvSpPr/>
              <p:nvPr/>
            </p:nvSpPr>
            <p:spPr>
              <a:xfrm>
                <a:off x="4587074" y="3887569"/>
                <a:ext cx="52361" cy="52392"/>
              </a:xfrm>
              <a:custGeom>
                <a:avLst/>
                <a:gdLst>
                  <a:gd name="connsiteX0" fmla="*/ 13313 w 52361"/>
                  <a:gd name="connsiteY0" fmla="*/ 951 h 52392"/>
                  <a:gd name="connsiteX1" fmla="*/ 51351 w 52361"/>
                  <a:gd name="connsiteY1" fmla="*/ 37087 h 52392"/>
                  <a:gd name="connsiteX2" fmla="*/ 38038 w 52361"/>
                  <a:gd name="connsiteY2" fmla="*/ 52302 h 52392"/>
                  <a:gd name="connsiteX3" fmla="*/ 0 w 52361"/>
                  <a:gd name="connsiteY3" fmla="*/ 15215 h 52392"/>
                  <a:gd name="connsiteX4" fmla="*/ 13313 w 52361"/>
                  <a:gd name="connsiteY4" fmla="*/ 0 h 5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1" h="52392">
                    <a:moveTo>
                      <a:pt x="13313" y="951"/>
                    </a:moveTo>
                    <a:cubicBezTo>
                      <a:pt x="19970" y="11411"/>
                      <a:pt x="46597" y="27578"/>
                      <a:pt x="51351" y="37087"/>
                    </a:cubicBezTo>
                    <a:cubicBezTo>
                      <a:pt x="56106" y="46597"/>
                      <a:pt x="42793" y="53253"/>
                      <a:pt x="38038" y="52302"/>
                    </a:cubicBezTo>
                    <a:lnTo>
                      <a:pt x="0" y="15215"/>
                    </a:lnTo>
                    <a:lnTo>
                      <a:pt x="13313" y="0"/>
                    </a:lnTo>
                    <a:close/>
                  </a:path>
                </a:pathLst>
              </a:custGeom>
              <a:grpFill/>
              <a:ln w="9502" cap="flat">
                <a:noFill/>
                <a:prstDash val="solid"/>
                <a:miter/>
              </a:ln>
            </p:spPr>
            <p:txBody>
              <a:bodyPr rtlCol="0" anchor="ctr"/>
              <a:lstStyle/>
              <a:p>
                <a:endParaRPr lang="en-US"/>
              </a:p>
            </p:txBody>
          </p:sp>
        </p:grpSp>
        <p:grpSp>
          <p:nvGrpSpPr>
            <p:cNvPr id="174" name="Graphic 37">
              <a:extLst>
                <a:ext uri="{FF2B5EF4-FFF2-40B4-BE49-F238E27FC236}">
                  <a16:creationId xmlns:a16="http://schemas.microsoft.com/office/drawing/2014/main" id="{8A7FE79D-DA64-B131-C091-AB133E597A50}"/>
                </a:ext>
              </a:extLst>
            </p:cNvPr>
            <p:cNvGrpSpPr/>
            <p:nvPr/>
          </p:nvGrpSpPr>
          <p:grpSpPr>
            <a:xfrm>
              <a:off x="9773376" y="653583"/>
              <a:ext cx="1030844" cy="1030831"/>
              <a:chOff x="3797784" y="3095426"/>
              <a:chExt cx="1030844" cy="1030831"/>
            </a:xfrm>
            <a:solidFill>
              <a:srgbClr val="000000"/>
            </a:solidFill>
          </p:grpSpPr>
          <p:sp>
            <p:nvSpPr>
              <p:cNvPr id="175" name="Freeform 174">
                <a:extLst>
                  <a:ext uri="{FF2B5EF4-FFF2-40B4-BE49-F238E27FC236}">
                    <a16:creationId xmlns:a16="http://schemas.microsoft.com/office/drawing/2014/main" id="{52C3B70B-5367-CF3C-3786-C3BE9B0EF41E}"/>
                  </a:ext>
                </a:extLst>
              </p:cNvPr>
              <p:cNvSpPr/>
              <p:nvPr/>
            </p:nvSpPr>
            <p:spPr>
              <a:xfrm>
                <a:off x="3797784" y="3095426"/>
                <a:ext cx="1030844" cy="1030831"/>
              </a:xfrm>
              <a:custGeom>
                <a:avLst/>
                <a:gdLst>
                  <a:gd name="connsiteX0" fmla="*/ 704655 w 1030844"/>
                  <a:gd name="connsiteY0" fmla="*/ 0 h 1030831"/>
                  <a:gd name="connsiteX1" fmla="*/ 822573 w 1030844"/>
                  <a:gd name="connsiteY1" fmla="*/ 116967 h 1030831"/>
                  <a:gd name="connsiteX2" fmla="*/ 827328 w 1030844"/>
                  <a:gd name="connsiteY2" fmla="*/ 126477 h 1030831"/>
                  <a:gd name="connsiteX3" fmla="*/ 827328 w 1030844"/>
                  <a:gd name="connsiteY3" fmla="*/ 541092 h 1030831"/>
                  <a:gd name="connsiteX4" fmla="*/ 841592 w 1030844"/>
                  <a:gd name="connsiteY4" fmla="*/ 575326 h 1030831"/>
                  <a:gd name="connsiteX5" fmla="*/ 821622 w 1030844"/>
                  <a:gd name="connsiteY5" fmla="*/ 766467 h 1030831"/>
                  <a:gd name="connsiteX6" fmla="*/ 865366 w 1030844"/>
                  <a:gd name="connsiteY6" fmla="*/ 811162 h 1030831"/>
                  <a:gd name="connsiteX7" fmla="*/ 898649 w 1030844"/>
                  <a:gd name="connsiteY7" fmla="*/ 812113 h 1030831"/>
                  <a:gd name="connsiteX8" fmla="*/ 1021322 w 1030844"/>
                  <a:gd name="connsiteY8" fmla="*/ 930030 h 1030831"/>
                  <a:gd name="connsiteX9" fmla="*/ 1026076 w 1030844"/>
                  <a:gd name="connsiteY9" fmla="*/ 969020 h 1030831"/>
                  <a:gd name="connsiteX10" fmla="*/ 974725 w 1030844"/>
                  <a:gd name="connsiteY10" fmla="*/ 1024175 h 1030831"/>
                  <a:gd name="connsiteX11" fmla="*/ 928128 w 1030844"/>
                  <a:gd name="connsiteY11" fmla="*/ 1019420 h 1030831"/>
                  <a:gd name="connsiteX12" fmla="*/ 822573 w 1030844"/>
                  <a:gd name="connsiteY12" fmla="*/ 917668 h 1030831"/>
                  <a:gd name="connsiteX13" fmla="*/ 817818 w 1030844"/>
                  <a:gd name="connsiteY13" fmla="*/ 921472 h 1030831"/>
                  <a:gd name="connsiteX14" fmla="*/ 720821 w 1030844"/>
                  <a:gd name="connsiteY14" fmla="*/ 921472 h 1030831"/>
                  <a:gd name="connsiteX15" fmla="*/ 717968 w 1030844"/>
                  <a:gd name="connsiteY15" fmla="*/ 924325 h 1030831"/>
                  <a:gd name="connsiteX16" fmla="*/ 717968 w 1030844"/>
                  <a:gd name="connsiteY16" fmla="*/ 1021322 h 1030831"/>
                  <a:gd name="connsiteX17" fmla="*/ 709410 w 1030844"/>
                  <a:gd name="connsiteY17" fmla="*/ 1028929 h 1030831"/>
                  <a:gd name="connsiteX18" fmla="*/ 17117 w 1030844"/>
                  <a:gd name="connsiteY18" fmla="*/ 1030831 h 1030831"/>
                  <a:gd name="connsiteX19" fmla="*/ 0 w 1030844"/>
                  <a:gd name="connsiteY19" fmla="*/ 1020371 h 1030831"/>
                  <a:gd name="connsiteX20" fmla="*/ 0 w 1030844"/>
                  <a:gd name="connsiteY20" fmla="*/ 118869 h 1030831"/>
                  <a:gd name="connsiteX21" fmla="*/ 9510 w 1030844"/>
                  <a:gd name="connsiteY21" fmla="*/ 108409 h 1030831"/>
                  <a:gd name="connsiteX22" fmla="*/ 106507 w 1030844"/>
                  <a:gd name="connsiteY22" fmla="*/ 108409 h 1030831"/>
                  <a:gd name="connsiteX23" fmla="*/ 109359 w 1030844"/>
                  <a:gd name="connsiteY23" fmla="*/ 101752 h 1030831"/>
                  <a:gd name="connsiteX24" fmla="*/ 111261 w 1030844"/>
                  <a:gd name="connsiteY24" fmla="*/ 6657 h 1030831"/>
                  <a:gd name="connsiteX25" fmla="*/ 119820 w 1030844"/>
                  <a:gd name="connsiteY25" fmla="*/ 0 h 1030831"/>
                  <a:gd name="connsiteX26" fmla="*/ 705606 w 1030844"/>
                  <a:gd name="connsiteY26" fmla="*/ 0 h 1030831"/>
                  <a:gd name="connsiteX27" fmla="*/ 684685 w 1030844"/>
                  <a:gd name="connsiteY27" fmla="*/ 32333 h 1030831"/>
                  <a:gd name="connsiteX28" fmla="*/ 141692 w 1030844"/>
                  <a:gd name="connsiteY28" fmla="*/ 32333 h 1030831"/>
                  <a:gd name="connsiteX29" fmla="*/ 141692 w 1030844"/>
                  <a:gd name="connsiteY29" fmla="*/ 108409 h 1030831"/>
                  <a:gd name="connsiteX30" fmla="*/ 599099 w 1030844"/>
                  <a:gd name="connsiteY30" fmla="*/ 108409 h 1030831"/>
                  <a:gd name="connsiteX31" fmla="*/ 717968 w 1030844"/>
                  <a:gd name="connsiteY31" fmla="*/ 227278 h 1030831"/>
                  <a:gd name="connsiteX32" fmla="*/ 717968 w 1030844"/>
                  <a:gd name="connsiteY32" fmla="*/ 441242 h 1030831"/>
                  <a:gd name="connsiteX33" fmla="*/ 794995 w 1030844"/>
                  <a:gd name="connsiteY33" fmla="*/ 497348 h 1030831"/>
                  <a:gd name="connsiteX34" fmla="*/ 794995 w 1030844"/>
                  <a:gd name="connsiteY34" fmla="*/ 143594 h 1030831"/>
                  <a:gd name="connsiteX35" fmla="*/ 693243 w 1030844"/>
                  <a:gd name="connsiteY35" fmla="*/ 143594 h 1030831"/>
                  <a:gd name="connsiteX36" fmla="*/ 683734 w 1030844"/>
                  <a:gd name="connsiteY36" fmla="*/ 134084 h 1030831"/>
                  <a:gd name="connsiteX37" fmla="*/ 683734 w 1030844"/>
                  <a:gd name="connsiteY37" fmla="*/ 32333 h 1030831"/>
                  <a:gd name="connsiteX38" fmla="*/ 771222 w 1030844"/>
                  <a:gd name="connsiteY38" fmla="*/ 111261 h 1030831"/>
                  <a:gd name="connsiteX39" fmla="*/ 717017 w 1030844"/>
                  <a:gd name="connsiteY39" fmla="*/ 57057 h 1030831"/>
                  <a:gd name="connsiteX40" fmla="*/ 717017 w 1030844"/>
                  <a:gd name="connsiteY40" fmla="*/ 111261 h 1030831"/>
                  <a:gd name="connsiteX41" fmla="*/ 771222 w 1030844"/>
                  <a:gd name="connsiteY41" fmla="*/ 111261 h 1030831"/>
                  <a:gd name="connsiteX42" fmla="*/ 576276 w 1030844"/>
                  <a:gd name="connsiteY42" fmla="*/ 140741 h 1030831"/>
                  <a:gd name="connsiteX43" fmla="*/ 33283 w 1030844"/>
                  <a:gd name="connsiteY43" fmla="*/ 140741 h 1030831"/>
                  <a:gd name="connsiteX44" fmla="*/ 33283 w 1030844"/>
                  <a:gd name="connsiteY44" fmla="*/ 997548 h 1030831"/>
                  <a:gd name="connsiteX45" fmla="*/ 687538 w 1030844"/>
                  <a:gd name="connsiteY45" fmla="*/ 997548 h 1030831"/>
                  <a:gd name="connsiteX46" fmla="*/ 687538 w 1030844"/>
                  <a:gd name="connsiteY46" fmla="*/ 864415 h 1030831"/>
                  <a:gd name="connsiteX47" fmla="*/ 487838 w 1030844"/>
                  <a:gd name="connsiteY47" fmla="*/ 819720 h 1030831"/>
                  <a:gd name="connsiteX48" fmla="*/ 445045 w 1030844"/>
                  <a:gd name="connsiteY48" fmla="*/ 774075 h 1030831"/>
                  <a:gd name="connsiteX49" fmla="*/ 155956 w 1030844"/>
                  <a:gd name="connsiteY49" fmla="*/ 774075 h 1030831"/>
                  <a:gd name="connsiteX50" fmla="*/ 154054 w 1030844"/>
                  <a:gd name="connsiteY50" fmla="*/ 741742 h 1030831"/>
                  <a:gd name="connsiteX51" fmla="*/ 428879 w 1030844"/>
                  <a:gd name="connsiteY51" fmla="*/ 741742 h 1030831"/>
                  <a:gd name="connsiteX52" fmla="*/ 408909 w 1030844"/>
                  <a:gd name="connsiteY52" fmla="*/ 655206 h 1030831"/>
                  <a:gd name="connsiteX53" fmla="*/ 162613 w 1030844"/>
                  <a:gd name="connsiteY53" fmla="*/ 655206 h 1030831"/>
                  <a:gd name="connsiteX54" fmla="*/ 156907 w 1030844"/>
                  <a:gd name="connsiteY54" fmla="*/ 622873 h 1030831"/>
                  <a:gd name="connsiteX55" fmla="*/ 407958 w 1030844"/>
                  <a:gd name="connsiteY55" fmla="*/ 622873 h 1030831"/>
                  <a:gd name="connsiteX56" fmla="*/ 414615 w 1030844"/>
                  <a:gd name="connsiteY56" fmla="*/ 599099 h 1030831"/>
                  <a:gd name="connsiteX57" fmla="*/ 439339 w 1030844"/>
                  <a:gd name="connsiteY57" fmla="*/ 534435 h 1030831"/>
                  <a:gd name="connsiteX58" fmla="*/ 155005 w 1030844"/>
                  <a:gd name="connsiteY58" fmla="*/ 534435 h 1030831"/>
                  <a:gd name="connsiteX59" fmla="*/ 155005 w 1030844"/>
                  <a:gd name="connsiteY59" fmla="*/ 503053 h 1030831"/>
                  <a:gd name="connsiteX60" fmla="*/ 460260 w 1030844"/>
                  <a:gd name="connsiteY60" fmla="*/ 503053 h 1030831"/>
                  <a:gd name="connsiteX61" fmla="*/ 506857 w 1030844"/>
                  <a:gd name="connsiteY61" fmla="*/ 463113 h 1030831"/>
                  <a:gd name="connsiteX62" fmla="*/ 688489 w 1030844"/>
                  <a:gd name="connsiteY62" fmla="*/ 432683 h 1030831"/>
                  <a:gd name="connsiteX63" fmla="*/ 688489 w 1030844"/>
                  <a:gd name="connsiteY63" fmla="*/ 252002 h 1030831"/>
                  <a:gd name="connsiteX64" fmla="*/ 590541 w 1030844"/>
                  <a:gd name="connsiteY64" fmla="*/ 252002 h 1030831"/>
                  <a:gd name="connsiteX65" fmla="*/ 577227 w 1030844"/>
                  <a:gd name="connsiteY65" fmla="*/ 238689 h 1030831"/>
                  <a:gd name="connsiteX66" fmla="*/ 577227 w 1030844"/>
                  <a:gd name="connsiteY66" fmla="*/ 140741 h 1030831"/>
                  <a:gd name="connsiteX67" fmla="*/ 664715 w 1030844"/>
                  <a:gd name="connsiteY67" fmla="*/ 219670 h 1030831"/>
                  <a:gd name="connsiteX68" fmla="*/ 608609 w 1030844"/>
                  <a:gd name="connsiteY68" fmla="*/ 163564 h 1030831"/>
                  <a:gd name="connsiteX69" fmla="*/ 608609 w 1030844"/>
                  <a:gd name="connsiteY69" fmla="*/ 219670 h 1030831"/>
                  <a:gd name="connsiteX70" fmla="*/ 664715 w 1030844"/>
                  <a:gd name="connsiteY70" fmla="*/ 219670 h 1030831"/>
                  <a:gd name="connsiteX71" fmla="*/ 618118 w 1030844"/>
                  <a:gd name="connsiteY71" fmla="*/ 457408 h 1030831"/>
                  <a:gd name="connsiteX72" fmla="*/ 465015 w 1030844"/>
                  <a:gd name="connsiteY72" fmla="*/ 745546 h 1030831"/>
                  <a:gd name="connsiteX73" fmla="*/ 809260 w 1030844"/>
                  <a:gd name="connsiteY73" fmla="*/ 717017 h 1030831"/>
                  <a:gd name="connsiteX74" fmla="*/ 618118 w 1030844"/>
                  <a:gd name="connsiteY74" fmla="*/ 457408 h 1030831"/>
                  <a:gd name="connsiteX75" fmla="*/ 802603 w 1030844"/>
                  <a:gd name="connsiteY75" fmla="*/ 793094 h 1030831"/>
                  <a:gd name="connsiteX76" fmla="*/ 789290 w 1030844"/>
                  <a:gd name="connsiteY76" fmla="*/ 808309 h 1030831"/>
                  <a:gd name="connsiteX77" fmla="*/ 827328 w 1030844"/>
                  <a:gd name="connsiteY77" fmla="*/ 845396 h 1030831"/>
                  <a:gd name="connsiteX78" fmla="*/ 840641 w 1030844"/>
                  <a:gd name="connsiteY78" fmla="*/ 830181 h 1030831"/>
                  <a:gd name="connsiteX79" fmla="*/ 802603 w 1030844"/>
                  <a:gd name="connsiteY79" fmla="*/ 794044 h 1030831"/>
                  <a:gd name="connsiteX80" fmla="*/ 794995 w 1030844"/>
                  <a:gd name="connsiteY80" fmla="*/ 889139 h 1030831"/>
                  <a:gd name="connsiteX81" fmla="*/ 794995 w 1030844"/>
                  <a:gd name="connsiteY81" fmla="*/ 857758 h 1030831"/>
                  <a:gd name="connsiteX82" fmla="*/ 763614 w 1030844"/>
                  <a:gd name="connsiteY82" fmla="*/ 828279 h 1030831"/>
                  <a:gd name="connsiteX83" fmla="*/ 717968 w 1030844"/>
                  <a:gd name="connsiteY83" fmla="*/ 855856 h 1030831"/>
                  <a:gd name="connsiteX84" fmla="*/ 717968 w 1030844"/>
                  <a:gd name="connsiteY84" fmla="*/ 889139 h 1030831"/>
                  <a:gd name="connsiteX85" fmla="*/ 794044 w 1030844"/>
                  <a:gd name="connsiteY85" fmla="*/ 889139 h 1030831"/>
                  <a:gd name="connsiteX86" fmla="*/ 881532 w 1030844"/>
                  <a:gd name="connsiteY86" fmla="*/ 839690 h 1030831"/>
                  <a:gd name="connsiteX87" fmla="*/ 837788 w 1030844"/>
                  <a:gd name="connsiteY87" fmla="*/ 886287 h 1030831"/>
                  <a:gd name="connsiteX88" fmla="*/ 954755 w 1030844"/>
                  <a:gd name="connsiteY88" fmla="*/ 998499 h 1030831"/>
                  <a:gd name="connsiteX89" fmla="*/ 996597 w 1030844"/>
                  <a:gd name="connsiteY89" fmla="*/ 957608 h 1030831"/>
                  <a:gd name="connsiteX90" fmla="*/ 998499 w 1030844"/>
                  <a:gd name="connsiteY90" fmla="*/ 951902 h 1030831"/>
                  <a:gd name="connsiteX91" fmla="*/ 881532 w 1030844"/>
                  <a:gd name="connsiteY91" fmla="*/ 839690 h 10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844" h="1030831">
                    <a:moveTo>
                      <a:pt x="704655" y="0"/>
                    </a:moveTo>
                    <a:lnTo>
                      <a:pt x="822573" y="116967"/>
                    </a:lnTo>
                    <a:lnTo>
                      <a:pt x="827328" y="126477"/>
                    </a:lnTo>
                    <a:lnTo>
                      <a:pt x="827328" y="541092"/>
                    </a:lnTo>
                    <a:cubicBezTo>
                      <a:pt x="831131" y="553454"/>
                      <a:pt x="837788" y="563914"/>
                      <a:pt x="841592" y="575326"/>
                    </a:cubicBezTo>
                    <a:cubicBezTo>
                      <a:pt x="863464" y="639039"/>
                      <a:pt x="855856" y="708459"/>
                      <a:pt x="821622" y="766467"/>
                    </a:cubicBezTo>
                    <a:lnTo>
                      <a:pt x="865366" y="811162"/>
                    </a:lnTo>
                    <a:cubicBezTo>
                      <a:pt x="877728" y="807358"/>
                      <a:pt x="886287" y="806407"/>
                      <a:pt x="898649" y="812113"/>
                    </a:cubicBezTo>
                    <a:cubicBezTo>
                      <a:pt x="934785" y="851101"/>
                      <a:pt x="989940" y="890090"/>
                      <a:pt x="1021322" y="930030"/>
                    </a:cubicBezTo>
                    <a:cubicBezTo>
                      <a:pt x="1030831" y="942393"/>
                      <a:pt x="1034635" y="954755"/>
                      <a:pt x="1026076" y="969020"/>
                    </a:cubicBezTo>
                    <a:cubicBezTo>
                      <a:pt x="1017518" y="983284"/>
                      <a:pt x="981382" y="1019420"/>
                      <a:pt x="974725" y="1024175"/>
                    </a:cubicBezTo>
                    <a:cubicBezTo>
                      <a:pt x="958559" y="1034635"/>
                      <a:pt x="941442" y="1031782"/>
                      <a:pt x="928128" y="1019420"/>
                    </a:cubicBezTo>
                    <a:lnTo>
                      <a:pt x="822573" y="917668"/>
                    </a:lnTo>
                    <a:cubicBezTo>
                      <a:pt x="820671" y="917668"/>
                      <a:pt x="818769" y="921472"/>
                      <a:pt x="817818" y="921472"/>
                    </a:cubicBezTo>
                    <a:lnTo>
                      <a:pt x="720821" y="921472"/>
                    </a:lnTo>
                    <a:lnTo>
                      <a:pt x="717968" y="924325"/>
                    </a:lnTo>
                    <a:lnTo>
                      <a:pt x="717968" y="1021322"/>
                    </a:lnTo>
                    <a:cubicBezTo>
                      <a:pt x="717968" y="1021322"/>
                      <a:pt x="711312" y="1027978"/>
                      <a:pt x="709410" y="1028929"/>
                    </a:cubicBezTo>
                    <a:lnTo>
                      <a:pt x="17117" y="1030831"/>
                    </a:lnTo>
                    <a:cubicBezTo>
                      <a:pt x="8559" y="1030831"/>
                      <a:pt x="4755" y="1027027"/>
                      <a:pt x="0" y="1020371"/>
                    </a:cubicBezTo>
                    <a:lnTo>
                      <a:pt x="0" y="118869"/>
                    </a:lnTo>
                    <a:cubicBezTo>
                      <a:pt x="1902" y="116967"/>
                      <a:pt x="7608" y="108409"/>
                      <a:pt x="9510" y="108409"/>
                    </a:cubicBezTo>
                    <a:lnTo>
                      <a:pt x="106507" y="108409"/>
                    </a:lnTo>
                    <a:cubicBezTo>
                      <a:pt x="109359" y="106507"/>
                      <a:pt x="109359" y="104605"/>
                      <a:pt x="109359" y="101752"/>
                    </a:cubicBezTo>
                    <a:cubicBezTo>
                      <a:pt x="111261" y="84635"/>
                      <a:pt x="105556" y="15215"/>
                      <a:pt x="111261" y="6657"/>
                    </a:cubicBezTo>
                    <a:cubicBezTo>
                      <a:pt x="116967" y="-1902"/>
                      <a:pt x="117918" y="2853"/>
                      <a:pt x="119820" y="0"/>
                    </a:cubicBezTo>
                    <a:lnTo>
                      <a:pt x="705606" y="0"/>
                    </a:lnTo>
                    <a:close/>
                    <a:moveTo>
                      <a:pt x="684685" y="32333"/>
                    </a:moveTo>
                    <a:lnTo>
                      <a:pt x="141692" y="32333"/>
                    </a:lnTo>
                    <a:lnTo>
                      <a:pt x="141692" y="108409"/>
                    </a:lnTo>
                    <a:lnTo>
                      <a:pt x="599099" y="108409"/>
                    </a:lnTo>
                    <a:lnTo>
                      <a:pt x="717968" y="227278"/>
                    </a:lnTo>
                    <a:lnTo>
                      <a:pt x="717968" y="441242"/>
                    </a:lnTo>
                    <a:cubicBezTo>
                      <a:pt x="746497" y="457408"/>
                      <a:pt x="773123" y="473574"/>
                      <a:pt x="794995" y="497348"/>
                    </a:cubicBezTo>
                    <a:lnTo>
                      <a:pt x="794995" y="143594"/>
                    </a:lnTo>
                    <a:lnTo>
                      <a:pt x="693243" y="143594"/>
                    </a:lnTo>
                    <a:cubicBezTo>
                      <a:pt x="693243" y="143594"/>
                      <a:pt x="683734" y="135035"/>
                      <a:pt x="683734" y="134084"/>
                    </a:cubicBezTo>
                    <a:lnTo>
                      <a:pt x="683734" y="32333"/>
                    </a:lnTo>
                    <a:close/>
                    <a:moveTo>
                      <a:pt x="771222" y="111261"/>
                    </a:moveTo>
                    <a:lnTo>
                      <a:pt x="717017" y="57057"/>
                    </a:lnTo>
                    <a:lnTo>
                      <a:pt x="717017" y="111261"/>
                    </a:lnTo>
                    <a:lnTo>
                      <a:pt x="771222" y="111261"/>
                    </a:lnTo>
                    <a:close/>
                    <a:moveTo>
                      <a:pt x="576276" y="140741"/>
                    </a:moveTo>
                    <a:lnTo>
                      <a:pt x="33283" y="140741"/>
                    </a:lnTo>
                    <a:lnTo>
                      <a:pt x="33283" y="997548"/>
                    </a:lnTo>
                    <a:lnTo>
                      <a:pt x="687538" y="997548"/>
                    </a:lnTo>
                    <a:lnTo>
                      <a:pt x="687538" y="864415"/>
                    </a:lnTo>
                    <a:cubicBezTo>
                      <a:pt x="619069" y="884385"/>
                      <a:pt x="541091" y="864415"/>
                      <a:pt x="487838" y="819720"/>
                    </a:cubicBezTo>
                    <a:cubicBezTo>
                      <a:pt x="434585" y="775025"/>
                      <a:pt x="459309" y="789290"/>
                      <a:pt x="445045" y="774075"/>
                    </a:cubicBezTo>
                    <a:lnTo>
                      <a:pt x="155956" y="774075"/>
                    </a:lnTo>
                    <a:cubicBezTo>
                      <a:pt x="134084" y="770271"/>
                      <a:pt x="143594" y="741742"/>
                      <a:pt x="154054" y="741742"/>
                    </a:cubicBezTo>
                    <a:lnTo>
                      <a:pt x="428879" y="741742"/>
                    </a:lnTo>
                    <a:cubicBezTo>
                      <a:pt x="416517" y="715115"/>
                      <a:pt x="408909" y="684685"/>
                      <a:pt x="408909" y="655206"/>
                    </a:cubicBezTo>
                    <a:lnTo>
                      <a:pt x="162613" y="655206"/>
                    </a:lnTo>
                    <a:cubicBezTo>
                      <a:pt x="140741" y="656156"/>
                      <a:pt x="135035" y="625726"/>
                      <a:pt x="156907" y="622873"/>
                    </a:cubicBezTo>
                    <a:lnTo>
                      <a:pt x="407958" y="622873"/>
                    </a:lnTo>
                    <a:cubicBezTo>
                      <a:pt x="411762" y="620971"/>
                      <a:pt x="412713" y="603854"/>
                      <a:pt x="414615" y="599099"/>
                    </a:cubicBezTo>
                    <a:cubicBezTo>
                      <a:pt x="420320" y="576277"/>
                      <a:pt x="427928" y="555356"/>
                      <a:pt x="439339" y="534435"/>
                    </a:cubicBezTo>
                    <a:lnTo>
                      <a:pt x="155005" y="534435"/>
                    </a:lnTo>
                    <a:cubicBezTo>
                      <a:pt x="143594" y="534435"/>
                      <a:pt x="135986" y="506857"/>
                      <a:pt x="155005" y="503053"/>
                    </a:cubicBezTo>
                    <a:lnTo>
                      <a:pt x="460260" y="503053"/>
                    </a:lnTo>
                    <a:cubicBezTo>
                      <a:pt x="476427" y="489740"/>
                      <a:pt x="489740" y="474525"/>
                      <a:pt x="506857" y="463113"/>
                    </a:cubicBezTo>
                    <a:cubicBezTo>
                      <a:pt x="559159" y="427928"/>
                      <a:pt x="627628" y="415566"/>
                      <a:pt x="688489" y="432683"/>
                    </a:cubicBezTo>
                    <a:lnTo>
                      <a:pt x="688489" y="252002"/>
                    </a:lnTo>
                    <a:lnTo>
                      <a:pt x="590541" y="252002"/>
                    </a:lnTo>
                    <a:cubicBezTo>
                      <a:pt x="586737" y="252002"/>
                      <a:pt x="577227" y="242493"/>
                      <a:pt x="577227" y="238689"/>
                    </a:cubicBezTo>
                    <a:lnTo>
                      <a:pt x="577227" y="140741"/>
                    </a:lnTo>
                    <a:close/>
                    <a:moveTo>
                      <a:pt x="664715" y="219670"/>
                    </a:moveTo>
                    <a:lnTo>
                      <a:pt x="608609" y="163564"/>
                    </a:lnTo>
                    <a:lnTo>
                      <a:pt x="608609" y="219670"/>
                    </a:lnTo>
                    <a:lnTo>
                      <a:pt x="664715" y="219670"/>
                    </a:lnTo>
                    <a:close/>
                    <a:moveTo>
                      <a:pt x="618118" y="457408"/>
                    </a:moveTo>
                    <a:cubicBezTo>
                      <a:pt x="476427" y="466917"/>
                      <a:pt x="393694" y="621922"/>
                      <a:pt x="465015" y="745546"/>
                    </a:cubicBezTo>
                    <a:cubicBezTo>
                      <a:pt x="544895" y="884385"/>
                      <a:pt x="752203" y="866317"/>
                      <a:pt x="809260" y="717017"/>
                    </a:cubicBezTo>
                    <a:cubicBezTo>
                      <a:pt x="858709" y="587688"/>
                      <a:pt x="756006" y="446947"/>
                      <a:pt x="618118" y="457408"/>
                    </a:cubicBezTo>
                    <a:close/>
                    <a:moveTo>
                      <a:pt x="802603" y="793094"/>
                    </a:moveTo>
                    <a:lnTo>
                      <a:pt x="789290" y="808309"/>
                    </a:lnTo>
                    <a:lnTo>
                      <a:pt x="827328" y="845396"/>
                    </a:lnTo>
                    <a:cubicBezTo>
                      <a:pt x="832082" y="846347"/>
                      <a:pt x="843494" y="835886"/>
                      <a:pt x="840641" y="830181"/>
                    </a:cubicBezTo>
                    <a:cubicBezTo>
                      <a:pt x="835886" y="820671"/>
                      <a:pt x="809260" y="804505"/>
                      <a:pt x="802603" y="794044"/>
                    </a:cubicBezTo>
                    <a:close/>
                    <a:moveTo>
                      <a:pt x="794995" y="889139"/>
                    </a:moveTo>
                    <a:lnTo>
                      <a:pt x="794995" y="857758"/>
                    </a:lnTo>
                    <a:cubicBezTo>
                      <a:pt x="794995" y="855856"/>
                      <a:pt x="765516" y="828279"/>
                      <a:pt x="763614" y="828279"/>
                    </a:cubicBezTo>
                    <a:lnTo>
                      <a:pt x="717968" y="855856"/>
                    </a:lnTo>
                    <a:lnTo>
                      <a:pt x="717968" y="889139"/>
                    </a:lnTo>
                    <a:lnTo>
                      <a:pt x="794044" y="889139"/>
                    </a:lnTo>
                    <a:close/>
                    <a:moveTo>
                      <a:pt x="881532" y="839690"/>
                    </a:moveTo>
                    <a:cubicBezTo>
                      <a:pt x="875826" y="846347"/>
                      <a:pt x="836837" y="880581"/>
                      <a:pt x="837788" y="886287"/>
                    </a:cubicBezTo>
                    <a:lnTo>
                      <a:pt x="954755" y="998499"/>
                    </a:lnTo>
                    <a:cubicBezTo>
                      <a:pt x="957608" y="998499"/>
                      <a:pt x="993744" y="961412"/>
                      <a:pt x="996597" y="957608"/>
                    </a:cubicBezTo>
                    <a:cubicBezTo>
                      <a:pt x="999450" y="953804"/>
                      <a:pt x="999450" y="954755"/>
                      <a:pt x="998499" y="951902"/>
                    </a:cubicBezTo>
                    <a:lnTo>
                      <a:pt x="881532" y="839690"/>
                    </a:lnTo>
                    <a:close/>
                  </a:path>
                </a:pathLst>
              </a:custGeom>
              <a:grpFill/>
              <a:ln w="950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43E1B86-07FA-B800-E926-D9F4E365E822}"/>
                  </a:ext>
                </a:extLst>
              </p:cNvPr>
              <p:cNvSpPr/>
              <p:nvPr/>
            </p:nvSpPr>
            <p:spPr>
              <a:xfrm>
                <a:off x="3938211" y="3478466"/>
                <a:ext cx="439720" cy="31575"/>
              </a:xfrm>
              <a:custGeom>
                <a:avLst/>
                <a:gdLst>
                  <a:gd name="connsiteX0" fmla="*/ 16480 w 439720"/>
                  <a:gd name="connsiteY0" fmla="*/ 194 h 31575"/>
                  <a:gd name="connsiteX1" fmla="*/ 416831 w 439720"/>
                  <a:gd name="connsiteY1" fmla="*/ 194 h 31575"/>
                  <a:gd name="connsiteX2" fmla="*/ 424438 w 439720"/>
                  <a:gd name="connsiteY2" fmla="*/ 31575 h 31575"/>
                  <a:gd name="connsiteX3" fmla="*/ 13627 w 439720"/>
                  <a:gd name="connsiteY3" fmla="*/ 31575 h 31575"/>
                  <a:gd name="connsiteX4" fmla="*/ 16480 w 439720"/>
                  <a:gd name="connsiteY4" fmla="*/ 194 h 3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 h="31575">
                    <a:moveTo>
                      <a:pt x="16480" y="194"/>
                    </a:moveTo>
                    <a:lnTo>
                      <a:pt x="416831" y="194"/>
                    </a:lnTo>
                    <a:cubicBezTo>
                      <a:pt x="440604" y="-2659"/>
                      <a:pt x="450114" y="26821"/>
                      <a:pt x="424438" y="31575"/>
                    </a:cubicBezTo>
                    <a:lnTo>
                      <a:pt x="13627" y="31575"/>
                    </a:lnTo>
                    <a:cubicBezTo>
                      <a:pt x="-6343" y="29674"/>
                      <a:pt x="-3490" y="1145"/>
                      <a:pt x="16480" y="194"/>
                    </a:cubicBezTo>
                    <a:close/>
                  </a:path>
                </a:pathLst>
              </a:custGeom>
              <a:grpFill/>
              <a:ln w="950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E64D12D0-DCB0-675A-C22F-DF63B5D7F289}"/>
                  </a:ext>
                </a:extLst>
              </p:cNvPr>
              <p:cNvSpPr/>
              <p:nvPr/>
            </p:nvSpPr>
            <p:spPr>
              <a:xfrm>
                <a:off x="3938992" y="3958890"/>
                <a:ext cx="395364" cy="32332"/>
              </a:xfrm>
              <a:custGeom>
                <a:avLst/>
                <a:gdLst>
                  <a:gd name="connsiteX0" fmla="*/ 390374 w 395364"/>
                  <a:gd name="connsiteY0" fmla="*/ 27578 h 32332"/>
                  <a:gd name="connsiteX1" fmla="*/ 376109 w 395364"/>
                  <a:gd name="connsiteY1" fmla="*/ 32332 h 32332"/>
                  <a:gd name="connsiteX2" fmla="*/ 17601 w 395364"/>
                  <a:gd name="connsiteY2" fmla="*/ 32332 h 32332"/>
                  <a:gd name="connsiteX3" fmla="*/ 13797 w 395364"/>
                  <a:gd name="connsiteY3" fmla="*/ 0 h 32332"/>
                  <a:gd name="connsiteX4" fmla="*/ 381815 w 395364"/>
                  <a:gd name="connsiteY4" fmla="*/ 0 h 32332"/>
                  <a:gd name="connsiteX5" fmla="*/ 390374 w 395364"/>
                  <a:gd name="connsiteY5" fmla="*/ 27578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64" h="32332">
                    <a:moveTo>
                      <a:pt x="390374" y="27578"/>
                    </a:moveTo>
                    <a:cubicBezTo>
                      <a:pt x="387521" y="30430"/>
                      <a:pt x="380864" y="32332"/>
                      <a:pt x="376109" y="32332"/>
                    </a:cubicBezTo>
                    <a:lnTo>
                      <a:pt x="17601" y="32332"/>
                    </a:lnTo>
                    <a:cubicBezTo>
                      <a:pt x="-6173" y="29480"/>
                      <a:pt x="-4271" y="1902"/>
                      <a:pt x="13797" y="0"/>
                    </a:cubicBezTo>
                    <a:lnTo>
                      <a:pt x="381815" y="0"/>
                    </a:lnTo>
                    <a:cubicBezTo>
                      <a:pt x="395128" y="1902"/>
                      <a:pt x="399883" y="19019"/>
                      <a:pt x="390374" y="27578"/>
                    </a:cubicBezTo>
                    <a:close/>
                  </a:path>
                </a:pathLst>
              </a:custGeom>
              <a:grpFill/>
              <a:ln w="950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133F5211-2B6E-69FB-04CE-BC8C905F2AF8}"/>
                  </a:ext>
                </a:extLst>
              </p:cNvPr>
              <p:cNvSpPr/>
              <p:nvPr/>
            </p:nvSpPr>
            <p:spPr>
              <a:xfrm>
                <a:off x="3939001" y="3358840"/>
                <a:ext cx="324636" cy="32332"/>
              </a:xfrm>
              <a:custGeom>
                <a:avLst/>
                <a:gdLst>
                  <a:gd name="connsiteX0" fmla="*/ 319995 w 324636"/>
                  <a:gd name="connsiteY0" fmla="*/ 4755 h 32332"/>
                  <a:gd name="connsiteX1" fmla="*/ 307633 w 324636"/>
                  <a:gd name="connsiteY1" fmla="*/ 32332 h 32332"/>
                  <a:gd name="connsiteX2" fmla="*/ 15691 w 324636"/>
                  <a:gd name="connsiteY2" fmla="*/ 32332 h 32332"/>
                  <a:gd name="connsiteX3" fmla="*/ 15691 w 324636"/>
                  <a:gd name="connsiteY3" fmla="*/ 0 h 32332"/>
                  <a:gd name="connsiteX4" fmla="*/ 313338 w 324636"/>
                  <a:gd name="connsiteY4" fmla="*/ 0 h 32332"/>
                  <a:gd name="connsiteX5" fmla="*/ 319995 w 324636"/>
                  <a:gd name="connsiteY5" fmla="*/ 4755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36" h="32332">
                    <a:moveTo>
                      <a:pt x="319995" y="4755"/>
                    </a:moveTo>
                    <a:cubicBezTo>
                      <a:pt x="330456" y="16166"/>
                      <a:pt x="321897" y="31381"/>
                      <a:pt x="307633" y="32332"/>
                    </a:cubicBezTo>
                    <a:lnTo>
                      <a:pt x="15691" y="32332"/>
                    </a:lnTo>
                    <a:cubicBezTo>
                      <a:pt x="-5230" y="29480"/>
                      <a:pt x="-5230" y="1902"/>
                      <a:pt x="15691" y="0"/>
                    </a:cubicBezTo>
                    <a:lnTo>
                      <a:pt x="313338" y="0"/>
                    </a:lnTo>
                    <a:cubicBezTo>
                      <a:pt x="315240" y="1902"/>
                      <a:pt x="319044" y="2853"/>
                      <a:pt x="319995" y="4755"/>
                    </a:cubicBezTo>
                    <a:close/>
                  </a:path>
                </a:pathLst>
              </a:custGeom>
              <a:grpFill/>
              <a:ln w="950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09A9488-805E-AA3D-F4F6-6ADF5D8D9D32}"/>
                  </a:ext>
                </a:extLst>
              </p:cNvPr>
              <p:cNvSpPr/>
              <p:nvPr/>
            </p:nvSpPr>
            <p:spPr>
              <a:xfrm>
                <a:off x="4262415" y="3579233"/>
                <a:ext cx="330950" cy="330684"/>
              </a:xfrm>
              <a:custGeom>
                <a:avLst/>
                <a:gdLst>
                  <a:gd name="connsiteX0" fmla="*/ 157291 w 330950"/>
                  <a:gd name="connsiteY0" fmla="*/ 228 h 330684"/>
                  <a:gd name="connsiteX1" fmla="*/ 308492 w 330950"/>
                  <a:gd name="connsiteY1" fmla="*/ 248426 h 330684"/>
                  <a:gd name="connsiteX2" fmla="*/ 21305 w 330950"/>
                  <a:gd name="connsiteY2" fmla="*/ 247475 h 330684"/>
                  <a:gd name="connsiteX3" fmla="*/ 156340 w 330950"/>
                  <a:gd name="connsiteY3" fmla="*/ 228 h 330684"/>
                  <a:gd name="connsiteX4" fmla="*/ 71705 w 330950"/>
                  <a:gd name="connsiteY4" fmla="*/ 259837 h 330684"/>
                  <a:gd name="connsiteX5" fmla="*/ 279964 w 330950"/>
                  <a:gd name="connsiteY5" fmla="*/ 233211 h 330684"/>
                  <a:gd name="connsiteX6" fmla="*/ 188672 w 330950"/>
                  <a:gd name="connsiteY6" fmla="*/ 33511 h 330684"/>
                  <a:gd name="connsiteX7" fmla="*/ 72656 w 330950"/>
                  <a:gd name="connsiteY7" fmla="*/ 259837 h 3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50" h="330684">
                    <a:moveTo>
                      <a:pt x="157291" y="228"/>
                    </a:moveTo>
                    <a:cubicBezTo>
                      <a:pt x="287571" y="-6429"/>
                      <a:pt x="374108" y="134311"/>
                      <a:pt x="308492" y="248426"/>
                    </a:cubicBezTo>
                    <a:cubicBezTo>
                      <a:pt x="245729" y="358736"/>
                      <a:pt x="83117" y="357785"/>
                      <a:pt x="21305" y="247475"/>
                    </a:cubicBezTo>
                    <a:cubicBezTo>
                      <a:pt x="-38605" y="140017"/>
                      <a:pt x="34618" y="6884"/>
                      <a:pt x="156340" y="228"/>
                    </a:cubicBezTo>
                    <a:close/>
                    <a:moveTo>
                      <a:pt x="71705" y="259837"/>
                    </a:moveTo>
                    <a:cubicBezTo>
                      <a:pt x="132566" y="320698"/>
                      <a:pt x="236220" y="306434"/>
                      <a:pt x="279964" y="233211"/>
                    </a:cubicBezTo>
                    <a:cubicBezTo>
                      <a:pt x="327511" y="152380"/>
                      <a:pt x="279964" y="49677"/>
                      <a:pt x="188672" y="33511"/>
                    </a:cubicBezTo>
                    <a:cubicBezTo>
                      <a:pt x="61245" y="11639"/>
                      <a:pt x="-19586" y="167595"/>
                      <a:pt x="72656" y="259837"/>
                    </a:cubicBezTo>
                    <a:close/>
                  </a:path>
                </a:pathLst>
              </a:custGeom>
              <a:grpFill/>
              <a:ln w="9502" cap="flat">
                <a:noFill/>
                <a:prstDash val="solid"/>
                <a:miter/>
              </a:ln>
            </p:spPr>
            <p:txBody>
              <a:bodyPr rtlCol="0" anchor="ctr"/>
              <a:lstStyle/>
              <a:p>
                <a:endParaRPr lang="en-US"/>
              </a:p>
            </p:txBody>
          </p:sp>
        </p:grpSp>
      </p:grpSp>
      <p:sp>
        <p:nvSpPr>
          <p:cNvPr id="183" name="Slide Number Placeholder 5">
            <a:extLst>
              <a:ext uri="{FF2B5EF4-FFF2-40B4-BE49-F238E27FC236}">
                <a16:creationId xmlns:a16="http://schemas.microsoft.com/office/drawing/2014/main" id="{D7BBBC07-9F0C-5303-2A52-361852A3F56A}"/>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22</a:t>
            </a:fld>
            <a:endParaRPr lang="en-US" dirty="0">
              <a:solidFill>
                <a:srgbClr val="262626"/>
              </a:solidFill>
            </a:endParaRPr>
          </a:p>
        </p:txBody>
      </p:sp>
    </p:spTree>
    <p:extLst>
      <p:ext uri="{BB962C8B-B14F-4D97-AF65-F5344CB8AC3E}">
        <p14:creationId xmlns:p14="http://schemas.microsoft.com/office/powerpoint/2010/main" val="305936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3BF5-6AF0-7352-7078-58E57DAAC1AA}"/>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54891384-9671-D409-8EAA-467C5ED569F5}"/>
              </a:ext>
            </a:extLst>
          </p:cNvPr>
          <p:cNvSpPr/>
          <p:nvPr/>
        </p:nvSpPr>
        <p:spPr>
          <a:xfrm rot="10800000">
            <a:off x="-3" y="1382751"/>
            <a:ext cx="2016855" cy="867442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0" name="Text Placeholder 12">
            <a:extLst>
              <a:ext uri="{FF2B5EF4-FFF2-40B4-BE49-F238E27FC236}">
                <a16:creationId xmlns:a16="http://schemas.microsoft.com/office/drawing/2014/main" id="{19207275-E8C4-DED3-47C3-4FBBC2E072DA}"/>
              </a:ext>
            </a:extLst>
          </p:cNvPr>
          <p:cNvSpPr txBox="1">
            <a:spLocks/>
          </p:cNvSpPr>
          <p:nvPr/>
        </p:nvSpPr>
        <p:spPr>
          <a:xfrm>
            <a:off x="2364907" y="5596398"/>
            <a:ext cx="3938368" cy="45695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840"/>
              </a:lnSpc>
              <a:spcBef>
                <a:spcPts val="0"/>
              </a:spcBef>
              <a:buNone/>
              <a:tabLst>
                <a:tab pos="3460750" algn="l"/>
                <a:tab pos="3597275" algn="l"/>
                <a:tab pos="4791075" algn="l"/>
              </a:tabLst>
            </a:pPr>
            <a:r>
              <a:rPr lang="en-US" sz="1700" dirty="0">
                <a:solidFill>
                  <a:srgbClr val="000000"/>
                </a:solidFill>
              </a:rPr>
              <a:t>Sfide di sostenibilità nel settore idrico </a:t>
            </a:r>
            <a:r>
              <a:rPr lang="en-US" sz="1700" dirty="0">
                <a:solidFill>
                  <a:srgbClr val="000000"/>
                </a:solidFill>
                <a:hlinkClick r:id="rId2" action="ppaction://hlinksldjump">
                  <a:extLst>
                    <a:ext uri="{A12FA001-AC4F-418D-AE19-62706E023703}">
                      <ahyp:hlinkClr xmlns:ahyp="http://schemas.microsoft.com/office/drawing/2018/hyperlinkcolor" val="tx"/>
                    </a:ext>
                  </a:extLst>
                </a:hlinkClick>
              </a:rPr>
              <a:t>   24</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L'uso attuale dell'IA nella gestione delle risorse idriche </a:t>
            </a:r>
            <a:r>
              <a:rPr lang="en-US" sz="1700" dirty="0">
                <a:solidFill>
                  <a:srgbClr val="000000"/>
                </a:solidFill>
                <a:hlinkClick r:id="rId3" action="ppaction://hlinksldjump">
                  <a:extLst>
                    <a:ext uri="{A12FA001-AC4F-418D-AE19-62706E023703}">
                      <ahyp:hlinkClr xmlns:ahyp="http://schemas.microsoft.com/office/drawing/2018/hyperlinkcolor" val="tx"/>
                    </a:ext>
                  </a:extLst>
                </a:hlinkClick>
              </a:rPr>
              <a:t>   26</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Abbracciare la sostenibilità nella </a:t>
            </a:r>
          </a:p>
          <a:p>
            <a:pPr marL="0" lvl="1" indent="0">
              <a:lnSpc>
                <a:spcPts val="1840"/>
              </a:lnSpc>
              <a:spcBef>
                <a:spcPts val="0"/>
              </a:spcBef>
              <a:buNone/>
              <a:tabLst>
                <a:tab pos="3460750" algn="l"/>
                <a:tab pos="3597275" algn="l"/>
                <a:tab pos="4791075" algn="l"/>
              </a:tabLst>
            </a:pPr>
            <a:r>
              <a:rPr lang="en-US" sz="1700" dirty="0">
                <a:solidFill>
                  <a:srgbClr val="000000"/>
                </a:solidFill>
              </a:rPr>
              <a:t>gestione delle risorse idriche e nell'IA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28</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Implicazioni e raccomandazioni </a:t>
            </a:r>
          </a:p>
          <a:p>
            <a:pPr marL="0" lvl="1" indent="0">
              <a:lnSpc>
                <a:spcPts val="1840"/>
              </a:lnSpc>
              <a:spcBef>
                <a:spcPts val="0"/>
              </a:spcBef>
              <a:buNone/>
              <a:tabLst>
                <a:tab pos="3460750" algn="l"/>
                <a:tab pos="3597275" algn="l"/>
                <a:tab pos="4791075" algn="l"/>
              </a:tabLst>
            </a:pPr>
            <a:r>
              <a:rPr lang="en-US" sz="1700" dirty="0">
                <a:solidFill>
                  <a:srgbClr val="000000"/>
                </a:solidFill>
              </a:rPr>
              <a:t>per l'integrazione dell'IA nella </a:t>
            </a:r>
          </a:p>
          <a:p>
            <a:pPr marL="0" lvl="1" indent="0">
              <a:lnSpc>
                <a:spcPts val="1840"/>
              </a:lnSpc>
              <a:spcBef>
                <a:spcPts val="0"/>
              </a:spcBef>
              <a:buNone/>
              <a:tabLst>
                <a:tab pos="3460750" algn="l"/>
                <a:tab pos="3597275" algn="l"/>
                <a:tab pos="4791075" algn="l"/>
              </a:tabLst>
            </a:pPr>
            <a:r>
              <a:rPr lang="en-US" sz="1700" dirty="0">
                <a:solidFill>
                  <a:srgbClr val="000000"/>
                </a:solidFill>
              </a:rPr>
              <a:t>gestione delle risorse idriche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28</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Implicazioni educative</a:t>
            </a:r>
          </a:p>
          <a:p>
            <a:pPr marL="0" lvl="1" indent="0">
              <a:lnSpc>
                <a:spcPts val="1840"/>
              </a:lnSpc>
              <a:spcBef>
                <a:spcPts val="0"/>
              </a:spcBef>
              <a:buNone/>
              <a:tabLst>
                <a:tab pos="3460750" algn="l"/>
                <a:tab pos="3597275" algn="l"/>
                <a:tab pos="4791075" algn="l"/>
              </a:tabLst>
            </a:pPr>
            <a:r>
              <a:rPr lang="en-US" sz="1700" dirty="0">
                <a:solidFill>
                  <a:srgbClr val="000000"/>
                </a:solidFill>
              </a:rPr>
              <a:t>nell'istruzione professionale </a:t>
            </a:r>
            <a:r>
              <a:rPr lang="en-US" sz="1700" dirty="0">
                <a:solidFill>
                  <a:srgbClr val="000000"/>
                </a:solidFill>
                <a:hlinkClick r:id="rId5" action="ppaction://hlinksldjump">
                  <a:extLst>
                    <a:ext uri="{A12FA001-AC4F-418D-AE19-62706E023703}">
                      <ahyp:hlinkClr xmlns:ahyp="http://schemas.microsoft.com/office/drawing/2018/hyperlinkcolor" val="tx"/>
                    </a:ext>
                  </a:extLst>
                </a:hlinkClick>
              </a:rPr>
              <a:t>   30</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p:txBody>
      </p:sp>
      <p:sp>
        <p:nvSpPr>
          <p:cNvPr id="13" name="Rectangle 12">
            <a:extLst>
              <a:ext uri="{FF2B5EF4-FFF2-40B4-BE49-F238E27FC236}">
                <a16:creationId xmlns:a16="http://schemas.microsoft.com/office/drawing/2014/main" id="{B92F33E4-77BD-5023-668B-29C4977E9BFE}"/>
              </a:ext>
            </a:extLst>
          </p:cNvPr>
          <p:cNvSpPr/>
          <p:nvPr/>
        </p:nvSpPr>
        <p:spPr>
          <a:xfrm>
            <a:off x="1827080" y="5616176"/>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F475CC08-9998-CEAC-BF30-53985F8658BF}"/>
              </a:ext>
            </a:extLst>
          </p:cNvPr>
          <p:cNvSpPr txBox="1">
            <a:spLocks/>
          </p:cNvSpPr>
          <p:nvPr/>
        </p:nvSpPr>
        <p:spPr>
          <a:xfrm>
            <a:off x="1735082" y="5577087"/>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3.1</a:t>
            </a:r>
          </a:p>
        </p:txBody>
      </p:sp>
      <p:cxnSp>
        <p:nvCxnSpPr>
          <p:cNvPr id="15" name="Straight Connector 14">
            <a:extLst>
              <a:ext uri="{FF2B5EF4-FFF2-40B4-BE49-F238E27FC236}">
                <a16:creationId xmlns:a16="http://schemas.microsoft.com/office/drawing/2014/main" id="{3AEB6886-84E1-CB24-EB0E-51A1EBA4F054}"/>
              </a:ext>
            </a:extLst>
          </p:cNvPr>
          <p:cNvCxnSpPr>
            <a:cxnSpLocks/>
          </p:cNvCxnSpPr>
          <p:nvPr/>
        </p:nvCxnSpPr>
        <p:spPr>
          <a:xfrm>
            <a:off x="2364907" y="644539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1AD1EC3F-AD79-6B17-564A-281A1A6CF433}"/>
              </a:ext>
            </a:extLst>
          </p:cNvPr>
          <p:cNvSpPr/>
          <p:nvPr/>
        </p:nvSpPr>
        <p:spPr>
          <a:xfrm rot="16200000">
            <a:off x="5871926" y="287271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454C3111-2DA3-34E8-54B2-B279A9673C95}"/>
              </a:ext>
            </a:extLst>
          </p:cNvPr>
          <p:cNvSpPr txBox="1">
            <a:spLocks/>
          </p:cNvSpPr>
          <p:nvPr/>
        </p:nvSpPr>
        <p:spPr>
          <a:xfrm>
            <a:off x="468525" y="387905"/>
            <a:ext cx="4961414"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Sostenibilità e </a:t>
            </a:r>
          </a:p>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IA nell'acqua </a:t>
            </a:r>
            <a:r>
              <a:rPr lang="en-US" sz="2800" i="1" dirty="0">
                <a:solidFill>
                  <a:srgbClr val="51C4C6"/>
                </a:solidFill>
                <a:latin typeface="Calibri" panose="020F0502020204030204" pitchFamily="34" charset="0"/>
                <a:cs typeface="Calibri" panose="020F0502020204030204" pitchFamily="34" charset="0"/>
              </a:rPr>
              <a:t>(</a:t>
            </a:r>
            <a:r>
              <a:rPr lang="en-US" sz="2800" i="1" dirty="0" err="1">
                <a:solidFill>
                  <a:srgbClr val="51C4C6"/>
                </a:solidFill>
                <a:latin typeface="Calibri" panose="020F0502020204030204" pitchFamily="34" charset="0"/>
                <a:cs typeface="Calibri" panose="020F0502020204030204" pitchFamily="34" charset="0"/>
              </a:rPr>
              <a:t>Olemisen</a:t>
            </a:r>
            <a:r>
              <a:rPr lang="en-US" sz="2800" i="1" dirty="0">
                <a:solidFill>
                  <a:srgbClr val="51C4C6"/>
                </a:solidFill>
                <a:latin typeface="Calibri" panose="020F0502020204030204" pitchFamily="34" charset="0"/>
                <a:cs typeface="Calibri" panose="020F0502020204030204" pitchFamily="34" charset="0"/>
              </a:rPr>
              <a:t>)</a:t>
            </a:r>
            <a:endParaRPr lang="en-US" sz="2800" b="1" dirty="0">
              <a:solidFill>
                <a:srgbClr val="00898B"/>
              </a:solidFill>
              <a:latin typeface="Calibri" panose="020F0502020204030204" pitchFamily="34" charset="0"/>
              <a:cs typeface="Calibri" panose="020F0502020204030204" pitchFamily="34" charset="0"/>
            </a:endParaRPr>
          </a:p>
        </p:txBody>
      </p:sp>
      <p:sp>
        <p:nvSpPr>
          <p:cNvPr id="39" name="Text Placeholder 8">
            <a:extLst>
              <a:ext uri="{FF2B5EF4-FFF2-40B4-BE49-F238E27FC236}">
                <a16:creationId xmlns:a16="http://schemas.microsoft.com/office/drawing/2014/main" id="{FD128EC9-2EA9-E73D-E4CF-24E816D6C9D2}"/>
              </a:ext>
            </a:extLst>
          </p:cNvPr>
          <p:cNvSpPr txBox="1">
            <a:spLocks/>
          </p:cNvSpPr>
          <p:nvPr/>
        </p:nvSpPr>
        <p:spPr>
          <a:xfrm>
            <a:off x="1735082" y="6038179"/>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3.2</a:t>
            </a:r>
          </a:p>
        </p:txBody>
      </p:sp>
      <p:sp>
        <p:nvSpPr>
          <p:cNvPr id="40" name="Text Placeholder 8">
            <a:extLst>
              <a:ext uri="{FF2B5EF4-FFF2-40B4-BE49-F238E27FC236}">
                <a16:creationId xmlns:a16="http://schemas.microsoft.com/office/drawing/2014/main" id="{DD1AC681-ABE6-67A3-53E1-FD665649E50A}"/>
              </a:ext>
            </a:extLst>
          </p:cNvPr>
          <p:cNvSpPr txBox="1">
            <a:spLocks/>
          </p:cNvSpPr>
          <p:nvPr/>
        </p:nvSpPr>
        <p:spPr>
          <a:xfrm>
            <a:off x="1735082" y="6522427"/>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3.3</a:t>
            </a:r>
          </a:p>
        </p:txBody>
      </p:sp>
      <p:sp>
        <p:nvSpPr>
          <p:cNvPr id="42" name="Text Placeholder 8">
            <a:extLst>
              <a:ext uri="{FF2B5EF4-FFF2-40B4-BE49-F238E27FC236}">
                <a16:creationId xmlns:a16="http://schemas.microsoft.com/office/drawing/2014/main" id="{C4407C46-D122-313A-BC45-CE14794B0D15}"/>
              </a:ext>
            </a:extLst>
          </p:cNvPr>
          <p:cNvSpPr txBox="1">
            <a:spLocks/>
          </p:cNvSpPr>
          <p:nvPr/>
        </p:nvSpPr>
        <p:spPr>
          <a:xfrm>
            <a:off x="1735082" y="724766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3.4</a:t>
            </a:r>
          </a:p>
        </p:txBody>
      </p:sp>
      <p:sp>
        <p:nvSpPr>
          <p:cNvPr id="43" name="Text Placeholder 8">
            <a:extLst>
              <a:ext uri="{FF2B5EF4-FFF2-40B4-BE49-F238E27FC236}">
                <a16:creationId xmlns:a16="http://schemas.microsoft.com/office/drawing/2014/main" id="{A4FFE88B-ECD4-892A-1554-8A9B95C3D16B}"/>
              </a:ext>
            </a:extLst>
          </p:cNvPr>
          <p:cNvSpPr txBox="1">
            <a:spLocks/>
          </p:cNvSpPr>
          <p:nvPr/>
        </p:nvSpPr>
        <p:spPr>
          <a:xfrm>
            <a:off x="1735082" y="809963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3.5</a:t>
            </a:r>
          </a:p>
        </p:txBody>
      </p:sp>
      <p:cxnSp>
        <p:nvCxnSpPr>
          <p:cNvPr id="49" name="Straight Connector 48">
            <a:extLst>
              <a:ext uri="{FF2B5EF4-FFF2-40B4-BE49-F238E27FC236}">
                <a16:creationId xmlns:a16="http://schemas.microsoft.com/office/drawing/2014/main" id="{AD32F2A1-198D-430D-C94D-50135C17ECB7}"/>
              </a:ext>
            </a:extLst>
          </p:cNvPr>
          <p:cNvCxnSpPr>
            <a:cxnSpLocks/>
          </p:cNvCxnSpPr>
          <p:nvPr/>
        </p:nvCxnSpPr>
        <p:spPr>
          <a:xfrm>
            <a:off x="2364907" y="7117002"/>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899D98-555C-2854-3A9A-F2B918836080}"/>
              </a:ext>
            </a:extLst>
          </p:cNvPr>
          <p:cNvCxnSpPr>
            <a:cxnSpLocks/>
          </p:cNvCxnSpPr>
          <p:nvPr/>
        </p:nvCxnSpPr>
        <p:spPr>
          <a:xfrm>
            <a:off x="2364907" y="5945889"/>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0C4735-2EFE-9096-33E3-FDC8ABA3B159}"/>
              </a:ext>
            </a:extLst>
          </p:cNvPr>
          <p:cNvCxnSpPr>
            <a:cxnSpLocks/>
          </p:cNvCxnSpPr>
          <p:nvPr/>
        </p:nvCxnSpPr>
        <p:spPr>
          <a:xfrm>
            <a:off x="2364907" y="8040890"/>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BE7DE0C1-0E99-AC89-C5B7-3E09564648A8}"/>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23</a:t>
            </a:fld>
            <a:endParaRPr lang="en-US" dirty="0">
              <a:solidFill>
                <a:srgbClr val="262626"/>
              </a:solidFill>
            </a:endParaRPr>
          </a:p>
        </p:txBody>
      </p:sp>
      <p:grpSp>
        <p:nvGrpSpPr>
          <p:cNvPr id="63" name="Graphic 503">
            <a:extLst>
              <a:ext uri="{FF2B5EF4-FFF2-40B4-BE49-F238E27FC236}">
                <a16:creationId xmlns:a16="http://schemas.microsoft.com/office/drawing/2014/main" id="{FAC8F12F-919A-E2FD-3A5C-B49DAF564A70}"/>
              </a:ext>
            </a:extLst>
          </p:cNvPr>
          <p:cNvGrpSpPr/>
          <p:nvPr/>
        </p:nvGrpSpPr>
        <p:grpSpPr>
          <a:xfrm>
            <a:off x="325110" y="8456365"/>
            <a:ext cx="1252015" cy="1086295"/>
            <a:chOff x="18003154" y="7258468"/>
            <a:chExt cx="1284171" cy="1114197"/>
          </a:xfrm>
          <a:noFill/>
        </p:grpSpPr>
        <p:grpSp>
          <p:nvGrpSpPr>
            <p:cNvPr id="64" name="Graphic 503">
              <a:extLst>
                <a:ext uri="{FF2B5EF4-FFF2-40B4-BE49-F238E27FC236}">
                  <a16:creationId xmlns:a16="http://schemas.microsoft.com/office/drawing/2014/main" id="{55C6F820-C903-D3F7-7F07-9DBBCF373480}"/>
                </a:ext>
              </a:extLst>
            </p:cNvPr>
            <p:cNvGrpSpPr/>
            <p:nvPr/>
          </p:nvGrpSpPr>
          <p:grpSpPr>
            <a:xfrm>
              <a:off x="18003154" y="7258468"/>
              <a:ext cx="1284171" cy="1114197"/>
              <a:chOff x="18003154" y="7258468"/>
              <a:chExt cx="1284171" cy="1114197"/>
            </a:xfrm>
            <a:grpFill/>
          </p:grpSpPr>
          <p:sp>
            <p:nvSpPr>
              <p:cNvPr id="77" name="Freeform 76">
                <a:extLst>
                  <a:ext uri="{FF2B5EF4-FFF2-40B4-BE49-F238E27FC236}">
                    <a16:creationId xmlns:a16="http://schemas.microsoft.com/office/drawing/2014/main" id="{46217ECA-AA2A-44E8-813D-EC441FE33C8A}"/>
                  </a:ext>
                </a:extLst>
              </p:cNvPr>
              <p:cNvSpPr/>
              <p:nvPr/>
            </p:nvSpPr>
            <p:spPr>
              <a:xfrm>
                <a:off x="18086560" y="7648257"/>
                <a:ext cx="984537" cy="724407"/>
              </a:xfrm>
              <a:custGeom>
                <a:avLst/>
                <a:gdLst>
                  <a:gd name="connsiteX0" fmla="*/ 984537 w 984537"/>
                  <a:gd name="connsiteY0" fmla="*/ 527477 h 724407"/>
                  <a:gd name="connsiteX1" fmla="*/ 817826 w 984537"/>
                  <a:gd name="connsiteY1" fmla="*/ 660994 h 724407"/>
                  <a:gd name="connsiteX2" fmla="*/ 613151 w 984537"/>
                  <a:gd name="connsiteY2" fmla="*/ 721984 h 724407"/>
                  <a:gd name="connsiteX3" fmla="*/ 391969 w 984537"/>
                  <a:gd name="connsiteY3" fmla="*/ 698907 h 724407"/>
                  <a:gd name="connsiteX4" fmla="*/ 197197 w 984537"/>
                  <a:gd name="connsiteY4" fmla="*/ 591763 h 724407"/>
                  <a:gd name="connsiteX5" fmla="*/ 63498 w 984537"/>
                  <a:gd name="connsiteY5" fmla="*/ 425278 h 724407"/>
                  <a:gd name="connsiteX6" fmla="*/ 2427 w 984537"/>
                  <a:gd name="connsiteY6" fmla="*/ 220880 h 724407"/>
                  <a:gd name="connsiteX7" fmla="*/ 25536 w 984537"/>
                  <a:gd name="connsiteY7" fmla="*/ 0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984537" y="527477"/>
                    </a:moveTo>
                    <a:cubicBezTo>
                      <a:pt x="938319" y="583521"/>
                      <a:pt x="880548" y="628027"/>
                      <a:pt x="817826" y="660994"/>
                    </a:cubicBezTo>
                    <a:cubicBezTo>
                      <a:pt x="755103" y="693962"/>
                      <a:pt x="684126" y="715390"/>
                      <a:pt x="613151" y="721984"/>
                    </a:cubicBezTo>
                    <a:cubicBezTo>
                      <a:pt x="540524" y="728578"/>
                      <a:pt x="466247" y="721984"/>
                      <a:pt x="391969" y="698907"/>
                    </a:cubicBezTo>
                    <a:cubicBezTo>
                      <a:pt x="317692" y="675830"/>
                      <a:pt x="253318" y="639566"/>
                      <a:pt x="197197" y="591763"/>
                    </a:cubicBezTo>
                    <a:cubicBezTo>
                      <a:pt x="141078" y="545609"/>
                      <a:pt x="96510" y="487916"/>
                      <a:pt x="63498" y="425278"/>
                    </a:cubicBezTo>
                    <a:cubicBezTo>
                      <a:pt x="30486" y="362641"/>
                      <a:pt x="9030" y="291761"/>
                      <a:pt x="2427" y="220880"/>
                    </a:cubicBezTo>
                    <a:cubicBezTo>
                      <a:pt x="-4176" y="148353"/>
                      <a:pt x="2427" y="74176"/>
                      <a:pt x="25536" y="0"/>
                    </a:cubicBezTo>
                  </a:path>
                </a:pathLst>
              </a:custGeom>
              <a:grpFill/>
              <a:ln w="12700" cap="rnd">
                <a:solidFill>
                  <a:schemeClr val="bg1"/>
                </a:solidFill>
                <a:prstDash val="solid"/>
                <a:round/>
              </a:ln>
            </p:spPr>
            <p:txBody>
              <a:bodyPr rtlCol="0" anchor="ctr"/>
              <a:lstStyle/>
              <a:p>
                <a:endParaRPr lang="en-US" sz="1799"/>
              </a:p>
            </p:txBody>
          </p:sp>
          <p:sp>
            <p:nvSpPr>
              <p:cNvPr id="78" name="Freeform 77">
                <a:extLst>
                  <a:ext uri="{FF2B5EF4-FFF2-40B4-BE49-F238E27FC236}">
                    <a16:creationId xmlns:a16="http://schemas.microsoft.com/office/drawing/2014/main" id="{6E3E1FC8-B99A-317B-DA19-E5905CF819FC}"/>
                  </a:ext>
                </a:extLst>
              </p:cNvPr>
              <p:cNvSpPr/>
              <p:nvPr/>
            </p:nvSpPr>
            <p:spPr>
              <a:xfrm>
                <a:off x="18217733" y="7258468"/>
                <a:ext cx="984537" cy="724407"/>
              </a:xfrm>
              <a:custGeom>
                <a:avLst/>
                <a:gdLst>
                  <a:gd name="connsiteX0" fmla="*/ 0 w 984537"/>
                  <a:gd name="connsiteY0" fmla="*/ 196930 h 724407"/>
                  <a:gd name="connsiteX1" fmla="*/ 166713 w 984537"/>
                  <a:gd name="connsiteY1" fmla="*/ 63413 h 724407"/>
                  <a:gd name="connsiteX2" fmla="*/ 371386 w 984537"/>
                  <a:gd name="connsiteY2" fmla="*/ 2423 h 724407"/>
                  <a:gd name="connsiteX3" fmla="*/ 592568 w 984537"/>
                  <a:gd name="connsiteY3" fmla="*/ 25500 h 724407"/>
                  <a:gd name="connsiteX4" fmla="*/ 787340 w 984537"/>
                  <a:gd name="connsiteY4" fmla="*/ 132644 h 724407"/>
                  <a:gd name="connsiteX5" fmla="*/ 921039 w 984537"/>
                  <a:gd name="connsiteY5" fmla="*/ 299129 h 724407"/>
                  <a:gd name="connsiteX6" fmla="*/ 982110 w 984537"/>
                  <a:gd name="connsiteY6" fmla="*/ 503526 h 724407"/>
                  <a:gd name="connsiteX7" fmla="*/ 959003 w 984537"/>
                  <a:gd name="connsiteY7" fmla="*/ 724408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0" y="196930"/>
                    </a:moveTo>
                    <a:cubicBezTo>
                      <a:pt x="46218" y="140886"/>
                      <a:pt x="103989" y="96381"/>
                      <a:pt x="166713" y="63413"/>
                    </a:cubicBezTo>
                    <a:cubicBezTo>
                      <a:pt x="229435" y="30446"/>
                      <a:pt x="300411" y="9016"/>
                      <a:pt x="371386" y="2423"/>
                    </a:cubicBezTo>
                    <a:cubicBezTo>
                      <a:pt x="444013" y="-4170"/>
                      <a:pt x="518291" y="2423"/>
                      <a:pt x="592568" y="25500"/>
                    </a:cubicBezTo>
                    <a:cubicBezTo>
                      <a:pt x="666845" y="48578"/>
                      <a:pt x="731219" y="84842"/>
                      <a:pt x="787340" y="132644"/>
                    </a:cubicBezTo>
                    <a:cubicBezTo>
                      <a:pt x="843461" y="180447"/>
                      <a:pt x="888027" y="236492"/>
                      <a:pt x="921039" y="299129"/>
                    </a:cubicBezTo>
                    <a:cubicBezTo>
                      <a:pt x="954051" y="361767"/>
                      <a:pt x="975510" y="432647"/>
                      <a:pt x="982110" y="503526"/>
                    </a:cubicBezTo>
                    <a:cubicBezTo>
                      <a:pt x="988713" y="576055"/>
                      <a:pt x="982110" y="650231"/>
                      <a:pt x="959003" y="724408"/>
                    </a:cubicBezTo>
                  </a:path>
                </a:pathLst>
              </a:custGeom>
              <a:grpFill/>
              <a:ln w="12700" cap="rnd">
                <a:solidFill>
                  <a:schemeClr val="bg1"/>
                </a:solidFill>
                <a:prstDash val="solid"/>
                <a:round/>
              </a:ln>
            </p:spPr>
            <p:txBody>
              <a:bodyPr rtlCol="0" anchor="ctr"/>
              <a:lstStyle/>
              <a:p>
                <a:endParaRPr lang="en-US" sz="1799"/>
              </a:p>
            </p:txBody>
          </p:sp>
          <p:sp>
            <p:nvSpPr>
              <p:cNvPr id="79" name="Freeform 78">
                <a:extLst>
                  <a:ext uri="{FF2B5EF4-FFF2-40B4-BE49-F238E27FC236}">
                    <a16:creationId xmlns:a16="http://schemas.microsoft.com/office/drawing/2014/main" id="{FD3AA0FB-9CBA-74B8-9C8A-13955CED0F0C}"/>
                  </a:ext>
                </a:extLst>
              </p:cNvPr>
              <p:cNvSpPr/>
              <p:nvPr/>
            </p:nvSpPr>
            <p:spPr>
              <a:xfrm>
                <a:off x="18003154" y="7648257"/>
                <a:ext cx="168362" cy="128572"/>
              </a:xfrm>
              <a:custGeom>
                <a:avLst/>
                <a:gdLst>
                  <a:gd name="connsiteX0" fmla="*/ 0 w 168362"/>
                  <a:gd name="connsiteY0" fmla="*/ 92308 h 128572"/>
                  <a:gd name="connsiteX1" fmla="*/ 108942 w 168362"/>
                  <a:gd name="connsiteY1" fmla="*/ 0 h 128572"/>
                  <a:gd name="connsiteX2" fmla="*/ 168363 w 168362"/>
                  <a:gd name="connsiteY2" fmla="*/ 128572 h 128572"/>
                </a:gdLst>
                <a:ahLst/>
                <a:cxnLst>
                  <a:cxn ang="0">
                    <a:pos x="connsiteX0" y="connsiteY0"/>
                  </a:cxn>
                  <a:cxn ang="0">
                    <a:pos x="connsiteX1" y="connsiteY1"/>
                  </a:cxn>
                  <a:cxn ang="0">
                    <a:pos x="connsiteX2" y="connsiteY2"/>
                  </a:cxn>
                </a:cxnLst>
                <a:rect l="l" t="t" r="r" b="b"/>
                <a:pathLst>
                  <a:path w="168362" h="128572">
                    <a:moveTo>
                      <a:pt x="0" y="92308"/>
                    </a:moveTo>
                    <a:lnTo>
                      <a:pt x="108942" y="0"/>
                    </a:lnTo>
                    <a:lnTo>
                      <a:pt x="168363" y="128572"/>
                    </a:lnTo>
                  </a:path>
                </a:pathLst>
              </a:custGeom>
              <a:grpFill/>
              <a:ln w="12700" cap="rnd">
                <a:solidFill>
                  <a:schemeClr val="bg1"/>
                </a:solidFill>
                <a:prstDash val="solid"/>
                <a:round/>
              </a:ln>
            </p:spPr>
            <p:txBody>
              <a:bodyPr rtlCol="0" anchor="ctr"/>
              <a:lstStyle/>
              <a:p>
                <a:endParaRPr lang="en-US" sz="1799"/>
              </a:p>
            </p:txBody>
          </p:sp>
          <p:sp>
            <p:nvSpPr>
              <p:cNvPr id="80" name="Freeform 79">
                <a:extLst>
                  <a:ext uri="{FF2B5EF4-FFF2-40B4-BE49-F238E27FC236}">
                    <a16:creationId xmlns:a16="http://schemas.microsoft.com/office/drawing/2014/main" id="{F3B06208-9264-F0D1-6CB0-D5C032C4B681}"/>
                  </a:ext>
                </a:extLst>
              </p:cNvPr>
              <p:cNvSpPr/>
              <p:nvPr/>
            </p:nvSpPr>
            <p:spPr>
              <a:xfrm>
                <a:off x="19117313" y="7852654"/>
                <a:ext cx="170013" cy="128573"/>
              </a:xfrm>
              <a:custGeom>
                <a:avLst/>
                <a:gdLst>
                  <a:gd name="connsiteX0" fmla="*/ 170013 w 170013"/>
                  <a:gd name="connsiteY0" fmla="*/ 37913 h 128573"/>
                  <a:gd name="connsiteX1" fmla="*/ 61074 w 170013"/>
                  <a:gd name="connsiteY1" fmla="*/ 128573 h 128573"/>
                  <a:gd name="connsiteX2" fmla="*/ 0 w 170013"/>
                  <a:gd name="connsiteY2" fmla="*/ 0 h 128573"/>
                </a:gdLst>
                <a:ahLst/>
                <a:cxnLst>
                  <a:cxn ang="0">
                    <a:pos x="connsiteX0" y="connsiteY0"/>
                  </a:cxn>
                  <a:cxn ang="0">
                    <a:pos x="connsiteX1" y="connsiteY1"/>
                  </a:cxn>
                  <a:cxn ang="0">
                    <a:pos x="connsiteX2" y="connsiteY2"/>
                  </a:cxn>
                </a:cxnLst>
                <a:rect l="l" t="t" r="r" b="b"/>
                <a:pathLst>
                  <a:path w="170013" h="128573">
                    <a:moveTo>
                      <a:pt x="170013" y="37913"/>
                    </a:moveTo>
                    <a:lnTo>
                      <a:pt x="61074" y="128573"/>
                    </a:lnTo>
                    <a:lnTo>
                      <a:pt x="0" y="0"/>
                    </a:lnTo>
                  </a:path>
                </a:pathLst>
              </a:custGeom>
              <a:grpFill/>
              <a:ln w="12700" cap="rnd">
                <a:solidFill>
                  <a:schemeClr val="bg1"/>
                </a:solidFill>
                <a:prstDash val="solid"/>
                <a:round/>
              </a:ln>
            </p:spPr>
            <p:txBody>
              <a:bodyPr rtlCol="0" anchor="ctr"/>
              <a:lstStyle/>
              <a:p>
                <a:endParaRPr lang="en-US" sz="1799"/>
              </a:p>
            </p:txBody>
          </p:sp>
        </p:grpSp>
        <p:grpSp>
          <p:nvGrpSpPr>
            <p:cNvPr id="65" name="Graphic 503">
              <a:extLst>
                <a:ext uri="{FF2B5EF4-FFF2-40B4-BE49-F238E27FC236}">
                  <a16:creationId xmlns:a16="http://schemas.microsoft.com/office/drawing/2014/main" id="{74951E6F-5B69-78E4-5799-BD4796100C7F}"/>
                </a:ext>
              </a:extLst>
            </p:cNvPr>
            <p:cNvGrpSpPr/>
            <p:nvPr/>
          </p:nvGrpSpPr>
          <p:grpSpPr>
            <a:xfrm>
              <a:off x="18336955" y="7366386"/>
              <a:ext cx="586710" cy="895351"/>
              <a:chOff x="18336955" y="7366386"/>
              <a:chExt cx="586710" cy="895351"/>
            </a:xfrm>
            <a:grpFill/>
          </p:grpSpPr>
          <p:sp>
            <p:nvSpPr>
              <p:cNvPr id="66" name="Freeform 65">
                <a:extLst>
                  <a:ext uri="{FF2B5EF4-FFF2-40B4-BE49-F238E27FC236}">
                    <a16:creationId xmlns:a16="http://schemas.microsoft.com/office/drawing/2014/main" id="{4C905983-A39F-CBBA-958F-CF3A3245A411}"/>
                  </a:ext>
                </a:extLst>
              </p:cNvPr>
              <p:cNvSpPr/>
              <p:nvPr/>
            </p:nvSpPr>
            <p:spPr>
              <a:xfrm>
                <a:off x="18524798" y="7588915"/>
                <a:ext cx="191366" cy="303299"/>
              </a:xfrm>
              <a:custGeom>
                <a:avLst/>
                <a:gdLst>
                  <a:gd name="connsiteX0" fmla="*/ 95683 w 191366"/>
                  <a:gd name="connsiteY0" fmla="*/ 0 h 303299"/>
                  <a:gd name="connsiteX1" fmla="*/ 18105 w 191366"/>
                  <a:gd name="connsiteY1" fmla="*/ 145057 h 303299"/>
                  <a:gd name="connsiteX2" fmla="*/ 13152 w 191366"/>
                  <a:gd name="connsiteY2" fmla="*/ 258794 h 303299"/>
                  <a:gd name="connsiteX3" fmla="*/ 95683 w 191366"/>
                  <a:gd name="connsiteY3" fmla="*/ 303300 h 303299"/>
                  <a:gd name="connsiteX4" fmla="*/ 178213 w 191366"/>
                  <a:gd name="connsiteY4" fmla="*/ 258794 h 303299"/>
                  <a:gd name="connsiteX5" fmla="*/ 173262 w 191366"/>
                  <a:gd name="connsiteY5" fmla="*/ 145057 h 303299"/>
                  <a:gd name="connsiteX6" fmla="*/ 95683 w 191366"/>
                  <a:gd name="connsiteY6" fmla="*/ 0 h 3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366" h="303299">
                    <a:moveTo>
                      <a:pt x="95683" y="0"/>
                    </a:moveTo>
                    <a:cubicBezTo>
                      <a:pt x="84129" y="24725"/>
                      <a:pt x="59370" y="70881"/>
                      <a:pt x="18105" y="145057"/>
                    </a:cubicBezTo>
                    <a:cubicBezTo>
                      <a:pt x="-3354" y="182969"/>
                      <a:pt x="-6654" y="225826"/>
                      <a:pt x="13152" y="258794"/>
                    </a:cubicBezTo>
                    <a:cubicBezTo>
                      <a:pt x="29658" y="286816"/>
                      <a:pt x="59370" y="303300"/>
                      <a:pt x="95683" y="303300"/>
                    </a:cubicBezTo>
                    <a:cubicBezTo>
                      <a:pt x="131997" y="303300"/>
                      <a:pt x="161707" y="286816"/>
                      <a:pt x="178213" y="258794"/>
                    </a:cubicBezTo>
                    <a:cubicBezTo>
                      <a:pt x="198021" y="225826"/>
                      <a:pt x="194719" y="182969"/>
                      <a:pt x="173262" y="145057"/>
                    </a:cubicBezTo>
                    <a:cubicBezTo>
                      <a:pt x="131997" y="72529"/>
                      <a:pt x="107238" y="26374"/>
                      <a:pt x="95683" y="0"/>
                    </a:cubicBezTo>
                    <a:close/>
                  </a:path>
                </a:pathLst>
              </a:custGeom>
              <a:grpFill/>
              <a:ln w="12700" cap="rnd">
                <a:solidFill>
                  <a:schemeClr val="bg1"/>
                </a:solidFill>
                <a:prstDash val="solid"/>
                <a:miter/>
              </a:ln>
            </p:spPr>
            <p:txBody>
              <a:bodyPr rtlCol="0" anchor="ctr"/>
              <a:lstStyle/>
              <a:p>
                <a:endParaRPr lang="en-US" sz="1799"/>
              </a:p>
            </p:txBody>
          </p:sp>
          <p:sp>
            <p:nvSpPr>
              <p:cNvPr id="67" name="Freeform 66">
                <a:extLst>
                  <a:ext uri="{FF2B5EF4-FFF2-40B4-BE49-F238E27FC236}">
                    <a16:creationId xmlns:a16="http://schemas.microsoft.com/office/drawing/2014/main" id="{2108D889-3A34-1B96-109D-1B4E6E0A895F}"/>
                  </a:ext>
                </a:extLst>
              </p:cNvPr>
              <p:cNvSpPr/>
              <p:nvPr/>
            </p:nvSpPr>
            <p:spPr>
              <a:xfrm>
                <a:off x="18687032" y="7366386"/>
                <a:ext cx="117790" cy="187914"/>
              </a:xfrm>
              <a:custGeom>
                <a:avLst/>
                <a:gdLst>
                  <a:gd name="connsiteX0" fmla="*/ 58894 w 117790"/>
                  <a:gd name="connsiteY0" fmla="*/ 0 h 187914"/>
                  <a:gd name="connsiteX1" fmla="*/ 11029 w 117790"/>
                  <a:gd name="connsiteY1" fmla="*/ 89012 h 187914"/>
                  <a:gd name="connsiteX2" fmla="*/ 7726 w 117790"/>
                  <a:gd name="connsiteY2" fmla="*/ 159892 h 187914"/>
                  <a:gd name="connsiteX3" fmla="*/ 58894 w 117790"/>
                  <a:gd name="connsiteY3" fmla="*/ 187914 h 187914"/>
                  <a:gd name="connsiteX4" fmla="*/ 110065 w 117790"/>
                  <a:gd name="connsiteY4" fmla="*/ 159892 h 187914"/>
                  <a:gd name="connsiteX5" fmla="*/ 106762 w 117790"/>
                  <a:gd name="connsiteY5" fmla="*/ 89012 h 187914"/>
                  <a:gd name="connsiteX6" fmla="*/ 58894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4" y="0"/>
                    </a:moveTo>
                    <a:cubicBezTo>
                      <a:pt x="50641" y="14836"/>
                      <a:pt x="35788" y="44506"/>
                      <a:pt x="11029" y="89012"/>
                    </a:cubicBezTo>
                    <a:cubicBezTo>
                      <a:pt x="-2177" y="113738"/>
                      <a:pt x="-3827" y="140111"/>
                      <a:pt x="7726" y="159892"/>
                    </a:cubicBezTo>
                    <a:cubicBezTo>
                      <a:pt x="17629" y="178024"/>
                      <a:pt x="37438" y="187914"/>
                      <a:pt x="58894" y="187914"/>
                    </a:cubicBezTo>
                    <a:cubicBezTo>
                      <a:pt x="80353" y="187914"/>
                      <a:pt x="100160" y="178024"/>
                      <a:pt x="110065" y="159892"/>
                    </a:cubicBezTo>
                    <a:cubicBezTo>
                      <a:pt x="121618" y="140111"/>
                      <a:pt x="119968" y="113738"/>
                      <a:pt x="106762" y="89012"/>
                    </a:cubicBezTo>
                    <a:cubicBezTo>
                      <a:pt x="80353" y="44506"/>
                      <a:pt x="65497" y="14836"/>
                      <a:pt x="58894" y="0"/>
                    </a:cubicBezTo>
                    <a:close/>
                  </a:path>
                </a:pathLst>
              </a:custGeom>
              <a:grpFill/>
              <a:ln w="12700" cap="rnd">
                <a:solidFill>
                  <a:schemeClr val="bg1"/>
                </a:solidFill>
                <a:prstDash val="solid"/>
                <a:miter/>
              </a:ln>
            </p:spPr>
            <p:txBody>
              <a:bodyPr rtlCol="0" anchor="ctr"/>
              <a:lstStyle/>
              <a:p>
                <a:endParaRPr lang="en-US" sz="1799"/>
              </a:p>
            </p:txBody>
          </p:sp>
          <p:sp>
            <p:nvSpPr>
              <p:cNvPr id="68" name="Freeform 67">
                <a:extLst>
                  <a:ext uri="{FF2B5EF4-FFF2-40B4-BE49-F238E27FC236}">
                    <a16:creationId xmlns:a16="http://schemas.microsoft.com/office/drawing/2014/main" id="{3317DEF1-91C3-C9C7-5381-D714FF6938A4}"/>
                  </a:ext>
                </a:extLst>
              </p:cNvPr>
              <p:cNvSpPr/>
              <p:nvPr/>
            </p:nvSpPr>
            <p:spPr>
              <a:xfrm>
                <a:off x="18805875" y="7588915"/>
                <a:ext cx="117790" cy="187914"/>
              </a:xfrm>
              <a:custGeom>
                <a:avLst/>
                <a:gdLst>
                  <a:gd name="connsiteX0" fmla="*/ 58896 w 117790"/>
                  <a:gd name="connsiteY0" fmla="*/ 0 h 187914"/>
                  <a:gd name="connsiteX1" fmla="*/ 11028 w 117790"/>
                  <a:gd name="connsiteY1" fmla="*/ 89012 h 187914"/>
                  <a:gd name="connsiteX2" fmla="*/ 7728 w 117790"/>
                  <a:gd name="connsiteY2" fmla="*/ 159892 h 187914"/>
                  <a:gd name="connsiteX3" fmla="*/ 58896 w 117790"/>
                  <a:gd name="connsiteY3" fmla="*/ 187914 h 187914"/>
                  <a:gd name="connsiteX4" fmla="*/ 110065 w 117790"/>
                  <a:gd name="connsiteY4" fmla="*/ 159892 h 187914"/>
                  <a:gd name="connsiteX5" fmla="*/ 106764 w 117790"/>
                  <a:gd name="connsiteY5" fmla="*/ 89012 h 187914"/>
                  <a:gd name="connsiteX6" fmla="*/ 58896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6" y="0"/>
                    </a:moveTo>
                    <a:cubicBezTo>
                      <a:pt x="50643" y="14836"/>
                      <a:pt x="35787" y="44506"/>
                      <a:pt x="11028" y="89012"/>
                    </a:cubicBezTo>
                    <a:cubicBezTo>
                      <a:pt x="-2177" y="113738"/>
                      <a:pt x="-3828" y="140111"/>
                      <a:pt x="7728" y="159892"/>
                    </a:cubicBezTo>
                    <a:cubicBezTo>
                      <a:pt x="17631" y="178024"/>
                      <a:pt x="37437" y="187914"/>
                      <a:pt x="58896" y="187914"/>
                    </a:cubicBezTo>
                    <a:cubicBezTo>
                      <a:pt x="80353" y="187914"/>
                      <a:pt x="100161" y="178024"/>
                      <a:pt x="110065" y="159892"/>
                    </a:cubicBezTo>
                    <a:cubicBezTo>
                      <a:pt x="121618" y="140111"/>
                      <a:pt x="119968" y="113738"/>
                      <a:pt x="106764" y="89012"/>
                    </a:cubicBezTo>
                    <a:cubicBezTo>
                      <a:pt x="80353" y="42858"/>
                      <a:pt x="65499" y="14836"/>
                      <a:pt x="58896" y="0"/>
                    </a:cubicBezTo>
                    <a:close/>
                  </a:path>
                </a:pathLst>
              </a:custGeom>
              <a:grpFill/>
              <a:ln w="12700" cap="rnd">
                <a:solidFill>
                  <a:schemeClr val="bg1"/>
                </a:solidFill>
                <a:prstDash val="solid"/>
                <a:miter/>
              </a:ln>
            </p:spPr>
            <p:txBody>
              <a:bodyPr rtlCol="0" anchor="ctr"/>
              <a:lstStyle/>
              <a:p>
                <a:endParaRPr lang="en-US" sz="1799"/>
              </a:p>
            </p:txBody>
          </p:sp>
          <p:sp>
            <p:nvSpPr>
              <p:cNvPr id="69" name="Freeform 68">
                <a:extLst>
                  <a:ext uri="{FF2B5EF4-FFF2-40B4-BE49-F238E27FC236}">
                    <a16:creationId xmlns:a16="http://schemas.microsoft.com/office/drawing/2014/main" id="{EDBBD304-979F-D69B-5C19-7374C089A376}"/>
                  </a:ext>
                </a:extLst>
              </p:cNvPr>
              <p:cNvSpPr/>
              <p:nvPr/>
            </p:nvSpPr>
            <p:spPr>
              <a:xfrm>
                <a:off x="18336955" y="7478476"/>
                <a:ext cx="137895" cy="219232"/>
              </a:xfrm>
              <a:custGeom>
                <a:avLst/>
                <a:gdLst>
                  <a:gd name="connsiteX0" fmla="*/ 68948 w 137895"/>
                  <a:gd name="connsiteY0" fmla="*/ 0 h 219232"/>
                  <a:gd name="connsiteX1" fmla="*/ 12827 w 137895"/>
                  <a:gd name="connsiteY1" fmla="*/ 103847 h 219232"/>
                  <a:gd name="connsiteX2" fmla="*/ 9526 w 137895"/>
                  <a:gd name="connsiteY2" fmla="*/ 186265 h 219232"/>
                  <a:gd name="connsiteX3" fmla="*/ 68948 w 137895"/>
                  <a:gd name="connsiteY3" fmla="*/ 219232 h 219232"/>
                  <a:gd name="connsiteX4" fmla="*/ 128369 w 137895"/>
                  <a:gd name="connsiteY4" fmla="*/ 186265 h 219232"/>
                  <a:gd name="connsiteX5" fmla="*/ 125069 w 137895"/>
                  <a:gd name="connsiteY5" fmla="*/ 103847 h 219232"/>
                  <a:gd name="connsiteX6" fmla="*/ 68948 w 137895"/>
                  <a:gd name="connsiteY6" fmla="*/ 0 h 21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95" h="219232">
                    <a:moveTo>
                      <a:pt x="68948" y="0"/>
                    </a:moveTo>
                    <a:cubicBezTo>
                      <a:pt x="60695" y="18132"/>
                      <a:pt x="42538" y="51099"/>
                      <a:pt x="12827" y="103847"/>
                    </a:cubicBezTo>
                    <a:cubicBezTo>
                      <a:pt x="-3680" y="131869"/>
                      <a:pt x="-3680" y="161540"/>
                      <a:pt x="9526" y="186265"/>
                    </a:cubicBezTo>
                    <a:cubicBezTo>
                      <a:pt x="21080" y="207694"/>
                      <a:pt x="42538" y="219232"/>
                      <a:pt x="68948" y="219232"/>
                    </a:cubicBezTo>
                    <a:cubicBezTo>
                      <a:pt x="95357" y="219232"/>
                      <a:pt x="116815" y="207694"/>
                      <a:pt x="128369" y="186265"/>
                    </a:cubicBezTo>
                    <a:cubicBezTo>
                      <a:pt x="141575" y="163188"/>
                      <a:pt x="141575" y="131869"/>
                      <a:pt x="125069" y="103847"/>
                    </a:cubicBezTo>
                    <a:cubicBezTo>
                      <a:pt x="95357" y="51099"/>
                      <a:pt x="77201" y="18132"/>
                      <a:pt x="68948" y="0"/>
                    </a:cubicBezTo>
                    <a:close/>
                  </a:path>
                </a:pathLst>
              </a:custGeom>
              <a:grpFill/>
              <a:ln w="12700" cap="rnd">
                <a:solidFill>
                  <a:schemeClr val="bg1"/>
                </a:solidFill>
                <a:prstDash val="solid"/>
                <a:miter/>
              </a:ln>
            </p:spPr>
            <p:txBody>
              <a:bodyPr rtlCol="0" anchor="ctr"/>
              <a:lstStyle/>
              <a:p>
                <a:endParaRPr lang="en-US" sz="1799"/>
              </a:p>
            </p:txBody>
          </p:sp>
          <p:grpSp>
            <p:nvGrpSpPr>
              <p:cNvPr id="70" name="Graphic 503">
                <a:extLst>
                  <a:ext uri="{FF2B5EF4-FFF2-40B4-BE49-F238E27FC236}">
                    <a16:creationId xmlns:a16="http://schemas.microsoft.com/office/drawing/2014/main" id="{35AA081B-D80F-8983-32F7-1C530238FABF}"/>
                  </a:ext>
                </a:extLst>
              </p:cNvPr>
              <p:cNvGrpSpPr/>
              <p:nvPr/>
            </p:nvGrpSpPr>
            <p:grpSpPr>
              <a:xfrm>
                <a:off x="18394046" y="7891844"/>
                <a:ext cx="492476" cy="369893"/>
                <a:chOff x="18394046" y="7891844"/>
                <a:chExt cx="492476" cy="369893"/>
              </a:xfrm>
              <a:grpFill/>
            </p:grpSpPr>
            <p:grpSp>
              <p:nvGrpSpPr>
                <p:cNvPr id="71" name="Graphic 503">
                  <a:extLst>
                    <a:ext uri="{FF2B5EF4-FFF2-40B4-BE49-F238E27FC236}">
                      <a16:creationId xmlns:a16="http://schemas.microsoft.com/office/drawing/2014/main" id="{A31B2DF5-4312-051A-C8AD-8B746ED6F52E}"/>
                    </a:ext>
                  </a:extLst>
                </p:cNvPr>
                <p:cNvGrpSpPr/>
                <p:nvPr/>
              </p:nvGrpSpPr>
              <p:grpSpPr>
                <a:xfrm>
                  <a:off x="18569018" y="7891844"/>
                  <a:ext cx="317504" cy="317150"/>
                  <a:chOff x="18569018" y="7891844"/>
                  <a:chExt cx="317504" cy="317150"/>
                </a:xfrm>
                <a:grpFill/>
              </p:grpSpPr>
              <p:sp>
                <p:nvSpPr>
                  <p:cNvPr id="75" name="Freeform 74">
                    <a:extLst>
                      <a:ext uri="{FF2B5EF4-FFF2-40B4-BE49-F238E27FC236}">
                        <a16:creationId xmlns:a16="http://schemas.microsoft.com/office/drawing/2014/main" id="{00804667-1180-9BB6-E85F-3F13890D9060}"/>
                      </a:ext>
                    </a:extLst>
                  </p:cNvPr>
                  <p:cNvSpPr/>
                  <p:nvPr/>
                </p:nvSpPr>
                <p:spPr>
                  <a:xfrm>
                    <a:off x="18569018" y="7891844"/>
                    <a:ext cx="317504" cy="317150"/>
                  </a:xfrm>
                  <a:custGeom>
                    <a:avLst/>
                    <a:gdLst>
                      <a:gd name="connsiteX0" fmla="*/ 234680 w 317504"/>
                      <a:gd name="connsiteY0" fmla="*/ 234439 h 317150"/>
                      <a:gd name="connsiteX1" fmla="*/ 1945 w 317504"/>
                      <a:gd name="connsiteY1" fmla="*/ 315208 h 317150"/>
                      <a:gd name="connsiteX2" fmla="*/ 82825 w 317504"/>
                      <a:gd name="connsiteY2" fmla="*/ 82789 h 317150"/>
                      <a:gd name="connsiteX3" fmla="*/ 315560 w 317504"/>
                      <a:gd name="connsiteY3" fmla="*/ 2019 h 317150"/>
                      <a:gd name="connsiteX4" fmla="*/ 234680 w 317504"/>
                      <a:gd name="connsiteY4" fmla="*/ 234439 h 3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150">
                        <a:moveTo>
                          <a:pt x="234680" y="234439"/>
                        </a:moveTo>
                        <a:cubicBezTo>
                          <a:pt x="171958" y="297077"/>
                          <a:pt x="84475" y="325099"/>
                          <a:pt x="1945" y="315208"/>
                        </a:cubicBezTo>
                        <a:cubicBezTo>
                          <a:pt x="-7958" y="232790"/>
                          <a:pt x="20101" y="147076"/>
                          <a:pt x="82825" y="82789"/>
                        </a:cubicBezTo>
                        <a:cubicBezTo>
                          <a:pt x="145549" y="18502"/>
                          <a:pt x="233030" y="-7871"/>
                          <a:pt x="315560" y="2019"/>
                        </a:cubicBezTo>
                        <a:cubicBezTo>
                          <a:pt x="325463" y="84437"/>
                          <a:pt x="297404" y="170152"/>
                          <a:pt x="234680" y="234439"/>
                        </a:cubicBezTo>
                        <a:close/>
                      </a:path>
                    </a:pathLst>
                  </a:custGeom>
                  <a:solidFill>
                    <a:srgbClr val="00898B"/>
                  </a:solidFill>
                  <a:ln w="12700" cap="rnd">
                    <a:solidFill>
                      <a:schemeClr val="bg1"/>
                    </a:solidFill>
                    <a:prstDash val="solid"/>
                    <a:miter/>
                  </a:ln>
                </p:spPr>
                <p:txBody>
                  <a:bodyPr rtlCol="0" anchor="ctr"/>
                  <a:lstStyle/>
                  <a:p>
                    <a:endParaRPr lang="en-US" sz="1799"/>
                  </a:p>
                </p:txBody>
              </p:sp>
              <p:sp>
                <p:nvSpPr>
                  <p:cNvPr id="76" name="Freeform 75">
                    <a:extLst>
                      <a:ext uri="{FF2B5EF4-FFF2-40B4-BE49-F238E27FC236}">
                        <a16:creationId xmlns:a16="http://schemas.microsoft.com/office/drawing/2014/main" id="{89489D9A-2252-2067-C3BD-DD61E367A258}"/>
                      </a:ext>
                    </a:extLst>
                  </p:cNvPr>
                  <p:cNvSpPr/>
                  <p:nvPr/>
                </p:nvSpPr>
                <p:spPr>
                  <a:xfrm>
                    <a:off x="18570963" y="8032326"/>
                    <a:ext cx="174964" cy="174726"/>
                  </a:xfrm>
                  <a:custGeom>
                    <a:avLst/>
                    <a:gdLst>
                      <a:gd name="connsiteX0" fmla="*/ 174963 w 174964"/>
                      <a:gd name="connsiteY0" fmla="*/ 0 h 174726"/>
                      <a:gd name="connsiteX1" fmla="*/ 0 w 174964"/>
                      <a:gd name="connsiteY1" fmla="*/ 174726 h 174726"/>
                    </a:gdLst>
                    <a:ahLst/>
                    <a:cxnLst>
                      <a:cxn ang="0">
                        <a:pos x="connsiteX0" y="connsiteY0"/>
                      </a:cxn>
                      <a:cxn ang="0">
                        <a:pos x="connsiteX1" y="connsiteY1"/>
                      </a:cxn>
                    </a:cxnLst>
                    <a:rect l="l" t="t" r="r" b="b"/>
                    <a:pathLst>
                      <a:path w="174964" h="174726">
                        <a:moveTo>
                          <a:pt x="174963" y="0"/>
                        </a:moveTo>
                        <a:lnTo>
                          <a:pt x="0" y="174726"/>
                        </a:lnTo>
                      </a:path>
                    </a:pathLst>
                  </a:custGeom>
                  <a:grpFill/>
                  <a:ln w="12700" cap="rnd">
                    <a:solidFill>
                      <a:schemeClr val="bg1"/>
                    </a:solidFill>
                    <a:prstDash val="solid"/>
                    <a:miter/>
                  </a:ln>
                </p:spPr>
                <p:txBody>
                  <a:bodyPr rtlCol="0" anchor="ctr"/>
                  <a:lstStyle/>
                  <a:p>
                    <a:endParaRPr lang="en-US" sz="1799"/>
                  </a:p>
                </p:txBody>
              </p:sp>
            </p:grpSp>
            <p:grpSp>
              <p:nvGrpSpPr>
                <p:cNvPr id="72" name="Graphic 503">
                  <a:extLst>
                    <a:ext uri="{FF2B5EF4-FFF2-40B4-BE49-F238E27FC236}">
                      <a16:creationId xmlns:a16="http://schemas.microsoft.com/office/drawing/2014/main" id="{E06CD171-D724-472B-C683-4F3A32F504B6}"/>
                    </a:ext>
                  </a:extLst>
                </p:cNvPr>
                <p:cNvGrpSpPr/>
                <p:nvPr/>
              </p:nvGrpSpPr>
              <p:grpSpPr>
                <a:xfrm>
                  <a:off x="18394046" y="7944664"/>
                  <a:ext cx="317503" cy="317073"/>
                  <a:chOff x="18394046" y="7944664"/>
                  <a:chExt cx="317503" cy="317073"/>
                </a:xfrm>
                <a:grpFill/>
              </p:grpSpPr>
              <p:sp>
                <p:nvSpPr>
                  <p:cNvPr id="73" name="Freeform 72">
                    <a:extLst>
                      <a:ext uri="{FF2B5EF4-FFF2-40B4-BE49-F238E27FC236}">
                        <a16:creationId xmlns:a16="http://schemas.microsoft.com/office/drawing/2014/main" id="{8D5864CF-BDC9-158A-908F-9310754D0836}"/>
                      </a:ext>
                    </a:extLst>
                  </p:cNvPr>
                  <p:cNvSpPr/>
                  <p:nvPr/>
                </p:nvSpPr>
                <p:spPr>
                  <a:xfrm>
                    <a:off x="18394046" y="7944664"/>
                    <a:ext cx="317503" cy="317073"/>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00898B"/>
                  </a:solidFill>
                  <a:ln w="12700" cap="rnd">
                    <a:solidFill>
                      <a:schemeClr val="bg1"/>
                    </a:solidFill>
                    <a:prstDash val="solid"/>
                    <a:miter/>
                  </a:ln>
                </p:spPr>
                <p:txBody>
                  <a:bodyPr rtlCol="0" anchor="ctr"/>
                  <a:lstStyle/>
                  <a:p>
                    <a:endParaRPr lang="en-US" sz="1799"/>
                  </a:p>
                </p:txBody>
              </p:sp>
              <p:sp>
                <p:nvSpPr>
                  <p:cNvPr id="74" name="Freeform 73">
                    <a:extLst>
                      <a:ext uri="{FF2B5EF4-FFF2-40B4-BE49-F238E27FC236}">
                        <a16:creationId xmlns:a16="http://schemas.microsoft.com/office/drawing/2014/main" id="{D868D008-DC20-1972-5BFF-A25F8A06DDF2}"/>
                      </a:ext>
                    </a:extLst>
                  </p:cNvPr>
                  <p:cNvSpPr/>
                  <p:nvPr/>
                </p:nvSpPr>
                <p:spPr>
                  <a:xfrm>
                    <a:off x="18534650" y="8086722"/>
                    <a:ext cx="174964" cy="173078"/>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grpFill/>
                  <a:ln w="12700" cap="rnd">
                    <a:solidFill>
                      <a:schemeClr val="bg1"/>
                    </a:solidFill>
                    <a:prstDash val="solid"/>
                    <a:miter/>
                  </a:ln>
                </p:spPr>
                <p:txBody>
                  <a:bodyPr rtlCol="0" anchor="ctr"/>
                  <a:lstStyle/>
                  <a:p>
                    <a:endParaRPr lang="en-US" sz="1799"/>
                  </a:p>
                </p:txBody>
              </p:sp>
            </p:grpSp>
          </p:grpSp>
        </p:grpSp>
      </p:grpSp>
      <p:pic>
        <p:nvPicPr>
          <p:cNvPr id="84" name="Picture 83" descr="A hand holding a water drop&#10;&#10;AI-generated content may be incorrect.">
            <a:extLst>
              <a:ext uri="{FF2B5EF4-FFF2-40B4-BE49-F238E27FC236}">
                <a16:creationId xmlns:a16="http://schemas.microsoft.com/office/drawing/2014/main" id="{3416E25A-1605-7D52-5B31-DA2DD015B6A2}"/>
              </a:ext>
            </a:extLst>
          </p:cNvPr>
          <p:cNvPicPr>
            <a:picLocks noChangeAspect="1"/>
          </p:cNvPicPr>
          <p:nvPr/>
        </p:nvPicPr>
        <p:blipFill rotWithShape="1">
          <a:blip r:embed="rId6"/>
          <a:srcRect t="6188" b="17586"/>
          <a:stretch/>
        </p:blipFill>
        <p:spPr>
          <a:xfrm>
            <a:off x="-4" y="1692300"/>
            <a:ext cx="7559675" cy="3229675"/>
          </a:xfrm>
          <a:prstGeom prst="rect">
            <a:avLst/>
          </a:prstGeom>
        </p:spPr>
      </p:pic>
      <p:sp>
        <p:nvSpPr>
          <p:cNvPr id="85" name="Rectangle 84">
            <a:extLst>
              <a:ext uri="{FF2B5EF4-FFF2-40B4-BE49-F238E27FC236}">
                <a16:creationId xmlns:a16="http://schemas.microsoft.com/office/drawing/2014/main" id="{357592C8-A979-BAD3-C503-D7A6730F38CF}"/>
              </a:ext>
            </a:extLst>
          </p:cNvPr>
          <p:cNvSpPr/>
          <p:nvPr/>
        </p:nvSpPr>
        <p:spPr>
          <a:xfrm>
            <a:off x="-4" y="1692300"/>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A38C1A95-8888-833C-4744-E0B8F022AD1D}"/>
              </a:ext>
            </a:extLst>
          </p:cNvPr>
          <p:cNvGrpSpPr/>
          <p:nvPr/>
        </p:nvGrpSpPr>
        <p:grpSpPr>
          <a:xfrm>
            <a:off x="5946728" y="689493"/>
            <a:ext cx="1402960" cy="1297991"/>
            <a:chOff x="255075" y="624887"/>
            <a:chExt cx="1402960" cy="1297991"/>
          </a:xfrm>
        </p:grpSpPr>
        <p:sp>
          <p:nvSpPr>
            <p:cNvPr id="87" name="Rectangle 86">
              <a:extLst>
                <a:ext uri="{FF2B5EF4-FFF2-40B4-BE49-F238E27FC236}">
                  <a16:creationId xmlns:a16="http://schemas.microsoft.com/office/drawing/2014/main" id="{4BA50134-3E20-113E-CE5D-02ACC9DDCAEF}"/>
                </a:ext>
              </a:extLst>
            </p:cNvPr>
            <p:cNvSpPr/>
            <p:nvPr/>
          </p:nvSpPr>
          <p:spPr>
            <a:xfrm>
              <a:off x="408135" y="643323"/>
              <a:ext cx="1163707" cy="1095515"/>
            </a:xfrm>
            <a:prstGeom prst="rect">
              <a:avLst/>
            </a:prstGeom>
            <a:solidFill>
              <a:srgbClr val="ADD03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32">
              <a:extLst>
                <a:ext uri="{FF2B5EF4-FFF2-40B4-BE49-F238E27FC236}">
                  <a16:creationId xmlns:a16="http://schemas.microsoft.com/office/drawing/2014/main" id="{3CF4FBA8-92BA-32E5-B137-1ECA363C90BA}"/>
                </a:ext>
              </a:extLst>
            </p:cNvPr>
            <p:cNvSpPr txBox="1">
              <a:spLocks/>
            </p:cNvSpPr>
            <p:nvPr/>
          </p:nvSpPr>
          <p:spPr>
            <a:xfrm>
              <a:off x="255075" y="624887"/>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03</a:t>
              </a:r>
              <a:endParaRPr lang="en-US" sz="7000" dirty="0">
                <a:solidFill>
                  <a:schemeClr val="bg1"/>
                </a:solidFill>
              </a:endParaRPr>
            </a:p>
          </p:txBody>
        </p:sp>
      </p:grpSp>
    </p:spTree>
    <p:extLst>
      <p:ext uri="{BB962C8B-B14F-4D97-AF65-F5344CB8AC3E}">
        <p14:creationId xmlns:p14="http://schemas.microsoft.com/office/powerpoint/2010/main" val="194023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F0001-4EBC-4164-6A2A-1C92CFAF17F2}"/>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0F626BE-4AE7-8454-9600-57D5E92A7E49}"/>
              </a:ext>
            </a:extLst>
          </p:cNvPr>
          <p:cNvCxnSpPr>
            <a:cxnSpLocks/>
          </p:cNvCxnSpPr>
          <p:nvPr/>
        </p:nvCxnSpPr>
        <p:spPr>
          <a:xfrm>
            <a:off x="664606" y="2912733"/>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FE318F9-7717-05D6-8B57-B9E6F620748F}"/>
              </a:ext>
            </a:extLst>
          </p:cNvPr>
          <p:cNvCxnSpPr>
            <a:cxnSpLocks/>
          </p:cNvCxnSpPr>
          <p:nvPr/>
        </p:nvCxnSpPr>
        <p:spPr>
          <a:xfrm flipH="1">
            <a:off x="-10759" y="2974725"/>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1CF3AE-3C4A-D04F-A8F0-292ED3A114D2}"/>
              </a:ext>
            </a:extLst>
          </p:cNvPr>
          <p:cNvSpPr txBox="1"/>
          <p:nvPr/>
        </p:nvSpPr>
        <p:spPr>
          <a:xfrm>
            <a:off x="385109" y="2842476"/>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3.</a:t>
            </a:r>
            <a:r>
              <a:rPr lang="en-US" sz="1900" b="1" dirty="0">
                <a:solidFill>
                  <a:schemeClr val="bg1"/>
                </a:solidFill>
                <a:highlight>
                  <a:srgbClr val="ADD037"/>
                </a:highlight>
                <a:latin typeface="Calibri" panose="020F0502020204030204" pitchFamily="34" charset="0"/>
                <a:cs typeface="Calibri" panose="020F0502020204030204" pitchFamily="34" charset="0"/>
              </a:rPr>
              <a:t>1. </a:t>
            </a:r>
            <a:r>
              <a:rPr lang="en-US" sz="1900" b="1" dirty="0">
                <a:solidFill>
                  <a:srgbClr val="00898B"/>
                </a:solidFill>
                <a:latin typeface="Calibri" panose="020F0502020204030204" pitchFamily="34" charset="0"/>
                <a:cs typeface="Calibri" panose="020F0502020204030204" pitchFamily="34" charset="0"/>
              </a:rPr>
              <a:t>      Sfide di sostenibilità nel settore idrico</a:t>
            </a:r>
            <a:r>
              <a:rPr lang="en-US" sz="1900" b="1" baseline="30000" dirty="0">
                <a:solidFill>
                  <a:srgbClr val="00898B"/>
                </a:solidFill>
                <a:latin typeface="Calibri" panose="020F0502020204030204" pitchFamily="34" charset="0"/>
                <a:cs typeface="Calibri" panose="020F0502020204030204" pitchFamily="34" charset="0"/>
              </a:rPr>
              <a:t>2</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36619D68-656A-2B0A-0EC9-A80380DF5F27}"/>
              </a:ext>
            </a:extLst>
          </p:cNvPr>
          <p:cNvSpPr/>
          <p:nvPr/>
        </p:nvSpPr>
        <p:spPr>
          <a:xfrm>
            <a:off x="-10759" y="3400562"/>
            <a:ext cx="7559675" cy="1658149"/>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3D7CE9BD-EEBF-7448-09B6-95EC692535AE}"/>
              </a:ext>
            </a:extLst>
          </p:cNvPr>
          <p:cNvSpPr txBox="1">
            <a:spLocks/>
          </p:cNvSpPr>
          <p:nvPr/>
        </p:nvSpPr>
        <p:spPr>
          <a:xfrm>
            <a:off x="494008" y="3685705"/>
            <a:ext cx="5060526"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L'acqua è una risorsa limitata ma essenziale</a:t>
            </a:r>
            <a:r>
              <a:rPr lang="en-IE" sz="1600" dirty="0">
                <a:solidFill>
                  <a:schemeClr val="bg1"/>
                </a:solidFill>
                <a:ea typeface="Calibri" panose="020F0502020204030204" pitchFamily="34" charset="0"/>
                <a:cs typeface="Times New Roman" panose="02020603050405020304" pitchFamily="18" charset="0"/>
              </a:rPr>
              <a:t>, fondamentale per la sopravvivenza umana, la produttività economica e la salute ambientale. Tuttavia, l'aumento della domanda, i cambiamenti climatici, l'inquinamento e una governance inefficiente stanno aggravando lo stress idrico globale (Agenzia europea dell'ambiente, 2024). </a:t>
            </a:r>
          </a:p>
        </p:txBody>
      </p:sp>
      <p:sp>
        <p:nvSpPr>
          <p:cNvPr id="33" name="Freeform 32">
            <a:extLst>
              <a:ext uri="{FF2B5EF4-FFF2-40B4-BE49-F238E27FC236}">
                <a16:creationId xmlns:a16="http://schemas.microsoft.com/office/drawing/2014/main" id="{890DC483-BC44-F8C3-2732-728010A4B8C7}"/>
              </a:ext>
            </a:extLst>
          </p:cNvPr>
          <p:cNvSpPr/>
          <p:nvPr/>
        </p:nvSpPr>
        <p:spPr>
          <a:xfrm rot="15885478">
            <a:off x="5795988" y="3537500"/>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29EFD0B2-FBB3-6DAA-C616-7BD8BD22A516}"/>
              </a:ext>
            </a:extLst>
          </p:cNvPr>
          <p:cNvCxnSpPr>
            <a:cxnSpLocks/>
          </p:cNvCxnSpPr>
          <p:nvPr/>
        </p:nvCxnSpPr>
        <p:spPr>
          <a:xfrm>
            <a:off x="2534962" y="6545321"/>
            <a:ext cx="0" cy="2966026"/>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D9F84C-1345-47AA-49B6-33BAF98EA9AC}"/>
              </a:ext>
            </a:extLst>
          </p:cNvPr>
          <p:cNvCxnSpPr>
            <a:cxnSpLocks/>
          </p:cNvCxnSpPr>
          <p:nvPr/>
        </p:nvCxnSpPr>
        <p:spPr>
          <a:xfrm>
            <a:off x="-3155" y="6550659"/>
            <a:ext cx="2538117"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234B34A-2FC9-BEEE-E701-D62C378A86EB}"/>
              </a:ext>
            </a:extLst>
          </p:cNvPr>
          <p:cNvSpPr txBox="1"/>
          <p:nvPr/>
        </p:nvSpPr>
        <p:spPr>
          <a:xfrm>
            <a:off x="512371" y="6415616"/>
            <a:ext cx="2049509" cy="707886"/>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Stress idrico e variabilità climatica</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EBE9DC63-00E9-CCF5-094B-87C06CE9FDF3}"/>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24</a:t>
            </a:fld>
            <a:endParaRPr lang="en-US" dirty="0">
              <a:solidFill>
                <a:srgbClr val="262626"/>
              </a:solidFill>
            </a:endParaRPr>
          </a:p>
        </p:txBody>
      </p:sp>
      <p:sp>
        <p:nvSpPr>
          <p:cNvPr id="16" name="TextBox 15">
            <a:extLst>
              <a:ext uri="{FF2B5EF4-FFF2-40B4-BE49-F238E27FC236}">
                <a16:creationId xmlns:a16="http://schemas.microsoft.com/office/drawing/2014/main" id="{7A01CF21-DBBD-9EF5-D9D6-C0DC0F987844}"/>
              </a:ext>
            </a:extLst>
          </p:cNvPr>
          <p:cNvSpPr txBox="1"/>
          <p:nvPr/>
        </p:nvSpPr>
        <p:spPr>
          <a:xfrm>
            <a:off x="2803583" y="6583267"/>
            <a:ext cx="4258932" cy="3016660"/>
          </a:xfrm>
          <a:prstGeom prst="rect">
            <a:avLst/>
          </a:prstGeom>
          <a:noFill/>
        </p:spPr>
        <p:txBody>
          <a:bodyPr wrap="square" rtlCol="0">
            <a:spAutoFit/>
          </a:bodyPr>
          <a:lstStyle/>
          <a:p>
            <a:pPr marL="9525">
              <a:lnSpc>
                <a:spcPts val="1240"/>
              </a:lnSpc>
            </a:pPr>
            <a:r>
              <a:rPr lang="en-US" sz="1150" dirty="0">
                <a:solidFill>
                  <a:srgbClr val="000000"/>
                </a:solidFill>
                <a:latin typeface="Calibri" panose="020F0502020204030204" pitchFamily="34" charset="0"/>
                <a:cs typeface="Calibri" panose="020F0502020204030204" pitchFamily="34" charset="0"/>
              </a:rPr>
              <a:t>Lo stress idrico si verifica quando la domanda supera l'offerta disponibile, portando all'esaurimento delle risorse, a perdite agricole e a perturbazioni economiche (AEA, 2024). L'Europa deve affrontare un crescente stress idrico, che colpisce ogni anno il 20% del territorio e il 30% della popolazione (Lowe, Qin &amp;amp; Mao, 2022). </a:t>
            </a:r>
          </a:p>
          <a:p>
            <a:pPr marL="9525">
              <a:lnSpc>
                <a:spcPts val="1240"/>
              </a:lnSpc>
            </a:pPr>
            <a:endParaRPr lang="en-US" sz="1150" dirty="0">
              <a:solidFill>
                <a:srgbClr val="000000"/>
              </a:solidFill>
              <a:latin typeface="Calibri" panose="020F0502020204030204" pitchFamily="34" charset="0"/>
              <a:cs typeface="Calibri" panose="020F0502020204030204" pitchFamily="34" charset="0"/>
            </a:endParaRPr>
          </a:p>
          <a:p>
            <a:pPr marL="9525">
              <a:lnSpc>
                <a:spcPts val="1240"/>
              </a:lnSpc>
            </a:pPr>
            <a:r>
              <a:rPr lang="en-US" sz="1250" b="1" dirty="0">
                <a:solidFill>
                  <a:srgbClr val="51C4C6"/>
                </a:solidFill>
                <a:latin typeface="Calibri" panose="020F0502020204030204" pitchFamily="34" charset="0"/>
                <a:cs typeface="Calibri" panose="020F0502020204030204" pitchFamily="34" charset="0"/>
              </a:rPr>
              <a:t>I cambiamenti climatici aggravano ulteriormente la carenza idrica attraverso</a:t>
            </a:r>
            <a:r>
              <a:rPr lang="en-US" sz="1150" b="1" dirty="0">
                <a:solidFill>
                  <a:srgbClr val="51C4C6"/>
                </a:solidFill>
                <a:latin typeface="Calibri" panose="020F0502020204030204" pitchFamily="34" charset="0"/>
                <a:cs typeface="Calibri" panose="020F0502020204030204" pitchFamily="34" charset="0"/>
              </a:rPr>
              <a:t>:</a:t>
            </a:r>
          </a:p>
          <a:p>
            <a:pPr marL="9525">
              <a:lnSpc>
                <a:spcPts val="1240"/>
              </a:lnSpc>
            </a:pPr>
            <a:endParaRPr lang="en-US" sz="1150" dirty="0">
              <a:solidFill>
                <a:srgbClr val="000000"/>
              </a:solidFill>
              <a:latin typeface="Calibri" panose="020F0502020204030204" pitchFamily="34" charset="0"/>
              <a:cs typeface="Calibri" panose="020F0502020204030204" pitchFamily="34" charset="0"/>
            </a:endParaRP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Aumento della frequenza della siccità: periodi prolungati di scarse precipitazioni riducono le riserve di acqua superficiale e sotterranea, in particolare nell'Europa meridionale e nelle regioni mediterranee (AEA, 2024).</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Aumento delle temperature: tassi di evaporazione più elevati riducono la disponibilità di acqua, aumentando al contempo la domanda per l'irrigazione e il raffreddamento industriale (Lowe, Qin &amp;amp; Mao, 2022).</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Ritirata dei ghiacciai e alterazione dei cicli idrologici: la perdita dei ghiacciai alpini e scandinavi sconvolge i bacini fluviali che dipendono dall'acqua di fusione dei ghiacciai (AEA, 2024).</a:t>
            </a:r>
          </a:p>
          <a:p>
            <a:pPr marL="585788" indent="-576263">
              <a:lnSpc>
                <a:spcPts val="1240"/>
              </a:lnSpc>
            </a:pPr>
            <a:endParaRPr lang="en-US" sz="1150" dirty="0">
              <a:solidFill>
                <a:srgbClr val="000000"/>
              </a:solidFill>
              <a:latin typeface="Calibri" panose="020F0502020204030204" pitchFamily="34" charset="0"/>
              <a:cs typeface="Calibri" panose="020F0502020204030204" pitchFamily="34" charset="0"/>
            </a:endParaRPr>
          </a:p>
          <a:p>
            <a:pPr marL="755650" lvl="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336831A8-A0D4-9F86-0852-2869E36658A3}"/>
              </a:ext>
            </a:extLst>
          </p:cNvPr>
          <p:cNvCxnSpPr>
            <a:cxnSpLocks/>
          </p:cNvCxnSpPr>
          <p:nvPr/>
        </p:nvCxnSpPr>
        <p:spPr>
          <a:xfrm>
            <a:off x="2534962" y="9511347"/>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8DD75322-DB29-F998-B6CE-C2D14CD22502}"/>
              </a:ext>
            </a:extLst>
          </p:cNvPr>
          <p:cNvSpPr txBox="1">
            <a:spLocks/>
          </p:cNvSpPr>
          <p:nvPr/>
        </p:nvSpPr>
        <p:spPr>
          <a:xfrm>
            <a:off x="494008" y="5281885"/>
            <a:ext cx="6389643" cy="80050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La direttiva quadro europea sulle acque (WFD) ha fissato l'obiettivo di raggiungere un "buono" stato ecologico per tutti i corpi idrici entro il 2015, ma solo il 37% delle acque superficiali europee ha raggiunto questo obiettivo entro il 2021 (AEA, 2024). Questo deficit sottolinea l'urgente necessità di soluzioni basate sulla tecnologia, come l'intelligenza artificiale (AI) e l'apprendimento automatico (ML), per migliorare la conservazione e la gestione delle risorse idriche.</a:t>
            </a:r>
          </a:p>
          <a:p>
            <a:pPr algn="just">
              <a:lnSpc>
                <a:spcPts val="1220"/>
              </a:lnSpc>
              <a:spcBef>
                <a:spcPts val="0"/>
              </a:spcBef>
            </a:pPr>
            <a:endParaRPr lang="en-US" sz="1150" b="0" dirty="0">
              <a:solidFill>
                <a:srgbClr val="262626"/>
              </a:solidFill>
            </a:endParaRPr>
          </a:p>
        </p:txBody>
      </p:sp>
      <p:sp>
        <p:nvSpPr>
          <p:cNvPr id="4" name="TextBox 3">
            <a:extLst>
              <a:ext uri="{FF2B5EF4-FFF2-40B4-BE49-F238E27FC236}">
                <a16:creationId xmlns:a16="http://schemas.microsoft.com/office/drawing/2014/main" id="{EEC07EA1-32FA-085C-601A-391C7B46DC32}"/>
              </a:ext>
            </a:extLst>
          </p:cNvPr>
          <p:cNvSpPr txBox="1"/>
          <p:nvPr/>
        </p:nvSpPr>
        <p:spPr>
          <a:xfrm>
            <a:off x="608592" y="9788921"/>
            <a:ext cx="6571117" cy="194925"/>
          </a:xfrm>
          <a:prstGeom prst="rect">
            <a:avLst/>
          </a:prstGeom>
          <a:noFill/>
        </p:spPr>
        <p:txBody>
          <a:bodyPr wrap="square">
            <a:spAutoFit/>
          </a:bodyPr>
          <a:lstStyle/>
          <a:p>
            <a:pPr marL="223838" indent="-223838">
              <a:lnSpc>
                <a:spcPts val="800"/>
              </a:lnSpc>
              <a:tabLst>
                <a:tab pos="215900" algn="l"/>
              </a:tabLst>
            </a:pPr>
            <a:r>
              <a:rPr lang="en-GB" sz="750" baseline="3000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2	</a:t>
            </a:r>
            <a:r>
              <a:rPr lang="en-GB" sz="750" dirty="0">
                <a:solidFill>
                  <a:srgbClr val="000000"/>
                </a:solidFill>
                <a:effectLst/>
                <a:latin typeface="Calibri" panose="020F0502020204030204" pitchFamily="34" charset="0"/>
                <a:ea typeface="Corbel" panose="020B0503020204020204" pitchFamily="34" charset="0"/>
                <a:cs typeface="Calibri" panose="020F0502020204030204" pitchFamily="34" charset="0"/>
              </a:rPr>
              <a:t>Inserire qui la nota a piè di pagina</a:t>
            </a:r>
            <a:endParaRPr lang="en-US" sz="750" dirty="0">
              <a:solidFill>
                <a:srgbClr val="000000"/>
              </a:solidFill>
              <a:latin typeface="Calibri" panose="020F0502020204030204" pitchFamily="34" charset="0"/>
              <a:cs typeface="Calibri" panose="020F0502020204030204" pitchFamily="34" charset="0"/>
            </a:endParaRPr>
          </a:p>
        </p:txBody>
      </p:sp>
      <p:pic>
        <p:nvPicPr>
          <p:cNvPr id="13" name="Picture Placeholder 10">
            <a:extLst>
              <a:ext uri="{FF2B5EF4-FFF2-40B4-BE49-F238E27FC236}">
                <a16:creationId xmlns:a16="http://schemas.microsoft.com/office/drawing/2014/main" id="{1056C09A-9493-E701-5A91-5437ED27F7DB}"/>
              </a:ext>
            </a:extLst>
          </p:cNvPr>
          <p:cNvPicPr>
            <a:picLocks noChangeAspect="1"/>
          </p:cNvPicPr>
          <p:nvPr/>
        </p:nvPicPr>
        <p:blipFill rotWithShape="1">
          <a:blip r:embed="rId2"/>
          <a:srcRect l="1724" t="22812" r="6028" b="25326"/>
          <a:stretch/>
        </p:blipFill>
        <p:spPr>
          <a:xfrm>
            <a:off x="-10759" y="11525"/>
            <a:ext cx="7608937" cy="240626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4" name="Rectangle 13">
            <a:extLst>
              <a:ext uri="{FF2B5EF4-FFF2-40B4-BE49-F238E27FC236}">
                <a16:creationId xmlns:a16="http://schemas.microsoft.com/office/drawing/2014/main" id="{610598B0-0A82-89ED-A688-F1522BAA168F}"/>
              </a:ext>
            </a:extLst>
          </p:cNvPr>
          <p:cNvSpPr/>
          <p:nvPr/>
        </p:nvSpPr>
        <p:spPr>
          <a:xfrm>
            <a:off x="0" y="20806"/>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44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989BE-E64B-3479-0163-21A0766BB041}"/>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617B8808-981E-5068-A502-A8D2DBCFC970}"/>
              </a:ext>
            </a:extLst>
          </p:cNvPr>
          <p:cNvSpPr/>
          <p:nvPr/>
        </p:nvSpPr>
        <p:spPr>
          <a:xfrm>
            <a:off x="-1" y="0"/>
            <a:ext cx="7559675" cy="569277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FC2A1D-8FB0-CD31-A9AD-8C9F42290635}"/>
              </a:ext>
            </a:extLst>
          </p:cNvPr>
          <p:cNvSpPr/>
          <p:nvPr/>
        </p:nvSpPr>
        <p:spPr>
          <a:xfrm>
            <a:off x="494278" y="1461870"/>
            <a:ext cx="6571117" cy="4013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19BF6346-6769-C78B-4C5B-35280BBE1994}"/>
              </a:ext>
            </a:extLst>
          </p:cNvPr>
          <p:cNvSpPr txBox="1">
            <a:spLocks/>
          </p:cNvSpPr>
          <p:nvPr/>
        </p:nvSpPr>
        <p:spPr>
          <a:xfrm>
            <a:off x="2788521" y="369451"/>
            <a:ext cx="3536074"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L'inquinamento idrico rimane una delle minacce più significative alla gestione sostenibile delle risorse idriche. </a:t>
            </a:r>
          </a:p>
        </p:txBody>
      </p:sp>
      <p:sp>
        <p:nvSpPr>
          <p:cNvPr id="33" name="Freeform 32">
            <a:extLst>
              <a:ext uri="{FF2B5EF4-FFF2-40B4-BE49-F238E27FC236}">
                <a16:creationId xmlns:a16="http://schemas.microsoft.com/office/drawing/2014/main" id="{5E2DB023-8A63-545E-9269-D7087E19BECB}"/>
              </a:ext>
            </a:extLst>
          </p:cNvPr>
          <p:cNvSpPr/>
          <p:nvPr/>
        </p:nvSpPr>
        <p:spPr>
          <a:xfrm rot="10513197">
            <a:off x="6095194" y="-883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C8DEE32-5DD9-94D0-23BB-D5F0E8883CA8}"/>
              </a:ext>
            </a:extLst>
          </p:cNvPr>
          <p:cNvCxnSpPr>
            <a:cxnSpLocks/>
          </p:cNvCxnSpPr>
          <p:nvPr/>
        </p:nvCxnSpPr>
        <p:spPr>
          <a:xfrm>
            <a:off x="2520868" y="1708544"/>
            <a:ext cx="0" cy="3372961"/>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3E78E9-3B5F-8574-1E7C-D6F490EB2FB4}"/>
              </a:ext>
            </a:extLst>
          </p:cNvPr>
          <p:cNvCxnSpPr>
            <a:cxnSpLocks/>
          </p:cNvCxnSpPr>
          <p:nvPr/>
        </p:nvCxnSpPr>
        <p:spPr>
          <a:xfrm>
            <a:off x="1605279" y="1713882"/>
            <a:ext cx="91558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76C2387-FAC2-3BA8-3634-0B4FDA985E8F}"/>
              </a:ext>
            </a:extLst>
          </p:cNvPr>
          <p:cNvSpPr txBox="1"/>
          <p:nvPr/>
        </p:nvSpPr>
        <p:spPr>
          <a:xfrm>
            <a:off x="579557" y="1578839"/>
            <a:ext cx="2049509" cy="1326325"/>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Le due principali categorie di inquinamento che colpiscono i corpi idrici europei sono:</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04E2B7C4-163B-1A09-44E7-E3D581C4CB6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25</a:t>
            </a:fld>
            <a:endParaRPr lang="en-US" dirty="0">
              <a:solidFill>
                <a:srgbClr val="262626"/>
              </a:solidFill>
            </a:endParaRPr>
          </a:p>
        </p:txBody>
      </p:sp>
      <p:cxnSp>
        <p:nvCxnSpPr>
          <p:cNvPr id="23" name="Straight Connector 22">
            <a:extLst>
              <a:ext uri="{FF2B5EF4-FFF2-40B4-BE49-F238E27FC236}">
                <a16:creationId xmlns:a16="http://schemas.microsoft.com/office/drawing/2014/main" id="{6EB7490F-8250-4104-45A7-D011DE4D32C4}"/>
              </a:ext>
            </a:extLst>
          </p:cNvPr>
          <p:cNvCxnSpPr>
            <a:cxnSpLocks/>
          </p:cNvCxnSpPr>
          <p:nvPr/>
        </p:nvCxnSpPr>
        <p:spPr>
          <a:xfrm>
            <a:off x="2499014" y="5071345"/>
            <a:ext cx="456638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54458D-B8D0-02AD-C696-C6A3098365BA}"/>
              </a:ext>
            </a:extLst>
          </p:cNvPr>
          <p:cNvSpPr txBox="1"/>
          <p:nvPr/>
        </p:nvSpPr>
        <p:spPr>
          <a:xfrm>
            <a:off x="608592" y="369451"/>
            <a:ext cx="1758685"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Inquinamento e deterioramento della qualità dell'acqua</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2DF3766E-315C-6611-EF19-A0C73CF7D66D}"/>
              </a:ext>
            </a:extLst>
          </p:cNvPr>
          <p:cNvCxnSpPr>
            <a:cxnSpLocks/>
          </p:cNvCxnSpPr>
          <p:nvPr/>
        </p:nvCxnSpPr>
        <p:spPr>
          <a:xfrm>
            <a:off x="2502716" y="3553839"/>
            <a:ext cx="456267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4A35C6-98DF-46AA-1D7F-3A88C73EE7DA}"/>
              </a:ext>
            </a:extLst>
          </p:cNvPr>
          <p:cNvCxnSpPr>
            <a:cxnSpLocks/>
          </p:cNvCxnSpPr>
          <p:nvPr/>
        </p:nvCxnSpPr>
        <p:spPr>
          <a:xfrm>
            <a:off x="2456842" y="296823"/>
            <a:ext cx="0" cy="944447"/>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9B2A86-1CE5-AFD1-8274-316B007907DD}"/>
              </a:ext>
            </a:extLst>
          </p:cNvPr>
          <p:cNvSpPr txBox="1"/>
          <p:nvPr/>
        </p:nvSpPr>
        <p:spPr>
          <a:xfrm>
            <a:off x="2250828" y="1659775"/>
            <a:ext cx="4627491" cy="4063100"/>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Inquinamento chimico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Il deflusso agricolo (ad esempio nitrati, fosfati e pesticidi) porta all'eutrofizzazione (eccessiva ricchezza di nutrienti in un lago o in un altro corpo idrico), riducendo i livelli di ossigeno negli ecosistemi acquatici (AEA, 2024).</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Gli scarichi industriali introducono metalli pesanti, microplastiche e inquinanti organici persistenti (POP) nei sistemi idrici (Lowe, Qin &amp;amp; Mao, 2022).</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Gli inquinanti storici come il mercurio e i ritardanti di fiamma bromurati continuano a degradare la qualità delle acque superficiali (AEA, 2024).</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Contaminazione microbica e inquinanti emergenti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farmaci e i batteri resistenti agli antibiotici contaminano sempre più le fonti di acqua potabile, mettendo a rischio la salute pubblica e gli ecosistemi acquatici (Lowe, Qin &amp;amp; Mao, 2022).</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Le acque reflue urbane trattate in modo inadeguato contribuiscono alla diffusione di agenti patogeni e geni resistenti agli antibiotici (EEA, 2024).</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150" dirty="0">
                <a:solidFill>
                  <a:srgbClr val="000000"/>
                </a:solidFill>
                <a:latin typeface="Calibri" panose="020F0502020204030204" pitchFamily="34" charset="0"/>
                <a:cs typeface="Calibri" panose="020F0502020204030204" pitchFamily="34" charset="0"/>
              </a:rPr>
              <a:t>.</a:t>
            </a:r>
          </a:p>
          <a:p>
            <a:pPr marL="755650" lvl="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30CA2C2-A223-1880-5A34-3A4CB913D552}"/>
              </a:ext>
            </a:extLst>
          </p:cNvPr>
          <p:cNvCxnSpPr>
            <a:cxnSpLocks/>
          </p:cNvCxnSpPr>
          <p:nvPr/>
        </p:nvCxnSpPr>
        <p:spPr>
          <a:xfrm>
            <a:off x="2536207" y="6356919"/>
            <a:ext cx="0" cy="1479535"/>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8F034A-DC80-AA33-5869-86E684DA3D2F}"/>
              </a:ext>
            </a:extLst>
          </p:cNvPr>
          <p:cNvCxnSpPr>
            <a:cxnSpLocks/>
          </p:cNvCxnSpPr>
          <p:nvPr/>
        </p:nvCxnSpPr>
        <p:spPr>
          <a:xfrm>
            <a:off x="-1910" y="6362257"/>
            <a:ext cx="2538117"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CE9FD66-8661-CDDA-D064-5907EFE36964}"/>
              </a:ext>
            </a:extLst>
          </p:cNvPr>
          <p:cNvSpPr txBox="1"/>
          <p:nvPr/>
        </p:nvSpPr>
        <p:spPr>
          <a:xfrm>
            <a:off x="513617" y="6227214"/>
            <a:ext cx="1853664" cy="1121141"/>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Uso non sostenibile dell'acqua e inefficienze infrastrutturali</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cxnSp>
        <p:nvCxnSpPr>
          <p:cNvPr id="45" name="Straight Connector 44">
            <a:extLst>
              <a:ext uri="{FF2B5EF4-FFF2-40B4-BE49-F238E27FC236}">
                <a16:creationId xmlns:a16="http://schemas.microsoft.com/office/drawing/2014/main" id="{7897138F-B9E5-7083-BD34-DA2AE3713070}"/>
              </a:ext>
            </a:extLst>
          </p:cNvPr>
          <p:cNvCxnSpPr>
            <a:cxnSpLocks/>
          </p:cNvCxnSpPr>
          <p:nvPr/>
        </p:nvCxnSpPr>
        <p:spPr>
          <a:xfrm>
            <a:off x="2529972" y="7836454"/>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09E7047-07D9-CD94-50C2-C035F5857125}"/>
              </a:ext>
            </a:extLst>
          </p:cNvPr>
          <p:cNvSpPr txBox="1"/>
          <p:nvPr/>
        </p:nvSpPr>
        <p:spPr>
          <a:xfrm>
            <a:off x="2798681" y="6308150"/>
            <a:ext cx="4475986" cy="1631665"/>
          </a:xfrm>
          <a:prstGeom prst="rect">
            <a:avLst/>
          </a:prstGeom>
          <a:noFill/>
        </p:spPr>
        <p:txBody>
          <a:bodyPr wrap="square" rtlCol="0">
            <a:spAutoFit/>
          </a:bodyPr>
          <a:lstStyle/>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L'agricoltura è il settore che consuma più acqua, rappresentando il 59% dei prelievi di acqua dolce in Europa (AEA, 2024).</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 Si stima che il 23% dell'approvvigionamento idrico comunale vada perso a causa di perdite, con conseguenti inefficienze e perdite economiche (Lowe, Qin &amp;amp; Mao, 2022).</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 Le industrie ad alto consumo idrico, come la produzione di energia e la manifattura, esercitano una forte pressione sulle risorse idriche locali (AEA, 2024).</a:t>
            </a:r>
          </a:p>
          <a:p>
            <a:pPr marL="585788" indent="-576263">
              <a:lnSpc>
                <a:spcPts val="1240"/>
              </a:lnSpc>
            </a:pPr>
            <a:endParaRPr lang="en-US" sz="1150" dirty="0">
              <a:solidFill>
                <a:srgbClr val="000000"/>
              </a:solidFill>
              <a:latin typeface="Calibri" panose="020F0502020204030204" pitchFamily="34" charset="0"/>
              <a:cs typeface="Calibri" panose="020F0502020204030204" pitchFamily="34" charset="0"/>
            </a:endParaRPr>
          </a:p>
          <a:p>
            <a:pPr marL="755650" lvl="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47" name="Straight Connector 46">
            <a:extLst>
              <a:ext uri="{FF2B5EF4-FFF2-40B4-BE49-F238E27FC236}">
                <a16:creationId xmlns:a16="http://schemas.microsoft.com/office/drawing/2014/main" id="{20FD35D2-38EB-E58E-6BDE-988AA8E713E4}"/>
              </a:ext>
            </a:extLst>
          </p:cNvPr>
          <p:cNvCxnSpPr>
            <a:cxnSpLocks/>
          </p:cNvCxnSpPr>
          <p:nvPr/>
        </p:nvCxnSpPr>
        <p:spPr>
          <a:xfrm>
            <a:off x="2536207" y="8321199"/>
            <a:ext cx="0" cy="1733045"/>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388E6-84C3-0DEC-756D-197AFEE142B7}"/>
              </a:ext>
            </a:extLst>
          </p:cNvPr>
          <p:cNvCxnSpPr>
            <a:cxnSpLocks/>
          </p:cNvCxnSpPr>
          <p:nvPr/>
        </p:nvCxnSpPr>
        <p:spPr>
          <a:xfrm>
            <a:off x="-1910" y="8326537"/>
            <a:ext cx="2538117"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F2E4FAF-DCE2-B2FF-0932-ADB3BEBF982F}"/>
              </a:ext>
            </a:extLst>
          </p:cNvPr>
          <p:cNvSpPr txBox="1"/>
          <p:nvPr/>
        </p:nvSpPr>
        <p:spPr>
          <a:xfrm>
            <a:off x="513617" y="8191494"/>
            <a:ext cx="1853664" cy="915956"/>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La necessità di soluzioni intelligenti e basate sull'intelligenza artificiale per la gestione dell'acqua</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34C1DBC0-399A-C6C9-2BFE-48EBEB62F846}"/>
              </a:ext>
            </a:extLst>
          </p:cNvPr>
          <p:cNvCxnSpPr>
            <a:cxnSpLocks/>
          </p:cNvCxnSpPr>
          <p:nvPr/>
        </p:nvCxnSpPr>
        <p:spPr>
          <a:xfrm>
            <a:off x="2529972" y="10054244"/>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795518A-B983-7C05-76AB-330994585099}"/>
              </a:ext>
            </a:extLst>
          </p:cNvPr>
          <p:cNvSpPr txBox="1"/>
          <p:nvPr/>
        </p:nvSpPr>
        <p:spPr>
          <a:xfrm>
            <a:off x="2798681" y="8272430"/>
            <a:ext cx="4475986" cy="1785553"/>
          </a:xfrm>
          <a:prstGeom prst="rect">
            <a:avLst/>
          </a:prstGeom>
          <a:noFill/>
        </p:spPr>
        <p:txBody>
          <a:bodyPr wrap="square" rtlCol="0">
            <a:spAutoFit/>
          </a:bodyPr>
          <a:lstStyle/>
          <a:p>
            <a:pPr marL="9525">
              <a:lnSpc>
                <a:spcPts val="1240"/>
              </a:lnSpc>
              <a:buClr>
                <a:srgbClr val="ADD037"/>
              </a:buClr>
            </a:pPr>
            <a:r>
              <a:rPr lang="en-US" sz="1150" dirty="0">
                <a:solidFill>
                  <a:srgbClr val="000000"/>
                </a:solidFill>
                <a:latin typeface="Calibri" panose="020F0502020204030204" pitchFamily="34" charset="0"/>
                <a:cs typeface="Calibri" panose="020F0502020204030204" pitchFamily="34" charset="0"/>
              </a:rPr>
              <a:t>Per affrontare queste sfide, l'intelligenza artificiale, l'apprendimento automatico e le tecnologie idriche intelligenti offrono analisi predittive, monitoraggio in tempo reale e strumenti decisionali basati sui dati (Lowe, Qin &amp;amp; Mao, 2022). </a:t>
            </a:r>
          </a:p>
          <a:p>
            <a:pPr marL="9525">
              <a:lnSpc>
                <a:spcPts val="1240"/>
              </a:lnSpc>
              <a:buClr>
                <a:srgbClr val="ADD037"/>
              </a:buClr>
            </a:pPr>
            <a:endParaRPr lang="en-US" sz="1150" dirty="0">
              <a:solidFill>
                <a:srgbClr val="000000"/>
              </a:solidFill>
              <a:latin typeface="Calibri" panose="020F0502020204030204" pitchFamily="34" charset="0"/>
              <a:cs typeface="Calibri" panose="020F0502020204030204" pitchFamily="34" charset="0"/>
            </a:endParaRPr>
          </a:p>
          <a:p>
            <a:pPr marL="9525">
              <a:lnSpc>
                <a:spcPts val="1240"/>
              </a:lnSpc>
              <a:buClr>
                <a:srgbClr val="ADD037"/>
              </a:buClr>
            </a:pPr>
            <a:r>
              <a:rPr lang="en-US" sz="1250" b="1" dirty="0">
                <a:solidFill>
                  <a:srgbClr val="51C4C6"/>
                </a:solidFill>
                <a:latin typeface="Calibri" panose="020F0502020204030204" pitchFamily="34" charset="0"/>
                <a:cs typeface="Calibri" panose="020F0502020204030204" pitchFamily="34" charset="0"/>
              </a:rPr>
              <a:t>L'IA può consentire:</a:t>
            </a:r>
          </a:p>
          <a:p>
            <a:pPr marL="9525">
              <a:lnSpc>
                <a:spcPts val="1240"/>
              </a:lnSpc>
              <a:buClr>
                <a:srgbClr val="ADD037"/>
              </a:buClr>
            </a:pPr>
            <a:r>
              <a:rPr lang="en-US" sz="1150" dirty="0">
                <a:solidFill>
                  <a:srgbClr val="000000"/>
                </a:solidFill>
                <a:latin typeface="Calibri" panose="020F0502020204030204" pitchFamily="34" charset="0"/>
                <a:cs typeface="Calibri" panose="020F0502020204030204" pitchFamily="34" charset="0"/>
              </a:rPr>
              <a:t> </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Distribuzione </a:t>
            </a:r>
            <a:r>
              <a:rPr lang="en-US" sz="1150" dirty="0" err="1">
                <a:solidFill>
                  <a:srgbClr val="000000"/>
                </a:solidFill>
                <a:latin typeface="Calibri" panose="020F0502020204030204" pitchFamily="34" charset="0"/>
                <a:cs typeface="Calibri" panose="020F0502020204030204" pitchFamily="34" charset="0"/>
              </a:rPr>
              <a:t>ottimizzata </a:t>
            </a:r>
            <a:r>
              <a:rPr lang="en-US" sz="1150" dirty="0">
                <a:solidFill>
                  <a:srgbClr val="000000"/>
                </a:solidFill>
                <a:latin typeface="Calibri" panose="020F0502020204030204" pitchFamily="34" charset="0"/>
                <a:cs typeface="Calibri" panose="020F0502020204030204" pitchFamily="34" charset="0"/>
              </a:rPr>
              <a:t>dell'acqua per ridurre gli sprechi</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Il rilevamento automatico dell'inquinamento nelle acque superficiali e sotterranee</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Irrigazione di precisione per ridurre al minimo l'uso di acqua in agricoltura</a:t>
            </a:r>
          </a:p>
          <a:p>
            <a:pPr marL="180975" indent="-171450">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Previsioni di alluvioni e siccità potenziate dall'IA</a:t>
            </a:r>
          </a:p>
          <a:p>
            <a:pPr marL="9525">
              <a:lnSpc>
                <a:spcPts val="1240"/>
              </a:lnSpc>
              <a:buClr>
                <a:srgbClr val="ADD037"/>
              </a:buClr>
            </a:pPr>
            <a:endParaRPr lang="en-US" sz="115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93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00046-4AB0-A0D0-3130-BB1F7012871D}"/>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0146108-A7F5-F41A-AB4A-A3D1B5946822}"/>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D6EFE1E-BDD8-7CCB-8A98-4AAC04C71C40}"/>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2CE830-562E-7E14-90D9-F2FD21B18DD6}"/>
              </a:ext>
            </a:extLst>
          </p:cNvPr>
          <p:cNvSpPr txBox="1"/>
          <p:nvPr/>
        </p:nvSpPr>
        <p:spPr>
          <a:xfrm>
            <a:off x="395868" y="274294"/>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3.</a:t>
            </a:r>
            <a:r>
              <a:rPr lang="en-US" sz="1900" b="1" dirty="0">
                <a:solidFill>
                  <a:schemeClr val="bg1"/>
                </a:solidFill>
                <a:highlight>
                  <a:srgbClr val="ADD037"/>
                </a:highlight>
                <a:latin typeface="Calibri" panose="020F0502020204030204" pitchFamily="34" charset="0"/>
                <a:cs typeface="Calibri" panose="020F0502020204030204" pitchFamily="34" charset="0"/>
              </a:rPr>
              <a:t>2. </a:t>
            </a:r>
            <a:r>
              <a:rPr lang="en-US" sz="1900" b="1" dirty="0">
                <a:solidFill>
                  <a:srgbClr val="00898B"/>
                </a:solidFill>
                <a:latin typeface="Calibri" panose="020F0502020204030204" pitchFamily="34" charset="0"/>
                <a:cs typeface="Calibri" panose="020F0502020204030204" pitchFamily="34" charset="0"/>
              </a:rPr>
              <a:t>      Attuale utilizzo dell'IA nella gestione delle risorse idriche</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F5EFE22-A84B-D4FE-D296-33D7B13D8E3A}"/>
              </a:ext>
            </a:extLst>
          </p:cNvPr>
          <p:cNvSpPr/>
          <p:nvPr/>
        </p:nvSpPr>
        <p:spPr>
          <a:xfrm>
            <a:off x="6426" y="832380"/>
            <a:ext cx="7559675" cy="1825495"/>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43A0024D-B37F-7598-DDE2-31F3D3A984F1}"/>
              </a:ext>
            </a:extLst>
          </p:cNvPr>
          <p:cNvSpPr txBox="1">
            <a:spLocks/>
          </p:cNvSpPr>
          <p:nvPr/>
        </p:nvSpPr>
        <p:spPr>
          <a:xfrm>
            <a:off x="504766" y="1117522"/>
            <a:ext cx="5344758"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L'integrazione dell'IA </a:t>
            </a:r>
            <a:r>
              <a:rPr lang="en-IE" sz="1600" b="1" dirty="0">
                <a:solidFill>
                  <a:schemeClr val="bg1"/>
                </a:solidFill>
                <a:ea typeface="Calibri" panose="020F0502020204030204" pitchFamily="34" charset="0"/>
                <a:cs typeface="Times New Roman" panose="02020603050405020304" pitchFamily="18" charset="0"/>
              </a:rPr>
              <a:t>nei sistemi di trattamento delle acque reflue e di approvvigionamento idrico </a:t>
            </a:r>
            <a:r>
              <a:rPr lang="en-IE" sz="1600" dirty="0">
                <a:solidFill>
                  <a:schemeClr val="bg1"/>
                </a:solidFill>
                <a:ea typeface="Calibri" panose="020F0502020204030204" pitchFamily="34" charset="0"/>
                <a:cs typeface="Times New Roman" panose="02020603050405020304" pitchFamily="18" charset="0"/>
              </a:rPr>
              <a:t>ha profonde implicazioni per </a:t>
            </a:r>
            <a:r>
              <a:rPr lang="en-IE" sz="1600" b="1" dirty="0">
                <a:solidFill>
                  <a:schemeClr val="bg1"/>
                </a:solidFill>
                <a:ea typeface="Calibri" panose="020F0502020204030204" pitchFamily="34" charset="0"/>
                <a:cs typeface="Times New Roman" panose="02020603050405020304" pitchFamily="18" charset="0"/>
              </a:rPr>
              <a:t>il miglioramento dell'efficienza, della sostenibilità e dei processi decisionali</a:t>
            </a:r>
            <a:r>
              <a:rPr lang="en-IE" sz="1600" dirty="0">
                <a:solidFill>
                  <a:schemeClr val="bg1"/>
                </a:solidFill>
                <a:ea typeface="Calibri" panose="020F0502020204030204" pitchFamily="34" charset="0"/>
                <a:cs typeface="Times New Roman" panose="02020603050405020304" pitchFamily="18" charset="0"/>
              </a:rPr>
              <a:t>. Ottimizzando l'uso delle risorse, riducendo i costi operativi e migliorando l'affidabilità dei sistemi, l'IA determina significativi aumenti di efficienza.</a:t>
            </a:r>
          </a:p>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 </a:t>
            </a:r>
          </a:p>
        </p:txBody>
      </p:sp>
      <p:sp>
        <p:nvSpPr>
          <p:cNvPr id="33" name="Freeform 32">
            <a:extLst>
              <a:ext uri="{FF2B5EF4-FFF2-40B4-BE49-F238E27FC236}">
                <a16:creationId xmlns:a16="http://schemas.microsoft.com/office/drawing/2014/main" id="{EBAB5D30-8378-13E2-E3C9-89EB78B8EB5A}"/>
              </a:ext>
            </a:extLst>
          </p:cNvPr>
          <p:cNvSpPr/>
          <p:nvPr/>
        </p:nvSpPr>
        <p:spPr>
          <a:xfrm rot="15885478">
            <a:off x="5806747" y="969317"/>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58" name="Slide Number Placeholder 5">
            <a:extLst>
              <a:ext uri="{FF2B5EF4-FFF2-40B4-BE49-F238E27FC236}">
                <a16:creationId xmlns:a16="http://schemas.microsoft.com/office/drawing/2014/main" id="{E66A50C9-0C97-67AE-F25F-5EA21483B252}"/>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26</a:t>
            </a:fld>
            <a:endParaRPr lang="en-US" dirty="0">
              <a:solidFill>
                <a:srgbClr val="262626"/>
              </a:solidFill>
            </a:endParaRPr>
          </a:p>
        </p:txBody>
      </p:sp>
      <p:sp>
        <p:nvSpPr>
          <p:cNvPr id="3" name="Text Placeholder 1">
            <a:extLst>
              <a:ext uri="{FF2B5EF4-FFF2-40B4-BE49-F238E27FC236}">
                <a16:creationId xmlns:a16="http://schemas.microsoft.com/office/drawing/2014/main" id="{AE1A037B-FDB4-183B-66AD-0EC42703450E}"/>
              </a:ext>
            </a:extLst>
          </p:cNvPr>
          <p:cNvSpPr txBox="1">
            <a:spLocks/>
          </p:cNvSpPr>
          <p:nvPr/>
        </p:nvSpPr>
        <p:spPr>
          <a:xfrm>
            <a:off x="585015" y="2979386"/>
            <a:ext cx="6389643" cy="14094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Il suo ruolo nella promozione della sostenibilità è evidente nella riduzione del consumo energetico, nel miglioramento della qualità dell'acqua e nella migliore gestione delle risorse. Inoltre, la sinergia tra IA e big data consente un processo decisionale dinamico e preciso, in particolare nella pianificazione e nella gestione delle crisi. Tuttavia, il potenziale dell'IA è ostacolato da sfide quali l'inadeguata qualità dei dati e delle infrastrutture, soprattutto nelle regioni a basso reddito. Affrontare queste barriere attraverso investimenti in sistemi di dati robusti, infrastrutture tecnologiche e accesso equo è essenziale per sfruttare appieno l'impatto trasformativo dell'IA sulla gestione delle risorse idriche di fronte alle crescenti limitazioni delle risorse e ai cambiamenti climatici. La crescente complessità della gestione delle risorse idriche richiede interventi tecnologici avanzati per migliorare l'efficienza, ridurre gli sprechi e garantire la sostenibilità. L'intelligenza artificiale (IA) è diventata uno strumento di trasformazione in questo settore, fornendo soluzioni basate sui dati a sfide di lunga data. </a:t>
            </a:r>
          </a:p>
        </p:txBody>
      </p:sp>
      <p:cxnSp>
        <p:nvCxnSpPr>
          <p:cNvPr id="12" name="Straight Connector 11">
            <a:extLst>
              <a:ext uri="{FF2B5EF4-FFF2-40B4-BE49-F238E27FC236}">
                <a16:creationId xmlns:a16="http://schemas.microsoft.com/office/drawing/2014/main" id="{F0EA49C5-B92A-E7C5-1389-CD1DFF05D1A9}"/>
              </a:ext>
            </a:extLst>
          </p:cNvPr>
          <p:cNvCxnSpPr>
            <a:cxnSpLocks/>
          </p:cNvCxnSpPr>
          <p:nvPr/>
        </p:nvCxnSpPr>
        <p:spPr>
          <a:xfrm>
            <a:off x="13308" y="7169568"/>
            <a:ext cx="7533055"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25DF8B5C-D236-D0DE-0715-AB632FAA6ED3}"/>
              </a:ext>
            </a:extLst>
          </p:cNvPr>
          <p:cNvGrpSpPr/>
          <p:nvPr/>
        </p:nvGrpSpPr>
        <p:grpSpPr>
          <a:xfrm>
            <a:off x="1227270" y="6098207"/>
            <a:ext cx="5105131" cy="3784714"/>
            <a:chOff x="2146230" y="5321154"/>
            <a:chExt cx="5105131" cy="3784714"/>
          </a:xfrm>
        </p:grpSpPr>
        <p:grpSp>
          <p:nvGrpSpPr>
            <p:cNvPr id="13" name="Group 12">
              <a:extLst>
                <a:ext uri="{FF2B5EF4-FFF2-40B4-BE49-F238E27FC236}">
                  <a16:creationId xmlns:a16="http://schemas.microsoft.com/office/drawing/2014/main" id="{E9508B9A-1DBA-11E1-E180-A5303C864694}"/>
                </a:ext>
              </a:extLst>
            </p:cNvPr>
            <p:cNvGrpSpPr/>
            <p:nvPr/>
          </p:nvGrpSpPr>
          <p:grpSpPr>
            <a:xfrm>
              <a:off x="2153845" y="5321155"/>
              <a:ext cx="1557213" cy="3715445"/>
              <a:chOff x="205357" y="6570863"/>
              <a:chExt cx="1707964" cy="4075128"/>
            </a:xfrm>
          </p:grpSpPr>
          <p:sp>
            <p:nvSpPr>
              <p:cNvPr id="14" name="Rectangle 13">
                <a:extLst>
                  <a:ext uri="{FF2B5EF4-FFF2-40B4-BE49-F238E27FC236}">
                    <a16:creationId xmlns:a16="http://schemas.microsoft.com/office/drawing/2014/main" id="{056D672C-2A47-0D69-33EF-49489ABDED6F}"/>
                  </a:ext>
                </a:extLst>
              </p:cNvPr>
              <p:cNvSpPr/>
              <p:nvPr/>
            </p:nvSpPr>
            <p:spPr>
              <a:xfrm>
                <a:off x="205357" y="7957058"/>
                <a:ext cx="1707964" cy="2688933"/>
              </a:xfrm>
              <a:prstGeom prst="rect">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512105D6-902C-769F-6572-A02E4BFFCAC4}"/>
                  </a:ext>
                </a:extLst>
              </p:cNvPr>
              <p:cNvSpPr/>
              <p:nvPr/>
            </p:nvSpPr>
            <p:spPr>
              <a:xfrm>
                <a:off x="547405" y="7947013"/>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18" name="Freeform 17">
                <a:extLst>
                  <a:ext uri="{FF2B5EF4-FFF2-40B4-BE49-F238E27FC236}">
                    <a16:creationId xmlns:a16="http://schemas.microsoft.com/office/drawing/2014/main" id="{2F7B8C4D-D0C4-FF10-9A57-0CDA623D50FB}"/>
                  </a:ext>
                </a:extLst>
              </p:cNvPr>
              <p:cNvSpPr/>
              <p:nvPr/>
            </p:nvSpPr>
            <p:spPr>
              <a:xfrm>
                <a:off x="866225" y="7943714"/>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00898B"/>
              </a:solidFill>
              <a:ln w="2276"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6556198-12EB-A84B-ABA0-2A89B43A60BC}"/>
                  </a:ext>
                </a:extLst>
              </p:cNvPr>
              <p:cNvSpPr/>
              <p:nvPr/>
            </p:nvSpPr>
            <p:spPr>
              <a:xfrm>
                <a:off x="1059794" y="7527289"/>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21" name="Graphic 15">
                <a:extLst>
                  <a:ext uri="{FF2B5EF4-FFF2-40B4-BE49-F238E27FC236}">
                    <a16:creationId xmlns:a16="http://schemas.microsoft.com/office/drawing/2014/main" id="{AA58F992-D400-87E3-2E51-016AD4E13468}"/>
                  </a:ext>
                </a:extLst>
              </p:cNvPr>
              <p:cNvGrpSpPr/>
              <p:nvPr/>
            </p:nvGrpSpPr>
            <p:grpSpPr>
              <a:xfrm>
                <a:off x="1006279" y="7689159"/>
                <a:ext cx="118191" cy="117931"/>
                <a:chOff x="1006279" y="7689162"/>
                <a:chExt cx="118191" cy="117931"/>
              </a:xfrm>
            </p:grpSpPr>
            <p:sp>
              <p:nvSpPr>
                <p:cNvPr id="28" name="Freeform 27">
                  <a:extLst>
                    <a:ext uri="{FF2B5EF4-FFF2-40B4-BE49-F238E27FC236}">
                      <a16:creationId xmlns:a16="http://schemas.microsoft.com/office/drawing/2014/main" id="{55201C1E-A254-2966-D7AF-B5EA73B2CB32}"/>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25C2C5E-FAB0-A831-F63E-8FBDBB3995ED}"/>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00898B"/>
                </a:solidFill>
                <a:ln w="2276" cap="flat">
                  <a:noFill/>
                  <a:prstDash val="solid"/>
                  <a:miter/>
                </a:ln>
              </p:spPr>
              <p:txBody>
                <a:bodyPr rtlCol="0" anchor="ctr"/>
                <a:lstStyle/>
                <a:p>
                  <a:endParaRPr lang="en-US"/>
                </a:p>
              </p:txBody>
            </p:sp>
          </p:grpSp>
          <p:grpSp>
            <p:nvGrpSpPr>
              <p:cNvPr id="25" name="Graphic 15">
                <a:extLst>
                  <a:ext uri="{FF2B5EF4-FFF2-40B4-BE49-F238E27FC236}">
                    <a16:creationId xmlns:a16="http://schemas.microsoft.com/office/drawing/2014/main" id="{19C36B36-5E16-C99E-3F97-4D9EAE9B7F98}"/>
                  </a:ext>
                </a:extLst>
              </p:cNvPr>
              <p:cNvGrpSpPr/>
              <p:nvPr/>
            </p:nvGrpSpPr>
            <p:grpSpPr>
              <a:xfrm>
                <a:off x="547405" y="6570863"/>
                <a:ext cx="1035254" cy="914993"/>
                <a:chOff x="547405" y="6570863"/>
                <a:chExt cx="1035254" cy="914993"/>
              </a:xfrm>
            </p:grpSpPr>
            <p:sp>
              <p:nvSpPr>
                <p:cNvPr id="26" name="Freeform 25">
                  <a:extLst>
                    <a:ext uri="{FF2B5EF4-FFF2-40B4-BE49-F238E27FC236}">
                      <a16:creationId xmlns:a16="http://schemas.microsoft.com/office/drawing/2014/main" id="{4B3CD405-0B64-92BB-2FA5-740FCED626EE}"/>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00898B"/>
                </a:solidFill>
                <a:ln w="227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79CC91A-6F63-0987-BAD2-73B52B582534}"/>
                    </a:ext>
                  </a:extLst>
                </p:cNvPr>
                <p:cNvSpPr/>
                <p:nvPr/>
              </p:nvSpPr>
              <p:spPr>
                <a:xfrm>
                  <a:off x="667646" y="6570863"/>
                  <a:ext cx="795228"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32" name="Group 31">
              <a:extLst>
                <a:ext uri="{FF2B5EF4-FFF2-40B4-BE49-F238E27FC236}">
                  <a16:creationId xmlns:a16="http://schemas.microsoft.com/office/drawing/2014/main" id="{9A5F6DD4-AA09-4631-95AC-022A5CD80DF2}"/>
                </a:ext>
              </a:extLst>
            </p:cNvPr>
            <p:cNvGrpSpPr/>
            <p:nvPr/>
          </p:nvGrpSpPr>
          <p:grpSpPr>
            <a:xfrm>
              <a:off x="3923997" y="5321154"/>
              <a:ext cx="1557213" cy="3715445"/>
              <a:chOff x="205357" y="6570863"/>
              <a:chExt cx="1707964" cy="4075129"/>
            </a:xfrm>
          </p:grpSpPr>
          <p:sp>
            <p:nvSpPr>
              <p:cNvPr id="34" name="Rectangle 33">
                <a:extLst>
                  <a:ext uri="{FF2B5EF4-FFF2-40B4-BE49-F238E27FC236}">
                    <a16:creationId xmlns:a16="http://schemas.microsoft.com/office/drawing/2014/main" id="{FBAF26FC-86B9-DE56-1458-87A364AB0CCD}"/>
                  </a:ext>
                </a:extLst>
              </p:cNvPr>
              <p:cNvSpPr/>
              <p:nvPr/>
            </p:nvSpPr>
            <p:spPr>
              <a:xfrm>
                <a:off x="205357" y="7957058"/>
                <a:ext cx="1707964" cy="2688934"/>
              </a:xfrm>
              <a:prstGeom prst="rect">
                <a:avLst/>
              </a:prstGeom>
              <a:solidFill>
                <a:srgbClr val="51C4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a:extLst>
                  <a:ext uri="{FF2B5EF4-FFF2-40B4-BE49-F238E27FC236}">
                    <a16:creationId xmlns:a16="http://schemas.microsoft.com/office/drawing/2014/main" id="{2A3EFD9B-637C-4FA2-2360-95AFC1A4FEB3}"/>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36" name="Freeform 35">
                <a:extLst>
                  <a:ext uri="{FF2B5EF4-FFF2-40B4-BE49-F238E27FC236}">
                    <a16:creationId xmlns:a16="http://schemas.microsoft.com/office/drawing/2014/main" id="{E42A992D-2D0D-8D5E-6945-956C01D67428}"/>
                  </a:ext>
                </a:extLst>
              </p:cNvPr>
              <p:cNvSpPr/>
              <p:nvPr/>
            </p:nvSpPr>
            <p:spPr>
              <a:xfrm>
                <a:off x="866226" y="7943717"/>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51C4C6"/>
              </a:solidFill>
              <a:ln w="2276"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1576720B-3A4E-13D4-B791-DAE8FB228640}"/>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41" name="Graphic 15">
                <a:extLst>
                  <a:ext uri="{FF2B5EF4-FFF2-40B4-BE49-F238E27FC236}">
                    <a16:creationId xmlns:a16="http://schemas.microsoft.com/office/drawing/2014/main" id="{42A8C43F-A4C8-5EFF-21F9-0C4C0157127F}"/>
                  </a:ext>
                </a:extLst>
              </p:cNvPr>
              <p:cNvGrpSpPr/>
              <p:nvPr/>
            </p:nvGrpSpPr>
            <p:grpSpPr>
              <a:xfrm>
                <a:off x="1006279" y="7689162"/>
                <a:ext cx="118191" cy="117931"/>
                <a:chOff x="1006279" y="7689162"/>
                <a:chExt cx="118191" cy="117931"/>
              </a:xfrm>
            </p:grpSpPr>
            <p:sp>
              <p:nvSpPr>
                <p:cNvPr id="45" name="Freeform 44">
                  <a:extLst>
                    <a:ext uri="{FF2B5EF4-FFF2-40B4-BE49-F238E27FC236}">
                      <a16:creationId xmlns:a16="http://schemas.microsoft.com/office/drawing/2014/main" id="{AAF6ECF0-0AA6-B647-05E5-6C8D76DB4EDC}"/>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46" name="Freeform 45">
                  <a:extLst>
                    <a:ext uri="{FF2B5EF4-FFF2-40B4-BE49-F238E27FC236}">
                      <a16:creationId xmlns:a16="http://schemas.microsoft.com/office/drawing/2014/main" id="{BD96FC29-5CEB-710A-D7DA-8D1D2ECA7921}"/>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51C4C6"/>
                </a:solidFill>
                <a:ln w="2276" cap="flat">
                  <a:noFill/>
                  <a:prstDash val="solid"/>
                  <a:miter/>
                </a:ln>
              </p:spPr>
              <p:txBody>
                <a:bodyPr rtlCol="0" anchor="ctr"/>
                <a:lstStyle/>
                <a:p>
                  <a:endParaRPr lang="en-US"/>
                </a:p>
              </p:txBody>
            </p:sp>
          </p:grpSp>
          <p:grpSp>
            <p:nvGrpSpPr>
              <p:cNvPr id="42" name="Graphic 15">
                <a:extLst>
                  <a:ext uri="{FF2B5EF4-FFF2-40B4-BE49-F238E27FC236}">
                    <a16:creationId xmlns:a16="http://schemas.microsoft.com/office/drawing/2014/main" id="{E2C51734-F55F-CFB3-EABC-9F994FE347A5}"/>
                  </a:ext>
                </a:extLst>
              </p:cNvPr>
              <p:cNvGrpSpPr/>
              <p:nvPr/>
            </p:nvGrpSpPr>
            <p:grpSpPr>
              <a:xfrm>
                <a:off x="547405" y="6570863"/>
                <a:ext cx="1035254" cy="914993"/>
                <a:chOff x="547405" y="6570863"/>
                <a:chExt cx="1035254" cy="914993"/>
              </a:xfrm>
            </p:grpSpPr>
            <p:sp>
              <p:nvSpPr>
                <p:cNvPr id="43" name="Freeform 42">
                  <a:extLst>
                    <a:ext uri="{FF2B5EF4-FFF2-40B4-BE49-F238E27FC236}">
                      <a16:creationId xmlns:a16="http://schemas.microsoft.com/office/drawing/2014/main" id="{2B2F178D-A545-B7BF-D05F-F483DDD6E876}"/>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51C4C6"/>
                </a:solidFill>
                <a:ln w="227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4FB63FD-75B8-6C5D-E96F-D4D2126C7BD7}"/>
                    </a:ext>
                  </a:extLst>
                </p:cNvPr>
                <p:cNvSpPr/>
                <p:nvPr/>
              </p:nvSpPr>
              <p:spPr>
                <a:xfrm>
                  <a:off x="667646" y="6570863"/>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47" name="Group 46">
              <a:extLst>
                <a:ext uri="{FF2B5EF4-FFF2-40B4-BE49-F238E27FC236}">
                  <a16:creationId xmlns:a16="http://schemas.microsoft.com/office/drawing/2014/main" id="{12622C7F-F15E-26C2-3A87-5238999CDED9}"/>
                </a:ext>
              </a:extLst>
            </p:cNvPr>
            <p:cNvGrpSpPr/>
            <p:nvPr/>
          </p:nvGrpSpPr>
          <p:grpSpPr>
            <a:xfrm>
              <a:off x="5694148" y="5321154"/>
              <a:ext cx="1557213" cy="3715442"/>
              <a:chOff x="205357" y="6570863"/>
              <a:chExt cx="1707964" cy="4075126"/>
            </a:xfrm>
          </p:grpSpPr>
          <p:sp>
            <p:nvSpPr>
              <p:cNvPr id="48" name="Rectangle 47">
                <a:extLst>
                  <a:ext uri="{FF2B5EF4-FFF2-40B4-BE49-F238E27FC236}">
                    <a16:creationId xmlns:a16="http://schemas.microsoft.com/office/drawing/2014/main" id="{CAA76BC2-7889-96C5-B30E-84C772B007B3}"/>
                  </a:ext>
                </a:extLst>
              </p:cNvPr>
              <p:cNvSpPr/>
              <p:nvPr/>
            </p:nvSpPr>
            <p:spPr>
              <a:xfrm>
                <a:off x="205357" y="7957055"/>
                <a:ext cx="1707964" cy="2688934"/>
              </a:xfrm>
              <a:prstGeom prst="rect">
                <a:avLst/>
              </a:prstGeom>
              <a:solidFill>
                <a:srgbClr val="ADD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a:extLst>
                  <a:ext uri="{FF2B5EF4-FFF2-40B4-BE49-F238E27FC236}">
                    <a16:creationId xmlns:a16="http://schemas.microsoft.com/office/drawing/2014/main" id="{63ED9004-106F-11DA-757D-727FC2F6ED79}"/>
                  </a:ext>
                </a:extLst>
              </p:cNvPr>
              <p:cNvSpPr/>
              <p:nvPr/>
            </p:nvSpPr>
            <p:spPr>
              <a:xfrm>
                <a:off x="547405" y="7947014"/>
                <a:ext cx="1035254" cy="515990"/>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chemeClr val="bg1"/>
              </a:solidFill>
              <a:ln w="2276" cap="flat">
                <a:noFill/>
                <a:prstDash val="solid"/>
                <a:miter/>
              </a:ln>
              <a:effectLst>
                <a:outerShdw blurRad="126595" dist="48294" dir="5040000" sx="104039" sy="104039" algn="t" rotWithShape="0">
                  <a:prstClr val="black">
                    <a:alpha val="13560"/>
                  </a:prstClr>
                </a:outerShdw>
              </a:effectLst>
            </p:spPr>
            <p:txBody>
              <a:bodyPr rtlCol="0" anchor="ctr"/>
              <a:lstStyle/>
              <a:p>
                <a:endParaRPr lang="en-US"/>
              </a:p>
            </p:txBody>
          </p:sp>
          <p:sp>
            <p:nvSpPr>
              <p:cNvPr id="50" name="Freeform 49">
                <a:extLst>
                  <a:ext uri="{FF2B5EF4-FFF2-40B4-BE49-F238E27FC236}">
                    <a16:creationId xmlns:a16="http://schemas.microsoft.com/office/drawing/2014/main" id="{BB9DA028-996C-BFE9-9AFC-7F75F417335D}"/>
                  </a:ext>
                </a:extLst>
              </p:cNvPr>
              <p:cNvSpPr/>
              <p:nvPr/>
            </p:nvSpPr>
            <p:spPr>
              <a:xfrm>
                <a:off x="866226" y="7943716"/>
                <a:ext cx="398525" cy="199208"/>
              </a:xfrm>
              <a:custGeom>
                <a:avLst/>
                <a:gdLst>
                  <a:gd name="connsiteX0" fmla="*/ 0 w 398525"/>
                  <a:gd name="connsiteY0" fmla="*/ 0 h 199208"/>
                  <a:gd name="connsiteX1" fmla="*/ 398525 w 398525"/>
                  <a:gd name="connsiteY1" fmla="*/ 0 h 199208"/>
                  <a:gd name="connsiteX2" fmla="*/ 199263 w 398525"/>
                  <a:gd name="connsiteY2" fmla="*/ 199208 h 199208"/>
                  <a:gd name="connsiteX3" fmla="*/ 0 w 398525"/>
                  <a:gd name="connsiteY3" fmla="*/ 0 h 199208"/>
                </a:gdLst>
                <a:ahLst/>
                <a:cxnLst>
                  <a:cxn ang="0">
                    <a:pos x="connsiteX0" y="connsiteY0"/>
                  </a:cxn>
                  <a:cxn ang="0">
                    <a:pos x="connsiteX1" y="connsiteY1"/>
                  </a:cxn>
                  <a:cxn ang="0">
                    <a:pos x="connsiteX2" y="connsiteY2"/>
                  </a:cxn>
                  <a:cxn ang="0">
                    <a:pos x="connsiteX3" y="connsiteY3"/>
                  </a:cxn>
                </a:cxnLst>
                <a:rect l="l" t="t" r="r" b="b"/>
                <a:pathLst>
                  <a:path w="398525" h="199208">
                    <a:moveTo>
                      <a:pt x="0" y="0"/>
                    </a:moveTo>
                    <a:lnTo>
                      <a:pt x="398525" y="0"/>
                    </a:lnTo>
                    <a:lnTo>
                      <a:pt x="199263" y="199208"/>
                    </a:lnTo>
                    <a:lnTo>
                      <a:pt x="0" y="0"/>
                    </a:lnTo>
                    <a:close/>
                  </a:path>
                </a:pathLst>
              </a:custGeom>
              <a:solidFill>
                <a:srgbClr val="ADD037"/>
              </a:solidFill>
              <a:ln w="2276"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FB6CCB3-19FD-BCAC-225D-78E40035C0B6}"/>
                  </a:ext>
                </a:extLst>
              </p:cNvPr>
              <p:cNvSpPr/>
              <p:nvPr/>
            </p:nvSpPr>
            <p:spPr>
              <a:xfrm>
                <a:off x="1059795" y="7527291"/>
                <a:ext cx="11386" cy="120435"/>
              </a:xfrm>
              <a:custGeom>
                <a:avLst/>
                <a:gdLst>
                  <a:gd name="connsiteX0" fmla="*/ 5693 w 11386"/>
                  <a:gd name="connsiteY0" fmla="*/ 120436 h 120435"/>
                  <a:gd name="connsiteX1" fmla="*/ 0 w 11386"/>
                  <a:gd name="connsiteY1" fmla="*/ 114744 h 120435"/>
                  <a:gd name="connsiteX2" fmla="*/ 0 w 11386"/>
                  <a:gd name="connsiteY2" fmla="*/ 5692 h 120435"/>
                  <a:gd name="connsiteX3" fmla="*/ 5693 w 11386"/>
                  <a:gd name="connsiteY3" fmla="*/ 0 h 120435"/>
                  <a:gd name="connsiteX4" fmla="*/ 11386 w 11386"/>
                  <a:gd name="connsiteY4" fmla="*/ 5692 h 120435"/>
                  <a:gd name="connsiteX5" fmla="*/ 11386 w 11386"/>
                  <a:gd name="connsiteY5" fmla="*/ 114744 h 120435"/>
                  <a:gd name="connsiteX6" fmla="*/ 5693 w 11386"/>
                  <a:gd name="connsiteY6" fmla="*/ 120436 h 12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86" h="120435">
                    <a:moveTo>
                      <a:pt x="5693" y="120436"/>
                    </a:moveTo>
                    <a:cubicBezTo>
                      <a:pt x="2505" y="120436"/>
                      <a:pt x="0" y="117931"/>
                      <a:pt x="0" y="114744"/>
                    </a:cubicBezTo>
                    <a:lnTo>
                      <a:pt x="0" y="5692"/>
                    </a:lnTo>
                    <a:cubicBezTo>
                      <a:pt x="0" y="2504"/>
                      <a:pt x="2505" y="0"/>
                      <a:pt x="5693" y="0"/>
                    </a:cubicBezTo>
                    <a:cubicBezTo>
                      <a:pt x="8881" y="0"/>
                      <a:pt x="11386" y="2504"/>
                      <a:pt x="11386" y="5692"/>
                    </a:cubicBezTo>
                    <a:lnTo>
                      <a:pt x="11386" y="114744"/>
                    </a:lnTo>
                    <a:cubicBezTo>
                      <a:pt x="11386" y="117931"/>
                      <a:pt x="8881" y="120436"/>
                      <a:pt x="5693" y="120436"/>
                    </a:cubicBezTo>
                    <a:close/>
                  </a:path>
                </a:pathLst>
              </a:custGeom>
              <a:solidFill>
                <a:srgbClr val="343434"/>
              </a:solidFill>
              <a:ln w="2276" cap="flat">
                <a:noFill/>
                <a:prstDash val="solid"/>
                <a:miter/>
              </a:ln>
            </p:spPr>
            <p:txBody>
              <a:bodyPr rtlCol="0" anchor="ctr"/>
              <a:lstStyle/>
              <a:p>
                <a:endParaRPr lang="en-US"/>
              </a:p>
            </p:txBody>
          </p:sp>
          <p:grpSp>
            <p:nvGrpSpPr>
              <p:cNvPr id="52" name="Graphic 15">
                <a:extLst>
                  <a:ext uri="{FF2B5EF4-FFF2-40B4-BE49-F238E27FC236}">
                    <a16:creationId xmlns:a16="http://schemas.microsoft.com/office/drawing/2014/main" id="{96345AF6-64DB-D0FF-FC0A-26C53790DAC4}"/>
                  </a:ext>
                </a:extLst>
              </p:cNvPr>
              <p:cNvGrpSpPr/>
              <p:nvPr/>
            </p:nvGrpSpPr>
            <p:grpSpPr>
              <a:xfrm>
                <a:off x="1006279" y="7689162"/>
                <a:ext cx="118191" cy="117931"/>
                <a:chOff x="1006279" y="7689162"/>
                <a:chExt cx="118191" cy="117931"/>
              </a:xfrm>
            </p:grpSpPr>
            <p:sp>
              <p:nvSpPr>
                <p:cNvPr id="56" name="Freeform 55">
                  <a:extLst>
                    <a:ext uri="{FF2B5EF4-FFF2-40B4-BE49-F238E27FC236}">
                      <a16:creationId xmlns:a16="http://schemas.microsoft.com/office/drawing/2014/main" id="{F4165953-AC5E-7E40-8083-0B1821BF854C}"/>
                    </a:ext>
                  </a:extLst>
                </p:cNvPr>
                <p:cNvSpPr/>
                <p:nvPr/>
              </p:nvSpPr>
              <p:spPr>
                <a:xfrm>
                  <a:off x="1006279" y="7689162"/>
                  <a:ext cx="118191" cy="117931"/>
                </a:xfrm>
                <a:custGeom>
                  <a:avLst/>
                  <a:gdLst>
                    <a:gd name="connsiteX0" fmla="*/ 118191 w 118191"/>
                    <a:gd name="connsiteY0" fmla="*/ 58966 h 117931"/>
                    <a:gd name="connsiteX1" fmla="*/ 58982 w 118191"/>
                    <a:gd name="connsiteY1" fmla="*/ 0 h 117931"/>
                    <a:gd name="connsiteX2" fmla="*/ 0 w 118191"/>
                    <a:gd name="connsiteY2" fmla="*/ 58966 h 117931"/>
                    <a:gd name="connsiteX3" fmla="*/ 58982 w 118191"/>
                    <a:gd name="connsiteY3" fmla="*/ 117931 h 117931"/>
                    <a:gd name="connsiteX4" fmla="*/ 118191 w 118191"/>
                    <a:gd name="connsiteY4" fmla="*/ 58966 h 11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91" h="117931">
                      <a:moveTo>
                        <a:pt x="118191" y="58966"/>
                      </a:moveTo>
                      <a:cubicBezTo>
                        <a:pt x="118191" y="26410"/>
                        <a:pt x="91775" y="0"/>
                        <a:pt x="58982" y="0"/>
                      </a:cubicBezTo>
                      <a:cubicBezTo>
                        <a:pt x="26189" y="0"/>
                        <a:pt x="0" y="26410"/>
                        <a:pt x="0" y="58966"/>
                      </a:cubicBezTo>
                      <a:cubicBezTo>
                        <a:pt x="0" y="91522"/>
                        <a:pt x="26417" y="117931"/>
                        <a:pt x="58982" y="117931"/>
                      </a:cubicBezTo>
                      <a:cubicBezTo>
                        <a:pt x="91547" y="117931"/>
                        <a:pt x="118191" y="91522"/>
                        <a:pt x="118191" y="58966"/>
                      </a:cubicBezTo>
                      <a:close/>
                    </a:path>
                  </a:pathLst>
                </a:custGeom>
                <a:solidFill>
                  <a:schemeClr val="bg1"/>
                </a:solidFill>
                <a:ln w="11382" cap="rnd">
                  <a:solidFill>
                    <a:srgbClr val="343434"/>
                  </a:solidFill>
                  <a:prstDash val="solid"/>
                  <a:round/>
                </a:ln>
              </p:spPr>
              <p:txBody>
                <a:bodyPr rtlCol="0" anchor="ctr"/>
                <a:lstStyle/>
                <a:p>
                  <a:endParaRPr lang="en-US"/>
                </a:p>
              </p:txBody>
            </p:sp>
            <p:sp>
              <p:nvSpPr>
                <p:cNvPr id="57" name="Freeform 56">
                  <a:extLst>
                    <a:ext uri="{FF2B5EF4-FFF2-40B4-BE49-F238E27FC236}">
                      <a16:creationId xmlns:a16="http://schemas.microsoft.com/office/drawing/2014/main" id="{3E2BFBF5-19BA-2169-F852-DF6FA3813477}"/>
                    </a:ext>
                  </a:extLst>
                </p:cNvPr>
                <p:cNvSpPr/>
                <p:nvPr/>
              </p:nvSpPr>
              <p:spPr>
                <a:xfrm>
                  <a:off x="1030873" y="7713523"/>
                  <a:ext cx="69229" cy="69210"/>
                </a:xfrm>
                <a:custGeom>
                  <a:avLst/>
                  <a:gdLst>
                    <a:gd name="connsiteX0" fmla="*/ 69230 w 69229"/>
                    <a:gd name="connsiteY0" fmla="*/ 34605 h 69210"/>
                    <a:gd name="connsiteX1" fmla="*/ 34615 w 69229"/>
                    <a:gd name="connsiteY1" fmla="*/ 0 h 69210"/>
                    <a:gd name="connsiteX2" fmla="*/ 0 w 69229"/>
                    <a:gd name="connsiteY2" fmla="*/ 34605 h 69210"/>
                    <a:gd name="connsiteX3" fmla="*/ 34615 w 69229"/>
                    <a:gd name="connsiteY3" fmla="*/ 69211 h 69210"/>
                    <a:gd name="connsiteX4" fmla="*/ 69230 w 69229"/>
                    <a:gd name="connsiteY4" fmla="*/ 34605 h 6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9" h="69210">
                      <a:moveTo>
                        <a:pt x="69230" y="34605"/>
                      </a:moveTo>
                      <a:cubicBezTo>
                        <a:pt x="69230" y="15481"/>
                        <a:pt x="53744" y="0"/>
                        <a:pt x="34615" y="0"/>
                      </a:cubicBezTo>
                      <a:cubicBezTo>
                        <a:pt x="15486" y="0"/>
                        <a:pt x="0" y="15481"/>
                        <a:pt x="0" y="34605"/>
                      </a:cubicBezTo>
                      <a:cubicBezTo>
                        <a:pt x="0" y="53729"/>
                        <a:pt x="15486" y="69211"/>
                        <a:pt x="34615" y="69211"/>
                      </a:cubicBezTo>
                      <a:cubicBezTo>
                        <a:pt x="53744" y="69211"/>
                        <a:pt x="69230" y="53729"/>
                        <a:pt x="69230" y="34605"/>
                      </a:cubicBezTo>
                      <a:close/>
                    </a:path>
                  </a:pathLst>
                </a:custGeom>
                <a:solidFill>
                  <a:srgbClr val="ADD037"/>
                </a:solidFill>
                <a:ln w="2276" cap="flat">
                  <a:noFill/>
                  <a:prstDash val="solid"/>
                  <a:miter/>
                </a:ln>
              </p:spPr>
              <p:txBody>
                <a:bodyPr rtlCol="0" anchor="ctr"/>
                <a:lstStyle/>
                <a:p>
                  <a:endParaRPr lang="en-US"/>
                </a:p>
              </p:txBody>
            </p:sp>
          </p:grpSp>
          <p:grpSp>
            <p:nvGrpSpPr>
              <p:cNvPr id="53" name="Graphic 15">
                <a:extLst>
                  <a:ext uri="{FF2B5EF4-FFF2-40B4-BE49-F238E27FC236}">
                    <a16:creationId xmlns:a16="http://schemas.microsoft.com/office/drawing/2014/main" id="{57543D78-52BE-0C07-1644-9763C41ABDEC}"/>
                  </a:ext>
                </a:extLst>
              </p:cNvPr>
              <p:cNvGrpSpPr/>
              <p:nvPr/>
            </p:nvGrpSpPr>
            <p:grpSpPr>
              <a:xfrm>
                <a:off x="547405" y="6570863"/>
                <a:ext cx="1035254" cy="914993"/>
                <a:chOff x="547405" y="6570863"/>
                <a:chExt cx="1035254" cy="914993"/>
              </a:xfrm>
            </p:grpSpPr>
            <p:sp>
              <p:nvSpPr>
                <p:cNvPr id="54" name="Freeform 53">
                  <a:extLst>
                    <a:ext uri="{FF2B5EF4-FFF2-40B4-BE49-F238E27FC236}">
                      <a16:creationId xmlns:a16="http://schemas.microsoft.com/office/drawing/2014/main" id="{C1FDFBA8-DCA8-CAB3-29AA-B118672C7E61}"/>
                    </a:ext>
                  </a:extLst>
                </p:cNvPr>
                <p:cNvSpPr/>
                <p:nvPr/>
              </p:nvSpPr>
              <p:spPr>
                <a:xfrm>
                  <a:off x="547405" y="6806271"/>
                  <a:ext cx="1035254" cy="679585"/>
                </a:xfrm>
                <a:custGeom>
                  <a:avLst/>
                  <a:gdLst>
                    <a:gd name="connsiteX0" fmla="*/ 0 w 1035254"/>
                    <a:gd name="connsiteY0" fmla="*/ 162099 h 679585"/>
                    <a:gd name="connsiteX1" fmla="*/ 517627 w 1035254"/>
                    <a:gd name="connsiteY1" fmla="*/ 679585 h 679585"/>
                    <a:gd name="connsiteX2" fmla="*/ 1035255 w 1035254"/>
                    <a:gd name="connsiteY2" fmla="*/ 162099 h 679585"/>
                    <a:gd name="connsiteX3" fmla="*/ 517627 w 1035254"/>
                    <a:gd name="connsiteY3" fmla="*/ 0 h 679585"/>
                    <a:gd name="connsiteX4" fmla="*/ 0 w 1035254"/>
                    <a:gd name="connsiteY4" fmla="*/ 162099 h 679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254" h="679585">
                      <a:moveTo>
                        <a:pt x="0" y="162099"/>
                      </a:moveTo>
                      <a:cubicBezTo>
                        <a:pt x="0" y="447820"/>
                        <a:pt x="231828" y="679585"/>
                        <a:pt x="517627" y="679585"/>
                      </a:cubicBezTo>
                      <a:cubicBezTo>
                        <a:pt x="803427" y="679585"/>
                        <a:pt x="1035255" y="447820"/>
                        <a:pt x="1035255" y="162099"/>
                      </a:cubicBezTo>
                      <a:lnTo>
                        <a:pt x="517627" y="0"/>
                      </a:lnTo>
                      <a:lnTo>
                        <a:pt x="0" y="162099"/>
                      </a:lnTo>
                      <a:close/>
                    </a:path>
                  </a:pathLst>
                </a:custGeom>
                <a:solidFill>
                  <a:srgbClr val="ADD037"/>
                </a:solidFill>
                <a:ln w="227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2450E8-7CDE-CF3A-1843-7F81902F2084}"/>
                    </a:ext>
                  </a:extLst>
                </p:cNvPr>
                <p:cNvSpPr/>
                <p:nvPr/>
              </p:nvSpPr>
              <p:spPr>
                <a:xfrm>
                  <a:off x="667646" y="6570863"/>
                  <a:ext cx="795229" cy="795012"/>
                </a:xfrm>
                <a:custGeom>
                  <a:avLst/>
                  <a:gdLst>
                    <a:gd name="connsiteX0" fmla="*/ 0 w 795228"/>
                    <a:gd name="connsiteY0" fmla="*/ 397506 h 795012"/>
                    <a:gd name="connsiteX1" fmla="*/ 397614 w 795228"/>
                    <a:gd name="connsiteY1" fmla="*/ 0 h 795012"/>
                    <a:gd name="connsiteX2" fmla="*/ 795229 w 795228"/>
                    <a:gd name="connsiteY2" fmla="*/ 397506 h 795012"/>
                    <a:gd name="connsiteX3" fmla="*/ 397614 w 795228"/>
                    <a:gd name="connsiteY3" fmla="*/ 795012 h 795012"/>
                    <a:gd name="connsiteX4" fmla="*/ 0 w 795228"/>
                    <a:gd name="connsiteY4" fmla="*/ 397506 h 79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228" h="795012">
                      <a:moveTo>
                        <a:pt x="0" y="397506"/>
                      </a:moveTo>
                      <a:cubicBezTo>
                        <a:pt x="0" y="178035"/>
                        <a:pt x="178084" y="0"/>
                        <a:pt x="397614" y="0"/>
                      </a:cubicBezTo>
                      <a:cubicBezTo>
                        <a:pt x="617145" y="0"/>
                        <a:pt x="795229" y="178035"/>
                        <a:pt x="795229" y="397506"/>
                      </a:cubicBezTo>
                      <a:cubicBezTo>
                        <a:pt x="795229" y="616977"/>
                        <a:pt x="617145" y="795012"/>
                        <a:pt x="397614" y="795012"/>
                      </a:cubicBezTo>
                      <a:cubicBezTo>
                        <a:pt x="178084" y="795012"/>
                        <a:pt x="0" y="616977"/>
                        <a:pt x="0" y="397506"/>
                      </a:cubicBezTo>
                      <a:close/>
                    </a:path>
                  </a:pathLst>
                </a:custGeom>
                <a:solidFill>
                  <a:srgbClr val="FDFDFD"/>
                </a:solidFill>
                <a:ln w="2276" cap="flat">
                  <a:noFill/>
                  <a:prstDash val="solid"/>
                  <a:miter/>
                </a:ln>
                <a:effectLst>
                  <a:outerShdw blurRad="176334" dir="5280000" algn="tl" rotWithShape="0">
                    <a:prstClr val="black">
                      <a:alpha val="40000"/>
                    </a:prstClr>
                  </a:outerShdw>
                </a:effectLst>
              </p:spPr>
              <p:txBody>
                <a:bodyPr rtlCol="0" anchor="ctr"/>
                <a:lstStyle/>
                <a:p>
                  <a:endParaRPr lang="en-US"/>
                </a:p>
              </p:txBody>
            </p:sp>
          </p:grpSp>
        </p:grpSp>
        <p:grpSp>
          <p:nvGrpSpPr>
            <p:cNvPr id="59" name="Graphic 503">
              <a:extLst>
                <a:ext uri="{FF2B5EF4-FFF2-40B4-BE49-F238E27FC236}">
                  <a16:creationId xmlns:a16="http://schemas.microsoft.com/office/drawing/2014/main" id="{477062E4-5734-E8D5-0379-F359DFCF93ED}"/>
                </a:ext>
              </a:extLst>
            </p:cNvPr>
            <p:cNvGrpSpPr/>
            <p:nvPr/>
          </p:nvGrpSpPr>
          <p:grpSpPr>
            <a:xfrm>
              <a:off x="4422524" y="5449297"/>
              <a:ext cx="538839" cy="467517"/>
              <a:chOff x="18003154" y="7258468"/>
              <a:chExt cx="1284171" cy="1114197"/>
            </a:xfrm>
          </p:grpSpPr>
          <p:grpSp>
            <p:nvGrpSpPr>
              <p:cNvPr id="60" name="Graphic 503">
                <a:extLst>
                  <a:ext uri="{FF2B5EF4-FFF2-40B4-BE49-F238E27FC236}">
                    <a16:creationId xmlns:a16="http://schemas.microsoft.com/office/drawing/2014/main" id="{CDA2B2F1-1FA4-4D1D-42A4-743100060E4B}"/>
                  </a:ext>
                </a:extLst>
              </p:cNvPr>
              <p:cNvGrpSpPr/>
              <p:nvPr/>
            </p:nvGrpSpPr>
            <p:grpSpPr>
              <a:xfrm>
                <a:off x="18003154" y="7258468"/>
                <a:ext cx="1284171" cy="1114197"/>
                <a:chOff x="18003154" y="7258468"/>
                <a:chExt cx="1284171" cy="1114197"/>
              </a:xfrm>
              <a:noFill/>
            </p:grpSpPr>
            <p:sp>
              <p:nvSpPr>
                <p:cNvPr id="73" name="Freeform 72">
                  <a:extLst>
                    <a:ext uri="{FF2B5EF4-FFF2-40B4-BE49-F238E27FC236}">
                      <a16:creationId xmlns:a16="http://schemas.microsoft.com/office/drawing/2014/main" id="{7F757EC1-3A00-4930-2FEA-A3A0E9668D2A}"/>
                    </a:ext>
                  </a:extLst>
                </p:cNvPr>
                <p:cNvSpPr/>
                <p:nvPr/>
              </p:nvSpPr>
              <p:spPr>
                <a:xfrm>
                  <a:off x="18086560" y="7648257"/>
                  <a:ext cx="984537" cy="724407"/>
                </a:xfrm>
                <a:custGeom>
                  <a:avLst/>
                  <a:gdLst>
                    <a:gd name="connsiteX0" fmla="*/ 984537 w 984537"/>
                    <a:gd name="connsiteY0" fmla="*/ 527477 h 724407"/>
                    <a:gd name="connsiteX1" fmla="*/ 817826 w 984537"/>
                    <a:gd name="connsiteY1" fmla="*/ 660994 h 724407"/>
                    <a:gd name="connsiteX2" fmla="*/ 613151 w 984537"/>
                    <a:gd name="connsiteY2" fmla="*/ 721984 h 724407"/>
                    <a:gd name="connsiteX3" fmla="*/ 391969 w 984537"/>
                    <a:gd name="connsiteY3" fmla="*/ 698907 h 724407"/>
                    <a:gd name="connsiteX4" fmla="*/ 197197 w 984537"/>
                    <a:gd name="connsiteY4" fmla="*/ 591763 h 724407"/>
                    <a:gd name="connsiteX5" fmla="*/ 63498 w 984537"/>
                    <a:gd name="connsiteY5" fmla="*/ 425278 h 724407"/>
                    <a:gd name="connsiteX6" fmla="*/ 2427 w 984537"/>
                    <a:gd name="connsiteY6" fmla="*/ 220880 h 724407"/>
                    <a:gd name="connsiteX7" fmla="*/ 25536 w 984537"/>
                    <a:gd name="connsiteY7" fmla="*/ 0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984537" y="527477"/>
                      </a:moveTo>
                      <a:cubicBezTo>
                        <a:pt x="938319" y="583521"/>
                        <a:pt x="880548" y="628027"/>
                        <a:pt x="817826" y="660994"/>
                      </a:cubicBezTo>
                      <a:cubicBezTo>
                        <a:pt x="755103" y="693962"/>
                        <a:pt x="684126" y="715390"/>
                        <a:pt x="613151" y="721984"/>
                      </a:cubicBezTo>
                      <a:cubicBezTo>
                        <a:pt x="540524" y="728578"/>
                        <a:pt x="466247" y="721984"/>
                        <a:pt x="391969" y="698907"/>
                      </a:cubicBezTo>
                      <a:cubicBezTo>
                        <a:pt x="317692" y="675830"/>
                        <a:pt x="253318" y="639566"/>
                        <a:pt x="197197" y="591763"/>
                      </a:cubicBezTo>
                      <a:cubicBezTo>
                        <a:pt x="141078" y="545609"/>
                        <a:pt x="96510" y="487916"/>
                        <a:pt x="63498" y="425278"/>
                      </a:cubicBezTo>
                      <a:cubicBezTo>
                        <a:pt x="30486" y="362641"/>
                        <a:pt x="9030" y="291761"/>
                        <a:pt x="2427" y="220880"/>
                      </a:cubicBezTo>
                      <a:cubicBezTo>
                        <a:pt x="-4176" y="148353"/>
                        <a:pt x="2427" y="74176"/>
                        <a:pt x="25536" y="0"/>
                      </a:cubicBezTo>
                    </a:path>
                  </a:pathLst>
                </a:custGeom>
                <a:noFill/>
                <a:ln w="12700" cap="rnd">
                  <a:solidFill>
                    <a:srgbClr val="000000"/>
                  </a:solidFill>
                  <a:prstDash val="solid"/>
                  <a:round/>
                </a:ln>
              </p:spPr>
              <p:txBody>
                <a:bodyPr rtlCol="0" anchor="ctr"/>
                <a:lstStyle/>
                <a:p>
                  <a:endParaRPr lang="en-US" sz="1799"/>
                </a:p>
              </p:txBody>
            </p:sp>
            <p:sp>
              <p:nvSpPr>
                <p:cNvPr id="74" name="Freeform 73">
                  <a:extLst>
                    <a:ext uri="{FF2B5EF4-FFF2-40B4-BE49-F238E27FC236}">
                      <a16:creationId xmlns:a16="http://schemas.microsoft.com/office/drawing/2014/main" id="{AA2023AF-C158-5029-09C3-834D2A37B5EF}"/>
                    </a:ext>
                  </a:extLst>
                </p:cNvPr>
                <p:cNvSpPr/>
                <p:nvPr/>
              </p:nvSpPr>
              <p:spPr>
                <a:xfrm>
                  <a:off x="18217733" y="7258468"/>
                  <a:ext cx="984537" cy="724407"/>
                </a:xfrm>
                <a:custGeom>
                  <a:avLst/>
                  <a:gdLst>
                    <a:gd name="connsiteX0" fmla="*/ 0 w 984537"/>
                    <a:gd name="connsiteY0" fmla="*/ 196930 h 724407"/>
                    <a:gd name="connsiteX1" fmla="*/ 166713 w 984537"/>
                    <a:gd name="connsiteY1" fmla="*/ 63413 h 724407"/>
                    <a:gd name="connsiteX2" fmla="*/ 371386 w 984537"/>
                    <a:gd name="connsiteY2" fmla="*/ 2423 h 724407"/>
                    <a:gd name="connsiteX3" fmla="*/ 592568 w 984537"/>
                    <a:gd name="connsiteY3" fmla="*/ 25500 h 724407"/>
                    <a:gd name="connsiteX4" fmla="*/ 787340 w 984537"/>
                    <a:gd name="connsiteY4" fmla="*/ 132644 h 724407"/>
                    <a:gd name="connsiteX5" fmla="*/ 921039 w 984537"/>
                    <a:gd name="connsiteY5" fmla="*/ 299129 h 724407"/>
                    <a:gd name="connsiteX6" fmla="*/ 982110 w 984537"/>
                    <a:gd name="connsiteY6" fmla="*/ 503526 h 724407"/>
                    <a:gd name="connsiteX7" fmla="*/ 959003 w 984537"/>
                    <a:gd name="connsiteY7" fmla="*/ 724408 h 72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537" h="724407">
                      <a:moveTo>
                        <a:pt x="0" y="196930"/>
                      </a:moveTo>
                      <a:cubicBezTo>
                        <a:pt x="46218" y="140886"/>
                        <a:pt x="103989" y="96381"/>
                        <a:pt x="166713" y="63413"/>
                      </a:cubicBezTo>
                      <a:cubicBezTo>
                        <a:pt x="229435" y="30446"/>
                        <a:pt x="300411" y="9016"/>
                        <a:pt x="371386" y="2423"/>
                      </a:cubicBezTo>
                      <a:cubicBezTo>
                        <a:pt x="444013" y="-4170"/>
                        <a:pt x="518291" y="2423"/>
                        <a:pt x="592568" y="25500"/>
                      </a:cubicBezTo>
                      <a:cubicBezTo>
                        <a:pt x="666845" y="48578"/>
                        <a:pt x="731219" y="84842"/>
                        <a:pt x="787340" y="132644"/>
                      </a:cubicBezTo>
                      <a:cubicBezTo>
                        <a:pt x="843461" y="180447"/>
                        <a:pt x="888027" y="236492"/>
                        <a:pt x="921039" y="299129"/>
                      </a:cubicBezTo>
                      <a:cubicBezTo>
                        <a:pt x="954051" y="361767"/>
                        <a:pt x="975510" y="432647"/>
                        <a:pt x="982110" y="503526"/>
                      </a:cubicBezTo>
                      <a:cubicBezTo>
                        <a:pt x="988713" y="576055"/>
                        <a:pt x="982110" y="650231"/>
                        <a:pt x="959003" y="724408"/>
                      </a:cubicBezTo>
                    </a:path>
                  </a:pathLst>
                </a:custGeom>
                <a:noFill/>
                <a:ln w="12700" cap="rnd">
                  <a:solidFill>
                    <a:srgbClr val="000000"/>
                  </a:solidFill>
                  <a:prstDash val="solid"/>
                  <a:round/>
                </a:ln>
              </p:spPr>
              <p:txBody>
                <a:bodyPr rtlCol="0" anchor="ctr"/>
                <a:lstStyle/>
                <a:p>
                  <a:endParaRPr lang="en-US" sz="1799"/>
                </a:p>
              </p:txBody>
            </p:sp>
            <p:sp>
              <p:nvSpPr>
                <p:cNvPr id="75" name="Freeform 74">
                  <a:extLst>
                    <a:ext uri="{FF2B5EF4-FFF2-40B4-BE49-F238E27FC236}">
                      <a16:creationId xmlns:a16="http://schemas.microsoft.com/office/drawing/2014/main" id="{D08EA612-AF2C-F6B5-5C21-93F2BB46DF52}"/>
                    </a:ext>
                  </a:extLst>
                </p:cNvPr>
                <p:cNvSpPr/>
                <p:nvPr/>
              </p:nvSpPr>
              <p:spPr>
                <a:xfrm>
                  <a:off x="18003154" y="7648257"/>
                  <a:ext cx="168362" cy="128572"/>
                </a:xfrm>
                <a:custGeom>
                  <a:avLst/>
                  <a:gdLst>
                    <a:gd name="connsiteX0" fmla="*/ 0 w 168362"/>
                    <a:gd name="connsiteY0" fmla="*/ 92308 h 128572"/>
                    <a:gd name="connsiteX1" fmla="*/ 108942 w 168362"/>
                    <a:gd name="connsiteY1" fmla="*/ 0 h 128572"/>
                    <a:gd name="connsiteX2" fmla="*/ 168363 w 168362"/>
                    <a:gd name="connsiteY2" fmla="*/ 128572 h 128572"/>
                  </a:gdLst>
                  <a:ahLst/>
                  <a:cxnLst>
                    <a:cxn ang="0">
                      <a:pos x="connsiteX0" y="connsiteY0"/>
                    </a:cxn>
                    <a:cxn ang="0">
                      <a:pos x="connsiteX1" y="connsiteY1"/>
                    </a:cxn>
                    <a:cxn ang="0">
                      <a:pos x="connsiteX2" y="connsiteY2"/>
                    </a:cxn>
                  </a:cxnLst>
                  <a:rect l="l" t="t" r="r" b="b"/>
                  <a:pathLst>
                    <a:path w="168362" h="128572">
                      <a:moveTo>
                        <a:pt x="0" y="92308"/>
                      </a:moveTo>
                      <a:lnTo>
                        <a:pt x="108942" y="0"/>
                      </a:lnTo>
                      <a:lnTo>
                        <a:pt x="168363" y="128572"/>
                      </a:lnTo>
                    </a:path>
                  </a:pathLst>
                </a:custGeom>
                <a:noFill/>
                <a:ln w="12700" cap="rnd">
                  <a:solidFill>
                    <a:srgbClr val="000000"/>
                  </a:solidFill>
                  <a:prstDash val="solid"/>
                  <a:round/>
                </a:ln>
              </p:spPr>
              <p:txBody>
                <a:bodyPr rtlCol="0" anchor="ctr"/>
                <a:lstStyle/>
                <a:p>
                  <a:endParaRPr lang="en-US" sz="1799"/>
                </a:p>
              </p:txBody>
            </p:sp>
            <p:sp>
              <p:nvSpPr>
                <p:cNvPr id="76" name="Freeform 75">
                  <a:extLst>
                    <a:ext uri="{FF2B5EF4-FFF2-40B4-BE49-F238E27FC236}">
                      <a16:creationId xmlns:a16="http://schemas.microsoft.com/office/drawing/2014/main" id="{A4BAA573-F3A2-501C-2240-B38BB7AAF514}"/>
                    </a:ext>
                  </a:extLst>
                </p:cNvPr>
                <p:cNvSpPr/>
                <p:nvPr/>
              </p:nvSpPr>
              <p:spPr>
                <a:xfrm>
                  <a:off x="19117313" y="7852654"/>
                  <a:ext cx="170013" cy="128573"/>
                </a:xfrm>
                <a:custGeom>
                  <a:avLst/>
                  <a:gdLst>
                    <a:gd name="connsiteX0" fmla="*/ 170013 w 170013"/>
                    <a:gd name="connsiteY0" fmla="*/ 37913 h 128573"/>
                    <a:gd name="connsiteX1" fmla="*/ 61074 w 170013"/>
                    <a:gd name="connsiteY1" fmla="*/ 128573 h 128573"/>
                    <a:gd name="connsiteX2" fmla="*/ 0 w 170013"/>
                    <a:gd name="connsiteY2" fmla="*/ 0 h 128573"/>
                  </a:gdLst>
                  <a:ahLst/>
                  <a:cxnLst>
                    <a:cxn ang="0">
                      <a:pos x="connsiteX0" y="connsiteY0"/>
                    </a:cxn>
                    <a:cxn ang="0">
                      <a:pos x="connsiteX1" y="connsiteY1"/>
                    </a:cxn>
                    <a:cxn ang="0">
                      <a:pos x="connsiteX2" y="connsiteY2"/>
                    </a:cxn>
                  </a:cxnLst>
                  <a:rect l="l" t="t" r="r" b="b"/>
                  <a:pathLst>
                    <a:path w="170013" h="128573">
                      <a:moveTo>
                        <a:pt x="170013" y="37913"/>
                      </a:moveTo>
                      <a:lnTo>
                        <a:pt x="61074" y="128573"/>
                      </a:lnTo>
                      <a:lnTo>
                        <a:pt x="0" y="0"/>
                      </a:lnTo>
                    </a:path>
                  </a:pathLst>
                </a:custGeom>
                <a:noFill/>
                <a:ln w="12700" cap="rnd">
                  <a:solidFill>
                    <a:srgbClr val="000000"/>
                  </a:solidFill>
                  <a:prstDash val="solid"/>
                  <a:round/>
                </a:ln>
              </p:spPr>
              <p:txBody>
                <a:bodyPr rtlCol="0" anchor="ctr"/>
                <a:lstStyle/>
                <a:p>
                  <a:endParaRPr lang="en-US" sz="1799"/>
                </a:p>
              </p:txBody>
            </p:sp>
          </p:grpSp>
          <p:grpSp>
            <p:nvGrpSpPr>
              <p:cNvPr id="61" name="Graphic 503">
                <a:extLst>
                  <a:ext uri="{FF2B5EF4-FFF2-40B4-BE49-F238E27FC236}">
                    <a16:creationId xmlns:a16="http://schemas.microsoft.com/office/drawing/2014/main" id="{C4BC0172-1E87-75E6-1294-17286A87FE39}"/>
                  </a:ext>
                </a:extLst>
              </p:cNvPr>
              <p:cNvGrpSpPr/>
              <p:nvPr/>
            </p:nvGrpSpPr>
            <p:grpSpPr>
              <a:xfrm>
                <a:off x="18336955" y="7366386"/>
                <a:ext cx="586710" cy="895351"/>
                <a:chOff x="18336955" y="7366386"/>
                <a:chExt cx="586710" cy="895351"/>
              </a:xfrm>
            </p:grpSpPr>
            <p:sp>
              <p:nvSpPr>
                <p:cNvPr id="62" name="Freeform 61">
                  <a:extLst>
                    <a:ext uri="{FF2B5EF4-FFF2-40B4-BE49-F238E27FC236}">
                      <a16:creationId xmlns:a16="http://schemas.microsoft.com/office/drawing/2014/main" id="{1644E0CF-133D-4FF6-3F0C-40AC63EE779C}"/>
                    </a:ext>
                  </a:extLst>
                </p:cNvPr>
                <p:cNvSpPr/>
                <p:nvPr/>
              </p:nvSpPr>
              <p:spPr>
                <a:xfrm>
                  <a:off x="18524798" y="7588915"/>
                  <a:ext cx="191366" cy="303299"/>
                </a:xfrm>
                <a:custGeom>
                  <a:avLst/>
                  <a:gdLst>
                    <a:gd name="connsiteX0" fmla="*/ 95683 w 191366"/>
                    <a:gd name="connsiteY0" fmla="*/ 0 h 303299"/>
                    <a:gd name="connsiteX1" fmla="*/ 18105 w 191366"/>
                    <a:gd name="connsiteY1" fmla="*/ 145057 h 303299"/>
                    <a:gd name="connsiteX2" fmla="*/ 13152 w 191366"/>
                    <a:gd name="connsiteY2" fmla="*/ 258794 h 303299"/>
                    <a:gd name="connsiteX3" fmla="*/ 95683 w 191366"/>
                    <a:gd name="connsiteY3" fmla="*/ 303300 h 303299"/>
                    <a:gd name="connsiteX4" fmla="*/ 178213 w 191366"/>
                    <a:gd name="connsiteY4" fmla="*/ 258794 h 303299"/>
                    <a:gd name="connsiteX5" fmla="*/ 173262 w 191366"/>
                    <a:gd name="connsiteY5" fmla="*/ 145057 h 303299"/>
                    <a:gd name="connsiteX6" fmla="*/ 95683 w 191366"/>
                    <a:gd name="connsiteY6" fmla="*/ 0 h 30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366" h="303299">
                      <a:moveTo>
                        <a:pt x="95683" y="0"/>
                      </a:moveTo>
                      <a:cubicBezTo>
                        <a:pt x="84129" y="24725"/>
                        <a:pt x="59370" y="70881"/>
                        <a:pt x="18105" y="145057"/>
                      </a:cubicBezTo>
                      <a:cubicBezTo>
                        <a:pt x="-3354" y="182969"/>
                        <a:pt x="-6654" y="225826"/>
                        <a:pt x="13152" y="258794"/>
                      </a:cubicBezTo>
                      <a:cubicBezTo>
                        <a:pt x="29658" y="286816"/>
                        <a:pt x="59370" y="303300"/>
                        <a:pt x="95683" y="303300"/>
                      </a:cubicBezTo>
                      <a:cubicBezTo>
                        <a:pt x="131997" y="303300"/>
                        <a:pt x="161707" y="286816"/>
                        <a:pt x="178213" y="258794"/>
                      </a:cubicBezTo>
                      <a:cubicBezTo>
                        <a:pt x="198021" y="225826"/>
                        <a:pt x="194719" y="182969"/>
                        <a:pt x="173262" y="145057"/>
                      </a:cubicBezTo>
                      <a:cubicBezTo>
                        <a:pt x="131997" y="72529"/>
                        <a:pt x="107238" y="26374"/>
                        <a:pt x="95683" y="0"/>
                      </a:cubicBezTo>
                      <a:close/>
                    </a:path>
                  </a:pathLst>
                </a:custGeom>
                <a:noFill/>
                <a:ln w="12700" cap="rnd">
                  <a:solidFill>
                    <a:srgbClr val="000000"/>
                  </a:solidFill>
                  <a:prstDash val="solid"/>
                  <a:miter/>
                </a:ln>
              </p:spPr>
              <p:txBody>
                <a:bodyPr rtlCol="0" anchor="ctr"/>
                <a:lstStyle/>
                <a:p>
                  <a:endParaRPr lang="en-US" sz="1799"/>
                </a:p>
              </p:txBody>
            </p:sp>
            <p:sp>
              <p:nvSpPr>
                <p:cNvPr id="63" name="Freeform 62">
                  <a:extLst>
                    <a:ext uri="{FF2B5EF4-FFF2-40B4-BE49-F238E27FC236}">
                      <a16:creationId xmlns:a16="http://schemas.microsoft.com/office/drawing/2014/main" id="{DBD1E39C-EE37-4FA9-8245-15DB6B415307}"/>
                    </a:ext>
                  </a:extLst>
                </p:cNvPr>
                <p:cNvSpPr/>
                <p:nvPr/>
              </p:nvSpPr>
              <p:spPr>
                <a:xfrm>
                  <a:off x="18687032" y="7366386"/>
                  <a:ext cx="117790" cy="187914"/>
                </a:xfrm>
                <a:custGeom>
                  <a:avLst/>
                  <a:gdLst>
                    <a:gd name="connsiteX0" fmla="*/ 58894 w 117790"/>
                    <a:gd name="connsiteY0" fmla="*/ 0 h 187914"/>
                    <a:gd name="connsiteX1" fmla="*/ 11029 w 117790"/>
                    <a:gd name="connsiteY1" fmla="*/ 89012 h 187914"/>
                    <a:gd name="connsiteX2" fmla="*/ 7726 w 117790"/>
                    <a:gd name="connsiteY2" fmla="*/ 159892 h 187914"/>
                    <a:gd name="connsiteX3" fmla="*/ 58894 w 117790"/>
                    <a:gd name="connsiteY3" fmla="*/ 187914 h 187914"/>
                    <a:gd name="connsiteX4" fmla="*/ 110065 w 117790"/>
                    <a:gd name="connsiteY4" fmla="*/ 159892 h 187914"/>
                    <a:gd name="connsiteX5" fmla="*/ 106762 w 117790"/>
                    <a:gd name="connsiteY5" fmla="*/ 89012 h 187914"/>
                    <a:gd name="connsiteX6" fmla="*/ 58894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4" y="0"/>
                      </a:moveTo>
                      <a:cubicBezTo>
                        <a:pt x="50641" y="14836"/>
                        <a:pt x="35788" y="44506"/>
                        <a:pt x="11029" y="89012"/>
                      </a:cubicBezTo>
                      <a:cubicBezTo>
                        <a:pt x="-2177" y="113738"/>
                        <a:pt x="-3827" y="140111"/>
                        <a:pt x="7726" y="159892"/>
                      </a:cubicBezTo>
                      <a:cubicBezTo>
                        <a:pt x="17629" y="178024"/>
                        <a:pt x="37438" y="187914"/>
                        <a:pt x="58894" y="187914"/>
                      </a:cubicBezTo>
                      <a:cubicBezTo>
                        <a:pt x="80353" y="187914"/>
                        <a:pt x="100160" y="178024"/>
                        <a:pt x="110065" y="159892"/>
                      </a:cubicBezTo>
                      <a:cubicBezTo>
                        <a:pt x="121618" y="140111"/>
                        <a:pt x="119968" y="113738"/>
                        <a:pt x="106762" y="89012"/>
                      </a:cubicBezTo>
                      <a:cubicBezTo>
                        <a:pt x="80353" y="44506"/>
                        <a:pt x="65497" y="14836"/>
                        <a:pt x="58894" y="0"/>
                      </a:cubicBezTo>
                      <a:close/>
                    </a:path>
                  </a:pathLst>
                </a:custGeom>
                <a:noFill/>
                <a:ln w="12700" cap="rnd">
                  <a:solidFill>
                    <a:srgbClr val="000000"/>
                  </a:solidFill>
                  <a:prstDash val="solid"/>
                  <a:miter/>
                </a:ln>
              </p:spPr>
              <p:txBody>
                <a:bodyPr rtlCol="0" anchor="ctr"/>
                <a:lstStyle/>
                <a:p>
                  <a:endParaRPr lang="en-US" sz="1799"/>
                </a:p>
              </p:txBody>
            </p:sp>
            <p:sp>
              <p:nvSpPr>
                <p:cNvPr id="64" name="Freeform 63">
                  <a:extLst>
                    <a:ext uri="{FF2B5EF4-FFF2-40B4-BE49-F238E27FC236}">
                      <a16:creationId xmlns:a16="http://schemas.microsoft.com/office/drawing/2014/main" id="{7C292F9C-7319-316F-551B-FFD769AD77CB}"/>
                    </a:ext>
                  </a:extLst>
                </p:cNvPr>
                <p:cNvSpPr/>
                <p:nvPr/>
              </p:nvSpPr>
              <p:spPr>
                <a:xfrm>
                  <a:off x="18805875" y="7588915"/>
                  <a:ext cx="117790" cy="187914"/>
                </a:xfrm>
                <a:custGeom>
                  <a:avLst/>
                  <a:gdLst>
                    <a:gd name="connsiteX0" fmla="*/ 58896 w 117790"/>
                    <a:gd name="connsiteY0" fmla="*/ 0 h 187914"/>
                    <a:gd name="connsiteX1" fmla="*/ 11028 w 117790"/>
                    <a:gd name="connsiteY1" fmla="*/ 89012 h 187914"/>
                    <a:gd name="connsiteX2" fmla="*/ 7728 w 117790"/>
                    <a:gd name="connsiteY2" fmla="*/ 159892 h 187914"/>
                    <a:gd name="connsiteX3" fmla="*/ 58896 w 117790"/>
                    <a:gd name="connsiteY3" fmla="*/ 187914 h 187914"/>
                    <a:gd name="connsiteX4" fmla="*/ 110065 w 117790"/>
                    <a:gd name="connsiteY4" fmla="*/ 159892 h 187914"/>
                    <a:gd name="connsiteX5" fmla="*/ 106764 w 117790"/>
                    <a:gd name="connsiteY5" fmla="*/ 89012 h 187914"/>
                    <a:gd name="connsiteX6" fmla="*/ 58896 w 117790"/>
                    <a:gd name="connsiteY6" fmla="*/ 0 h 18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90" h="187914">
                      <a:moveTo>
                        <a:pt x="58896" y="0"/>
                      </a:moveTo>
                      <a:cubicBezTo>
                        <a:pt x="50643" y="14836"/>
                        <a:pt x="35787" y="44506"/>
                        <a:pt x="11028" y="89012"/>
                      </a:cubicBezTo>
                      <a:cubicBezTo>
                        <a:pt x="-2177" y="113738"/>
                        <a:pt x="-3828" y="140111"/>
                        <a:pt x="7728" y="159892"/>
                      </a:cubicBezTo>
                      <a:cubicBezTo>
                        <a:pt x="17631" y="178024"/>
                        <a:pt x="37437" y="187914"/>
                        <a:pt x="58896" y="187914"/>
                      </a:cubicBezTo>
                      <a:cubicBezTo>
                        <a:pt x="80353" y="187914"/>
                        <a:pt x="100161" y="178024"/>
                        <a:pt x="110065" y="159892"/>
                      </a:cubicBezTo>
                      <a:cubicBezTo>
                        <a:pt x="121618" y="140111"/>
                        <a:pt x="119968" y="113738"/>
                        <a:pt x="106764" y="89012"/>
                      </a:cubicBezTo>
                      <a:cubicBezTo>
                        <a:pt x="80353" y="42858"/>
                        <a:pt x="65499" y="14836"/>
                        <a:pt x="58896" y="0"/>
                      </a:cubicBezTo>
                      <a:close/>
                    </a:path>
                  </a:pathLst>
                </a:custGeom>
                <a:noFill/>
                <a:ln w="12700" cap="rnd">
                  <a:solidFill>
                    <a:srgbClr val="000000"/>
                  </a:solidFill>
                  <a:prstDash val="solid"/>
                  <a:miter/>
                </a:ln>
              </p:spPr>
              <p:txBody>
                <a:bodyPr rtlCol="0" anchor="ctr"/>
                <a:lstStyle/>
                <a:p>
                  <a:endParaRPr lang="en-US" sz="1799"/>
                </a:p>
              </p:txBody>
            </p:sp>
            <p:sp>
              <p:nvSpPr>
                <p:cNvPr id="65" name="Freeform 64">
                  <a:extLst>
                    <a:ext uri="{FF2B5EF4-FFF2-40B4-BE49-F238E27FC236}">
                      <a16:creationId xmlns:a16="http://schemas.microsoft.com/office/drawing/2014/main" id="{A6E6B6BC-C514-582C-001B-7FDF8851DB2C}"/>
                    </a:ext>
                  </a:extLst>
                </p:cNvPr>
                <p:cNvSpPr/>
                <p:nvPr/>
              </p:nvSpPr>
              <p:spPr>
                <a:xfrm>
                  <a:off x="18336955" y="7478476"/>
                  <a:ext cx="137895" cy="219232"/>
                </a:xfrm>
                <a:custGeom>
                  <a:avLst/>
                  <a:gdLst>
                    <a:gd name="connsiteX0" fmla="*/ 68948 w 137895"/>
                    <a:gd name="connsiteY0" fmla="*/ 0 h 219232"/>
                    <a:gd name="connsiteX1" fmla="*/ 12827 w 137895"/>
                    <a:gd name="connsiteY1" fmla="*/ 103847 h 219232"/>
                    <a:gd name="connsiteX2" fmla="*/ 9526 w 137895"/>
                    <a:gd name="connsiteY2" fmla="*/ 186265 h 219232"/>
                    <a:gd name="connsiteX3" fmla="*/ 68948 w 137895"/>
                    <a:gd name="connsiteY3" fmla="*/ 219232 h 219232"/>
                    <a:gd name="connsiteX4" fmla="*/ 128369 w 137895"/>
                    <a:gd name="connsiteY4" fmla="*/ 186265 h 219232"/>
                    <a:gd name="connsiteX5" fmla="*/ 125069 w 137895"/>
                    <a:gd name="connsiteY5" fmla="*/ 103847 h 219232"/>
                    <a:gd name="connsiteX6" fmla="*/ 68948 w 137895"/>
                    <a:gd name="connsiteY6" fmla="*/ 0 h 21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95" h="219232">
                      <a:moveTo>
                        <a:pt x="68948" y="0"/>
                      </a:moveTo>
                      <a:cubicBezTo>
                        <a:pt x="60695" y="18132"/>
                        <a:pt x="42538" y="51099"/>
                        <a:pt x="12827" y="103847"/>
                      </a:cubicBezTo>
                      <a:cubicBezTo>
                        <a:pt x="-3680" y="131869"/>
                        <a:pt x="-3680" y="161540"/>
                        <a:pt x="9526" y="186265"/>
                      </a:cubicBezTo>
                      <a:cubicBezTo>
                        <a:pt x="21080" y="207694"/>
                        <a:pt x="42538" y="219232"/>
                        <a:pt x="68948" y="219232"/>
                      </a:cubicBezTo>
                      <a:cubicBezTo>
                        <a:pt x="95357" y="219232"/>
                        <a:pt x="116815" y="207694"/>
                        <a:pt x="128369" y="186265"/>
                      </a:cubicBezTo>
                      <a:cubicBezTo>
                        <a:pt x="141575" y="163188"/>
                        <a:pt x="141575" y="131869"/>
                        <a:pt x="125069" y="103847"/>
                      </a:cubicBezTo>
                      <a:cubicBezTo>
                        <a:pt x="95357" y="51099"/>
                        <a:pt x="77201" y="18132"/>
                        <a:pt x="68948" y="0"/>
                      </a:cubicBezTo>
                      <a:close/>
                    </a:path>
                  </a:pathLst>
                </a:custGeom>
                <a:noFill/>
                <a:ln w="12700" cap="rnd">
                  <a:solidFill>
                    <a:srgbClr val="000000"/>
                  </a:solidFill>
                  <a:prstDash val="solid"/>
                  <a:miter/>
                </a:ln>
              </p:spPr>
              <p:txBody>
                <a:bodyPr rtlCol="0" anchor="ctr"/>
                <a:lstStyle/>
                <a:p>
                  <a:endParaRPr lang="en-US" sz="1799"/>
                </a:p>
              </p:txBody>
            </p:sp>
            <p:grpSp>
              <p:nvGrpSpPr>
                <p:cNvPr id="66" name="Graphic 503">
                  <a:extLst>
                    <a:ext uri="{FF2B5EF4-FFF2-40B4-BE49-F238E27FC236}">
                      <a16:creationId xmlns:a16="http://schemas.microsoft.com/office/drawing/2014/main" id="{102D5501-FC20-0CDA-A226-59D084765D5D}"/>
                    </a:ext>
                  </a:extLst>
                </p:cNvPr>
                <p:cNvGrpSpPr/>
                <p:nvPr/>
              </p:nvGrpSpPr>
              <p:grpSpPr>
                <a:xfrm>
                  <a:off x="18394046" y="7891844"/>
                  <a:ext cx="492476" cy="369893"/>
                  <a:chOff x="18394046" y="7891844"/>
                  <a:chExt cx="492476" cy="369893"/>
                </a:xfrm>
              </p:grpSpPr>
              <p:grpSp>
                <p:nvGrpSpPr>
                  <p:cNvPr id="67" name="Graphic 503">
                    <a:extLst>
                      <a:ext uri="{FF2B5EF4-FFF2-40B4-BE49-F238E27FC236}">
                        <a16:creationId xmlns:a16="http://schemas.microsoft.com/office/drawing/2014/main" id="{5EF4B188-792A-03E2-C2F6-F9AE61DE8EE3}"/>
                      </a:ext>
                    </a:extLst>
                  </p:cNvPr>
                  <p:cNvGrpSpPr/>
                  <p:nvPr/>
                </p:nvGrpSpPr>
                <p:grpSpPr>
                  <a:xfrm>
                    <a:off x="18569018" y="7891844"/>
                    <a:ext cx="317504" cy="317150"/>
                    <a:chOff x="18569018" y="7891844"/>
                    <a:chExt cx="317504" cy="317150"/>
                  </a:xfrm>
                  <a:noFill/>
                </p:grpSpPr>
                <p:sp>
                  <p:nvSpPr>
                    <p:cNvPr id="71" name="Freeform 70">
                      <a:extLst>
                        <a:ext uri="{FF2B5EF4-FFF2-40B4-BE49-F238E27FC236}">
                          <a16:creationId xmlns:a16="http://schemas.microsoft.com/office/drawing/2014/main" id="{46DB4A83-C98E-D321-CCD9-F45FA4722C0C}"/>
                        </a:ext>
                      </a:extLst>
                    </p:cNvPr>
                    <p:cNvSpPr/>
                    <p:nvPr/>
                  </p:nvSpPr>
                  <p:spPr>
                    <a:xfrm>
                      <a:off x="18569018" y="7891844"/>
                      <a:ext cx="317504" cy="317150"/>
                    </a:xfrm>
                    <a:custGeom>
                      <a:avLst/>
                      <a:gdLst>
                        <a:gd name="connsiteX0" fmla="*/ 234680 w 317504"/>
                        <a:gd name="connsiteY0" fmla="*/ 234439 h 317150"/>
                        <a:gd name="connsiteX1" fmla="*/ 1945 w 317504"/>
                        <a:gd name="connsiteY1" fmla="*/ 315208 h 317150"/>
                        <a:gd name="connsiteX2" fmla="*/ 82825 w 317504"/>
                        <a:gd name="connsiteY2" fmla="*/ 82789 h 317150"/>
                        <a:gd name="connsiteX3" fmla="*/ 315560 w 317504"/>
                        <a:gd name="connsiteY3" fmla="*/ 2019 h 317150"/>
                        <a:gd name="connsiteX4" fmla="*/ 234680 w 317504"/>
                        <a:gd name="connsiteY4" fmla="*/ 234439 h 3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150">
                          <a:moveTo>
                            <a:pt x="234680" y="234439"/>
                          </a:moveTo>
                          <a:cubicBezTo>
                            <a:pt x="171958" y="297077"/>
                            <a:pt x="84475" y="325099"/>
                            <a:pt x="1945" y="315208"/>
                          </a:cubicBezTo>
                          <a:cubicBezTo>
                            <a:pt x="-7958" y="232790"/>
                            <a:pt x="20101" y="147076"/>
                            <a:pt x="82825" y="82789"/>
                          </a:cubicBezTo>
                          <a:cubicBezTo>
                            <a:pt x="145549" y="18502"/>
                            <a:pt x="233030" y="-7871"/>
                            <a:pt x="315560" y="2019"/>
                          </a:cubicBezTo>
                          <a:cubicBezTo>
                            <a:pt x="325463" y="84437"/>
                            <a:pt x="297404" y="170152"/>
                            <a:pt x="234680" y="234439"/>
                          </a:cubicBezTo>
                          <a:close/>
                        </a:path>
                      </a:pathLst>
                    </a:custGeom>
                    <a:solidFill>
                      <a:srgbClr val="51C4C6"/>
                    </a:solidFill>
                    <a:ln w="12700" cap="rnd">
                      <a:solidFill>
                        <a:srgbClr val="000000"/>
                      </a:solidFill>
                      <a:prstDash val="solid"/>
                      <a:miter/>
                    </a:ln>
                  </p:spPr>
                  <p:txBody>
                    <a:bodyPr rtlCol="0" anchor="ctr"/>
                    <a:lstStyle/>
                    <a:p>
                      <a:endParaRPr lang="en-US" sz="1799"/>
                    </a:p>
                  </p:txBody>
                </p:sp>
                <p:sp>
                  <p:nvSpPr>
                    <p:cNvPr id="72" name="Freeform 71">
                      <a:extLst>
                        <a:ext uri="{FF2B5EF4-FFF2-40B4-BE49-F238E27FC236}">
                          <a16:creationId xmlns:a16="http://schemas.microsoft.com/office/drawing/2014/main" id="{FDD17E30-5381-9320-D4A3-DF38FB11A9A8}"/>
                        </a:ext>
                      </a:extLst>
                    </p:cNvPr>
                    <p:cNvSpPr/>
                    <p:nvPr/>
                  </p:nvSpPr>
                  <p:spPr>
                    <a:xfrm>
                      <a:off x="18570963" y="8032326"/>
                      <a:ext cx="174964" cy="174726"/>
                    </a:xfrm>
                    <a:custGeom>
                      <a:avLst/>
                      <a:gdLst>
                        <a:gd name="connsiteX0" fmla="*/ 174963 w 174964"/>
                        <a:gd name="connsiteY0" fmla="*/ 0 h 174726"/>
                        <a:gd name="connsiteX1" fmla="*/ 0 w 174964"/>
                        <a:gd name="connsiteY1" fmla="*/ 174726 h 174726"/>
                      </a:gdLst>
                      <a:ahLst/>
                      <a:cxnLst>
                        <a:cxn ang="0">
                          <a:pos x="connsiteX0" y="connsiteY0"/>
                        </a:cxn>
                        <a:cxn ang="0">
                          <a:pos x="connsiteX1" y="connsiteY1"/>
                        </a:cxn>
                      </a:cxnLst>
                      <a:rect l="l" t="t" r="r" b="b"/>
                      <a:pathLst>
                        <a:path w="174964" h="174726">
                          <a:moveTo>
                            <a:pt x="174963" y="0"/>
                          </a:moveTo>
                          <a:lnTo>
                            <a:pt x="0" y="174726"/>
                          </a:lnTo>
                        </a:path>
                      </a:pathLst>
                    </a:custGeom>
                    <a:ln w="12700" cap="rnd">
                      <a:solidFill>
                        <a:srgbClr val="000000"/>
                      </a:solidFill>
                      <a:prstDash val="solid"/>
                      <a:miter/>
                    </a:ln>
                  </p:spPr>
                  <p:txBody>
                    <a:bodyPr rtlCol="0" anchor="ctr"/>
                    <a:lstStyle/>
                    <a:p>
                      <a:endParaRPr lang="en-US" sz="1799"/>
                    </a:p>
                  </p:txBody>
                </p:sp>
              </p:grpSp>
              <p:grpSp>
                <p:nvGrpSpPr>
                  <p:cNvPr id="68" name="Graphic 503">
                    <a:extLst>
                      <a:ext uri="{FF2B5EF4-FFF2-40B4-BE49-F238E27FC236}">
                        <a16:creationId xmlns:a16="http://schemas.microsoft.com/office/drawing/2014/main" id="{3901859C-986A-38B5-EEA7-CF714270A65D}"/>
                      </a:ext>
                    </a:extLst>
                  </p:cNvPr>
                  <p:cNvGrpSpPr/>
                  <p:nvPr/>
                </p:nvGrpSpPr>
                <p:grpSpPr>
                  <a:xfrm>
                    <a:off x="18394046" y="7944664"/>
                    <a:ext cx="317503" cy="317073"/>
                    <a:chOff x="18394046" y="7944664"/>
                    <a:chExt cx="317503" cy="317073"/>
                  </a:xfrm>
                  <a:solidFill>
                    <a:srgbClr val="FFFFFF"/>
                  </a:solidFill>
                </p:grpSpPr>
                <p:sp>
                  <p:nvSpPr>
                    <p:cNvPr id="69" name="Freeform 68">
                      <a:extLst>
                        <a:ext uri="{FF2B5EF4-FFF2-40B4-BE49-F238E27FC236}">
                          <a16:creationId xmlns:a16="http://schemas.microsoft.com/office/drawing/2014/main" id="{F9369240-D19D-93A3-B123-B7F55F9C1AF1}"/>
                        </a:ext>
                      </a:extLst>
                    </p:cNvPr>
                    <p:cNvSpPr/>
                    <p:nvPr/>
                  </p:nvSpPr>
                  <p:spPr>
                    <a:xfrm>
                      <a:off x="18394046" y="7944664"/>
                      <a:ext cx="317503" cy="317073"/>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51C4C6"/>
                    </a:solidFill>
                    <a:ln w="12700" cap="rnd">
                      <a:solidFill>
                        <a:srgbClr val="000000"/>
                      </a:solidFill>
                      <a:prstDash val="solid"/>
                      <a:miter/>
                    </a:ln>
                  </p:spPr>
                  <p:txBody>
                    <a:bodyPr rtlCol="0" anchor="ctr"/>
                    <a:lstStyle/>
                    <a:p>
                      <a:endParaRPr lang="en-US" sz="1799"/>
                    </a:p>
                  </p:txBody>
                </p:sp>
                <p:sp>
                  <p:nvSpPr>
                    <p:cNvPr id="70" name="Freeform 69">
                      <a:extLst>
                        <a:ext uri="{FF2B5EF4-FFF2-40B4-BE49-F238E27FC236}">
                          <a16:creationId xmlns:a16="http://schemas.microsoft.com/office/drawing/2014/main" id="{B5A7D5EF-C021-C65B-C496-73A63F174AFD}"/>
                        </a:ext>
                      </a:extLst>
                    </p:cNvPr>
                    <p:cNvSpPr/>
                    <p:nvPr/>
                  </p:nvSpPr>
                  <p:spPr>
                    <a:xfrm>
                      <a:off x="18534650" y="8086722"/>
                      <a:ext cx="174964" cy="173078"/>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ln w="12700" cap="rnd">
                      <a:solidFill>
                        <a:srgbClr val="000000"/>
                      </a:solidFill>
                      <a:prstDash val="solid"/>
                      <a:miter/>
                    </a:ln>
                  </p:spPr>
                  <p:txBody>
                    <a:bodyPr rtlCol="0" anchor="ctr"/>
                    <a:lstStyle/>
                    <a:p>
                      <a:endParaRPr lang="en-US" sz="1799"/>
                    </a:p>
                  </p:txBody>
                </p:sp>
              </p:grpSp>
            </p:grpSp>
          </p:grpSp>
        </p:grpSp>
        <p:sp>
          <p:nvSpPr>
            <p:cNvPr id="77" name="TextBox 76">
              <a:extLst>
                <a:ext uri="{FF2B5EF4-FFF2-40B4-BE49-F238E27FC236}">
                  <a16:creationId xmlns:a16="http://schemas.microsoft.com/office/drawing/2014/main" id="{242470B8-C8A9-E7F6-0DE1-FBEBA5F7DBC3}"/>
                </a:ext>
              </a:extLst>
            </p:cNvPr>
            <p:cNvSpPr txBox="1"/>
            <p:nvPr/>
          </p:nvSpPr>
          <p:spPr>
            <a:xfrm>
              <a:off x="5679038" y="7166426"/>
              <a:ext cx="1558001" cy="1631665"/>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Uso sostenibile dell'acqua </a:t>
              </a:r>
            </a:p>
            <a:p>
              <a:pPr marL="9525" algn="ctr">
                <a:lnSpc>
                  <a:spcPts val="1560"/>
                </a:lnSpc>
                <a:tabLst>
                  <a:tab pos="1189038" algn="l"/>
                </a:tabLst>
              </a:pPr>
              <a:r>
                <a:rPr lang="en-US" sz="1800" b="1" dirty="0">
                  <a:solidFill>
                    <a:schemeClr val="bg1"/>
                  </a:solidFill>
                  <a:latin typeface="Calibri" panose="020F0502020204030204" pitchFamily="34" charset="0"/>
                  <a:cs typeface="Calibri" panose="020F0502020204030204" pitchFamily="34" charset="0"/>
                </a:rPr>
                <a:t> </a:t>
              </a:r>
            </a:p>
            <a:p>
              <a:pPr marL="9525" algn="ctr">
                <a:lnSpc>
                  <a:spcPts val="1180"/>
                </a:lnSpc>
                <a:tabLst>
                  <a:tab pos="1189038" algn="l"/>
                </a:tabLst>
              </a:pPr>
              <a:r>
                <a:rPr lang="en-US" sz="1150" dirty="0">
                  <a:solidFill>
                    <a:schemeClr val="bg1"/>
                  </a:solidFill>
                  <a:latin typeface="Calibri" panose="020F0502020204030204" pitchFamily="34" charset="0"/>
                  <a:cs typeface="Calibri" panose="020F0502020204030204" pitchFamily="34" charset="0"/>
                </a:rPr>
                <a:t>Previsione della domanda basata sull'IA, irrigazione di precisione e valutazione del rischio di alluvioni</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E5E389C5-33C4-EC01-FE23-D62F1EBCF7C5}"/>
                </a:ext>
              </a:extLst>
            </p:cNvPr>
            <p:cNvSpPr txBox="1"/>
            <p:nvPr/>
          </p:nvSpPr>
          <p:spPr>
            <a:xfrm>
              <a:off x="3925225" y="7166426"/>
              <a:ext cx="1558001" cy="1939442"/>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Monitoraggio della qualità dell'acqua </a:t>
              </a:r>
            </a:p>
            <a:p>
              <a:pPr marL="9525" algn="ctr">
                <a:lnSpc>
                  <a:spcPts val="1560"/>
                </a:lnSpc>
                <a:tabLst>
                  <a:tab pos="1189038" algn="l"/>
                </a:tabLst>
              </a:pPr>
              <a:endParaRPr lang="en-US" sz="1650" b="1" dirty="0">
                <a:solidFill>
                  <a:schemeClr val="bg1"/>
                </a:solidFill>
                <a:latin typeface="Calibri" panose="020F0502020204030204" pitchFamily="34" charset="0"/>
                <a:cs typeface="Calibri" panose="020F0502020204030204" pitchFamily="34" charset="0"/>
              </a:endParaRPr>
            </a:p>
            <a:p>
              <a:pPr marL="9525" algn="ctr">
                <a:lnSpc>
                  <a:spcPts val="1180"/>
                </a:lnSpc>
                <a:tabLst>
                  <a:tab pos="1189038" algn="l"/>
                </a:tabLst>
              </a:pPr>
              <a:r>
                <a:rPr lang="en-US" sz="1150" dirty="0">
                  <a:solidFill>
                    <a:schemeClr val="bg1"/>
                  </a:solidFill>
                  <a:latin typeface="Calibri" panose="020F0502020204030204" pitchFamily="34" charset="0"/>
                  <a:cs typeface="Calibri" panose="020F0502020204030204" pitchFamily="34" charset="0"/>
                </a:rPr>
                <a:t>Analisi dell'inquinamento potenziata dall'IA, rilevamento della contaminazione e ottimizzazione del trattamento delle acque reflue.</a:t>
              </a:r>
            </a:p>
            <a:p>
              <a:pPr marL="9525" algn="ctr">
                <a:lnSpc>
                  <a:spcPts val="118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A2D7B12D-9909-55EA-59C9-58431CE5C7B6}"/>
                </a:ext>
              </a:extLst>
            </p:cNvPr>
            <p:cNvSpPr txBox="1"/>
            <p:nvPr/>
          </p:nvSpPr>
          <p:spPr>
            <a:xfrm>
              <a:off x="2146230" y="7166426"/>
              <a:ext cx="1558001" cy="1631665"/>
            </a:xfrm>
            <a:prstGeom prst="rect">
              <a:avLst/>
            </a:prstGeom>
            <a:noFill/>
          </p:spPr>
          <p:txBody>
            <a:bodyPr wrap="square" rtlCol="0" anchor="t">
              <a:spAutoFit/>
            </a:bodyPr>
            <a:lstStyle/>
            <a:p>
              <a:pPr marL="9525" algn="ctr">
                <a:lnSpc>
                  <a:spcPts val="1560"/>
                </a:lnSpc>
                <a:tabLst>
                  <a:tab pos="1189038" algn="l"/>
                </a:tabLst>
              </a:pPr>
              <a:r>
                <a:rPr lang="en-US" sz="1650" b="1" dirty="0">
                  <a:solidFill>
                    <a:schemeClr val="bg1"/>
                  </a:solidFill>
                  <a:latin typeface="Calibri" panose="020F0502020204030204" pitchFamily="34" charset="0"/>
                  <a:cs typeface="Calibri" panose="020F0502020204030204" pitchFamily="34" charset="0"/>
                </a:rPr>
                <a:t>Gestione delle infrastrutture </a:t>
              </a:r>
            </a:p>
            <a:p>
              <a:pPr marL="9525" algn="ctr">
                <a:lnSpc>
                  <a:spcPts val="1560"/>
                </a:lnSpc>
                <a:tabLst>
                  <a:tab pos="1189038" algn="l"/>
                </a:tabLst>
              </a:pPr>
              <a:endParaRPr lang="en-US" sz="1800" b="1"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r>
                <a:rPr lang="en-US" sz="1150" dirty="0">
                  <a:solidFill>
                    <a:schemeClr val="bg1"/>
                  </a:solidFill>
                  <a:latin typeface="Calibri" panose="020F0502020204030204" pitchFamily="34" charset="0"/>
                  <a:cs typeface="Calibri" panose="020F0502020204030204" pitchFamily="34" charset="0"/>
                </a:rPr>
                <a:t>Manutenzione predittiva basata sull'intelligenza artificiale e distribuzione intelligente dell'acqua.</a:t>
              </a: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a:p>
              <a:pPr marL="9525" algn="ctr">
                <a:lnSpc>
                  <a:spcPts val="1160"/>
                </a:lnSpc>
                <a:tabLst>
                  <a:tab pos="1189038" algn="l"/>
                </a:tabLst>
              </a:pPr>
              <a:endParaRPr lang="en-US" sz="1150" dirty="0">
                <a:solidFill>
                  <a:schemeClr val="bg1"/>
                </a:solidFill>
                <a:latin typeface="Calibri" panose="020F0502020204030204" pitchFamily="34" charset="0"/>
                <a:cs typeface="Calibri" panose="020F0502020204030204" pitchFamily="34" charset="0"/>
              </a:endParaRPr>
            </a:p>
          </p:txBody>
        </p:sp>
        <p:grpSp>
          <p:nvGrpSpPr>
            <p:cNvPr id="80" name="Graphic 503">
              <a:extLst>
                <a:ext uri="{FF2B5EF4-FFF2-40B4-BE49-F238E27FC236}">
                  <a16:creationId xmlns:a16="http://schemas.microsoft.com/office/drawing/2014/main" id="{2B0DD8EB-893E-474B-C08A-6EACC244B13F}"/>
                </a:ext>
              </a:extLst>
            </p:cNvPr>
            <p:cNvGrpSpPr/>
            <p:nvPr/>
          </p:nvGrpSpPr>
          <p:grpSpPr>
            <a:xfrm>
              <a:off x="6251195" y="5437732"/>
              <a:ext cx="464711" cy="493770"/>
              <a:chOff x="546350" y="2352057"/>
              <a:chExt cx="980459" cy="1041767"/>
            </a:xfrm>
            <a:noFill/>
          </p:grpSpPr>
          <p:sp>
            <p:nvSpPr>
              <p:cNvPr id="81" name="Freeform 80">
                <a:extLst>
                  <a:ext uri="{FF2B5EF4-FFF2-40B4-BE49-F238E27FC236}">
                    <a16:creationId xmlns:a16="http://schemas.microsoft.com/office/drawing/2014/main" id="{C3ECC9C0-D5DA-EF8C-C37E-61FA927E8D3C}"/>
                  </a:ext>
                </a:extLst>
              </p:cNvPr>
              <p:cNvSpPr/>
              <p:nvPr/>
            </p:nvSpPr>
            <p:spPr>
              <a:xfrm>
                <a:off x="781480" y="2352057"/>
                <a:ext cx="506899" cy="799457"/>
              </a:xfrm>
              <a:custGeom>
                <a:avLst/>
                <a:gdLst>
                  <a:gd name="connsiteX0" fmla="*/ 253450 w 506899"/>
                  <a:gd name="connsiteY0" fmla="*/ 0 h 799457"/>
                  <a:gd name="connsiteX1" fmla="*/ 47124 w 506899"/>
                  <a:gd name="connsiteY1" fmla="*/ 380773 h 799457"/>
                  <a:gd name="connsiteX2" fmla="*/ 33919 w 506899"/>
                  <a:gd name="connsiteY2" fmla="*/ 680775 h 799457"/>
                  <a:gd name="connsiteX3" fmla="*/ 253450 w 506899"/>
                  <a:gd name="connsiteY3" fmla="*/ 799458 h 799457"/>
                  <a:gd name="connsiteX4" fmla="*/ 472980 w 506899"/>
                  <a:gd name="connsiteY4" fmla="*/ 680775 h 799457"/>
                  <a:gd name="connsiteX5" fmla="*/ 459775 w 506899"/>
                  <a:gd name="connsiteY5" fmla="*/ 380773 h 799457"/>
                  <a:gd name="connsiteX6" fmla="*/ 253450 w 506899"/>
                  <a:gd name="connsiteY6" fmla="*/ 0 h 79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899" h="799457">
                    <a:moveTo>
                      <a:pt x="253450" y="0"/>
                    </a:moveTo>
                    <a:cubicBezTo>
                      <a:pt x="220437" y="65935"/>
                      <a:pt x="157714" y="187914"/>
                      <a:pt x="47124" y="380773"/>
                    </a:cubicBezTo>
                    <a:cubicBezTo>
                      <a:pt x="-10647" y="482971"/>
                      <a:pt x="-15599" y="595060"/>
                      <a:pt x="33919" y="680775"/>
                    </a:cubicBezTo>
                    <a:cubicBezTo>
                      <a:pt x="78485" y="756600"/>
                      <a:pt x="157714" y="799458"/>
                      <a:pt x="253450" y="799458"/>
                    </a:cubicBezTo>
                    <a:cubicBezTo>
                      <a:pt x="349185" y="799458"/>
                      <a:pt x="428414" y="756600"/>
                      <a:pt x="472980" y="680775"/>
                    </a:cubicBezTo>
                    <a:cubicBezTo>
                      <a:pt x="522498" y="595060"/>
                      <a:pt x="517546" y="481323"/>
                      <a:pt x="459775" y="380773"/>
                    </a:cubicBezTo>
                    <a:cubicBezTo>
                      <a:pt x="349185" y="187914"/>
                      <a:pt x="286462" y="65935"/>
                      <a:pt x="253450" y="0"/>
                    </a:cubicBezTo>
                    <a:close/>
                  </a:path>
                </a:pathLst>
              </a:custGeom>
              <a:solidFill>
                <a:srgbClr val="ADD037"/>
              </a:solidFill>
              <a:ln w="12700" cap="rnd">
                <a:solidFill>
                  <a:srgbClr val="000000"/>
                </a:solidFill>
                <a:prstDash val="solid"/>
                <a:miter/>
              </a:ln>
            </p:spPr>
            <p:txBody>
              <a:bodyPr rtlCol="0" anchor="ctr"/>
              <a:lstStyle/>
              <a:p>
                <a:endParaRPr lang="en-US" sz="1799"/>
              </a:p>
            </p:txBody>
          </p:sp>
          <p:sp>
            <p:nvSpPr>
              <p:cNvPr id="82" name="Freeform 81">
                <a:extLst>
                  <a:ext uri="{FF2B5EF4-FFF2-40B4-BE49-F238E27FC236}">
                    <a16:creationId xmlns:a16="http://schemas.microsoft.com/office/drawing/2014/main" id="{82E2ABC0-E00A-A490-D329-2A09E6671017}"/>
                  </a:ext>
                </a:extLst>
              </p:cNvPr>
              <p:cNvSpPr/>
              <p:nvPr/>
            </p:nvSpPr>
            <p:spPr>
              <a:xfrm>
                <a:off x="853815" y="2774039"/>
                <a:ext cx="128294" cy="293408"/>
              </a:xfrm>
              <a:custGeom>
                <a:avLst/>
                <a:gdLst>
                  <a:gd name="connsiteX0" fmla="*/ 128295 w 128294"/>
                  <a:gd name="connsiteY0" fmla="*/ 293409 h 293408"/>
                  <a:gd name="connsiteX1" fmla="*/ 21006 w 128294"/>
                  <a:gd name="connsiteY1" fmla="*/ 212639 h 293408"/>
                  <a:gd name="connsiteX2" fmla="*/ 35861 w 128294"/>
                  <a:gd name="connsiteY2" fmla="*/ 0 h 293408"/>
                </a:gdLst>
                <a:ahLst/>
                <a:cxnLst>
                  <a:cxn ang="0">
                    <a:pos x="connsiteX0" y="connsiteY0"/>
                  </a:cxn>
                  <a:cxn ang="0">
                    <a:pos x="connsiteX1" y="connsiteY1"/>
                  </a:cxn>
                  <a:cxn ang="0">
                    <a:pos x="connsiteX2" y="connsiteY2"/>
                  </a:cxn>
                </a:cxnLst>
                <a:rect l="l" t="t" r="r" b="b"/>
                <a:pathLst>
                  <a:path w="128294" h="293408">
                    <a:moveTo>
                      <a:pt x="128295" y="293409"/>
                    </a:moveTo>
                    <a:cubicBezTo>
                      <a:pt x="80427" y="281871"/>
                      <a:pt x="44114" y="253848"/>
                      <a:pt x="21006" y="212639"/>
                    </a:cubicBezTo>
                    <a:cubicBezTo>
                      <a:pt x="-12007" y="153298"/>
                      <a:pt x="-5404" y="72528"/>
                      <a:pt x="35861" y="0"/>
                    </a:cubicBezTo>
                  </a:path>
                </a:pathLst>
              </a:custGeom>
              <a:noFill/>
              <a:ln w="12700" cap="rnd">
                <a:solidFill>
                  <a:srgbClr val="000000"/>
                </a:solidFill>
                <a:prstDash val="solid"/>
                <a:miter/>
              </a:ln>
            </p:spPr>
            <p:txBody>
              <a:bodyPr rtlCol="0" anchor="ctr"/>
              <a:lstStyle/>
              <a:p>
                <a:endParaRPr lang="en-US" sz="1799"/>
              </a:p>
            </p:txBody>
          </p:sp>
          <p:sp>
            <p:nvSpPr>
              <p:cNvPr id="83" name="Freeform 82">
                <a:extLst>
                  <a:ext uri="{FF2B5EF4-FFF2-40B4-BE49-F238E27FC236}">
                    <a16:creationId xmlns:a16="http://schemas.microsoft.com/office/drawing/2014/main" id="{3D16A5C9-2F71-9755-08B4-5705405DD130}"/>
                  </a:ext>
                </a:extLst>
              </p:cNvPr>
              <p:cNvSpPr/>
              <p:nvPr/>
            </p:nvSpPr>
            <p:spPr>
              <a:xfrm>
                <a:off x="546350" y="2856457"/>
                <a:ext cx="980459" cy="537367"/>
              </a:xfrm>
              <a:custGeom>
                <a:avLst/>
                <a:gdLst>
                  <a:gd name="connsiteX0" fmla="*/ 841809 w 980459"/>
                  <a:gd name="connsiteY0" fmla="*/ 0 h 537367"/>
                  <a:gd name="connsiteX1" fmla="*/ 980460 w 980459"/>
                  <a:gd name="connsiteY1" fmla="*/ 222529 h 537367"/>
                  <a:gd name="connsiteX2" fmla="*/ 490230 w 980459"/>
                  <a:gd name="connsiteY2" fmla="*/ 537367 h 537367"/>
                  <a:gd name="connsiteX3" fmla="*/ 0 w 980459"/>
                  <a:gd name="connsiteY3" fmla="*/ 222529 h 537367"/>
                  <a:gd name="connsiteX4" fmla="*/ 138651 w 980459"/>
                  <a:gd name="connsiteY4" fmla="*/ 0 h 53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459" h="537367">
                    <a:moveTo>
                      <a:pt x="841809" y="0"/>
                    </a:moveTo>
                    <a:cubicBezTo>
                      <a:pt x="927640" y="56044"/>
                      <a:pt x="980460" y="133518"/>
                      <a:pt x="980460" y="222529"/>
                    </a:cubicBezTo>
                    <a:cubicBezTo>
                      <a:pt x="980460" y="402201"/>
                      <a:pt x="769182" y="537367"/>
                      <a:pt x="490230" y="537367"/>
                    </a:cubicBezTo>
                    <a:cubicBezTo>
                      <a:pt x="211278" y="537367"/>
                      <a:pt x="0" y="402201"/>
                      <a:pt x="0" y="222529"/>
                    </a:cubicBezTo>
                    <a:cubicBezTo>
                      <a:pt x="0" y="42858"/>
                      <a:pt x="51169" y="56044"/>
                      <a:pt x="138651" y="0"/>
                    </a:cubicBezTo>
                  </a:path>
                </a:pathLst>
              </a:custGeom>
              <a:noFill/>
              <a:ln w="12700" cap="rnd">
                <a:solidFill>
                  <a:srgbClr val="000000"/>
                </a:solidFill>
                <a:prstDash val="solid"/>
                <a:miter/>
              </a:ln>
            </p:spPr>
            <p:txBody>
              <a:bodyPr rtlCol="0" anchor="ctr"/>
              <a:lstStyle/>
              <a:p>
                <a:endParaRPr lang="en-US" sz="1799"/>
              </a:p>
            </p:txBody>
          </p:sp>
          <p:sp>
            <p:nvSpPr>
              <p:cNvPr id="84" name="Freeform 83">
                <a:extLst>
                  <a:ext uri="{FF2B5EF4-FFF2-40B4-BE49-F238E27FC236}">
                    <a16:creationId xmlns:a16="http://schemas.microsoft.com/office/drawing/2014/main" id="{C0180789-8268-BE60-B485-E715F941A162}"/>
                  </a:ext>
                </a:extLst>
              </p:cNvPr>
              <p:cNvSpPr/>
              <p:nvPr/>
            </p:nvSpPr>
            <p:spPr>
              <a:xfrm>
                <a:off x="618977" y="2922392"/>
                <a:ext cx="831905" cy="398904"/>
              </a:xfrm>
              <a:custGeom>
                <a:avLst/>
                <a:gdLst>
                  <a:gd name="connsiteX0" fmla="*/ 731218 w 831905"/>
                  <a:gd name="connsiteY0" fmla="*/ 0 h 398904"/>
                  <a:gd name="connsiteX1" fmla="*/ 831905 w 831905"/>
                  <a:gd name="connsiteY1" fmla="*/ 158243 h 398904"/>
                  <a:gd name="connsiteX2" fmla="*/ 415953 w 831905"/>
                  <a:gd name="connsiteY2" fmla="*/ 398905 h 398904"/>
                  <a:gd name="connsiteX3" fmla="*/ 0 w 831905"/>
                  <a:gd name="connsiteY3" fmla="*/ 158243 h 398904"/>
                  <a:gd name="connsiteX4" fmla="*/ 100687 w 831905"/>
                  <a:gd name="connsiteY4" fmla="*/ 0 h 39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905" h="398904">
                    <a:moveTo>
                      <a:pt x="731218" y="0"/>
                    </a:moveTo>
                    <a:cubicBezTo>
                      <a:pt x="793941" y="41209"/>
                      <a:pt x="831905" y="97253"/>
                      <a:pt x="831905" y="158243"/>
                    </a:cubicBezTo>
                    <a:cubicBezTo>
                      <a:pt x="831905" y="293409"/>
                      <a:pt x="648688" y="398905"/>
                      <a:pt x="415953" y="398905"/>
                    </a:cubicBezTo>
                    <a:cubicBezTo>
                      <a:pt x="183217" y="398905"/>
                      <a:pt x="0" y="293409"/>
                      <a:pt x="0" y="158243"/>
                    </a:cubicBezTo>
                    <a:cubicBezTo>
                      <a:pt x="0" y="23077"/>
                      <a:pt x="37964" y="41209"/>
                      <a:pt x="100687" y="0"/>
                    </a:cubicBezTo>
                  </a:path>
                </a:pathLst>
              </a:custGeom>
              <a:noFill/>
              <a:ln w="12700" cap="rnd">
                <a:solidFill>
                  <a:srgbClr val="000000"/>
                </a:solidFill>
                <a:prstDash val="solid"/>
                <a:miter/>
              </a:ln>
            </p:spPr>
            <p:txBody>
              <a:bodyPr rtlCol="0" anchor="ctr"/>
              <a:lstStyle/>
              <a:p>
                <a:endParaRPr lang="en-US" sz="1799"/>
              </a:p>
            </p:txBody>
          </p:sp>
          <p:sp>
            <p:nvSpPr>
              <p:cNvPr id="85" name="Freeform 84">
                <a:extLst>
                  <a:ext uri="{FF2B5EF4-FFF2-40B4-BE49-F238E27FC236}">
                    <a16:creationId xmlns:a16="http://schemas.microsoft.com/office/drawing/2014/main" id="{B9913C77-6B0E-EBC0-EA6F-C81E5E4D8B68}"/>
                  </a:ext>
                </a:extLst>
              </p:cNvPr>
              <p:cNvSpPr/>
              <p:nvPr/>
            </p:nvSpPr>
            <p:spPr>
              <a:xfrm>
                <a:off x="703157" y="2985029"/>
                <a:ext cx="663543" cy="267035"/>
              </a:xfrm>
              <a:custGeom>
                <a:avLst/>
                <a:gdLst>
                  <a:gd name="connsiteX0" fmla="*/ 609074 w 663543"/>
                  <a:gd name="connsiteY0" fmla="*/ 0 h 267035"/>
                  <a:gd name="connsiteX1" fmla="*/ 663544 w 663543"/>
                  <a:gd name="connsiteY1" fmla="*/ 93957 h 267035"/>
                  <a:gd name="connsiteX2" fmla="*/ 331772 w 663543"/>
                  <a:gd name="connsiteY2" fmla="*/ 267035 h 267035"/>
                  <a:gd name="connsiteX3" fmla="*/ 0 w 663543"/>
                  <a:gd name="connsiteY3" fmla="*/ 93957 h 267035"/>
                  <a:gd name="connsiteX4" fmla="*/ 54470 w 663543"/>
                  <a:gd name="connsiteY4" fmla="*/ 0 h 26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43" h="267035">
                    <a:moveTo>
                      <a:pt x="609074" y="0"/>
                    </a:moveTo>
                    <a:cubicBezTo>
                      <a:pt x="643736" y="26374"/>
                      <a:pt x="663544" y="59341"/>
                      <a:pt x="663544" y="93957"/>
                    </a:cubicBezTo>
                    <a:cubicBezTo>
                      <a:pt x="663544" y="189562"/>
                      <a:pt x="514989" y="267035"/>
                      <a:pt x="331772" y="267035"/>
                    </a:cubicBezTo>
                    <a:cubicBezTo>
                      <a:pt x="148555" y="267035"/>
                      <a:pt x="0" y="189562"/>
                      <a:pt x="0" y="93957"/>
                    </a:cubicBezTo>
                    <a:cubicBezTo>
                      <a:pt x="0" y="-1648"/>
                      <a:pt x="19807" y="26374"/>
                      <a:pt x="54470" y="0"/>
                    </a:cubicBezTo>
                  </a:path>
                </a:pathLst>
              </a:custGeom>
              <a:noFill/>
              <a:ln w="12700" cap="rnd">
                <a:solidFill>
                  <a:srgbClr val="000000"/>
                </a:solidFill>
                <a:prstDash val="solid"/>
                <a:miter/>
              </a:ln>
            </p:spPr>
            <p:txBody>
              <a:bodyPr rtlCol="0" anchor="ctr"/>
              <a:lstStyle/>
              <a:p>
                <a:endParaRPr lang="en-US" sz="1799"/>
              </a:p>
            </p:txBody>
          </p:sp>
        </p:grpSp>
        <p:grpSp>
          <p:nvGrpSpPr>
            <p:cNvPr id="86" name="Graphic 503">
              <a:extLst>
                <a:ext uri="{FF2B5EF4-FFF2-40B4-BE49-F238E27FC236}">
                  <a16:creationId xmlns:a16="http://schemas.microsoft.com/office/drawing/2014/main" id="{5DA6AB81-D2A4-0D3B-5326-0C2AAA9F2394}"/>
                </a:ext>
              </a:extLst>
            </p:cNvPr>
            <p:cNvGrpSpPr/>
            <p:nvPr/>
          </p:nvGrpSpPr>
          <p:grpSpPr>
            <a:xfrm>
              <a:off x="2764304" y="5445151"/>
              <a:ext cx="360828" cy="511571"/>
              <a:chOff x="5912589" y="621273"/>
              <a:chExt cx="798653" cy="1132307"/>
            </a:xfrm>
            <a:noFill/>
          </p:grpSpPr>
          <p:sp>
            <p:nvSpPr>
              <p:cNvPr id="87" name="Freeform 86">
                <a:extLst>
                  <a:ext uri="{FF2B5EF4-FFF2-40B4-BE49-F238E27FC236}">
                    <a16:creationId xmlns:a16="http://schemas.microsoft.com/office/drawing/2014/main" id="{3D6B096A-C0C7-5C5A-B1B7-B42311BEF396}"/>
                  </a:ext>
                </a:extLst>
              </p:cNvPr>
              <p:cNvSpPr/>
              <p:nvPr/>
            </p:nvSpPr>
            <p:spPr>
              <a:xfrm>
                <a:off x="6112192" y="621273"/>
                <a:ext cx="399446" cy="764841"/>
              </a:xfrm>
              <a:custGeom>
                <a:avLst/>
                <a:gdLst>
                  <a:gd name="connsiteX0" fmla="*/ 0 w 399446"/>
                  <a:gd name="connsiteY0" fmla="*/ 764842 h 764841"/>
                  <a:gd name="connsiteX1" fmla="*/ 0 w 399446"/>
                  <a:gd name="connsiteY1" fmla="*/ 0 h 764841"/>
                  <a:gd name="connsiteX2" fmla="*/ 399447 w 399446"/>
                  <a:gd name="connsiteY2" fmla="*/ 0 h 764841"/>
                  <a:gd name="connsiteX3" fmla="*/ 399447 w 399446"/>
                  <a:gd name="connsiteY3" fmla="*/ 761545 h 764841"/>
                </a:gdLst>
                <a:ahLst/>
                <a:cxnLst>
                  <a:cxn ang="0">
                    <a:pos x="connsiteX0" y="connsiteY0"/>
                  </a:cxn>
                  <a:cxn ang="0">
                    <a:pos x="connsiteX1" y="connsiteY1"/>
                  </a:cxn>
                  <a:cxn ang="0">
                    <a:pos x="connsiteX2" y="connsiteY2"/>
                  </a:cxn>
                  <a:cxn ang="0">
                    <a:pos x="connsiteX3" y="connsiteY3"/>
                  </a:cxn>
                </a:cxnLst>
                <a:rect l="l" t="t" r="r" b="b"/>
                <a:pathLst>
                  <a:path w="399446" h="764841">
                    <a:moveTo>
                      <a:pt x="0" y="764842"/>
                    </a:moveTo>
                    <a:lnTo>
                      <a:pt x="0" y="0"/>
                    </a:lnTo>
                    <a:lnTo>
                      <a:pt x="399447" y="0"/>
                    </a:lnTo>
                    <a:lnTo>
                      <a:pt x="399447" y="761545"/>
                    </a:lnTo>
                  </a:path>
                </a:pathLst>
              </a:custGeom>
              <a:noFill/>
              <a:ln w="12700" cap="rnd">
                <a:solidFill>
                  <a:srgbClr val="000000"/>
                </a:solidFill>
                <a:prstDash val="solid"/>
                <a:round/>
              </a:ln>
            </p:spPr>
            <p:txBody>
              <a:bodyPr rtlCol="0" anchor="ctr"/>
              <a:lstStyle/>
              <a:p>
                <a:endParaRPr lang="en-US" sz="1799"/>
              </a:p>
            </p:txBody>
          </p:sp>
          <p:sp>
            <p:nvSpPr>
              <p:cNvPr id="88" name="Freeform 87">
                <a:extLst>
                  <a:ext uri="{FF2B5EF4-FFF2-40B4-BE49-F238E27FC236}">
                    <a16:creationId xmlns:a16="http://schemas.microsoft.com/office/drawing/2014/main" id="{1FDABA24-2223-161A-DE13-15EA717D9CE6}"/>
                  </a:ext>
                </a:extLst>
              </p:cNvPr>
              <p:cNvSpPr/>
              <p:nvPr/>
            </p:nvSpPr>
            <p:spPr>
              <a:xfrm>
                <a:off x="5975192" y="901495"/>
                <a:ext cx="137000" cy="451652"/>
              </a:xfrm>
              <a:custGeom>
                <a:avLst/>
                <a:gdLst>
                  <a:gd name="connsiteX0" fmla="*/ 137000 w 137000"/>
                  <a:gd name="connsiteY0" fmla="*/ 0 h 451652"/>
                  <a:gd name="connsiteX1" fmla="*/ 0 w 137000"/>
                  <a:gd name="connsiteY1" fmla="*/ 0 h 451652"/>
                  <a:gd name="connsiteX2" fmla="*/ 0 w 137000"/>
                  <a:gd name="connsiteY2" fmla="*/ 451652 h 451652"/>
                </a:gdLst>
                <a:ahLst/>
                <a:cxnLst>
                  <a:cxn ang="0">
                    <a:pos x="connsiteX0" y="connsiteY0"/>
                  </a:cxn>
                  <a:cxn ang="0">
                    <a:pos x="connsiteX1" y="connsiteY1"/>
                  </a:cxn>
                  <a:cxn ang="0">
                    <a:pos x="connsiteX2" y="connsiteY2"/>
                  </a:cxn>
                </a:cxnLst>
                <a:rect l="l" t="t" r="r" b="b"/>
                <a:pathLst>
                  <a:path w="137000" h="451652">
                    <a:moveTo>
                      <a:pt x="137000" y="0"/>
                    </a:moveTo>
                    <a:lnTo>
                      <a:pt x="0" y="0"/>
                    </a:lnTo>
                    <a:lnTo>
                      <a:pt x="0" y="451652"/>
                    </a:lnTo>
                  </a:path>
                </a:pathLst>
              </a:custGeom>
              <a:noFill/>
              <a:ln w="12700" cap="rnd">
                <a:solidFill>
                  <a:srgbClr val="000000"/>
                </a:solidFill>
                <a:prstDash val="solid"/>
                <a:round/>
              </a:ln>
            </p:spPr>
            <p:txBody>
              <a:bodyPr rtlCol="0" anchor="ctr"/>
              <a:lstStyle/>
              <a:p>
                <a:endParaRPr lang="en-US" sz="1799"/>
              </a:p>
            </p:txBody>
          </p:sp>
          <p:sp>
            <p:nvSpPr>
              <p:cNvPr id="89" name="Freeform 88">
                <a:extLst>
                  <a:ext uri="{FF2B5EF4-FFF2-40B4-BE49-F238E27FC236}">
                    <a16:creationId xmlns:a16="http://schemas.microsoft.com/office/drawing/2014/main" id="{AD24289C-7968-67C6-769D-A3B622A4BC70}"/>
                  </a:ext>
                </a:extLst>
              </p:cNvPr>
              <p:cNvSpPr/>
              <p:nvPr/>
            </p:nvSpPr>
            <p:spPr>
              <a:xfrm>
                <a:off x="6511639" y="781165"/>
                <a:ext cx="140301" cy="571982"/>
              </a:xfrm>
              <a:custGeom>
                <a:avLst/>
                <a:gdLst>
                  <a:gd name="connsiteX0" fmla="*/ 0 w 140301"/>
                  <a:gd name="connsiteY0" fmla="*/ 0 h 571982"/>
                  <a:gd name="connsiteX1" fmla="*/ 140301 w 140301"/>
                  <a:gd name="connsiteY1" fmla="*/ 0 h 571982"/>
                  <a:gd name="connsiteX2" fmla="*/ 140301 w 140301"/>
                  <a:gd name="connsiteY2" fmla="*/ 571983 h 571982"/>
                </a:gdLst>
                <a:ahLst/>
                <a:cxnLst>
                  <a:cxn ang="0">
                    <a:pos x="connsiteX0" y="connsiteY0"/>
                  </a:cxn>
                  <a:cxn ang="0">
                    <a:pos x="connsiteX1" y="connsiteY1"/>
                  </a:cxn>
                  <a:cxn ang="0">
                    <a:pos x="connsiteX2" y="connsiteY2"/>
                  </a:cxn>
                </a:cxnLst>
                <a:rect l="l" t="t" r="r" b="b"/>
                <a:pathLst>
                  <a:path w="140301" h="571982">
                    <a:moveTo>
                      <a:pt x="0" y="0"/>
                    </a:moveTo>
                    <a:lnTo>
                      <a:pt x="140301" y="0"/>
                    </a:lnTo>
                    <a:lnTo>
                      <a:pt x="140301" y="571983"/>
                    </a:lnTo>
                  </a:path>
                </a:pathLst>
              </a:custGeom>
              <a:noFill/>
              <a:ln w="12700" cap="rnd">
                <a:solidFill>
                  <a:srgbClr val="000000"/>
                </a:solidFill>
                <a:prstDash val="solid"/>
                <a:round/>
              </a:ln>
            </p:spPr>
            <p:txBody>
              <a:bodyPr rtlCol="0" anchor="ctr"/>
              <a:lstStyle/>
              <a:p>
                <a:endParaRPr lang="en-US" sz="1799"/>
              </a:p>
            </p:txBody>
          </p:sp>
          <p:grpSp>
            <p:nvGrpSpPr>
              <p:cNvPr id="90" name="Graphic 503">
                <a:extLst>
                  <a:ext uri="{FF2B5EF4-FFF2-40B4-BE49-F238E27FC236}">
                    <a16:creationId xmlns:a16="http://schemas.microsoft.com/office/drawing/2014/main" id="{DD20CADF-D4E4-431B-8D02-252C82D00FD3}"/>
                  </a:ext>
                </a:extLst>
              </p:cNvPr>
              <p:cNvGrpSpPr/>
              <p:nvPr/>
            </p:nvGrpSpPr>
            <p:grpSpPr>
              <a:xfrm>
                <a:off x="6168313" y="675669"/>
                <a:ext cx="292156" cy="70879"/>
                <a:chOff x="6168313" y="675669"/>
                <a:chExt cx="292156" cy="70879"/>
              </a:xfrm>
              <a:noFill/>
            </p:grpSpPr>
            <p:sp>
              <p:nvSpPr>
                <p:cNvPr id="114" name="Freeform 113">
                  <a:extLst>
                    <a:ext uri="{FF2B5EF4-FFF2-40B4-BE49-F238E27FC236}">
                      <a16:creationId xmlns:a16="http://schemas.microsoft.com/office/drawing/2014/main" id="{DC06AD64-CDB9-C94C-33C3-7B4A133A396C}"/>
                    </a:ext>
                  </a:extLst>
                </p:cNvPr>
                <p:cNvSpPr/>
                <p:nvPr/>
              </p:nvSpPr>
              <p:spPr>
                <a:xfrm>
                  <a:off x="6168313" y="675669"/>
                  <a:ext cx="70975" cy="70879"/>
                </a:xfrm>
                <a:custGeom>
                  <a:avLst/>
                  <a:gdLst>
                    <a:gd name="connsiteX0" fmla="*/ 0 w 70975"/>
                    <a:gd name="connsiteY0" fmla="*/ 70880 h 70879"/>
                    <a:gd name="connsiteX1" fmla="*/ 0 w 70975"/>
                    <a:gd name="connsiteY1" fmla="*/ 0 h 70879"/>
                    <a:gd name="connsiteX2" fmla="*/ 70976 w 70975"/>
                    <a:gd name="connsiteY2" fmla="*/ 0 h 70879"/>
                  </a:gdLst>
                  <a:ahLst/>
                  <a:cxnLst>
                    <a:cxn ang="0">
                      <a:pos x="connsiteX0" y="connsiteY0"/>
                    </a:cxn>
                    <a:cxn ang="0">
                      <a:pos x="connsiteX1" y="connsiteY1"/>
                    </a:cxn>
                    <a:cxn ang="0">
                      <a:pos x="connsiteX2" y="connsiteY2"/>
                    </a:cxn>
                  </a:cxnLst>
                  <a:rect l="l" t="t" r="r" b="b"/>
                  <a:pathLst>
                    <a:path w="70975" h="70879">
                      <a:moveTo>
                        <a:pt x="0" y="70880"/>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15" name="Freeform 114">
                  <a:extLst>
                    <a:ext uri="{FF2B5EF4-FFF2-40B4-BE49-F238E27FC236}">
                      <a16:creationId xmlns:a16="http://schemas.microsoft.com/office/drawing/2014/main" id="{B4D8C5EE-C3BA-BCDA-AE12-E947D72A1E8A}"/>
                    </a:ext>
                  </a:extLst>
                </p:cNvPr>
                <p:cNvSpPr/>
                <p:nvPr/>
              </p:nvSpPr>
              <p:spPr>
                <a:xfrm>
                  <a:off x="6278903" y="675669"/>
                  <a:ext cx="70976" cy="70879"/>
                </a:xfrm>
                <a:custGeom>
                  <a:avLst/>
                  <a:gdLst>
                    <a:gd name="connsiteX0" fmla="*/ 0 w 70976"/>
                    <a:gd name="connsiteY0" fmla="*/ 70880 h 70879"/>
                    <a:gd name="connsiteX1" fmla="*/ 0 w 70976"/>
                    <a:gd name="connsiteY1" fmla="*/ 0 h 70879"/>
                    <a:gd name="connsiteX2" fmla="*/ 70976 w 70976"/>
                    <a:gd name="connsiteY2" fmla="*/ 0 h 70879"/>
                  </a:gdLst>
                  <a:ahLst/>
                  <a:cxnLst>
                    <a:cxn ang="0">
                      <a:pos x="connsiteX0" y="connsiteY0"/>
                    </a:cxn>
                    <a:cxn ang="0">
                      <a:pos x="connsiteX1" y="connsiteY1"/>
                    </a:cxn>
                    <a:cxn ang="0">
                      <a:pos x="connsiteX2" y="connsiteY2"/>
                    </a:cxn>
                  </a:cxnLst>
                  <a:rect l="l" t="t" r="r" b="b"/>
                  <a:pathLst>
                    <a:path w="70976" h="70879">
                      <a:moveTo>
                        <a:pt x="0" y="70880"/>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16" name="Freeform 115">
                  <a:extLst>
                    <a:ext uri="{FF2B5EF4-FFF2-40B4-BE49-F238E27FC236}">
                      <a16:creationId xmlns:a16="http://schemas.microsoft.com/office/drawing/2014/main" id="{796A97C9-A8E6-6F31-BBA5-C5384708678D}"/>
                    </a:ext>
                  </a:extLst>
                </p:cNvPr>
                <p:cNvSpPr/>
                <p:nvPr/>
              </p:nvSpPr>
              <p:spPr>
                <a:xfrm>
                  <a:off x="6391145" y="675669"/>
                  <a:ext cx="69325" cy="70879"/>
                </a:xfrm>
                <a:custGeom>
                  <a:avLst/>
                  <a:gdLst>
                    <a:gd name="connsiteX0" fmla="*/ 0 w 69325"/>
                    <a:gd name="connsiteY0" fmla="*/ 70880 h 70879"/>
                    <a:gd name="connsiteX1" fmla="*/ 0 w 69325"/>
                    <a:gd name="connsiteY1" fmla="*/ 0 h 70879"/>
                    <a:gd name="connsiteX2" fmla="*/ 69325 w 69325"/>
                    <a:gd name="connsiteY2" fmla="*/ 0 h 70879"/>
                  </a:gdLst>
                  <a:ahLst/>
                  <a:cxnLst>
                    <a:cxn ang="0">
                      <a:pos x="connsiteX0" y="connsiteY0"/>
                    </a:cxn>
                    <a:cxn ang="0">
                      <a:pos x="connsiteX1" y="connsiteY1"/>
                    </a:cxn>
                    <a:cxn ang="0">
                      <a:pos x="connsiteX2" y="connsiteY2"/>
                    </a:cxn>
                  </a:cxnLst>
                  <a:rect l="l" t="t" r="r" b="b"/>
                  <a:pathLst>
                    <a:path w="69325" h="70879">
                      <a:moveTo>
                        <a:pt x="0" y="70880"/>
                      </a:moveTo>
                      <a:lnTo>
                        <a:pt x="0" y="0"/>
                      </a:lnTo>
                      <a:lnTo>
                        <a:pt x="69325" y="0"/>
                      </a:lnTo>
                    </a:path>
                  </a:pathLst>
                </a:custGeom>
                <a:noFill/>
                <a:ln w="12700" cap="rnd">
                  <a:solidFill>
                    <a:srgbClr val="000000"/>
                  </a:solidFill>
                  <a:prstDash val="solid"/>
                  <a:round/>
                </a:ln>
              </p:spPr>
              <p:txBody>
                <a:bodyPr rtlCol="0" anchor="ctr"/>
                <a:lstStyle/>
                <a:p>
                  <a:endParaRPr lang="en-US" sz="1799"/>
                </a:p>
              </p:txBody>
            </p:sp>
          </p:grpSp>
          <p:grpSp>
            <p:nvGrpSpPr>
              <p:cNvPr id="91" name="Graphic 503">
                <a:extLst>
                  <a:ext uri="{FF2B5EF4-FFF2-40B4-BE49-F238E27FC236}">
                    <a16:creationId xmlns:a16="http://schemas.microsoft.com/office/drawing/2014/main" id="{A8B29723-1646-3CD1-D43F-87E15E601D08}"/>
                  </a:ext>
                </a:extLst>
              </p:cNvPr>
              <p:cNvGrpSpPr/>
              <p:nvPr/>
            </p:nvGrpSpPr>
            <p:grpSpPr>
              <a:xfrm>
                <a:off x="6168313" y="796000"/>
                <a:ext cx="292156" cy="72528"/>
                <a:chOff x="6168313" y="796000"/>
                <a:chExt cx="292156" cy="72528"/>
              </a:xfrm>
              <a:noFill/>
            </p:grpSpPr>
            <p:sp>
              <p:nvSpPr>
                <p:cNvPr id="111" name="Freeform 110">
                  <a:extLst>
                    <a:ext uri="{FF2B5EF4-FFF2-40B4-BE49-F238E27FC236}">
                      <a16:creationId xmlns:a16="http://schemas.microsoft.com/office/drawing/2014/main" id="{F1BD8E3C-7846-C170-1C10-C233AB39ED6A}"/>
                    </a:ext>
                  </a:extLst>
                </p:cNvPr>
                <p:cNvSpPr/>
                <p:nvPr/>
              </p:nvSpPr>
              <p:spPr>
                <a:xfrm>
                  <a:off x="6168313" y="796000"/>
                  <a:ext cx="70975" cy="72528"/>
                </a:xfrm>
                <a:custGeom>
                  <a:avLst/>
                  <a:gdLst>
                    <a:gd name="connsiteX0" fmla="*/ 0 w 70975"/>
                    <a:gd name="connsiteY0" fmla="*/ 72528 h 72528"/>
                    <a:gd name="connsiteX1" fmla="*/ 0 w 70975"/>
                    <a:gd name="connsiteY1" fmla="*/ 0 h 72528"/>
                    <a:gd name="connsiteX2" fmla="*/ 70976 w 70975"/>
                    <a:gd name="connsiteY2" fmla="*/ 0 h 72528"/>
                  </a:gdLst>
                  <a:ahLst/>
                  <a:cxnLst>
                    <a:cxn ang="0">
                      <a:pos x="connsiteX0" y="connsiteY0"/>
                    </a:cxn>
                    <a:cxn ang="0">
                      <a:pos x="connsiteX1" y="connsiteY1"/>
                    </a:cxn>
                    <a:cxn ang="0">
                      <a:pos x="connsiteX2" y="connsiteY2"/>
                    </a:cxn>
                  </a:cxnLst>
                  <a:rect l="l" t="t" r="r" b="b"/>
                  <a:pathLst>
                    <a:path w="70975"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12" name="Freeform 111">
                  <a:extLst>
                    <a:ext uri="{FF2B5EF4-FFF2-40B4-BE49-F238E27FC236}">
                      <a16:creationId xmlns:a16="http://schemas.microsoft.com/office/drawing/2014/main" id="{EAB0264A-01F3-2492-F5CE-3206DC7D79C5}"/>
                    </a:ext>
                  </a:extLst>
                </p:cNvPr>
                <p:cNvSpPr/>
                <p:nvPr/>
              </p:nvSpPr>
              <p:spPr>
                <a:xfrm>
                  <a:off x="6278903" y="796000"/>
                  <a:ext cx="70976" cy="72528"/>
                </a:xfrm>
                <a:custGeom>
                  <a:avLst/>
                  <a:gdLst>
                    <a:gd name="connsiteX0" fmla="*/ 0 w 70976"/>
                    <a:gd name="connsiteY0" fmla="*/ 72528 h 72528"/>
                    <a:gd name="connsiteX1" fmla="*/ 0 w 70976"/>
                    <a:gd name="connsiteY1" fmla="*/ 0 h 72528"/>
                    <a:gd name="connsiteX2" fmla="*/ 70976 w 70976"/>
                    <a:gd name="connsiteY2" fmla="*/ 0 h 72528"/>
                  </a:gdLst>
                  <a:ahLst/>
                  <a:cxnLst>
                    <a:cxn ang="0">
                      <a:pos x="connsiteX0" y="connsiteY0"/>
                    </a:cxn>
                    <a:cxn ang="0">
                      <a:pos x="connsiteX1" y="connsiteY1"/>
                    </a:cxn>
                    <a:cxn ang="0">
                      <a:pos x="connsiteX2" y="connsiteY2"/>
                    </a:cxn>
                  </a:cxnLst>
                  <a:rect l="l" t="t" r="r" b="b"/>
                  <a:pathLst>
                    <a:path w="70976"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13" name="Freeform 112">
                  <a:extLst>
                    <a:ext uri="{FF2B5EF4-FFF2-40B4-BE49-F238E27FC236}">
                      <a16:creationId xmlns:a16="http://schemas.microsoft.com/office/drawing/2014/main" id="{CC84D79A-F2C2-389A-07E1-314E6D38E7AE}"/>
                    </a:ext>
                  </a:extLst>
                </p:cNvPr>
                <p:cNvSpPr/>
                <p:nvPr/>
              </p:nvSpPr>
              <p:spPr>
                <a:xfrm>
                  <a:off x="6391145" y="796000"/>
                  <a:ext cx="69325" cy="72528"/>
                </a:xfrm>
                <a:custGeom>
                  <a:avLst/>
                  <a:gdLst>
                    <a:gd name="connsiteX0" fmla="*/ 0 w 69325"/>
                    <a:gd name="connsiteY0" fmla="*/ 72528 h 72528"/>
                    <a:gd name="connsiteX1" fmla="*/ 0 w 69325"/>
                    <a:gd name="connsiteY1" fmla="*/ 0 h 72528"/>
                    <a:gd name="connsiteX2" fmla="*/ 69325 w 69325"/>
                    <a:gd name="connsiteY2" fmla="*/ 0 h 72528"/>
                  </a:gdLst>
                  <a:ahLst/>
                  <a:cxnLst>
                    <a:cxn ang="0">
                      <a:pos x="connsiteX0" y="connsiteY0"/>
                    </a:cxn>
                    <a:cxn ang="0">
                      <a:pos x="connsiteX1" y="connsiteY1"/>
                    </a:cxn>
                    <a:cxn ang="0">
                      <a:pos x="connsiteX2" y="connsiteY2"/>
                    </a:cxn>
                  </a:cxnLst>
                  <a:rect l="l" t="t" r="r" b="b"/>
                  <a:pathLst>
                    <a:path w="69325" h="72528">
                      <a:moveTo>
                        <a:pt x="0" y="72528"/>
                      </a:moveTo>
                      <a:lnTo>
                        <a:pt x="0" y="0"/>
                      </a:lnTo>
                      <a:lnTo>
                        <a:pt x="69325" y="0"/>
                      </a:lnTo>
                    </a:path>
                  </a:pathLst>
                </a:custGeom>
                <a:noFill/>
                <a:ln w="12700" cap="rnd">
                  <a:solidFill>
                    <a:srgbClr val="000000"/>
                  </a:solidFill>
                  <a:prstDash val="solid"/>
                  <a:round/>
                </a:ln>
              </p:spPr>
              <p:txBody>
                <a:bodyPr rtlCol="0" anchor="ctr"/>
                <a:lstStyle/>
                <a:p>
                  <a:endParaRPr lang="en-US" sz="1799"/>
                </a:p>
              </p:txBody>
            </p:sp>
          </p:grpSp>
          <p:grpSp>
            <p:nvGrpSpPr>
              <p:cNvPr id="92" name="Graphic 503">
                <a:extLst>
                  <a:ext uri="{FF2B5EF4-FFF2-40B4-BE49-F238E27FC236}">
                    <a16:creationId xmlns:a16="http://schemas.microsoft.com/office/drawing/2014/main" id="{98B74ED3-C498-E3B5-42EE-857A9A305523}"/>
                  </a:ext>
                </a:extLst>
              </p:cNvPr>
              <p:cNvGrpSpPr/>
              <p:nvPr/>
            </p:nvGrpSpPr>
            <p:grpSpPr>
              <a:xfrm>
                <a:off x="6041216" y="843802"/>
                <a:ext cx="541398" cy="443410"/>
                <a:chOff x="6041216" y="843802"/>
                <a:chExt cx="541398" cy="443410"/>
              </a:xfrm>
              <a:noFill/>
            </p:grpSpPr>
            <p:sp>
              <p:nvSpPr>
                <p:cNvPr id="101" name="Freeform 100">
                  <a:extLst>
                    <a:ext uri="{FF2B5EF4-FFF2-40B4-BE49-F238E27FC236}">
                      <a16:creationId xmlns:a16="http://schemas.microsoft.com/office/drawing/2014/main" id="{BA81936E-33B2-62C1-5443-FC3E8CDA2B38}"/>
                    </a:ext>
                  </a:extLst>
                </p:cNvPr>
                <p:cNvSpPr/>
                <p:nvPr/>
              </p:nvSpPr>
              <p:spPr>
                <a:xfrm>
                  <a:off x="6168313" y="916330"/>
                  <a:ext cx="70975" cy="72528"/>
                </a:xfrm>
                <a:custGeom>
                  <a:avLst/>
                  <a:gdLst>
                    <a:gd name="connsiteX0" fmla="*/ 0 w 70975"/>
                    <a:gd name="connsiteY0" fmla="*/ 72528 h 72528"/>
                    <a:gd name="connsiteX1" fmla="*/ 0 w 70975"/>
                    <a:gd name="connsiteY1" fmla="*/ 0 h 72528"/>
                    <a:gd name="connsiteX2" fmla="*/ 70976 w 70975"/>
                    <a:gd name="connsiteY2" fmla="*/ 0 h 72528"/>
                  </a:gdLst>
                  <a:ahLst/>
                  <a:cxnLst>
                    <a:cxn ang="0">
                      <a:pos x="connsiteX0" y="connsiteY0"/>
                    </a:cxn>
                    <a:cxn ang="0">
                      <a:pos x="connsiteX1" y="connsiteY1"/>
                    </a:cxn>
                    <a:cxn ang="0">
                      <a:pos x="connsiteX2" y="connsiteY2"/>
                    </a:cxn>
                  </a:cxnLst>
                  <a:rect l="l" t="t" r="r" b="b"/>
                  <a:pathLst>
                    <a:path w="70975"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02" name="Freeform 101">
                  <a:extLst>
                    <a:ext uri="{FF2B5EF4-FFF2-40B4-BE49-F238E27FC236}">
                      <a16:creationId xmlns:a16="http://schemas.microsoft.com/office/drawing/2014/main" id="{04757564-FC9E-D45C-9579-F50B8DAAD412}"/>
                    </a:ext>
                  </a:extLst>
                </p:cNvPr>
                <p:cNvSpPr/>
                <p:nvPr/>
              </p:nvSpPr>
              <p:spPr>
                <a:xfrm>
                  <a:off x="6041216" y="970727"/>
                  <a:ext cx="16506" cy="70879"/>
                </a:xfrm>
                <a:custGeom>
                  <a:avLst/>
                  <a:gdLst>
                    <a:gd name="connsiteX0" fmla="*/ 0 w 16506"/>
                    <a:gd name="connsiteY0" fmla="*/ 70880 h 70879"/>
                    <a:gd name="connsiteX1" fmla="*/ 0 w 16506"/>
                    <a:gd name="connsiteY1" fmla="*/ 0 h 70879"/>
                  </a:gdLst>
                  <a:ahLst/>
                  <a:cxnLst>
                    <a:cxn ang="0">
                      <a:pos x="connsiteX0" y="connsiteY0"/>
                    </a:cxn>
                    <a:cxn ang="0">
                      <a:pos x="connsiteX1" y="connsiteY1"/>
                    </a:cxn>
                  </a:cxnLst>
                  <a:rect l="l" t="t" r="r" b="b"/>
                  <a:pathLst>
                    <a:path w="16506" h="70879">
                      <a:moveTo>
                        <a:pt x="0" y="70880"/>
                      </a:moveTo>
                      <a:lnTo>
                        <a:pt x="0" y="0"/>
                      </a:lnTo>
                    </a:path>
                  </a:pathLst>
                </a:custGeom>
                <a:ln w="12700" cap="rnd">
                  <a:solidFill>
                    <a:srgbClr val="000000"/>
                  </a:solidFill>
                  <a:prstDash val="solid"/>
                  <a:round/>
                </a:ln>
              </p:spPr>
              <p:txBody>
                <a:bodyPr rtlCol="0" anchor="ctr"/>
                <a:lstStyle/>
                <a:p>
                  <a:endParaRPr lang="en-US" sz="1799"/>
                </a:p>
              </p:txBody>
            </p:sp>
            <p:sp>
              <p:nvSpPr>
                <p:cNvPr id="103" name="Freeform 102">
                  <a:extLst>
                    <a:ext uri="{FF2B5EF4-FFF2-40B4-BE49-F238E27FC236}">
                      <a16:creationId xmlns:a16="http://schemas.microsoft.com/office/drawing/2014/main" id="{369357B4-2C67-9DC2-49AD-74300DD7352D}"/>
                    </a:ext>
                  </a:extLst>
                </p:cNvPr>
                <p:cNvSpPr/>
                <p:nvPr/>
              </p:nvSpPr>
              <p:spPr>
                <a:xfrm>
                  <a:off x="6041216" y="1092706"/>
                  <a:ext cx="16506" cy="72528"/>
                </a:xfrm>
                <a:custGeom>
                  <a:avLst/>
                  <a:gdLst>
                    <a:gd name="connsiteX0" fmla="*/ 0 w 16506"/>
                    <a:gd name="connsiteY0" fmla="*/ 72528 h 72528"/>
                    <a:gd name="connsiteX1" fmla="*/ 0 w 16506"/>
                    <a:gd name="connsiteY1" fmla="*/ 0 h 72528"/>
                  </a:gdLst>
                  <a:ahLst/>
                  <a:cxnLst>
                    <a:cxn ang="0">
                      <a:pos x="connsiteX0" y="connsiteY0"/>
                    </a:cxn>
                    <a:cxn ang="0">
                      <a:pos x="connsiteX1" y="connsiteY1"/>
                    </a:cxn>
                  </a:cxnLst>
                  <a:rect l="l" t="t" r="r" b="b"/>
                  <a:pathLst>
                    <a:path w="16506" h="72528">
                      <a:moveTo>
                        <a:pt x="0" y="72528"/>
                      </a:moveTo>
                      <a:lnTo>
                        <a:pt x="0" y="0"/>
                      </a:lnTo>
                    </a:path>
                  </a:pathLst>
                </a:custGeom>
                <a:ln w="12700" cap="rnd">
                  <a:solidFill>
                    <a:srgbClr val="000000"/>
                  </a:solidFill>
                  <a:prstDash val="solid"/>
                  <a:round/>
                </a:ln>
              </p:spPr>
              <p:txBody>
                <a:bodyPr rtlCol="0" anchor="ctr"/>
                <a:lstStyle/>
                <a:p>
                  <a:endParaRPr lang="en-US" sz="1799"/>
                </a:p>
              </p:txBody>
            </p:sp>
            <p:sp>
              <p:nvSpPr>
                <p:cNvPr id="104" name="Freeform 103">
                  <a:extLst>
                    <a:ext uri="{FF2B5EF4-FFF2-40B4-BE49-F238E27FC236}">
                      <a16:creationId xmlns:a16="http://schemas.microsoft.com/office/drawing/2014/main" id="{217A228A-1696-1B46-21BE-35B6E69E89DC}"/>
                    </a:ext>
                  </a:extLst>
                </p:cNvPr>
                <p:cNvSpPr/>
                <p:nvPr/>
              </p:nvSpPr>
              <p:spPr>
                <a:xfrm>
                  <a:off x="6278903" y="916330"/>
                  <a:ext cx="70976" cy="72528"/>
                </a:xfrm>
                <a:custGeom>
                  <a:avLst/>
                  <a:gdLst>
                    <a:gd name="connsiteX0" fmla="*/ 0 w 70976"/>
                    <a:gd name="connsiteY0" fmla="*/ 72528 h 72528"/>
                    <a:gd name="connsiteX1" fmla="*/ 0 w 70976"/>
                    <a:gd name="connsiteY1" fmla="*/ 0 h 72528"/>
                    <a:gd name="connsiteX2" fmla="*/ 70976 w 70976"/>
                    <a:gd name="connsiteY2" fmla="*/ 0 h 72528"/>
                  </a:gdLst>
                  <a:ahLst/>
                  <a:cxnLst>
                    <a:cxn ang="0">
                      <a:pos x="connsiteX0" y="connsiteY0"/>
                    </a:cxn>
                    <a:cxn ang="0">
                      <a:pos x="connsiteX1" y="connsiteY1"/>
                    </a:cxn>
                    <a:cxn ang="0">
                      <a:pos x="connsiteX2" y="connsiteY2"/>
                    </a:cxn>
                  </a:cxnLst>
                  <a:rect l="l" t="t" r="r" b="b"/>
                  <a:pathLst>
                    <a:path w="70976"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05" name="Freeform 104">
                  <a:extLst>
                    <a:ext uri="{FF2B5EF4-FFF2-40B4-BE49-F238E27FC236}">
                      <a16:creationId xmlns:a16="http://schemas.microsoft.com/office/drawing/2014/main" id="{EA867983-DFAC-18B1-B838-26586A582D05}"/>
                    </a:ext>
                  </a:extLst>
                </p:cNvPr>
                <p:cNvSpPr/>
                <p:nvPr/>
              </p:nvSpPr>
              <p:spPr>
                <a:xfrm>
                  <a:off x="6391145" y="916330"/>
                  <a:ext cx="69325" cy="72528"/>
                </a:xfrm>
                <a:custGeom>
                  <a:avLst/>
                  <a:gdLst>
                    <a:gd name="connsiteX0" fmla="*/ 0 w 69325"/>
                    <a:gd name="connsiteY0" fmla="*/ 72528 h 72528"/>
                    <a:gd name="connsiteX1" fmla="*/ 0 w 69325"/>
                    <a:gd name="connsiteY1" fmla="*/ 0 h 72528"/>
                    <a:gd name="connsiteX2" fmla="*/ 69325 w 69325"/>
                    <a:gd name="connsiteY2" fmla="*/ 0 h 72528"/>
                  </a:gdLst>
                  <a:ahLst/>
                  <a:cxnLst>
                    <a:cxn ang="0">
                      <a:pos x="connsiteX0" y="connsiteY0"/>
                    </a:cxn>
                    <a:cxn ang="0">
                      <a:pos x="connsiteX1" y="connsiteY1"/>
                    </a:cxn>
                    <a:cxn ang="0">
                      <a:pos x="connsiteX2" y="connsiteY2"/>
                    </a:cxn>
                  </a:cxnLst>
                  <a:rect l="l" t="t" r="r" b="b"/>
                  <a:pathLst>
                    <a:path w="69325" h="72528">
                      <a:moveTo>
                        <a:pt x="0" y="72528"/>
                      </a:moveTo>
                      <a:lnTo>
                        <a:pt x="0" y="0"/>
                      </a:lnTo>
                      <a:lnTo>
                        <a:pt x="69325" y="0"/>
                      </a:lnTo>
                    </a:path>
                  </a:pathLst>
                </a:custGeom>
                <a:noFill/>
                <a:ln w="12700" cap="rnd">
                  <a:solidFill>
                    <a:srgbClr val="000000"/>
                  </a:solidFill>
                  <a:prstDash val="solid"/>
                  <a:round/>
                </a:ln>
              </p:spPr>
              <p:txBody>
                <a:bodyPr rtlCol="0" anchor="ctr"/>
                <a:lstStyle/>
                <a:p>
                  <a:endParaRPr lang="en-US" sz="1799"/>
                </a:p>
              </p:txBody>
            </p:sp>
            <p:sp>
              <p:nvSpPr>
                <p:cNvPr id="106" name="Freeform 105">
                  <a:extLst>
                    <a:ext uri="{FF2B5EF4-FFF2-40B4-BE49-F238E27FC236}">
                      <a16:creationId xmlns:a16="http://schemas.microsoft.com/office/drawing/2014/main" id="{0E2A9D8C-5721-F19D-B317-4799F84E2939}"/>
                    </a:ext>
                  </a:extLst>
                </p:cNvPr>
                <p:cNvSpPr/>
                <p:nvPr/>
              </p:nvSpPr>
              <p:spPr>
                <a:xfrm>
                  <a:off x="6041216" y="1216333"/>
                  <a:ext cx="16506" cy="70879"/>
                </a:xfrm>
                <a:custGeom>
                  <a:avLst/>
                  <a:gdLst>
                    <a:gd name="connsiteX0" fmla="*/ 0 w 16506"/>
                    <a:gd name="connsiteY0" fmla="*/ 70880 h 70879"/>
                    <a:gd name="connsiteX1" fmla="*/ 0 w 16506"/>
                    <a:gd name="connsiteY1" fmla="*/ 0 h 70879"/>
                  </a:gdLst>
                  <a:ahLst/>
                  <a:cxnLst>
                    <a:cxn ang="0">
                      <a:pos x="connsiteX0" y="connsiteY0"/>
                    </a:cxn>
                    <a:cxn ang="0">
                      <a:pos x="connsiteX1" y="connsiteY1"/>
                    </a:cxn>
                  </a:cxnLst>
                  <a:rect l="l" t="t" r="r" b="b"/>
                  <a:pathLst>
                    <a:path w="16506" h="70879">
                      <a:moveTo>
                        <a:pt x="0" y="70880"/>
                      </a:moveTo>
                      <a:lnTo>
                        <a:pt x="0" y="0"/>
                      </a:lnTo>
                    </a:path>
                  </a:pathLst>
                </a:custGeom>
                <a:ln w="12700" cap="rnd">
                  <a:solidFill>
                    <a:srgbClr val="000000"/>
                  </a:solidFill>
                  <a:prstDash val="solid"/>
                  <a:round/>
                </a:ln>
              </p:spPr>
              <p:txBody>
                <a:bodyPr rtlCol="0" anchor="ctr"/>
                <a:lstStyle/>
                <a:p>
                  <a:endParaRPr lang="en-US" sz="1799"/>
                </a:p>
              </p:txBody>
            </p:sp>
            <p:sp>
              <p:nvSpPr>
                <p:cNvPr id="107" name="Freeform 106">
                  <a:extLst>
                    <a:ext uri="{FF2B5EF4-FFF2-40B4-BE49-F238E27FC236}">
                      <a16:creationId xmlns:a16="http://schemas.microsoft.com/office/drawing/2014/main" id="{3D71F279-CCE5-A16F-B36D-5257308C4F4E}"/>
                    </a:ext>
                  </a:extLst>
                </p:cNvPr>
                <p:cNvSpPr/>
                <p:nvPr/>
              </p:nvSpPr>
              <p:spPr>
                <a:xfrm>
                  <a:off x="6582615" y="970727"/>
                  <a:ext cx="16506" cy="70879"/>
                </a:xfrm>
                <a:custGeom>
                  <a:avLst/>
                  <a:gdLst>
                    <a:gd name="connsiteX0" fmla="*/ 0 w 16506"/>
                    <a:gd name="connsiteY0" fmla="*/ 70880 h 70879"/>
                    <a:gd name="connsiteX1" fmla="*/ 0 w 16506"/>
                    <a:gd name="connsiteY1" fmla="*/ 0 h 70879"/>
                  </a:gdLst>
                  <a:ahLst/>
                  <a:cxnLst>
                    <a:cxn ang="0">
                      <a:pos x="connsiteX0" y="connsiteY0"/>
                    </a:cxn>
                    <a:cxn ang="0">
                      <a:pos x="connsiteX1" y="connsiteY1"/>
                    </a:cxn>
                  </a:cxnLst>
                  <a:rect l="l" t="t" r="r" b="b"/>
                  <a:pathLst>
                    <a:path w="16506" h="70879">
                      <a:moveTo>
                        <a:pt x="0" y="70880"/>
                      </a:moveTo>
                      <a:lnTo>
                        <a:pt x="0" y="0"/>
                      </a:lnTo>
                    </a:path>
                  </a:pathLst>
                </a:custGeom>
                <a:ln w="12700" cap="rnd">
                  <a:solidFill>
                    <a:srgbClr val="000000"/>
                  </a:solidFill>
                  <a:prstDash val="solid"/>
                  <a:round/>
                </a:ln>
              </p:spPr>
              <p:txBody>
                <a:bodyPr rtlCol="0" anchor="ctr"/>
                <a:lstStyle/>
                <a:p>
                  <a:endParaRPr lang="en-US" sz="1799"/>
                </a:p>
              </p:txBody>
            </p:sp>
            <p:sp>
              <p:nvSpPr>
                <p:cNvPr id="108" name="Freeform 107">
                  <a:extLst>
                    <a:ext uri="{FF2B5EF4-FFF2-40B4-BE49-F238E27FC236}">
                      <a16:creationId xmlns:a16="http://schemas.microsoft.com/office/drawing/2014/main" id="{FC965970-6224-EC72-A8D7-DD648B114259}"/>
                    </a:ext>
                  </a:extLst>
                </p:cNvPr>
                <p:cNvSpPr/>
                <p:nvPr/>
              </p:nvSpPr>
              <p:spPr>
                <a:xfrm>
                  <a:off x="6582615" y="1092706"/>
                  <a:ext cx="16506" cy="72528"/>
                </a:xfrm>
                <a:custGeom>
                  <a:avLst/>
                  <a:gdLst>
                    <a:gd name="connsiteX0" fmla="*/ 0 w 16506"/>
                    <a:gd name="connsiteY0" fmla="*/ 72528 h 72528"/>
                    <a:gd name="connsiteX1" fmla="*/ 0 w 16506"/>
                    <a:gd name="connsiteY1" fmla="*/ 0 h 72528"/>
                  </a:gdLst>
                  <a:ahLst/>
                  <a:cxnLst>
                    <a:cxn ang="0">
                      <a:pos x="connsiteX0" y="connsiteY0"/>
                    </a:cxn>
                    <a:cxn ang="0">
                      <a:pos x="connsiteX1" y="connsiteY1"/>
                    </a:cxn>
                  </a:cxnLst>
                  <a:rect l="l" t="t" r="r" b="b"/>
                  <a:pathLst>
                    <a:path w="16506" h="72528">
                      <a:moveTo>
                        <a:pt x="0" y="72528"/>
                      </a:moveTo>
                      <a:lnTo>
                        <a:pt x="0" y="0"/>
                      </a:lnTo>
                    </a:path>
                  </a:pathLst>
                </a:custGeom>
                <a:ln w="12700" cap="rnd">
                  <a:solidFill>
                    <a:srgbClr val="000000"/>
                  </a:solidFill>
                  <a:prstDash val="solid"/>
                  <a:round/>
                </a:ln>
              </p:spPr>
              <p:txBody>
                <a:bodyPr rtlCol="0" anchor="ctr"/>
                <a:lstStyle/>
                <a:p>
                  <a:endParaRPr lang="en-US" sz="1799"/>
                </a:p>
              </p:txBody>
            </p:sp>
            <p:sp>
              <p:nvSpPr>
                <p:cNvPr id="109" name="Freeform 108">
                  <a:extLst>
                    <a:ext uri="{FF2B5EF4-FFF2-40B4-BE49-F238E27FC236}">
                      <a16:creationId xmlns:a16="http://schemas.microsoft.com/office/drawing/2014/main" id="{0070D7B1-0EEA-586E-3006-B3F14099A2ED}"/>
                    </a:ext>
                  </a:extLst>
                </p:cNvPr>
                <p:cNvSpPr/>
                <p:nvPr/>
              </p:nvSpPr>
              <p:spPr>
                <a:xfrm>
                  <a:off x="6582615" y="1216333"/>
                  <a:ext cx="16506" cy="70879"/>
                </a:xfrm>
                <a:custGeom>
                  <a:avLst/>
                  <a:gdLst>
                    <a:gd name="connsiteX0" fmla="*/ 0 w 16506"/>
                    <a:gd name="connsiteY0" fmla="*/ 70880 h 70879"/>
                    <a:gd name="connsiteX1" fmla="*/ 0 w 16506"/>
                    <a:gd name="connsiteY1" fmla="*/ 0 h 70879"/>
                  </a:gdLst>
                  <a:ahLst/>
                  <a:cxnLst>
                    <a:cxn ang="0">
                      <a:pos x="connsiteX0" y="connsiteY0"/>
                    </a:cxn>
                    <a:cxn ang="0">
                      <a:pos x="connsiteX1" y="connsiteY1"/>
                    </a:cxn>
                  </a:cxnLst>
                  <a:rect l="l" t="t" r="r" b="b"/>
                  <a:pathLst>
                    <a:path w="16506" h="70879">
                      <a:moveTo>
                        <a:pt x="0" y="70880"/>
                      </a:moveTo>
                      <a:lnTo>
                        <a:pt x="0" y="0"/>
                      </a:lnTo>
                    </a:path>
                  </a:pathLst>
                </a:custGeom>
                <a:ln w="12700" cap="rnd">
                  <a:solidFill>
                    <a:srgbClr val="000000"/>
                  </a:solidFill>
                  <a:prstDash val="solid"/>
                  <a:round/>
                </a:ln>
              </p:spPr>
              <p:txBody>
                <a:bodyPr rtlCol="0" anchor="ctr"/>
                <a:lstStyle/>
                <a:p>
                  <a:endParaRPr lang="en-US" sz="1799"/>
                </a:p>
              </p:txBody>
            </p:sp>
            <p:sp>
              <p:nvSpPr>
                <p:cNvPr id="110" name="Freeform 109">
                  <a:extLst>
                    <a:ext uri="{FF2B5EF4-FFF2-40B4-BE49-F238E27FC236}">
                      <a16:creationId xmlns:a16="http://schemas.microsoft.com/office/drawing/2014/main" id="{E6AAAE30-7BF5-D569-5083-F74169FEF66D}"/>
                    </a:ext>
                  </a:extLst>
                </p:cNvPr>
                <p:cNvSpPr/>
                <p:nvPr/>
              </p:nvSpPr>
              <p:spPr>
                <a:xfrm>
                  <a:off x="6580964" y="843802"/>
                  <a:ext cx="16506" cy="72528"/>
                </a:xfrm>
                <a:custGeom>
                  <a:avLst/>
                  <a:gdLst>
                    <a:gd name="connsiteX0" fmla="*/ 0 w 16506"/>
                    <a:gd name="connsiteY0" fmla="*/ 72528 h 72528"/>
                    <a:gd name="connsiteX1" fmla="*/ 0 w 16506"/>
                    <a:gd name="connsiteY1" fmla="*/ 0 h 72528"/>
                  </a:gdLst>
                  <a:ahLst/>
                  <a:cxnLst>
                    <a:cxn ang="0">
                      <a:pos x="connsiteX0" y="connsiteY0"/>
                    </a:cxn>
                    <a:cxn ang="0">
                      <a:pos x="connsiteX1" y="connsiteY1"/>
                    </a:cxn>
                  </a:cxnLst>
                  <a:rect l="l" t="t" r="r" b="b"/>
                  <a:pathLst>
                    <a:path w="16506" h="72528">
                      <a:moveTo>
                        <a:pt x="0" y="72528"/>
                      </a:moveTo>
                      <a:lnTo>
                        <a:pt x="0" y="0"/>
                      </a:lnTo>
                    </a:path>
                  </a:pathLst>
                </a:custGeom>
                <a:ln w="12700" cap="rnd">
                  <a:solidFill>
                    <a:srgbClr val="000000"/>
                  </a:solidFill>
                  <a:prstDash val="solid"/>
                  <a:round/>
                </a:ln>
              </p:spPr>
              <p:txBody>
                <a:bodyPr rtlCol="0" anchor="ctr"/>
                <a:lstStyle/>
                <a:p>
                  <a:endParaRPr lang="en-US" sz="1799"/>
                </a:p>
              </p:txBody>
            </p:sp>
          </p:grpSp>
          <p:grpSp>
            <p:nvGrpSpPr>
              <p:cNvPr id="93" name="Graphic 503">
                <a:extLst>
                  <a:ext uri="{FF2B5EF4-FFF2-40B4-BE49-F238E27FC236}">
                    <a16:creationId xmlns:a16="http://schemas.microsoft.com/office/drawing/2014/main" id="{4E0C3203-6604-B441-E25B-172C800C4E7C}"/>
                  </a:ext>
                </a:extLst>
              </p:cNvPr>
              <p:cNvGrpSpPr/>
              <p:nvPr/>
            </p:nvGrpSpPr>
            <p:grpSpPr>
              <a:xfrm>
                <a:off x="6168313" y="1036661"/>
                <a:ext cx="292156" cy="72528"/>
                <a:chOff x="6168313" y="1036661"/>
                <a:chExt cx="292156" cy="72528"/>
              </a:xfrm>
              <a:noFill/>
            </p:grpSpPr>
            <p:sp>
              <p:nvSpPr>
                <p:cNvPr id="98" name="Freeform 97">
                  <a:extLst>
                    <a:ext uri="{FF2B5EF4-FFF2-40B4-BE49-F238E27FC236}">
                      <a16:creationId xmlns:a16="http://schemas.microsoft.com/office/drawing/2014/main" id="{B9F203C3-7388-2F21-4D0B-74F653143AF9}"/>
                    </a:ext>
                  </a:extLst>
                </p:cNvPr>
                <p:cNvSpPr/>
                <p:nvPr/>
              </p:nvSpPr>
              <p:spPr>
                <a:xfrm>
                  <a:off x="6168313" y="1036661"/>
                  <a:ext cx="70975" cy="72528"/>
                </a:xfrm>
                <a:custGeom>
                  <a:avLst/>
                  <a:gdLst>
                    <a:gd name="connsiteX0" fmla="*/ 0 w 70975"/>
                    <a:gd name="connsiteY0" fmla="*/ 72528 h 72528"/>
                    <a:gd name="connsiteX1" fmla="*/ 0 w 70975"/>
                    <a:gd name="connsiteY1" fmla="*/ 0 h 72528"/>
                    <a:gd name="connsiteX2" fmla="*/ 70976 w 70975"/>
                    <a:gd name="connsiteY2" fmla="*/ 0 h 72528"/>
                  </a:gdLst>
                  <a:ahLst/>
                  <a:cxnLst>
                    <a:cxn ang="0">
                      <a:pos x="connsiteX0" y="connsiteY0"/>
                    </a:cxn>
                    <a:cxn ang="0">
                      <a:pos x="connsiteX1" y="connsiteY1"/>
                    </a:cxn>
                    <a:cxn ang="0">
                      <a:pos x="connsiteX2" y="connsiteY2"/>
                    </a:cxn>
                  </a:cxnLst>
                  <a:rect l="l" t="t" r="r" b="b"/>
                  <a:pathLst>
                    <a:path w="70975"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99" name="Freeform 98">
                  <a:extLst>
                    <a:ext uri="{FF2B5EF4-FFF2-40B4-BE49-F238E27FC236}">
                      <a16:creationId xmlns:a16="http://schemas.microsoft.com/office/drawing/2014/main" id="{5935D742-60E0-52DD-24D3-6CF5DF048EA5}"/>
                    </a:ext>
                  </a:extLst>
                </p:cNvPr>
                <p:cNvSpPr/>
                <p:nvPr/>
              </p:nvSpPr>
              <p:spPr>
                <a:xfrm>
                  <a:off x="6278903" y="1036661"/>
                  <a:ext cx="70976" cy="72528"/>
                </a:xfrm>
                <a:custGeom>
                  <a:avLst/>
                  <a:gdLst>
                    <a:gd name="connsiteX0" fmla="*/ 0 w 70976"/>
                    <a:gd name="connsiteY0" fmla="*/ 72528 h 72528"/>
                    <a:gd name="connsiteX1" fmla="*/ 0 w 70976"/>
                    <a:gd name="connsiteY1" fmla="*/ 0 h 72528"/>
                    <a:gd name="connsiteX2" fmla="*/ 70976 w 70976"/>
                    <a:gd name="connsiteY2" fmla="*/ 0 h 72528"/>
                  </a:gdLst>
                  <a:ahLst/>
                  <a:cxnLst>
                    <a:cxn ang="0">
                      <a:pos x="connsiteX0" y="connsiteY0"/>
                    </a:cxn>
                    <a:cxn ang="0">
                      <a:pos x="connsiteX1" y="connsiteY1"/>
                    </a:cxn>
                    <a:cxn ang="0">
                      <a:pos x="connsiteX2" y="connsiteY2"/>
                    </a:cxn>
                  </a:cxnLst>
                  <a:rect l="l" t="t" r="r" b="b"/>
                  <a:pathLst>
                    <a:path w="70976" h="72528">
                      <a:moveTo>
                        <a:pt x="0" y="72528"/>
                      </a:moveTo>
                      <a:lnTo>
                        <a:pt x="0" y="0"/>
                      </a:lnTo>
                      <a:lnTo>
                        <a:pt x="70976" y="0"/>
                      </a:lnTo>
                    </a:path>
                  </a:pathLst>
                </a:custGeom>
                <a:noFill/>
                <a:ln w="12700" cap="rnd">
                  <a:solidFill>
                    <a:srgbClr val="000000"/>
                  </a:solidFill>
                  <a:prstDash val="solid"/>
                  <a:round/>
                </a:ln>
              </p:spPr>
              <p:txBody>
                <a:bodyPr rtlCol="0" anchor="ctr"/>
                <a:lstStyle/>
                <a:p>
                  <a:endParaRPr lang="en-US" sz="1799"/>
                </a:p>
              </p:txBody>
            </p:sp>
            <p:sp>
              <p:nvSpPr>
                <p:cNvPr id="100" name="Freeform 99">
                  <a:extLst>
                    <a:ext uri="{FF2B5EF4-FFF2-40B4-BE49-F238E27FC236}">
                      <a16:creationId xmlns:a16="http://schemas.microsoft.com/office/drawing/2014/main" id="{8D3D9F93-C288-30EB-A6C4-7F866DE2ABB2}"/>
                    </a:ext>
                  </a:extLst>
                </p:cNvPr>
                <p:cNvSpPr/>
                <p:nvPr/>
              </p:nvSpPr>
              <p:spPr>
                <a:xfrm>
                  <a:off x="6391145" y="1036661"/>
                  <a:ext cx="69325" cy="72528"/>
                </a:xfrm>
                <a:custGeom>
                  <a:avLst/>
                  <a:gdLst>
                    <a:gd name="connsiteX0" fmla="*/ 0 w 69325"/>
                    <a:gd name="connsiteY0" fmla="*/ 72528 h 72528"/>
                    <a:gd name="connsiteX1" fmla="*/ 0 w 69325"/>
                    <a:gd name="connsiteY1" fmla="*/ 0 h 72528"/>
                    <a:gd name="connsiteX2" fmla="*/ 69325 w 69325"/>
                    <a:gd name="connsiteY2" fmla="*/ 0 h 72528"/>
                  </a:gdLst>
                  <a:ahLst/>
                  <a:cxnLst>
                    <a:cxn ang="0">
                      <a:pos x="connsiteX0" y="connsiteY0"/>
                    </a:cxn>
                    <a:cxn ang="0">
                      <a:pos x="connsiteX1" y="connsiteY1"/>
                    </a:cxn>
                    <a:cxn ang="0">
                      <a:pos x="connsiteX2" y="connsiteY2"/>
                    </a:cxn>
                  </a:cxnLst>
                  <a:rect l="l" t="t" r="r" b="b"/>
                  <a:pathLst>
                    <a:path w="69325" h="72528">
                      <a:moveTo>
                        <a:pt x="0" y="72528"/>
                      </a:moveTo>
                      <a:lnTo>
                        <a:pt x="0" y="0"/>
                      </a:lnTo>
                      <a:lnTo>
                        <a:pt x="69325" y="0"/>
                      </a:lnTo>
                    </a:path>
                  </a:pathLst>
                </a:custGeom>
                <a:noFill/>
                <a:ln w="12700" cap="rnd">
                  <a:solidFill>
                    <a:srgbClr val="000000"/>
                  </a:solidFill>
                  <a:prstDash val="solid"/>
                  <a:round/>
                </a:ln>
              </p:spPr>
              <p:txBody>
                <a:bodyPr rtlCol="0" anchor="ctr"/>
                <a:lstStyle/>
                <a:p>
                  <a:endParaRPr lang="en-US" sz="1799"/>
                </a:p>
              </p:txBody>
            </p:sp>
          </p:grpSp>
          <p:grpSp>
            <p:nvGrpSpPr>
              <p:cNvPr id="94" name="Graphic 503">
                <a:extLst>
                  <a:ext uri="{FF2B5EF4-FFF2-40B4-BE49-F238E27FC236}">
                    <a16:creationId xmlns:a16="http://schemas.microsoft.com/office/drawing/2014/main" id="{869D46AE-096C-486B-699C-AE7B80E308A0}"/>
                  </a:ext>
                </a:extLst>
              </p:cNvPr>
              <p:cNvGrpSpPr/>
              <p:nvPr/>
            </p:nvGrpSpPr>
            <p:grpSpPr>
              <a:xfrm>
                <a:off x="5912589" y="1145453"/>
                <a:ext cx="798653" cy="608127"/>
                <a:chOff x="5912589" y="1145453"/>
                <a:chExt cx="798653" cy="608127"/>
              </a:xfrm>
              <a:noFill/>
            </p:grpSpPr>
            <p:sp>
              <p:nvSpPr>
                <p:cNvPr id="95" name="Freeform 94">
                  <a:extLst>
                    <a:ext uri="{FF2B5EF4-FFF2-40B4-BE49-F238E27FC236}">
                      <a16:creationId xmlns:a16="http://schemas.microsoft.com/office/drawing/2014/main" id="{5C859CE6-AF18-543A-8D86-2FB97EEFF638}"/>
                    </a:ext>
                  </a:extLst>
                </p:cNvPr>
                <p:cNvSpPr/>
                <p:nvPr/>
              </p:nvSpPr>
              <p:spPr>
                <a:xfrm>
                  <a:off x="5912589" y="1353392"/>
                  <a:ext cx="400857" cy="400188"/>
                </a:xfrm>
                <a:custGeom>
                  <a:avLst/>
                  <a:gdLst>
                    <a:gd name="connsiteX0" fmla="*/ 4832 w 400857"/>
                    <a:gd name="connsiteY0" fmla="*/ 4700 h 400188"/>
                    <a:gd name="connsiteX1" fmla="*/ 103868 w 400857"/>
                    <a:gd name="connsiteY1" fmla="*/ 296461 h 400188"/>
                    <a:gd name="connsiteX2" fmla="*/ 396026 w 400857"/>
                    <a:gd name="connsiteY2" fmla="*/ 395363 h 400188"/>
                    <a:gd name="connsiteX3" fmla="*/ 296989 w 400857"/>
                    <a:gd name="connsiteY3" fmla="*/ 103602 h 400188"/>
                    <a:gd name="connsiteX4" fmla="*/ 4832 w 400857"/>
                    <a:gd name="connsiteY4" fmla="*/ 4700 h 400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7" h="400188">
                      <a:moveTo>
                        <a:pt x="4832" y="4700"/>
                      </a:moveTo>
                      <a:cubicBezTo>
                        <a:pt x="-13325" y="101954"/>
                        <a:pt x="19687" y="212394"/>
                        <a:pt x="103868" y="296461"/>
                      </a:cubicBezTo>
                      <a:cubicBezTo>
                        <a:pt x="188049" y="380527"/>
                        <a:pt x="298640" y="413495"/>
                        <a:pt x="396026" y="395363"/>
                      </a:cubicBezTo>
                      <a:cubicBezTo>
                        <a:pt x="414182" y="299758"/>
                        <a:pt x="381170" y="187669"/>
                        <a:pt x="296989" y="103602"/>
                      </a:cubicBezTo>
                      <a:cubicBezTo>
                        <a:pt x="214459" y="21184"/>
                        <a:pt x="102218" y="-13432"/>
                        <a:pt x="4832" y="4700"/>
                      </a:cubicBezTo>
                      <a:close/>
                    </a:path>
                  </a:pathLst>
                </a:custGeom>
                <a:solidFill>
                  <a:srgbClr val="006668"/>
                </a:solidFill>
                <a:ln w="12700" cap="rnd">
                  <a:solidFill>
                    <a:srgbClr val="000000"/>
                  </a:solidFill>
                  <a:prstDash val="solid"/>
                  <a:round/>
                </a:ln>
              </p:spPr>
              <p:txBody>
                <a:bodyPr rtlCol="0" anchor="ctr"/>
                <a:lstStyle/>
                <a:p>
                  <a:endParaRPr lang="en-US" sz="1799"/>
                </a:p>
              </p:txBody>
            </p:sp>
            <p:sp>
              <p:nvSpPr>
                <p:cNvPr id="96" name="Freeform 95">
                  <a:extLst>
                    <a:ext uri="{FF2B5EF4-FFF2-40B4-BE49-F238E27FC236}">
                      <a16:creationId xmlns:a16="http://schemas.microsoft.com/office/drawing/2014/main" id="{2952BDD1-7E45-0D4D-2BB1-79DE02DF113C}"/>
                    </a:ext>
                  </a:extLst>
                </p:cNvPr>
                <p:cNvSpPr/>
                <p:nvPr/>
              </p:nvSpPr>
              <p:spPr>
                <a:xfrm>
                  <a:off x="6310385" y="1353267"/>
                  <a:ext cx="400857" cy="400313"/>
                </a:xfrm>
                <a:custGeom>
                  <a:avLst/>
                  <a:gdLst>
                    <a:gd name="connsiteX0" fmla="*/ 396025 w 400857"/>
                    <a:gd name="connsiteY0" fmla="*/ 4826 h 400313"/>
                    <a:gd name="connsiteX1" fmla="*/ 296989 w 400857"/>
                    <a:gd name="connsiteY1" fmla="*/ 296586 h 400313"/>
                    <a:gd name="connsiteX2" fmla="*/ 4832 w 400857"/>
                    <a:gd name="connsiteY2" fmla="*/ 395488 h 400313"/>
                    <a:gd name="connsiteX3" fmla="*/ 103868 w 400857"/>
                    <a:gd name="connsiteY3" fmla="*/ 103727 h 400313"/>
                    <a:gd name="connsiteX4" fmla="*/ 396025 w 400857"/>
                    <a:gd name="connsiteY4" fmla="*/ 4826 h 40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57" h="400313">
                      <a:moveTo>
                        <a:pt x="396025" y="4826"/>
                      </a:moveTo>
                      <a:cubicBezTo>
                        <a:pt x="414182" y="102079"/>
                        <a:pt x="381170" y="212519"/>
                        <a:pt x="296989" y="296586"/>
                      </a:cubicBezTo>
                      <a:cubicBezTo>
                        <a:pt x="212808" y="380653"/>
                        <a:pt x="102218" y="413620"/>
                        <a:pt x="4832" y="395488"/>
                      </a:cubicBezTo>
                      <a:cubicBezTo>
                        <a:pt x="-13325" y="299883"/>
                        <a:pt x="19687" y="187794"/>
                        <a:pt x="103868" y="103727"/>
                      </a:cubicBezTo>
                      <a:cubicBezTo>
                        <a:pt x="188049" y="19661"/>
                        <a:pt x="298640" y="-13307"/>
                        <a:pt x="396025" y="4826"/>
                      </a:cubicBezTo>
                      <a:close/>
                    </a:path>
                  </a:pathLst>
                </a:custGeom>
                <a:solidFill>
                  <a:srgbClr val="006668"/>
                </a:solidFill>
                <a:ln w="12700" cap="rnd">
                  <a:solidFill>
                    <a:srgbClr val="000000"/>
                  </a:solidFill>
                  <a:prstDash val="solid"/>
                  <a:round/>
                </a:ln>
              </p:spPr>
              <p:txBody>
                <a:bodyPr rtlCol="0" anchor="ctr"/>
                <a:lstStyle/>
                <a:p>
                  <a:endParaRPr lang="en-US" sz="1799"/>
                </a:p>
              </p:txBody>
            </p:sp>
            <p:sp>
              <p:nvSpPr>
                <p:cNvPr id="97" name="Freeform 96">
                  <a:extLst>
                    <a:ext uri="{FF2B5EF4-FFF2-40B4-BE49-F238E27FC236}">
                      <a16:creationId xmlns:a16="http://schemas.microsoft.com/office/drawing/2014/main" id="{2609C62D-13DA-207D-28BE-76BFECEA1EFF}"/>
                    </a:ext>
                  </a:extLst>
                </p:cNvPr>
                <p:cNvSpPr/>
                <p:nvPr/>
              </p:nvSpPr>
              <p:spPr>
                <a:xfrm>
                  <a:off x="6160060" y="1145453"/>
                  <a:ext cx="307012" cy="268683"/>
                </a:xfrm>
                <a:custGeom>
                  <a:avLst/>
                  <a:gdLst>
                    <a:gd name="connsiteX0" fmla="*/ 0 w 307012"/>
                    <a:gd name="connsiteY0" fmla="*/ 267035 h 268683"/>
                    <a:gd name="connsiteX1" fmla="*/ 153506 w 307012"/>
                    <a:gd name="connsiteY1" fmla="*/ 0 h 268683"/>
                    <a:gd name="connsiteX2" fmla="*/ 307012 w 307012"/>
                    <a:gd name="connsiteY2" fmla="*/ 268684 h 268683"/>
                  </a:gdLst>
                  <a:ahLst/>
                  <a:cxnLst>
                    <a:cxn ang="0">
                      <a:pos x="connsiteX0" y="connsiteY0"/>
                    </a:cxn>
                    <a:cxn ang="0">
                      <a:pos x="connsiteX1" y="connsiteY1"/>
                    </a:cxn>
                    <a:cxn ang="0">
                      <a:pos x="connsiteX2" y="connsiteY2"/>
                    </a:cxn>
                  </a:cxnLst>
                  <a:rect l="l" t="t" r="r" b="b"/>
                  <a:pathLst>
                    <a:path w="307012" h="268683">
                      <a:moveTo>
                        <a:pt x="0" y="267035"/>
                      </a:moveTo>
                      <a:cubicBezTo>
                        <a:pt x="8253" y="145056"/>
                        <a:pt x="67674" y="57693"/>
                        <a:pt x="153506" y="0"/>
                      </a:cubicBezTo>
                      <a:cubicBezTo>
                        <a:pt x="239338" y="57693"/>
                        <a:pt x="298759" y="146705"/>
                        <a:pt x="307012" y="268684"/>
                      </a:cubicBezTo>
                    </a:path>
                  </a:pathLst>
                </a:custGeom>
                <a:noFill/>
                <a:ln w="12700" cap="rnd">
                  <a:solidFill>
                    <a:srgbClr val="000000"/>
                  </a:solidFill>
                  <a:prstDash val="solid"/>
                  <a:round/>
                </a:ln>
              </p:spPr>
              <p:txBody>
                <a:bodyPr rtlCol="0" anchor="ctr"/>
                <a:lstStyle/>
                <a:p>
                  <a:endParaRPr lang="en-US" sz="1799"/>
                </a:p>
              </p:txBody>
            </p:sp>
          </p:grpSp>
        </p:grpSp>
      </p:grpSp>
      <p:sp>
        <p:nvSpPr>
          <p:cNvPr id="117" name="TextBox 116">
            <a:extLst>
              <a:ext uri="{FF2B5EF4-FFF2-40B4-BE49-F238E27FC236}">
                <a16:creationId xmlns:a16="http://schemas.microsoft.com/office/drawing/2014/main" id="{AB39B043-C578-1E44-BB3D-4C2CEC1D4A58}"/>
              </a:ext>
            </a:extLst>
          </p:cNvPr>
          <p:cNvSpPr txBox="1"/>
          <p:nvPr/>
        </p:nvSpPr>
        <p:spPr>
          <a:xfrm>
            <a:off x="-43350" y="5248120"/>
            <a:ext cx="7640512" cy="512320"/>
          </a:xfrm>
          <a:prstGeom prst="rect">
            <a:avLst/>
          </a:prstGeom>
          <a:noFill/>
        </p:spPr>
        <p:txBody>
          <a:bodyPr wrap="square" rtlCol="0">
            <a:spAutoFit/>
          </a:bodyPr>
          <a:lstStyle/>
          <a:p>
            <a:pPr algn="ctr">
              <a:lnSpc>
                <a:spcPts val="1580"/>
              </a:lnSpc>
            </a:pPr>
            <a:r>
              <a:rPr lang="en-US" sz="1900" b="1" dirty="0">
                <a:solidFill>
                  <a:srgbClr val="00898B"/>
                </a:solidFill>
                <a:highlight>
                  <a:srgbClr val="FFFFFF"/>
                </a:highlight>
                <a:latin typeface="Calibri" panose="020F0502020204030204" pitchFamily="34" charset="0"/>
                <a:cs typeface="Calibri" panose="020F0502020204030204" pitchFamily="34" charset="0"/>
              </a:rPr>
              <a:t>Le applicazioni dell'intelligenza artificiale nella gestione delle risorse idriche </a:t>
            </a:r>
          </a:p>
          <a:p>
            <a:pPr algn="ctr">
              <a:lnSpc>
                <a:spcPts val="1580"/>
              </a:lnSpc>
            </a:pPr>
            <a:r>
              <a:rPr lang="en-US" sz="1900" b="1" dirty="0">
                <a:solidFill>
                  <a:srgbClr val="00898B"/>
                </a:solidFill>
                <a:highlight>
                  <a:srgbClr val="FFFFFF"/>
                </a:highlight>
                <a:latin typeface="Calibri" panose="020F0502020204030204" pitchFamily="34" charset="0"/>
                <a:cs typeface="Calibri" panose="020F0502020204030204" pitchFamily="34" charset="0"/>
              </a:rPr>
              <a:t>possono essere suddivise in tre grandi categorie: </a:t>
            </a:r>
          </a:p>
        </p:txBody>
      </p:sp>
      <p:cxnSp>
        <p:nvCxnSpPr>
          <p:cNvPr id="118" name="Straight Connector 117">
            <a:extLst>
              <a:ext uri="{FF2B5EF4-FFF2-40B4-BE49-F238E27FC236}">
                <a16:creationId xmlns:a16="http://schemas.microsoft.com/office/drawing/2014/main" id="{2A7EE472-8071-DF37-85BB-6CA3AF60F3FB}"/>
              </a:ext>
            </a:extLst>
          </p:cNvPr>
          <p:cNvCxnSpPr>
            <a:cxnSpLocks/>
          </p:cNvCxnSpPr>
          <p:nvPr/>
        </p:nvCxnSpPr>
        <p:spPr>
          <a:xfrm>
            <a:off x="157469" y="7723134"/>
            <a:ext cx="7533055"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17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3564-B8FF-AAAE-EB7F-D6403265125F}"/>
            </a:ext>
          </a:extLst>
        </p:cNvPr>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84F67343-FBDE-8D82-81A9-A32E5F25FDB0}"/>
              </a:ext>
            </a:extLst>
          </p:cNvPr>
          <p:cNvCxnSpPr>
            <a:cxnSpLocks/>
          </p:cNvCxnSpPr>
          <p:nvPr/>
        </p:nvCxnSpPr>
        <p:spPr>
          <a:xfrm>
            <a:off x="2389978" y="782104"/>
            <a:ext cx="0" cy="914925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CFBBBE-3443-0F76-D083-FB4C702CECF9}"/>
              </a:ext>
            </a:extLst>
          </p:cNvPr>
          <p:cNvCxnSpPr>
            <a:cxnSpLocks/>
          </p:cNvCxnSpPr>
          <p:nvPr/>
        </p:nvCxnSpPr>
        <p:spPr>
          <a:xfrm>
            <a:off x="0" y="872410"/>
            <a:ext cx="245106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B595451-30D7-7BFD-A5C1-BB9BBAFED5CC}"/>
              </a:ext>
            </a:extLst>
          </p:cNvPr>
          <p:cNvSpPr txBox="1"/>
          <p:nvPr/>
        </p:nvSpPr>
        <p:spPr>
          <a:xfrm>
            <a:off x="401553" y="756617"/>
            <a:ext cx="1658962" cy="915956"/>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Questi aspetti sono discussi in dettaglio di seguito;</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83FF4C79-16FB-E19E-4EC5-6D769A99EB14}"/>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27</a:t>
            </a:fld>
            <a:endParaRPr lang="en-US" dirty="0">
              <a:solidFill>
                <a:srgbClr val="262626"/>
              </a:solidFill>
            </a:endParaRPr>
          </a:p>
        </p:txBody>
      </p:sp>
      <p:cxnSp>
        <p:nvCxnSpPr>
          <p:cNvPr id="22" name="Straight Connector 21">
            <a:extLst>
              <a:ext uri="{FF2B5EF4-FFF2-40B4-BE49-F238E27FC236}">
                <a16:creationId xmlns:a16="http://schemas.microsoft.com/office/drawing/2014/main" id="{281C1BE7-AC82-59E7-B76E-FC8C29306608}"/>
              </a:ext>
            </a:extLst>
          </p:cNvPr>
          <p:cNvCxnSpPr>
            <a:cxnSpLocks/>
          </p:cNvCxnSpPr>
          <p:nvPr/>
        </p:nvCxnSpPr>
        <p:spPr>
          <a:xfrm>
            <a:off x="2385642" y="3799332"/>
            <a:ext cx="517403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3ADFE7A2-A8BB-AB3A-888D-B7FD1658A9B0}"/>
              </a:ext>
            </a:extLst>
          </p:cNvPr>
          <p:cNvSpPr/>
          <p:nvPr/>
        </p:nvSpPr>
        <p:spPr>
          <a:xfrm rot="1647112">
            <a:off x="-627371" y="795744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gradFill>
            <a:gsLst>
              <a:gs pos="98000">
                <a:srgbClr val="51C4C6"/>
              </a:gs>
              <a:gs pos="0">
                <a:srgbClr val="00403F"/>
              </a:gs>
            </a:gsLst>
            <a:lin ang="5400000" scaled="1"/>
          </a:gradFill>
          <a:ln w="5331"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506D0F8E-4B37-9DB5-9615-08F4F7244221}"/>
              </a:ext>
            </a:extLst>
          </p:cNvPr>
          <p:cNvSpPr txBox="1"/>
          <p:nvPr/>
        </p:nvSpPr>
        <p:spPr>
          <a:xfrm>
            <a:off x="2163729" y="782104"/>
            <a:ext cx="5008501" cy="897213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L'IA nelle infrastrutture e nella distribuzione idrica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spcAft>
                <a:spcPts val="600"/>
              </a:spcAft>
              <a:buClr>
                <a:srgbClr val="60BB47"/>
              </a:buClr>
            </a:pPr>
            <a:r>
              <a:rPr lang="en-US" sz="1150" dirty="0">
                <a:solidFill>
                  <a:srgbClr val="000000"/>
                </a:solidFill>
                <a:latin typeface="Calibri" panose="020F0502020204030204" pitchFamily="34" charset="0"/>
                <a:cs typeface="Calibri" panose="020F0502020204030204" pitchFamily="34" charset="0"/>
              </a:rPr>
              <a:t>Le infrastrutture idriche in Europa stanno invecchiando, causando inefficienze e perdite d'acqua. L'IA offre monitoraggio in tempo reale e analisi predittive per migliorare la resilienza delle infrastrutture.</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Rilevamento delle perdite e monitoraggio delle condutture: </a:t>
            </a:r>
            <a:r>
              <a:rPr lang="en-US" sz="1150" dirty="0">
                <a:solidFill>
                  <a:srgbClr val="000000"/>
                </a:solidFill>
                <a:latin typeface="Calibri" panose="020F0502020204030204" pitchFamily="34" charset="0"/>
                <a:cs typeface="Calibri" panose="020F0502020204030204" pitchFamily="34" charset="0"/>
              </a:rPr>
              <a:t>algoritmi di rilevamento delle anomalie basati sull'intelligenza artificiale </a:t>
            </a:r>
            <a:r>
              <a:rPr lang="en-US" sz="1150" dirty="0" err="1">
                <a:solidFill>
                  <a:srgbClr val="000000"/>
                </a:solidFill>
                <a:latin typeface="Calibri" panose="020F0502020204030204" pitchFamily="34" charset="0"/>
                <a:cs typeface="Calibri" panose="020F0502020204030204" pitchFamily="34" charset="0"/>
              </a:rPr>
              <a:t>analizzano </a:t>
            </a:r>
            <a:r>
              <a:rPr lang="en-US" sz="1150" dirty="0">
                <a:solidFill>
                  <a:srgbClr val="000000"/>
                </a:solidFill>
                <a:latin typeface="Calibri" panose="020F0502020204030204" pitchFamily="34" charset="0"/>
                <a:cs typeface="Calibri" panose="020F0502020204030204" pitchFamily="34" charset="0"/>
              </a:rPr>
              <a:t>i dati dei sensori per rilevare le perdite nelle reti idriche municipali e industriali. I modelli di deep learning prevedono i guasti alle tubature, consentendo riparazioni preventive e riducendo le perdite di acqua non fatturabile (NRW).</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Reti intelligenti di distribuzione idrica: </a:t>
            </a:r>
            <a:r>
              <a:rPr lang="en-US" sz="1150" dirty="0">
                <a:solidFill>
                  <a:srgbClr val="000000"/>
                </a:solidFill>
                <a:latin typeface="Calibri" panose="020F0502020204030204" pitchFamily="34" charset="0"/>
                <a:cs typeface="Calibri" panose="020F0502020204030204" pitchFamily="34" charset="0"/>
              </a:rPr>
              <a:t>l'IA integra analisi geospaziali e sensori di flusso abilitati all'IoT per gestire dinamicamente la pressione dell'acqua, ridurre il consumo energetico e ottimizzare l'allocazione dell'acqua.</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IA nelle previsioni idrologiche: </a:t>
            </a:r>
            <a:r>
              <a:rPr lang="en-US" sz="1150" dirty="0">
                <a:solidFill>
                  <a:srgbClr val="000000"/>
                </a:solidFill>
                <a:latin typeface="Calibri" panose="020F0502020204030204" pitchFamily="34" charset="0"/>
                <a:cs typeface="Calibri" panose="020F0502020204030204" pitchFamily="34" charset="0"/>
              </a:rPr>
              <a:t>i modelli idrologici basati sull'IA migliorano la preparazione alle inondazioni e alla siccità </a:t>
            </a:r>
            <a:r>
              <a:rPr lang="en-US" sz="1150" dirty="0" err="1">
                <a:solidFill>
                  <a:srgbClr val="000000"/>
                </a:solidFill>
                <a:latin typeface="Calibri" panose="020F0502020204030204" pitchFamily="34" charset="0"/>
                <a:cs typeface="Calibri" panose="020F0502020204030204" pitchFamily="34" charset="0"/>
              </a:rPr>
              <a:t>analizzando </a:t>
            </a:r>
            <a:r>
              <a:rPr lang="en-US" sz="1150" dirty="0">
                <a:solidFill>
                  <a:srgbClr val="000000"/>
                </a:solidFill>
                <a:latin typeface="Calibri" panose="020F0502020204030204" pitchFamily="34" charset="0"/>
                <a:cs typeface="Calibri" panose="020F0502020204030204" pitchFamily="34" charset="0"/>
              </a:rPr>
              <a:t>i dati meteorologici storici e in tempo reale, migliorando le strategie di risposta alle emergenze.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IA nel monitoraggio della qualità dell'acqua </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e controllo dell'inquinamento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spcAft>
                <a:spcPts val="600"/>
              </a:spcAft>
              <a:buClr>
                <a:srgbClr val="60BB47"/>
              </a:buClr>
            </a:pPr>
            <a:r>
              <a:rPr lang="en-US" sz="1150" dirty="0">
                <a:solidFill>
                  <a:srgbClr val="000000"/>
                </a:solidFill>
                <a:latin typeface="Calibri" panose="020F0502020204030204" pitchFamily="34" charset="0"/>
                <a:cs typeface="Calibri" panose="020F0502020204030204" pitchFamily="34" charset="0"/>
              </a:rPr>
              <a:t>Garantire la qualità dell'acqua richiede un monitoraggio continuo, un rilevamento rapido della contaminazione e processi di trattamento efficienti. I modelli basati sull'intelligenza artificiale migliorano questi sforzi attraverso l'analisi predittiva e l'automazione.</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Rilevamento dei contaminanti e previsione dei rischi: </a:t>
            </a:r>
            <a:r>
              <a:rPr lang="en-US" sz="1150" dirty="0">
                <a:solidFill>
                  <a:srgbClr val="000000"/>
                </a:solidFill>
                <a:latin typeface="Calibri" panose="020F0502020204030204" pitchFamily="34" charset="0"/>
                <a:cs typeface="Calibri" panose="020F0502020204030204" pitchFamily="34" charset="0"/>
              </a:rPr>
              <a:t>i sistemi di riconoscimento delle immagini basati sull'intelligenza artificiale </a:t>
            </a:r>
            <a:r>
              <a:rPr lang="en-US" sz="1150" dirty="0" err="1">
                <a:solidFill>
                  <a:srgbClr val="000000"/>
                </a:solidFill>
                <a:latin typeface="Calibri" panose="020F0502020204030204" pitchFamily="34" charset="0"/>
                <a:cs typeface="Calibri" panose="020F0502020204030204" pitchFamily="34" charset="0"/>
              </a:rPr>
              <a:t>analizzano </a:t>
            </a:r>
            <a:r>
              <a:rPr lang="en-US" sz="1150" dirty="0">
                <a:solidFill>
                  <a:srgbClr val="000000"/>
                </a:solidFill>
                <a:latin typeface="Calibri" panose="020F0502020204030204" pitchFamily="34" charset="0"/>
                <a:cs typeface="Calibri" panose="020F0502020204030204" pitchFamily="34" charset="0"/>
              </a:rPr>
              <a:t>le immagini satellitari e dei droni per rilevare le fonti di contaminazione nei corpi idrici superficiali.</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Previsione della fioritura algale e dell'eutrofizzazione</a:t>
            </a:r>
            <a:r>
              <a:rPr lang="en-US" sz="1150" dirty="0">
                <a:solidFill>
                  <a:srgbClr val="000000"/>
                </a:solidFill>
                <a:latin typeface="Calibri" panose="020F0502020204030204" pitchFamily="34" charset="0"/>
                <a:cs typeface="Calibri" panose="020F0502020204030204" pitchFamily="34" charset="0"/>
              </a:rPr>
              <a:t>: i modelli di apprendimento automatico elaborano i dati sul carico di nutrienti e i modelli climatici per prevedere la fioritura algale, consentendo interventi di mitigazione tempestivi.</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Ottimizzazione intelligente del trattamento delle acque reflue: </a:t>
            </a:r>
            <a:r>
              <a:rPr lang="en-US" sz="1150" dirty="0">
                <a:solidFill>
                  <a:srgbClr val="000000"/>
                </a:solidFill>
                <a:latin typeface="Calibri" panose="020F0502020204030204" pitchFamily="34" charset="0"/>
                <a:cs typeface="Calibri" panose="020F0502020204030204" pitchFamily="34" charset="0"/>
              </a:rPr>
              <a:t>l'intelligenza artificiale automatizza il dosaggio dei prodotti chimici e le operazioni degli impianti di trattamento, riducendo il consumo energetico e migliorando l'efficienza della depurazione.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L'intelligenza artificiale nell'uso sostenibile e nella conservazione dell'acqua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spcAft>
                <a:spcPts val="600"/>
              </a:spcAft>
              <a:buClr>
                <a:srgbClr val="60BB47"/>
              </a:buClr>
            </a:pPr>
            <a:r>
              <a:rPr lang="en-US" sz="1150" dirty="0">
                <a:solidFill>
                  <a:srgbClr val="000000"/>
                </a:solidFill>
                <a:latin typeface="Calibri" panose="020F0502020204030204" pitchFamily="34" charset="0"/>
                <a:cs typeface="Calibri" panose="020F0502020204030204" pitchFamily="34" charset="0"/>
              </a:rPr>
              <a:t>L'IA svolge un ruolo fondamentale nella gestione della domanda idrica, nella promozione della conservazione e nella garanzia dell'equità delle risorse.</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Irrigazione di precisione in agricoltura: </a:t>
            </a:r>
            <a:r>
              <a:rPr lang="en-US" sz="1150" dirty="0">
                <a:solidFill>
                  <a:srgbClr val="000000"/>
                </a:solidFill>
                <a:latin typeface="Calibri" panose="020F0502020204030204" pitchFamily="34" charset="0"/>
                <a:cs typeface="Calibri" panose="020F0502020204030204" pitchFamily="34" charset="0"/>
              </a:rPr>
              <a:t>i sensori di umidità del suolo e i modelli di previsione meteorologica basati sull'intelligenza artificiale regolano i programmi di irrigazione per ottimizzare l'uso dell'acqua e la resa dei raccolti.</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Previsione della domanda nei settori urbano e industriale: </a:t>
            </a:r>
            <a:r>
              <a:rPr lang="en-US" sz="1150" dirty="0">
                <a:solidFill>
                  <a:srgbClr val="000000"/>
                </a:solidFill>
                <a:latin typeface="Calibri" panose="020F0502020204030204" pitchFamily="34" charset="0"/>
                <a:cs typeface="Calibri" panose="020F0502020204030204" pitchFamily="34" charset="0"/>
              </a:rPr>
              <a:t>i modelli di IA </a:t>
            </a:r>
            <a:r>
              <a:rPr lang="en-US" sz="1150" dirty="0" err="1">
                <a:solidFill>
                  <a:srgbClr val="000000"/>
                </a:solidFill>
                <a:latin typeface="Calibri" panose="020F0502020204030204" pitchFamily="34" charset="0"/>
                <a:cs typeface="Calibri" panose="020F0502020204030204" pitchFamily="34" charset="0"/>
              </a:rPr>
              <a:t>analizzano </a:t>
            </a:r>
            <a:r>
              <a:rPr lang="en-US" sz="1150" dirty="0">
                <a:solidFill>
                  <a:srgbClr val="000000"/>
                </a:solidFill>
                <a:latin typeface="Calibri" panose="020F0502020204030204" pitchFamily="34" charset="0"/>
                <a:cs typeface="Calibri" panose="020F0502020204030204" pitchFamily="34" charset="0"/>
              </a:rPr>
              <a:t>i modelli di consumo storici, le proiezioni climatiche e i dati di utilizzo in tempo reale per prevedere la domanda futura, prevenendo carenze e prelievi eccessivi.</a:t>
            </a:r>
          </a:p>
          <a:p>
            <a:pPr marL="755650" indent="-171450">
              <a:lnSpc>
                <a:spcPts val="1240"/>
              </a:lnSpc>
              <a:spcAft>
                <a:spcPts val="600"/>
              </a:spcAft>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IA per la resilienza climatica nella gestione delle risorse idriche: </a:t>
            </a:r>
            <a:r>
              <a:rPr lang="en-US" sz="1150" dirty="0">
                <a:solidFill>
                  <a:srgbClr val="000000"/>
                </a:solidFill>
                <a:latin typeface="Calibri" panose="020F0502020204030204" pitchFamily="34" charset="0"/>
                <a:cs typeface="Calibri" panose="020F0502020204030204" pitchFamily="34" charset="0"/>
              </a:rPr>
              <a:t>i modelli predittivi di IA aiutano i governi a valutare i rischi climatici a lungo termine e a sviluppare politiche di gestione delle risorse idriche adattive.</a:t>
            </a:r>
          </a:p>
        </p:txBody>
      </p:sp>
      <p:cxnSp>
        <p:nvCxnSpPr>
          <p:cNvPr id="14" name="Straight Connector 13">
            <a:extLst>
              <a:ext uri="{FF2B5EF4-FFF2-40B4-BE49-F238E27FC236}">
                <a16:creationId xmlns:a16="http://schemas.microsoft.com/office/drawing/2014/main" id="{3A4DA0BD-4F27-001F-E14D-8B2161ABF28E}"/>
              </a:ext>
            </a:extLst>
          </p:cNvPr>
          <p:cNvCxnSpPr>
            <a:cxnSpLocks/>
          </p:cNvCxnSpPr>
          <p:nvPr/>
        </p:nvCxnSpPr>
        <p:spPr>
          <a:xfrm>
            <a:off x="2385641" y="6994191"/>
            <a:ext cx="517403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CFD820-DC7C-EE1F-DD0D-E8C9D37EEA19}"/>
              </a:ext>
            </a:extLst>
          </p:cNvPr>
          <p:cNvCxnSpPr>
            <a:cxnSpLocks/>
          </p:cNvCxnSpPr>
          <p:nvPr/>
        </p:nvCxnSpPr>
        <p:spPr>
          <a:xfrm>
            <a:off x="2385640" y="9931354"/>
            <a:ext cx="517403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42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27768-2516-3E8B-D040-43D07323C728}"/>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5B75A5E-B904-D716-B8DC-A54E555C319C}"/>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B594752-AC12-7149-114E-4DA9BF0680D5}"/>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823F95-C967-0421-7BF2-D3D47C7ECAF3}"/>
              </a:ext>
            </a:extLst>
          </p:cNvPr>
          <p:cNvSpPr txBox="1"/>
          <p:nvPr/>
        </p:nvSpPr>
        <p:spPr>
          <a:xfrm>
            <a:off x="395868" y="274294"/>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3.</a:t>
            </a:r>
            <a:r>
              <a:rPr lang="en-US" sz="1900" b="1" dirty="0">
                <a:solidFill>
                  <a:schemeClr val="bg1"/>
                </a:solidFill>
                <a:highlight>
                  <a:srgbClr val="ADD037"/>
                </a:highlight>
                <a:latin typeface="Calibri" panose="020F0502020204030204" pitchFamily="34" charset="0"/>
                <a:cs typeface="Calibri" panose="020F0502020204030204" pitchFamily="34" charset="0"/>
              </a:rPr>
              <a:t>3. </a:t>
            </a:r>
            <a:r>
              <a:rPr lang="en-US" sz="1900" b="1" dirty="0">
                <a:solidFill>
                  <a:srgbClr val="00898B"/>
                </a:solidFill>
                <a:latin typeface="Calibri" panose="020F0502020204030204" pitchFamily="34" charset="0"/>
                <a:cs typeface="Calibri" panose="020F0502020204030204" pitchFamily="34" charset="0"/>
              </a:rPr>
              <a:t>      Abbracciare la sostenibilità nella gestione delle risorse idriche e nell'intelligenza artificiale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9D7263F4-0933-5BE8-7B2F-12BD0E066285}"/>
              </a:ext>
            </a:extLst>
          </p:cNvPr>
          <p:cNvSpPr/>
          <p:nvPr/>
        </p:nvSpPr>
        <p:spPr>
          <a:xfrm>
            <a:off x="6426" y="832381"/>
            <a:ext cx="7559675" cy="1391860"/>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637A11C1-4D19-3AD8-72B0-9E875CA43DDB}"/>
              </a:ext>
            </a:extLst>
          </p:cNvPr>
          <p:cNvSpPr txBox="1">
            <a:spLocks/>
          </p:cNvSpPr>
          <p:nvPr/>
        </p:nvSpPr>
        <p:spPr>
          <a:xfrm>
            <a:off x="611641" y="1117522"/>
            <a:ext cx="5178858"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Secondo </a:t>
            </a:r>
            <a:r>
              <a:rPr lang="en-IE" sz="1600" b="1" dirty="0">
                <a:solidFill>
                  <a:schemeClr val="bg1"/>
                </a:solidFill>
                <a:ea typeface="Calibri" panose="020F0502020204030204" pitchFamily="34" charset="0"/>
                <a:cs typeface="Times New Roman" panose="02020603050405020304" pitchFamily="18" charset="0"/>
              </a:rPr>
              <a:t>gli Obiettivi di Sviluppo Sostenibile (SDG) delle Nazioni Unite</a:t>
            </a:r>
            <a:r>
              <a:rPr lang="en-IE" sz="1600" dirty="0">
                <a:solidFill>
                  <a:schemeClr val="bg1"/>
                </a:solidFill>
                <a:ea typeface="Calibri" panose="020F0502020204030204" pitchFamily="34" charset="0"/>
                <a:cs typeface="Times New Roman" panose="02020603050405020304" pitchFamily="18" charset="0"/>
              </a:rPr>
              <a:t>, sfide quali </a:t>
            </a:r>
            <a:r>
              <a:rPr lang="en-IE" sz="1600" b="1" dirty="0">
                <a:solidFill>
                  <a:schemeClr val="bg1"/>
                </a:solidFill>
                <a:ea typeface="Calibri" panose="020F0502020204030204" pitchFamily="34" charset="0"/>
                <a:cs typeface="Times New Roman" panose="02020603050405020304" pitchFamily="18" charset="0"/>
              </a:rPr>
              <a:t>infrastrutture inadeguate, inquinamento idrico e degrado degli ecosistemi </a:t>
            </a:r>
            <a:r>
              <a:rPr lang="en-IE" sz="1600" dirty="0">
                <a:solidFill>
                  <a:schemeClr val="bg1"/>
                </a:solidFill>
                <a:ea typeface="Calibri" panose="020F0502020204030204" pitchFamily="34" charset="0"/>
                <a:cs typeface="Times New Roman" panose="02020603050405020304" pitchFamily="18" charset="0"/>
              </a:rPr>
              <a:t>richiedono un intervento immediato per garantire una gestione sostenibile delle risorse idriche. </a:t>
            </a:r>
          </a:p>
        </p:txBody>
      </p:sp>
      <p:sp>
        <p:nvSpPr>
          <p:cNvPr id="33" name="Freeform 32">
            <a:extLst>
              <a:ext uri="{FF2B5EF4-FFF2-40B4-BE49-F238E27FC236}">
                <a16:creationId xmlns:a16="http://schemas.microsoft.com/office/drawing/2014/main" id="{4BCAA25C-B76A-A9DE-881C-F0E4DBEBCC8F}"/>
              </a:ext>
            </a:extLst>
          </p:cNvPr>
          <p:cNvSpPr/>
          <p:nvPr/>
        </p:nvSpPr>
        <p:spPr>
          <a:xfrm rot="15885478">
            <a:off x="5749744" y="67462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58" name="Slide Number Placeholder 5">
            <a:extLst>
              <a:ext uri="{FF2B5EF4-FFF2-40B4-BE49-F238E27FC236}">
                <a16:creationId xmlns:a16="http://schemas.microsoft.com/office/drawing/2014/main" id="{8F0098E0-F017-D658-06DE-97030D977A19}"/>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28</a:t>
            </a:fld>
            <a:endParaRPr lang="en-US" dirty="0">
              <a:solidFill>
                <a:srgbClr val="262626"/>
              </a:solidFill>
            </a:endParaRPr>
          </a:p>
        </p:txBody>
      </p:sp>
      <p:sp>
        <p:nvSpPr>
          <p:cNvPr id="3" name="Text Placeholder 1">
            <a:extLst>
              <a:ext uri="{FF2B5EF4-FFF2-40B4-BE49-F238E27FC236}">
                <a16:creationId xmlns:a16="http://schemas.microsoft.com/office/drawing/2014/main" id="{EDC5867A-4946-D909-D36E-E6F24A6AFE0D}"/>
              </a:ext>
            </a:extLst>
          </p:cNvPr>
          <p:cNvSpPr txBox="1">
            <a:spLocks/>
          </p:cNvSpPr>
          <p:nvPr/>
        </p:nvSpPr>
        <p:spPr>
          <a:xfrm>
            <a:off x="611641" y="2410569"/>
            <a:ext cx="6389643" cy="14094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Le soluzioni includono investimenti nelle infrastrutture e il miglioramento dell'efficienza nell'uso dell'acqua. L'integrazione dell'IA in contesti educativi e pratici può essere una soluzione trasformativa a questo scopo. L'IA può </a:t>
            </a:r>
            <a:r>
              <a:rPr lang="en-US" sz="1150" b="0" dirty="0" err="1">
                <a:solidFill>
                  <a:srgbClr val="262626"/>
                </a:solidFill>
              </a:rPr>
              <a:t>ottimizzare </a:t>
            </a:r>
            <a:r>
              <a:rPr lang="en-US" sz="1150" b="0" dirty="0">
                <a:solidFill>
                  <a:srgbClr val="262626"/>
                </a:solidFill>
              </a:rPr>
              <a:t>l'uso dell'acqua, migliorare la pianificazione delle infrastrutture e prevedere le carenze, promuovendo pratiche sostenibili e affrontando al contempo l'urgente necessità di combattere lo spreco idrico e gli impatti climatici.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La crescente implementazione di tecnologie basate sull'IA in vari settori legati all'acqua, come il monitoraggio della qualità dell'acqua e la previsione dei disastri, dimostra i significativi progressi compiuti in questo campo. Ad esempio, l'IA ha </a:t>
            </a:r>
            <a:r>
              <a:rPr lang="en-US" sz="1150" b="0" dirty="0" err="1">
                <a:solidFill>
                  <a:srgbClr val="262626"/>
                </a:solidFill>
              </a:rPr>
              <a:t>rivoluzionato </a:t>
            </a:r>
            <a:r>
              <a:rPr lang="en-US" sz="1150" b="0" dirty="0">
                <a:solidFill>
                  <a:srgbClr val="262626"/>
                </a:solidFill>
              </a:rPr>
              <a:t>il monitoraggio della qualità dell'acqua, consentendo l'esame di piccoli campioni e grandi bacini idrici, nonché il monitoraggio in tempo reale. Inoltre, i modelli di previsione basati sull'IA hanno dimostrato una maggiore accuratezza, frequenza e anticipo nella previsione dei disastri legati all'acqua, il che è fondamentale per una gestione efficace dei disastri. Tuttavia, l'implementazione responsabile e sostenibile dell'IA nei sistemi idrici è fondamentale per evitare conseguenze indesiderate che potrebbero compromettere i progressi verso l'SDG 6 sull'acqua pulita e i servizi igienico-sanitari. </a:t>
            </a:r>
          </a:p>
        </p:txBody>
      </p:sp>
      <p:cxnSp>
        <p:nvCxnSpPr>
          <p:cNvPr id="4" name="Straight Connector 3">
            <a:extLst>
              <a:ext uri="{FF2B5EF4-FFF2-40B4-BE49-F238E27FC236}">
                <a16:creationId xmlns:a16="http://schemas.microsoft.com/office/drawing/2014/main" id="{E220EC06-47AE-4D47-E2E4-8C76C8E16B6D}"/>
              </a:ext>
            </a:extLst>
          </p:cNvPr>
          <p:cNvCxnSpPr>
            <a:cxnSpLocks/>
          </p:cNvCxnSpPr>
          <p:nvPr/>
        </p:nvCxnSpPr>
        <p:spPr>
          <a:xfrm>
            <a:off x="675367" y="5120890"/>
            <a:ext cx="0" cy="939306"/>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9ECB4C-F50D-F9A0-E58C-A573219922FE}"/>
              </a:ext>
            </a:extLst>
          </p:cNvPr>
          <p:cNvCxnSpPr>
            <a:cxnSpLocks/>
          </p:cNvCxnSpPr>
          <p:nvPr/>
        </p:nvCxnSpPr>
        <p:spPr>
          <a:xfrm flipH="1">
            <a:off x="2" y="518288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341AF28-8A5B-252D-025F-7759460AED3B}"/>
              </a:ext>
            </a:extLst>
          </p:cNvPr>
          <p:cNvSpPr txBox="1"/>
          <p:nvPr/>
        </p:nvSpPr>
        <p:spPr>
          <a:xfrm>
            <a:off x="384934" y="5084870"/>
            <a:ext cx="687957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3.</a:t>
            </a:r>
            <a:r>
              <a:rPr lang="en-US" sz="1900" b="1" dirty="0">
                <a:solidFill>
                  <a:schemeClr val="bg1"/>
                </a:solidFill>
                <a:highlight>
                  <a:srgbClr val="ADD037"/>
                </a:highlight>
                <a:latin typeface="Calibri" panose="020F0502020204030204" pitchFamily="34" charset="0"/>
                <a:cs typeface="Calibri" panose="020F0502020204030204" pitchFamily="34" charset="0"/>
              </a:rPr>
              <a:t>4. </a:t>
            </a:r>
            <a:r>
              <a:rPr lang="en-US" sz="1900" b="1" dirty="0">
                <a:solidFill>
                  <a:srgbClr val="00898B"/>
                </a:solidFill>
                <a:latin typeface="Calibri" panose="020F0502020204030204" pitchFamily="34" charset="0"/>
                <a:cs typeface="Calibri" panose="020F0502020204030204" pitchFamily="34" charset="0"/>
              </a:rPr>
              <a:t>     Implicazioni e raccomandazioni per l'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integrazione dell'IA nella gestione delle risorse idriche </a:t>
            </a:r>
          </a:p>
        </p:txBody>
      </p:sp>
      <p:sp>
        <p:nvSpPr>
          <p:cNvPr id="7" name="Text Placeholder 1">
            <a:extLst>
              <a:ext uri="{FF2B5EF4-FFF2-40B4-BE49-F238E27FC236}">
                <a16:creationId xmlns:a16="http://schemas.microsoft.com/office/drawing/2014/main" id="{772FC5E4-9D3C-B967-EEE6-926507CF97EA}"/>
              </a:ext>
            </a:extLst>
          </p:cNvPr>
          <p:cNvSpPr txBox="1">
            <a:spLocks/>
          </p:cNvSpPr>
          <p:nvPr/>
        </p:nvSpPr>
        <p:spPr>
          <a:xfrm>
            <a:off x="611639" y="6651014"/>
            <a:ext cx="6389643" cy="227656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Nonostante il potenziale trasformativo dell'IA per la gestione delle risorse idriche, diverse sfide chiave ne ostacolano la diffusione su larga scala. Uno degli ostacoli principali è l'elevato costo di implementazione associato all'integrazione dell'IA. L'implementazione di soluzioni basate sull'IA richiede investimenti sostanziali in infrastrutture, reti di sensori e sistemi di integrazione dei dati. Molte aziende idriche, in particolare nelle regioni con risorse limitate, non dispongono delle risorse finanziarie necessarie per implementare e mantenere queste tecnologie avanzate. Il costo di hardware, software e formazione del personale </a:t>
            </a:r>
            <a:r>
              <a:rPr lang="en-US" sz="1150" b="0" dirty="0" err="1">
                <a:solidFill>
                  <a:srgbClr val="262626"/>
                </a:solidFill>
              </a:rPr>
              <a:t>specializzati </a:t>
            </a:r>
            <a:r>
              <a:rPr lang="en-US" sz="1150" b="0" dirty="0">
                <a:solidFill>
                  <a:srgbClr val="262626"/>
                </a:solidFill>
              </a:rPr>
              <a:t>aggrava ulteriormente il problema, rendendo l'adozione dell'IA una sfida formidabile per molte organizzazioni.</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Un'altra preoccupazione fondamentale è rappresentata dai rischi per la privacy e la sicurezza dei dati. Le applicazioni di IA nella gestione delle risorse idriche si basano su vasti set di dati raccolti tramite sensori IoT (Internet delle cose), immagini satellitari e sistemi di monitoraggio in tempo reale. Tuttavia, la crescente dipendenza dall'infrastruttura digitale rende le aziende idriche vulnerabili alle minacce alla sicurezza informatica, alle violazioni dei dati e al potenziale uso improprio di informazioni sensibili. Garantire l'integrità e la riservatezza dei dati è fondamentale, ma molte aziende idriche non dispongono di misure di sicurezza informatica robuste, il che rappresenta un rischio sia per la sicurezza operativa che per la fiducia del pubblico.</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Inoltre, esiste un significativo divario di conoscenze in materia di IA nel settore della gestione delle risorse idriche. Molti professionisti del settore non dispongono delle competenze tecniche necessarie per implementare e gestire efficacemente soluzioni basate sull'IA. La carenza di professionisti esperti in IA crea un collo di bottiglia, rallentando l'adozione e limitando il successo dell'implementazione dell'IA in aree critiche come il rilevamento delle perdite, la manutenzione predittiva e le previsioni idrologiche. Per colmare questa lacuna, è necessario introdurre programmi di formazione mirati e iniziative di sviluppo professionale per dotare i professionisti del settore idrico delle competenze necessarie in materia di IA.</a:t>
            </a:r>
          </a:p>
        </p:txBody>
      </p:sp>
      <p:sp>
        <p:nvSpPr>
          <p:cNvPr id="12" name="Rectangle 11">
            <a:extLst>
              <a:ext uri="{FF2B5EF4-FFF2-40B4-BE49-F238E27FC236}">
                <a16:creationId xmlns:a16="http://schemas.microsoft.com/office/drawing/2014/main" id="{5FF7E9A8-8A72-36D9-9F75-6B24FB3337F8}"/>
              </a:ext>
            </a:extLst>
          </p:cNvPr>
          <p:cNvSpPr/>
          <p:nvPr/>
        </p:nvSpPr>
        <p:spPr>
          <a:xfrm>
            <a:off x="0" y="5855187"/>
            <a:ext cx="7559675" cy="630938"/>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9">
            <a:extLst>
              <a:ext uri="{FF2B5EF4-FFF2-40B4-BE49-F238E27FC236}">
                <a16:creationId xmlns:a16="http://schemas.microsoft.com/office/drawing/2014/main" id="{56CF93E0-EF1A-5523-32B4-AAE3D60CAAB8}"/>
              </a:ext>
            </a:extLst>
          </p:cNvPr>
          <p:cNvSpPr txBox="1">
            <a:spLocks/>
          </p:cNvSpPr>
          <p:nvPr/>
        </p:nvSpPr>
        <p:spPr>
          <a:xfrm>
            <a:off x="2788523" y="6320331"/>
            <a:ext cx="448692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14" name="Freeform 13">
            <a:extLst>
              <a:ext uri="{FF2B5EF4-FFF2-40B4-BE49-F238E27FC236}">
                <a16:creationId xmlns:a16="http://schemas.microsoft.com/office/drawing/2014/main" id="{DCC8BCF7-E044-E6A1-91D0-C35E65FF1763}"/>
              </a:ext>
            </a:extLst>
          </p:cNvPr>
          <p:cNvSpPr/>
          <p:nvPr/>
        </p:nvSpPr>
        <p:spPr>
          <a:xfrm rot="10513197">
            <a:off x="6037638" y="5073899"/>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51FEB11D-AFAA-D950-1DBE-6F0834ABCDDE}"/>
              </a:ext>
            </a:extLst>
          </p:cNvPr>
          <p:cNvSpPr txBox="1"/>
          <p:nvPr/>
        </p:nvSpPr>
        <p:spPr>
          <a:xfrm>
            <a:off x="611639" y="6059749"/>
            <a:ext cx="4669082" cy="505588"/>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Sfide all'adozione dell'IA nella gestione delle risorse idriche</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238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69BA-5F69-75AC-B9EA-77709D05B7BB}"/>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C7A1909F-59F9-11FB-FBD4-888F44D73FFE}"/>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29</a:t>
            </a:fld>
            <a:endParaRPr lang="en-US" dirty="0">
              <a:solidFill>
                <a:srgbClr val="262626"/>
              </a:solidFill>
            </a:endParaRPr>
          </a:p>
        </p:txBody>
      </p:sp>
      <p:sp>
        <p:nvSpPr>
          <p:cNvPr id="3" name="Text Placeholder 1">
            <a:extLst>
              <a:ext uri="{FF2B5EF4-FFF2-40B4-BE49-F238E27FC236}">
                <a16:creationId xmlns:a16="http://schemas.microsoft.com/office/drawing/2014/main" id="{FE8103B4-41D6-3E66-F031-453760E33B1D}"/>
              </a:ext>
            </a:extLst>
          </p:cNvPr>
          <p:cNvSpPr txBox="1">
            <a:spLocks/>
          </p:cNvSpPr>
          <p:nvPr/>
        </p:nvSpPr>
        <p:spPr>
          <a:xfrm>
            <a:off x="585013" y="1397499"/>
            <a:ext cx="6389643" cy="284943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Per superare queste sfide e garantire il successo dell'integrazione dell'IA nella gestione delle risorse idriche, i responsabili politici, i leader del settore e le istituzioni accademiche devono adottare un approccio multiforme. Una delle raccomandazioni chiave è quella di promuovere lo sviluppo delle competenze in materia di IA attraverso programmi di formazione</a:t>
            </a:r>
            <a:r>
              <a:rPr lang="en-US" sz="1150" b="0" dirty="0" err="1">
                <a:solidFill>
                  <a:srgbClr val="262626"/>
                </a:solidFill>
              </a:rPr>
              <a:t> specializzati </a:t>
            </a:r>
            <a:r>
              <a:rPr lang="en-US" sz="1150" b="0" dirty="0">
                <a:solidFill>
                  <a:srgbClr val="262626"/>
                </a:solidFill>
              </a:rPr>
              <a:t>per i professionisti del settore idrico. I governi e le istituzioni educative dovrebbero collaborare per sviluppare corsi e workshop incentrati sulle applicazioni dell'IA nell'idrologia, nelle reti idriche intelligenti e nel monitoraggio ambientale. Migliorando le competenze tecniche dei professionisti del settore idrico, il settore può creare una forza lavoro qualificata in grado di sfruttare le innovazioni basate sull'IA.</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Il rafforzamento della governance e dei quadri normativi dell'IA è fondamentale anche per garantire un'implementazione etica e responsabile dell'IA. La definizione di linee guida giuridiche chiare contribuirà a definire gli standard di responsabilità, trasparenza e protezione dei dati dell'IA. Gli organismi di regolamentazione dovrebbero collaborare con le agenzie idriche per creare politiche complete in materia di IA che siano in linea con gli obiettivi di sostenibilità ambientale e tutelino al contempo gli interessi pubblici. I principi etici dell'IA devono essere integrati in questi quadri normativi per prevenire pregiudizi nel processo decisionale dell'IA e garantire un accesso equo alle risorse idriche.</a:t>
            </a:r>
          </a:p>
          <a:p>
            <a:pPr algn="just">
              <a:lnSpc>
                <a:spcPts val="1220"/>
              </a:lnSpc>
              <a:spcBef>
                <a:spcPts val="0"/>
              </a:spcBef>
            </a:pPr>
            <a:r>
              <a:rPr lang="en-US" sz="1150" b="0" dirty="0">
                <a:solidFill>
                  <a:srgbClr val="262626"/>
                </a:solidFill>
              </a:rPr>
              <a:t>Incoraggiare la collaborazione intersettoriale tra il mondo accademico, l'industria e i responsabili politici è un altro passo essenziale. La ricerca sull'IA nella gestione delle risorse idriche non dovrebbe esistere in modo isolato, ma dovrebbe essere integrata in applicazioni reali attraverso partnership con agenzie governative, aziende tecnologiche e società di ingegneria. Progetti di ricerca congiunti, collaborazioni pubblico-private e iniziative di finanziamento accelereranno i progressi dell'IA, garantendo al contempo che siano in linea con le esigenze pratiche del settore.</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Infine, il sostegno alle iniziative di open data può migliorare significativamente la gestione delle risorse idriche basata sull'IA. Gli accordi di condivisione dei dati tra servizi pubblici, istituti di ricerca e agenzie di regolamentazione possono migliorare l'accuratezza, l'interoperabilità e l'applicabilità dei modelli di IA. Rendendo accessibili i dati non sensibili relativi alle risorse idriche, le parti interessate possono contribuire allo sviluppo di soluzioni di IA più robuste a vantaggio sia del settore pubblico che di quello privato. Gli investimenti in infrastrutture di dati basate sul cloud e piattaforme di monitoraggio delle risorse idriche basate sull'IA dovrebbero essere prioritari per facilitare lo scambio di dati senza soluzione di continuità e l'innovazione collaborativa. </a:t>
            </a:r>
          </a:p>
        </p:txBody>
      </p:sp>
      <p:sp>
        <p:nvSpPr>
          <p:cNvPr id="5" name="Text Placeholder 29">
            <a:extLst>
              <a:ext uri="{FF2B5EF4-FFF2-40B4-BE49-F238E27FC236}">
                <a16:creationId xmlns:a16="http://schemas.microsoft.com/office/drawing/2014/main" id="{7347D54D-0A0B-6EEF-280B-85D0C6D74F21}"/>
              </a:ext>
            </a:extLst>
          </p:cNvPr>
          <p:cNvSpPr txBox="1">
            <a:spLocks/>
          </p:cNvSpPr>
          <p:nvPr/>
        </p:nvSpPr>
        <p:spPr>
          <a:xfrm>
            <a:off x="2788521" y="1543991"/>
            <a:ext cx="448692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B33CE98B-D838-17FF-85A5-D89543BC2864}"/>
              </a:ext>
            </a:extLst>
          </p:cNvPr>
          <p:cNvSpPr/>
          <p:nvPr/>
        </p:nvSpPr>
        <p:spPr>
          <a:xfrm>
            <a:off x="0" y="482787"/>
            <a:ext cx="7559675" cy="630938"/>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D9787DE-54FF-8445-398D-CE08315620ED}"/>
              </a:ext>
            </a:extLst>
          </p:cNvPr>
          <p:cNvSpPr/>
          <p:nvPr/>
        </p:nvSpPr>
        <p:spPr>
          <a:xfrm rot="10513197">
            <a:off x="6037638" y="-29850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95E5ECB-B015-0163-CE3D-A24B98A0582E}"/>
              </a:ext>
            </a:extLst>
          </p:cNvPr>
          <p:cNvSpPr txBox="1"/>
          <p:nvPr/>
        </p:nvSpPr>
        <p:spPr>
          <a:xfrm>
            <a:off x="608592" y="687349"/>
            <a:ext cx="4669082" cy="505588"/>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Raccomandazioni politiche e industriali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pic>
        <p:nvPicPr>
          <p:cNvPr id="25" name="Picture 24" descr="A person watering plants in a greenhouse&#10;&#10;AI-generated content may be incorrect.">
            <a:extLst>
              <a:ext uri="{FF2B5EF4-FFF2-40B4-BE49-F238E27FC236}">
                <a16:creationId xmlns:a16="http://schemas.microsoft.com/office/drawing/2014/main" id="{1CFADC0A-1A8A-85A4-92C6-E75CB0F37F44}"/>
              </a:ext>
            </a:extLst>
          </p:cNvPr>
          <p:cNvPicPr>
            <a:picLocks noChangeAspect="1"/>
          </p:cNvPicPr>
          <p:nvPr/>
        </p:nvPicPr>
        <p:blipFill rotWithShape="1">
          <a:blip r:embed="rId2"/>
          <a:srcRect t="15710" b="5590"/>
          <a:stretch/>
        </p:blipFill>
        <p:spPr>
          <a:xfrm>
            <a:off x="-4" y="6038193"/>
            <a:ext cx="7559675" cy="3966271"/>
          </a:xfrm>
          <a:prstGeom prst="rect">
            <a:avLst/>
          </a:prstGeom>
        </p:spPr>
      </p:pic>
      <p:sp>
        <p:nvSpPr>
          <p:cNvPr id="26" name="Rectangle 25">
            <a:extLst>
              <a:ext uri="{FF2B5EF4-FFF2-40B4-BE49-F238E27FC236}">
                <a16:creationId xmlns:a16="http://schemas.microsoft.com/office/drawing/2014/main" id="{823DE9BF-69C5-63E3-92F5-75F61A4105B1}"/>
              </a:ext>
            </a:extLst>
          </p:cNvPr>
          <p:cNvSpPr/>
          <p:nvPr/>
        </p:nvSpPr>
        <p:spPr>
          <a:xfrm>
            <a:off x="0" y="6022369"/>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27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6AFF5-0C8E-79C2-6904-58BCC1EF105E}"/>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7D25C784-2DEA-32E6-3C3A-8C4FBCC9DB9D}"/>
              </a:ext>
            </a:extLst>
          </p:cNvPr>
          <p:cNvSpPr/>
          <p:nvPr/>
        </p:nvSpPr>
        <p:spPr>
          <a:xfrm rot="10800000">
            <a:off x="-3" y="1382751"/>
            <a:ext cx="2016855" cy="867442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589313CD-8423-4D7E-FB41-7313E8C5BA23}"/>
              </a:ext>
            </a:extLst>
          </p:cNvPr>
          <p:cNvPicPr>
            <a:picLocks noChangeAspect="1"/>
          </p:cNvPicPr>
          <p:nvPr/>
        </p:nvPicPr>
        <p:blipFill rotWithShape="1">
          <a:blip r:embed="rId2">
            <a:biLevel thresh="25000"/>
            <a:alphaModFix amt="11000"/>
            <a:extLst>
              <a:ext uri="{28A0092B-C50C-407E-A947-70E740481C1C}">
                <a14:useLocalDpi xmlns:a14="http://schemas.microsoft.com/office/drawing/2010/main" val="0"/>
              </a:ext>
            </a:extLst>
          </a:blip>
          <a:srcRect l="-862" t="-2893" r="79868" b="5354"/>
          <a:stretch/>
        </p:blipFill>
        <p:spPr>
          <a:xfrm flipH="1">
            <a:off x="-2838255" y="6472449"/>
            <a:ext cx="2051149" cy="4586246"/>
          </a:xfrm>
          <a:prstGeom prst="rect">
            <a:avLst/>
          </a:prstGeom>
        </p:spPr>
      </p:pic>
      <p:sp>
        <p:nvSpPr>
          <p:cNvPr id="10" name="Text Placeholder 12">
            <a:extLst>
              <a:ext uri="{FF2B5EF4-FFF2-40B4-BE49-F238E27FC236}">
                <a16:creationId xmlns:a16="http://schemas.microsoft.com/office/drawing/2014/main" id="{86B0CF86-7A0C-AA6E-8E39-90F62C05FFFA}"/>
              </a:ext>
            </a:extLst>
          </p:cNvPr>
          <p:cNvSpPr txBox="1">
            <a:spLocks/>
          </p:cNvSpPr>
          <p:nvPr/>
        </p:nvSpPr>
        <p:spPr>
          <a:xfrm>
            <a:off x="2394723" y="5056059"/>
            <a:ext cx="4253485" cy="710257"/>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940"/>
              </a:lnSpc>
              <a:spcBef>
                <a:spcPts val="0"/>
              </a:spcBef>
              <a:buNone/>
              <a:tabLst>
                <a:tab pos="3460750" algn="l"/>
                <a:tab pos="3597275" algn="l"/>
                <a:tab pos="4791075" algn="l"/>
              </a:tabLst>
            </a:pPr>
            <a:r>
              <a:rPr lang="en-US" sz="1700" dirty="0">
                <a:solidFill>
                  <a:srgbClr val="000000"/>
                </a:solidFill>
              </a:rPr>
              <a:t>Panoramica fondamentale sull' </a:t>
            </a:r>
          </a:p>
          <a:p>
            <a:pPr marL="0" lvl="1" indent="0">
              <a:lnSpc>
                <a:spcPts val="1940"/>
              </a:lnSpc>
              <a:spcBef>
                <a:spcPts val="0"/>
              </a:spcBef>
              <a:buNone/>
              <a:tabLst>
                <a:tab pos="3460750" algn="l"/>
                <a:tab pos="3597275" algn="l"/>
                <a:tab pos="4791075" algn="l"/>
              </a:tabLst>
            </a:pPr>
            <a:r>
              <a:rPr lang="en-US" sz="1700" dirty="0">
                <a:solidFill>
                  <a:srgbClr val="000000"/>
                </a:solidFill>
              </a:rPr>
              <a:t>Intelligenza artificiale </a:t>
            </a:r>
            <a:r>
              <a:rPr lang="en-US" sz="1700" dirty="0">
                <a:solidFill>
                  <a:srgbClr val="000000"/>
                </a:solidFill>
                <a:hlinkClick r:id="rId3" action="ppaction://hlinksldjump">
                  <a:extLst>
                    <a:ext uri="{A12FA001-AC4F-418D-AE19-62706E023703}">
                      <ahyp:hlinkClr xmlns:ahyp="http://schemas.microsoft.com/office/drawing/2018/hyperlinkcolor" val="tx"/>
                    </a:ext>
                  </a:extLst>
                </a:hlinkClick>
              </a:rPr>
              <a:t>   4</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Che cos'è l'intelligenza artificiale?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5</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Che cos'è l'apprendimento automatico?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5</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In che modo l'IA e l'apprendimento automatico sono collegati? </a:t>
            </a:r>
            <a:r>
              <a:rPr lang="en-US" sz="1700" dirty="0">
                <a:solidFill>
                  <a:srgbClr val="000000"/>
                </a:solidFill>
                <a:hlinkClick r:id="rId5" action="ppaction://hlinksldjump">
                  <a:extLst>
                    <a:ext uri="{A12FA001-AC4F-418D-AE19-62706E023703}">
                      <ahyp:hlinkClr xmlns:ahyp="http://schemas.microsoft.com/office/drawing/2018/hyperlinkcolor" val="tx"/>
                    </a:ext>
                  </a:extLst>
                </a:hlinkClick>
              </a:rPr>
              <a:t>   6</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Nozioni di base sul funzionamento dell'IA </a:t>
            </a:r>
            <a:r>
              <a:rPr lang="en-US" sz="1700" dirty="0">
                <a:solidFill>
                  <a:srgbClr val="000000"/>
                </a:solidFill>
                <a:hlinkClick r:id="rId6" action="ppaction://hlinksldjump">
                  <a:extLst>
                    <a:ext uri="{A12FA001-AC4F-418D-AE19-62706E023703}">
                      <ahyp:hlinkClr xmlns:ahyp="http://schemas.microsoft.com/office/drawing/2018/hyperlinkcolor" val="tx"/>
                    </a:ext>
                  </a:extLst>
                </a:hlinkClick>
              </a:rPr>
              <a:t>   7</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L'IA nella formazione professionale </a:t>
            </a:r>
            <a:r>
              <a:rPr lang="en-US" sz="1700" dirty="0">
                <a:solidFill>
                  <a:srgbClr val="000000"/>
                </a:solidFill>
                <a:hlinkClick r:id="rId7" action="ppaction://hlinksldjump">
                  <a:extLst>
                    <a:ext uri="{A12FA001-AC4F-418D-AE19-62706E023703}">
                      <ahyp:hlinkClr xmlns:ahyp="http://schemas.microsoft.com/office/drawing/2018/hyperlinkcolor" val="tx"/>
                    </a:ext>
                  </a:extLst>
                </a:hlinkClick>
              </a:rPr>
              <a:t>   8</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Questioni etiche associate </a:t>
            </a:r>
          </a:p>
          <a:p>
            <a:pPr marL="0" lvl="1" indent="0">
              <a:lnSpc>
                <a:spcPts val="1940"/>
              </a:lnSpc>
              <a:spcBef>
                <a:spcPts val="0"/>
              </a:spcBef>
              <a:buNone/>
              <a:tabLst>
                <a:tab pos="3460750" algn="l"/>
                <a:tab pos="3597275" algn="l"/>
                <a:tab pos="4791075" algn="l"/>
              </a:tabLst>
            </a:pPr>
            <a:r>
              <a:rPr lang="en-US" sz="1700" dirty="0">
                <a:solidFill>
                  <a:srgbClr val="000000"/>
                </a:solidFill>
              </a:rPr>
              <a:t>all'intelligenza artificiale </a:t>
            </a:r>
            <a:r>
              <a:rPr lang="en-US" sz="1700" dirty="0">
                <a:solidFill>
                  <a:srgbClr val="000000"/>
                </a:solidFill>
                <a:hlinkClick r:id="rId8" action="ppaction://hlinksldjump">
                  <a:extLst>
                    <a:ext uri="{A12FA001-AC4F-418D-AE19-62706E023703}">
                      <ahyp:hlinkClr xmlns:ahyp="http://schemas.microsoft.com/office/drawing/2018/hyperlinkcolor" val="tx"/>
                    </a:ext>
                  </a:extLst>
                </a:hlinkClick>
              </a:rPr>
              <a:t>   10</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a:p>
            <a:pPr marL="0" lvl="1" indent="0">
              <a:lnSpc>
                <a:spcPts val="1940"/>
              </a:lnSpc>
              <a:spcBef>
                <a:spcPts val="0"/>
              </a:spcBef>
              <a:buNone/>
              <a:tabLst>
                <a:tab pos="3460750" algn="l"/>
                <a:tab pos="3597275" algn="l"/>
                <a:tab pos="4791075" algn="l"/>
              </a:tabLst>
            </a:pPr>
            <a:r>
              <a:rPr lang="en-US" sz="1700" dirty="0">
                <a:solidFill>
                  <a:srgbClr val="000000"/>
                </a:solidFill>
              </a:rPr>
              <a:t>Il ruolo dell'IA negli </a:t>
            </a:r>
          </a:p>
          <a:p>
            <a:pPr marL="0" lvl="1" indent="0">
              <a:lnSpc>
                <a:spcPts val="1940"/>
              </a:lnSpc>
              <a:spcBef>
                <a:spcPts val="0"/>
              </a:spcBef>
              <a:buNone/>
              <a:tabLst>
                <a:tab pos="3460750" algn="l"/>
                <a:tab pos="3597275" algn="l"/>
                <a:tab pos="4791075" algn="l"/>
              </a:tabLst>
            </a:pPr>
            <a:r>
              <a:rPr lang="en-US" sz="1700" dirty="0">
                <a:solidFill>
                  <a:srgbClr val="000000"/>
                </a:solidFill>
              </a:rPr>
              <a:t>iniziative di sostenibilità </a:t>
            </a:r>
            <a:r>
              <a:rPr lang="en-US" sz="1700" dirty="0">
                <a:solidFill>
                  <a:srgbClr val="000000"/>
                </a:solidFill>
                <a:hlinkClick r:id="rId9" action="ppaction://hlinksldjump">
                  <a:extLst>
                    <a:ext uri="{A12FA001-AC4F-418D-AE19-62706E023703}">
                      <ahyp:hlinkClr xmlns:ahyp="http://schemas.microsoft.com/office/drawing/2018/hyperlinkcolor" val="tx"/>
                    </a:ext>
                  </a:extLst>
                </a:hlinkClick>
              </a:rPr>
              <a:t>   11</a:t>
            </a:r>
            <a:endParaRPr lang="en-US" sz="1700" dirty="0">
              <a:solidFill>
                <a:srgbClr val="000000"/>
              </a:solidFill>
            </a:endParaRPr>
          </a:p>
          <a:p>
            <a:pPr marL="0" lvl="1" indent="0">
              <a:lnSpc>
                <a:spcPts val="1940"/>
              </a:lnSpc>
              <a:spcBef>
                <a:spcPts val="0"/>
              </a:spcBef>
              <a:buNone/>
              <a:tabLst>
                <a:tab pos="3460750" algn="l"/>
                <a:tab pos="3597275" algn="l"/>
                <a:tab pos="4791075" algn="l"/>
              </a:tabLst>
            </a:pPr>
            <a:endParaRPr lang="en-US" sz="1700" dirty="0">
              <a:solidFill>
                <a:srgbClr val="000000"/>
              </a:solidFill>
            </a:endParaRPr>
          </a:p>
        </p:txBody>
      </p:sp>
      <p:sp>
        <p:nvSpPr>
          <p:cNvPr id="13" name="Rectangle 12">
            <a:extLst>
              <a:ext uri="{FF2B5EF4-FFF2-40B4-BE49-F238E27FC236}">
                <a16:creationId xmlns:a16="http://schemas.microsoft.com/office/drawing/2014/main" id="{B067E9DB-5634-D4D7-2073-3C0D2A5450B0}"/>
              </a:ext>
            </a:extLst>
          </p:cNvPr>
          <p:cNvSpPr/>
          <p:nvPr/>
        </p:nvSpPr>
        <p:spPr>
          <a:xfrm>
            <a:off x="1856896" y="5075837"/>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6A444D4E-8A5E-8526-B33D-78FE65A3144E}"/>
              </a:ext>
            </a:extLst>
          </p:cNvPr>
          <p:cNvSpPr txBox="1">
            <a:spLocks/>
          </p:cNvSpPr>
          <p:nvPr/>
        </p:nvSpPr>
        <p:spPr>
          <a:xfrm>
            <a:off x="1771773" y="506424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1.1</a:t>
            </a:r>
          </a:p>
        </p:txBody>
      </p:sp>
      <p:cxnSp>
        <p:nvCxnSpPr>
          <p:cNvPr id="15" name="Straight Connector 14">
            <a:extLst>
              <a:ext uri="{FF2B5EF4-FFF2-40B4-BE49-F238E27FC236}">
                <a16:creationId xmlns:a16="http://schemas.microsoft.com/office/drawing/2014/main" id="{57410D4A-DDD9-94D6-61CF-E44B5892FBB3}"/>
              </a:ext>
            </a:extLst>
          </p:cNvPr>
          <p:cNvCxnSpPr>
            <a:cxnSpLocks/>
          </p:cNvCxnSpPr>
          <p:nvPr/>
        </p:nvCxnSpPr>
        <p:spPr>
          <a:xfrm>
            <a:off x="2394723" y="5678175"/>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0B2BA274-5B39-403A-BD6F-BC0B0C82C49E}"/>
              </a:ext>
            </a:extLst>
          </p:cNvPr>
          <p:cNvSpPr/>
          <p:nvPr/>
        </p:nvSpPr>
        <p:spPr>
          <a:xfrm rot="20057100">
            <a:off x="-705990" y="836695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F3C00227-C858-4108-57AC-072B3303552D}"/>
              </a:ext>
            </a:extLst>
          </p:cNvPr>
          <p:cNvSpPr txBox="1">
            <a:spLocks/>
          </p:cNvSpPr>
          <p:nvPr/>
        </p:nvSpPr>
        <p:spPr>
          <a:xfrm>
            <a:off x="468525" y="387905"/>
            <a:ext cx="5478202"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Introduzione all'IA e al </a:t>
            </a:r>
          </a:p>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apprendimento automatico </a:t>
            </a:r>
            <a:r>
              <a:rPr lang="en-US" sz="2800" i="1" dirty="0">
                <a:solidFill>
                  <a:srgbClr val="51C4C6"/>
                </a:solidFill>
                <a:latin typeface="Calibri" panose="020F0502020204030204" pitchFamily="34" charset="0"/>
                <a:cs typeface="Calibri" panose="020F0502020204030204" pitchFamily="34" charset="0"/>
              </a:rPr>
              <a:t>(</a:t>
            </a:r>
            <a:r>
              <a:rPr lang="en-US" sz="2800" i="1" dirty="0" err="1">
                <a:solidFill>
                  <a:srgbClr val="51C4C6"/>
                </a:solidFill>
                <a:latin typeface="Calibri" panose="020F0502020204030204" pitchFamily="34" charset="0"/>
                <a:cs typeface="Calibri" panose="020F0502020204030204" pitchFamily="34" charset="0"/>
              </a:rPr>
              <a:t>Gairmeach</a:t>
            </a:r>
            <a:r>
              <a:rPr lang="en-US" sz="2800" i="1" dirty="0">
                <a:solidFill>
                  <a:srgbClr val="51C4C6"/>
                </a:solidFill>
                <a:latin typeface="Calibri" panose="020F0502020204030204" pitchFamily="34" charset="0"/>
                <a:cs typeface="Calibri" panose="020F0502020204030204" pitchFamily="34" charset="0"/>
              </a:rPr>
              <a:t>) </a:t>
            </a:r>
          </a:p>
        </p:txBody>
      </p:sp>
      <p:pic>
        <p:nvPicPr>
          <p:cNvPr id="23" name="Picture 22" descr="A person cutting plants with scissors&#10;&#10;AI-generated content may be incorrect.">
            <a:extLst>
              <a:ext uri="{FF2B5EF4-FFF2-40B4-BE49-F238E27FC236}">
                <a16:creationId xmlns:a16="http://schemas.microsoft.com/office/drawing/2014/main" id="{8B310E52-1048-D194-8539-5B7255F19B0C}"/>
              </a:ext>
            </a:extLst>
          </p:cNvPr>
          <p:cNvPicPr>
            <a:picLocks noChangeAspect="1"/>
          </p:cNvPicPr>
          <p:nvPr/>
        </p:nvPicPr>
        <p:blipFill rotWithShape="1">
          <a:blip r:embed="rId10"/>
          <a:srcRect t="21425" b="21425"/>
          <a:stretch/>
        </p:blipFill>
        <p:spPr>
          <a:xfrm>
            <a:off x="0" y="1692300"/>
            <a:ext cx="7559675" cy="2881717"/>
          </a:xfrm>
          <a:prstGeom prst="rect">
            <a:avLst/>
          </a:prstGeom>
        </p:spPr>
      </p:pic>
      <p:sp>
        <p:nvSpPr>
          <p:cNvPr id="24" name="Rectangle 23">
            <a:extLst>
              <a:ext uri="{FF2B5EF4-FFF2-40B4-BE49-F238E27FC236}">
                <a16:creationId xmlns:a16="http://schemas.microsoft.com/office/drawing/2014/main" id="{5CD33BAC-BEC4-B70B-6AA6-F1B7016A72E3}"/>
              </a:ext>
            </a:extLst>
          </p:cNvPr>
          <p:cNvSpPr/>
          <p:nvPr/>
        </p:nvSpPr>
        <p:spPr>
          <a:xfrm>
            <a:off x="19866" y="1692300"/>
            <a:ext cx="7539810" cy="2881717"/>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6DFF0FC-C3E5-DBE6-4FB0-C46C002B8888}"/>
              </a:ext>
            </a:extLst>
          </p:cNvPr>
          <p:cNvGrpSpPr/>
          <p:nvPr/>
        </p:nvGrpSpPr>
        <p:grpSpPr>
          <a:xfrm>
            <a:off x="5946728" y="689493"/>
            <a:ext cx="1402960" cy="1297991"/>
            <a:chOff x="255075" y="624887"/>
            <a:chExt cx="1402960" cy="1297991"/>
          </a:xfrm>
        </p:grpSpPr>
        <p:sp>
          <p:nvSpPr>
            <p:cNvPr id="26" name="Rectangle 25">
              <a:extLst>
                <a:ext uri="{FF2B5EF4-FFF2-40B4-BE49-F238E27FC236}">
                  <a16:creationId xmlns:a16="http://schemas.microsoft.com/office/drawing/2014/main" id="{0B4D5452-6965-90C8-57CE-ACD2223CD8D0}"/>
                </a:ext>
              </a:extLst>
            </p:cNvPr>
            <p:cNvSpPr/>
            <p:nvPr/>
          </p:nvSpPr>
          <p:spPr>
            <a:xfrm>
              <a:off x="408135" y="643323"/>
              <a:ext cx="1163707" cy="1095515"/>
            </a:xfrm>
            <a:prstGeom prst="rect">
              <a:avLst/>
            </a:prstGeom>
            <a:solidFill>
              <a:srgbClr val="ADD03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32">
              <a:extLst>
                <a:ext uri="{FF2B5EF4-FFF2-40B4-BE49-F238E27FC236}">
                  <a16:creationId xmlns:a16="http://schemas.microsoft.com/office/drawing/2014/main" id="{3377F7C2-FC1B-054B-B802-4A66343D2C85}"/>
                </a:ext>
              </a:extLst>
            </p:cNvPr>
            <p:cNvSpPr txBox="1">
              <a:spLocks/>
            </p:cNvSpPr>
            <p:nvPr/>
          </p:nvSpPr>
          <p:spPr>
            <a:xfrm>
              <a:off x="255075" y="624887"/>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01</a:t>
              </a:r>
              <a:endParaRPr lang="en-US" sz="7000" dirty="0">
                <a:solidFill>
                  <a:schemeClr val="bg1"/>
                </a:solidFill>
              </a:endParaRPr>
            </a:p>
          </p:txBody>
        </p:sp>
      </p:grpSp>
      <p:sp>
        <p:nvSpPr>
          <p:cNvPr id="28" name="Freeform 27">
            <a:extLst>
              <a:ext uri="{FF2B5EF4-FFF2-40B4-BE49-F238E27FC236}">
                <a16:creationId xmlns:a16="http://schemas.microsoft.com/office/drawing/2014/main" id="{88BAAFD3-23C0-B961-6BA2-F9164CEE9EE4}"/>
              </a:ext>
            </a:extLst>
          </p:cNvPr>
          <p:cNvSpPr/>
          <p:nvPr/>
        </p:nvSpPr>
        <p:spPr>
          <a:xfrm rot="17539087">
            <a:off x="-744035" y="3897286"/>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
        <p:nvSpPr>
          <p:cNvPr id="39" name="Text Placeholder 8">
            <a:extLst>
              <a:ext uri="{FF2B5EF4-FFF2-40B4-BE49-F238E27FC236}">
                <a16:creationId xmlns:a16="http://schemas.microsoft.com/office/drawing/2014/main" id="{34B8548F-5C2B-20B7-876F-5511AC3B7A42}"/>
              </a:ext>
            </a:extLst>
          </p:cNvPr>
          <p:cNvSpPr txBox="1">
            <a:spLocks/>
          </p:cNvSpPr>
          <p:nvPr/>
        </p:nvSpPr>
        <p:spPr>
          <a:xfrm>
            <a:off x="1771773" y="5780854"/>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1.2</a:t>
            </a:r>
          </a:p>
        </p:txBody>
      </p:sp>
      <p:sp>
        <p:nvSpPr>
          <p:cNvPr id="40" name="Text Placeholder 8">
            <a:extLst>
              <a:ext uri="{FF2B5EF4-FFF2-40B4-BE49-F238E27FC236}">
                <a16:creationId xmlns:a16="http://schemas.microsoft.com/office/drawing/2014/main" id="{9ED1B7F6-B78E-6B8B-4C4D-3E1FB791A6A9}"/>
              </a:ext>
            </a:extLst>
          </p:cNvPr>
          <p:cNvSpPr txBox="1">
            <a:spLocks/>
          </p:cNvSpPr>
          <p:nvPr/>
        </p:nvSpPr>
        <p:spPr>
          <a:xfrm>
            <a:off x="1771773" y="625555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1.3</a:t>
            </a:r>
          </a:p>
        </p:txBody>
      </p:sp>
      <p:sp>
        <p:nvSpPr>
          <p:cNvPr id="42" name="Text Placeholder 8">
            <a:extLst>
              <a:ext uri="{FF2B5EF4-FFF2-40B4-BE49-F238E27FC236}">
                <a16:creationId xmlns:a16="http://schemas.microsoft.com/office/drawing/2014/main" id="{74A5D8D0-4FC8-85E6-9E38-C91235AA722E}"/>
              </a:ext>
            </a:extLst>
          </p:cNvPr>
          <p:cNvSpPr txBox="1">
            <a:spLocks/>
          </p:cNvSpPr>
          <p:nvPr/>
        </p:nvSpPr>
        <p:spPr>
          <a:xfrm>
            <a:off x="1771773" y="6755663"/>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1.4</a:t>
            </a:r>
          </a:p>
        </p:txBody>
      </p:sp>
      <p:sp>
        <p:nvSpPr>
          <p:cNvPr id="43" name="Text Placeholder 8">
            <a:extLst>
              <a:ext uri="{FF2B5EF4-FFF2-40B4-BE49-F238E27FC236}">
                <a16:creationId xmlns:a16="http://schemas.microsoft.com/office/drawing/2014/main" id="{66C26717-1A11-6564-7302-0E3263DA3020}"/>
              </a:ext>
            </a:extLst>
          </p:cNvPr>
          <p:cNvSpPr txBox="1">
            <a:spLocks/>
          </p:cNvSpPr>
          <p:nvPr/>
        </p:nvSpPr>
        <p:spPr>
          <a:xfrm>
            <a:off x="1771773" y="7236366"/>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1.5</a:t>
            </a:r>
          </a:p>
        </p:txBody>
      </p:sp>
      <p:sp>
        <p:nvSpPr>
          <p:cNvPr id="44" name="Text Placeholder 8">
            <a:extLst>
              <a:ext uri="{FF2B5EF4-FFF2-40B4-BE49-F238E27FC236}">
                <a16:creationId xmlns:a16="http://schemas.microsoft.com/office/drawing/2014/main" id="{C7DBE8DE-52B6-AF4F-BEF3-387AEF1BDF2F}"/>
              </a:ext>
            </a:extLst>
          </p:cNvPr>
          <p:cNvSpPr txBox="1">
            <a:spLocks/>
          </p:cNvSpPr>
          <p:nvPr/>
        </p:nvSpPr>
        <p:spPr>
          <a:xfrm>
            <a:off x="1755657" y="771835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1.6</a:t>
            </a:r>
          </a:p>
        </p:txBody>
      </p:sp>
      <p:sp>
        <p:nvSpPr>
          <p:cNvPr id="45" name="Text Placeholder 8">
            <a:extLst>
              <a:ext uri="{FF2B5EF4-FFF2-40B4-BE49-F238E27FC236}">
                <a16:creationId xmlns:a16="http://schemas.microsoft.com/office/drawing/2014/main" id="{4E93B126-BFCA-AAD7-3C7A-C04DADA73472}"/>
              </a:ext>
            </a:extLst>
          </p:cNvPr>
          <p:cNvSpPr txBox="1">
            <a:spLocks/>
          </p:cNvSpPr>
          <p:nvPr/>
        </p:nvSpPr>
        <p:spPr>
          <a:xfrm>
            <a:off x="1755657" y="8194231"/>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1.7</a:t>
            </a:r>
          </a:p>
        </p:txBody>
      </p:sp>
      <p:sp>
        <p:nvSpPr>
          <p:cNvPr id="46" name="Text Placeholder 8">
            <a:extLst>
              <a:ext uri="{FF2B5EF4-FFF2-40B4-BE49-F238E27FC236}">
                <a16:creationId xmlns:a16="http://schemas.microsoft.com/office/drawing/2014/main" id="{91BE903B-34B8-2391-36F8-8208DC95478C}"/>
              </a:ext>
            </a:extLst>
          </p:cNvPr>
          <p:cNvSpPr txBox="1">
            <a:spLocks/>
          </p:cNvSpPr>
          <p:nvPr/>
        </p:nvSpPr>
        <p:spPr>
          <a:xfrm>
            <a:off x="1771773" y="8909744"/>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1.8</a:t>
            </a:r>
          </a:p>
        </p:txBody>
      </p:sp>
      <p:cxnSp>
        <p:nvCxnSpPr>
          <p:cNvPr id="48" name="Straight Connector 47">
            <a:extLst>
              <a:ext uri="{FF2B5EF4-FFF2-40B4-BE49-F238E27FC236}">
                <a16:creationId xmlns:a16="http://schemas.microsoft.com/office/drawing/2014/main" id="{F3C39E7D-1D12-1F3D-8D59-7EC9A3319C8D}"/>
              </a:ext>
            </a:extLst>
          </p:cNvPr>
          <p:cNvCxnSpPr>
            <a:cxnSpLocks/>
          </p:cNvCxnSpPr>
          <p:nvPr/>
        </p:nvCxnSpPr>
        <p:spPr>
          <a:xfrm>
            <a:off x="2394723" y="6160773"/>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B24E098-C239-1F38-DB78-6F45ACF86891}"/>
              </a:ext>
            </a:extLst>
          </p:cNvPr>
          <p:cNvCxnSpPr>
            <a:cxnSpLocks/>
          </p:cNvCxnSpPr>
          <p:nvPr/>
        </p:nvCxnSpPr>
        <p:spPr>
          <a:xfrm>
            <a:off x="2394723" y="6644651"/>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9C80D2C-BFB0-F6EB-B20A-8D7F4C2A1F47}"/>
              </a:ext>
            </a:extLst>
          </p:cNvPr>
          <p:cNvCxnSpPr>
            <a:cxnSpLocks/>
          </p:cNvCxnSpPr>
          <p:nvPr/>
        </p:nvCxnSpPr>
        <p:spPr>
          <a:xfrm>
            <a:off x="2394723" y="7152650"/>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400F870-5442-816A-B2EA-7EFDF3CDDF5D}"/>
              </a:ext>
            </a:extLst>
          </p:cNvPr>
          <p:cNvCxnSpPr>
            <a:cxnSpLocks/>
          </p:cNvCxnSpPr>
          <p:nvPr/>
        </p:nvCxnSpPr>
        <p:spPr>
          <a:xfrm>
            <a:off x="2394723" y="7607666"/>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8CC2E15-02B1-5002-3BFD-16D8157F90A5}"/>
              </a:ext>
            </a:extLst>
          </p:cNvPr>
          <p:cNvCxnSpPr>
            <a:cxnSpLocks/>
          </p:cNvCxnSpPr>
          <p:nvPr/>
        </p:nvCxnSpPr>
        <p:spPr>
          <a:xfrm>
            <a:off x="2394723" y="8091109"/>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D1D23F-0B91-4228-A97F-565425535D23}"/>
              </a:ext>
            </a:extLst>
          </p:cNvPr>
          <p:cNvCxnSpPr>
            <a:cxnSpLocks/>
          </p:cNvCxnSpPr>
          <p:nvPr/>
        </p:nvCxnSpPr>
        <p:spPr>
          <a:xfrm>
            <a:off x="2394723" y="884464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BFDE0FAA-CBEE-4F6B-7472-67ACF3C3C43E}"/>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a:t>
            </a:fld>
            <a:endParaRPr lang="en-US" dirty="0">
              <a:solidFill>
                <a:srgbClr val="262626"/>
              </a:solidFill>
            </a:endParaRPr>
          </a:p>
        </p:txBody>
      </p:sp>
    </p:spTree>
    <p:extLst>
      <p:ext uri="{BB962C8B-B14F-4D97-AF65-F5344CB8AC3E}">
        <p14:creationId xmlns:p14="http://schemas.microsoft.com/office/powerpoint/2010/main" val="9291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219D-DE13-D933-8884-05CA80955BE2}"/>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33A1B48-EF40-4947-BD69-1118ACDFA04D}"/>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C2BFA03-12B4-B4F1-1DFC-6A9057C2600B}"/>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302E39-64E0-D267-48D7-73FA23F10681}"/>
              </a:ext>
            </a:extLst>
          </p:cNvPr>
          <p:cNvSpPr txBox="1"/>
          <p:nvPr/>
        </p:nvSpPr>
        <p:spPr>
          <a:xfrm>
            <a:off x="395868" y="274294"/>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3.</a:t>
            </a:r>
            <a:r>
              <a:rPr lang="en-US" sz="1900" b="1" dirty="0">
                <a:solidFill>
                  <a:schemeClr val="bg1"/>
                </a:solidFill>
                <a:highlight>
                  <a:srgbClr val="ADD037"/>
                </a:highlight>
                <a:latin typeface="Calibri" panose="020F0502020204030204" pitchFamily="34" charset="0"/>
                <a:cs typeface="Calibri" panose="020F0502020204030204" pitchFamily="34" charset="0"/>
              </a:rPr>
              <a:t>5. </a:t>
            </a:r>
            <a:r>
              <a:rPr lang="en-US" sz="1900" b="1" dirty="0">
                <a:solidFill>
                  <a:srgbClr val="00898B"/>
                </a:solidFill>
                <a:latin typeface="Calibri" panose="020F0502020204030204" pitchFamily="34" charset="0"/>
                <a:cs typeface="Calibri" panose="020F0502020204030204" pitchFamily="34" charset="0"/>
              </a:rPr>
              <a:t>     Implicazioni didattiche nell'istruzione professionale</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DFBB7AAE-75BD-D34E-9839-10743F304979}"/>
              </a:ext>
            </a:extLst>
          </p:cNvPr>
          <p:cNvSpPr/>
          <p:nvPr/>
        </p:nvSpPr>
        <p:spPr>
          <a:xfrm>
            <a:off x="6426" y="832380"/>
            <a:ext cx="7559675" cy="2139320"/>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7C66A054-FE51-571B-7532-D1F49CAEA9BD}"/>
              </a:ext>
            </a:extLst>
          </p:cNvPr>
          <p:cNvSpPr txBox="1">
            <a:spLocks/>
          </p:cNvSpPr>
          <p:nvPr/>
        </p:nvSpPr>
        <p:spPr>
          <a:xfrm>
            <a:off x="504766" y="1117522"/>
            <a:ext cx="5344758"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L'integrazione dell'intelligenza artificiale (IA</a:t>
            </a:r>
            <a:r>
              <a:rPr lang="en-IE" sz="1600" dirty="0">
                <a:solidFill>
                  <a:schemeClr val="bg1"/>
                </a:solidFill>
                <a:ea typeface="Calibri" panose="020F0502020204030204" pitchFamily="34" charset="0"/>
                <a:cs typeface="Times New Roman" panose="02020603050405020304" pitchFamily="18" charset="0"/>
              </a:rPr>
              <a:t>) </a:t>
            </a:r>
            <a:r>
              <a:rPr lang="en-IE" sz="1600" b="1" dirty="0">
                <a:solidFill>
                  <a:schemeClr val="bg1"/>
                </a:solidFill>
                <a:ea typeface="Calibri" panose="020F0502020204030204" pitchFamily="34" charset="0"/>
                <a:cs typeface="Times New Roman" panose="02020603050405020304" pitchFamily="18" charset="0"/>
              </a:rPr>
              <a:t>nella gestione delle risorse idriche </a:t>
            </a:r>
            <a:r>
              <a:rPr lang="en-IE" sz="1600" dirty="0">
                <a:solidFill>
                  <a:schemeClr val="bg1"/>
                </a:solidFill>
                <a:ea typeface="Calibri" panose="020F0502020204030204" pitchFamily="34" charset="0"/>
                <a:cs typeface="Times New Roman" panose="02020603050405020304" pitchFamily="18" charset="0"/>
              </a:rPr>
              <a:t>va oltre le sue applicazioni pratiche, offrendo profonde implicazioni educative che preparano </a:t>
            </a:r>
            <a:r>
              <a:rPr lang="en-IE" sz="1600" b="1" dirty="0">
                <a:solidFill>
                  <a:schemeClr val="bg1"/>
                </a:solidFill>
                <a:ea typeface="Calibri" panose="020F0502020204030204" pitchFamily="34" charset="0"/>
                <a:cs typeface="Times New Roman" panose="02020603050405020304" pitchFamily="18" charset="0"/>
              </a:rPr>
              <a:t>studenti e docenti a un futuro guidato dalla tecnologia. </a:t>
            </a:r>
            <a:r>
              <a:rPr lang="en-IE" sz="1600" dirty="0">
                <a:solidFill>
                  <a:schemeClr val="bg1"/>
                </a:solidFill>
                <a:ea typeface="Calibri" panose="020F0502020204030204" pitchFamily="34" charset="0"/>
                <a:cs typeface="Times New Roman" panose="02020603050405020304" pitchFamily="18" charset="0"/>
              </a:rPr>
              <a:t>Queste implicazioni sottolineano la necessità di dotare sia i docenti che gli studenti delle competenze, delle conoscenze e delle metodologie necessarie per orientarsi e prosperare in ambienti potenziati dall'IA. </a:t>
            </a:r>
          </a:p>
        </p:txBody>
      </p:sp>
      <p:sp>
        <p:nvSpPr>
          <p:cNvPr id="33" name="Freeform 32">
            <a:extLst>
              <a:ext uri="{FF2B5EF4-FFF2-40B4-BE49-F238E27FC236}">
                <a16:creationId xmlns:a16="http://schemas.microsoft.com/office/drawing/2014/main" id="{6DE88DB6-8C69-019C-38F7-981D7360BE1A}"/>
              </a:ext>
            </a:extLst>
          </p:cNvPr>
          <p:cNvSpPr/>
          <p:nvPr/>
        </p:nvSpPr>
        <p:spPr>
          <a:xfrm rot="15885478">
            <a:off x="5837036" y="145177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C2BF647-DB30-2531-743F-0661078D9B1F}"/>
              </a:ext>
            </a:extLst>
          </p:cNvPr>
          <p:cNvCxnSpPr>
            <a:cxnSpLocks/>
          </p:cNvCxnSpPr>
          <p:nvPr/>
        </p:nvCxnSpPr>
        <p:spPr>
          <a:xfrm>
            <a:off x="2493191" y="3282329"/>
            <a:ext cx="0" cy="5741373"/>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EEBC75-85F4-2EEB-1CA3-89459F80A4CB}"/>
              </a:ext>
            </a:extLst>
          </p:cNvPr>
          <p:cNvCxnSpPr>
            <a:cxnSpLocks/>
          </p:cNvCxnSpPr>
          <p:nvPr/>
        </p:nvCxnSpPr>
        <p:spPr>
          <a:xfrm>
            <a:off x="-10761" y="3372635"/>
            <a:ext cx="2565035"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756425C-4C7E-E8A9-97FA-BE0E3B8AFBA1}"/>
              </a:ext>
            </a:extLst>
          </p:cNvPr>
          <p:cNvSpPr txBox="1"/>
          <p:nvPr/>
        </p:nvSpPr>
        <p:spPr>
          <a:xfrm>
            <a:off x="504765" y="3256842"/>
            <a:ext cx="1762173" cy="2352247"/>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I seguenti punti delineano le aree chiave in cui l'istruzione svolge un ruolo fondamentale nello sviluppo dell'integrazione dell'IA per una gestione sostenibile delle risorse idriche:</a:t>
            </a:r>
          </a:p>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 </a:t>
            </a:r>
          </a:p>
          <a:p>
            <a:pPr>
              <a:lnSpc>
                <a:spcPts val="1580"/>
              </a:lnSpc>
            </a:pPr>
            <a:endParaRPr lang="en-US" sz="1600" b="1" dirty="0">
              <a:solidFill>
                <a:srgbClr val="00898B"/>
              </a:solidFill>
              <a:highlight>
                <a:srgbClr val="FFFFFF"/>
              </a:highlight>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D51F1174-C59A-54B3-C7EF-2D66D6D791F1}"/>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30</a:t>
            </a:fld>
            <a:endParaRPr lang="en-US" dirty="0">
              <a:solidFill>
                <a:srgbClr val="262626"/>
              </a:solidFill>
            </a:endParaRPr>
          </a:p>
        </p:txBody>
      </p:sp>
      <p:cxnSp>
        <p:nvCxnSpPr>
          <p:cNvPr id="20" name="Straight Connector 19">
            <a:extLst>
              <a:ext uri="{FF2B5EF4-FFF2-40B4-BE49-F238E27FC236}">
                <a16:creationId xmlns:a16="http://schemas.microsoft.com/office/drawing/2014/main" id="{42F40903-6764-EBDE-4B18-48F3F25E9819}"/>
              </a:ext>
            </a:extLst>
          </p:cNvPr>
          <p:cNvCxnSpPr>
            <a:cxnSpLocks/>
          </p:cNvCxnSpPr>
          <p:nvPr/>
        </p:nvCxnSpPr>
        <p:spPr>
          <a:xfrm>
            <a:off x="2488855" y="4927247"/>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C44C2F-86B5-D212-2FE3-70476B2C8526}"/>
              </a:ext>
            </a:extLst>
          </p:cNvPr>
          <p:cNvCxnSpPr>
            <a:cxnSpLocks/>
          </p:cNvCxnSpPr>
          <p:nvPr/>
        </p:nvCxnSpPr>
        <p:spPr>
          <a:xfrm>
            <a:off x="2488855" y="6236958"/>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765CF3-DAD2-89BA-5820-F20FC1E42B1D}"/>
              </a:ext>
            </a:extLst>
          </p:cNvPr>
          <p:cNvSpPr txBox="1"/>
          <p:nvPr/>
        </p:nvSpPr>
        <p:spPr>
          <a:xfrm>
            <a:off x="2266942" y="3282329"/>
            <a:ext cx="5008501" cy="5932843"/>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Applicazioni pratiche dell'IA nella gestione delle risorse idriche</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Introdurre gli studenti ai sistemi di rilevamento delle perdite basati sull'IA, che utilizzano sensori intelligenti e algoritmi predittivi per rilevare e prevenire le perdite d'acqua.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Formare gli studenti all'uso di strumenti di monitoraggio della qualità dell'acqua basati sull'intelligenza artificiale, come i modelli di apprendimento automatico per rilevare gli inquinanti e prevedere i rischi di contaminazione.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Insegnare le applicazioni dell'IA nella valutazione del rischio di alluvioni, utilizzando analisi geospaziali e modelli climatici predittivi.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Apprendimento basato su progetti e simulazioni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Progettare progetti in cui gli studenti utilizzano l'IA per </a:t>
            </a:r>
            <a:r>
              <a:rPr lang="en-US" sz="1150" dirty="0" err="1">
                <a:solidFill>
                  <a:srgbClr val="000000"/>
                </a:solidFill>
                <a:latin typeface="Calibri" panose="020F0502020204030204" pitchFamily="34" charset="0"/>
                <a:cs typeface="Calibri" panose="020F0502020204030204" pitchFamily="34" charset="0"/>
              </a:rPr>
              <a:t>analizzare </a:t>
            </a:r>
            <a:r>
              <a:rPr lang="en-US" sz="1150" dirty="0">
                <a:solidFill>
                  <a:srgbClr val="000000"/>
                </a:solidFill>
                <a:latin typeface="Calibri" panose="020F0502020204030204" pitchFamily="34" charset="0"/>
                <a:cs typeface="Calibri" panose="020F0502020204030204" pitchFamily="34" charset="0"/>
              </a:rPr>
              <a:t>i modelli di consumo idrico e proporre soluzioni sostenibili.</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Incorporare simulazioni virtuali di impianti di trattamento delle acque reflue, consentendo agli studenti di sperimentare l'ottimizzazione dei processi basata sull'intelligenza artificiale.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Collaborazione con l'industria e apprendimento basato sul lavoro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Stabilire partnership con aziende di gestione delle risorse idriche che utilizzano tecnologie basate sull'IA, offrendo agli studenti stage o apprendistati.</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Invitare professionisti provenienti da aziende idriche e </a:t>
            </a:r>
            <a:r>
              <a:rPr lang="en-US" sz="1150" dirty="0" err="1">
                <a:solidFill>
                  <a:srgbClr val="000000"/>
                </a:solidFill>
                <a:latin typeface="Calibri" panose="020F0502020204030204" pitchFamily="34" charset="0"/>
                <a:cs typeface="Calibri" panose="020F0502020204030204" pitchFamily="34" charset="0"/>
              </a:rPr>
              <a:t>centri</a:t>
            </a:r>
            <a:r>
              <a:rPr lang="en-US" sz="1150" dirty="0">
                <a:solidFill>
                  <a:srgbClr val="000000"/>
                </a:solidFill>
                <a:latin typeface="Calibri" panose="020F0502020204030204" pitchFamily="34" charset="0"/>
                <a:cs typeface="Calibri" panose="020F0502020204030204" pitchFamily="34" charset="0"/>
              </a:rPr>
              <a:t> di ricerca sull'IA per fornire approfondimenti sul ruolo in evoluzione dell'IA nell'uso sostenibile dell'acqua.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Insegnamento dell'etica e della sostenibilità dell'IA</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nella gestione delle risorse idriche</a:t>
            </a:r>
          </a:p>
          <a:p>
            <a:pPr marL="758825" indent="-166688">
              <a:lnSpc>
                <a:spcPts val="15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Incoraggiare discussioni sulla privacy e la sicurezza dei dati nei sistemi di monitoraggio idrico basati sull'intelligenza artificiale.</a:t>
            </a:r>
          </a:p>
          <a:p>
            <a:pPr marL="758825" indent="-166688">
              <a:lnSpc>
                <a:spcPts val="1240"/>
              </a:lnSpc>
              <a:buClr>
                <a:srgbClr val="ADD03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Esplorare l'impatto ambientale dell'IA, in particolare i costi energetici dei modelli di IA negli impianti di trattamento delle acque su larga scala.</a:t>
            </a:r>
          </a:p>
          <a:p>
            <a:pPr marL="755650" lvl="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86C7537-B68C-A65F-1DA8-8EA8CEA005D1}"/>
              </a:ext>
            </a:extLst>
          </p:cNvPr>
          <p:cNvCxnSpPr>
            <a:cxnSpLocks/>
          </p:cNvCxnSpPr>
          <p:nvPr/>
        </p:nvCxnSpPr>
        <p:spPr>
          <a:xfrm>
            <a:off x="2488855" y="7546354"/>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388526-23C0-4346-8814-EB1C5F405547}"/>
              </a:ext>
            </a:extLst>
          </p:cNvPr>
          <p:cNvCxnSpPr>
            <a:cxnSpLocks/>
          </p:cNvCxnSpPr>
          <p:nvPr/>
        </p:nvCxnSpPr>
        <p:spPr>
          <a:xfrm>
            <a:off x="2488855" y="9023702"/>
            <a:ext cx="507082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666307C-F4B1-101B-1350-53A880D061B2}"/>
              </a:ext>
            </a:extLst>
          </p:cNvPr>
          <p:cNvSpPr/>
          <p:nvPr/>
        </p:nvSpPr>
        <p:spPr>
          <a:xfrm>
            <a:off x="196729" y="7736915"/>
            <a:ext cx="2463162" cy="2463162"/>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E9FE96F-398B-5C25-1BA7-E72537A84993}"/>
              </a:ext>
            </a:extLst>
          </p:cNvPr>
          <p:cNvGrpSpPr/>
          <p:nvPr/>
        </p:nvGrpSpPr>
        <p:grpSpPr>
          <a:xfrm>
            <a:off x="1175045" y="7546354"/>
            <a:ext cx="506531" cy="527128"/>
            <a:chOff x="3402050" y="5539672"/>
            <a:chExt cx="751576" cy="782137"/>
          </a:xfrm>
        </p:grpSpPr>
        <p:sp>
          <p:nvSpPr>
            <p:cNvPr id="19" name="Freeform 18">
              <a:extLst>
                <a:ext uri="{FF2B5EF4-FFF2-40B4-BE49-F238E27FC236}">
                  <a16:creationId xmlns:a16="http://schemas.microsoft.com/office/drawing/2014/main" id="{DDBC7DF4-93D9-CF9F-DEE1-F90672B7CED7}"/>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21" name="Freeform 20">
              <a:extLst>
                <a:ext uri="{FF2B5EF4-FFF2-40B4-BE49-F238E27FC236}">
                  <a16:creationId xmlns:a16="http://schemas.microsoft.com/office/drawing/2014/main" id="{B826810A-82C2-55DA-E898-72486F1382F3}"/>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23" name="Freeform 22">
              <a:extLst>
                <a:ext uri="{FF2B5EF4-FFF2-40B4-BE49-F238E27FC236}">
                  <a16:creationId xmlns:a16="http://schemas.microsoft.com/office/drawing/2014/main" id="{E410F306-8690-E704-D1E8-83E7F2DD7BC4}"/>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24" name="TextBox 23">
            <a:extLst>
              <a:ext uri="{FF2B5EF4-FFF2-40B4-BE49-F238E27FC236}">
                <a16:creationId xmlns:a16="http://schemas.microsoft.com/office/drawing/2014/main" id="{1D594EEC-128D-218B-9E67-81B511FEFDFA}"/>
              </a:ext>
            </a:extLst>
          </p:cNvPr>
          <p:cNvSpPr txBox="1"/>
          <p:nvPr/>
        </p:nvSpPr>
        <p:spPr>
          <a:xfrm>
            <a:off x="419671" y="8210751"/>
            <a:ext cx="2017278" cy="1823576"/>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Integrando queste strategie, i programmi di istruzione e formazione professionale possono fornire agli studenti competenze tecniche e specifiche del settore dell'IA, preparandoli a ruoli emergenti nella gestione delle risorse idriche.</a:t>
            </a:r>
          </a:p>
          <a:p>
            <a:pPr algn="ctr">
              <a:lnSpc>
                <a:spcPts val="1480"/>
              </a:lnSpc>
            </a:pPr>
            <a:endParaRPr lang="en-US" sz="1400" i="1" spc="0" baseline="0" dirty="0">
              <a:ln/>
              <a:solidFill>
                <a:schemeClr val="bg1"/>
              </a:solidFill>
              <a:latin typeface="Calibri" panose="020F0502020204030204" pitchFamily="34" charset="0"/>
              <a:cs typeface="Calibri" panose="020F0502020204030204" pitchFamily="34" charset="0"/>
              <a:sym typeface="Poppins-MediumItalic"/>
              <a:rtl val="0"/>
            </a:endParaRPr>
          </a:p>
        </p:txBody>
      </p:sp>
    </p:spTree>
    <p:extLst>
      <p:ext uri="{BB962C8B-B14F-4D97-AF65-F5344CB8AC3E}">
        <p14:creationId xmlns:p14="http://schemas.microsoft.com/office/powerpoint/2010/main" val="116046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CC5EC-591F-E723-59CD-566A64048B53}"/>
            </a:ext>
          </a:extLst>
        </p:cNvPr>
        <p:cNvGrpSpPr/>
        <p:nvPr/>
      </p:nvGrpSpPr>
      <p:grpSpPr>
        <a:xfrm>
          <a:off x="0" y="0"/>
          <a:ext cx="0" cy="0"/>
          <a:chOff x="0" y="0"/>
          <a:chExt cx="0" cy="0"/>
        </a:xfrm>
      </p:grpSpPr>
      <p:sp>
        <p:nvSpPr>
          <p:cNvPr id="136" name="Freeform 135">
            <a:extLst>
              <a:ext uri="{FF2B5EF4-FFF2-40B4-BE49-F238E27FC236}">
                <a16:creationId xmlns:a16="http://schemas.microsoft.com/office/drawing/2014/main" id="{C4A570DC-940C-4745-D4D7-704DD0A83FA2}"/>
              </a:ext>
            </a:extLst>
          </p:cNvPr>
          <p:cNvSpPr/>
          <p:nvPr/>
        </p:nvSpPr>
        <p:spPr>
          <a:xfrm rot="10800000">
            <a:off x="-1" y="0"/>
            <a:ext cx="682905" cy="907287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8442E44-8D07-67D9-9DC2-4EEC391D1BE9}"/>
              </a:ext>
            </a:extLst>
          </p:cNvPr>
          <p:cNvSpPr/>
          <p:nvPr/>
        </p:nvSpPr>
        <p:spPr>
          <a:xfrm rot="17539087">
            <a:off x="-1102848" y="-117404"/>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
        <p:nvSpPr>
          <p:cNvPr id="139" name="TextBox 138">
            <a:extLst>
              <a:ext uri="{FF2B5EF4-FFF2-40B4-BE49-F238E27FC236}">
                <a16:creationId xmlns:a16="http://schemas.microsoft.com/office/drawing/2014/main" id="{189A8FCC-2AB9-E7B2-6338-3C994E34D268}"/>
              </a:ext>
            </a:extLst>
          </p:cNvPr>
          <p:cNvSpPr txBox="1"/>
          <p:nvPr/>
        </p:nvSpPr>
        <p:spPr>
          <a:xfrm>
            <a:off x="1022117" y="1050576"/>
            <a:ext cx="5147905" cy="2221570"/>
          </a:xfrm>
          <a:prstGeom prst="rect">
            <a:avLst/>
          </a:prstGeom>
          <a:noFill/>
        </p:spPr>
        <p:txBody>
          <a:bodyPr wrap="square" rtlCol="0">
            <a:spAutoFit/>
          </a:bodyPr>
          <a:lstStyle/>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Galaz, V., Centeno, M. A., Callahan, P. W., Causevic, A., Patterson, T., Brass, I., Baum, S., Farber, D., Fischer, J., Garcia, D., McPhearson, T., Jimenez, D., King, B., </a:t>
            </a:r>
            <a:r>
              <a:rPr lang="en-IE" sz="1150" kern="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Larcey</a:t>
            </a: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P., &amp;amp; Levy, K. (2021). Intelligenza artificiale, rischi sistemici e sostenibilità. Tecnologia nella società, 67, 101741. </a:t>
            </a: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https://doi.org/10.1016/j.techsoc.2021.101741</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 M. </a:t>
            </a:r>
            <a:r>
              <a:rPr lang="en-IE" sz="1150" kern="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Toryila </a:t>
            </a: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et al., 2023, Una panoramica delle applicazioni dell'intelligenza artificiale nell'ingegneria idraulica Vol.7, n.1</a:t>
            </a: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 Jenny et al., 2020, Utilizzo dell'intelligenza artificiale per sistemi intelligenti di gestione delle risorse idriche </a:t>
            </a: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812800" indent="-228600">
              <a:lnSpc>
                <a:spcPts val="1180"/>
              </a:lnSpc>
              <a:spcAft>
                <a:spcPts val="1200"/>
              </a:spcAft>
              <a:buClr>
                <a:srgbClr val="00898B"/>
              </a:buClr>
              <a:buFont typeface="+mj-lt"/>
              <a:buAutoNum type="arabicPeriod"/>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41" name="Straight Connector 140">
            <a:extLst>
              <a:ext uri="{FF2B5EF4-FFF2-40B4-BE49-F238E27FC236}">
                <a16:creationId xmlns:a16="http://schemas.microsoft.com/office/drawing/2014/main" id="{C033BE8E-B5E1-C8CC-010A-479B51012875}"/>
              </a:ext>
            </a:extLst>
          </p:cNvPr>
          <p:cNvCxnSpPr>
            <a:cxnSpLocks/>
          </p:cNvCxnSpPr>
          <p:nvPr/>
        </p:nvCxnSpPr>
        <p:spPr>
          <a:xfrm flipH="1">
            <a:off x="707436" y="560371"/>
            <a:ext cx="3146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FBFB8F8C-B03D-D75B-4D4A-D6AB894E23F2}"/>
              </a:ext>
            </a:extLst>
          </p:cNvPr>
          <p:cNvSpPr txBox="1"/>
          <p:nvPr/>
        </p:nvSpPr>
        <p:spPr>
          <a:xfrm>
            <a:off x="1022116" y="397467"/>
            <a:ext cx="1802096" cy="630942"/>
          </a:xfrm>
          <a:prstGeom prst="rect">
            <a:avLst/>
          </a:prstGeom>
          <a:noFill/>
        </p:spPr>
        <p:txBody>
          <a:bodyPr wrap="square" rtlCol="0" anchor="ctr">
            <a:spAutoFit/>
          </a:bodyPr>
          <a:lstStyle/>
          <a:p>
            <a:pPr marL="6350">
              <a:lnSpc>
                <a:spcPts val="2120"/>
              </a:lnSpc>
              <a:tabLst>
                <a:tab pos="611188" algn="l"/>
              </a:tabLst>
            </a:pPr>
            <a:r>
              <a:rPr lang="en-US" sz="2400" b="1" dirty="0">
                <a:solidFill>
                  <a:srgbClr val="ADD037"/>
                </a:solidFill>
                <a:latin typeface="Calibri" panose="020F0502020204030204" pitchFamily="34" charset="0"/>
                <a:cs typeface="Calibri" panose="020F0502020204030204" pitchFamily="34" charset="0"/>
              </a:rPr>
              <a:t>Riferimenti</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1C26DD56-E73F-2E1A-606A-59CB80EB6DC2}"/>
              </a:ext>
            </a:extLst>
          </p:cNvPr>
          <p:cNvCxnSpPr>
            <a:cxnSpLocks/>
          </p:cNvCxnSpPr>
          <p:nvPr/>
        </p:nvCxnSpPr>
        <p:spPr>
          <a:xfrm>
            <a:off x="6570738" y="560371"/>
            <a:ext cx="0" cy="2379011"/>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A68872A-9A95-D06A-799A-B10E1240E54A}"/>
              </a:ext>
            </a:extLst>
          </p:cNvPr>
          <p:cNvCxnSpPr>
            <a:cxnSpLocks/>
          </p:cNvCxnSpPr>
          <p:nvPr/>
        </p:nvCxnSpPr>
        <p:spPr>
          <a:xfrm flipH="1">
            <a:off x="2685327" y="560371"/>
            <a:ext cx="388541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4B6DD0D-92AF-2E02-46AB-2F184C5B4EFC}"/>
              </a:ext>
            </a:extLst>
          </p:cNvPr>
          <p:cNvCxnSpPr>
            <a:cxnSpLocks/>
          </p:cNvCxnSpPr>
          <p:nvPr/>
        </p:nvCxnSpPr>
        <p:spPr>
          <a:xfrm flipH="1">
            <a:off x="6555479" y="2939382"/>
            <a:ext cx="9889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2CE78733-11F6-C7CE-1FA7-821040D771EF}"/>
              </a:ext>
            </a:extLst>
          </p:cNvPr>
          <p:cNvSpPr/>
          <p:nvPr/>
        </p:nvSpPr>
        <p:spPr>
          <a:xfrm>
            <a:off x="6748907" y="2821525"/>
            <a:ext cx="581362" cy="24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FDE2B4CC-8B3A-D25B-B7EA-192721EEF927}"/>
              </a:ext>
            </a:extLst>
          </p:cNvPr>
          <p:cNvGrpSpPr/>
          <p:nvPr/>
        </p:nvGrpSpPr>
        <p:grpSpPr>
          <a:xfrm>
            <a:off x="6850593" y="2670439"/>
            <a:ext cx="479676" cy="479670"/>
            <a:chOff x="9773376" y="653583"/>
            <a:chExt cx="1030844" cy="1030831"/>
          </a:xfrm>
        </p:grpSpPr>
        <p:grpSp>
          <p:nvGrpSpPr>
            <p:cNvPr id="173" name="Graphic 37">
              <a:extLst>
                <a:ext uri="{FF2B5EF4-FFF2-40B4-BE49-F238E27FC236}">
                  <a16:creationId xmlns:a16="http://schemas.microsoft.com/office/drawing/2014/main" id="{E7D5EDFC-BFDF-CB60-5757-E7A5176D39F6}"/>
                </a:ext>
              </a:extLst>
            </p:cNvPr>
            <p:cNvGrpSpPr/>
            <p:nvPr/>
          </p:nvGrpSpPr>
          <p:grpSpPr>
            <a:xfrm>
              <a:off x="10212164" y="1110531"/>
              <a:ext cx="559710" cy="541550"/>
              <a:chOff x="4236572" y="3552374"/>
              <a:chExt cx="559710" cy="541550"/>
            </a:xfrm>
            <a:solidFill>
              <a:srgbClr val="ADD037"/>
            </a:solidFill>
          </p:grpSpPr>
          <p:sp>
            <p:nvSpPr>
              <p:cNvPr id="180" name="Freeform 179">
                <a:extLst>
                  <a:ext uri="{FF2B5EF4-FFF2-40B4-BE49-F238E27FC236}">
                    <a16:creationId xmlns:a16="http://schemas.microsoft.com/office/drawing/2014/main" id="{2B20E3AD-7632-7806-7A28-E03B30E4CFBC}"/>
                  </a:ext>
                </a:extLst>
              </p:cNvPr>
              <p:cNvSpPr/>
              <p:nvPr/>
            </p:nvSpPr>
            <p:spPr>
              <a:xfrm>
                <a:off x="4236572" y="3552374"/>
                <a:ext cx="383152" cy="383090"/>
              </a:xfrm>
              <a:custGeom>
                <a:avLst/>
                <a:gdLst>
                  <a:gd name="connsiteX0" fmla="*/ 179330 w 383152"/>
                  <a:gd name="connsiteY0" fmla="*/ 460 h 383090"/>
                  <a:gd name="connsiteX1" fmla="*/ 370472 w 383152"/>
                  <a:gd name="connsiteY1" fmla="*/ 260069 h 383090"/>
                  <a:gd name="connsiteX2" fmla="*/ 26227 w 383152"/>
                  <a:gd name="connsiteY2" fmla="*/ 288598 h 383090"/>
                  <a:gd name="connsiteX3" fmla="*/ 179330 w 383152"/>
                  <a:gd name="connsiteY3" fmla="*/ 460 h 383090"/>
                  <a:gd name="connsiteX4" fmla="*/ 183134 w 383152"/>
                  <a:gd name="connsiteY4" fmla="*/ 27086 h 383090"/>
                  <a:gd name="connsiteX5" fmla="*/ 48099 w 383152"/>
                  <a:gd name="connsiteY5" fmla="*/ 274334 h 383090"/>
                  <a:gd name="connsiteX6" fmla="*/ 335286 w 383152"/>
                  <a:gd name="connsiteY6" fmla="*/ 275284 h 383090"/>
                  <a:gd name="connsiteX7" fmla="*/ 184085 w 383152"/>
                  <a:gd name="connsiteY7" fmla="*/ 27086 h 3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52" h="383090">
                    <a:moveTo>
                      <a:pt x="179330" y="460"/>
                    </a:moveTo>
                    <a:cubicBezTo>
                      <a:pt x="318169" y="-9050"/>
                      <a:pt x="419921" y="130740"/>
                      <a:pt x="370472" y="260069"/>
                    </a:cubicBezTo>
                    <a:cubicBezTo>
                      <a:pt x="313414" y="409369"/>
                      <a:pt x="106107" y="427437"/>
                      <a:pt x="26227" y="288598"/>
                    </a:cubicBezTo>
                    <a:cubicBezTo>
                      <a:pt x="-45094" y="164974"/>
                      <a:pt x="36688" y="9969"/>
                      <a:pt x="179330" y="460"/>
                    </a:cubicBezTo>
                    <a:close/>
                    <a:moveTo>
                      <a:pt x="183134" y="27086"/>
                    </a:moveTo>
                    <a:cubicBezTo>
                      <a:pt x="60461" y="32792"/>
                      <a:pt x="-11811" y="166876"/>
                      <a:pt x="48099" y="274334"/>
                    </a:cubicBezTo>
                    <a:cubicBezTo>
                      <a:pt x="109911" y="385595"/>
                      <a:pt x="272524" y="385595"/>
                      <a:pt x="335286" y="275284"/>
                    </a:cubicBezTo>
                    <a:cubicBezTo>
                      <a:pt x="399951" y="161170"/>
                      <a:pt x="314365" y="20430"/>
                      <a:pt x="184085" y="27086"/>
                    </a:cubicBezTo>
                    <a:close/>
                  </a:path>
                </a:pathLst>
              </a:custGeom>
              <a:grpFill/>
              <a:ln w="950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56F0CCFB-4B9F-9E1E-9F38-062360FEB308}"/>
                  </a:ext>
                </a:extLst>
              </p:cNvPr>
              <p:cNvSpPr/>
              <p:nvPr/>
            </p:nvSpPr>
            <p:spPr>
              <a:xfrm>
                <a:off x="4635555" y="3935116"/>
                <a:ext cx="160728" cy="158808"/>
              </a:xfrm>
              <a:custGeom>
                <a:avLst/>
                <a:gdLst>
                  <a:gd name="connsiteX0" fmla="*/ 43761 w 160728"/>
                  <a:gd name="connsiteY0" fmla="*/ 0 h 158808"/>
                  <a:gd name="connsiteX1" fmla="*/ 160728 w 160728"/>
                  <a:gd name="connsiteY1" fmla="*/ 112212 h 158808"/>
                  <a:gd name="connsiteX2" fmla="*/ 158826 w 160728"/>
                  <a:gd name="connsiteY2" fmla="*/ 117918 h 158808"/>
                  <a:gd name="connsiteX3" fmla="*/ 116984 w 160728"/>
                  <a:gd name="connsiteY3" fmla="*/ 158809 h 158808"/>
                  <a:gd name="connsiteX4" fmla="*/ 18 w 160728"/>
                  <a:gd name="connsiteY4" fmla="*/ 46597 h 158808"/>
                  <a:gd name="connsiteX5" fmla="*/ 43761 w 160728"/>
                  <a:gd name="connsiteY5" fmla="*/ 0 h 1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8" h="158808">
                    <a:moveTo>
                      <a:pt x="43761" y="0"/>
                    </a:moveTo>
                    <a:lnTo>
                      <a:pt x="160728" y="112212"/>
                    </a:lnTo>
                    <a:cubicBezTo>
                      <a:pt x="160728" y="115065"/>
                      <a:pt x="160728" y="116016"/>
                      <a:pt x="158826" y="117918"/>
                    </a:cubicBezTo>
                    <a:cubicBezTo>
                      <a:pt x="155973" y="121722"/>
                      <a:pt x="119837" y="158809"/>
                      <a:pt x="116984" y="158809"/>
                    </a:cubicBezTo>
                    <a:lnTo>
                      <a:pt x="18" y="46597"/>
                    </a:lnTo>
                    <a:cubicBezTo>
                      <a:pt x="-933" y="39940"/>
                      <a:pt x="37105" y="6656"/>
                      <a:pt x="43761" y="0"/>
                    </a:cubicBezTo>
                    <a:close/>
                  </a:path>
                </a:pathLst>
              </a:custGeom>
              <a:grpFill/>
              <a:ln w="950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2F3A233-246C-F588-AF16-6B4DB0AD30C1}"/>
                  </a:ext>
                </a:extLst>
              </p:cNvPr>
              <p:cNvSpPr/>
              <p:nvPr/>
            </p:nvSpPr>
            <p:spPr>
              <a:xfrm>
                <a:off x="4587074" y="3887569"/>
                <a:ext cx="52361" cy="52392"/>
              </a:xfrm>
              <a:custGeom>
                <a:avLst/>
                <a:gdLst>
                  <a:gd name="connsiteX0" fmla="*/ 13313 w 52361"/>
                  <a:gd name="connsiteY0" fmla="*/ 951 h 52392"/>
                  <a:gd name="connsiteX1" fmla="*/ 51351 w 52361"/>
                  <a:gd name="connsiteY1" fmla="*/ 37087 h 52392"/>
                  <a:gd name="connsiteX2" fmla="*/ 38038 w 52361"/>
                  <a:gd name="connsiteY2" fmla="*/ 52302 h 52392"/>
                  <a:gd name="connsiteX3" fmla="*/ 0 w 52361"/>
                  <a:gd name="connsiteY3" fmla="*/ 15215 h 52392"/>
                  <a:gd name="connsiteX4" fmla="*/ 13313 w 52361"/>
                  <a:gd name="connsiteY4" fmla="*/ 0 h 5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1" h="52392">
                    <a:moveTo>
                      <a:pt x="13313" y="951"/>
                    </a:moveTo>
                    <a:cubicBezTo>
                      <a:pt x="19970" y="11411"/>
                      <a:pt x="46597" y="27578"/>
                      <a:pt x="51351" y="37087"/>
                    </a:cubicBezTo>
                    <a:cubicBezTo>
                      <a:pt x="56106" y="46597"/>
                      <a:pt x="42793" y="53253"/>
                      <a:pt x="38038" y="52302"/>
                    </a:cubicBezTo>
                    <a:lnTo>
                      <a:pt x="0" y="15215"/>
                    </a:lnTo>
                    <a:lnTo>
                      <a:pt x="13313" y="0"/>
                    </a:lnTo>
                    <a:close/>
                  </a:path>
                </a:pathLst>
              </a:custGeom>
              <a:grpFill/>
              <a:ln w="9502" cap="flat">
                <a:noFill/>
                <a:prstDash val="solid"/>
                <a:miter/>
              </a:ln>
            </p:spPr>
            <p:txBody>
              <a:bodyPr rtlCol="0" anchor="ctr"/>
              <a:lstStyle/>
              <a:p>
                <a:endParaRPr lang="en-US"/>
              </a:p>
            </p:txBody>
          </p:sp>
        </p:grpSp>
        <p:grpSp>
          <p:nvGrpSpPr>
            <p:cNvPr id="174" name="Graphic 37">
              <a:extLst>
                <a:ext uri="{FF2B5EF4-FFF2-40B4-BE49-F238E27FC236}">
                  <a16:creationId xmlns:a16="http://schemas.microsoft.com/office/drawing/2014/main" id="{6DEC7920-A2DA-8F75-E4D4-F6454432027F}"/>
                </a:ext>
              </a:extLst>
            </p:cNvPr>
            <p:cNvGrpSpPr/>
            <p:nvPr/>
          </p:nvGrpSpPr>
          <p:grpSpPr>
            <a:xfrm>
              <a:off x="9773376" y="653583"/>
              <a:ext cx="1030844" cy="1030831"/>
              <a:chOff x="3797784" y="3095426"/>
              <a:chExt cx="1030844" cy="1030831"/>
            </a:xfrm>
            <a:solidFill>
              <a:srgbClr val="000000"/>
            </a:solidFill>
          </p:grpSpPr>
          <p:sp>
            <p:nvSpPr>
              <p:cNvPr id="175" name="Freeform 174">
                <a:extLst>
                  <a:ext uri="{FF2B5EF4-FFF2-40B4-BE49-F238E27FC236}">
                    <a16:creationId xmlns:a16="http://schemas.microsoft.com/office/drawing/2014/main" id="{1F7973A5-ECA1-5436-11C3-33745439C3EE}"/>
                  </a:ext>
                </a:extLst>
              </p:cNvPr>
              <p:cNvSpPr/>
              <p:nvPr/>
            </p:nvSpPr>
            <p:spPr>
              <a:xfrm>
                <a:off x="3797784" y="3095426"/>
                <a:ext cx="1030844" cy="1030831"/>
              </a:xfrm>
              <a:custGeom>
                <a:avLst/>
                <a:gdLst>
                  <a:gd name="connsiteX0" fmla="*/ 704655 w 1030844"/>
                  <a:gd name="connsiteY0" fmla="*/ 0 h 1030831"/>
                  <a:gd name="connsiteX1" fmla="*/ 822573 w 1030844"/>
                  <a:gd name="connsiteY1" fmla="*/ 116967 h 1030831"/>
                  <a:gd name="connsiteX2" fmla="*/ 827328 w 1030844"/>
                  <a:gd name="connsiteY2" fmla="*/ 126477 h 1030831"/>
                  <a:gd name="connsiteX3" fmla="*/ 827328 w 1030844"/>
                  <a:gd name="connsiteY3" fmla="*/ 541092 h 1030831"/>
                  <a:gd name="connsiteX4" fmla="*/ 841592 w 1030844"/>
                  <a:gd name="connsiteY4" fmla="*/ 575326 h 1030831"/>
                  <a:gd name="connsiteX5" fmla="*/ 821622 w 1030844"/>
                  <a:gd name="connsiteY5" fmla="*/ 766467 h 1030831"/>
                  <a:gd name="connsiteX6" fmla="*/ 865366 w 1030844"/>
                  <a:gd name="connsiteY6" fmla="*/ 811162 h 1030831"/>
                  <a:gd name="connsiteX7" fmla="*/ 898649 w 1030844"/>
                  <a:gd name="connsiteY7" fmla="*/ 812113 h 1030831"/>
                  <a:gd name="connsiteX8" fmla="*/ 1021322 w 1030844"/>
                  <a:gd name="connsiteY8" fmla="*/ 930030 h 1030831"/>
                  <a:gd name="connsiteX9" fmla="*/ 1026076 w 1030844"/>
                  <a:gd name="connsiteY9" fmla="*/ 969020 h 1030831"/>
                  <a:gd name="connsiteX10" fmla="*/ 974725 w 1030844"/>
                  <a:gd name="connsiteY10" fmla="*/ 1024175 h 1030831"/>
                  <a:gd name="connsiteX11" fmla="*/ 928128 w 1030844"/>
                  <a:gd name="connsiteY11" fmla="*/ 1019420 h 1030831"/>
                  <a:gd name="connsiteX12" fmla="*/ 822573 w 1030844"/>
                  <a:gd name="connsiteY12" fmla="*/ 917668 h 1030831"/>
                  <a:gd name="connsiteX13" fmla="*/ 817818 w 1030844"/>
                  <a:gd name="connsiteY13" fmla="*/ 921472 h 1030831"/>
                  <a:gd name="connsiteX14" fmla="*/ 720821 w 1030844"/>
                  <a:gd name="connsiteY14" fmla="*/ 921472 h 1030831"/>
                  <a:gd name="connsiteX15" fmla="*/ 717968 w 1030844"/>
                  <a:gd name="connsiteY15" fmla="*/ 924325 h 1030831"/>
                  <a:gd name="connsiteX16" fmla="*/ 717968 w 1030844"/>
                  <a:gd name="connsiteY16" fmla="*/ 1021322 h 1030831"/>
                  <a:gd name="connsiteX17" fmla="*/ 709410 w 1030844"/>
                  <a:gd name="connsiteY17" fmla="*/ 1028929 h 1030831"/>
                  <a:gd name="connsiteX18" fmla="*/ 17117 w 1030844"/>
                  <a:gd name="connsiteY18" fmla="*/ 1030831 h 1030831"/>
                  <a:gd name="connsiteX19" fmla="*/ 0 w 1030844"/>
                  <a:gd name="connsiteY19" fmla="*/ 1020371 h 1030831"/>
                  <a:gd name="connsiteX20" fmla="*/ 0 w 1030844"/>
                  <a:gd name="connsiteY20" fmla="*/ 118869 h 1030831"/>
                  <a:gd name="connsiteX21" fmla="*/ 9510 w 1030844"/>
                  <a:gd name="connsiteY21" fmla="*/ 108409 h 1030831"/>
                  <a:gd name="connsiteX22" fmla="*/ 106507 w 1030844"/>
                  <a:gd name="connsiteY22" fmla="*/ 108409 h 1030831"/>
                  <a:gd name="connsiteX23" fmla="*/ 109359 w 1030844"/>
                  <a:gd name="connsiteY23" fmla="*/ 101752 h 1030831"/>
                  <a:gd name="connsiteX24" fmla="*/ 111261 w 1030844"/>
                  <a:gd name="connsiteY24" fmla="*/ 6657 h 1030831"/>
                  <a:gd name="connsiteX25" fmla="*/ 119820 w 1030844"/>
                  <a:gd name="connsiteY25" fmla="*/ 0 h 1030831"/>
                  <a:gd name="connsiteX26" fmla="*/ 705606 w 1030844"/>
                  <a:gd name="connsiteY26" fmla="*/ 0 h 1030831"/>
                  <a:gd name="connsiteX27" fmla="*/ 684685 w 1030844"/>
                  <a:gd name="connsiteY27" fmla="*/ 32333 h 1030831"/>
                  <a:gd name="connsiteX28" fmla="*/ 141692 w 1030844"/>
                  <a:gd name="connsiteY28" fmla="*/ 32333 h 1030831"/>
                  <a:gd name="connsiteX29" fmla="*/ 141692 w 1030844"/>
                  <a:gd name="connsiteY29" fmla="*/ 108409 h 1030831"/>
                  <a:gd name="connsiteX30" fmla="*/ 599099 w 1030844"/>
                  <a:gd name="connsiteY30" fmla="*/ 108409 h 1030831"/>
                  <a:gd name="connsiteX31" fmla="*/ 717968 w 1030844"/>
                  <a:gd name="connsiteY31" fmla="*/ 227278 h 1030831"/>
                  <a:gd name="connsiteX32" fmla="*/ 717968 w 1030844"/>
                  <a:gd name="connsiteY32" fmla="*/ 441242 h 1030831"/>
                  <a:gd name="connsiteX33" fmla="*/ 794995 w 1030844"/>
                  <a:gd name="connsiteY33" fmla="*/ 497348 h 1030831"/>
                  <a:gd name="connsiteX34" fmla="*/ 794995 w 1030844"/>
                  <a:gd name="connsiteY34" fmla="*/ 143594 h 1030831"/>
                  <a:gd name="connsiteX35" fmla="*/ 693243 w 1030844"/>
                  <a:gd name="connsiteY35" fmla="*/ 143594 h 1030831"/>
                  <a:gd name="connsiteX36" fmla="*/ 683734 w 1030844"/>
                  <a:gd name="connsiteY36" fmla="*/ 134084 h 1030831"/>
                  <a:gd name="connsiteX37" fmla="*/ 683734 w 1030844"/>
                  <a:gd name="connsiteY37" fmla="*/ 32333 h 1030831"/>
                  <a:gd name="connsiteX38" fmla="*/ 771222 w 1030844"/>
                  <a:gd name="connsiteY38" fmla="*/ 111261 h 1030831"/>
                  <a:gd name="connsiteX39" fmla="*/ 717017 w 1030844"/>
                  <a:gd name="connsiteY39" fmla="*/ 57057 h 1030831"/>
                  <a:gd name="connsiteX40" fmla="*/ 717017 w 1030844"/>
                  <a:gd name="connsiteY40" fmla="*/ 111261 h 1030831"/>
                  <a:gd name="connsiteX41" fmla="*/ 771222 w 1030844"/>
                  <a:gd name="connsiteY41" fmla="*/ 111261 h 1030831"/>
                  <a:gd name="connsiteX42" fmla="*/ 576276 w 1030844"/>
                  <a:gd name="connsiteY42" fmla="*/ 140741 h 1030831"/>
                  <a:gd name="connsiteX43" fmla="*/ 33283 w 1030844"/>
                  <a:gd name="connsiteY43" fmla="*/ 140741 h 1030831"/>
                  <a:gd name="connsiteX44" fmla="*/ 33283 w 1030844"/>
                  <a:gd name="connsiteY44" fmla="*/ 997548 h 1030831"/>
                  <a:gd name="connsiteX45" fmla="*/ 687538 w 1030844"/>
                  <a:gd name="connsiteY45" fmla="*/ 997548 h 1030831"/>
                  <a:gd name="connsiteX46" fmla="*/ 687538 w 1030844"/>
                  <a:gd name="connsiteY46" fmla="*/ 864415 h 1030831"/>
                  <a:gd name="connsiteX47" fmla="*/ 487838 w 1030844"/>
                  <a:gd name="connsiteY47" fmla="*/ 819720 h 1030831"/>
                  <a:gd name="connsiteX48" fmla="*/ 445045 w 1030844"/>
                  <a:gd name="connsiteY48" fmla="*/ 774075 h 1030831"/>
                  <a:gd name="connsiteX49" fmla="*/ 155956 w 1030844"/>
                  <a:gd name="connsiteY49" fmla="*/ 774075 h 1030831"/>
                  <a:gd name="connsiteX50" fmla="*/ 154054 w 1030844"/>
                  <a:gd name="connsiteY50" fmla="*/ 741742 h 1030831"/>
                  <a:gd name="connsiteX51" fmla="*/ 428879 w 1030844"/>
                  <a:gd name="connsiteY51" fmla="*/ 741742 h 1030831"/>
                  <a:gd name="connsiteX52" fmla="*/ 408909 w 1030844"/>
                  <a:gd name="connsiteY52" fmla="*/ 655206 h 1030831"/>
                  <a:gd name="connsiteX53" fmla="*/ 162613 w 1030844"/>
                  <a:gd name="connsiteY53" fmla="*/ 655206 h 1030831"/>
                  <a:gd name="connsiteX54" fmla="*/ 156907 w 1030844"/>
                  <a:gd name="connsiteY54" fmla="*/ 622873 h 1030831"/>
                  <a:gd name="connsiteX55" fmla="*/ 407958 w 1030844"/>
                  <a:gd name="connsiteY55" fmla="*/ 622873 h 1030831"/>
                  <a:gd name="connsiteX56" fmla="*/ 414615 w 1030844"/>
                  <a:gd name="connsiteY56" fmla="*/ 599099 h 1030831"/>
                  <a:gd name="connsiteX57" fmla="*/ 439339 w 1030844"/>
                  <a:gd name="connsiteY57" fmla="*/ 534435 h 1030831"/>
                  <a:gd name="connsiteX58" fmla="*/ 155005 w 1030844"/>
                  <a:gd name="connsiteY58" fmla="*/ 534435 h 1030831"/>
                  <a:gd name="connsiteX59" fmla="*/ 155005 w 1030844"/>
                  <a:gd name="connsiteY59" fmla="*/ 503053 h 1030831"/>
                  <a:gd name="connsiteX60" fmla="*/ 460260 w 1030844"/>
                  <a:gd name="connsiteY60" fmla="*/ 503053 h 1030831"/>
                  <a:gd name="connsiteX61" fmla="*/ 506857 w 1030844"/>
                  <a:gd name="connsiteY61" fmla="*/ 463113 h 1030831"/>
                  <a:gd name="connsiteX62" fmla="*/ 688489 w 1030844"/>
                  <a:gd name="connsiteY62" fmla="*/ 432683 h 1030831"/>
                  <a:gd name="connsiteX63" fmla="*/ 688489 w 1030844"/>
                  <a:gd name="connsiteY63" fmla="*/ 252002 h 1030831"/>
                  <a:gd name="connsiteX64" fmla="*/ 590541 w 1030844"/>
                  <a:gd name="connsiteY64" fmla="*/ 252002 h 1030831"/>
                  <a:gd name="connsiteX65" fmla="*/ 577227 w 1030844"/>
                  <a:gd name="connsiteY65" fmla="*/ 238689 h 1030831"/>
                  <a:gd name="connsiteX66" fmla="*/ 577227 w 1030844"/>
                  <a:gd name="connsiteY66" fmla="*/ 140741 h 1030831"/>
                  <a:gd name="connsiteX67" fmla="*/ 664715 w 1030844"/>
                  <a:gd name="connsiteY67" fmla="*/ 219670 h 1030831"/>
                  <a:gd name="connsiteX68" fmla="*/ 608609 w 1030844"/>
                  <a:gd name="connsiteY68" fmla="*/ 163564 h 1030831"/>
                  <a:gd name="connsiteX69" fmla="*/ 608609 w 1030844"/>
                  <a:gd name="connsiteY69" fmla="*/ 219670 h 1030831"/>
                  <a:gd name="connsiteX70" fmla="*/ 664715 w 1030844"/>
                  <a:gd name="connsiteY70" fmla="*/ 219670 h 1030831"/>
                  <a:gd name="connsiteX71" fmla="*/ 618118 w 1030844"/>
                  <a:gd name="connsiteY71" fmla="*/ 457408 h 1030831"/>
                  <a:gd name="connsiteX72" fmla="*/ 465015 w 1030844"/>
                  <a:gd name="connsiteY72" fmla="*/ 745546 h 1030831"/>
                  <a:gd name="connsiteX73" fmla="*/ 809260 w 1030844"/>
                  <a:gd name="connsiteY73" fmla="*/ 717017 h 1030831"/>
                  <a:gd name="connsiteX74" fmla="*/ 618118 w 1030844"/>
                  <a:gd name="connsiteY74" fmla="*/ 457408 h 1030831"/>
                  <a:gd name="connsiteX75" fmla="*/ 802603 w 1030844"/>
                  <a:gd name="connsiteY75" fmla="*/ 793094 h 1030831"/>
                  <a:gd name="connsiteX76" fmla="*/ 789290 w 1030844"/>
                  <a:gd name="connsiteY76" fmla="*/ 808309 h 1030831"/>
                  <a:gd name="connsiteX77" fmla="*/ 827328 w 1030844"/>
                  <a:gd name="connsiteY77" fmla="*/ 845396 h 1030831"/>
                  <a:gd name="connsiteX78" fmla="*/ 840641 w 1030844"/>
                  <a:gd name="connsiteY78" fmla="*/ 830181 h 1030831"/>
                  <a:gd name="connsiteX79" fmla="*/ 802603 w 1030844"/>
                  <a:gd name="connsiteY79" fmla="*/ 794044 h 1030831"/>
                  <a:gd name="connsiteX80" fmla="*/ 794995 w 1030844"/>
                  <a:gd name="connsiteY80" fmla="*/ 889139 h 1030831"/>
                  <a:gd name="connsiteX81" fmla="*/ 794995 w 1030844"/>
                  <a:gd name="connsiteY81" fmla="*/ 857758 h 1030831"/>
                  <a:gd name="connsiteX82" fmla="*/ 763614 w 1030844"/>
                  <a:gd name="connsiteY82" fmla="*/ 828279 h 1030831"/>
                  <a:gd name="connsiteX83" fmla="*/ 717968 w 1030844"/>
                  <a:gd name="connsiteY83" fmla="*/ 855856 h 1030831"/>
                  <a:gd name="connsiteX84" fmla="*/ 717968 w 1030844"/>
                  <a:gd name="connsiteY84" fmla="*/ 889139 h 1030831"/>
                  <a:gd name="connsiteX85" fmla="*/ 794044 w 1030844"/>
                  <a:gd name="connsiteY85" fmla="*/ 889139 h 1030831"/>
                  <a:gd name="connsiteX86" fmla="*/ 881532 w 1030844"/>
                  <a:gd name="connsiteY86" fmla="*/ 839690 h 1030831"/>
                  <a:gd name="connsiteX87" fmla="*/ 837788 w 1030844"/>
                  <a:gd name="connsiteY87" fmla="*/ 886287 h 1030831"/>
                  <a:gd name="connsiteX88" fmla="*/ 954755 w 1030844"/>
                  <a:gd name="connsiteY88" fmla="*/ 998499 h 1030831"/>
                  <a:gd name="connsiteX89" fmla="*/ 996597 w 1030844"/>
                  <a:gd name="connsiteY89" fmla="*/ 957608 h 1030831"/>
                  <a:gd name="connsiteX90" fmla="*/ 998499 w 1030844"/>
                  <a:gd name="connsiteY90" fmla="*/ 951902 h 1030831"/>
                  <a:gd name="connsiteX91" fmla="*/ 881532 w 1030844"/>
                  <a:gd name="connsiteY91" fmla="*/ 839690 h 10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844" h="1030831">
                    <a:moveTo>
                      <a:pt x="704655" y="0"/>
                    </a:moveTo>
                    <a:lnTo>
                      <a:pt x="822573" y="116967"/>
                    </a:lnTo>
                    <a:lnTo>
                      <a:pt x="827328" y="126477"/>
                    </a:lnTo>
                    <a:lnTo>
                      <a:pt x="827328" y="541092"/>
                    </a:lnTo>
                    <a:cubicBezTo>
                      <a:pt x="831131" y="553454"/>
                      <a:pt x="837788" y="563914"/>
                      <a:pt x="841592" y="575326"/>
                    </a:cubicBezTo>
                    <a:cubicBezTo>
                      <a:pt x="863464" y="639039"/>
                      <a:pt x="855856" y="708459"/>
                      <a:pt x="821622" y="766467"/>
                    </a:cubicBezTo>
                    <a:lnTo>
                      <a:pt x="865366" y="811162"/>
                    </a:lnTo>
                    <a:cubicBezTo>
                      <a:pt x="877728" y="807358"/>
                      <a:pt x="886287" y="806407"/>
                      <a:pt x="898649" y="812113"/>
                    </a:cubicBezTo>
                    <a:cubicBezTo>
                      <a:pt x="934785" y="851101"/>
                      <a:pt x="989940" y="890090"/>
                      <a:pt x="1021322" y="930030"/>
                    </a:cubicBezTo>
                    <a:cubicBezTo>
                      <a:pt x="1030831" y="942393"/>
                      <a:pt x="1034635" y="954755"/>
                      <a:pt x="1026076" y="969020"/>
                    </a:cubicBezTo>
                    <a:cubicBezTo>
                      <a:pt x="1017518" y="983284"/>
                      <a:pt x="981382" y="1019420"/>
                      <a:pt x="974725" y="1024175"/>
                    </a:cubicBezTo>
                    <a:cubicBezTo>
                      <a:pt x="958559" y="1034635"/>
                      <a:pt x="941442" y="1031782"/>
                      <a:pt x="928128" y="1019420"/>
                    </a:cubicBezTo>
                    <a:lnTo>
                      <a:pt x="822573" y="917668"/>
                    </a:lnTo>
                    <a:cubicBezTo>
                      <a:pt x="820671" y="917668"/>
                      <a:pt x="818769" y="921472"/>
                      <a:pt x="817818" y="921472"/>
                    </a:cubicBezTo>
                    <a:lnTo>
                      <a:pt x="720821" y="921472"/>
                    </a:lnTo>
                    <a:lnTo>
                      <a:pt x="717968" y="924325"/>
                    </a:lnTo>
                    <a:lnTo>
                      <a:pt x="717968" y="1021322"/>
                    </a:lnTo>
                    <a:cubicBezTo>
                      <a:pt x="717968" y="1021322"/>
                      <a:pt x="711312" y="1027978"/>
                      <a:pt x="709410" y="1028929"/>
                    </a:cubicBezTo>
                    <a:lnTo>
                      <a:pt x="17117" y="1030831"/>
                    </a:lnTo>
                    <a:cubicBezTo>
                      <a:pt x="8559" y="1030831"/>
                      <a:pt x="4755" y="1027027"/>
                      <a:pt x="0" y="1020371"/>
                    </a:cubicBezTo>
                    <a:lnTo>
                      <a:pt x="0" y="118869"/>
                    </a:lnTo>
                    <a:cubicBezTo>
                      <a:pt x="1902" y="116967"/>
                      <a:pt x="7608" y="108409"/>
                      <a:pt x="9510" y="108409"/>
                    </a:cubicBezTo>
                    <a:lnTo>
                      <a:pt x="106507" y="108409"/>
                    </a:lnTo>
                    <a:cubicBezTo>
                      <a:pt x="109359" y="106507"/>
                      <a:pt x="109359" y="104605"/>
                      <a:pt x="109359" y="101752"/>
                    </a:cubicBezTo>
                    <a:cubicBezTo>
                      <a:pt x="111261" y="84635"/>
                      <a:pt x="105556" y="15215"/>
                      <a:pt x="111261" y="6657"/>
                    </a:cubicBezTo>
                    <a:cubicBezTo>
                      <a:pt x="116967" y="-1902"/>
                      <a:pt x="117918" y="2853"/>
                      <a:pt x="119820" y="0"/>
                    </a:cubicBezTo>
                    <a:lnTo>
                      <a:pt x="705606" y="0"/>
                    </a:lnTo>
                    <a:close/>
                    <a:moveTo>
                      <a:pt x="684685" y="32333"/>
                    </a:moveTo>
                    <a:lnTo>
                      <a:pt x="141692" y="32333"/>
                    </a:lnTo>
                    <a:lnTo>
                      <a:pt x="141692" y="108409"/>
                    </a:lnTo>
                    <a:lnTo>
                      <a:pt x="599099" y="108409"/>
                    </a:lnTo>
                    <a:lnTo>
                      <a:pt x="717968" y="227278"/>
                    </a:lnTo>
                    <a:lnTo>
                      <a:pt x="717968" y="441242"/>
                    </a:lnTo>
                    <a:cubicBezTo>
                      <a:pt x="746497" y="457408"/>
                      <a:pt x="773123" y="473574"/>
                      <a:pt x="794995" y="497348"/>
                    </a:cubicBezTo>
                    <a:lnTo>
                      <a:pt x="794995" y="143594"/>
                    </a:lnTo>
                    <a:lnTo>
                      <a:pt x="693243" y="143594"/>
                    </a:lnTo>
                    <a:cubicBezTo>
                      <a:pt x="693243" y="143594"/>
                      <a:pt x="683734" y="135035"/>
                      <a:pt x="683734" y="134084"/>
                    </a:cubicBezTo>
                    <a:lnTo>
                      <a:pt x="683734" y="32333"/>
                    </a:lnTo>
                    <a:close/>
                    <a:moveTo>
                      <a:pt x="771222" y="111261"/>
                    </a:moveTo>
                    <a:lnTo>
                      <a:pt x="717017" y="57057"/>
                    </a:lnTo>
                    <a:lnTo>
                      <a:pt x="717017" y="111261"/>
                    </a:lnTo>
                    <a:lnTo>
                      <a:pt x="771222" y="111261"/>
                    </a:lnTo>
                    <a:close/>
                    <a:moveTo>
                      <a:pt x="576276" y="140741"/>
                    </a:moveTo>
                    <a:lnTo>
                      <a:pt x="33283" y="140741"/>
                    </a:lnTo>
                    <a:lnTo>
                      <a:pt x="33283" y="997548"/>
                    </a:lnTo>
                    <a:lnTo>
                      <a:pt x="687538" y="997548"/>
                    </a:lnTo>
                    <a:lnTo>
                      <a:pt x="687538" y="864415"/>
                    </a:lnTo>
                    <a:cubicBezTo>
                      <a:pt x="619069" y="884385"/>
                      <a:pt x="541091" y="864415"/>
                      <a:pt x="487838" y="819720"/>
                    </a:cubicBezTo>
                    <a:cubicBezTo>
                      <a:pt x="434585" y="775025"/>
                      <a:pt x="459309" y="789290"/>
                      <a:pt x="445045" y="774075"/>
                    </a:cubicBezTo>
                    <a:lnTo>
                      <a:pt x="155956" y="774075"/>
                    </a:lnTo>
                    <a:cubicBezTo>
                      <a:pt x="134084" y="770271"/>
                      <a:pt x="143594" y="741742"/>
                      <a:pt x="154054" y="741742"/>
                    </a:cubicBezTo>
                    <a:lnTo>
                      <a:pt x="428879" y="741742"/>
                    </a:lnTo>
                    <a:cubicBezTo>
                      <a:pt x="416517" y="715115"/>
                      <a:pt x="408909" y="684685"/>
                      <a:pt x="408909" y="655206"/>
                    </a:cubicBezTo>
                    <a:lnTo>
                      <a:pt x="162613" y="655206"/>
                    </a:lnTo>
                    <a:cubicBezTo>
                      <a:pt x="140741" y="656156"/>
                      <a:pt x="135035" y="625726"/>
                      <a:pt x="156907" y="622873"/>
                    </a:cubicBezTo>
                    <a:lnTo>
                      <a:pt x="407958" y="622873"/>
                    </a:lnTo>
                    <a:cubicBezTo>
                      <a:pt x="411762" y="620971"/>
                      <a:pt x="412713" y="603854"/>
                      <a:pt x="414615" y="599099"/>
                    </a:cubicBezTo>
                    <a:cubicBezTo>
                      <a:pt x="420320" y="576277"/>
                      <a:pt x="427928" y="555356"/>
                      <a:pt x="439339" y="534435"/>
                    </a:cubicBezTo>
                    <a:lnTo>
                      <a:pt x="155005" y="534435"/>
                    </a:lnTo>
                    <a:cubicBezTo>
                      <a:pt x="143594" y="534435"/>
                      <a:pt x="135986" y="506857"/>
                      <a:pt x="155005" y="503053"/>
                    </a:cubicBezTo>
                    <a:lnTo>
                      <a:pt x="460260" y="503053"/>
                    </a:lnTo>
                    <a:cubicBezTo>
                      <a:pt x="476427" y="489740"/>
                      <a:pt x="489740" y="474525"/>
                      <a:pt x="506857" y="463113"/>
                    </a:cubicBezTo>
                    <a:cubicBezTo>
                      <a:pt x="559159" y="427928"/>
                      <a:pt x="627628" y="415566"/>
                      <a:pt x="688489" y="432683"/>
                    </a:cubicBezTo>
                    <a:lnTo>
                      <a:pt x="688489" y="252002"/>
                    </a:lnTo>
                    <a:lnTo>
                      <a:pt x="590541" y="252002"/>
                    </a:lnTo>
                    <a:cubicBezTo>
                      <a:pt x="586737" y="252002"/>
                      <a:pt x="577227" y="242493"/>
                      <a:pt x="577227" y="238689"/>
                    </a:cubicBezTo>
                    <a:lnTo>
                      <a:pt x="577227" y="140741"/>
                    </a:lnTo>
                    <a:close/>
                    <a:moveTo>
                      <a:pt x="664715" y="219670"/>
                    </a:moveTo>
                    <a:lnTo>
                      <a:pt x="608609" y="163564"/>
                    </a:lnTo>
                    <a:lnTo>
                      <a:pt x="608609" y="219670"/>
                    </a:lnTo>
                    <a:lnTo>
                      <a:pt x="664715" y="219670"/>
                    </a:lnTo>
                    <a:close/>
                    <a:moveTo>
                      <a:pt x="618118" y="457408"/>
                    </a:moveTo>
                    <a:cubicBezTo>
                      <a:pt x="476427" y="466917"/>
                      <a:pt x="393694" y="621922"/>
                      <a:pt x="465015" y="745546"/>
                    </a:cubicBezTo>
                    <a:cubicBezTo>
                      <a:pt x="544895" y="884385"/>
                      <a:pt x="752203" y="866317"/>
                      <a:pt x="809260" y="717017"/>
                    </a:cubicBezTo>
                    <a:cubicBezTo>
                      <a:pt x="858709" y="587688"/>
                      <a:pt x="756006" y="446947"/>
                      <a:pt x="618118" y="457408"/>
                    </a:cubicBezTo>
                    <a:close/>
                    <a:moveTo>
                      <a:pt x="802603" y="793094"/>
                    </a:moveTo>
                    <a:lnTo>
                      <a:pt x="789290" y="808309"/>
                    </a:lnTo>
                    <a:lnTo>
                      <a:pt x="827328" y="845396"/>
                    </a:lnTo>
                    <a:cubicBezTo>
                      <a:pt x="832082" y="846347"/>
                      <a:pt x="843494" y="835886"/>
                      <a:pt x="840641" y="830181"/>
                    </a:cubicBezTo>
                    <a:cubicBezTo>
                      <a:pt x="835886" y="820671"/>
                      <a:pt x="809260" y="804505"/>
                      <a:pt x="802603" y="794044"/>
                    </a:cubicBezTo>
                    <a:close/>
                    <a:moveTo>
                      <a:pt x="794995" y="889139"/>
                    </a:moveTo>
                    <a:lnTo>
                      <a:pt x="794995" y="857758"/>
                    </a:lnTo>
                    <a:cubicBezTo>
                      <a:pt x="794995" y="855856"/>
                      <a:pt x="765516" y="828279"/>
                      <a:pt x="763614" y="828279"/>
                    </a:cubicBezTo>
                    <a:lnTo>
                      <a:pt x="717968" y="855856"/>
                    </a:lnTo>
                    <a:lnTo>
                      <a:pt x="717968" y="889139"/>
                    </a:lnTo>
                    <a:lnTo>
                      <a:pt x="794044" y="889139"/>
                    </a:lnTo>
                    <a:close/>
                    <a:moveTo>
                      <a:pt x="881532" y="839690"/>
                    </a:moveTo>
                    <a:cubicBezTo>
                      <a:pt x="875826" y="846347"/>
                      <a:pt x="836837" y="880581"/>
                      <a:pt x="837788" y="886287"/>
                    </a:cubicBezTo>
                    <a:lnTo>
                      <a:pt x="954755" y="998499"/>
                    </a:lnTo>
                    <a:cubicBezTo>
                      <a:pt x="957608" y="998499"/>
                      <a:pt x="993744" y="961412"/>
                      <a:pt x="996597" y="957608"/>
                    </a:cubicBezTo>
                    <a:cubicBezTo>
                      <a:pt x="999450" y="953804"/>
                      <a:pt x="999450" y="954755"/>
                      <a:pt x="998499" y="951902"/>
                    </a:cubicBezTo>
                    <a:lnTo>
                      <a:pt x="881532" y="839690"/>
                    </a:lnTo>
                    <a:close/>
                  </a:path>
                </a:pathLst>
              </a:custGeom>
              <a:grpFill/>
              <a:ln w="950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F3D04A7-D02B-6D06-A4D4-26F49EC51F04}"/>
                  </a:ext>
                </a:extLst>
              </p:cNvPr>
              <p:cNvSpPr/>
              <p:nvPr/>
            </p:nvSpPr>
            <p:spPr>
              <a:xfrm>
                <a:off x="3938211" y="3478466"/>
                <a:ext cx="439720" cy="31575"/>
              </a:xfrm>
              <a:custGeom>
                <a:avLst/>
                <a:gdLst>
                  <a:gd name="connsiteX0" fmla="*/ 16480 w 439720"/>
                  <a:gd name="connsiteY0" fmla="*/ 194 h 31575"/>
                  <a:gd name="connsiteX1" fmla="*/ 416831 w 439720"/>
                  <a:gd name="connsiteY1" fmla="*/ 194 h 31575"/>
                  <a:gd name="connsiteX2" fmla="*/ 424438 w 439720"/>
                  <a:gd name="connsiteY2" fmla="*/ 31575 h 31575"/>
                  <a:gd name="connsiteX3" fmla="*/ 13627 w 439720"/>
                  <a:gd name="connsiteY3" fmla="*/ 31575 h 31575"/>
                  <a:gd name="connsiteX4" fmla="*/ 16480 w 439720"/>
                  <a:gd name="connsiteY4" fmla="*/ 194 h 3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 h="31575">
                    <a:moveTo>
                      <a:pt x="16480" y="194"/>
                    </a:moveTo>
                    <a:lnTo>
                      <a:pt x="416831" y="194"/>
                    </a:lnTo>
                    <a:cubicBezTo>
                      <a:pt x="440604" y="-2659"/>
                      <a:pt x="450114" y="26821"/>
                      <a:pt x="424438" y="31575"/>
                    </a:cubicBezTo>
                    <a:lnTo>
                      <a:pt x="13627" y="31575"/>
                    </a:lnTo>
                    <a:cubicBezTo>
                      <a:pt x="-6343" y="29674"/>
                      <a:pt x="-3490" y="1145"/>
                      <a:pt x="16480" y="194"/>
                    </a:cubicBezTo>
                    <a:close/>
                  </a:path>
                </a:pathLst>
              </a:custGeom>
              <a:grpFill/>
              <a:ln w="950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0E2457D-9580-47DD-77D5-42D9AA6976DC}"/>
                  </a:ext>
                </a:extLst>
              </p:cNvPr>
              <p:cNvSpPr/>
              <p:nvPr/>
            </p:nvSpPr>
            <p:spPr>
              <a:xfrm>
                <a:off x="3938992" y="3958890"/>
                <a:ext cx="395364" cy="32332"/>
              </a:xfrm>
              <a:custGeom>
                <a:avLst/>
                <a:gdLst>
                  <a:gd name="connsiteX0" fmla="*/ 390374 w 395364"/>
                  <a:gd name="connsiteY0" fmla="*/ 27578 h 32332"/>
                  <a:gd name="connsiteX1" fmla="*/ 376109 w 395364"/>
                  <a:gd name="connsiteY1" fmla="*/ 32332 h 32332"/>
                  <a:gd name="connsiteX2" fmla="*/ 17601 w 395364"/>
                  <a:gd name="connsiteY2" fmla="*/ 32332 h 32332"/>
                  <a:gd name="connsiteX3" fmla="*/ 13797 w 395364"/>
                  <a:gd name="connsiteY3" fmla="*/ 0 h 32332"/>
                  <a:gd name="connsiteX4" fmla="*/ 381815 w 395364"/>
                  <a:gd name="connsiteY4" fmla="*/ 0 h 32332"/>
                  <a:gd name="connsiteX5" fmla="*/ 390374 w 395364"/>
                  <a:gd name="connsiteY5" fmla="*/ 27578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64" h="32332">
                    <a:moveTo>
                      <a:pt x="390374" y="27578"/>
                    </a:moveTo>
                    <a:cubicBezTo>
                      <a:pt x="387521" y="30430"/>
                      <a:pt x="380864" y="32332"/>
                      <a:pt x="376109" y="32332"/>
                    </a:cubicBezTo>
                    <a:lnTo>
                      <a:pt x="17601" y="32332"/>
                    </a:lnTo>
                    <a:cubicBezTo>
                      <a:pt x="-6173" y="29480"/>
                      <a:pt x="-4271" y="1902"/>
                      <a:pt x="13797" y="0"/>
                    </a:cubicBezTo>
                    <a:lnTo>
                      <a:pt x="381815" y="0"/>
                    </a:lnTo>
                    <a:cubicBezTo>
                      <a:pt x="395128" y="1902"/>
                      <a:pt x="399883" y="19019"/>
                      <a:pt x="390374" y="27578"/>
                    </a:cubicBezTo>
                    <a:close/>
                  </a:path>
                </a:pathLst>
              </a:custGeom>
              <a:grpFill/>
              <a:ln w="950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174CB50C-2186-F472-3C60-4DCD25318769}"/>
                  </a:ext>
                </a:extLst>
              </p:cNvPr>
              <p:cNvSpPr/>
              <p:nvPr/>
            </p:nvSpPr>
            <p:spPr>
              <a:xfrm>
                <a:off x="3939001" y="3358840"/>
                <a:ext cx="324636" cy="32332"/>
              </a:xfrm>
              <a:custGeom>
                <a:avLst/>
                <a:gdLst>
                  <a:gd name="connsiteX0" fmla="*/ 319995 w 324636"/>
                  <a:gd name="connsiteY0" fmla="*/ 4755 h 32332"/>
                  <a:gd name="connsiteX1" fmla="*/ 307633 w 324636"/>
                  <a:gd name="connsiteY1" fmla="*/ 32332 h 32332"/>
                  <a:gd name="connsiteX2" fmla="*/ 15691 w 324636"/>
                  <a:gd name="connsiteY2" fmla="*/ 32332 h 32332"/>
                  <a:gd name="connsiteX3" fmla="*/ 15691 w 324636"/>
                  <a:gd name="connsiteY3" fmla="*/ 0 h 32332"/>
                  <a:gd name="connsiteX4" fmla="*/ 313338 w 324636"/>
                  <a:gd name="connsiteY4" fmla="*/ 0 h 32332"/>
                  <a:gd name="connsiteX5" fmla="*/ 319995 w 324636"/>
                  <a:gd name="connsiteY5" fmla="*/ 4755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36" h="32332">
                    <a:moveTo>
                      <a:pt x="319995" y="4755"/>
                    </a:moveTo>
                    <a:cubicBezTo>
                      <a:pt x="330456" y="16166"/>
                      <a:pt x="321897" y="31381"/>
                      <a:pt x="307633" y="32332"/>
                    </a:cubicBezTo>
                    <a:lnTo>
                      <a:pt x="15691" y="32332"/>
                    </a:lnTo>
                    <a:cubicBezTo>
                      <a:pt x="-5230" y="29480"/>
                      <a:pt x="-5230" y="1902"/>
                      <a:pt x="15691" y="0"/>
                    </a:cubicBezTo>
                    <a:lnTo>
                      <a:pt x="313338" y="0"/>
                    </a:lnTo>
                    <a:cubicBezTo>
                      <a:pt x="315240" y="1902"/>
                      <a:pt x="319044" y="2853"/>
                      <a:pt x="319995" y="4755"/>
                    </a:cubicBezTo>
                    <a:close/>
                  </a:path>
                </a:pathLst>
              </a:custGeom>
              <a:grpFill/>
              <a:ln w="950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52DF6883-CB5B-0C2B-BB7F-579F3DD06309}"/>
                  </a:ext>
                </a:extLst>
              </p:cNvPr>
              <p:cNvSpPr/>
              <p:nvPr/>
            </p:nvSpPr>
            <p:spPr>
              <a:xfrm>
                <a:off x="4262415" y="3579233"/>
                <a:ext cx="330950" cy="330684"/>
              </a:xfrm>
              <a:custGeom>
                <a:avLst/>
                <a:gdLst>
                  <a:gd name="connsiteX0" fmla="*/ 157291 w 330950"/>
                  <a:gd name="connsiteY0" fmla="*/ 228 h 330684"/>
                  <a:gd name="connsiteX1" fmla="*/ 308492 w 330950"/>
                  <a:gd name="connsiteY1" fmla="*/ 248426 h 330684"/>
                  <a:gd name="connsiteX2" fmla="*/ 21305 w 330950"/>
                  <a:gd name="connsiteY2" fmla="*/ 247475 h 330684"/>
                  <a:gd name="connsiteX3" fmla="*/ 156340 w 330950"/>
                  <a:gd name="connsiteY3" fmla="*/ 228 h 330684"/>
                  <a:gd name="connsiteX4" fmla="*/ 71705 w 330950"/>
                  <a:gd name="connsiteY4" fmla="*/ 259837 h 330684"/>
                  <a:gd name="connsiteX5" fmla="*/ 279964 w 330950"/>
                  <a:gd name="connsiteY5" fmla="*/ 233211 h 330684"/>
                  <a:gd name="connsiteX6" fmla="*/ 188672 w 330950"/>
                  <a:gd name="connsiteY6" fmla="*/ 33511 h 330684"/>
                  <a:gd name="connsiteX7" fmla="*/ 72656 w 330950"/>
                  <a:gd name="connsiteY7" fmla="*/ 259837 h 3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50" h="330684">
                    <a:moveTo>
                      <a:pt x="157291" y="228"/>
                    </a:moveTo>
                    <a:cubicBezTo>
                      <a:pt x="287571" y="-6429"/>
                      <a:pt x="374108" y="134311"/>
                      <a:pt x="308492" y="248426"/>
                    </a:cubicBezTo>
                    <a:cubicBezTo>
                      <a:pt x="245729" y="358736"/>
                      <a:pt x="83117" y="357785"/>
                      <a:pt x="21305" y="247475"/>
                    </a:cubicBezTo>
                    <a:cubicBezTo>
                      <a:pt x="-38605" y="140017"/>
                      <a:pt x="34618" y="6884"/>
                      <a:pt x="156340" y="228"/>
                    </a:cubicBezTo>
                    <a:close/>
                    <a:moveTo>
                      <a:pt x="71705" y="259837"/>
                    </a:moveTo>
                    <a:cubicBezTo>
                      <a:pt x="132566" y="320698"/>
                      <a:pt x="236220" y="306434"/>
                      <a:pt x="279964" y="233211"/>
                    </a:cubicBezTo>
                    <a:cubicBezTo>
                      <a:pt x="327511" y="152380"/>
                      <a:pt x="279964" y="49677"/>
                      <a:pt x="188672" y="33511"/>
                    </a:cubicBezTo>
                    <a:cubicBezTo>
                      <a:pt x="61245" y="11639"/>
                      <a:pt x="-19586" y="167595"/>
                      <a:pt x="72656" y="259837"/>
                    </a:cubicBezTo>
                    <a:close/>
                  </a:path>
                </a:pathLst>
              </a:custGeom>
              <a:grpFill/>
              <a:ln w="9502" cap="flat">
                <a:noFill/>
                <a:prstDash val="solid"/>
                <a:miter/>
              </a:ln>
            </p:spPr>
            <p:txBody>
              <a:bodyPr rtlCol="0" anchor="ctr"/>
              <a:lstStyle/>
              <a:p>
                <a:endParaRPr lang="en-US"/>
              </a:p>
            </p:txBody>
          </p:sp>
        </p:grpSp>
      </p:grpSp>
      <p:sp>
        <p:nvSpPr>
          <p:cNvPr id="183" name="Slide Number Placeholder 5">
            <a:extLst>
              <a:ext uri="{FF2B5EF4-FFF2-40B4-BE49-F238E27FC236}">
                <a16:creationId xmlns:a16="http://schemas.microsoft.com/office/drawing/2014/main" id="{4F512EAD-6BD5-1783-477E-F216FA26DEF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31</a:t>
            </a:fld>
            <a:endParaRPr lang="en-US" dirty="0">
              <a:solidFill>
                <a:srgbClr val="262626"/>
              </a:solidFill>
            </a:endParaRPr>
          </a:p>
        </p:txBody>
      </p:sp>
      <p:pic>
        <p:nvPicPr>
          <p:cNvPr id="3" name="Picture 2" descr="A view of a city from a window&#10;&#10;AI-generated content may be incorrect.">
            <a:extLst>
              <a:ext uri="{FF2B5EF4-FFF2-40B4-BE49-F238E27FC236}">
                <a16:creationId xmlns:a16="http://schemas.microsoft.com/office/drawing/2014/main" id="{90632A7B-EBBA-F5A0-20D4-6063A100D062}"/>
              </a:ext>
            </a:extLst>
          </p:cNvPr>
          <p:cNvPicPr>
            <a:picLocks noChangeAspect="1"/>
          </p:cNvPicPr>
          <p:nvPr/>
        </p:nvPicPr>
        <p:blipFill>
          <a:blip r:embed="rId3"/>
          <a:stretch>
            <a:fillRect/>
          </a:stretch>
        </p:blipFill>
        <p:spPr>
          <a:xfrm>
            <a:off x="0" y="4131398"/>
            <a:ext cx="7559675" cy="5039783"/>
          </a:xfrm>
          <a:prstGeom prst="rect">
            <a:avLst/>
          </a:prstGeom>
        </p:spPr>
      </p:pic>
      <p:sp>
        <p:nvSpPr>
          <p:cNvPr id="6" name="Freeform 5">
            <a:extLst>
              <a:ext uri="{FF2B5EF4-FFF2-40B4-BE49-F238E27FC236}">
                <a16:creationId xmlns:a16="http://schemas.microsoft.com/office/drawing/2014/main" id="{B67C54B9-DF4B-BF89-1497-B1137EBBEC1E}"/>
              </a:ext>
            </a:extLst>
          </p:cNvPr>
          <p:cNvSpPr/>
          <p:nvPr/>
        </p:nvSpPr>
        <p:spPr>
          <a:xfrm rot="20057100">
            <a:off x="-1072286" y="6759216"/>
            <a:ext cx="3293886" cy="2889334"/>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7" name="Rectangle 6">
            <a:extLst>
              <a:ext uri="{FF2B5EF4-FFF2-40B4-BE49-F238E27FC236}">
                <a16:creationId xmlns:a16="http://schemas.microsoft.com/office/drawing/2014/main" id="{0A2FA087-1DFC-8A24-5E57-2E8B2D928570}"/>
              </a:ext>
            </a:extLst>
          </p:cNvPr>
          <p:cNvSpPr/>
          <p:nvPr/>
        </p:nvSpPr>
        <p:spPr>
          <a:xfrm>
            <a:off x="-15584" y="4131398"/>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010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4D42-E595-CC05-B1E9-6D0C1F1EFA6F}"/>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DC1C4C5B-605B-F1AD-08BB-F4B4014E69CB}"/>
              </a:ext>
            </a:extLst>
          </p:cNvPr>
          <p:cNvSpPr/>
          <p:nvPr/>
        </p:nvSpPr>
        <p:spPr>
          <a:xfrm rot="10800000">
            <a:off x="-3" y="1382751"/>
            <a:ext cx="2016855" cy="867442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pic>
        <p:nvPicPr>
          <p:cNvPr id="37" name="Picture 36">
            <a:extLst>
              <a:ext uri="{FF2B5EF4-FFF2-40B4-BE49-F238E27FC236}">
                <a16:creationId xmlns:a16="http://schemas.microsoft.com/office/drawing/2014/main" id="{69C0598F-8333-A190-8E7C-D2AC5CC5974F}"/>
              </a:ext>
            </a:extLst>
          </p:cNvPr>
          <p:cNvPicPr>
            <a:picLocks noChangeAspect="1"/>
          </p:cNvPicPr>
          <p:nvPr/>
        </p:nvPicPr>
        <p:blipFill rotWithShape="1">
          <a:blip r:embed="rId2"/>
          <a:srcRect t="21472" b="21472"/>
          <a:stretch/>
        </p:blipFill>
        <p:spPr>
          <a:xfrm>
            <a:off x="-325" y="1692300"/>
            <a:ext cx="7559675" cy="3248985"/>
          </a:xfrm>
          <a:prstGeom prst="rect">
            <a:avLst/>
          </a:prstGeom>
        </p:spPr>
      </p:pic>
      <p:sp>
        <p:nvSpPr>
          <p:cNvPr id="10" name="Text Placeholder 12">
            <a:extLst>
              <a:ext uri="{FF2B5EF4-FFF2-40B4-BE49-F238E27FC236}">
                <a16:creationId xmlns:a16="http://schemas.microsoft.com/office/drawing/2014/main" id="{218B7C46-E4F9-2978-BE59-FEE29B7C9553}"/>
              </a:ext>
            </a:extLst>
          </p:cNvPr>
          <p:cNvSpPr txBox="1">
            <a:spLocks/>
          </p:cNvSpPr>
          <p:nvPr/>
        </p:nvSpPr>
        <p:spPr>
          <a:xfrm>
            <a:off x="2389412" y="5353011"/>
            <a:ext cx="3938368" cy="45695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840"/>
              </a:lnSpc>
              <a:spcBef>
                <a:spcPts val="0"/>
              </a:spcBef>
              <a:buNone/>
              <a:tabLst>
                <a:tab pos="3460750" algn="l"/>
                <a:tab pos="3597275" algn="l"/>
                <a:tab pos="4791075" algn="l"/>
              </a:tabLst>
            </a:pPr>
            <a:r>
              <a:rPr lang="en-US" sz="1700" dirty="0">
                <a:solidFill>
                  <a:srgbClr val="000000"/>
                </a:solidFill>
              </a:rPr>
              <a:t>Sfide di sostenibilità nei trasporti </a:t>
            </a:r>
            <a:r>
              <a:rPr lang="en-US" sz="1700" dirty="0">
                <a:solidFill>
                  <a:srgbClr val="000000"/>
                </a:solidFill>
                <a:hlinkClick r:id="rId3" action="ppaction://hlinksldjump">
                  <a:extLst>
                    <a:ext uri="{A12FA001-AC4F-418D-AE19-62706E023703}">
                      <ahyp:hlinkClr xmlns:ahyp="http://schemas.microsoft.com/office/drawing/2018/hyperlinkcolor" val="tx"/>
                    </a:ext>
                  </a:extLst>
                </a:hlinkClick>
              </a:rPr>
              <a:t>   33</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Attuale utilizzo dell'IA nei trasporti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34</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Il ruolo dell'IA nella promozione della sostenibilità</a:t>
            </a:r>
          </a:p>
          <a:p>
            <a:pPr marL="0" lvl="1" indent="0">
              <a:lnSpc>
                <a:spcPts val="1840"/>
              </a:lnSpc>
              <a:spcBef>
                <a:spcPts val="0"/>
              </a:spcBef>
              <a:buNone/>
              <a:tabLst>
                <a:tab pos="3460750" algn="l"/>
                <a:tab pos="3597275" algn="l"/>
                <a:tab pos="4791075" algn="l"/>
              </a:tabLst>
            </a:pPr>
            <a:r>
              <a:rPr lang="en-US" sz="1700" dirty="0">
                <a:solidFill>
                  <a:srgbClr val="000000"/>
                </a:solidFill>
              </a:rPr>
              <a:t>nella gestione delle risorse, nella riduzione dei rifiuti e nel controllo delle emissioni </a:t>
            </a:r>
            <a:r>
              <a:rPr lang="en-US" sz="1700" dirty="0">
                <a:solidFill>
                  <a:srgbClr val="000000"/>
                </a:solidFill>
                <a:hlinkClick r:id="rId5" action="ppaction://hlinksldjump">
                  <a:extLst>
                    <a:ext uri="{A12FA001-AC4F-418D-AE19-62706E023703}">
                      <ahyp:hlinkClr xmlns:ahyp="http://schemas.microsoft.com/office/drawing/2018/hyperlinkcolor" val="tx"/>
                    </a:ext>
                  </a:extLst>
                </a:hlinkClick>
              </a:rPr>
              <a:t>   36</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Sfide specifiche del settore (ad es. infrastrutture, costi, carenze di competenze)/</a:t>
            </a:r>
          </a:p>
          <a:p>
            <a:pPr marL="0" lvl="1" indent="0">
              <a:lnSpc>
                <a:spcPts val="1840"/>
              </a:lnSpc>
              <a:spcBef>
                <a:spcPts val="0"/>
              </a:spcBef>
              <a:buNone/>
              <a:tabLst>
                <a:tab pos="3460750" algn="l"/>
                <a:tab pos="3597275" algn="l"/>
                <a:tab pos="4791075" algn="l"/>
              </a:tabLst>
            </a:pPr>
            <a:r>
              <a:rPr lang="en-US" sz="1700" dirty="0">
                <a:solidFill>
                  <a:srgbClr val="000000"/>
                </a:solidFill>
              </a:rPr>
              <a:t>Ostacoli più generali, tra cui la resistenza </a:t>
            </a:r>
          </a:p>
          <a:p>
            <a:pPr marL="0" lvl="1" indent="0">
              <a:lnSpc>
                <a:spcPts val="1840"/>
              </a:lnSpc>
              <a:spcBef>
                <a:spcPts val="0"/>
              </a:spcBef>
              <a:buNone/>
              <a:tabLst>
                <a:tab pos="3460750" algn="l"/>
                <a:tab pos="3597275" algn="l"/>
                <a:tab pos="4791075" algn="l"/>
              </a:tabLst>
            </a:pPr>
            <a:r>
              <a:rPr lang="en-US" sz="1700" dirty="0">
                <a:solidFill>
                  <a:srgbClr val="000000"/>
                </a:solidFill>
              </a:rPr>
              <a:t>al cambiamento e mancanza di comprensione</a:t>
            </a:r>
          </a:p>
          <a:p>
            <a:pPr marL="0" lvl="1" indent="0">
              <a:lnSpc>
                <a:spcPts val="1840"/>
              </a:lnSpc>
              <a:spcBef>
                <a:spcPts val="0"/>
              </a:spcBef>
              <a:buNone/>
              <a:tabLst>
                <a:tab pos="3460750" algn="l"/>
                <a:tab pos="3597275" algn="l"/>
                <a:tab pos="4791075" algn="l"/>
              </a:tabLst>
            </a:pPr>
            <a:r>
              <a:rPr lang="en-US" sz="1700" dirty="0">
                <a:solidFill>
                  <a:srgbClr val="000000"/>
                </a:solidFill>
              </a:rPr>
              <a:t> in termini di sostenibilità/IA </a:t>
            </a:r>
            <a:r>
              <a:rPr lang="en-US" sz="1700" dirty="0">
                <a:solidFill>
                  <a:srgbClr val="000000"/>
                </a:solidFill>
                <a:hlinkClick r:id="rId6" action="ppaction://hlinksldjump">
                  <a:extLst>
                    <a:ext uri="{A12FA001-AC4F-418D-AE19-62706E023703}">
                      <ahyp:hlinkClr xmlns:ahyp="http://schemas.microsoft.com/office/drawing/2018/hyperlinkcolor" val="tx"/>
                    </a:ext>
                  </a:extLst>
                </a:hlinkClick>
              </a:rPr>
              <a:t>   37</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Soluzioni e raccomandazioni per superare queste sfide </a:t>
            </a:r>
            <a:r>
              <a:rPr lang="en-US" sz="1700" dirty="0">
                <a:solidFill>
                  <a:srgbClr val="000000"/>
                </a:solidFill>
                <a:hlinkClick r:id="rId7" action="ppaction://hlinksldjump">
                  <a:extLst>
                    <a:ext uri="{A12FA001-AC4F-418D-AE19-62706E023703}">
                      <ahyp:hlinkClr xmlns:ahyp="http://schemas.microsoft.com/office/drawing/2018/hyperlinkcolor" val="tx"/>
                    </a:ext>
                  </a:extLst>
                </a:hlinkClick>
              </a:rPr>
              <a:t>   38</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Migliorare l'integrazione dell'istruzione professionale nel settore dei trasporti </a:t>
            </a:r>
            <a:r>
              <a:rPr lang="en-US" sz="1700" dirty="0">
                <a:solidFill>
                  <a:srgbClr val="000000"/>
                </a:solidFill>
                <a:hlinkClick r:id="rId8" action="ppaction://hlinksldjump">
                  <a:extLst>
                    <a:ext uri="{A12FA001-AC4F-418D-AE19-62706E023703}">
                      <ahyp:hlinkClr xmlns:ahyp="http://schemas.microsoft.com/office/drawing/2018/hyperlinkcolor" val="tx"/>
                    </a:ext>
                  </a:extLst>
                </a:hlinkClick>
              </a:rPr>
              <a:t>   40</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p:txBody>
      </p:sp>
      <p:sp>
        <p:nvSpPr>
          <p:cNvPr id="13" name="Rectangle 12">
            <a:extLst>
              <a:ext uri="{FF2B5EF4-FFF2-40B4-BE49-F238E27FC236}">
                <a16:creationId xmlns:a16="http://schemas.microsoft.com/office/drawing/2014/main" id="{84AA12A7-8776-9D58-F80D-AEBCAAF5F649}"/>
              </a:ext>
            </a:extLst>
          </p:cNvPr>
          <p:cNvSpPr/>
          <p:nvPr/>
        </p:nvSpPr>
        <p:spPr>
          <a:xfrm>
            <a:off x="1851585" y="5372789"/>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F30EECC4-8A2E-70FA-EB60-FF76F7E7C045}"/>
              </a:ext>
            </a:extLst>
          </p:cNvPr>
          <p:cNvSpPr txBox="1">
            <a:spLocks/>
          </p:cNvSpPr>
          <p:nvPr/>
        </p:nvSpPr>
        <p:spPr>
          <a:xfrm>
            <a:off x="1759587" y="533370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4.1</a:t>
            </a:r>
          </a:p>
        </p:txBody>
      </p:sp>
      <p:cxnSp>
        <p:nvCxnSpPr>
          <p:cNvPr id="15" name="Straight Connector 14">
            <a:extLst>
              <a:ext uri="{FF2B5EF4-FFF2-40B4-BE49-F238E27FC236}">
                <a16:creationId xmlns:a16="http://schemas.microsoft.com/office/drawing/2014/main" id="{16F0E50B-F1BF-33DE-30F7-111C48FBF86F}"/>
              </a:ext>
            </a:extLst>
          </p:cNvPr>
          <p:cNvCxnSpPr>
            <a:cxnSpLocks/>
          </p:cNvCxnSpPr>
          <p:nvPr/>
        </p:nvCxnSpPr>
        <p:spPr>
          <a:xfrm>
            <a:off x="2399140" y="6202007"/>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A23E0195-883A-FCFD-4B38-73F6CB2F335A}"/>
              </a:ext>
            </a:extLst>
          </p:cNvPr>
          <p:cNvSpPr/>
          <p:nvPr/>
        </p:nvSpPr>
        <p:spPr>
          <a:xfrm rot="16200000">
            <a:off x="5871926" y="287271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70A59D68-1BD8-C034-5A7F-46EDC6E67CAC}"/>
              </a:ext>
            </a:extLst>
          </p:cNvPr>
          <p:cNvSpPr txBox="1">
            <a:spLocks/>
          </p:cNvSpPr>
          <p:nvPr/>
        </p:nvSpPr>
        <p:spPr>
          <a:xfrm>
            <a:off x="468525" y="387905"/>
            <a:ext cx="4961414"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Sostenibilità e </a:t>
            </a:r>
          </a:p>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IA nei trasporti </a:t>
            </a:r>
            <a:r>
              <a:rPr lang="en-US" sz="2800" i="1" dirty="0">
                <a:solidFill>
                  <a:srgbClr val="51C4C6"/>
                </a:solidFill>
                <a:latin typeface="Calibri" panose="020F0502020204030204" pitchFamily="34" charset="0"/>
                <a:cs typeface="Calibri" panose="020F0502020204030204" pitchFamily="34" charset="0"/>
              </a:rPr>
              <a:t>(HST)</a:t>
            </a:r>
            <a:endParaRPr lang="en-US" sz="2800" b="1" dirty="0">
              <a:solidFill>
                <a:srgbClr val="00898B"/>
              </a:solidFill>
              <a:latin typeface="Calibri" panose="020F0502020204030204" pitchFamily="34" charset="0"/>
              <a:cs typeface="Calibri" panose="020F0502020204030204" pitchFamily="34" charset="0"/>
            </a:endParaRPr>
          </a:p>
        </p:txBody>
      </p:sp>
      <p:sp>
        <p:nvSpPr>
          <p:cNvPr id="39" name="Text Placeholder 8">
            <a:extLst>
              <a:ext uri="{FF2B5EF4-FFF2-40B4-BE49-F238E27FC236}">
                <a16:creationId xmlns:a16="http://schemas.microsoft.com/office/drawing/2014/main" id="{8D03B6C7-934F-1F77-DF8C-903ED1CCCCC9}"/>
              </a:ext>
            </a:extLst>
          </p:cNvPr>
          <p:cNvSpPr txBox="1">
            <a:spLocks/>
          </p:cNvSpPr>
          <p:nvPr/>
        </p:nvSpPr>
        <p:spPr>
          <a:xfrm>
            <a:off x="1759587" y="5794792"/>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4.2</a:t>
            </a:r>
          </a:p>
        </p:txBody>
      </p:sp>
      <p:sp>
        <p:nvSpPr>
          <p:cNvPr id="40" name="Text Placeholder 8">
            <a:extLst>
              <a:ext uri="{FF2B5EF4-FFF2-40B4-BE49-F238E27FC236}">
                <a16:creationId xmlns:a16="http://schemas.microsoft.com/office/drawing/2014/main" id="{0758638C-AD4F-C6EB-478D-09FF699593A5}"/>
              </a:ext>
            </a:extLst>
          </p:cNvPr>
          <p:cNvSpPr txBox="1">
            <a:spLocks/>
          </p:cNvSpPr>
          <p:nvPr/>
        </p:nvSpPr>
        <p:spPr>
          <a:xfrm>
            <a:off x="1759587" y="627904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4.3</a:t>
            </a:r>
          </a:p>
        </p:txBody>
      </p:sp>
      <p:sp>
        <p:nvSpPr>
          <p:cNvPr id="42" name="Text Placeholder 8">
            <a:extLst>
              <a:ext uri="{FF2B5EF4-FFF2-40B4-BE49-F238E27FC236}">
                <a16:creationId xmlns:a16="http://schemas.microsoft.com/office/drawing/2014/main" id="{BB420CF2-9897-661B-FF08-E6AB1421EAD8}"/>
              </a:ext>
            </a:extLst>
          </p:cNvPr>
          <p:cNvSpPr txBox="1">
            <a:spLocks/>
          </p:cNvSpPr>
          <p:nvPr/>
        </p:nvSpPr>
        <p:spPr>
          <a:xfrm>
            <a:off x="1759587" y="7215249"/>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4.4</a:t>
            </a:r>
          </a:p>
        </p:txBody>
      </p:sp>
      <p:sp>
        <p:nvSpPr>
          <p:cNvPr id="43" name="Text Placeholder 8">
            <a:extLst>
              <a:ext uri="{FF2B5EF4-FFF2-40B4-BE49-F238E27FC236}">
                <a16:creationId xmlns:a16="http://schemas.microsoft.com/office/drawing/2014/main" id="{7E31130E-C267-D0D4-9E4F-69D1A8827D6A}"/>
              </a:ext>
            </a:extLst>
          </p:cNvPr>
          <p:cNvSpPr txBox="1">
            <a:spLocks/>
          </p:cNvSpPr>
          <p:nvPr/>
        </p:nvSpPr>
        <p:spPr>
          <a:xfrm>
            <a:off x="1759587" y="8567187"/>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4.5</a:t>
            </a:r>
          </a:p>
        </p:txBody>
      </p:sp>
      <p:cxnSp>
        <p:nvCxnSpPr>
          <p:cNvPr id="49" name="Straight Connector 48">
            <a:extLst>
              <a:ext uri="{FF2B5EF4-FFF2-40B4-BE49-F238E27FC236}">
                <a16:creationId xmlns:a16="http://schemas.microsoft.com/office/drawing/2014/main" id="{E037F642-1058-F8D8-0A69-80B7A2311F5C}"/>
              </a:ext>
            </a:extLst>
          </p:cNvPr>
          <p:cNvCxnSpPr>
            <a:cxnSpLocks/>
          </p:cNvCxnSpPr>
          <p:nvPr/>
        </p:nvCxnSpPr>
        <p:spPr>
          <a:xfrm>
            <a:off x="2399140" y="7121006"/>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B42329B-413C-C2D3-F490-DC7E021D36F0}"/>
              </a:ext>
            </a:extLst>
          </p:cNvPr>
          <p:cNvCxnSpPr>
            <a:cxnSpLocks/>
          </p:cNvCxnSpPr>
          <p:nvPr/>
        </p:nvCxnSpPr>
        <p:spPr>
          <a:xfrm>
            <a:off x="2399140" y="5702502"/>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549510-8A42-5039-3F91-69F0E0E2730D}"/>
              </a:ext>
            </a:extLst>
          </p:cNvPr>
          <p:cNvCxnSpPr>
            <a:cxnSpLocks/>
          </p:cNvCxnSpPr>
          <p:nvPr/>
        </p:nvCxnSpPr>
        <p:spPr>
          <a:xfrm>
            <a:off x="2399140" y="847060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4B3C4E9E-223B-56BD-04DE-3AFE28D812C2}"/>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32</a:t>
            </a:fld>
            <a:endParaRPr lang="en-US" dirty="0">
              <a:solidFill>
                <a:srgbClr val="262626"/>
              </a:solidFill>
            </a:endParaRPr>
          </a:p>
        </p:txBody>
      </p:sp>
      <p:sp>
        <p:nvSpPr>
          <p:cNvPr id="85" name="Rectangle 84">
            <a:extLst>
              <a:ext uri="{FF2B5EF4-FFF2-40B4-BE49-F238E27FC236}">
                <a16:creationId xmlns:a16="http://schemas.microsoft.com/office/drawing/2014/main" id="{0940E36D-7D11-0938-6AD5-EDE15EB6319F}"/>
              </a:ext>
            </a:extLst>
          </p:cNvPr>
          <p:cNvSpPr/>
          <p:nvPr/>
        </p:nvSpPr>
        <p:spPr>
          <a:xfrm>
            <a:off x="-325" y="1692300"/>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3AB93CE5-D1C5-8F61-07CD-38460673D00F}"/>
              </a:ext>
            </a:extLst>
          </p:cNvPr>
          <p:cNvGrpSpPr/>
          <p:nvPr/>
        </p:nvGrpSpPr>
        <p:grpSpPr>
          <a:xfrm>
            <a:off x="5946728" y="689493"/>
            <a:ext cx="1402960" cy="1297991"/>
            <a:chOff x="255075" y="624887"/>
            <a:chExt cx="1402960" cy="1297991"/>
          </a:xfrm>
        </p:grpSpPr>
        <p:sp>
          <p:nvSpPr>
            <p:cNvPr id="87" name="Rectangle 86">
              <a:extLst>
                <a:ext uri="{FF2B5EF4-FFF2-40B4-BE49-F238E27FC236}">
                  <a16:creationId xmlns:a16="http://schemas.microsoft.com/office/drawing/2014/main" id="{0DC0C7C5-CB5C-87F0-ECE2-910977E7FF4E}"/>
                </a:ext>
              </a:extLst>
            </p:cNvPr>
            <p:cNvSpPr/>
            <p:nvPr/>
          </p:nvSpPr>
          <p:spPr>
            <a:xfrm>
              <a:off x="408135" y="643323"/>
              <a:ext cx="1163707" cy="1095515"/>
            </a:xfrm>
            <a:prstGeom prst="rect">
              <a:avLst/>
            </a:prstGeom>
            <a:solidFill>
              <a:srgbClr val="ADD03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 Placeholder 32">
              <a:extLst>
                <a:ext uri="{FF2B5EF4-FFF2-40B4-BE49-F238E27FC236}">
                  <a16:creationId xmlns:a16="http://schemas.microsoft.com/office/drawing/2014/main" id="{A99AA01E-C178-6D73-08FA-105684802E81}"/>
                </a:ext>
              </a:extLst>
            </p:cNvPr>
            <p:cNvSpPr txBox="1">
              <a:spLocks/>
            </p:cNvSpPr>
            <p:nvPr/>
          </p:nvSpPr>
          <p:spPr>
            <a:xfrm>
              <a:off x="255075" y="624887"/>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04</a:t>
              </a:r>
              <a:endParaRPr lang="en-US" sz="7000" dirty="0">
                <a:solidFill>
                  <a:schemeClr val="bg1"/>
                </a:solidFill>
              </a:endParaRPr>
            </a:p>
          </p:txBody>
        </p:sp>
      </p:grpSp>
      <p:grpSp>
        <p:nvGrpSpPr>
          <p:cNvPr id="22" name="Group 21">
            <a:extLst>
              <a:ext uri="{FF2B5EF4-FFF2-40B4-BE49-F238E27FC236}">
                <a16:creationId xmlns:a16="http://schemas.microsoft.com/office/drawing/2014/main" id="{5CB2E38F-5D5D-15B5-EAB5-F7964C883C50}"/>
              </a:ext>
            </a:extLst>
          </p:cNvPr>
          <p:cNvGrpSpPr/>
          <p:nvPr/>
        </p:nvGrpSpPr>
        <p:grpSpPr>
          <a:xfrm>
            <a:off x="549110" y="8523322"/>
            <a:ext cx="1028015" cy="1030494"/>
            <a:chOff x="4835837" y="5211016"/>
            <a:chExt cx="539302" cy="540603"/>
          </a:xfrm>
        </p:grpSpPr>
        <p:grpSp>
          <p:nvGrpSpPr>
            <p:cNvPr id="23" name="Group 22">
              <a:extLst>
                <a:ext uri="{FF2B5EF4-FFF2-40B4-BE49-F238E27FC236}">
                  <a16:creationId xmlns:a16="http://schemas.microsoft.com/office/drawing/2014/main" id="{E7188A5C-3885-43D6-4B5D-70FF9BF5E062}"/>
                </a:ext>
              </a:extLst>
            </p:cNvPr>
            <p:cNvGrpSpPr/>
            <p:nvPr/>
          </p:nvGrpSpPr>
          <p:grpSpPr>
            <a:xfrm>
              <a:off x="4835837" y="5211016"/>
              <a:ext cx="539302" cy="540603"/>
              <a:chOff x="3686030" y="8104978"/>
              <a:chExt cx="395065" cy="396018"/>
            </a:xfrm>
          </p:grpSpPr>
          <p:sp>
            <p:nvSpPr>
              <p:cNvPr id="27" name="Freeform 26">
                <a:extLst>
                  <a:ext uri="{FF2B5EF4-FFF2-40B4-BE49-F238E27FC236}">
                    <a16:creationId xmlns:a16="http://schemas.microsoft.com/office/drawing/2014/main" id="{A48FE56D-6252-ACD6-5DBC-66F6CD5A341B}"/>
                  </a:ext>
                </a:extLst>
              </p:cNvPr>
              <p:cNvSpPr/>
              <p:nvPr/>
            </p:nvSpPr>
            <p:spPr>
              <a:xfrm>
                <a:off x="3732676" y="8460062"/>
                <a:ext cx="199912" cy="7615"/>
              </a:xfrm>
              <a:custGeom>
                <a:avLst/>
                <a:gdLst>
                  <a:gd name="connsiteX0" fmla="*/ 199913 w 199912"/>
                  <a:gd name="connsiteY0" fmla="*/ 0 h 7615"/>
                  <a:gd name="connsiteX1" fmla="*/ 192297 w 199912"/>
                  <a:gd name="connsiteY1" fmla="*/ 7616 h 7615"/>
                  <a:gd name="connsiteX2" fmla="*/ 7616 w 199912"/>
                  <a:gd name="connsiteY2" fmla="*/ 7616 h 7615"/>
                  <a:gd name="connsiteX3" fmla="*/ 0 w 199912"/>
                  <a:gd name="connsiteY3" fmla="*/ 0 h 7615"/>
                </a:gdLst>
                <a:ahLst/>
                <a:cxnLst>
                  <a:cxn ang="0">
                    <a:pos x="connsiteX0" y="connsiteY0"/>
                  </a:cxn>
                  <a:cxn ang="0">
                    <a:pos x="connsiteX1" y="connsiteY1"/>
                  </a:cxn>
                  <a:cxn ang="0">
                    <a:pos x="connsiteX2" y="connsiteY2"/>
                  </a:cxn>
                  <a:cxn ang="0">
                    <a:pos x="connsiteX3" y="connsiteY3"/>
                  </a:cxn>
                </a:cxnLst>
                <a:rect l="l" t="t" r="r" b="b"/>
                <a:pathLst>
                  <a:path w="199912" h="7615">
                    <a:moveTo>
                      <a:pt x="199913" y="0"/>
                    </a:moveTo>
                    <a:cubicBezTo>
                      <a:pt x="199913" y="3808"/>
                      <a:pt x="197057" y="7616"/>
                      <a:pt x="192297" y="7616"/>
                    </a:cubicBezTo>
                    <a:lnTo>
                      <a:pt x="7616" y="7616"/>
                    </a:lnTo>
                    <a:cubicBezTo>
                      <a:pt x="3808" y="7616"/>
                      <a:pt x="0" y="3808"/>
                      <a:pt x="0" y="0"/>
                    </a:cubicBezTo>
                  </a:path>
                </a:pathLst>
              </a:custGeom>
              <a:noFill/>
              <a:ln w="12700" cap="flat">
                <a:solidFill>
                  <a:schemeClr val="bg1"/>
                </a:solid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E75EC4F-2C5C-BF9A-FB83-11C2FCD2BFC6}"/>
                  </a:ext>
                </a:extLst>
              </p:cNvPr>
              <p:cNvSpPr/>
              <p:nvPr/>
            </p:nvSpPr>
            <p:spPr>
              <a:xfrm>
                <a:off x="3699357" y="8354393"/>
                <a:ext cx="261790" cy="146603"/>
              </a:xfrm>
              <a:custGeom>
                <a:avLst/>
                <a:gdLst>
                  <a:gd name="connsiteX0" fmla="*/ 200865 w 261790"/>
                  <a:gd name="connsiteY0" fmla="*/ 111380 h 146603"/>
                  <a:gd name="connsiteX1" fmla="*/ 207529 w 261790"/>
                  <a:gd name="connsiteY1" fmla="*/ 140891 h 146603"/>
                  <a:gd name="connsiteX2" fmla="*/ 215144 w 261790"/>
                  <a:gd name="connsiteY2" fmla="*/ 146603 h 146603"/>
                  <a:gd name="connsiteX3" fmla="*/ 247511 w 261790"/>
                  <a:gd name="connsiteY3" fmla="*/ 146603 h 146603"/>
                  <a:gd name="connsiteX4" fmla="*/ 254175 w 261790"/>
                  <a:gd name="connsiteY4" fmla="*/ 140891 h 146603"/>
                  <a:gd name="connsiteX5" fmla="*/ 261791 w 261790"/>
                  <a:gd name="connsiteY5" fmla="*/ 108524 h 146603"/>
                  <a:gd name="connsiteX6" fmla="*/ 261791 w 261790"/>
                  <a:gd name="connsiteY6" fmla="*/ 106620 h 146603"/>
                  <a:gd name="connsiteX7" fmla="*/ 261791 w 261790"/>
                  <a:gd name="connsiteY7" fmla="*/ 106620 h 146603"/>
                  <a:gd name="connsiteX8" fmla="*/ 261791 w 261790"/>
                  <a:gd name="connsiteY8" fmla="*/ 55214 h 146603"/>
                  <a:gd name="connsiteX9" fmla="*/ 246559 w 261790"/>
                  <a:gd name="connsiteY9" fmla="*/ 8568 h 146603"/>
                  <a:gd name="connsiteX10" fmla="*/ 242751 w 261790"/>
                  <a:gd name="connsiteY10" fmla="*/ 2856 h 146603"/>
                  <a:gd name="connsiteX11" fmla="*/ 237040 w 261790"/>
                  <a:gd name="connsiteY11" fmla="*/ 0 h 146603"/>
                  <a:gd name="connsiteX12" fmla="*/ 25703 w 261790"/>
                  <a:gd name="connsiteY12" fmla="*/ 0 h 146603"/>
                  <a:gd name="connsiteX13" fmla="*/ 19039 w 261790"/>
                  <a:gd name="connsiteY13" fmla="*/ 3808 h 146603"/>
                  <a:gd name="connsiteX14" fmla="*/ 15232 w 261790"/>
                  <a:gd name="connsiteY14" fmla="*/ 9520 h 146603"/>
                  <a:gd name="connsiteX15" fmla="*/ 0 w 261790"/>
                  <a:gd name="connsiteY15" fmla="*/ 56166 h 146603"/>
                  <a:gd name="connsiteX16" fmla="*/ 0 w 261790"/>
                  <a:gd name="connsiteY16" fmla="*/ 106620 h 146603"/>
                  <a:gd name="connsiteX17" fmla="*/ 0 w 261790"/>
                  <a:gd name="connsiteY17" fmla="*/ 106620 h 146603"/>
                  <a:gd name="connsiteX18" fmla="*/ 0 w 261790"/>
                  <a:gd name="connsiteY18" fmla="*/ 108524 h 146603"/>
                  <a:gd name="connsiteX19" fmla="*/ 7616 w 261790"/>
                  <a:gd name="connsiteY19" fmla="*/ 140891 h 146603"/>
                  <a:gd name="connsiteX20" fmla="*/ 15232 w 261790"/>
                  <a:gd name="connsiteY20" fmla="*/ 146603 h 146603"/>
                  <a:gd name="connsiteX21" fmla="*/ 50454 w 261790"/>
                  <a:gd name="connsiteY21" fmla="*/ 146603 h 146603"/>
                  <a:gd name="connsiteX22" fmla="*/ 58070 w 261790"/>
                  <a:gd name="connsiteY22" fmla="*/ 140891 h 146603"/>
                  <a:gd name="connsiteX23" fmla="*/ 63782 w 261790"/>
                  <a:gd name="connsiteY23" fmla="*/ 112332 h 14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790" h="146603">
                    <a:moveTo>
                      <a:pt x="200865" y="111380"/>
                    </a:moveTo>
                    <a:lnTo>
                      <a:pt x="207529" y="140891"/>
                    </a:lnTo>
                    <a:cubicBezTo>
                      <a:pt x="208481" y="143747"/>
                      <a:pt x="211336" y="146603"/>
                      <a:pt x="215144" y="146603"/>
                    </a:cubicBezTo>
                    <a:lnTo>
                      <a:pt x="247511" y="146603"/>
                    </a:lnTo>
                    <a:cubicBezTo>
                      <a:pt x="251319" y="146603"/>
                      <a:pt x="253223" y="143747"/>
                      <a:pt x="254175" y="140891"/>
                    </a:cubicBezTo>
                    <a:lnTo>
                      <a:pt x="261791" y="108524"/>
                    </a:lnTo>
                    <a:cubicBezTo>
                      <a:pt x="261791" y="108524"/>
                      <a:pt x="261791" y="107572"/>
                      <a:pt x="261791" y="106620"/>
                    </a:cubicBezTo>
                    <a:cubicBezTo>
                      <a:pt x="261791" y="106620"/>
                      <a:pt x="261791" y="106620"/>
                      <a:pt x="261791" y="106620"/>
                    </a:cubicBezTo>
                    <a:lnTo>
                      <a:pt x="261791" y="55214"/>
                    </a:lnTo>
                    <a:cubicBezTo>
                      <a:pt x="261791" y="38079"/>
                      <a:pt x="257031" y="23799"/>
                      <a:pt x="246559" y="8568"/>
                    </a:cubicBezTo>
                    <a:lnTo>
                      <a:pt x="242751" y="2856"/>
                    </a:lnTo>
                    <a:cubicBezTo>
                      <a:pt x="241799" y="952"/>
                      <a:pt x="238944" y="0"/>
                      <a:pt x="237040" y="0"/>
                    </a:cubicBezTo>
                    <a:lnTo>
                      <a:pt x="25703" y="0"/>
                    </a:lnTo>
                    <a:cubicBezTo>
                      <a:pt x="22847" y="0"/>
                      <a:pt x="20943" y="1904"/>
                      <a:pt x="19039" y="3808"/>
                    </a:cubicBezTo>
                    <a:lnTo>
                      <a:pt x="15232" y="9520"/>
                    </a:lnTo>
                    <a:cubicBezTo>
                      <a:pt x="4760" y="23799"/>
                      <a:pt x="0" y="39031"/>
                      <a:pt x="0" y="56166"/>
                    </a:cubicBezTo>
                    <a:lnTo>
                      <a:pt x="0" y="106620"/>
                    </a:lnTo>
                    <a:cubicBezTo>
                      <a:pt x="0" y="106620"/>
                      <a:pt x="0" y="106620"/>
                      <a:pt x="0" y="106620"/>
                    </a:cubicBezTo>
                    <a:cubicBezTo>
                      <a:pt x="0" y="106620"/>
                      <a:pt x="0" y="108524"/>
                      <a:pt x="0" y="108524"/>
                    </a:cubicBezTo>
                    <a:lnTo>
                      <a:pt x="7616" y="140891"/>
                    </a:lnTo>
                    <a:cubicBezTo>
                      <a:pt x="8568" y="143747"/>
                      <a:pt x="11423" y="146603"/>
                      <a:pt x="15232" y="146603"/>
                    </a:cubicBezTo>
                    <a:lnTo>
                      <a:pt x="50454" y="146603"/>
                    </a:lnTo>
                    <a:cubicBezTo>
                      <a:pt x="53310" y="146603"/>
                      <a:pt x="57118" y="143747"/>
                      <a:pt x="58070" y="140891"/>
                    </a:cubicBezTo>
                    <a:lnTo>
                      <a:pt x="63782" y="112332"/>
                    </a:lnTo>
                  </a:path>
                </a:pathLst>
              </a:custGeom>
              <a:noFill/>
              <a:ln w="12700" cap="flat">
                <a:solidFill>
                  <a:schemeClr val="bg1"/>
                </a:solid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2A8F96D-1DBC-9A51-F15B-DCE38D24D68C}"/>
                  </a:ext>
                </a:extLst>
              </p:cNvPr>
              <p:cNvSpPr/>
              <p:nvPr/>
            </p:nvSpPr>
            <p:spPr>
              <a:xfrm>
                <a:off x="3804073" y="8400088"/>
                <a:ext cx="52358" cy="19039"/>
              </a:xfrm>
              <a:custGeom>
                <a:avLst/>
                <a:gdLst>
                  <a:gd name="connsiteX0" fmla="*/ 44742 w 52358"/>
                  <a:gd name="connsiteY0" fmla="*/ 19039 h 19039"/>
                  <a:gd name="connsiteX1" fmla="*/ 7616 w 52358"/>
                  <a:gd name="connsiteY1" fmla="*/ 19039 h 19039"/>
                  <a:gd name="connsiteX2" fmla="*/ 0 w 52358"/>
                  <a:gd name="connsiteY2" fmla="*/ 9520 h 19039"/>
                  <a:gd name="connsiteX3" fmla="*/ 7616 w 52358"/>
                  <a:gd name="connsiteY3" fmla="*/ 0 h 19039"/>
                  <a:gd name="connsiteX4" fmla="*/ 44742 w 52358"/>
                  <a:gd name="connsiteY4" fmla="*/ 0 h 19039"/>
                  <a:gd name="connsiteX5" fmla="*/ 52358 w 52358"/>
                  <a:gd name="connsiteY5" fmla="*/ 9520 h 19039"/>
                  <a:gd name="connsiteX6" fmla="*/ 44742 w 52358"/>
                  <a:gd name="connsiteY6" fmla="*/ 19039 h 1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58" h="19039">
                    <a:moveTo>
                      <a:pt x="44742" y="19039"/>
                    </a:moveTo>
                    <a:lnTo>
                      <a:pt x="7616" y="19039"/>
                    </a:lnTo>
                    <a:cubicBezTo>
                      <a:pt x="3808" y="19039"/>
                      <a:pt x="0" y="14279"/>
                      <a:pt x="0" y="9520"/>
                    </a:cubicBezTo>
                    <a:cubicBezTo>
                      <a:pt x="0" y="4760"/>
                      <a:pt x="3808" y="0"/>
                      <a:pt x="7616" y="0"/>
                    </a:cubicBezTo>
                    <a:lnTo>
                      <a:pt x="44742" y="0"/>
                    </a:lnTo>
                    <a:cubicBezTo>
                      <a:pt x="48550" y="0"/>
                      <a:pt x="52358" y="4760"/>
                      <a:pt x="52358" y="9520"/>
                    </a:cubicBezTo>
                    <a:cubicBezTo>
                      <a:pt x="52358" y="14279"/>
                      <a:pt x="49502" y="19039"/>
                      <a:pt x="44742" y="19039"/>
                    </a:cubicBezTo>
                    <a:close/>
                  </a:path>
                </a:pathLst>
              </a:custGeom>
              <a:noFill/>
              <a:ln w="12700" cap="flat">
                <a:solidFill>
                  <a:schemeClr val="bg1"/>
                </a:solid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9972A4-38AB-3B3B-95C1-49C991887956}"/>
                  </a:ext>
                </a:extLst>
              </p:cNvPr>
              <p:cNvSpPr/>
              <p:nvPr/>
            </p:nvSpPr>
            <p:spPr>
              <a:xfrm>
                <a:off x="3686030" y="8281092"/>
                <a:ext cx="294157" cy="85676"/>
              </a:xfrm>
              <a:custGeom>
                <a:avLst/>
                <a:gdLst>
                  <a:gd name="connsiteX0" fmla="*/ 273214 w 294157"/>
                  <a:gd name="connsiteY0" fmla="*/ 85677 h 85676"/>
                  <a:gd name="connsiteX1" fmla="*/ 294158 w 294157"/>
                  <a:gd name="connsiteY1" fmla="*/ 63782 h 85676"/>
                  <a:gd name="connsiteX2" fmla="*/ 273214 w 294157"/>
                  <a:gd name="connsiteY2" fmla="*/ 42838 h 85676"/>
                  <a:gd name="connsiteX3" fmla="*/ 265599 w 294157"/>
                  <a:gd name="connsiteY3" fmla="*/ 50454 h 85676"/>
                  <a:gd name="connsiteX4" fmla="*/ 273214 w 294157"/>
                  <a:gd name="connsiteY4" fmla="*/ 58070 h 85676"/>
                  <a:gd name="connsiteX5" fmla="*/ 278926 w 294157"/>
                  <a:gd name="connsiteY5" fmla="*/ 63782 h 85676"/>
                  <a:gd name="connsiteX6" fmla="*/ 273214 w 294157"/>
                  <a:gd name="connsiteY6" fmla="*/ 70445 h 85676"/>
                  <a:gd name="connsiteX7" fmla="*/ 258935 w 294157"/>
                  <a:gd name="connsiteY7" fmla="*/ 70445 h 85676"/>
                  <a:gd name="connsiteX8" fmla="*/ 248463 w 294157"/>
                  <a:gd name="connsiteY8" fmla="*/ 25703 h 85676"/>
                  <a:gd name="connsiteX9" fmla="*/ 216096 w 294157"/>
                  <a:gd name="connsiteY9" fmla="*/ 0 h 85676"/>
                  <a:gd name="connsiteX10" fmla="*/ 79013 w 294157"/>
                  <a:gd name="connsiteY10" fmla="*/ 0 h 85676"/>
                  <a:gd name="connsiteX11" fmla="*/ 46646 w 294157"/>
                  <a:gd name="connsiteY11" fmla="*/ 25703 h 85676"/>
                  <a:gd name="connsiteX12" fmla="*/ 35223 w 294157"/>
                  <a:gd name="connsiteY12" fmla="*/ 70445 h 85676"/>
                  <a:gd name="connsiteX13" fmla="*/ 19991 w 294157"/>
                  <a:gd name="connsiteY13" fmla="*/ 70445 h 85676"/>
                  <a:gd name="connsiteX14" fmla="*/ 14279 w 294157"/>
                  <a:gd name="connsiteY14" fmla="*/ 63782 h 85676"/>
                  <a:gd name="connsiteX15" fmla="*/ 19991 w 294157"/>
                  <a:gd name="connsiteY15" fmla="*/ 58070 h 85676"/>
                  <a:gd name="connsiteX16" fmla="*/ 27607 w 294157"/>
                  <a:gd name="connsiteY16" fmla="*/ 50454 h 85676"/>
                  <a:gd name="connsiteX17" fmla="*/ 19991 w 294157"/>
                  <a:gd name="connsiteY17" fmla="*/ 42838 h 85676"/>
                  <a:gd name="connsiteX18" fmla="*/ 0 w 294157"/>
                  <a:gd name="connsiteY18" fmla="*/ 63782 h 85676"/>
                  <a:gd name="connsiteX19" fmla="*/ 19991 w 294157"/>
                  <a:gd name="connsiteY19" fmla="*/ 85677 h 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157" h="85676">
                    <a:moveTo>
                      <a:pt x="273214" y="85677"/>
                    </a:moveTo>
                    <a:cubicBezTo>
                      <a:pt x="284638" y="85677"/>
                      <a:pt x="294158" y="76157"/>
                      <a:pt x="294158" y="63782"/>
                    </a:cubicBezTo>
                    <a:cubicBezTo>
                      <a:pt x="294158" y="51406"/>
                      <a:pt x="284638" y="42838"/>
                      <a:pt x="273214" y="42838"/>
                    </a:cubicBezTo>
                    <a:cubicBezTo>
                      <a:pt x="261791" y="42838"/>
                      <a:pt x="265599" y="46646"/>
                      <a:pt x="265599" y="50454"/>
                    </a:cubicBezTo>
                    <a:cubicBezTo>
                      <a:pt x="265599" y="54262"/>
                      <a:pt x="269406" y="58070"/>
                      <a:pt x="273214" y="58070"/>
                    </a:cubicBezTo>
                    <a:cubicBezTo>
                      <a:pt x="277022" y="58070"/>
                      <a:pt x="278926" y="60926"/>
                      <a:pt x="278926" y="63782"/>
                    </a:cubicBezTo>
                    <a:cubicBezTo>
                      <a:pt x="278926" y="66638"/>
                      <a:pt x="276070" y="70445"/>
                      <a:pt x="273214" y="70445"/>
                    </a:cubicBezTo>
                    <a:lnTo>
                      <a:pt x="258935" y="70445"/>
                    </a:lnTo>
                    <a:lnTo>
                      <a:pt x="248463" y="25703"/>
                    </a:lnTo>
                    <a:cubicBezTo>
                      <a:pt x="244655" y="10472"/>
                      <a:pt x="231328" y="0"/>
                      <a:pt x="216096" y="0"/>
                    </a:cubicBezTo>
                    <a:lnTo>
                      <a:pt x="79013" y="0"/>
                    </a:lnTo>
                    <a:cubicBezTo>
                      <a:pt x="62830" y="0"/>
                      <a:pt x="49502" y="10472"/>
                      <a:pt x="46646" y="25703"/>
                    </a:cubicBezTo>
                    <a:lnTo>
                      <a:pt x="35223" y="70445"/>
                    </a:lnTo>
                    <a:lnTo>
                      <a:pt x="19991" y="70445"/>
                    </a:lnTo>
                    <a:cubicBezTo>
                      <a:pt x="17135" y="70445"/>
                      <a:pt x="14279" y="67590"/>
                      <a:pt x="14279" y="63782"/>
                    </a:cubicBezTo>
                    <a:cubicBezTo>
                      <a:pt x="14279" y="59974"/>
                      <a:pt x="17135" y="58070"/>
                      <a:pt x="19991" y="58070"/>
                    </a:cubicBezTo>
                    <a:cubicBezTo>
                      <a:pt x="22847" y="58070"/>
                      <a:pt x="27607" y="54262"/>
                      <a:pt x="27607" y="50454"/>
                    </a:cubicBezTo>
                    <a:cubicBezTo>
                      <a:pt x="27607" y="46646"/>
                      <a:pt x="23799" y="42838"/>
                      <a:pt x="19991" y="42838"/>
                    </a:cubicBezTo>
                    <a:cubicBezTo>
                      <a:pt x="9520" y="42838"/>
                      <a:pt x="0" y="52358"/>
                      <a:pt x="0" y="63782"/>
                    </a:cubicBezTo>
                    <a:cubicBezTo>
                      <a:pt x="0" y="75205"/>
                      <a:pt x="9520" y="85677"/>
                      <a:pt x="19991" y="85677"/>
                    </a:cubicBezTo>
                  </a:path>
                </a:pathLst>
              </a:custGeom>
              <a:noFill/>
              <a:ln w="12700" cap="flat">
                <a:solidFill>
                  <a:schemeClr val="bg1"/>
                </a:solid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0F27DE4-3603-1BF3-AC60-0FFB9D15B59D}"/>
                  </a:ext>
                </a:extLst>
              </p:cNvPr>
              <p:cNvSpPr/>
              <p:nvPr/>
            </p:nvSpPr>
            <p:spPr>
              <a:xfrm>
                <a:off x="3837392" y="8104978"/>
                <a:ext cx="243703" cy="237991"/>
              </a:xfrm>
              <a:custGeom>
                <a:avLst/>
                <a:gdLst>
                  <a:gd name="connsiteX0" fmla="*/ 4760 w 243703"/>
                  <a:gd name="connsiteY0" fmla="*/ 158978 h 237991"/>
                  <a:gd name="connsiteX1" fmla="*/ 0 w 243703"/>
                  <a:gd name="connsiteY1" fmla="*/ 122804 h 237991"/>
                  <a:gd name="connsiteX2" fmla="*/ 121852 w 243703"/>
                  <a:gd name="connsiteY2" fmla="*/ 0 h 237991"/>
                  <a:gd name="connsiteX3" fmla="*/ 243703 w 243703"/>
                  <a:gd name="connsiteY3" fmla="*/ 122804 h 237991"/>
                  <a:gd name="connsiteX4" fmla="*/ 163738 w 243703"/>
                  <a:gd name="connsiteY4" fmla="*/ 237992 h 237991"/>
                  <a:gd name="connsiteX5" fmla="*/ 160882 w 243703"/>
                  <a:gd name="connsiteY5" fmla="*/ 237992 h 2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03" h="237991">
                    <a:moveTo>
                      <a:pt x="4760" y="158978"/>
                    </a:moveTo>
                    <a:cubicBezTo>
                      <a:pt x="952" y="147555"/>
                      <a:pt x="0" y="134227"/>
                      <a:pt x="0" y="122804"/>
                    </a:cubicBezTo>
                    <a:cubicBezTo>
                      <a:pt x="0" y="55214"/>
                      <a:pt x="54262" y="0"/>
                      <a:pt x="121852" y="0"/>
                    </a:cubicBezTo>
                    <a:cubicBezTo>
                      <a:pt x="189441" y="0"/>
                      <a:pt x="243703" y="55214"/>
                      <a:pt x="243703" y="122804"/>
                    </a:cubicBezTo>
                    <a:cubicBezTo>
                      <a:pt x="243703" y="190393"/>
                      <a:pt x="211336" y="220856"/>
                      <a:pt x="163738" y="237992"/>
                    </a:cubicBezTo>
                    <a:cubicBezTo>
                      <a:pt x="162786" y="237040"/>
                      <a:pt x="161834" y="237992"/>
                      <a:pt x="160882" y="237992"/>
                    </a:cubicBezTo>
                  </a:path>
                </a:pathLst>
              </a:custGeom>
              <a:noFill/>
              <a:ln w="12700" cap="flat">
                <a:solidFill>
                  <a:schemeClr val="bg1"/>
                </a:solid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3C0ABA8-EC54-4A23-C662-EE89BB891B12}"/>
                  </a:ext>
                </a:extLst>
              </p:cNvPr>
              <p:cNvSpPr/>
              <p:nvPr/>
            </p:nvSpPr>
            <p:spPr>
              <a:xfrm>
                <a:off x="3728868" y="8380097"/>
                <a:ext cx="57117" cy="57117"/>
              </a:xfrm>
              <a:custGeom>
                <a:avLst/>
                <a:gdLst>
                  <a:gd name="connsiteX0" fmla="*/ 57118 w 57117"/>
                  <a:gd name="connsiteY0" fmla="*/ 28559 h 57117"/>
                  <a:gd name="connsiteX1" fmla="*/ 28559 w 57117"/>
                  <a:gd name="connsiteY1" fmla="*/ 57118 h 57117"/>
                  <a:gd name="connsiteX2" fmla="*/ 0 w 57117"/>
                  <a:gd name="connsiteY2" fmla="*/ 28559 h 57117"/>
                  <a:gd name="connsiteX3" fmla="*/ 28559 w 57117"/>
                  <a:gd name="connsiteY3" fmla="*/ 0 h 57117"/>
                </a:gdLst>
                <a:ahLst/>
                <a:cxnLst>
                  <a:cxn ang="0">
                    <a:pos x="connsiteX0" y="connsiteY0"/>
                  </a:cxn>
                  <a:cxn ang="0">
                    <a:pos x="connsiteX1" y="connsiteY1"/>
                  </a:cxn>
                  <a:cxn ang="0">
                    <a:pos x="connsiteX2" y="connsiteY2"/>
                  </a:cxn>
                  <a:cxn ang="0">
                    <a:pos x="connsiteX3" y="connsiteY3"/>
                  </a:cxn>
                </a:cxnLst>
                <a:rect l="l" t="t" r="r" b="b"/>
                <a:pathLst>
                  <a:path w="57117" h="57117">
                    <a:moveTo>
                      <a:pt x="57118" y="28559"/>
                    </a:moveTo>
                    <a:cubicBezTo>
                      <a:pt x="57118" y="44743"/>
                      <a:pt x="44742" y="57118"/>
                      <a:pt x="28559" y="57118"/>
                    </a:cubicBezTo>
                    <a:cubicBezTo>
                      <a:pt x="12375" y="57118"/>
                      <a:pt x="0" y="44743"/>
                      <a:pt x="0" y="28559"/>
                    </a:cubicBezTo>
                    <a:cubicBezTo>
                      <a:pt x="0" y="12375"/>
                      <a:pt x="12375" y="0"/>
                      <a:pt x="28559" y="0"/>
                    </a:cubicBezTo>
                  </a:path>
                </a:pathLst>
              </a:custGeom>
              <a:noFill/>
              <a:ln w="12700" cap="flat">
                <a:solidFill>
                  <a:schemeClr val="bg1"/>
                </a:solid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7D496C1-313B-9D47-F4BD-28A7E5DC490D}"/>
                  </a:ext>
                </a:extLst>
              </p:cNvPr>
              <p:cNvSpPr/>
              <p:nvPr/>
            </p:nvSpPr>
            <p:spPr>
              <a:xfrm>
                <a:off x="3875471" y="8381049"/>
                <a:ext cx="57117" cy="57117"/>
              </a:xfrm>
              <a:custGeom>
                <a:avLst/>
                <a:gdLst>
                  <a:gd name="connsiteX0" fmla="*/ 57118 w 57117"/>
                  <a:gd name="connsiteY0" fmla="*/ 28559 h 57117"/>
                  <a:gd name="connsiteX1" fmla="*/ 28559 w 57117"/>
                  <a:gd name="connsiteY1" fmla="*/ 57118 h 57117"/>
                  <a:gd name="connsiteX2" fmla="*/ 0 w 57117"/>
                  <a:gd name="connsiteY2" fmla="*/ 28559 h 57117"/>
                  <a:gd name="connsiteX3" fmla="*/ 28559 w 57117"/>
                  <a:gd name="connsiteY3" fmla="*/ 0 h 57117"/>
                </a:gdLst>
                <a:ahLst/>
                <a:cxnLst>
                  <a:cxn ang="0">
                    <a:pos x="connsiteX0" y="connsiteY0"/>
                  </a:cxn>
                  <a:cxn ang="0">
                    <a:pos x="connsiteX1" y="connsiteY1"/>
                  </a:cxn>
                  <a:cxn ang="0">
                    <a:pos x="connsiteX2" y="connsiteY2"/>
                  </a:cxn>
                  <a:cxn ang="0">
                    <a:pos x="connsiteX3" y="connsiteY3"/>
                  </a:cxn>
                </a:cxnLst>
                <a:rect l="l" t="t" r="r" b="b"/>
                <a:pathLst>
                  <a:path w="57117" h="57117">
                    <a:moveTo>
                      <a:pt x="57118" y="28559"/>
                    </a:moveTo>
                    <a:cubicBezTo>
                      <a:pt x="57118" y="44742"/>
                      <a:pt x="44742" y="57118"/>
                      <a:pt x="28559" y="57118"/>
                    </a:cubicBezTo>
                    <a:cubicBezTo>
                      <a:pt x="12375" y="57118"/>
                      <a:pt x="0" y="44742"/>
                      <a:pt x="0" y="28559"/>
                    </a:cubicBezTo>
                    <a:cubicBezTo>
                      <a:pt x="0" y="12375"/>
                      <a:pt x="12375" y="0"/>
                      <a:pt x="28559" y="0"/>
                    </a:cubicBezTo>
                  </a:path>
                </a:pathLst>
              </a:custGeom>
              <a:noFill/>
              <a:ln w="12700" cap="flat">
                <a:solidFill>
                  <a:schemeClr val="bg1"/>
                </a:solid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26C7E92D-EA81-0238-53D3-5A8A8D5794E0}"/>
                </a:ext>
              </a:extLst>
            </p:cNvPr>
            <p:cNvGrpSpPr/>
            <p:nvPr/>
          </p:nvGrpSpPr>
          <p:grpSpPr>
            <a:xfrm rot="1286664">
              <a:off x="5139342" y="5296520"/>
              <a:ext cx="142592" cy="142398"/>
              <a:chOff x="5139342" y="5296520"/>
              <a:chExt cx="142592" cy="142398"/>
            </a:xfrm>
          </p:grpSpPr>
          <p:sp>
            <p:nvSpPr>
              <p:cNvPr id="25" name="Freeform 24">
                <a:extLst>
                  <a:ext uri="{FF2B5EF4-FFF2-40B4-BE49-F238E27FC236}">
                    <a16:creationId xmlns:a16="http://schemas.microsoft.com/office/drawing/2014/main" id="{B253A52F-A127-4682-BC17-BD587F59A8C8}"/>
                  </a:ext>
                </a:extLst>
              </p:cNvPr>
              <p:cNvSpPr/>
              <p:nvPr/>
            </p:nvSpPr>
            <p:spPr>
              <a:xfrm>
                <a:off x="5139342" y="5296520"/>
                <a:ext cx="142592" cy="142398"/>
              </a:xfrm>
              <a:custGeom>
                <a:avLst/>
                <a:gdLst>
                  <a:gd name="connsiteX0" fmla="*/ 82825 w 317504"/>
                  <a:gd name="connsiteY0" fmla="*/ 234362 h 317074"/>
                  <a:gd name="connsiteX1" fmla="*/ 315560 w 317504"/>
                  <a:gd name="connsiteY1" fmla="*/ 315132 h 317074"/>
                  <a:gd name="connsiteX2" fmla="*/ 234680 w 317504"/>
                  <a:gd name="connsiteY2" fmla="*/ 82713 h 317074"/>
                  <a:gd name="connsiteX3" fmla="*/ 1945 w 317504"/>
                  <a:gd name="connsiteY3" fmla="*/ 1942 h 317074"/>
                  <a:gd name="connsiteX4" fmla="*/ 82825 w 317504"/>
                  <a:gd name="connsiteY4" fmla="*/ 234362 h 317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504" h="317074">
                    <a:moveTo>
                      <a:pt x="82825" y="234362"/>
                    </a:moveTo>
                    <a:cubicBezTo>
                      <a:pt x="145547" y="297000"/>
                      <a:pt x="233030" y="325023"/>
                      <a:pt x="315560" y="315132"/>
                    </a:cubicBezTo>
                    <a:cubicBezTo>
                      <a:pt x="325463" y="232714"/>
                      <a:pt x="297404" y="146998"/>
                      <a:pt x="234680" y="82713"/>
                    </a:cubicBezTo>
                    <a:cubicBezTo>
                      <a:pt x="171958" y="20075"/>
                      <a:pt x="84475" y="-7948"/>
                      <a:pt x="1945" y="1942"/>
                    </a:cubicBezTo>
                    <a:cubicBezTo>
                      <a:pt x="-7958" y="84361"/>
                      <a:pt x="20101" y="170076"/>
                      <a:pt x="82825" y="234362"/>
                    </a:cubicBezTo>
                    <a:close/>
                  </a:path>
                </a:pathLst>
              </a:custGeom>
              <a:solidFill>
                <a:srgbClr val="00898B"/>
              </a:solidFill>
              <a:ln w="12700" cap="rnd">
                <a:solidFill>
                  <a:schemeClr val="bg1"/>
                </a:solidFill>
                <a:prstDash val="solid"/>
                <a:miter/>
              </a:ln>
            </p:spPr>
            <p:txBody>
              <a:bodyPr rtlCol="0" anchor="ctr"/>
              <a:lstStyle/>
              <a:p>
                <a:endParaRPr lang="en-US" sz="1799"/>
              </a:p>
            </p:txBody>
          </p:sp>
          <p:sp>
            <p:nvSpPr>
              <p:cNvPr id="26" name="Freeform 25">
                <a:extLst>
                  <a:ext uri="{FF2B5EF4-FFF2-40B4-BE49-F238E27FC236}">
                    <a16:creationId xmlns:a16="http://schemas.microsoft.com/office/drawing/2014/main" id="{82BE1145-C000-6715-8B16-9A4487217D3B}"/>
                  </a:ext>
                </a:extLst>
              </p:cNvPr>
              <p:cNvSpPr/>
              <p:nvPr/>
            </p:nvSpPr>
            <p:spPr>
              <a:xfrm>
                <a:off x="5202488" y="5360318"/>
                <a:ext cx="78577" cy="77730"/>
              </a:xfrm>
              <a:custGeom>
                <a:avLst/>
                <a:gdLst>
                  <a:gd name="connsiteX0" fmla="*/ 0 w 174964"/>
                  <a:gd name="connsiteY0" fmla="*/ 0 h 173078"/>
                  <a:gd name="connsiteX1" fmla="*/ 174964 w 174964"/>
                  <a:gd name="connsiteY1" fmla="*/ 173078 h 173078"/>
                </a:gdLst>
                <a:ahLst/>
                <a:cxnLst>
                  <a:cxn ang="0">
                    <a:pos x="connsiteX0" y="connsiteY0"/>
                  </a:cxn>
                  <a:cxn ang="0">
                    <a:pos x="connsiteX1" y="connsiteY1"/>
                  </a:cxn>
                </a:cxnLst>
                <a:rect l="l" t="t" r="r" b="b"/>
                <a:pathLst>
                  <a:path w="174964" h="173078">
                    <a:moveTo>
                      <a:pt x="0" y="0"/>
                    </a:moveTo>
                    <a:lnTo>
                      <a:pt x="174964" y="173078"/>
                    </a:lnTo>
                  </a:path>
                </a:pathLst>
              </a:custGeom>
              <a:ln w="12700" cap="rnd">
                <a:solidFill>
                  <a:schemeClr val="bg1"/>
                </a:solidFill>
                <a:prstDash val="solid"/>
                <a:miter/>
              </a:ln>
            </p:spPr>
            <p:txBody>
              <a:bodyPr rtlCol="0" anchor="ctr"/>
              <a:lstStyle/>
              <a:p>
                <a:endParaRPr lang="en-US" sz="1799"/>
              </a:p>
            </p:txBody>
          </p:sp>
        </p:grpSp>
      </p:grpSp>
      <p:sp>
        <p:nvSpPr>
          <p:cNvPr id="38" name="Text Placeholder 8">
            <a:extLst>
              <a:ext uri="{FF2B5EF4-FFF2-40B4-BE49-F238E27FC236}">
                <a16:creationId xmlns:a16="http://schemas.microsoft.com/office/drawing/2014/main" id="{8B11C423-D44F-31CC-9206-4E35F8EC2828}"/>
              </a:ext>
            </a:extLst>
          </p:cNvPr>
          <p:cNvSpPr txBox="1">
            <a:spLocks/>
          </p:cNvSpPr>
          <p:nvPr/>
        </p:nvSpPr>
        <p:spPr>
          <a:xfrm>
            <a:off x="1759587" y="925054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4,6</a:t>
            </a:r>
          </a:p>
        </p:txBody>
      </p:sp>
      <p:cxnSp>
        <p:nvCxnSpPr>
          <p:cNvPr id="41" name="Straight Connector 40">
            <a:extLst>
              <a:ext uri="{FF2B5EF4-FFF2-40B4-BE49-F238E27FC236}">
                <a16:creationId xmlns:a16="http://schemas.microsoft.com/office/drawing/2014/main" id="{DAA65630-B1B5-E852-F71F-619817D8CD8F}"/>
              </a:ext>
            </a:extLst>
          </p:cNvPr>
          <p:cNvCxnSpPr>
            <a:cxnSpLocks/>
          </p:cNvCxnSpPr>
          <p:nvPr/>
        </p:nvCxnSpPr>
        <p:spPr>
          <a:xfrm>
            <a:off x="2399140" y="9152336"/>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1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E2BF-DE35-2670-622A-A32B52FD66FA}"/>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F09587F3-3D67-754D-1DAB-2CE4D401B78A}"/>
              </a:ext>
            </a:extLst>
          </p:cNvPr>
          <p:cNvPicPr>
            <a:picLocks noChangeAspect="1"/>
          </p:cNvPicPr>
          <p:nvPr/>
        </p:nvPicPr>
        <p:blipFill rotWithShape="1">
          <a:blip r:embed="rId2"/>
          <a:srcRect l="8" t="-4937" r="-8" b="37187"/>
          <a:stretch/>
        </p:blipFill>
        <p:spPr>
          <a:xfrm>
            <a:off x="0" y="2923118"/>
            <a:ext cx="7559675" cy="3414438"/>
          </a:xfrm>
          <a:prstGeom prst="rect">
            <a:avLst/>
          </a:prstGeom>
        </p:spPr>
      </p:pic>
      <p:cxnSp>
        <p:nvCxnSpPr>
          <p:cNvPr id="10" name="Straight Connector 9">
            <a:extLst>
              <a:ext uri="{FF2B5EF4-FFF2-40B4-BE49-F238E27FC236}">
                <a16:creationId xmlns:a16="http://schemas.microsoft.com/office/drawing/2014/main" id="{ACC913C9-C3E1-ED69-8C5E-89D99154DE4C}"/>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85C446B-BA4B-F62E-E7C2-47B09B6AA130}"/>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1E4822-E3C3-7191-F98E-CA04B742AE87}"/>
              </a:ext>
            </a:extLst>
          </p:cNvPr>
          <p:cNvSpPr txBox="1"/>
          <p:nvPr/>
        </p:nvSpPr>
        <p:spPr>
          <a:xfrm>
            <a:off x="395869" y="308514"/>
            <a:ext cx="687957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1. </a:t>
            </a:r>
            <a:r>
              <a:rPr lang="en-US" sz="1900" b="1" dirty="0">
                <a:solidFill>
                  <a:srgbClr val="00898B"/>
                </a:solidFill>
                <a:latin typeface="Calibri" panose="020F0502020204030204" pitchFamily="34" charset="0"/>
                <a:cs typeface="Calibri" panose="020F0502020204030204" pitchFamily="34" charset="0"/>
              </a:rPr>
              <a:t>      Le sfide della sostenibilità nei trasporti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DE316C54-0D18-2135-5E87-2C2526B245CC}"/>
              </a:ext>
            </a:extLst>
          </p:cNvPr>
          <p:cNvSpPr/>
          <p:nvPr/>
        </p:nvSpPr>
        <p:spPr>
          <a:xfrm>
            <a:off x="0" y="1002397"/>
            <a:ext cx="7559675" cy="4513517"/>
          </a:xfrm>
          <a:prstGeom prst="rect">
            <a:avLst/>
          </a:prstGeom>
          <a:gradFill>
            <a:gsLst>
              <a:gs pos="98000">
                <a:srgbClr val="51C4C6">
                  <a:alpha val="0"/>
                </a:srgbClr>
              </a:gs>
              <a:gs pos="87000">
                <a:srgbClr val="51C4C6">
                  <a:alpha val="46167"/>
                </a:srgbClr>
              </a:gs>
              <a:gs pos="63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03ACAAEC-FFE1-2BD2-842A-B82E02A4ACD0}"/>
              </a:ext>
            </a:extLst>
          </p:cNvPr>
          <p:cNvSpPr/>
          <p:nvPr/>
        </p:nvSpPr>
        <p:spPr>
          <a:xfrm rot="10570962">
            <a:off x="5896104" y="25946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58" name="Slide Number Placeholder 5">
            <a:extLst>
              <a:ext uri="{FF2B5EF4-FFF2-40B4-BE49-F238E27FC236}">
                <a16:creationId xmlns:a16="http://schemas.microsoft.com/office/drawing/2014/main" id="{58550C09-2669-FF94-E281-70A2BB79C7B1}"/>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33</a:t>
            </a:fld>
            <a:endParaRPr lang="en-US" dirty="0">
              <a:solidFill>
                <a:srgbClr val="262626"/>
              </a:solidFill>
            </a:endParaRPr>
          </a:p>
        </p:txBody>
      </p:sp>
      <p:sp>
        <p:nvSpPr>
          <p:cNvPr id="3" name="Text Placeholder 1">
            <a:extLst>
              <a:ext uri="{FF2B5EF4-FFF2-40B4-BE49-F238E27FC236}">
                <a16:creationId xmlns:a16="http://schemas.microsoft.com/office/drawing/2014/main" id="{C7105ADA-A577-B663-62D8-9354FAF40D2B}"/>
              </a:ext>
            </a:extLst>
          </p:cNvPr>
          <p:cNvSpPr txBox="1">
            <a:spLocks/>
          </p:cNvSpPr>
          <p:nvPr/>
        </p:nvSpPr>
        <p:spPr>
          <a:xfrm>
            <a:off x="571548" y="6765589"/>
            <a:ext cx="6389643" cy="14094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Il raggiungimento di un trasporto sostenibile richiede un approccio pragmatico alla </a:t>
            </a:r>
            <a:r>
              <a:rPr lang="en-US" sz="1150" b="0" dirty="0" err="1">
                <a:solidFill>
                  <a:srgbClr val="262626"/>
                </a:solidFill>
              </a:rPr>
              <a:t>decarbonizzazione </a:t>
            </a:r>
            <a:r>
              <a:rPr lang="en-US" sz="1150" b="0" dirty="0">
                <a:solidFill>
                  <a:srgbClr val="262626"/>
                </a:solidFill>
              </a:rPr>
              <a:t>con strategie efficaci per ridurre le emissioni di CO2 e realizzare un futuro più verde. Le emissioni prodotte dai trasporti rappresentano circa il 25% delle emissioni totali di gas serra dell'UE e sono aumentate negli ultimi anni. Nell'ambito del suo impegno a diventare il primo continente climaticamente neutro entro il 2050, l'UE punta a ridurre del 90% le emissioni di gas serra legate ai trasporti. </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Il raggiungimento di questi ambiziosi obiettivi richiede un approccio equilibrato e pragmatico alla </a:t>
            </a:r>
            <a:r>
              <a:rPr lang="en-US" sz="1150" b="0" dirty="0" err="1">
                <a:solidFill>
                  <a:srgbClr val="262626"/>
                </a:solidFill>
              </a:rPr>
              <a:t>decarbonizzazione </a:t>
            </a:r>
            <a:r>
              <a:rPr lang="en-US" sz="1150" b="0" dirty="0">
                <a:solidFill>
                  <a:srgbClr val="262626"/>
                </a:solidFill>
              </a:rPr>
              <a:t>dei trasporti, incentrato su misure di efficienza comprovate e sull'adozione di combustibili alternativi. </a:t>
            </a:r>
            <a:r>
              <a:rPr lang="en-US" sz="1150" b="0" dirty="0" err="1">
                <a:solidFill>
                  <a:srgbClr val="262626"/>
                </a:solidFill>
              </a:rPr>
              <a:t>L'ottimizzazione </a:t>
            </a:r>
            <a:r>
              <a:rPr lang="en-US" sz="1150" b="0" dirty="0">
                <a:solidFill>
                  <a:srgbClr val="262626"/>
                </a:solidFill>
              </a:rPr>
              <a:t>della logistica, il miglioramento della manutenzione dei veicoli e l'integrazione di tecnologie avanzate per il risparmio di carburante sono misure di efficienza fondamentali per ridurre in modo significativo le emissioni di CO2. Si stima che queste misure potrebbero ridurre fino al 50% tutte le emissioni di CO2 prodotte dal trasporto commerciale su strada entro il 2050. Il restante 50% di riduzione delle emissioni di CO2 può essere ottenuto attraverso una transizione graduale verso nuovi carburanti e lo sviluppo delle infrastrutture necessarie per supportarli. Diverse modalità di trasporto dovrebbero coesistere e completarsi a vicenda, aumentando l'efficienza complessiva della rete di trasporto. </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err="1">
                <a:solidFill>
                  <a:srgbClr val="262626"/>
                </a:solidFill>
              </a:rPr>
              <a:t>La decarbonizzazione </a:t>
            </a:r>
            <a:r>
              <a:rPr lang="en-US" sz="1150" b="0" dirty="0">
                <a:solidFill>
                  <a:srgbClr val="262626"/>
                </a:solidFill>
              </a:rPr>
              <a:t>dei trasporti non è solo una sfida regionale, ma globale. La cooperazione internazionale, come l'integrazione di sistemi quali il TIR, è fondamentale per promuovere pratiche sostenibili oltre i confini nazionali. Adottando queste strategie e tecnologie di logistica verde, ridurrete il vostro impatto ambientale garantendo al contempo il continuo successo delle vostre operazioni.</a:t>
            </a:r>
          </a:p>
        </p:txBody>
      </p:sp>
      <p:sp>
        <p:nvSpPr>
          <p:cNvPr id="13" name="Text Placeholder 29">
            <a:extLst>
              <a:ext uri="{FF2B5EF4-FFF2-40B4-BE49-F238E27FC236}">
                <a16:creationId xmlns:a16="http://schemas.microsoft.com/office/drawing/2014/main" id="{9C0AEF4F-10EB-4053-0D2C-8C84C0BCAFBD}"/>
              </a:ext>
            </a:extLst>
          </p:cNvPr>
          <p:cNvSpPr txBox="1">
            <a:spLocks/>
          </p:cNvSpPr>
          <p:nvPr/>
        </p:nvSpPr>
        <p:spPr>
          <a:xfrm>
            <a:off x="2788523" y="6320331"/>
            <a:ext cx="448692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9DD0A7D-B9F9-88A3-50FD-A0117445127F}"/>
              </a:ext>
            </a:extLst>
          </p:cNvPr>
          <p:cNvSpPr/>
          <p:nvPr/>
        </p:nvSpPr>
        <p:spPr>
          <a:xfrm>
            <a:off x="494278" y="1391790"/>
            <a:ext cx="6571117" cy="2547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A88A53A-E8D7-FD77-0D0F-C4E552A1ADFD}"/>
              </a:ext>
            </a:extLst>
          </p:cNvPr>
          <p:cNvCxnSpPr>
            <a:cxnSpLocks/>
          </p:cNvCxnSpPr>
          <p:nvPr/>
        </p:nvCxnSpPr>
        <p:spPr>
          <a:xfrm>
            <a:off x="1605279" y="1643802"/>
            <a:ext cx="91558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B244AA9-8592-69C2-01EF-BD0746D948B8}"/>
              </a:ext>
            </a:extLst>
          </p:cNvPr>
          <p:cNvSpPr txBox="1"/>
          <p:nvPr/>
        </p:nvSpPr>
        <p:spPr>
          <a:xfrm>
            <a:off x="579558" y="1508759"/>
            <a:ext cx="1615002" cy="710772"/>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Il trasporto sostenibile comprende: </a:t>
            </a:r>
          </a:p>
        </p:txBody>
      </p:sp>
      <p:cxnSp>
        <p:nvCxnSpPr>
          <p:cNvPr id="17" name="Straight Connector 16">
            <a:extLst>
              <a:ext uri="{FF2B5EF4-FFF2-40B4-BE49-F238E27FC236}">
                <a16:creationId xmlns:a16="http://schemas.microsoft.com/office/drawing/2014/main" id="{79C4F7DB-1313-61EC-030C-7A72FE75A08A}"/>
              </a:ext>
            </a:extLst>
          </p:cNvPr>
          <p:cNvCxnSpPr>
            <a:cxnSpLocks/>
          </p:cNvCxnSpPr>
          <p:nvPr/>
        </p:nvCxnSpPr>
        <p:spPr>
          <a:xfrm>
            <a:off x="2502716" y="3621411"/>
            <a:ext cx="456267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AD6CA94-0D9F-2E8D-0132-B875CC543F20}"/>
              </a:ext>
            </a:extLst>
          </p:cNvPr>
          <p:cNvSpPr txBox="1"/>
          <p:nvPr/>
        </p:nvSpPr>
        <p:spPr>
          <a:xfrm>
            <a:off x="2618031" y="1589695"/>
            <a:ext cx="4260288" cy="2349361"/>
          </a:xfrm>
          <a:prstGeom prst="rect">
            <a:avLst/>
          </a:prstGeom>
          <a:noFill/>
        </p:spPr>
        <p:txBody>
          <a:bodyPr wrap="square" numCol="2" rtlCol="0">
            <a:spAutoFit/>
          </a:bodyPr>
          <a:lstStyle/>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err="1">
                <a:solidFill>
                  <a:srgbClr val="000000"/>
                </a:solidFill>
                <a:latin typeface="Calibri" panose="020F0502020204030204" pitchFamily="34" charset="0"/>
                <a:cs typeface="Calibri" panose="020F0502020204030204" pitchFamily="34" charset="0"/>
              </a:rPr>
              <a:t>Decarbonizzazione</a:t>
            </a:r>
            <a:r>
              <a:rPr lang="en-US" sz="1300" dirty="0">
                <a:solidFill>
                  <a:srgbClr val="000000"/>
                </a:solidFill>
                <a:latin typeface="Calibri" panose="020F0502020204030204" pitchFamily="34" charset="0"/>
                <a:cs typeface="Calibri" panose="020F0502020204030204" pitchFamily="34" charset="0"/>
              </a:rPr>
              <a:t>;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Combustibili alternativi;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Carbon neutral;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Emissioni dei trasporti;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Trasporto ecologico;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Settore dei trasporti;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Misure di efficienza; </a:t>
            </a:r>
          </a:p>
          <a:p>
            <a:pPr marL="230188" indent="-230188">
              <a:lnSpc>
                <a:spcPts val="1360"/>
              </a:lnSpc>
              <a:spcAft>
                <a:spcPts val="400"/>
              </a:spcAft>
              <a:buClr>
                <a:srgbClr val="60BB47"/>
              </a:buClr>
              <a:buFont typeface="Arial" panose="020B0604020202020204" pitchFamily="34" charset="0"/>
              <a:buChar char="•"/>
              <a:tabLst>
                <a:tab pos="309563" algn="l"/>
              </a:tabLst>
            </a:pPr>
            <a:endParaRPr lang="en-US" sz="1300" dirty="0">
              <a:solidFill>
                <a:srgbClr val="000000"/>
              </a:solidFill>
              <a:latin typeface="Calibri" panose="020F0502020204030204" pitchFamily="34" charset="0"/>
              <a:cs typeface="Calibri" panose="020F0502020204030204" pitchFamily="34" charset="0"/>
            </a:endParaRPr>
          </a:p>
          <a:p>
            <a:pPr marL="230188" indent="-230188">
              <a:lnSpc>
                <a:spcPts val="1360"/>
              </a:lnSpc>
              <a:spcAft>
                <a:spcPts val="400"/>
              </a:spcAft>
              <a:buClr>
                <a:srgbClr val="60BB47"/>
              </a:buClr>
              <a:buFont typeface="Arial" panose="020B0604020202020204" pitchFamily="34" charset="0"/>
              <a:buChar char="•"/>
              <a:tabLst>
                <a:tab pos="309563" algn="l"/>
              </a:tabLst>
            </a:pPr>
            <a:endParaRPr lang="en-US" sz="1300" dirty="0">
              <a:solidFill>
                <a:srgbClr val="000000"/>
              </a:solidFill>
              <a:latin typeface="Calibri" panose="020F0502020204030204" pitchFamily="34" charset="0"/>
              <a:cs typeface="Calibri" panose="020F0502020204030204" pitchFamily="34" charset="0"/>
            </a:endParaRP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Veicoli a basse emissioni;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Riduzione dell'impronta di carbonio;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Energia pulita nei trasporti;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Patto verde europeo;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Sostenibilità dei trasporti;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Obiettivi di neutralità climatica; </a:t>
            </a:r>
          </a:p>
          <a:p>
            <a:pPr marL="230188" indent="-230188">
              <a:lnSpc>
                <a:spcPts val="1360"/>
              </a:lnSpc>
              <a:spcAft>
                <a:spcPts val="400"/>
              </a:spcAft>
              <a:buClr>
                <a:srgbClr val="60BB47"/>
              </a:buClr>
              <a:buFont typeface="Arial" panose="020B0604020202020204" pitchFamily="34" charset="0"/>
              <a:buChar char="•"/>
              <a:tabLst>
                <a:tab pos="309563" algn="l"/>
              </a:tabLst>
            </a:pPr>
            <a:r>
              <a:rPr lang="en-US" sz="1300" dirty="0">
                <a:solidFill>
                  <a:srgbClr val="000000"/>
                </a:solidFill>
                <a:latin typeface="Calibri" panose="020F0502020204030204" pitchFamily="34" charset="0"/>
                <a:cs typeface="Calibri" panose="020F0502020204030204" pitchFamily="34" charset="0"/>
              </a:rPr>
              <a:t>Impatto ambientale dei trasporti.</a:t>
            </a:r>
          </a:p>
          <a:p>
            <a:pPr marL="230188" lvl="0" indent="-230188">
              <a:lnSpc>
                <a:spcPts val="1460"/>
              </a:lnSpc>
              <a:spcAft>
                <a:spcPts val="400"/>
              </a:spcAft>
              <a:buClr>
                <a:srgbClr val="60BB47"/>
              </a:buClr>
              <a:buFont typeface="Arial" panose="020B0604020202020204" pitchFamily="34" charset="0"/>
              <a:buChar char="•"/>
              <a:tabLst>
                <a:tab pos="309563" algn="l"/>
              </a:tabLst>
            </a:pPr>
            <a:endParaRPr lang="en-US" sz="1300" dirty="0">
              <a:solidFill>
                <a:srgbClr val="000000"/>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A2B39478-35E4-A81E-5AA6-CC6C418A785D}"/>
              </a:ext>
            </a:extLst>
          </p:cNvPr>
          <p:cNvCxnSpPr>
            <a:cxnSpLocks/>
          </p:cNvCxnSpPr>
          <p:nvPr/>
        </p:nvCxnSpPr>
        <p:spPr>
          <a:xfrm>
            <a:off x="2502716" y="1643802"/>
            <a:ext cx="0" cy="1977609"/>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01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EBB5-9847-7910-97FD-23DD6E171112}"/>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4052FF0-CF29-6830-0BF9-093469ADFB06}"/>
              </a:ext>
            </a:extLst>
          </p:cNvPr>
          <p:cNvCxnSpPr>
            <a:cxnSpLocks/>
          </p:cNvCxnSpPr>
          <p:nvPr/>
        </p:nvCxnSpPr>
        <p:spPr>
          <a:xfrm>
            <a:off x="648741" y="371771"/>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B7C3EFA-0FFC-DE7B-414C-6986AEEDFE04}"/>
              </a:ext>
            </a:extLst>
          </p:cNvPr>
          <p:cNvCxnSpPr>
            <a:cxnSpLocks/>
          </p:cNvCxnSpPr>
          <p:nvPr/>
        </p:nvCxnSpPr>
        <p:spPr>
          <a:xfrm flipH="1">
            <a:off x="-26624" y="433763"/>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E82B0B-962A-B2E7-35B4-E2FB14798073}"/>
              </a:ext>
            </a:extLst>
          </p:cNvPr>
          <p:cNvSpPr txBox="1"/>
          <p:nvPr/>
        </p:nvSpPr>
        <p:spPr>
          <a:xfrm>
            <a:off x="369244" y="301515"/>
            <a:ext cx="687957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2. </a:t>
            </a:r>
            <a:r>
              <a:rPr lang="en-US" sz="1900" b="1" dirty="0">
                <a:solidFill>
                  <a:srgbClr val="00898B"/>
                </a:solidFill>
                <a:latin typeface="Calibri" panose="020F0502020204030204" pitchFamily="34" charset="0"/>
                <a:cs typeface="Calibri" panose="020F0502020204030204" pitchFamily="34" charset="0"/>
              </a:rPr>
              <a:t>      Attuale utilizzo dell'IA nei trasporti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69BEC53E-A39D-2263-5E37-D60565EA765C}"/>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34</a:t>
            </a:fld>
            <a:endParaRPr lang="en-US" dirty="0">
              <a:solidFill>
                <a:srgbClr val="262626"/>
              </a:solidFill>
            </a:endParaRPr>
          </a:p>
        </p:txBody>
      </p:sp>
      <p:sp>
        <p:nvSpPr>
          <p:cNvPr id="3" name="Text Placeholder 1">
            <a:extLst>
              <a:ext uri="{FF2B5EF4-FFF2-40B4-BE49-F238E27FC236}">
                <a16:creationId xmlns:a16="http://schemas.microsoft.com/office/drawing/2014/main" id="{16CED35B-7131-9494-20BF-2394C5EFEBB9}"/>
              </a:ext>
            </a:extLst>
          </p:cNvPr>
          <p:cNvSpPr txBox="1">
            <a:spLocks/>
          </p:cNvSpPr>
          <p:nvPr/>
        </p:nvSpPr>
        <p:spPr>
          <a:xfrm>
            <a:off x="578588" y="4725657"/>
            <a:ext cx="6389643" cy="14094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Le principali direzioni del progetto sono legate allo sviluppo e all'implementazione di nuovi materiali compositi nei droni cargo per aumentare la capacità di carico utile di questo tipo di sistema volante. Particolare attenzione sarà dedicata al sollevamento, allo stoccaggio e al trasporto delle merci. I droni sono utilizzati per il monitoraggio e la registrazione di eventi e territori, entrano attivamente nelle attività di trasporto merci (anche in ambiente urbano), nelle misure di protezione delle piante in agricoltura, nelle attività di magazzinaggio e movimentazione, ecc. Il crescente interesse per l'uso di sistemi aerei senza pilota sta portando a concentrare gli investimenti e le risorse di ricerca nello sviluppo e nel miglioramento di queste piattaforme. Si stanno sviluppando nuove idee nel controllo dei droni, nel posizionamento nello spazio, nel movimento in gruppo, nel movimento in spazi ristretti o su lunghe distanze, nell'aumento della capacità di carico utile e in altre loro caratteristiche.</a:t>
            </a:r>
          </a:p>
        </p:txBody>
      </p:sp>
      <p:sp>
        <p:nvSpPr>
          <p:cNvPr id="7" name="Text Placeholder 1">
            <a:extLst>
              <a:ext uri="{FF2B5EF4-FFF2-40B4-BE49-F238E27FC236}">
                <a16:creationId xmlns:a16="http://schemas.microsoft.com/office/drawing/2014/main" id="{D7CF21C0-CBA4-DC71-32D7-69D1DA271DE5}"/>
              </a:ext>
            </a:extLst>
          </p:cNvPr>
          <p:cNvSpPr txBox="1">
            <a:spLocks/>
          </p:cNvSpPr>
          <p:nvPr/>
        </p:nvSpPr>
        <p:spPr>
          <a:xfrm>
            <a:off x="590080" y="8009210"/>
            <a:ext cx="6389643" cy="227656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Integrato con telematica all'avanguardia, software di facile utilizzo e potenti algoritmi analitici, fornisce una serie completa di strumenti che aiuteranno le aziende a ottimizzare le prestazioni della loro flotta. Immaginate un sistema intelligente di gestione della flotta che ottimizza automaticamente il processo della catena di approvvigionamento, avvisandovi quando c'è una deviazione dal piano in modo da poter reagire e risolvere il problema in tempo. Un sistema che vi libera dalle attività di routine in modo da potervi concentrare su KPI importanti, ridurre al minimo i costi finanziari e ambientali e offrire un'esperienza eccellente ai clienti.</a:t>
            </a:r>
          </a:p>
          <a:p>
            <a:pPr algn="just">
              <a:lnSpc>
                <a:spcPts val="1220"/>
              </a:lnSpc>
              <a:spcBef>
                <a:spcPts val="0"/>
              </a:spcBef>
            </a:pPr>
            <a:r>
              <a:rPr lang="en-US" sz="1150" b="0" dirty="0">
                <a:solidFill>
                  <a:srgbClr val="262626"/>
                </a:solidFill>
              </a:rPr>
              <a:t> </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La telematica all'avanguardia con software di facile utilizzo e potenti algoritmi analitici fornisce una serie completa di strumenti attraverso i quali le aziende possono ottimizzare le prestazioni delle loro flotte. Sistemi di smistamento personalizzati per il settore dei corrieri e della vendita al dettaglio online, che utilizzano un sistema DWS in grado di fornire in modo continuo dimensioni, peso e identificazione delle spedizioni, anche quelle più piccole, in movimento. Il vantaggio dell'innovazione è la sicurezza dell'investimento che offrono con una soluzione locale e la possibilità per il cliente di autodiagnosticare e risolvere potenziali problemi in un minuto. </a:t>
            </a:r>
          </a:p>
          <a:p>
            <a:pPr algn="just">
              <a:lnSpc>
                <a:spcPts val="1220"/>
              </a:lnSpc>
              <a:spcBef>
                <a:spcPts val="0"/>
              </a:spcBef>
            </a:pPr>
            <a:endParaRPr lang="en-US" sz="1150" b="0" dirty="0">
              <a:solidFill>
                <a:srgbClr val="262626"/>
              </a:solidFill>
            </a:endParaRPr>
          </a:p>
        </p:txBody>
      </p:sp>
      <p:sp>
        <p:nvSpPr>
          <p:cNvPr id="15" name="TextBox 14">
            <a:extLst>
              <a:ext uri="{FF2B5EF4-FFF2-40B4-BE49-F238E27FC236}">
                <a16:creationId xmlns:a16="http://schemas.microsoft.com/office/drawing/2014/main" id="{1DD11669-87F1-06A5-7E9D-751AAB61A1A6}"/>
              </a:ext>
            </a:extLst>
          </p:cNvPr>
          <p:cNvSpPr txBox="1"/>
          <p:nvPr/>
        </p:nvSpPr>
        <p:spPr>
          <a:xfrm>
            <a:off x="578588" y="7347754"/>
            <a:ext cx="5482720" cy="788036"/>
          </a:xfrm>
          <a:prstGeom prst="rect">
            <a:avLst/>
          </a:prstGeom>
          <a:noFill/>
        </p:spPr>
        <p:txBody>
          <a:bodyPr wrap="square" rtlCol="0">
            <a:spAutoFit/>
          </a:bodyPr>
          <a:lstStyle/>
          <a:p>
            <a:pPr>
              <a:lnSpc>
                <a:spcPts val="1780"/>
              </a:lnSpc>
            </a:pPr>
            <a:r>
              <a:rPr lang="en-US" sz="1800" b="1" dirty="0">
                <a:solidFill>
                  <a:srgbClr val="51C4C6"/>
                </a:solidFill>
                <a:latin typeface="Calibri" panose="020F0502020204030204" pitchFamily="34" charset="0"/>
                <a:cs typeface="Calibri" panose="020F0502020204030204" pitchFamily="34" charset="0"/>
              </a:rPr>
              <a:t>Monitoraggio intelligente dei veicoli e gestione della flotta forniti come SaaS (software as a service)</a:t>
            </a:r>
          </a:p>
          <a:p>
            <a:pPr>
              <a:lnSpc>
                <a:spcPts val="1780"/>
              </a:lnSpc>
            </a:pPr>
            <a:endParaRPr lang="en-US" sz="1800" b="1" dirty="0">
              <a:solidFill>
                <a:srgbClr val="51C4C6"/>
              </a:solidFill>
              <a:latin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C8FAC2F3-EEB2-0E62-F9EC-219A5F9456E9}"/>
              </a:ext>
            </a:extLst>
          </p:cNvPr>
          <p:cNvCxnSpPr>
            <a:cxnSpLocks/>
          </p:cNvCxnSpPr>
          <p:nvPr/>
        </p:nvCxnSpPr>
        <p:spPr>
          <a:xfrm flipH="1">
            <a:off x="0" y="7485170"/>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18382C3A-6459-6908-6F37-21643CB79121}"/>
              </a:ext>
            </a:extLst>
          </p:cNvPr>
          <p:cNvPicPr>
            <a:picLocks noChangeAspect="1"/>
          </p:cNvPicPr>
          <p:nvPr/>
        </p:nvPicPr>
        <p:blipFill rotWithShape="1">
          <a:blip r:embed="rId2"/>
          <a:srcRect l="22008" r="22008"/>
          <a:stretch/>
        </p:blipFill>
        <p:spPr>
          <a:xfrm>
            <a:off x="3152039" y="859601"/>
            <a:ext cx="4407636" cy="3439683"/>
          </a:xfrm>
          <a:prstGeom prst="rect">
            <a:avLst/>
          </a:prstGeom>
        </p:spPr>
      </p:pic>
      <p:sp>
        <p:nvSpPr>
          <p:cNvPr id="26" name="Rectangle 25">
            <a:extLst>
              <a:ext uri="{FF2B5EF4-FFF2-40B4-BE49-F238E27FC236}">
                <a16:creationId xmlns:a16="http://schemas.microsoft.com/office/drawing/2014/main" id="{77291AA7-9218-2A6C-4CE4-97EA70AE61F0}"/>
              </a:ext>
            </a:extLst>
          </p:cNvPr>
          <p:cNvSpPr/>
          <p:nvPr/>
        </p:nvSpPr>
        <p:spPr>
          <a:xfrm rot="16200000">
            <a:off x="1750547" y="-924828"/>
            <a:ext cx="3446942" cy="7001281"/>
          </a:xfrm>
          <a:prstGeom prst="rect">
            <a:avLst/>
          </a:prstGeom>
          <a:gradFill>
            <a:gsLst>
              <a:gs pos="98000">
                <a:srgbClr val="51C4C6">
                  <a:alpha val="0"/>
                </a:srgbClr>
              </a:gs>
              <a:gs pos="87000">
                <a:srgbClr val="51C4C6">
                  <a:alpha val="46167"/>
                </a:srgbClr>
              </a:gs>
              <a:gs pos="63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9">
            <a:extLst>
              <a:ext uri="{FF2B5EF4-FFF2-40B4-BE49-F238E27FC236}">
                <a16:creationId xmlns:a16="http://schemas.microsoft.com/office/drawing/2014/main" id="{B1BBF78C-9461-5721-33E9-CFC38E24B45C}"/>
              </a:ext>
            </a:extLst>
          </p:cNvPr>
          <p:cNvSpPr txBox="1">
            <a:spLocks/>
          </p:cNvSpPr>
          <p:nvPr/>
        </p:nvSpPr>
        <p:spPr>
          <a:xfrm>
            <a:off x="585017" y="1144743"/>
            <a:ext cx="3778436"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L'Istituto di Meccanica dell'Accademia Bulgara delle Scienze (IMech-BAS) </a:t>
            </a:r>
            <a:r>
              <a:rPr lang="en-IE" sz="1600" dirty="0">
                <a:solidFill>
                  <a:schemeClr val="bg1"/>
                </a:solidFill>
                <a:ea typeface="Calibri" panose="020F0502020204030204" pitchFamily="34" charset="0"/>
                <a:cs typeface="Times New Roman" panose="02020603050405020304" pitchFamily="18" charset="0"/>
              </a:rPr>
              <a:t>sta realizzando un progetto per lo </a:t>
            </a:r>
            <a:r>
              <a:rPr lang="en-IE" sz="1600" b="1" dirty="0">
                <a:solidFill>
                  <a:schemeClr val="bg1"/>
                </a:solidFill>
                <a:ea typeface="Calibri" panose="020F0502020204030204" pitchFamily="34" charset="0"/>
                <a:cs typeface="Times New Roman" panose="02020603050405020304" pitchFamily="18" charset="0"/>
              </a:rPr>
              <a:t>sviluppo di materiali innovativi con un focus ambientale</a:t>
            </a:r>
            <a:r>
              <a:rPr lang="en-IE" sz="1600" dirty="0">
                <a:solidFill>
                  <a:schemeClr val="bg1"/>
                </a:solidFill>
                <a:ea typeface="Calibri" panose="020F0502020204030204" pitchFamily="34" charset="0"/>
                <a:cs typeface="Times New Roman" panose="02020603050405020304" pitchFamily="18" charset="0"/>
              </a:rPr>
              <a:t>, che saranno utilizzati per la produzione di componenti per sistemi aerei senza pilota (UAS, droni) con applicazioni nel settore dei trasporti e della logistica. </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L'investimento è finanziato dall'UE attraverso lo strumento Next Generation EU nell'ambito del FPAP.</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28" name="Freeform 27">
            <a:extLst>
              <a:ext uri="{FF2B5EF4-FFF2-40B4-BE49-F238E27FC236}">
                <a16:creationId xmlns:a16="http://schemas.microsoft.com/office/drawing/2014/main" id="{FFB7CD27-C898-33C7-CE51-BE537B442AA5}"/>
              </a:ext>
            </a:extLst>
          </p:cNvPr>
          <p:cNvSpPr/>
          <p:nvPr/>
        </p:nvSpPr>
        <p:spPr>
          <a:xfrm rot="18235240">
            <a:off x="3766254" y="2617914"/>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649760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EB10-E708-325C-8AD2-4A6C9880531A}"/>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B1DA14A8-59F0-922E-2164-7F72AC83899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35</a:t>
            </a:fld>
            <a:endParaRPr lang="en-US" dirty="0">
              <a:solidFill>
                <a:srgbClr val="262626"/>
              </a:solidFill>
            </a:endParaRPr>
          </a:p>
        </p:txBody>
      </p:sp>
      <p:sp>
        <p:nvSpPr>
          <p:cNvPr id="7" name="Text Placeholder 1">
            <a:extLst>
              <a:ext uri="{FF2B5EF4-FFF2-40B4-BE49-F238E27FC236}">
                <a16:creationId xmlns:a16="http://schemas.microsoft.com/office/drawing/2014/main" id="{93E40421-6BEE-B2C3-6E30-4518A5AC6681}"/>
              </a:ext>
            </a:extLst>
          </p:cNvPr>
          <p:cNvSpPr txBox="1">
            <a:spLocks/>
          </p:cNvSpPr>
          <p:nvPr/>
        </p:nvSpPr>
        <p:spPr>
          <a:xfrm>
            <a:off x="563378" y="2667199"/>
            <a:ext cx="6389643" cy="1185094"/>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err="1">
                <a:solidFill>
                  <a:srgbClr val="262626"/>
                </a:solidFill>
              </a:rPr>
              <a:t>Simobotix </a:t>
            </a:r>
            <a:r>
              <a:rPr lang="en-US" sz="1150" b="0" dirty="0">
                <a:solidFill>
                  <a:srgbClr val="262626"/>
                </a:solidFill>
              </a:rPr>
              <a:t>Ltd. ha creato il primo robot mobile autonomo bulgaro, una piattaforma mobile modulare che può essere trasformata a seconda dell'applicazione. Questo robot racchiude in un'unica soluzione tutte le principali tecnologie della robotica mobile, sostituendo e utilizzando l'infrastruttura già costruita di piattaforme differenziali, transpallet, nastri trasportatori, piattaforme di sollevamento, ecc. PENKA è la seconda innovazione per cui l'azienda ha presentato domanda. Si tratta di un sistema di controllo e gestione per robot collaborativi e industriali. Funziona tramite un joystick e un software intuitivo con un gemello digitale. Articolando il joystick nello spazio, il software salva la sua traiettoria e la interpreta graficamente, che può poi essere modificata e riprodotta innumerevoli volte dal robot o dal </a:t>
            </a:r>
            <a:r>
              <a:rPr lang="en-US" sz="1150" b="0" dirty="0" err="1">
                <a:solidFill>
                  <a:srgbClr val="262626"/>
                </a:solidFill>
              </a:rPr>
              <a:t>cobot.</a:t>
            </a:r>
          </a:p>
        </p:txBody>
      </p:sp>
      <p:sp>
        <p:nvSpPr>
          <p:cNvPr id="13" name="Text Placeholder 29">
            <a:extLst>
              <a:ext uri="{FF2B5EF4-FFF2-40B4-BE49-F238E27FC236}">
                <a16:creationId xmlns:a16="http://schemas.microsoft.com/office/drawing/2014/main" id="{EDBA4DA6-F3ED-F28F-0CA6-269E6C23DA42}"/>
              </a:ext>
            </a:extLst>
          </p:cNvPr>
          <p:cNvSpPr txBox="1">
            <a:spLocks/>
          </p:cNvSpPr>
          <p:nvPr/>
        </p:nvSpPr>
        <p:spPr>
          <a:xfrm>
            <a:off x="2788523" y="6320331"/>
            <a:ext cx="448692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9715C73-1EB7-A991-89B7-10C3A06F9D10}"/>
              </a:ext>
            </a:extLst>
          </p:cNvPr>
          <p:cNvSpPr txBox="1"/>
          <p:nvPr/>
        </p:nvSpPr>
        <p:spPr>
          <a:xfrm>
            <a:off x="563378" y="2339637"/>
            <a:ext cx="4437437" cy="307135"/>
          </a:xfrm>
          <a:prstGeom prst="rect">
            <a:avLst/>
          </a:prstGeom>
          <a:noFill/>
        </p:spPr>
        <p:txBody>
          <a:bodyPr wrap="square" rtlCol="0">
            <a:spAutoFit/>
          </a:bodyPr>
          <a:lstStyle/>
          <a:p>
            <a:pPr>
              <a:lnSpc>
                <a:spcPts val="1580"/>
              </a:lnSpc>
            </a:pPr>
            <a:r>
              <a:rPr lang="en-US" sz="1800" b="1" dirty="0" err="1">
                <a:solidFill>
                  <a:srgbClr val="51C4C6"/>
                </a:solidFill>
                <a:latin typeface="Calibri" panose="020F0502020204030204" pitchFamily="34" charset="0"/>
                <a:cs typeface="Calibri" panose="020F0502020204030204" pitchFamily="34" charset="0"/>
              </a:rPr>
              <a:t>Simobotix </a:t>
            </a:r>
            <a:r>
              <a:rPr lang="en-US" sz="1800" b="1" dirty="0">
                <a:solidFill>
                  <a:srgbClr val="51C4C6"/>
                </a:solidFill>
                <a:latin typeface="Calibri" panose="020F0502020204030204" pitchFamily="34" charset="0"/>
                <a:cs typeface="Calibri" panose="020F0502020204030204" pitchFamily="34" charset="0"/>
              </a:rPr>
              <a:t>Ltd</a:t>
            </a:r>
          </a:p>
        </p:txBody>
      </p:sp>
      <p:sp>
        <p:nvSpPr>
          <p:cNvPr id="9" name="Text Placeholder 1">
            <a:extLst>
              <a:ext uri="{FF2B5EF4-FFF2-40B4-BE49-F238E27FC236}">
                <a16:creationId xmlns:a16="http://schemas.microsoft.com/office/drawing/2014/main" id="{05012549-E596-3C3C-8188-6D1B9F75274B}"/>
              </a:ext>
            </a:extLst>
          </p:cNvPr>
          <p:cNvSpPr txBox="1">
            <a:spLocks/>
          </p:cNvSpPr>
          <p:nvPr/>
        </p:nvSpPr>
        <p:spPr>
          <a:xfrm>
            <a:off x="612371" y="4783537"/>
            <a:ext cx="6389643" cy="84738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Logisoft Ltd. L'azienda offre sistemi di smistamento </a:t>
            </a:r>
            <a:r>
              <a:rPr lang="en-US" sz="1150" b="0" dirty="0" err="1">
                <a:solidFill>
                  <a:srgbClr val="262626"/>
                </a:solidFill>
              </a:rPr>
              <a:t>personalizzati </a:t>
            </a:r>
            <a:r>
              <a:rPr lang="en-US" sz="1150" b="0" dirty="0">
                <a:solidFill>
                  <a:srgbClr val="262626"/>
                </a:solidFill>
              </a:rPr>
              <a:t>per il settore dei corrieri e della vendita al dettaglio online, attraverso l'uso di un sistema DWS, che fornisce dimensioni, peso e identificazione senza soluzione di continuità dei pacchi, anche i più piccoli, in movimento. Il vantaggio dell'innovazione è la sicurezza dell'investimento che offrono con una soluzione locale e la possibilità per il cliente di autodiagnosticare e risolvere potenziali problemi in un minuto. L'azienda offre una suite completa di servizi al cliente, tra cui pianificazione e progettazione, installazione meccanica ed elettrica, implementazione del software, visualizzazione e manutenzione. Applica una politica sociale che motiva l'innovazione, offrendo non solo un ambiente per lo sviluppo del personale, ma anche, sulla base di varie tecniche come il brainstorming, idee e concetti generati per sviluppare i sistemi (sia software che hardware). Ha creato una "zona di innovazione" dove si discutono le opportunità di miglioramento e innovazione anche nei minimi dettagli del processo.</a:t>
            </a:r>
          </a:p>
        </p:txBody>
      </p:sp>
      <p:sp>
        <p:nvSpPr>
          <p:cNvPr id="16" name="Text Placeholder 29">
            <a:extLst>
              <a:ext uri="{FF2B5EF4-FFF2-40B4-BE49-F238E27FC236}">
                <a16:creationId xmlns:a16="http://schemas.microsoft.com/office/drawing/2014/main" id="{DE8B596F-8574-C581-2C1A-6107AAD44ACA}"/>
              </a:ext>
            </a:extLst>
          </p:cNvPr>
          <p:cNvSpPr txBox="1">
            <a:spLocks/>
          </p:cNvSpPr>
          <p:nvPr/>
        </p:nvSpPr>
        <p:spPr>
          <a:xfrm>
            <a:off x="2821572" y="9433217"/>
            <a:ext cx="448692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1ABE3C8-0D71-9E88-7D2B-5E3F473C3450}"/>
              </a:ext>
            </a:extLst>
          </p:cNvPr>
          <p:cNvSpPr txBox="1"/>
          <p:nvPr/>
        </p:nvSpPr>
        <p:spPr>
          <a:xfrm>
            <a:off x="602853" y="4483067"/>
            <a:ext cx="4437437" cy="306302"/>
          </a:xfrm>
          <a:prstGeom prst="rect">
            <a:avLst/>
          </a:prstGeom>
          <a:noFill/>
        </p:spPr>
        <p:txBody>
          <a:bodyPr wrap="square" rtlCol="0">
            <a:spAutoFit/>
          </a:bodyPr>
          <a:lstStyle/>
          <a:p>
            <a:pPr>
              <a:lnSpc>
                <a:spcPts val="1580"/>
              </a:lnSpc>
            </a:pPr>
            <a:r>
              <a:rPr lang="en-US" sz="1800" b="1" dirty="0">
                <a:solidFill>
                  <a:srgbClr val="51C4C6"/>
                </a:solidFill>
                <a:latin typeface="Calibri" panose="020F0502020204030204" pitchFamily="34" charset="0"/>
                <a:cs typeface="Calibri" panose="020F0502020204030204" pitchFamily="34" charset="0"/>
              </a:rPr>
              <a:t>Logisoft Ltd. </a:t>
            </a:r>
          </a:p>
        </p:txBody>
      </p:sp>
      <p:cxnSp>
        <p:nvCxnSpPr>
          <p:cNvPr id="18" name="Straight Connector 17">
            <a:extLst>
              <a:ext uri="{FF2B5EF4-FFF2-40B4-BE49-F238E27FC236}">
                <a16:creationId xmlns:a16="http://schemas.microsoft.com/office/drawing/2014/main" id="{BBD89E3B-4B0D-4BE0-3CBF-5E3BC77FBEB5}"/>
              </a:ext>
            </a:extLst>
          </p:cNvPr>
          <p:cNvCxnSpPr>
            <a:cxnSpLocks/>
          </p:cNvCxnSpPr>
          <p:nvPr/>
        </p:nvCxnSpPr>
        <p:spPr>
          <a:xfrm flipH="1">
            <a:off x="-15210" y="2477053"/>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466E2B-DE64-54B0-7A41-B2F2F3FF2A53}"/>
              </a:ext>
            </a:extLst>
          </p:cNvPr>
          <p:cNvCxnSpPr>
            <a:cxnSpLocks/>
          </p:cNvCxnSpPr>
          <p:nvPr/>
        </p:nvCxnSpPr>
        <p:spPr>
          <a:xfrm flipH="1">
            <a:off x="-15210" y="4629863"/>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4" name="Text Placeholder 1">
            <a:extLst>
              <a:ext uri="{FF2B5EF4-FFF2-40B4-BE49-F238E27FC236}">
                <a16:creationId xmlns:a16="http://schemas.microsoft.com/office/drawing/2014/main" id="{227050A4-0443-363D-AE33-0E40E70EF5D8}"/>
              </a:ext>
            </a:extLst>
          </p:cNvPr>
          <p:cNvSpPr txBox="1">
            <a:spLocks/>
          </p:cNvSpPr>
          <p:nvPr/>
        </p:nvSpPr>
        <p:spPr>
          <a:xfrm>
            <a:off x="612371" y="899390"/>
            <a:ext cx="6389643" cy="84738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Gli assistenti virtuali AI, sviluppati da DigiTech Consult, sono una soluzione all'avanguardia per l'automazione dei processi aziendali basata sull'intelligenza artificiale conversazionale. L'innovazione si distingue per la sua flessibilità e l'ampia gamma di applicazioni. Gli assistenti virtuali offrono un'integrazione unica di tecnologie come l'elaborazione del linguaggio naturale (Natural Language Processing) e la comprensione del linguaggio naturale (Natural Language Understanding), che consentono una comunicazione libera in oltre 50 lingue. L'obiettivo è quello di creare un ecosistema completo di soluzioni AI accessibili alle aziende. </a:t>
            </a:r>
          </a:p>
        </p:txBody>
      </p:sp>
      <p:sp>
        <p:nvSpPr>
          <p:cNvPr id="5" name="TextBox 4">
            <a:extLst>
              <a:ext uri="{FF2B5EF4-FFF2-40B4-BE49-F238E27FC236}">
                <a16:creationId xmlns:a16="http://schemas.microsoft.com/office/drawing/2014/main" id="{54A03333-47CD-C6FA-3D6B-5AEAC96E832B}"/>
              </a:ext>
            </a:extLst>
          </p:cNvPr>
          <p:cNvSpPr txBox="1"/>
          <p:nvPr/>
        </p:nvSpPr>
        <p:spPr>
          <a:xfrm>
            <a:off x="602853" y="598920"/>
            <a:ext cx="4437437" cy="306302"/>
          </a:xfrm>
          <a:prstGeom prst="rect">
            <a:avLst/>
          </a:prstGeom>
          <a:noFill/>
        </p:spPr>
        <p:txBody>
          <a:bodyPr wrap="square" rtlCol="0">
            <a:spAutoFit/>
          </a:bodyPr>
          <a:lstStyle/>
          <a:p>
            <a:pPr>
              <a:lnSpc>
                <a:spcPts val="1580"/>
              </a:lnSpc>
            </a:pPr>
            <a:r>
              <a:rPr lang="en-US" sz="1800" b="1" dirty="0">
                <a:solidFill>
                  <a:srgbClr val="51C4C6"/>
                </a:solidFill>
                <a:latin typeface="Calibri" panose="020F0502020204030204" pitchFamily="34" charset="0"/>
                <a:cs typeface="Calibri" panose="020F0502020204030204" pitchFamily="34" charset="0"/>
              </a:rPr>
              <a:t>DigiTech Consult</a:t>
            </a:r>
          </a:p>
        </p:txBody>
      </p:sp>
      <p:cxnSp>
        <p:nvCxnSpPr>
          <p:cNvPr id="6" name="Straight Connector 5">
            <a:extLst>
              <a:ext uri="{FF2B5EF4-FFF2-40B4-BE49-F238E27FC236}">
                <a16:creationId xmlns:a16="http://schemas.microsoft.com/office/drawing/2014/main" id="{4F1B8CDB-2B20-FB3C-311F-426D7B720D7C}"/>
              </a:ext>
            </a:extLst>
          </p:cNvPr>
          <p:cNvCxnSpPr>
            <a:cxnSpLocks/>
          </p:cNvCxnSpPr>
          <p:nvPr/>
        </p:nvCxnSpPr>
        <p:spPr>
          <a:xfrm flipH="1">
            <a:off x="-15210" y="745716"/>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EC1D223-9698-24EB-B5DC-F746EB11B35E}"/>
              </a:ext>
            </a:extLst>
          </p:cNvPr>
          <p:cNvPicPr>
            <a:picLocks noChangeAspect="1"/>
          </p:cNvPicPr>
          <p:nvPr/>
        </p:nvPicPr>
        <p:blipFill rotWithShape="1">
          <a:blip r:embed="rId2"/>
          <a:srcRect t="13504" b="13504"/>
          <a:stretch/>
        </p:blipFill>
        <p:spPr>
          <a:xfrm>
            <a:off x="0" y="6889055"/>
            <a:ext cx="7559675" cy="3103849"/>
          </a:xfrm>
          <a:prstGeom prst="rect">
            <a:avLst/>
          </a:prstGeom>
        </p:spPr>
      </p:pic>
      <p:sp>
        <p:nvSpPr>
          <p:cNvPr id="19" name="Rectangle 18">
            <a:extLst>
              <a:ext uri="{FF2B5EF4-FFF2-40B4-BE49-F238E27FC236}">
                <a16:creationId xmlns:a16="http://schemas.microsoft.com/office/drawing/2014/main" id="{784780EB-ECF1-EEF5-6271-2369A2FD35AA}"/>
              </a:ext>
            </a:extLst>
          </p:cNvPr>
          <p:cNvSpPr/>
          <p:nvPr/>
        </p:nvSpPr>
        <p:spPr>
          <a:xfrm>
            <a:off x="-21801" y="6890632"/>
            <a:ext cx="7560000" cy="2542581"/>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66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0902-75BA-813F-DE7B-83FA7E1DF24E}"/>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F6CE932-747C-A490-44B2-61D119736FBC}"/>
              </a:ext>
            </a:extLst>
          </p:cNvPr>
          <p:cNvCxnSpPr>
            <a:cxnSpLocks/>
          </p:cNvCxnSpPr>
          <p:nvPr/>
        </p:nvCxnSpPr>
        <p:spPr>
          <a:xfrm>
            <a:off x="675365" y="344550"/>
            <a:ext cx="0" cy="1740924"/>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F6521CB-A0E3-0A42-856A-EA4CE9A104F0}"/>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F53077-6177-140F-5F4B-6702E582133E}"/>
              </a:ext>
            </a:extLst>
          </p:cNvPr>
          <p:cNvSpPr txBox="1"/>
          <p:nvPr/>
        </p:nvSpPr>
        <p:spPr>
          <a:xfrm>
            <a:off x="388417" y="302876"/>
            <a:ext cx="687957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3</a:t>
            </a:r>
            <a:r>
              <a:rPr lang="en-US" sz="1900" b="1" dirty="0">
                <a:solidFill>
                  <a:srgbClr val="00898B"/>
                </a:solidFill>
                <a:latin typeface="Calibri" panose="020F0502020204030204" pitchFamily="34" charset="0"/>
                <a:cs typeface="Calibri" panose="020F0502020204030204" pitchFamily="34" charset="0"/>
              </a:rPr>
              <a:t>.        Il ruolo dell'IA nella promozione della sostenibilità nella gestione delle risorse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 nella riduzione dei rifiuti e nel controllo delle emissioni </a:t>
            </a:r>
          </a:p>
        </p:txBody>
      </p:sp>
      <p:cxnSp>
        <p:nvCxnSpPr>
          <p:cNvPr id="37" name="Straight Connector 36">
            <a:extLst>
              <a:ext uri="{FF2B5EF4-FFF2-40B4-BE49-F238E27FC236}">
                <a16:creationId xmlns:a16="http://schemas.microsoft.com/office/drawing/2014/main" id="{1A0C8BFC-30AE-5818-FB19-6E43D52A707E}"/>
              </a:ext>
            </a:extLst>
          </p:cNvPr>
          <p:cNvCxnSpPr>
            <a:cxnSpLocks/>
          </p:cNvCxnSpPr>
          <p:nvPr/>
        </p:nvCxnSpPr>
        <p:spPr>
          <a:xfrm>
            <a:off x="2849248" y="1638537"/>
            <a:ext cx="0" cy="7007876"/>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136E42-2A55-E428-0318-42B2BB571F54}"/>
              </a:ext>
            </a:extLst>
          </p:cNvPr>
          <p:cNvCxnSpPr>
            <a:cxnSpLocks/>
          </p:cNvCxnSpPr>
          <p:nvPr/>
        </p:nvCxnSpPr>
        <p:spPr>
          <a:xfrm>
            <a:off x="1" y="1638537"/>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666DC1-E740-B9F2-17C4-0684295F2455}"/>
              </a:ext>
            </a:extLst>
          </p:cNvPr>
          <p:cNvCxnSpPr>
            <a:cxnSpLocks/>
          </p:cNvCxnSpPr>
          <p:nvPr/>
        </p:nvCxnSpPr>
        <p:spPr>
          <a:xfrm>
            <a:off x="2849247" y="3036547"/>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172372-157E-1EA0-8A1B-D473B9F421A1}"/>
              </a:ext>
            </a:extLst>
          </p:cNvPr>
          <p:cNvCxnSpPr>
            <a:cxnSpLocks/>
          </p:cNvCxnSpPr>
          <p:nvPr/>
        </p:nvCxnSpPr>
        <p:spPr>
          <a:xfrm>
            <a:off x="2849247" y="5888230"/>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D48157B7-84FE-2FAC-A3B3-8A9D790723E0}"/>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36</a:t>
            </a:fld>
            <a:endParaRPr lang="en-US" dirty="0">
              <a:solidFill>
                <a:srgbClr val="262626"/>
              </a:solidFill>
            </a:endParaRPr>
          </a:p>
        </p:txBody>
      </p:sp>
      <p:cxnSp>
        <p:nvCxnSpPr>
          <p:cNvPr id="14" name="Straight Connector 13">
            <a:extLst>
              <a:ext uri="{FF2B5EF4-FFF2-40B4-BE49-F238E27FC236}">
                <a16:creationId xmlns:a16="http://schemas.microsoft.com/office/drawing/2014/main" id="{1389B131-5C1C-1AFA-6CC8-98397BCDA854}"/>
              </a:ext>
            </a:extLst>
          </p:cNvPr>
          <p:cNvCxnSpPr>
            <a:cxnSpLocks/>
          </p:cNvCxnSpPr>
          <p:nvPr/>
        </p:nvCxnSpPr>
        <p:spPr>
          <a:xfrm>
            <a:off x="2842873" y="4422254"/>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384435-5F58-03D2-B06A-BC09264E4233}"/>
              </a:ext>
            </a:extLst>
          </p:cNvPr>
          <p:cNvSpPr txBox="1"/>
          <p:nvPr/>
        </p:nvSpPr>
        <p:spPr>
          <a:xfrm>
            <a:off x="2627334" y="1534319"/>
            <a:ext cx="4438337" cy="6979283"/>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Attuazione del Comitato per la separazione dei rifiuti </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Introduzione di contenitori chiaramente etichettati per materiali riciclabili, non riciclabili e rifiuti organici sugli aerei;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Formare il personale di bordo per assistere i passeggeri nel corretto smaltimento dei rifiuti;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Incoraggiare i passeggeri attraverso materiale informativo a rispettare la raccolta differenziata dei rifiuti.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Transizione verso materiali sostenibili </a:t>
            </a:r>
          </a:p>
          <a:p>
            <a:pPr marL="585788" indent="-576263">
              <a:lnSpc>
                <a:spcPts val="1540"/>
              </a:lnSpc>
            </a:pPr>
            <a:r>
              <a:rPr lang="en-US" sz="1600" b="1" dirty="0">
                <a:solidFill>
                  <a:srgbClr val="00898B"/>
                </a:solidFill>
                <a:latin typeface="Calibri" panose="020F0502020204030204" pitchFamily="34" charset="0"/>
                <a:cs typeface="Calibri" panose="020F0502020204030204" pitchFamily="34" charset="0"/>
              </a:rPr>
              <a:t>	durante il volo: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Sostituire la plastica monouso con posate, bicchieri e imballaggi biodegradabili o riutilizzabili;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Utilizzare materiali leggeri per ridurre il consumo di carburante e le emissioni di carbonio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Sistemi di trattamento dei rifiuti a terra: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Sviluppare partnership con gli aeroporti per la creazione di impianti di smistamento dei rifiuti al fine di garantire un trattamento efficiente dei rifiuti a bordo:</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Introdurre sistemi di compattazione per ridurre il volume dei rifiuti generati e ottimizzare i costi di trasporto: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Attuare programmi di riciclaggio per materiali quali alluminio, plastica e carta.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Digitalizzazione per ridurre lo spreco di carta: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Passare ai biglietti elettronici, alle carte d'imbarco digitali e ai sistemi di intrattenimento in volo per ridurre al minimo l'uso della carta:</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Incoraggiare la comunicazione e la rendicontazione elettronica per le operazioni delle compagnie aeree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05. </a:t>
            </a:r>
            <a:r>
              <a:rPr lang="en-US" sz="1600" b="1" dirty="0">
                <a:solidFill>
                  <a:srgbClr val="00898B"/>
                </a:solidFill>
                <a:latin typeface="Calibri" panose="020F0502020204030204" pitchFamily="34" charset="0"/>
                <a:cs typeface="Calibri" panose="020F0502020204030204" pitchFamily="34" charset="0"/>
              </a:rPr>
              <a:t>   Iniziative di economia circolare: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Collaborare con aziende di gestione dei rifiuti per riciclare o riutilizzare i materiali (convertendo i rifiuti in biocarburanti o prodotti riutilizzabili):</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Attuare iniziative per la riduzione degli sprechi alimentari, come la previsione in tempo reale della domanda per evitare l'eccesso di scorte di pasti.</a:t>
            </a:r>
          </a:p>
        </p:txBody>
      </p:sp>
      <p:cxnSp>
        <p:nvCxnSpPr>
          <p:cNvPr id="17" name="Straight Connector 16">
            <a:extLst>
              <a:ext uri="{FF2B5EF4-FFF2-40B4-BE49-F238E27FC236}">
                <a16:creationId xmlns:a16="http://schemas.microsoft.com/office/drawing/2014/main" id="{94CDB697-8211-CFBA-DE80-098902712E8B}"/>
              </a:ext>
            </a:extLst>
          </p:cNvPr>
          <p:cNvCxnSpPr>
            <a:cxnSpLocks/>
          </p:cNvCxnSpPr>
          <p:nvPr/>
        </p:nvCxnSpPr>
        <p:spPr>
          <a:xfrm>
            <a:off x="2822970" y="8649705"/>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2AD7D9-28D9-D440-5A25-7D1483323F70}"/>
              </a:ext>
            </a:extLst>
          </p:cNvPr>
          <p:cNvCxnSpPr>
            <a:cxnSpLocks/>
          </p:cNvCxnSpPr>
          <p:nvPr/>
        </p:nvCxnSpPr>
        <p:spPr>
          <a:xfrm>
            <a:off x="2849247" y="7041855"/>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1899256-8AFF-F71E-01DF-B5FCF559F82F}"/>
              </a:ext>
            </a:extLst>
          </p:cNvPr>
          <p:cNvSpPr/>
          <p:nvPr/>
        </p:nvSpPr>
        <p:spPr>
          <a:xfrm>
            <a:off x="0" y="1315778"/>
            <a:ext cx="2563533" cy="323421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CF361B41-F4A5-BF9A-FA8D-8AC15DDEC1CB}"/>
              </a:ext>
            </a:extLst>
          </p:cNvPr>
          <p:cNvSpPr/>
          <p:nvPr/>
        </p:nvSpPr>
        <p:spPr>
          <a:xfrm rot="20372319">
            <a:off x="-624187" y="326435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26" name="TextBox 25">
            <a:extLst>
              <a:ext uri="{FF2B5EF4-FFF2-40B4-BE49-F238E27FC236}">
                <a16:creationId xmlns:a16="http://schemas.microsoft.com/office/drawing/2014/main" id="{1DC20800-F076-7723-7D76-5B2A9DBE4210}"/>
              </a:ext>
            </a:extLst>
          </p:cNvPr>
          <p:cNvSpPr txBox="1"/>
          <p:nvPr/>
        </p:nvSpPr>
        <p:spPr>
          <a:xfrm>
            <a:off x="515528" y="1522744"/>
            <a:ext cx="1979016" cy="2352247"/>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Ottimizzare i processi di gestione dei rifiuti nel settore dell'aviazione per ridurre l'impatto ambientale, abbassare i costi operativi e rispettare gli standard normativi.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044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05A2-A524-D551-E035-991B9325FA7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ED1EE4C-2C3B-524F-C3BB-AEB047AAC5EA}"/>
              </a:ext>
            </a:extLst>
          </p:cNvPr>
          <p:cNvSpPr/>
          <p:nvPr/>
        </p:nvSpPr>
        <p:spPr>
          <a:xfrm>
            <a:off x="-6426" y="206086"/>
            <a:ext cx="2563533" cy="323421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7736778-D182-FCE4-C1A4-845DB0900CF1}"/>
              </a:ext>
            </a:extLst>
          </p:cNvPr>
          <p:cNvCxnSpPr>
            <a:cxnSpLocks/>
          </p:cNvCxnSpPr>
          <p:nvPr/>
        </p:nvCxnSpPr>
        <p:spPr>
          <a:xfrm>
            <a:off x="2842822" y="528845"/>
            <a:ext cx="0" cy="4120742"/>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4443BA-D72C-CF70-6256-AAD4733FF381}"/>
              </a:ext>
            </a:extLst>
          </p:cNvPr>
          <p:cNvCxnSpPr>
            <a:cxnSpLocks/>
          </p:cNvCxnSpPr>
          <p:nvPr/>
        </p:nvCxnSpPr>
        <p:spPr>
          <a:xfrm>
            <a:off x="-6425" y="528845"/>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AD5005A-0213-FE48-6F0E-1697D81FFC87}"/>
              </a:ext>
            </a:extLst>
          </p:cNvPr>
          <p:cNvCxnSpPr>
            <a:cxnSpLocks/>
          </p:cNvCxnSpPr>
          <p:nvPr/>
        </p:nvCxnSpPr>
        <p:spPr>
          <a:xfrm>
            <a:off x="2842821" y="1644915"/>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3CB009D-BD04-B83F-C5A4-9986C3DD3CE9}"/>
              </a:ext>
            </a:extLst>
          </p:cNvPr>
          <p:cNvCxnSpPr>
            <a:cxnSpLocks/>
          </p:cNvCxnSpPr>
          <p:nvPr/>
        </p:nvCxnSpPr>
        <p:spPr>
          <a:xfrm>
            <a:off x="2842821" y="4649587"/>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5D8C9484-3B94-23E7-FEA9-7ADB1C57ECE0}"/>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37</a:t>
            </a:fld>
            <a:endParaRPr lang="en-US" dirty="0">
              <a:solidFill>
                <a:srgbClr val="262626"/>
              </a:solidFill>
            </a:endParaRPr>
          </a:p>
        </p:txBody>
      </p:sp>
      <p:cxnSp>
        <p:nvCxnSpPr>
          <p:cNvPr id="14" name="Straight Connector 13">
            <a:extLst>
              <a:ext uri="{FF2B5EF4-FFF2-40B4-BE49-F238E27FC236}">
                <a16:creationId xmlns:a16="http://schemas.microsoft.com/office/drawing/2014/main" id="{A55E5102-3245-CAB5-7A21-DF2A6317D3C6}"/>
              </a:ext>
            </a:extLst>
          </p:cNvPr>
          <p:cNvCxnSpPr>
            <a:cxnSpLocks/>
          </p:cNvCxnSpPr>
          <p:nvPr/>
        </p:nvCxnSpPr>
        <p:spPr>
          <a:xfrm>
            <a:off x="2842821" y="3144922"/>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7777CD2B-10FD-AE04-3E9D-5A458F948763}"/>
              </a:ext>
            </a:extLst>
          </p:cNvPr>
          <p:cNvSpPr/>
          <p:nvPr/>
        </p:nvSpPr>
        <p:spPr>
          <a:xfrm rot="20372319">
            <a:off x="-630613" y="2154659"/>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D8BC56E6-EBCE-599A-B097-13B6A0076795}"/>
              </a:ext>
            </a:extLst>
          </p:cNvPr>
          <p:cNvSpPr txBox="1"/>
          <p:nvPr/>
        </p:nvSpPr>
        <p:spPr>
          <a:xfrm>
            <a:off x="509102" y="413052"/>
            <a:ext cx="1979016" cy="2352247"/>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Ottimizzare i processi di gestione dei rifiuti nel settore dell'aviazione per ridurre l'impatto ambientale, abbassare i costi operativi e rispettare gli standard normativi.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A86F370F-B99D-9160-974E-6CBAEC3D7D2E}"/>
              </a:ext>
            </a:extLst>
          </p:cNvPr>
          <p:cNvCxnSpPr>
            <a:cxnSpLocks/>
          </p:cNvCxnSpPr>
          <p:nvPr/>
        </p:nvCxnSpPr>
        <p:spPr>
          <a:xfrm>
            <a:off x="668938" y="556686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75FF4EE-03BD-7646-1657-1249BE41136E}"/>
              </a:ext>
            </a:extLst>
          </p:cNvPr>
          <p:cNvCxnSpPr>
            <a:cxnSpLocks/>
          </p:cNvCxnSpPr>
          <p:nvPr/>
        </p:nvCxnSpPr>
        <p:spPr>
          <a:xfrm flipH="1">
            <a:off x="-6427" y="550185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8A4115E-00F0-8BB9-DA7D-9F583E9A059C}"/>
              </a:ext>
            </a:extLst>
          </p:cNvPr>
          <p:cNvSpPr txBox="1"/>
          <p:nvPr/>
        </p:nvSpPr>
        <p:spPr>
          <a:xfrm>
            <a:off x="340048" y="5320681"/>
            <a:ext cx="6879575" cy="1438855"/>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4. </a:t>
            </a:r>
            <a:r>
              <a:rPr lang="en-US" sz="1900" b="1" dirty="0">
                <a:solidFill>
                  <a:srgbClr val="00898B"/>
                </a:solidFill>
                <a:latin typeface="Calibri" panose="020F0502020204030204" pitchFamily="34" charset="0"/>
                <a:cs typeface="Calibri" panose="020F0502020204030204" pitchFamily="34" charset="0"/>
              </a:rPr>
              <a:t>      Sfide specifiche del settore (ad es. infrastrutture, costi,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carenze di competenze)/Ostacoli più ampi, tra cui resistenza al cambiamento</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e mancanza di comprensione in termini di sostenibilità/IA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12F330B4-4B39-16E7-1AB2-8D79E0916098}"/>
              </a:ext>
            </a:extLst>
          </p:cNvPr>
          <p:cNvSpPr/>
          <p:nvPr/>
        </p:nvSpPr>
        <p:spPr>
          <a:xfrm>
            <a:off x="-1" y="6383620"/>
            <a:ext cx="7559675" cy="1268525"/>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9">
            <a:extLst>
              <a:ext uri="{FF2B5EF4-FFF2-40B4-BE49-F238E27FC236}">
                <a16:creationId xmlns:a16="http://schemas.microsoft.com/office/drawing/2014/main" id="{91B7BAC8-642B-8D0B-C40E-7DFEE5B235D5}"/>
              </a:ext>
            </a:extLst>
          </p:cNvPr>
          <p:cNvSpPr txBox="1">
            <a:spLocks/>
          </p:cNvSpPr>
          <p:nvPr/>
        </p:nvSpPr>
        <p:spPr>
          <a:xfrm>
            <a:off x="605214" y="6668761"/>
            <a:ext cx="5178858"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La strategia integrata dei trasporti 2030 </a:t>
            </a:r>
            <a:r>
              <a:rPr lang="en-IE" sz="1600" dirty="0">
                <a:solidFill>
                  <a:schemeClr val="bg1"/>
                </a:solidFill>
                <a:ea typeface="Calibri" panose="020F0502020204030204" pitchFamily="34" charset="0"/>
                <a:cs typeface="Times New Roman" panose="02020603050405020304" pitchFamily="18" charset="0"/>
              </a:rPr>
              <a:t>è un piano globale per lo </a:t>
            </a:r>
            <a:r>
              <a:rPr lang="en-IE" sz="1600" b="1" dirty="0">
                <a:solidFill>
                  <a:schemeClr val="bg1"/>
                </a:solidFill>
                <a:ea typeface="Calibri" panose="020F0502020204030204" pitchFamily="34" charset="0"/>
                <a:cs typeface="Times New Roman" panose="02020603050405020304" pitchFamily="18" charset="0"/>
              </a:rPr>
              <a:t>sviluppo sostenibile del sistema dei trasporti e un quadro di riferimento per gli investimenti in questo settore. </a:t>
            </a:r>
          </a:p>
        </p:txBody>
      </p:sp>
      <p:sp>
        <p:nvSpPr>
          <p:cNvPr id="11" name="Freeform 10">
            <a:extLst>
              <a:ext uri="{FF2B5EF4-FFF2-40B4-BE49-F238E27FC236}">
                <a16:creationId xmlns:a16="http://schemas.microsoft.com/office/drawing/2014/main" id="{B0339B31-A8E4-524C-02BD-9F8AC505A6E1}"/>
              </a:ext>
            </a:extLst>
          </p:cNvPr>
          <p:cNvSpPr/>
          <p:nvPr/>
        </p:nvSpPr>
        <p:spPr>
          <a:xfrm rot="15885478">
            <a:off x="5772099" y="6098850"/>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2" name="Text Placeholder 1">
            <a:extLst>
              <a:ext uri="{FF2B5EF4-FFF2-40B4-BE49-F238E27FC236}">
                <a16:creationId xmlns:a16="http://schemas.microsoft.com/office/drawing/2014/main" id="{609435C4-137C-356C-A3DC-B53C88009654}"/>
              </a:ext>
            </a:extLst>
          </p:cNvPr>
          <p:cNvSpPr txBox="1">
            <a:spLocks/>
          </p:cNvSpPr>
          <p:nvPr/>
        </p:nvSpPr>
        <p:spPr>
          <a:xfrm>
            <a:off x="605214" y="7906608"/>
            <a:ext cx="6389643" cy="14094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La strategia definisce il contributo allo spazio unico europeo dei trasporti attraverso le priorità comuni di cui all'articolo 10 del regolamento (UE) n. 1315/2013 del Parlamento europeo e del Consiglio, comprese le priorità di investimento nelle reti TEN-T di base ed estese e nella connettività secondaria.</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La strategia integrata dei trasporti fino al 2030 ha i seguenti obiettivi specifici: È stata creata una banca dati per l'analisi del settore dei trasporti, per prevedere lo sviluppo del sistema dei trasporti e per sviluppare un modello nazionale di trasporto; È stata effettuata un'analisi dettagliata delle esigenze del settore dei trasporti, compresi i trasporti stradali, ferroviari, per vie navigabili interne, marittimi, aerei e intermodali; È stato sviluppato un modello di trasporto multimodale; sono stati definiti obiettivi strategici e priorità strategiche; sulla base delle analisi effettuate, sono state proposte misure volte a sviluppare la capacità amministrativa per la preparazione e l'attuazione dei progetti previsti; è stata preparata una valutazione ambientale strategica (VAS) della strategia integrata dei trasporti nel periodo fino al 2030.</a:t>
            </a:r>
          </a:p>
        </p:txBody>
      </p:sp>
      <p:sp>
        <p:nvSpPr>
          <p:cNvPr id="21" name="TextBox 20">
            <a:extLst>
              <a:ext uri="{FF2B5EF4-FFF2-40B4-BE49-F238E27FC236}">
                <a16:creationId xmlns:a16="http://schemas.microsoft.com/office/drawing/2014/main" id="{EBEB4294-469B-2DEA-C55E-E360FC3D29BA}"/>
              </a:ext>
            </a:extLst>
          </p:cNvPr>
          <p:cNvSpPr txBox="1"/>
          <p:nvPr/>
        </p:nvSpPr>
        <p:spPr>
          <a:xfrm>
            <a:off x="2617272" y="346734"/>
            <a:ext cx="4438337" cy="4393960"/>
          </a:xfrm>
          <a:prstGeom prst="rect">
            <a:avLst/>
          </a:prstGeom>
          <a:noFill/>
        </p:spPr>
        <p:txBody>
          <a:bodyPr wrap="square" rtlCol="0">
            <a:spAutoFit/>
          </a:bodyPr>
          <a:lstStyle/>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06. </a:t>
            </a:r>
            <a:r>
              <a:rPr lang="en-US" sz="1600" b="1" dirty="0">
                <a:solidFill>
                  <a:srgbClr val="00898B"/>
                </a:solidFill>
                <a:latin typeface="Calibri" panose="020F0502020204030204" pitchFamily="34" charset="0"/>
                <a:cs typeface="Calibri" panose="020F0502020204030204" pitchFamily="34" charset="0"/>
              </a:rPr>
              <a:t>   Monitoraggio e rendicontazione: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Introdurre sistemi di tracciabilità dei rifiuti per misurare e segnalare la produzione di rifiuti su ogni volo;</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Stabilire chiari indicatori chiave di prestazione (KPI) per monitorare i progressi verso gli obiettivi di zero rifiuti; Condurre audit regolari per garantire la conformità alle normative internazionali in materia di rifiuti, come gli standard ICAO.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07. </a:t>
            </a:r>
            <a:r>
              <a:rPr lang="en-US" sz="1600" b="1" dirty="0">
                <a:solidFill>
                  <a:srgbClr val="00898B"/>
                </a:solidFill>
                <a:latin typeface="Calibri" panose="020F0502020204030204" pitchFamily="34" charset="0"/>
                <a:cs typeface="Calibri" panose="020F0502020204030204" pitchFamily="34" charset="0"/>
              </a:rPr>
              <a:t>   Vantaggi: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Riduzione dell'impatto ambientale e maggiore sostenibilità;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Risparmio sui costi grazie a una gestione efficiente dei rifiuti e a un minor consumo di carburante;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Miglioramento della reputazione della compagnia aerea grazie al soddisfacimento delle aspettative dei passeggeri in materia di pratiche eco-compatibili.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08. </a:t>
            </a:r>
            <a:r>
              <a:rPr lang="en-US" sz="1600" b="1" dirty="0" err="1">
                <a:solidFill>
                  <a:srgbClr val="00898B"/>
                </a:solidFill>
                <a:latin typeface="Calibri" panose="020F0502020204030204" pitchFamily="34" charset="0"/>
                <a:cs typeface="Calibri" panose="020F0502020204030204" pitchFamily="34" charset="0"/>
              </a:rPr>
              <a:t>   Intermodalità</a:t>
            </a:r>
            <a:endParaRPr lang="en-US" sz="1600" b="1" dirty="0">
              <a:solidFill>
                <a:srgbClr val="00898B"/>
              </a:solidFill>
              <a:latin typeface="Calibri" panose="020F0502020204030204" pitchFamily="34" charset="0"/>
              <a:cs typeface="Calibri" panose="020F0502020204030204" pitchFamily="34" charset="0"/>
            </a:endParaRP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creazione di terminal ecologici per il trasporto aereo,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ferroviario, stradale e marittimo: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4 in 1;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Utilizzo di locomotive a idrogeno e auto elettriche;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Aumento della quota di trasporti ecologici nelle consegne </a:t>
            </a:r>
          </a:p>
        </p:txBody>
      </p:sp>
    </p:spTree>
    <p:extLst>
      <p:ext uri="{BB962C8B-B14F-4D97-AF65-F5344CB8AC3E}">
        <p14:creationId xmlns:p14="http://schemas.microsoft.com/office/powerpoint/2010/main" val="4078526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13CB7-0B00-EDCE-B5FD-3DBE86393874}"/>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CA8E655-2170-CF8A-FFB9-4E6AD54EDC48}"/>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AE0507-3EBE-17CB-E7BF-99A853D028D1}"/>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815ABC-55E6-592A-A7B8-A35F2A7EA7CF}"/>
              </a:ext>
            </a:extLst>
          </p:cNvPr>
          <p:cNvSpPr txBox="1"/>
          <p:nvPr/>
        </p:nvSpPr>
        <p:spPr>
          <a:xfrm>
            <a:off x="389443" y="239034"/>
            <a:ext cx="5645560" cy="1169551"/>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5. </a:t>
            </a:r>
            <a:r>
              <a:rPr lang="en-US" sz="1900" b="1" dirty="0">
                <a:solidFill>
                  <a:srgbClr val="00898B"/>
                </a:solidFill>
                <a:latin typeface="Calibri" panose="020F0502020204030204" pitchFamily="34" charset="0"/>
                <a:cs typeface="Calibri" panose="020F0502020204030204" pitchFamily="34" charset="0"/>
              </a:rPr>
              <a:t>      Soluzioni e raccomandazioni per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superare queste sfide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59A9F85A-AFF0-8490-1376-929D32118E69}"/>
              </a:ext>
            </a:extLst>
          </p:cNvPr>
          <p:cNvSpPr/>
          <p:nvPr/>
        </p:nvSpPr>
        <p:spPr>
          <a:xfrm>
            <a:off x="0" y="931773"/>
            <a:ext cx="7559675" cy="2855036"/>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7696205F-CC94-80B1-0E7A-282E7D167471}"/>
              </a:ext>
            </a:extLst>
          </p:cNvPr>
          <p:cNvSpPr txBox="1">
            <a:spLocks/>
          </p:cNvSpPr>
          <p:nvPr/>
        </p:nvSpPr>
        <p:spPr>
          <a:xfrm>
            <a:off x="605214" y="1216914"/>
            <a:ext cx="5547107"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I trasporti hanno sempre svolto un ruolo fondamentale nel plasmare la società. Dall'inizio del XXI secolo, il settore dei trasporti sta attraversando una rivoluzione a livello mondiale. </a:t>
            </a:r>
            <a:r>
              <a:rPr lang="en-IE" sz="1600" b="1" dirty="0">
                <a:solidFill>
                  <a:schemeClr val="bg1"/>
                </a:solidFill>
                <a:ea typeface="Calibri" panose="020F0502020204030204" pitchFamily="34" charset="0"/>
                <a:cs typeface="Times New Roman" panose="02020603050405020304" pitchFamily="18" charset="0"/>
              </a:rPr>
              <a:t>Uno degli obiettivi primari per il settore dei trasporti è chiaro: deve essere decarbonizzato e diventare più sostenibile.</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a:p>
            <a:pPr marL="6350" marR="9525" algn="l">
              <a:lnSpc>
                <a:spcPts val="1720"/>
              </a:lnSpc>
            </a:pPr>
            <a:r>
              <a:rPr lang="en-IE" sz="1600" dirty="0">
                <a:solidFill>
                  <a:schemeClr val="bg1"/>
                </a:solidFill>
                <a:ea typeface="Calibri" panose="020F0502020204030204" pitchFamily="34" charset="0"/>
                <a:cs typeface="Times New Roman" panose="02020603050405020304" pitchFamily="18" charset="0"/>
              </a:rPr>
              <a:t> Allo stesso tempo, i progressi tecnologici stanno trasformando il settore dei trasporti verso servizi e società intelligenti. La Collezione Speciale presenta alcuni dei più recenti progressi nella ricerca verso un trasporto sostenibile e basato sulla tecnologia.</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33" name="Freeform 32">
            <a:extLst>
              <a:ext uri="{FF2B5EF4-FFF2-40B4-BE49-F238E27FC236}">
                <a16:creationId xmlns:a16="http://schemas.microsoft.com/office/drawing/2014/main" id="{DE5D4AF6-7C2D-9BF6-4C42-7B3439024D43}"/>
              </a:ext>
            </a:extLst>
          </p:cNvPr>
          <p:cNvSpPr/>
          <p:nvPr/>
        </p:nvSpPr>
        <p:spPr>
          <a:xfrm rot="15885478">
            <a:off x="5896297" y="1966113"/>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58" name="Slide Number Placeholder 5">
            <a:extLst>
              <a:ext uri="{FF2B5EF4-FFF2-40B4-BE49-F238E27FC236}">
                <a16:creationId xmlns:a16="http://schemas.microsoft.com/office/drawing/2014/main" id="{A3F6179D-3BE3-8657-5DEC-FAFBC5269A2E}"/>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38</a:t>
            </a:fld>
            <a:endParaRPr lang="en-US" dirty="0">
              <a:solidFill>
                <a:srgbClr val="262626"/>
              </a:solidFill>
            </a:endParaRPr>
          </a:p>
        </p:txBody>
      </p:sp>
      <p:sp>
        <p:nvSpPr>
          <p:cNvPr id="9" name="Text Placeholder 1">
            <a:extLst>
              <a:ext uri="{FF2B5EF4-FFF2-40B4-BE49-F238E27FC236}">
                <a16:creationId xmlns:a16="http://schemas.microsoft.com/office/drawing/2014/main" id="{A80108C3-1884-7CAA-305D-1F91FB834043}"/>
              </a:ext>
            </a:extLst>
          </p:cNvPr>
          <p:cNvSpPr txBox="1">
            <a:spLocks/>
          </p:cNvSpPr>
          <p:nvPr/>
        </p:nvSpPr>
        <p:spPr>
          <a:xfrm>
            <a:off x="552283" y="4974678"/>
            <a:ext cx="6389643" cy="227656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L'applicazione dell'IA nei trasporti è cresciuta in modo significativo. Al momento della stesura di questo articolo, i casi d'uso tipici includono veicoli autonomi, droni per la consegna di pacchi e sistemi sofisticati che gestiscono reti logistiche complesse1. Secondo una relazione, l'IA globale nel mercato dei trasporti raggiungerà i 3,5 miliardi di dollari entro il 2023, con un tasso di crescita impressionante del 16,5%. Come componente fondamentale dei sistemi di guida autonoma, la percezione dell'ambiente consente ai veicoli di comprendere ciò che li circonda e di prendere decisioni intelligenti. I veicoli autonomi (AV) prendono decisioni oculate in merito a velocità, direzione e sicurezza riconoscendo i pedoni, gli altri veicoli e i segnali stradali. Questa capacità è fondamentale per garantire una navigazione stradale sicura ed efficiente. Un'altra applicazione è rappresentata dall'uso dei droni, che ha registrato un rapido aumento durante la pandemia grazie alla possibilità di accedere ai beni di consumo senza contatto.</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 gemelli digitali, l'apprendimento federato, l'apprendimento rinforzato e l'apprendimento automatico sono stati ampiamente applicati, dalla previsione della domanda di passeggeri e del consumo di elettricità utilizzando i dati sul volume di traffico all'ottimizzazione dei controlli dei semafori e alla valutazione del livello di servizio dei pedoni. Il dibattito sul potenziale dell'analisi dei big data è vivace, così come quello su come e se questi sostituiranno le tecniche tradizionali di modellizzazione dei trasporti.</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L'ITS è un sistema olistico impiegato nella gestione dei trasporti, che include tecnologie informatiche, di informazione, comunicazione, rilevamento, controllo elettronico, intelligenza artificiale e computer. L'ITS fornisce capacità di trasporto e gestione complete, in tempo reale, accurate ed efficienti per servire i cittadini e gestire la città in modo efficiente, come il controllo del traffico, la gestione delle catastrofi e il monitoraggio dei conducenti. Con l'aiuto delle TIC e il continuo sviluppo dell'ITS, anche il parcheggio intelligente è stato migliorato. </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Rispetto al parcheggio tradizionale, il parcheggio intelligente allevia gli utenti dalla ricerca di posti auto disponibili, avvisandoli in anticipo dei posti disponibili. Le ICT emergenti sono state integrate con i servizi di parcheggio intelligente, come l'uso di RFID o sensori magnetici per monitorare l'utilizzo dei posti auto, o lo sviluppo di middleware per la gestione dei parcheggi a livello urbano.</a:t>
            </a:r>
          </a:p>
        </p:txBody>
      </p:sp>
      <p:sp>
        <p:nvSpPr>
          <p:cNvPr id="11" name="TextBox 10">
            <a:extLst>
              <a:ext uri="{FF2B5EF4-FFF2-40B4-BE49-F238E27FC236}">
                <a16:creationId xmlns:a16="http://schemas.microsoft.com/office/drawing/2014/main" id="{5F3F7B44-7B7F-641F-B102-E60000CF87E5}"/>
              </a:ext>
            </a:extLst>
          </p:cNvPr>
          <p:cNvSpPr txBox="1"/>
          <p:nvPr/>
        </p:nvSpPr>
        <p:spPr>
          <a:xfrm>
            <a:off x="552283" y="4479548"/>
            <a:ext cx="5482720" cy="557204"/>
          </a:xfrm>
          <a:prstGeom prst="rect">
            <a:avLst/>
          </a:prstGeom>
          <a:noFill/>
        </p:spPr>
        <p:txBody>
          <a:bodyPr wrap="square" rtlCol="0">
            <a:spAutoFit/>
          </a:bodyPr>
          <a:lstStyle/>
          <a:p>
            <a:pPr>
              <a:lnSpc>
                <a:spcPts val="1780"/>
              </a:lnSpc>
            </a:pPr>
            <a:r>
              <a:rPr lang="en-US" sz="1800" b="1" dirty="0">
                <a:solidFill>
                  <a:srgbClr val="51C4C6"/>
                </a:solidFill>
                <a:latin typeface="Calibri" panose="020F0502020204030204" pitchFamily="34" charset="0"/>
                <a:cs typeface="Calibri" panose="020F0502020204030204" pitchFamily="34" charset="0"/>
              </a:rPr>
              <a:t>Progressi nel trasporto basato sulla tecnologia</a:t>
            </a:r>
          </a:p>
          <a:p>
            <a:pPr>
              <a:lnSpc>
                <a:spcPts val="1780"/>
              </a:lnSpc>
            </a:pPr>
            <a:endParaRPr lang="en-US" sz="1800" b="1" dirty="0">
              <a:solidFill>
                <a:srgbClr val="51C4C6"/>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B2183BFB-5B72-6D1C-4667-6F1E56740600}"/>
              </a:ext>
            </a:extLst>
          </p:cNvPr>
          <p:cNvCxnSpPr>
            <a:cxnSpLocks/>
          </p:cNvCxnSpPr>
          <p:nvPr/>
        </p:nvCxnSpPr>
        <p:spPr>
          <a:xfrm flipH="1">
            <a:off x="-26305" y="4616964"/>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910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D3F3-1292-BE3D-C2CA-12982D5485B5}"/>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150D7F16-DDCD-AD33-5298-C4894A12A551}"/>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39</a:t>
            </a:fld>
            <a:endParaRPr lang="en-US" dirty="0">
              <a:solidFill>
                <a:srgbClr val="262626"/>
              </a:solidFill>
            </a:endParaRPr>
          </a:p>
        </p:txBody>
      </p:sp>
      <p:sp>
        <p:nvSpPr>
          <p:cNvPr id="9" name="Text Placeholder 1">
            <a:extLst>
              <a:ext uri="{FF2B5EF4-FFF2-40B4-BE49-F238E27FC236}">
                <a16:creationId xmlns:a16="http://schemas.microsoft.com/office/drawing/2014/main" id="{0B3B40D7-063F-A883-3206-59A70FAF7C72}"/>
              </a:ext>
            </a:extLst>
          </p:cNvPr>
          <p:cNvSpPr txBox="1">
            <a:spLocks/>
          </p:cNvSpPr>
          <p:nvPr/>
        </p:nvSpPr>
        <p:spPr>
          <a:xfrm>
            <a:off x="562443" y="1174838"/>
            <a:ext cx="6389643" cy="2276562"/>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err="1">
                <a:solidFill>
                  <a:srgbClr val="262626"/>
                </a:solidFill>
              </a:rPr>
              <a:t>La decarbonizzazione </a:t>
            </a:r>
            <a:r>
              <a:rPr lang="en-US" sz="1150" b="0" dirty="0">
                <a:solidFill>
                  <a:srgbClr val="262626"/>
                </a:solidFill>
              </a:rPr>
              <a:t>del settore dei trasporti è un percorso importante per mitigare i cambiamenti climatici e offre il potenziale per ridurre le emissioni in futuro. I veicoli elettrici (EV) sono considerati una soluzione promettente per realizzare un trasporto intelligente ed ecologico. Con la diminuzione dei costi energetici e il continuo miglioramento dell'esperienza degli utenti, gli EV stanno guadagnando una quota di mercato significativa. Considerando i numerosi vantaggi degli EV, molti governi e grandi organizzazioni sono attivamente impegnati nel processo di promozione dello sviluppo dell'industria degli EV. Spinti da questi fattori, nel 2021 sono stati venduti oltre 6,8 milioni di EV in tutto il mondo. Sulla base dell'analisi dello scenario Net Zero Emissions by 2050, il numero di EV raggiungerà oltre 300 milioni nel 2030 e il 60% delle vendite di auto nuove sarà costituito da EV.</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Sono state condotte ricerche approfondite sulla decarbonizzazione del sistema dei trasporti, come il lavoro sulla riduzione delle emissioni dei veicoli, lo studio della relazione tra il consumo di elettricità negli edifici e la domanda di trasporto e la valutazione dell'impatto dei sistemi di trasporto pubblico su richiesta che prendono in considerazione i veicoli elettrici. Grazie all'attuale design drive-by-wire e al sistema di bordo, i veicoli elettrici presentano maggiori vantaggi nell'implementazione della tecnologia autonoma. L'applicazione dei veicoli elettrici autonomi sta progressivamente sostituendo i tradizionali veicoli autonomi basati su motori a combustione interna.</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La sicurezza rappresenta una delle principali preoccupazioni delle società moderne. Secondo le statistiche dell'Organizzazione Mondiale della Sanità, gli incidenti stradali causano ogni anno la morte di circa 1,19 milioni di persone in tutto il mondo e provocano tra i 20 e i 50 milioni di feriti non mortali. Più della metà di tutti i decessi causati da incidenti stradali riguarda pedoni, ciclisti e motociclisti. Ciò deriva da molteplici fattori, tra cui la scarsa manutenzione delle strade, che evidenzia la necessità di pianificare interventi ad hoc per ridurre al minimo la congestione stradale e il disagio. In questo caso, l'adozione di un sistema di trasporto avanzato può alleviare il numero e la gravità degli incidenti stradali attraverso tecnologie emergenti quali il controllo e la gestione del traffico, la raccolta e l'analisi dei dati sugli incidenti, i sistemi di informazione e comunicazione sulla sicurezza e le politiche e la pianificazione in materia di sicurezza. Tuttavia, identificare e definire tecniche appropriate per studiare la sicurezza rimane una sfida.</a:t>
            </a:r>
          </a:p>
        </p:txBody>
      </p:sp>
      <p:sp>
        <p:nvSpPr>
          <p:cNvPr id="11" name="TextBox 10">
            <a:extLst>
              <a:ext uri="{FF2B5EF4-FFF2-40B4-BE49-F238E27FC236}">
                <a16:creationId xmlns:a16="http://schemas.microsoft.com/office/drawing/2014/main" id="{26FE20F2-171A-B89D-2EEE-B134B5ABE74A}"/>
              </a:ext>
            </a:extLst>
          </p:cNvPr>
          <p:cNvSpPr txBox="1"/>
          <p:nvPr/>
        </p:nvSpPr>
        <p:spPr>
          <a:xfrm>
            <a:off x="562443" y="679708"/>
            <a:ext cx="5482720" cy="557204"/>
          </a:xfrm>
          <a:prstGeom prst="rect">
            <a:avLst/>
          </a:prstGeom>
          <a:noFill/>
        </p:spPr>
        <p:txBody>
          <a:bodyPr wrap="square" rtlCol="0">
            <a:spAutoFit/>
          </a:bodyPr>
          <a:lstStyle/>
          <a:p>
            <a:pPr>
              <a:lnSpc>
                <a:spcPts val="1780"/>
              </a:lnSpc>
            </a:pPr>
            <a:r>
              <a:rPr lang="en-US" sz="1800" b="1" dirty="0">
                <a:solidFill>
                  <a:srgbClr val="51C4C6"/>
                </a:solidFill>
                <a:latin typeface="Calibri" panose="020F0502020204030204" pitchFamily="34" charset="0"/>
                <a:cs typeface="Calibri" panose="020F0502020204030204" pitchFamily="34" charset="0"/>
              </a:rPr>
              <a:t>Progressi verso un trasporto sostenibile</a:t>
            </a:r>
          </a:p>
          <a:p>
            <a:pPr>
              <a:lnSpc>
                <a:spcPts val="1780"/>
              </a:lnSpc>
            </a:pPr>
            <a:endParaRPr lang="en-US" sz="1800" b="1" dirty="0">
              <a:solidFill>
                <a:srgbClr val="51C4C6"/>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BFFE06AF-5979-5902-B479-1F580AFF087C}"/>
              </a:ext>
            </a:extLst>
          </p:cNvPr>
          <p:cNvCxnSpPr>
            <a:cxnSpLocks/>
          </p:cNvCxnSpPr>
          <p:nvPr/>
        </p:nvCxnSpPr>
        <p:spPr>
          <a:xfrm flipH="1">
            <a:off x="-16145" y="817124"/>
            <a:ext cx="57858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4139E78-AA90-E447-1AFD-28BEFE05556B}"/>
              </a:ext>
            </a:extLst>
          </p:cNvPr>
          <p:cNvPicPr>
            <a:picLocks noChangeAspect="1"/>
          </p:cNvPicPr>
          <p:nvPr/>
        </p:nvPicPr>
        <p:blipFill>
          <a:blip r:embed="rId2"/>
          <a:stretch>
            <a:fillRect/>
          </a:stretch>
        </p:blipFill>
        <p:spPr>
          <a:xfrm>
            <a:off x="0" y="5638328"/>
            <a:ext cx="7559675" cy="4236361"/>
          </a:xfrm>
          <a:prstGeom prst="rect">
            <a:avLst/>
          </a:prstGeom>
        </p:spPr>
      </p:pic>
      <p:sp>
        <p:nvSpPr>
          <p:cNvPr id="5" name="Rectangle 4">
            <a:extLst>
              <a:ext uri="{FF2B5EF4-FFF2-40B4-BE49-F238E27FC236}">
                <a16:creationId xmlns:a16="http://schemas.microsoft.com/office/drawing/2014/main" id="{B7488143-CD93-006F-0517-6A13D4191FE6}"/>
              </a:ext>
            </a:extLst>
          </p:cNvPr>
          <p:cNvSpPr/>
          <p:nvPr/>
        </p:nvSpPr>
        <p:spPr>
          <a:xfrm>
            <a:off x="-21801" y="5638328"/>
            <a:ext cx="7560000" cy="3794885"/>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a:extLst>
              <a:ext uri="{FF2B5EF4-FFF2-40B4-BE49-F238E27FC236}">
                <a16:creationId xmlns:a16="http://schemas.microsoft.com/office/drawing/2014/main" id="{802476D2-57BF-123C-27F1-AAB8E80827B0}"/>
              </a:ext>
            </a:extLst>
          </p:cNvPr>
          <p:cNvSpPr/>
          <p:nvPr/>
        </p:nvSpPr>
        <p:spPr>
          <a:xfrm rot="15885478">
            <a:off x="5896298" y="8094903"/>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331200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1915-2E88-A3CA-9F34-DC2AAC1C67C8}"/>
            </a:ext>
          </a:extLst>
        </p:cNvPr>
        <p:cNvGrpSpPr/>
        <p:nvPr/>
      </p:nvGrpSpPr>
      <p:grpSpPr>
        <a:xfrm>
          <a:off x="0" y="0"/>
          <a:ext cx="0" cy="0"/>
          <a:chOff x="0" y="0"/>
          <a:chExt cx="0" cy="0"/>
        </a:xfrm>
      </p:grpSpPr>
      <p:pic>
        <p:nvPicPr>
          <p:cNvPr id="30" name="Picture 29" descr="A solar panels in a field&#10;&#10;AI-generated content may be incorrect.">
            <a:extLst>
              <a:ext uri="{FF2B5EF4-FFF2-40B4-BE49-F238E27FC236}">
                <a16:creationId xmlns:a16="http://schemas.microsoft.com/office/drawing/2014/main" id="{5C89DE3E-89BC-FF54-D3B8-B9A73A9DDB9A}"/>
              </a:ext>
            </a:extLst>
          </p:cNvPr>
          <p:cNvPicPr>
            <a:picLocks noChangeAspect="1"/>
          </p:cNvPicPr>
          <p:nvPr/>
        </p:nvPicPr>
        <p:blipFill rotWithShape="1">
          <a:blip r:embed="rId2"/>
          <a:srcRect t="21569" b="22790"/>
          <a:stretch/>
        </p:blipFill>
        <p:spPr>
          <a:xfrm>
            <a:off x="-5149" y="6807163"/>
            <a:ext cx="7559675" cy="3154672"/>
          </a:xfrm>
          <a:prstGeom prst="rect">
            <a:avLst/>
          </a:prstGeom>
        </p:spPr>
      </p:pic>
      <p:sp>
        <p:nvSpPr>
          <p:cNvPr id="31" name="Rectangle 30">
            <a:extLst>
              <a:ext uri="{FF2B5EF4-FFF2-40B4-BE49-F238E27FC236}">
                <a16:creationId xmlns:a16="http://schemas.microsoft.com/office/drawing/2014/main" id="{21552F9A-5135-DC2D-C885-BEABE243DC46}"/>
              </a:ext>
            </a:extLst>
          </p:cNvPr>
          <p:cNvSpPr/>
          <p:nvPr/>
        </p:nvSpPr>
        <p:spPr>
          <a:xfrm rot="10800000">
            <a:off x="-5149" y="6806232"/>
            <a:ext cx="7539810" cy="3154671"/>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6EC128D-F67C-3F6D-5C7F-1EB150BDAC1A}"/>
              </a:ext>
            </a:extLst>
          </p:cNvPr>
          <p:cNvCxnSpPr>
            <a:cxnSpLocks/>
          </p:cNvCxnSpPr>
          <p:nvPr/>
        </p:nvCxnSpPr>
        <p:spPr>
          <a:xfrm>
            <a:off x="675365" y="11147"/>
            <a:ext cx="0" cy="2832414"/>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80310EB-7BE8-873A-508B-8ACE8F6B0A02}"/>
              </a:ext>
            </a:extLst>
          </p:cNvPr>
          <p:cNvSpPr/>
          <p:nvPr/>
        </p:nvSpPr>
        <p:spPr>
          <a:xfrm>
            <a:off x="0" y="991582"/>
            <a:ext cx="7559675" cy="2052702"/>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B100F3E9-ADFF-6717-85C5-1FD5E77ABEE7}"/>
              </a:ext>
            </a:extLst>
          </p:cNvPr>
          <p:cNvSpPr txBox="1">
            <a:spLocks/>
          </p:cNvSpPr>
          <p:nvPr/>
        </p:nvSpPr>
        <p:spPr>
          <a:xfrm>
            <a:off x="579868" y="1276725"/>
            <a:ext cx="5174159"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La sostenibilità implica soddisfare le esigenze ambientali, sociali ed economiche </a:t>
            </a:r>
            <a:r>
              <a:rPr lang="en-IE" sz="1600" dirty="0">
                <a:solidFill>
                  <a:schemeClr val="bg1"/>
                </a:solidFill>
                <a:ea typeface="Calibri" panose="020F0502020204030204" pitchFamily="34" charset="0"/>
                <a:cs typeface="Times New Roman" panose="02020603050405020304" pitchFamily="18" charset="0"/>
              </a:rPr>
              <a:t>della nostra società in modo tale da </a:t>
            </a:r>
            <a:r>
              <a:rPr lang="en-IE" sz="1600" b="1" dirty="0">
                <a:solidFill>
                  <a:schemeClr val="bg1"/>
                </a:solidFill>
                <a:ea typeface="Calibri" panose="020F0502020204030204" pitchFamily="34" charset="0"/>
                <a:cs typeface="Times New Roman" panose="02020603050405020304" pitchFamily="18" charset="0"/>
              </a:rPr>
              <a:t>salvaguardare la capacità delle generazioni future </a:t>
            </a:r>
            <a:r>
              <a:rPr lang="en-IE" sz="1600" dirty="0">
                <a:solidFill>
                  <a:schemeClr val="bg1"/>
                </a:solidFill>
                <a:ea typeface="Calibri" panose="020F0502020204030204" pitchFamily="34" charset="0"/>
                <a:cs typeface="Times New Roman" panose="02020603050405020304" pitchFamily="18" charset="0"/>
              </a:rPr>
              <a:t>di fare altrettanto. Questo concetto non è mai stato così importante, date le crescenti pressioni sulle risorse del pianeta e il crescente riconoscimento della necessità di pratiche sostenibili. </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3" name="Text Placeholder 1">
            <a:extLst>
              <a:ext uri="{FF2B5EF4-FFF2-40B4-BE49-F238E27FC236}">
                <a16:creationId xmlns:a16="http://schemas.microsoft.com/office/drawing/2014/main" id="{C2B9FEEA-B57B-DE1D-27BB-F55765C005A7}"/>
              </a:ext>
            </a:extLst>
          </p:cNvPr>
          <p:cNvSpPr txBox="1">
            <a:spLocks/>
          </p:cNvSpPr>
          <p:nvPr/>
        </p:nvSpPr>
        <p:spPr>
          <a:xfrm>
            <a:off x="652694" y="3501536"/>
            <a:ext cx="6389643" cy="1548000"/>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Per sostenere questa priorità globale, le Nazioni Unite hanno introdotto 17 Obiettivi di Sviluppo Sostenibile, incoraggiando la collaborazione internazionale per sviluppare e implementare soluzioni sostenibili.</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All'incrocio tra sostenibilità e tecnologia si trova un'opportunità di trasformazione per l'istruzione professionale. L'intelligenza artificiale (AI) e l'apprendimento automatico (ML) sono emersi come potenti strumenti per ottenere risultati sostenibili. Consentono </a:t>
            </a:r>
            <a:r>
              <a:rPr lang="en-US" sz="1150" b="0" dirty="0" err="1">
                <a:solidFill>
                  <a:srgbClr val="262626"/>
                </a:solidFill>
              </a:rPr>
              <a:t>l'ottimizzazione</a:t>
            </a:r>
            <a:r>
              <a:rPr lang="en-US" sz="1150" b="0" dirty="0">
                <a:solidFill>
                  <a:srgbClr val="262626"/>
                </a:solidFill>
              </a:rPr>
              <a:t> delle risorse, riducono gli sprechi e promuovono l'efficienza. Tuttavia, è altrettanto importante considerare l'impronta ambientale delle tecnologie AI stesse, assicurando che la loro implementazione sia in linea con pratiche sostenibili.</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La crescente consapevolezza dei cambiamenti climatici e l'urgenza di affrontare la crisi climatica stanno guidando lo sviluppo e l'applicazione di tecnologie avanzate (Falk e Van </a:t>
            </a:r>
            <a:r>
              <a:rPr lang="en-US" sz="1150" b="0" dirty="0" err="1">
                <a:solidFill>
                  <a:srgbClr val="262626"/>
                </a:solidFill>
              </a:rPr>
              <a:t>Wynsberghe</a:t>
            </a:r>
            <a:r>
              <a:rPr lang="en-US" sz="1150" b="0" dirty="0">
                <a:solidFill>
                  <a:srgbClr val="262626"/>
                </a:solidFill>
              </a:rPr>
              <a:t> 2024). L'IA e l'ML sono sempre più sfruttate per affrontare le pressanti sfide della sostenibilità, offrendo soluzioni innovative per mitigare gli impatti dei cambiamenti climatici e sostenere gli obiettivi ambientali a lungo termine.</a:t>
            </a:r>
          </a:p>
        </p:txBody>
      </p:sp>
      <p:sp>
        <p:nvSpPr>
          <p:cNvPr id="5" name="TextBox 4">
            <a:extLst>
              <a:ext uri="{FF2B5EF4-FFF2-40B4-BE49-F238E27FC236}">
                <a16:creationId xmlns:a16="http://schemas.microsoft.com/office/drawing/2014/main" id="{10C7E7B4-634A-49E1-00E3-AD65857E7A00}"/>
              </a:ext>
            </a:extLst>
          </p:cNvPr>
          <p:cNvSpPr txBox="1"/>
          <p:nvPr/>
        </p:nvSpPr>
        <p:spPr>
          <a:xfrm>
            <a:off x="415186" y="425921"/>
            <a:ext cx="5932093" cy="654025"/>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1. </a:t>
            </a:r>
            <a:r>
              <a:rPr lang="en-US" sz="1900" b="1" dirty="0">
                <a:solidFill>
                  <a:srgbClr val="00898B"/>
                </a:solidFill>
                <a:latin typeface="Calibri" panose="020F0502020204030204" pitchFamily="34" charset="0"/>
                <a:cs typeface="Calibri" panose="020F0502020204030204" pitchFamily="34" charset="0"/>
              </a:rPr>
              <a:t>      Panoramica di base sull'intelligenza artificiale </a:t>
            </a:r>
          </a:p>
          <a:p>
            <a:pPr marL="6350">
              <a:tabLst>
                <a:tab pos="611188" algn="l"/>
              </a:tabLst>
            </a:pPr>
            <a:endParaRPr lang="en-US" sz="1900" b="1" dirty="0">
              <a:solidFill>
                <a:srgbClr val="A555A1"/>
              </a:solidFill>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15E87CF8-10F8-CE39-E544-95C7F0D37F55}"/>
              </a:ext>
            </a:extLst>
          </p:cNvPr>
          <p:cNvSpPr/>
          <p:nvPr/>
        </p:nvSpPr>
        <p:spPr>
          <a:xfrm rot="15885478">
            <a:off x="5761933" y="151881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2" name="Slide Number Placeholder 5">
            <a:extLst>
              <a:ext uri="{FF2B5EF4-FFF2-40B4-BE49-F238E27FC236}">
                <a16:creationId xmlns:a16="http://schemas.microsoft.com/office/drawing/2014/main" id="{5960088B-CBB1-0ADE-080B-2CA652129862}"/>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a:t>
            </a:fld>
            <a:endParaRPr lang="en-US" dirty="0">
              <a:solidFill>
                <a:srgbClr val="262626"/>
              </a:solidFill>
            </a:endParaRPr>
          </a:p>
        </p:txBody>
      </p:sp>
      <p:sp>
        <p:nvSpPr>
          <p:cNvPr id="32" name="Oval 31">
            <a:extLst>
              <a:ext uri="{FF2B5EF4-FFF2-40B4-BE49-F238E27FC236}">
                <a16:creationId xmlns:a16="http://schemas.microsoft.com/office/drawing/2014/main" id="{AABC6F8D-4F1F-D48E-FD2A-C3A4BD163338}"/>
              </a:ext>
            </a:extLst>
          </p:cNvPr>
          <p:cNvSpPr/>
          <p:nvPr/>
        </p:nvSpPr>
        <p:spPr>
          <a:xfrm>
            <a:off x="4068887" y="6363824"/>
            <a:ext cx="3345956" cy="3345956"/>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AC6448E-6248-51C4-3EC8-73AB51832800}"/>
              </a:ext>
            </a:extLst>
          </p:cNvPr>
          <p:cNvGrpSpPr/>
          <p:nvPr/>
        </p:nvGrpSpPr>
        <p:grpSpPr>
          <a:xfrm>
            <a:off x="5488600" y="6158778"/>
            <a:ext cx="506531" cy="527128"/>
            <a:chOff x="3402050" y="5539672"/>
            <a:chExt cx="751576" cy="782137"/>
          </a:xfrm>
        </p:grpSpPr>
        <p:sp>
          <p:nvSpPr>
            <p:cNvPr id="35" name="Freeform 34">
              <a:extLst>
                <a:ext uri="{FF2B5EF4-FFF2-40B4-BE49-F238E27FC236}">
                  <a16:creationId xmlns:a16="http://schemas.microsoft.com/office/drawing/2014/main" id="{45FA4F8E-F7DC-2E5E-5FC6-63AD2BDD0E76}"/>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59" name="Freeform 58">
              <a:extLst>
                <a:ext uri="{FF2B5EF4-FFF2-40B4-BE49-F238E27FC236}">
                  <a16:creationId xmlns:a16="http://schemas.microsoft.com/office/drawing/2014/main" id="{C0D3CD6B-5596-6DDA-B6F6-199C4B6E4735}"/>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158" name="Freeform 157">
              <a:extLst>
                <a:ext uri="{FF2B5EF4-FFF2-40B4-BE49-F238E27FC236}">
                  <a16:creationId xmlns:a16="http://schemas.microsoft.com/office/drawing/2014/main" id="{2A356261-3665-BF83-F1B4-09993D36273F}"/>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159" name="TextBox 158">
            <a:extLst>
              <a:ext uri="{FF2B5EF4-FFF2-40B4-BE49-F238E27FC236}">
                <a16:creationId xmlns:a16="http://schemas.microsoft.com/office/drawing/2014/main" id="{48CA9F0F-9B6E-5B5F-C392-C65B86F003CA}"/>
              </a:ext>
            </a:extLst>
          </p:cNvPr>
          <p:cNvSpPr txBox="1"/>
          <p:nvPr/>
        </p:nvSpPr>
        <p:spPr>
          <a:xfrm>
            <a:off x="4425478" y="6917247"/>
            <a:ext cx="2632774" cy="2400657"/>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Prima di esplorare il ruolo </a:t>
            </a:r>
          </a:p>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dell'IA nel promuovere la sostenibilità, è importante stabilire una chiara comprensione dell'intelligenza artificiale e dei suoi concetti fondamentali. </a:t>
            </a:r>
            <a:endParaRPr lang="en-US" sz="1400" i="1" dirty="0">
              <a:ln/>
              <a:solidFill>
                <a:schemeClr val="bg1"/>
              </a:solidFill>
              <a:latin typeface="Calibri" panose="020F0502020204030204" pitchFamily="34" charset="0"/>
              <a:cs typeface="Calibri" panose="020F0502020204030204" pitchFamily="34" charset="0"/>
              <a:sym typeface="Poppins-MediumItalic"/>
              <a:rtl val="0"/>
            </a:endParaRPr>
          </a:p>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Questa conoscenza è essenziale per i leader della formazione professionale e gli educatori che cercano di preparare </a:t>
            </a:r>
          </a:p>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gli studenti a dare un contributo significativo </a:t>
            </a:r>
          </a:p>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a questi </a:t>
            </a:r>
          </a:p>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settori vitali</a:t>
            </a:r>
          </a:p>
        </p:txBody>
      </p:sp>
      <p:sp>
        <p:nvSpPr>
          <p:cNvPr id="161" name="Freeform 160">
            <a:extLst>
              <a:ext uri="{FF2B5EF4-FFF2-40B4-BE49-F238E27FC236}">
                <a16:creationId xmlns:a16="http://schemas.microsoft.com/office/drawing/2014/main" id="{3F58AC2E-519D-4702-959F-839292DA683B}"/>
              </a:ext>
            </a:extLst>
          </p:cNvPr>
          <p:cNvSpPr/>
          <p:nvPr/>
        </p:nvSpPr>
        <p:spPr>
          <a:xfrm rot="11519966">
            <a:off x="-432680" y="8737592"/>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Tree>
    <p:extLst>
      <p:ext uri="{BB962C8B-B14F-4D97-AF65-F5344CB8AC3E}">
        <p14:creationId xmlns:p14="http://schemas.microsoft.com/office/powerpoint/2010/main" val="4048484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D67B-96D1-CF9E-8725-BE889AAB66AB}"/>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C3981C1-F755-8D61-B2F2-967B3C949A94}"/>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E24A161D-D9ED-308C-64BC-7785A2CFED0E}"/>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E6FCF2-5D67-A27E-B040-B1E94A4126CA}"/>
              </a:ext>
            </a:extLst>
          </p:cNvPr>
          <p:cNvSpPr txBox="1"/>
          <p:nvPr/>
        </p:nvSpPr>
        <p:spPr>
          <a:xfrm>
            <a:off x="395868" y="333082"/>
            <a:ext cx="5272918"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4.</a:t>
            </a:r>
            <a:r>
              <a:rPr lang="en-US" sz="1900" b="1" dirty="0">
                <a:solidFill>
                  <a:schemeClr val="bg1"/>
                </a:solidFill>
                <a:highlight>
                  <a:srgbClr val="ADD037"/>
                </a:highlight>
                <a:latin typeface="Calibri" panose="020F0502020204030204" pitchFamily="34" charset="0"/>
                <a:cs typeface="Calibri" panose="020F0502020204030204" pitchFamily="34" charset="0"/>
              </a:rPr>
              <a:t>6. </a:t>
            </a:r>
            <a:r>
              <a:rPr lang="en-US" sz="1900" b="1" dirty="0">
                <a:solidFill>
                  <a:srgbClr val="00898B"/>
                </a:solidFill>
                <a:latin typeface="Calibri" panose="020F0502020204030204" pitchFamily="34" charset="0"/>
                <a:cs typeface="Calibri" panose="020F0502020204030204" pitchFamily="34" charset="0"/>
              </a:rPr>
              <a:t>     Miglioramento dell'istruzione professionale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Integrazione nei trasporti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58" name="Slide Number Placeholder 5">
            <a:extLst>
              <a:ext uri="{FF2B5EF4-FFF2-40B4-BE49-F238E27FC236}">
                <a16:creationId xmlns:a16="http://schemas.microsoft.com/office/drawing/2014/main" id="{32A74B1C-02A3-082F-CC2E-318500471BDD}"/>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40</a:t>
            </a:fld>
            <a:endParaRPr lang="en-US" dirty="0">
              <a:solidFill>
                <a:srgbClr val="262626"/>
              </a:solidFill>
            </a:endParaRPr>
          </a:p>
        </p:txBody>
      </p:sp>
      <p:sp>
        <p:nvSpPr>
          <p:cNvPr id="17" name="Oval 16">
            <a:extLst>
              <a:ext uri="{FF2B5EF4-FFF2-40B4-BE49-F238E27FC236}">
                <a16:creationId xmlns:a16="http://schemas.microsoft.com/office/drawing/2014/main" id="{21A88AF0-287E-70BA-A7D7-8A9C655750E3}"/>
              </a:ext>
            </a:extLst>
          </p:cNvPr>
          <p:cNvSpPr/>
          <p:nvPr/>
        </p:nvSpPr>
        <p:spPr>
          <a:xfrm>
            <a:off x="273455" y="7611308"/>
            <a:ext cx="2463162" cy="2463162"/>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C4D2473-A968-406F-1C78-9F244AE80085}"/>
              </a:ext>
            </a:extLst>
          </p:cNvPr>
          <p:cNvGrpSpPr/>
          <p:nvPr/>
        </p:nvGrpSpPr>
        <p:grpSpPr>
          <a:xfrm>
            <a:off x="1251771" y="7420747"/>
            <a:ext cx="506531" cy="527128"/>
            <a:chOff x="3402050" y="5539672"/>
            <a:chExt cx="751576" cy="782137"/>
          </a:xfrm>
        </p:grpSpPr>
        <p:sp>
          <p:nvSpPr>
            <p:cNvPr id="19" name="Freeform 18">
              <a:extLst>
                <a:ext uri="{FF2B5EF4-FFF2-40B4-BE49-F238E27FC236}">
                  <a16:creationId xmlns:a16="http://schemas.microsoft.com/office/drawing/2014/main" id="{BFCB86FF-FD60-E1E4-E186-C97475EF4000}"/>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21" name="Freeform 20">
              <a:extLst>
                <a:ext uri="{FF2B5EF4-FFF2-40B4-BE49-F238E27FC236}">
                  <a16:creationId xmlns:a16="http://schemas.microsoft.com/office/drawing/2014/main" id="{71371D15-E226-C705-05BE-4DF3BCAEEB4D}"/>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23" name="Freeform 22">
              <a:extLst>
                <a:ext uri="{FF2B5EF4-FFF2-40B4-BE49-F238E27FC236}">
                  <a16:creationId xmlns:a16="http://schemas.microsoft.com/office/drawing/2014/main" id="{593FA789-1350-9D5F-B9E5-8948407792C6}"/>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24" name="TextBox 23">
            <a:extLst>
              <a:ext uri="{FF2B5EF4-FFF2-40B4-BE49-F238E27FC236}">
                <a16:creationId xmlns:a16="http://schemas.microsoft.com/office/drawing/2014/main" id="{070C87BD-5147-A58B-03CA-4D7DF3654B62}"/>
              </a:ext>
            </a:extLst>
          </p:cNvPr>
          <p:cNvSpPr txBox="1"/>
          <p:nvPr/>
        </p:nvSpPr>
        <p:spPr>
          <a:xfrm>
            <a:off x="496397" y="8085144"/>
            <a:ext cx="2017278" cy="1438855"/>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Integrando la formazione sull'IA nei programmi di istruzione e formazione professionale nel settore dei trasporti, gli studenti saranno meglio preparati per lavorare nel campo in continua evoluzione della mobilità intelligente e della logistica basata sull'IA. </a:t>
            </a:r>
          </a:p>
        </p:txBody>
      </p:sp>
      <p:cxnSp>
        <p:nvCxnSpPr>
          <p:cNvPr id="3" name="Straight Connector 2">
            <a:extLst>
              <a:ext uri="{FF2B5EF4-FFF2-40B4-BE49-F238E27FC236}">
                <a16:creationId xmlns:a16="http://schemas.microsoft.com/office/drawing/2014/main" id="{7731C90B-3D9C-35F2-123A-2F9FD7D24233}"/>
              </a:ext>
            </a:extLst>
          </p:cNvPr>
          <p:cNvCxnSpPr>
            <a:cxnSpLocks/>
          </p:cNvCxnSpPr>
          <p:nvPr/>
        </p:nvCxnSpPr>
        <p:spPr>
          <a:xfrm>
            <a:off x="2849248" y="1638537"/>
            <a:ext cx="0" cy="6855223"/>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C2482E-C469-BFEF-2773-BE2C40EF017A}"/>
              </a:ext>
            </a:extLst>
          </p:cNvPr>
          <p:cNvCxnSpPr>
            <a:cxnSpLocks/>
          </p:cNvCxnSpPr>
          <p:nvPr/>
        </p:nvCxnSpPr>
        <p:spPr>
          <a:xfrm>
            <a:off x="1" y="1638537"/>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9D584A-02E6-22F3-FA5B-3C8696398A1A}"/>
              </a:ext>
            </a:extLst>
          </p:cNvPr>
          <p:cNvCxnSpPr>
            <a:cxnSpLocks/>
          </p:cNvCxnSpPr>
          <p:nvPr/>
        </p:nvCxnSpPr>
        <p:spPr>
          <a:xfrm>
            <a:off x="2849247" y="3381987"/>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FF57A5-444B-D9AC-4025-474903D87B06}"/>
              </a:ext>
            </a:extLst>
          </p:cNvPr>
          <p:cNvCxnSpPr>
            <a:cxnSpLocks/>
          </p:cNvCxnSpPr>
          <p:nvPr/>
        </p:nvCxnSpPr>
        <p:spPr>
          <a:xfrm>
            <a:off x="2849247" y="6629910"/>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4F47D04-A7C3-C652-B984-891646816F60}"/>
              </a:ext>
            </a:extLst>
          </p:cNvPr>
          <p:cNvCxnSpPr>
            <a:cxnSpLocks/>
          </p:cNvCxnSpPr>
          <p:nvPr/>
        </p:nvCxnSpPr>
        <p:spPr>
          <a:xfrm>
            <a:off x="2849247" y="4848974"/>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400468-F33B-E02D-44EE-F0E808CE6FDB}"/>
              </a:ext>
            </a:extLst>
          </p:cNvPr>
          <p:cNvSpPr txBox="1"/>
          <p:nvPr/>
        </p:nvSpPr>
        <p:spPr>
          <a:xfrm>
            <a:off x="2627334" y="1534319"/>
            <a:ext cx="4438337" cy="687925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Applicazioni pratiche dell'IA nei trasporti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Insegnare agli studenti come l'IA migliora la gestione del traffico utilizzando dati dei sensori in tempo reale e l'apprendimento automatico per la previsione della congestione.</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Introdurre i sistemi di gestione della flotta basati sull'intelligenza artificiale, concentrandosi sulla manutenzione predittiva, l'efficienza dei consumi e l'ottimizzazione dei percorsi.</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Dimostrare le tecnologie dei veicoli autonomi, spiegando come la visione artificiale e il deep learning consentono le funzioni di guida autonoma.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Apprendimento basato su progetti e simulazioni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Chiedi agli studenti di sviluppare modelli di flusso del traffico basati sull'intelligenza artificiale per ottimizzare le reti stradali e ridurre le emissioni.</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Utilizza simulazioni in cui gli studenti testano l'IA nella pianificazione logistica, utilizzando software basati sull'IA per ridurre il consumo di carburante e i tempi di consegna.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Collaborazione industriale e apprendimento basato sul lavoro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Collaborare con aziende di trasporto e logistica che utilizzano l'IA, offrendo agli studenti un'esperienza pratica con strumenti di IA per l'ottimizzazione dei percorsi e la gestione delle flotte.</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Organizza visite in loco nelle città intelligenti dove l'IA viene utilizzata per la gestione dei trasporti pubblici e le soluzioni di mobilità autonoma.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Insegnare l'etica dell'IA e la sostenibilità nei trasporti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Incoraggiare gli studenti ad </a:t>
            </a:r>
            <a:r>
              <a:rPr lang="en-US" sz="1150" dirty="0" err="1">
                <a:solidFill>
                  <a:srgbClr val="000000"/>
                </a:solidFill>
                <a:latin typeface="Calibri" panose="020F0502020204030204" pitchFamily="34" charset="0"/>
                <a:cs typeface="Calibri" panose="020F0502020204030204" pitchFamily="34" charset="0"/>
              </a:rPr>
              <a:t>analizzare </a:t>
            </a:r>
            <a:r>
              <a:rPr lang="en-US" sz="1150" dirty="0">
                <a:solidFill>
                  <a:srgbClr val="000000"/>
                </a:solidFill>
                <a:latin typeface="Calibri" panose="020F0502020204030204" pitchFamily="34" charset="0"/>
                <a:cs typeface="Calibri" panose="020F0502020204030204" pitchFamily="34" charset="0"/>
              </a:rPr>
              <a:t>le implicazioni sociali ed etiche dell'IA nella mobilità, compresa la privacy dei dati nei trasporti pubblici basati sull'IA.</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Discutere su come l'IA possa essere sfruttata per la sostenibilità ambientale, ad esempio riducendo le emissioni attraverso una pianificazione intelligente dei trasporti.</a:t>
            </a:r>
          </a:p>
        </p:txBody>
      </p:sp>
      <p:cxnSp>
        <p:nvCxnSpPr>
          <p:cNvPr id="11" name="Straight Connector 10">
            <a:extLst>
              <a:ext uri="{FF2B5EF4-FFF2-40B4-BE49-F238E27FC236}">
                <a16:creationId xmlns:a16="http://schemas.microsoft.com/office/drawing/2014/main" id="{86835AEB-5509-7DFF-5EF6-BB53C14E97CF}"/>
              </a:ext>
            </a:extLst>
          </p:cNvPr>
          <p:cNvCxnSpPr>
            <a:cxnSpLocks/>
          </p:cNvCxnSpPr>
          <p:nvPr/>
        </p:nvCxnSpPr>
        <p:spPr>
          <a:xfrm>
            <a:off x="2849247" y="8493760"/>
            <a:ext cx="4752000"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229343-DF61-DEAC-7F6A-C73E645EC333}"/>
              </a:ext>
            </a:extLst>
          </p:cNvPr>
          <p:cNvSpPr/>
          <p:nvPr/>
        </p:nvSpPr>
        <p:spPr>
          <a:xfrm>
            <a:off x="0" y="1315778"/>
            <a:ext cx="2563533" cy="323421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CD747EC3-D6B5-AC62-3436-AED0F4695C39}"/>
              </a:ext>
            </a:extLst>
          </p:cNvPr>
          <p:cNvSpPr/>
          <p:nvPr/>
        </p:nvSpPr>
        <p:spPr>
          <a:xfrm rot="20372319">
            <a:off x="-624187" y="326435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26" name="TextBox 25">
            <a:extLst>
              <a:ext uri="{FF2B5EF4-FFF2-40B4-BE49-F238E27FC236}">
                <a16:creationId xmlns:a16="http://schemas.microsoft.com/office/drawing/2014/main" id="{81B1DDD1-2B9F-7B89-C889-5128C1B4B364}"/>
              </a:ext>
            </a:extLst>
          </p:cNvPr>
          <p:cNvSpPr txBox="1"/>
          <p:nvPr/>
        </p:nvSpPr>
        <p:spPr>
          <a:xfrm>
            <a:off x="515528" y="1522744"/>
            <a:ext cx="1979016" cy="255743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Gli studenti dei corsi professionali nel settore dei trasporti e della logistica devono sviluppare competenze relative all'IA per adattarsi a un settore sempre più caratterizzato dall'automazione, dall'analisi predittiva e dalle soluzioni di mobilità intelligente.</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6204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8EFB-4EE9-F6F6-E53C-5B91A1A7CBF3}"/>
            </a:ext>
          </a:extLst>
        </p:cNvPr>
        <p:cNvGrpSpPr/>
        <p:nvPr/>
      </p:nvGrpSpPr>
      <p:grpSpPr>
        <a:xfrm>
          <a:off x="0" y="0"/>
          <a:ext cx="0" cy="0"/>
          <a:chOff x="0" y="0"/>
          <a:chExt cx="0" cy="0"/>
        </a:xfrm>
      </p:grpSpPr>
      <p:sp>
        <p:nvSpPr>
          <p:cNvPr id="136" name="Freeform 135">
            <a:extLst>
              <a:ext uri="{FF2B5EF4-FFF2-40B4-BE49-F238E27FC236}">
                <a16:creationId xmlns:a16="http://schemas.microsoft.com/office/drawing/2014/main" id="{CB40B8A4-5DDB-CE6D-B1CB-65CAF3CD63DE}"/>
              </a:ext>
            </a:extLst>
          </p:cNvPr>
          <p:cNvSpPr/>
          <p:nvPr/>
        </p:nvSpPr>
        <p:spPr>
          <a:xfrm rot="10800000">
            <a:off x="0" y="0"/>
            <a:ext cx="682905" cy="1005717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2E92D522-D2D2-D0F0-51AF-0E969A0D92C8}"/>
              </a:ext>
            </a:extLst>
          </p:cNvPr>
          <p:cNvSpPr/>
          <p:nvPr/>
        </p:nvSpPr>
        <p:spPr>
          <a:xfrm rot="20057100">
            <a:off x="-1061617" y="82280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163B774F-241F-1339-8A51-D1C9E94D3C60}"/>
              </a:ext>
            </a:extLst>
          </p:cNvPr>
          <p:cNvSpPr/>
          <p:nvPr/>
        </p:nvSpPr>
        <p:spPr>
          <a:xfrm rot="17539087">
            <a:off x="-1102848" y="-117404"/>
            <a:ext cx="1868205" cy="1504092"/>
          </a:xfrm>
          <a:custGeom>
            <a:avLst/>
            <a:gdLst>
              <a:gd name="connsiteX0" fmla="*/ 2135061 w 2135061"/>
              <a:gd name="connsiteY0" fmla="*/ 804516 h 1718938"/>
              <a:gd name="connsiteX1" fmla="*/ 1330546 w 2135061"/>
              <a:gd name="connsiteY1" fmla="*/ 0 h 1718938"/>
              <a:gd name="connsiteX2" fmla="*/ 1316675 w 2135061"/>
              <a:gd name="connsiteY2" fmla="*/ 13871 h 1718938"/>
              <a:gd name="connsiteX3" fmla="*/ 1316675 w 2135061"/>
              <a:gd name="connsiteY3" fmla="*/ 300360 h 1718938"/>
              <a:gd name="connsiteX4" fmla="*/ 1340148 w 2135061"/>
              <a:gd name="connsiteY4" fmla="*/ 323833 h 1718938"/>
              <a:gd name="connsiteX5" fmla="*/ 1176364 w 2135061"/>
              <a:gd name="connsiteY5" fmla="*/ 487618 h 1718938"/>
              <a:gd name="connsiteX6" fmla="*/ 1201972 w 2135061"/>
              <a:gd name="connsiteY6" fmla="*/ 513225 h 1718938"/>
              <a:gd name="connsiteX7" fmla="*/ 988573 w 2135061"/>
              <a:gd name="connsiteY7" fmla="*/ 726625 h 1718938"/>
              <a:gd name="connsiteX8" fmla="*/ 323834 w 2135061"/>
              <a:gd name="connsiteY8" fmla="*/ 726625 h 1718938"/>
              <a:gd name="connsiteX9" fmla="*/ 311563 w 2135061"/>
              <a:gd name="connsiteY9" fmla="*/ 731426 h 1718938"/>
              <a:gd name="connsiteX10" fmla="*/ 114702 w 2135061"/>
              <a:gd name="connsiteY10" fmla="*/ 928288 h 1718938"/>
              <a:gd name="connsiteX11" fmla="*/ 76290 w 2135061"/>
              <a:gd name="connsiteY11" fmla="*/ 917084 h 1718938"/>
              <a:gd name="connsiteX12" fmla="*/ 0 w 2135061"/>
              <a:gd name="connsiteY12" fmla="*/ 991241 h 1718938"/>
              <a:gd name="connsiteX13" fmla="*/ 74156 w 2135061"/>
              <a:gd name="connsiteY13" fmla="*/ 1067531 h 1718938"/>
              <a:gd name="connsiteX14" fmla="*/ 127506 w 2135061"/>
              <a:gd name="connsiteY14" fmla="*/ 1046191 h 1718938"/>
              <a:gd name="connsiteX15" fmla="*/ 150447 w 2135061"/>
              <a:gd name="connsiteY15" fmla="*/ 993374 h 1718938"/>
              <a:gd name="connsiteX16" fmla="*/ 139243 w 2135061"/>
              <a:gd name="connsiteY16" fmla="*/ 952828 h 1718938"/>
              <a:gd name="connsiteX17" fmla="*/ 331303 w 2135061"/>
              <a:gd name="connsiteY17" fmla="*/ 760769 h 1718938"/>
              <a:gd name="connsiteX18" fmla="*/ 996042 w 2135061"/>
              <a:gd name="connsiteY18" fmla="*/ 760769 h 1718938"/>
              <a:gd name="connsiteX19" fmla="*/ 1008312 w 2135061"/>
              <a:gd name="connsiteY19" fmla="*/ 755967 h 1718938"/>
              <a:gd name="connsiteX20" fmla="*/ 1226513 w 2135061"/>
              <a:gd name="connsiteY20" fmla="*/ 537767 h 1718938"/>
              <a:gd name="connsiteX21" fmla="*/ 1254255 w 2135061"/>
              <a:gd name="connsiteY21" fmla="*/ 565509 h 1718938"/>
              <a:gd name="connsiteX22" fmla="*/ 1418039 w 2135061"/>
              <a:gd name="connsiteY22" fmla="*/ 401725 h 1718938"/>
              <a:gd name="connsiteX23" fmla="*/ 1506600 w 2135061"/>
              <a:gd name="connsiteY23" fmla="*/ 490285 h 1718938"/>
              <a:gd name="connsiteX24" fmla="*/ 1342816 w 2135061"/>
              <a:gd name="connsiteY24" fmla="*/ 654069 h 1718938"/>
              <a:gd name="connsiteX25" fmla="*/ 1368957 w 2135061"/>
              <a:gd name="connsiteY25" fmla="*/ 680211 h 1718938"/>
              <a:gd name="connsiteX26" fmla="*/ 1088337 w 2135061"/>
              <a:gd name="connsiteY26" fmla="*/ 960831 h 1718938"/>
              <a:gd name="connsiteX27" fmla="*/ 760236 w 2135061"/>
              <a:gd name="connsiteY27" fmla="*/ 960831 h 1718938"/>
              <a:gd name="connsiteX28" fmla="*/ 747965 w 2135061"/>
              <a:gd name="connsiteY28" fmla="*/ 965632 h 1718938"/>
              <a:gd name="connsiteX29" fmla="*/ 721824 w 2135061"/>
              <a:gd name="connsiteY29" fmla="*/ 991774 h 1718938"/>
              <a:gd name="connsiteX30" fmla="*/ 721824 w 2135061"/>
              <a:gd name="connsiteY30" fmla="*/ 991774 h 1718938"/>
              <a:gd name="connsiteX31" fmla="*/ 634863 w 2135061"/>
              <a:gd name="connsiteY31" fmla="*/ 1078201 h 1718938"/>
              <a:gd name="connsiteX32" fmla="*/ 600186 w 2135061"/>
              <a:gd name="connsiteY32" fmla="*/ 1069131 h 1718938"/>
              <a:gd name="connsiteX33" fmla="*/ 523896 w 2135061"/>
              <a:gd name="connsiteY33" fmla="*/ 1143288 h 1718938"/>
              <a:gd name="connsiteX34" fmla="*/ 598052 w 2135061"/>
              <a:gd name="connsiteY34" fmla="*/ 1219578 h 1718938"/>
              <a:gd name="connsiteX35" fmla="*/ 651402 w 2135061"/>
              <a:gd name="connsiteY35" fmla="*/ 1198238 h 1718938"/>
              <a:gd name="connsiteX36" fmla="*/ 674342 w 2135061"/>
              <a:gd name="connsiteY36" fmla="*/ 1145421 h 1718938"/>
              <a:gd name="connsiteX37" fmla="*/ 660471 w 2135061"/>
              <a:gd name="connsiteY37" fmla="*/ 1101141 h 1718938"/>
              <a:gd name="connsiteX38" fmla="*/ 667407 w 2135061"/>
              <a:gd name="connsiteY38" fmla="*/ 1094206 h 1718938"/>
              <a:gd name="connsiteX39" fmla="*/ 667407 w 2135061"/>
              <a:gd name="connsiteY39" fmla="*/ 1094206 h 1718938"/>
              <a:gd name="connsiteX40" fmla="*/ 766637 w 2135061"/>
              <a:gd name="connsiteY40" fmla="*/ 994975 h 1718938"/>
              <a:gd name="connsiteX41" fmla="*/ 1094739 w 2135061"/>
              <a:gd name="connsiteY41" fmla="*/ 994975 h 1718938"/>
              <a:gd name="connsiteX42" fmla="*/ 1107010 w 2135061"/>
              <a:gd name="connsiteY42" fmla="*/ 990173 h 1718938"/>
              <a:gd name="connsiteX43" fmla="*/ 1392431 w 2135061"/>
              <a:gd name="connsiteY43" fmla="*/ 704752 h 1718938"/>
              <a:gd name="connsiteX44" fmla="*/ 1419640 w 2135061"/>
              <a:gd name="connsiteY44" fmla="*/ 731960 h 1718938"/>
              <a:gd name="connsiteX45" fmla="*/ 1583424 w 2135061"/>
              <a:gd name="connsiteY45" fmla="*/ 568176 h 1718938"/>
              <a:gd name="connsiteX46" fmla="*/ 1671985 w 2135061"/>
              <a:gd name="connsiteY46" fmla="*/ 656737 h 1718938"/>
              <a:gd name="connsiteX47" fmla="*/ 1508200 w 2135061"/>
              <a:gd name="connsiteY47" fmla="*/ 820521 h 1718938"/>
              <a:gd name="connsiteX48" fmla="*/ 1535942 w 2135061"/>
              <a:gd name="connsiteY48" fmla="*/ 848263 h 1718938"/>
              <a:gd name="connsiteX49" fmla="*/ 1318808 w 2135061"/>
              <a:gd name="connsiteY49" fmla="*/ 1065396 h 1718938"/>
              <a:gd name="connsiteX50" fmla="*/ 1313473 w 2135061"/>
              <a:gd name="connsiteY50" fmla="*/ 1077667 h 1718938"/>
              <a:gd name="connsiteX51" fmla="*/ 1313473 w 2135061"/>
              <a:gd name="connsiteY51" fmla="*/ 1403635 h 1718938"/>
              <a:gd name="connsiteX52" fmla="*/ 1136886 w 2135061"/>
              <a:gd name="connsiteY52" fmla="*/ 1580223 h 1718938"/>
              <a:gd name="connsiteX53" fmla="*/ 1095806 w 2135061"/>
              <a:gd name="connsiteY53" fmla="*/ 1568486 h 1718938"/>
              <a:gd name="connsiteX54" fmla="*/ 1042990 w 2135061"/>
              <a:gd name="connsiteY54" fmla="*/ 1591427 h 1718938"/>
              <a:gd name="connsiteX55" fmla="*/ 1021650 w 2135061"/>
              <a:gd name="connsiteY55" fmla="*/ 1644776 h 1718938"/>
              <a:gd name="connsiteX56" fmla="*/ 1097940 w 2135061"/>
              <a:gd name="connsiteY56" fmla="*/ 1718932 h 1718938"/>
              <a:gd name="connsiteX57" fmla="*/ 1172096 w 2135061"/>
              <a:gd name="connsiteY57" fmla="*/ 1642642 h 1718938"/>
              <a:gd name="connsiteX58" fmla="*/ 1160893 w 2135061"/>
              <a:gd name="connsiteY58" fmla="*/ 1604230 h 1718938"/>
              <a:gd name="connsiteX59" fmla="*/ 1342816 w 2135061"/>
              <a:gd name="connsiteY59" fmla="*/ 1422307 h 1718938"/>
              <a:gd name="connsiteX60" fmla="*/ 1347618 w 2135061"/>
              <a:gd name="connsiteY60" fmla="*/ 1410037 h 1718938"/>
              <a:gd name="connsiteX61" fmla="*/ 1347618 w 2135061"/>
              <a:gd name="connsiteY61" fmla="*/ 1084069 h 1718938"/>
              <a:gd name="connsiteX62" fmla="*/ 1559417 w 2135061"/>
              <a:gd name="connsiteY62" fmla="*/ 872270 h 1718938"/>
              <a:gd name="connsiteX63" fmla="*/ 1585024 w 2135061"/>
              <a:gd name="connsiteY63" fmla="*/ 897878 h 1718938"/>
              <a:gd name="connsiteX64" fmla="*/ 1748809 w 2135061"/>
              <a:gd name="connsiteY64" fmla="*/ 734094 h 1718938"/>
              <a:gd name="connsiteX65" fmla="*/ 1837369 w 2135061"/>
              <a:gd name="connsiteY65" fmla="*/ 822655 h 1718938"/>
              <a:gd name="connsiteX66" fmla="*/ 1673585 w 2135061"/>
              <a:gd name="connsiteY66" fmla="*/ 986439 h 1718938"/>
              <a:gd name="connsiteX67" fmla="*/ 1700260 w 2135061"/>
              <a:gd name="connsiteY67" fmla="*/ 1013114 h 1718938"/>
              <a:gd name="connsiteX68" fmla="*/ 1612233 w 2135061"/>
              <a:gd name="connsiteY68" fmla="*/ 1101141 h 1718938"/>
              <a:gd name="connsiteX69" fmla="*/ 1571687 w 2135061"/>
              <a:gd name="connsiteY69" fmla="*/ 1089938 h 1718938"/>
              <a:gd name="connsiteX70" fmla="*/ 1518870 w 2135061"/>
              <a:gd name="connsiteY70" fmla="*/ 1112878 h 1718938"/>
              <a:gd name="connsiteX71" fmla="*/ 1497531 w 2135061"/>
              <a:gd name="connsiteY71" fmla="*/ 1166228 h 1718938"/>
              <a:gd name="connsiteX72" fmla="*/ 1573821 w 2135061"/>
              <a:gd name="connsiteY72" fmla="*/ 1240384 h 1718938"/>
              <a:gd name="connsiteX73" fmla="*/ 1647977 w 2135061"/>
              <a:gd name="connsiteY73" fmla="*/ 1164094 h 1718938"/>
              <a:gd name="connsiteX74" fmla="*/ 1636774 w 2135061"/>
              <a:gd name="connsiteY74" fmla="*/ 1125682 h 1718938"/>
              <a:gd name="connsiteX75" fmla="*/ 1724801 w 2135061"/>
              <a:gd name="connsiteY75" fmla="*/ 1037655 h 1718938"/>
              <a:gd name="connsiteX76" fmla="*/ 1751476 w 2135061"/>
              <a:gd name="connsiteY76" fmla="*/ 1064330 h 1718938"/>
              <a:gd name="connsiteX77" fmla="*/ 1915260 w 2135061"/>
              <a:gd name="connsiteY77" fmla="*/ 900546 h 1718938"/>
              <a:gd name="connsiteX78" fmla="*/ 1965942 w 2135061"/>
              <a:gd name="connsiteY78" fmla="*/ 951228 h 1718938"/>
              <a:gd name="connsiteX79" fmla="*/ 2051836 w 2135061"/>
              <a:gd name="connsiteY79" fmla="*/ 936823 h 1718938"/>
              <a:gd name="connsiteX80" fmla="*/ 2067841 w 2135061"/>
              <a:gd name="connsiteY80" fmla="*/ 937891 h 1718938"/>
              <a:gd name="connsiteX81" fmla="*/ 2133994 w 2135061"/>
              <a:gd name="connsiteY81" fmla="*/ 805050 h 1718938"/>
              <a:gd name="connsiteX82" fmla="*/ 601253 w 2135061"/>
              <a:gd name="connsiteY82" fmla="*/ 1192369 h 1718938"/>
              <a:gd name="connsiteX83" fmla="*/ 566575 w 2135061"/>
              <a:gd name="connsiteY83" fmla="*/ 1177965 h 1718938"/>
              <a:gd name="connsiteX84" fmla="*/ 552171 w 2135061"/>
              <a:gd name="connsiteY84" fmla="*/ 1144355 h 1718938"/>
              <a:gd name="connsiteX85" fmla="*/ 566042 w 2135061"/>
              <a:gd name="connsiteY85" fmla="*/ 1110210 h 1718938"/>
              <a:gd name="connsiteX86" fmla="*/ 600186 w 2135061"/>
              <a:gd name="connsiteY86" fmla="*/ 1095806 h 1718938"/>
              <a:gd name="connsiteX87" fmla="*/ 648734 w 2135061"/>
              <a:gd name="connsiteY87" fmla="*/ 1143288 h 1718938"/>
              <a:gd name="connsiteX88" fmla="*/ 601253 w 2135061"/>
              <a:gd name="connsiteY88" fmla="*/ 1192369 h 1718938"/>
              <a:gd name="connsiteX89" fmla="*/ 1098474 w 2135061"/>
              <a:gd name="connsiteY89" fmla="*/ 1691724 h 1718938"/>
              <a:gd name="connsiteX90" fmla="*/ 1063796 w 2135061"/>
              <a:gd name="connsiteY90" fmla="*/ 1677320 h 1718938"/>
              <a:gd name="connsiteX91" fmla="*/ 1049925 w 2135061"/>
              <a:gd name="connsiteY91" fmla="*/ 1643709 h 1718938"/>
              <a:gd name="connsiteX92" fmla="*/ 1063796 w 2135061"/>
              <a:gd name="connsiteY92" fmla="*/ 1609565 h 1718938"/>
              <a:gd name="connsiteX93" fmla="*/ 1097940 w 2135061"/>
              <a:gd name="connsiteY93" fmla="*/ 1595161 h 1718938"/>
              <a:gd name="connsiteX94" fmla="*/ 1146488 w 2135061"/>
              <a:gd name="connsiteY94" fmla="*/ 1642642 h 1718938"/>
              <a:gd name="connsiteX95" fmla="*/ 1099007 w 2135061"/>
              <a:gd name="connsiteY95" fmla="*/ 1691724 h 17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135061" h="1718938">
                <a:moveTo>
                  <a:pt x="2135061" y="804516"/>
                </a:moveTo>
                <a:lnTo>
                  <a:pt x="1330546" y="0"/>
                </a:lnTo>
                <a:lnTo>
                  <a:pt x="1316675" y="13871"/>
                </a:lnTo>
                <a:cubicBezTo>
                  <a:pt x="1237717" y="92829"/>
                  <a:pt x="1237717" y="220869"/>
                  <a:pt x="1316675" y="300360"/>
                </a:cubicBezTo>
                <a:lnTo>
                  <a:pt x="1340148" y="323833"/>
                </a:lnTo>
                <a:lnTo>
                  <a:pt x="1176364" y="487618"/>
                </a:lnTo>
                <a:lnTo>
                  <a:pt x="1201972" y="513225"/>
                </a:lnTo>
                <a:lnTo>
                  <a:pt x="988573" y="726625"/>
                </a:lnTo>
                <a:cubicBezTo>
                  <a:pt x="974702" y="726625"/>
                  <a:pt x="323834" y="726625"/>
                  <a:pt x="323834" y="726625"/>
                </a:cubicBezTo>
                <a:cubicBezTo>
                  <a:pt x="319032" y="726625"/>
                  <a:pt x="314764" y="728226"/>
                  <a:pt x="311563" y="731426"/>
                </a:cubicBezTo>
                <a:lnTo>
                  <a:pt x="114702" y="928288"/>
                </a:lnTo>
                <a:cubicBezTo>
                  <a:pt x="103499" y="921352"/>
                  <a:pt x="90161" y="917084"/>
                  <a:pt x="76290" y="917084"/>
                </a:cubicBezTo>
                <a:cubicBezTo>
                  <a:pt x="34677" y="916551"/>
                  <a:pt x="533" y="949628"/>
                  <a:pt x="0" y="991241"/>
                </a:cubicBezTo>
                <a:cubicBezTo>
                  <a:pt x="0" y="1032853"/>
                  <a:pt x="33077" y="1066997"/>
                  <a:pt x="74156" y="1067531"/>
                </a:cubicBezTo>
                <a:cubicBezTo>
                  <a:pt x="94429" y="1067531"/>
                  <a:pt x="113102" y="1060061"/>
                  <a:pt x="127506" y="1046191"/>
                </a:cubicBezTo>
                <a:cubicBezTo>
                  <a:pt x="141911" y="1032320"/>
                  <a:pt x="149913" y="1013114"/>
                  <a:pt x="150447" y="993374"/>
                </a:cubicBezTo>
                <a:cubicBezTo>
                  <a:pt x="150447" y="978437"/>
                  <a:pt x="146712" y="964566"/>
                  <a:pt x="139243" y="952828"/>
                </a:cubicBezTo>
                <a:lnTo>
                  <a:pt x="331303" y="760769"/>
                </a:lnTo>
                <a:lnTo>
                  <a:pt x="996042" y="760769"/>
                </a:lnTo>
                <a:cubicBezTo>
                  <a:pt x="1000843" y="760769"/>
                  <a:pt x="1005111" y="759169"/>
                  <a:pt x="1008312" y="755967"/>
                </a:cubicBezTo>
                <a:lnTo>
                  <a:pt x="1226513" y="537767"/>
                </a:lnTo>
                <a:lnTo>
                  <a:pt x="1254255" y="565509"/>
                </a:lnTo>
                <a:lnTo>
                  <a:pt x="1418039" y="401725"/>
                </a:lnTo>
                <a:lnTo>
                  <a:pt x="1506600" y="490285"/>
                </a:lnTo>
                <a:lnTo>
                  <a:pt x="1342816" y="654069"/>
                </a:lnTo>
                <a:lnTo>
                  <a:pt x="1368957" y="680211"/>
                </a:lnTo>
                <a:lnTo>
                  <a:pt x="1088337" y="960831"/>
                </a:lnTo>
                <a:cubicBezTo>
                  <a:pt x="1074466" y="960831"/>
                  <a:pt x="760236" y="960831"/>
                  <a:pt x="760236" y="960831"/>
                </a:cubicBezTo>
                <a:cubicBezTo>
                  <a:pt x="755434" y="960831"/>
                  <a:pt x="751166" y="962432"/>
                  <a:pt x="747965" y="965632"/>
                </a:cubicBezTo>
                <a:lnTo>
                  <a:pt x="721824" y="991774"/>
                </a:lnTo>
                <a:lnTo>
                  <a:pt x="721824" y="991774"/>
                </a:lnTo>
                <a:cubicBezTo>
                  <a:pt x="721824" y="991774"/>
                  <a:pt x="634863" y="1078201"/>
                  <a:pt x="634863" y="1078201"/>
                </a:cubicBezTo>
                <a:cubicBezTo>
                  <a:pt x="624727" y="1072866"/>
                  <a:pt x="612990" y="1069131"/>
                  <a:pt x="600186" y="1069131"/>
                </a:cubicBezTo>
                <a:cubicBezTo>
                  <a:pt x="558573" y="1068598"/>
                  <a:pt x="524429" y="1101675"/>
                  <a:pt x="523896" y="1143288"/>
                </a:cubicBezTo>
                <a:cubicBezTo>
                  <a:pt x="523362" y="1184900"/>
                  <a:pt x="556439" y="1219044"/>
                  <a:pt x="598052" y="1219578"/>
                </a:cubicBezTo>
                <a:cubicBezTo>
                  <a:pt x="618325" y="1219578"/>
                  <a:pt x="636997" y="1212109"/>
                  <a:pt x="651402" y="1198238"/>
                </a:cubicBezTo>
                <a:cubicBezTo>
                  <a:pt x="665806" y="1184367"/>
                  <a:pt x="673809" y="1165161"/>
                  <a:pt x="674342" y="1145421"/>
                </a:cubicBezTo>
                <a:cubicBezTo>
                  <a:pt x="674342" y="1128883"/>
                  <a:pt x="669541" y="1113411"/>
                  <a:pt x="660471" y="1101141"/>
                </a:cubicBezTo>
                <a:lnTo>
                  <a:pt x="667407" y="1094206"/>
                </a:lnTo>
                <a:lnTo>
                  <a:pt x="667407" y="1094206"/>
                </a:lnTo>
                <a:cubicBezTo>
                  <a:pt x="667407" y="1094206"/>
                  <a:pt x="766637" y="994975"/>
                  <a:pt x="766637" y="994975"/>
                </a:cubicBezTo>
                <a:cubicBezTo>
                  <a:pt x="780508" y="994975"/>
                  <a:pt x="1094739" y="994975"/>
                  <a:pt x="1094739" y="994975"/>
                </a:cubicBezTo>
                <a:cubicBezTo>
                  <a:pt x="1099541" y="994975"/>
                  <a:pt x="1103809" y="993374"/>
                  <a:pt x="1107010" y="990173"/>
                </a:cubicBezTo>
                <a:lnTo>
                  <a:pt x="1392431" y="704752"/>
                </a:lnTo>
                <a:lnTo>
                  <a:pt x="1419640" y="731960"/>
                </a:lnTo>
                <a:lnTo>
                  <a:pt x="1583424" y="568176"/>
                </a:lnTo>
                <a:lnTo>
                  <a:pt x="1671985" y="656737"/>
                </a:lnTo>
                <a:lnTo>
                  <a:pt x="1508200" y="820521"/>
                </a:lnTo>
                <a:lnTo>
                  <a:pt x="1535942" y="848263"/>
                </a:lnTo>
                <a:lnTo>
                  <a:pt x="1318808" y="1065396"/>
                </a:lnTo>
                <a:cubicBezTo>
                  <a:pt x="1315608" y="1068598"/>
                  <a:pt x="1314007" y="1072866"/>
                  <a:pt x="1313473" y="1077667"/>
                </a:cubicBezTo>
                <a:cubicBezTo>
                  <a:pt x="1313473" y="1077667"/>
                  <a:pt x="1313473" y="1390297"/>
                  <a:pt x="1313473" y="1403635"/>
                </a:cubicBezTo>
                <a:lnTo>
                  <a:pt x="1136886" y="1580223"/>
                </a:lnTo>
                <a:cubicBezTo>
                  <a:pt x="1125149" y="1572754"/>
                  <a:pt x="1110744" y="1568486"/>
                  <a:pt x="1095806" y="1568486"/>
                </a:cubicBezTo>
                <a:cubicBezTo>
                  <a:pt x="1075533" y="1568486"/>
                  <a:pt x="1056861" y="1577022"/>
                  <a:pt x="1042990" y="1591427"/>
                </a:cubicBezTo>
                <a:cubicBezTo>
                  <a:pt x="1029119" y="1605831"/>
                  <a:pt x="1021116" y="1625037"/>
                  <a:pt x="1021650" y="1644776"/>
                </a:cubicBezTo>
                <a:cubicBezTo>
                  <a:pt x="1022183" y="1686389"/>
                  <a:pt x="1056327" y="1719466"/>
                  <a:pt x="1097940" y="1718932"/>
                </a:cubicBezTo>
                <a:cubicBezTo>
                  <a:pt x="1139553" y="1718399"/>
                  <a:pt x="1172630" y="1684255"/>
                  <a:pt x="1172096" y="1642642"/>
                </a:cubicBezTo>
                <a:cubicBezTo>
                  <a:pt x="1172096" y="1628772"/>
                  <a:pt x="1167828" y="1615434"/>
                  <a:pt x="1160893" y="1604230"/>
                </a:cubicBezTo>
                <a:lnTo>
                  <a:pt x="1342816" y="1422307"/>
                </a:lnTo>
                <a:cubicBezTo>
                  <a:pt x="1346017" y="1419106"/>
                  <a:pt x="1347618" y="1414838"/>
                  <a:pt x="1347618" y="1410037"/>
                </a:cubicBezTo>
                <a:lnTo>
                  <a:pt x="1347618" y="1084069"/>
                </a:lnTo>
                <a:lnTo>
                  <a:pt x="1559417" y="872270"/>
                </a:lnTo>
                <a:lnTo>
                  <a:pt x="1585024" y="897878"/>
                </a:lnTo>
                <a:lnTo>
                  <a:pt x="1748809" y="734094"/>
                </a:lnTo>
                <a:lnTo>
                  <a:pt x="1837369" y="822655"/>
                </a:lnTo>
                <a:lnTo>
                  <a:pt x="1673585" y="986439"/>
                </a:lnTo>
                <a:lnTo>
                  <a:pt x="1700260" y="1013114"/>
                </a:lnTo>
                <a:lnTo>
                  <a:pt x="1612233" y="1101141"/>
                </a:lnTo>
                <a:cubicBezTo>
                  <a:pt x="1600496" y="1093672"/>
                  <a:pt x="1586625" y="1089404"/>
                  <a:pt x="1571687" y="1089938"/>
                </a:cubicBezTo>
                <a:cubicBezTo>
                  <a:pt x="1551414" y="1089938"/>
                  <a:pt x="1532742" y="1098474"/>
                  <a:pt x="1518870" y="1112878"/>
                </a:cubicBezTo>
                <a:cubicBezTo>
                  <a:pt x="1505000" y="1127283"/>
                  <a:pt x="1496997" y="1146489"/>
                  <a:pt x="1497531" y="1166228"/>
                </a:cubicBezTo>
                <a:cubicBezTo>
                  <a:pt x="1498064" y="1207841"/>
                  <a:pt x="1532208" y="1240918"/>
                  <a:pt x="1573821" y="1240384"/>
                </a:cubicBezTo>
                <a:cubicBezTo>
                  <a:pt x="1615434" y="1239851"/>
                  <a:pt x="1648511" y="1205707"/>
                  <a:pt x="1647977" y="1164094"/>
                </a:cubicBezTo>
                <a:cubicBezTo>
                  <a:pt x="1647977" y="1149690"/>
                  <a:pt x="1643709" y="1136885"/>
                  <a:pt x="1636774" y="1125682"/>
                </a:cubicBezTo>
                <a:lnTo>
                  <a:pt x="1724801" y="1037655"/>
                </a:lnTo>
                <a:lnTo>
                  <a:pt x="1751476" y="1064330"/>
                </a:lnTo>
                <a:lnTo>
                  <a:pt x="1915260" y="900546"/>
                </a:lnTo>
                <a:lnTo>
                  <a:pt x="1965942" y="951228"/>
                </a:lnTo>
                <a:cubicBezTo>
                  <a:pt x="1991550" y="942158"/>
                  <a:pt x="2019826" y="936823"/>
                  <a:pt x="2051836" y="936823"/>
                </a:cubicBezTo>
                <a:cubicBezTo>
                  <a:pt x="2083846" y="936823"/>
                  <a:pt x="2062506" y="937357"/>
                  <a:pt x="2067841" y="937891"/>
                </a:cubicBezTo>
                <a:cubicBezTo>
                  <a:pt x="2076376" y="887742"/>
                  <a:pt x="2098784" y="840794"/>
                  <a:pt x="2133994" y="805050"/>
                </a:cubicBezTo>
                <a:close/>
                <a:moveTo>
                  <a:pt x="601253" y="1192369"/>
                </a:moveTo>
                <a:cubicBezTo>
                  <a:pt x="587915" y="1192369"/>
                  <a:pt x="575645" y="1187034"/>
                  <a:pt x="566575" y="1177965"/>
                </a:cubicBezTo>
                <a:cubicBezTo>
                  <a:pt x="558040" y="1169429"/>
                  <a:pt x="552705" y="1157692"/>
                  <a:pt x="552171" y="1144355"/>
                </a:cubicBezTo>
                <a:cubicBezTo>
                  <a:pt x="552171" y="1131550"/>
                  <a:pt x="556973" y="1119280"/>
                  <a:pt x="566042" y="1110210"/>
                </a:cubicBezTo>
                <a:cubicBezTo>
                  <a:pt x="575111" y="1101141"/>
                  <a:pt x="586848" y="1095806"/>
                  <a:pt x="600186" y="1095806"/>
                </a:cubicBezTo>
                <a:cubicBezTo>
                  <a:pt x="626861" y="1095806"/>
                  <a:pt x="648734" y="1116613"/>
                  <a:pt x="648734" y="1143288"/>
                </a:cubicBezTo>
                <a:cubicBezTo>
                  <a:pt x="648734" y="1169963"/>
                  <a:pt x="627928" y="1191836"/>
                  <a:pt x="601253" y="1192369"/>
                </a:cubicBezTo>
                <a:close/>
                <a:moveTo>
                  <a:pt x="1098474" y="1691724"/>
                </a:moveTo>
                <a:cubicBezTo>
                  <a:pt x="1085136" y="1691724"/>
                  <a:pt x="1072866" y="1686389"/>
                  <a:pt x="1063796" y="1677320"/>
                </a:cubicBezTo>
                <a:cubicBezTo>
                  <a:pt x="1055260" y="1668784"/>
                  <a:pt x="1049925" y="1657047"/>
                  <a:pt x="1049925" y="1643709"/>
                </a:cubicBezTo>
                <a:cubicBezTo>
                  <a:pt x="1049925" y="1630905"/>
                  <a:pt x="1054727" y="1618635"/>
                  <a:pt x="1063796" y="1609565"/>
                </a:cubicBezTo>
                <a:cubicBezTo>
                  <a:pt x="1072866" y="1600496"/>
                  <a:pt x="1084603" y="1595161"/>
                  <a:pt x="1097940" y="1595161"/>
                </a:cubicBezTo>
                <a:cubicBezTo>
                  <a:pt x="1124615" y="1595161"/>
                  <a:pt x="1146488" y="1615967"/>
                  <a:pt x="1146488" y="1642642"/>
                </a:cubicBezTo>
                <a:cubicBezTo>
                  <a:pt x="1146488" y="1669317"/>
                  <a:pt x="1125682" y="1691191"/>
                  <a:pt x="1099007" y="1691724"/>
                </a:cubicBezTo>
                <a:close/>
              </a:path>
            </a:pathLst>
          </a:custGeom>
          <a:solidFill>
            <a:srgbClr val="FFFFFF">
              <a:alpha val="46000"/>
            </a:srgbClr>
          </a:solidFill>
          <a:ln w="5331" cap="flat">
            <a:noFill/>
            <a:prstDash val="solid"/>
            <a:miter/>
          </a:ln>
        </p:spPr>
        <p:txBody>
          <a:bodyPr rtlCol="0" anchor="ctr"/>
          <a:lstStyle/>
          <a:p>
            <a:endParaRPr lang="en-US" dirty="0"/>
          </a:p>
        </p:txBody>
      </p:sp>
      <p:sp>
        <p:nvSpPr>
          <p:cNvPr id="139" name="TextBox 138">
            <a:extLst>
              <a:ext uri="{FF2B5EF4-FFF2-40B4-BE49-F238E27FC236}">
                <a16:creationId xmlns:a16="http://schemas.microsoft.com/office/drawing/2014/main" id="{DA31C4D7-DC9F-F57E-F92C-353BD9D5A426}"/>
              </a:ext>
            </a:extLst>
          </p:cNvPr>
          <p:cNvSpPr txBox="1"/>
          <p:nvPr/>
        </p:nvSpPr>
        <p:spPr>
          <a:xfrm>
            <a:off x="1022117" y="1050576"/>
            <a:ext cx="5147905" cy="5722529"/>
          </a:xfrm>
          <a:prstGeom prst="rect">
            <a:avLst/>
          </a:prstGeom>
          <a:noFill/>
        </p:spPr>
        <p:txBody>
          <a:bodyPr wrap="square" rtlCol="0">
            <a:spAutoFit/>
          </a:bodyPr>
          <a:lstStyle/>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https://www.frotcom.com/bg-BG/blog/2024/11/ustoychiv-transport-klyuchovi-strategii-za-dekarbonizaciya</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https://robotics-bulgaria.com/article/672-institutat-po-mehanika-kam-ban-razrabotva-kargo-dronove-ot-novo-pokolenie-sas-sadeystvie-ot-klaster-podemna-tehnika-?utm_source=newsletter&amp;amp;utm_medium=email&amp;amp;utm_campaign=Robotics-2024-12-13</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https://www.frotcom.com/bg-BG/za-nas</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https://arcfund.net/bg/category-events/inovativno-predpriatie-na-godinata-2024/</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ARC FUND / </a:t>
            </a:r>
            <a:r>
              <a:rPr lang="az-Cyrl-AZ"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Събития / </a:t>
            </a:r>
          </a:p>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https://strategy.bg/StrategicDocuments/View.aspx?Id=1235</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https://www.nature.com/articles/s41598-024-59438-0</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Jaramillo et al. Trasporti, IPCC WG III, Sesto rapporto di valutazione (2022).</a:t>
            </a: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Elettricità 2024 – Analisi - IEA (2024)</a:t>
            </a: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Jia, X. et al. Rilevatore di oggetti veloce e accurato per la guida autonoma basato su YOLOv5 migliorato. Sci. Rep. 13, 9711 (2023).</a:t>
            </a:r>
          </a:p>
          <a:p>
            <a:pPr marL="228600" indent="-228600">
              <a:lnSpc>
                <a:spcPts val="1180"/>
              </a:lnSpc>
              <a:spcBef>
                <a:spcPts val="500"/>
              </a:spcBef>
              <a:spcAft>
                <a:spcPts val="1200"/>
              </a:spcAft>
              <a:buClr>
                <a:srgbClr val="00898B"/>
              </a:buClr>
              <a:buFont typeface="+mj-lt"/>
              <a:buAutoNum type="arabicPeriod"/>
            </a:pPr>
            <a:r>
              <a:rPr lang="en-IE" sz="1150" kern="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Articolo ADS CAS PubMed PubMed Central Google Scholar </a:t>
            </a:r>
          </a:p>
          <a:p>
            <a:pPr marL="228600" indent="-228600">
              <a:lnSpc>
                <a:spcPts val="1180"/>
              </a:lnSpc>
              <a:spcBef>
                <a:spcPts val="500"/>
              </a:spcBef>
              <a:spcAft>
                <a:spcPts val="1200"/>
              </a:spcAft>
              <a:buClr>
                <a:srgbClr val="00898B"/>
              </a:buClr>
              <a:buFont typeface="+mj-lt"/>
              <a:buAutoNum type="arabicPeriod"/>
            </a:pPr>
            <a:endParaRPr lang="en-IE" sz="1150" kern="100" dirty="0">
              <a:solidFill>
                <a:srgbClr val="000000"/>
              </a:solidFill>
              <a:effectLst/>
              <a:latin typeface="Calibri" panose="020F0502020204030204" pitchFamily="34" charset="0"/>
              <a:ea typeface="Corbel" panose="020B0503020204020204" pitchFamily="34" charset="0"/>
              <a:cs typeface="Calibri" panose="020F0502020204030204" pitchFamily="34" charset="0"/>
            </a:endParaRPr>
          </a:p>
          <a:p>
            <a:pPr marL="812800" indent="-228600">
              <a:lnSpc>
                <a:spcPts val="1180"/>
              </a:lnSpc>
              <a:spcAft>
                <a:spcPts val="1200"/>
              </a:spcAft>
              <a:buClr>
                <a:srgbClr val="00898B"/>
              </a:buClr>
              <a:buFont typeface="+mj-lt"/>
              <a:buAutoNum type="arabicPeriod"/>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41" name="Straight Connector 140">
            <a:extLst>
              <a:ext uri="{FF2B5EF4-FFF2-40B4-BE49-F238E27FC236}">
                <a16:creationId xmlns:a16="http://schemas.microsoft.com/office/drawing/2014/main" id="{9D030110-502A-F3B7-D828-31962A604E33}"/>
              </a:ext>
            </a:extLst>
          </p:cNvPr>
          <p:cNvCxnSpPr>
            <a:cxnSpLocks/>
          </p:cNvCxnSpPr>
          <p:nvPr/>
        </p:nvCxnSpPr>
        <p:spPr>
          <a:xfrm flipH="1">
            <a:off x="707436" y="560371"/>
            <a:ext cx="3146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08E216C-2B24-19A3-2240-6323349BE626}"/>
              </a:ext>
            </a:extLst>
          </p:cNvPr>
          <p:cNvSpPr txBox="1"/>
          <p:nvPr/>
        </p:nvSpPr>
        <p:spPr>
          <a:xfrm>
            <a:off x="1022116" y="397467"/>
            <a:ext cx="1802096" cy="630942"/>
          </a:xfrm>
          <a:prstGeom prst="rect">
            <a:avLst/>
          </a:prstGeom>
          <a:noFill/>
        </p:spPr>
        <p:txBody>
          <a:bodyPr wrap="square" rtlCol="0" anchor="ctr">
            <a:spAutoFit/>
          </a:bodyPr>
          <a:lstStyle/>
          <a:p>
            <a:pPr marL="6350">
              <a:lnSpc>
                <a:spcPts val="2120"/>
              </a:lnSpc>
              <a:tabLst>
                <a:tab pos="611188" algn="l"/>
              </a:tabLst>
            </a:pPr>
            <a:r>
              <a:rPr lang="en-US" sz="2400" b="1" dirty="0">
                <a:solidFill>
                  <a:srgbClr val="ADD037"/>
                </a:solidFill>
                <a:latin typeface="Calibri" panose="020F0502020204030204" pitchFamily="34" charset="0"/>
                <a:cs typeface="Calibri" panose="020F0502020204030204" pitchFamily="34" charset="0"/>
              </a:rPr>
              <a:t>Riferimenti</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153" name="Straight Connector 152">
            <a:extLst>
              <a:ext uri="{FF2B5EF4-FFF2-40B4-BE49-F238E27FC236}">
                <a16:creationId xmlns:a16="http://schemas.microsoft.com/office/drawing/2014/main" id="{71A34F3A-DA34-35FD-E021-9839C2C5EEDD}"/>
              </a:ext>
            </a:extLst>
          </p:cNvPr>
          <p:cNvCxnSpPr>
            <a:cxnSpLocks/>
          </p:cNvCxnSpPr>
          <p:nvPr/>
        </p:nvCxnSpPr>
        <p:spPr>
          <a:xfrm>
            <a:off x="6585997" y="560371"/>
            <a:ext cx="0" cy="9041757"/>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AA30E81-CEFE-8C78-6C7D-41ADAF697505}"/>
              </a:ext>
            </a:extLst>
          </p:cNvPr>
          <p:cNvCxnSpPr>
            <a:cxnSpLocks/>
          </p:cNvCxnSpPr>
          <p:nvPr/>
        </p:nvCxnSpPr>
        <p:spPr>
          <a:xfrm flipH="1">
            <a:off x="2685327" y="560371"/>
            <a:ext cx="388541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F5649C0-BCA3-831D-9468-D4CE9D1A438A}"/>
              </a:ext>
            </a:extLst>
          </p:cNvPr>
          <p:cNvCxnSpPr>
            <a:cxnSpLocks/>
          </p:cNvCxnSpPr>
          <p:nvPr/>
        </p:nvCxnSpPr>
        <p:spPr>
          <a:xfrm flipH="1">
            <a:off x="6570738" y="9590554"/>
            <a:ext cx="9889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BE174C6C-711E-1806-75BE-DC3D6B945709}"/>
              </a:ext>
            </a:extLst>
          </p:cNvPr>
          <p:cNvSpPr/>
          <p:nvPr/>
        </p:nvSpPr>
        <p:spPr>
          <a:xfrm>
            <a:off x="6764166" y="9472697"/>
            <a:ext cx="581362" cy="24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F70BADB7-8338-F75A-4268-B7180BE32AD0}"/>
              </a:ext>
            </a:extLst>
          </p:cNvPr>
          <p:cNvGrpSpPr/>
          <p:nvPr/>
        </p:nvGrpSpPr>
        <p:grpSpPr>
          <a:xfrm>
            <a:off x="6865852" y="9321611"/>
            <a:ext cx="479676" cy="479670"/>
            <a:chOff x="9773376" y="653583"/>
            <a:chExt cx="1030844" cy="1030831"/>
          </a:xfrm>
        </p:grpSpPr>
        <p:grpSp>
          <p:nvGrpSpPr>
            <p:cNvPr id="173" name="Graphic 37">
              <a:extLst>
                <a:ext uri="{FF2B5EF4-FFF2-40B4-BE49-F238E27FC236}">
                  <a16:creationId xmlns:a16="http://schemas.microsoft.com/office/drawing/2014/main" id="{305BF0BA-C83E-0A49-31E7-289A8AFC2F06}"/>
                </a:ext>
              </a:extLst>
            </p:cNvPr>
            <p:cNvGrpSpPr/>
            <p:nvPr/>
          </p:nvGrpSpPr>
          <p:grpSpPr>
            <a:xfrm>
              <a:off x="10212164" y="1110531"/>
              <a:ext cx="559710" cy="541550"/>
              <a:chOff x="4236572" y="3552374"/>
              <a:chExt cx="559710" cy="541550"/>
            </a:xfrm>
            <a:solidFill>
              <a:srgbClr val="ADD037"/>
            </a:solidFill>
          </p:grpSpPr>
          <p:sp>
            <p:nvSpPr>
              <p:cNvPr id="180" name="Freeform 179">
                <a:extLst>
                  <a:ext uri="{FF2B5EF4-FFF2-40B4-BE49-F238E27FC236}">
                    <a16:creationId xmlns:a16="http://schemas.microsoft.com/office/drawing/2014/main" id="{2135832F-BBE5-C2B7-27DE-8A2A873FD01A}"/>
                  </a:ext>
                </a:extLst>
              </p:cNvPr>
              <p:cNvSpPr/>
              <p:nvPr/>
            </p:nvSpPr>
            <p:spPr>
              <a:xfrm>
                <a:off x="4236572" y="3552374"/>
                <a:ext cx="383152" cy="383090"/>
              </a:xfrm>
              <a:custGeom>
                <a:avLst/>
                <a:gdLst>
                  <a:gd name="connsiteX0" fmla="*/ 179330 w 383152"/>
                  <a:gd name="connsiteY0" fmla="*/ 460 h 383090"/>
                  <a:gd name="connsiteX1" fmla="*/ 370472 w 383152"/>
                  <a:gd name="connsiteY1" fmla="*/ 260069 h 383090"/>
                  <a:gd name="connsiteX2" fmla="*/ 26227 w 383152"/>
                  <a:gd name="connsiteY2" fmla="*/ 288598 h 383090"/>
                  <a:gd name="connsiteX3" fmla="*/ 179330 w 383152"/>
                  <a:gd name="connsiteY3" fmla="*/ 460 h 383090"/>
                  <a:gd name="connsiteX4" fmla="*/ 183134 w 383152"/>
                  <a:gd name="connsiteY4" fmla="*/ 27086 h 383090"/>
                  <a:gd name="connsiteX5" fmla="*/ 48099 w 383152"/>
                  <a:gd name="connsiteY5" fmla="*/ 274334 h 383090"/>
                  <a:gd name="connsiteX6" fmla="*/ 335286 w 383152"/>
                  <a:gd name="connsiteY6" fmla="*/ 275284 h 383090"/>
                  <a:gd name="connsiteX7" fmla="*/ 184085 w 383152"/>
                  <a:gd name="connsiteY7" fmla="*/ 27086 h 3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52" h="383090">
                    <a:moveTo>
                      <a:pt x="179330" y="460"/>
                    </a:moveTo>
                    <a:cubicBezTo>
                      <a:pt x="318169" y="-9050"/>
                      <a:pt x="419921" y="130740"/>
                      <a:pt x="370472" y="260069"/>
                    </a:cubicBezTo>
                    <a:cubicBezTo>
                      <a:pt x="313414" y="409369"/>
                      <a:pt x="106107" y="427437"/>
                      <a:pt x="26227" y="288598"/>
                    </a:cubicBezTo>
                    <a:cubicBezTo>
                      <a:pt x="-45094" y="164974"/>
                      <a:pt x="36688" y="9969"/>
                      <a:pt x="179330" y="460"/>
                    </a:cubicBezTo>
                    <a:close/>
                    <a:moveTo>
                      <a:pt x="183134" y="27086"/>
                    </a:moveTo>
                    <a:cubicBezTo>
                      <a:pt x="60461" y="32792"/>
                      <a:pt x="-11811" y="166876"/>
                      <a:pt x="48099" y="274334"/>
                    </a:cubicBezTo>
                    <a:cubicBezTo>
                      <a:pt x="109911" y="385595"/>
                      <a:pt x="272524" y="385595"/>
                      <a:pt x="335286" y="275284"/>
                    </a:cubicBezTo>
                    <a:cubicBezTo>
                      <a:pt x="399951" y="161170"/>
                      <a:pt x="314365" y="20430"/>
                      <a:pt x="184085" y="27086"/>
                    </a:cubicBezTo>
                    <a:close/>
                  </a:path>
                </a:pathLst>
              </a:custGeom>
              <a:grpFill/>
              <a:ln w="950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B2DB23E-4475-3BCB-81A1-B6B94C714740}"/>
                  </a:ext>
                </a:extLst>
              </p:cNvPr>
              <p:cNvSpPr/>
              <p:nvPr/>
            </p:nvSpPr>
            <p:spPr>
              <a:xfrm>
                <a:off x="4635555" y="3935116"/>
                <a:ext cx="160728" cy="158808"/>
              </a:xfrm>
              <a:custGeom>
                <a:avLst/>
                <a:gdLst>
                  <a:gd name="connsiteX0" fmla="*/ 43761 w 160728"/>
                  <a:gd name="connsiteY0" fmla="*/ 0 h 158808"/>
                  <a:gd name="connsiteX1" fmla="*/ 160728 w 160728"/>
                  <a:gd name="connsiteY1" fmla="*/ 112212 h 158808"/>
                  <a:gd name="connsiteX2" fmla="*/ 158826 w 160728"/>
                  <a:gd name="connsiteY2" fmla="*/ 117918 h 158808"/>
                  <a:gd name="connsiteX3" fmla="*/ 116984 w 160728"/>
                  <a:gd name="connsiteY3" fmla="*/ 158809 h 158808"/>
                  <a:gd name="connsiteX4" fmla="*/ 18 w 160728"/>
                  <a:gd name="connsiteY4" fmla="*/ 46597 h 158808"/>
                  <a:gd name="connsiteX5" fmla="*/ 43761 w 160728"/>
                  <a:gd name="connsiteY5" fmla="*/ 0 h 1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8" h="158808">
                    <a:moveTo>
                      <a:pt x="43761" y="0"/>
                    </a:moveTo>
                    <a:lnTo>
                      <a:pt x="160728" y="112212"/>
                    </a:lnTo>
                    <a:cubicBezTo>
                      <a:pt x="160728" y="115065"/>
                      <a:pt x="160728" y="116016"/>
                      <a:pt x="158826" y="117918"/>
                    </a:cubicBezTo>
                    <a:cubicBezTo>
                      <a:pt x="155973" y="121722"/>
                      <a:pt x="119837" y="158809"/>
                      <a:pt x="116984" y="158809"/>
                    </a:cubicBezTo>
                    <a:lnTo>
                      <a:pt x="18" y="46597"/>
                    </a:lnTo>
                    <a:cubicBezTo>
                      <a:pt x="-933" y="39940"/>
                      <a:pt x="37105" y="6656"/>
                      <a:pt x="43761" y="0"/>
                    </a:cubicBezTo>
                    <a:close/>
                  </a:path>
                </a:pathLst>
              </a:custGeom>
              <a:grpFill/>
              <a:ln w="950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0AE9910-7636-C448-6896-F6640681930E}"/>
                  </a:ext>
                </a:extLst>
              </p:cNvPr>
              <p:cNvSpPr/>
              <p:nvPr/>
            </p:nvSpPr>
            <p:spPr>
              <a:xfrm>
                <a:off x="4587074" y="3887569"/>
                <a:ext cx="52361" cy="52392"/>
              </a:xfrm>
              <a:custGeom>
                <a:avLst/>
                <a:gdLst>
                  <a:gd name="connsiteX0" fmla="*/ 13313 w 52361"/>
                  <a:gd name="connsiteY0" fmla="*/ 951 h 52392"/>
                  <a:gd name="connsiteX1" fmla="*/ 51351 w 52361"/>
                  <a:gd name="connsiteY1" fmla="*/ 37087 h 52392"/>
                  <a:gd name="connsiteX2" fmla="*/ 38038 w 52361"/>
                  <a:gd name="connsiteY2" fmla="*/ 52302 h 52392"/>
                  <a:gd name="connsiteX3" fmla="*/ 0 w 52361"/>
                  <a:gd name="connsiteY3" fmla="*/ 15215 h 52392"/>
                  <a:gd name="connsiteX4" fmla="*/ 13313 w 52361"/>
                  <a:gd name="connsiteY4" fmla="*/ 0 h 5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1" h="52392">
                    <a:moveTo>
                      <a:pt x="13313" y="951"/>
                    </a:moveTo>
                    <a:cubicBezTo>
                      <a:pt x="19970" y="11411"/>
                      <a:pt x="46597" y="27578"/>
                      <a:pt x="51351" y="37087"/>
                    </a:cubicBezTo>
                    <a:cubicBezTo>
                      <a:pt x="56106" y="46597"/>
                      <a:pt x="42793" y="53253"/>
                      <a:pt x="38038" y="52302"/>
                    </a:cubicBezTo>
                    <a:lnTo>
                      <a:pt x="0" y="15215"/>
                    </a:lnTo>
                    <a:lnTo>
                      <a:pt x="13313" y="0"/>
                    </a:lnTo>
                    <a:close/>
                  </a:path>
                </a:pathLst>
              </a:custGeom>
              <a:grpFill/>
              <a:ln w="9502" cap="flat">
                <a:noFill/>
                <a:prstDash val="solid"/>
                <a:miter/>
              </a:ln>
            </p:spPr>
            <p:txBody>
              <a:bodyPr rtlCol="0" anchor="ctr"/>
              <a:lstStyle/>
              <a:p>
                <a:endParaRPr lang="en-US"/>
              </a:p>
            </p:txBody>
          </p:sp>
        </p:grpSp>
        <p:grpSp>
          <p:nvGrpSpPr>
            <p:cNvPr id="174" name="Graphic 37">
              <a:extLst>
                <a:ext uri="{FF2B5EF4-FFF2-40B4-BE49-F238E27FC236}">
                  <a16:creationId xmlns:a16="http://schemas.microsoft.com/office/drawing/2014/main" id="{A1111042-BC6B-34A6-C3F0-8CA42C02ACFF}"/>
                </a:ext>
              </a:extLst>
            </p:cNvPr>
            <p:cNvGrpSpPr/>
            <p:nvPr/>
          </p:nvGrpSpPr>
          <p:grpSpPr>
            <a:xfrm>
              <a:off x="9773376" y="653583"/>
              <a:ext cx="1030844" cy="1030831"/>
              <a:chOff x="3797784" y="3095426"/>
              <a:chExt cx="1030844" cy="1030831"/>
            </a:xfrm>
            <a:solidFill>
              <a:srgbClr val="000000"/>
            </a:solidFill>
          </p:grpSpPr>
          <p:sp>
            <p:nvSpPr>
              <p:cNvPr id="175" name="Freeform 174">
                <a:extLst>
                  <a:ext uri="{FF2B5EF4-FFF2-40B4-BE49-F238E27FC236}">
                    <a16:creationId xmlns:a16="http://schemas.microsoft.com/office/drawing/2014/main" id="{7F0D926E-B9AA-839A-EC9B-4043CCA20FF1}"/>
                  </a:ext>
                </a:extLst>
              </p:cNvPr>
              <p:cNvSpPr/>
              <p:nvPr/>
            </p:nvSpPr>
            <p:spPr>
              <a:xfrm>
                <a:off x="3797784" y="3095426"/>
                <a:ext cx="1030844" cy="1030831"/>
              </a:xfrm>
              <a:custGeom>
                <a:avLst/>
                <a:gdLst>
                  <a:gd name="connsiteX0" fmla="*/ 704655 w 1030844"/>
                  <a:gd name="connsiteY0" fmla="*/ 0 h 1030831"/>
                  <a:gd name="connsiteX1" fmla="*/ 822573 w 1030844"/>
                  <a:gd name="connsiteY1" fmla="*/ 116967 h 1030831"/>
                  <a:gd name="connsiteX2" fmla="*/ 827328 w 1030844"/>
                  <a:gd name="connsiteY2" fmla="*/ 126477 h 1030831"/>
                  <a:gd name="connsiteX3" fmla="*/ 827328 w 1030844"/>
                  <a:gd name="connsiteY3" fmla="*/ 541092 h 1030831"/>
                  <a:gd name="connsiteX4" fmla="*/ 841592 w 1030844"/>
                  <a:gd name="connsiteY4" fmla="*/ 575326 h 1030831"/>
                  <a:gd name="connsiteX5" fmla="*/ 821622 w 1030844"/>
                  <a:gd name="connsiteY5" fmla="*/ 766467 h 1030831"/>
                  <a:gd name="connsiteX6" fmla="*/ 865366 w 1030844"/>
                  <a:gd name="connsiteY6" fmla="*/ 811162 h 1030831"/>
                  <a:gd name="connsiteX7" fmla="*/ 898649 w 1030844"/>
                  <a:gd name="connsiteY7" fmla="*/ 812113 h 1030831"/>
                  <a:gd name="connsiteX8" fmla="*/ 1021322 w 1030844"/>
                  <a:gd name="connsiteY8" fmla="*/ 930030 h 1030831"/>
                  <a:gd name="connsiteX9" fmla="*/ 1026076 w 1030844"/>
                  <a:gd name="connsiteY9" fmla="*/ 969020 h 1030831"/>
                  <a:gd name="connsiteX10" fmla="*/ 974725 w 1030844"/>
                  <a:gd name="connsiteY10" fmla="*/ 1024175 h 1030831"/>
                  <a:gd name="connsiteX11" fmla="*/ 928128 w 1030844"/>
                  <a:gd name="connsiteY11" fmla="*/ 1019420 h 1030831"/>
                  <a:gd name="connsiteX12" fmla="*/ 822573 w 1030844"/>
                  <a:gd name="connsiteY12" fmla="*/ 917668 h 1030831"/>
                  <a:gd name="connsiteX13" fmla="*/ 817818 w 1030844"/>
                  <a:gd name="connsiteY13" fmla="*/ 921472 h 1030831"/>
                  <a:gd name="connsiteX14" fmla="*/ 720821 w 1030844"/>
                  <a:gd name="connsiteY14" fmla="*/ 921472 h 1030831"/>
                  <a:gd name="connsiteX15" fmla="*/ 717968 w 1030844"/>
                  <a:gd name="connsiteY15" fmla="*/ 924325 h 1030831"/>
                  <a:gd name="connsiteX16" fmla="*/ 717968 w 1030844"/>
                  <a:gd name="connsiteY16" fmla="*/ 1021322 h 1030831"/>
                  <a:gd name="connsiteX17" fmla="*/ 709410 w 1030844"/>
                  <a:gd name="connsiteY17" fmla="*/ 1028929 h 1030831"/>
                  <a:gd name="connsiteX18" fmla="*/ 17117 w 1030844"/>
                  <a:gd name="connsiteY18" fmla="*/ 1030831 h 1030831"/>
                  <a:gd name="connsiteX19" fmla="*/ 0 w 1030844"/>
                  <a:gd name="connsiteY19" fmla="*/ 1020371 h 1030831"/>
                  <a:gd name="connsiteX20" fmla="*/ 0 w 1030844"/>
                  <a:gd name="connsiteY20" fmla="*/ 118869 h 1030831"/>
                  <a:gd name="connsiteX21" fmla="*/ 9510 w 1030844"/>
                  <a:gd name="connsiteY21" fmla="*/ 108409 h 1030831"/>
                  <a:gd name="connsiteX22" fmla="*/ 106507 w 1030844"/>
                  <a:gd name="connsiteY22" fmla="*/ 108409 h 1030831"/>
                  <a:gd name="connsiteX23" fmla="*/ 109359 w 1030844"/>
                  <a:gd name="connsiteY23" fmla="*/ 101752 h 1030831"/>
                  <a:gd name="connsiteX24" fmla="*/ 111261 w 1030844"/>
                  <a:gd name="connsiteY24" fmla="*/ 6657 h 1030831"/>
                  <a:gd name="connsiteX25" fmla="*/ 119820 w 1030844"/>
                  <a:gd name="connsiteY25" fmla="*/ 0 h 1030831"/>
                  <a:gd name="connsiteX26" fmla="*/ 705606 w 1030844"/>
                  <a:gd name="connsiteY26" fmla="*/ 0 h 1030831"/>
                  <a:gd name="connsiteX27" fmla="*/ 684685 w 1030844"/>
                  <a:gd name="connsiteY27" fmla="*/ 32333 h 1030831"/>
                  <a:gd name="connsiteX28" fmla="*/ 141692 w 1030844"/>
                  <a:gd name="connsiteY28" fmla="*/ 32333 h 1030831"/>
                  <a:gd name="connsiteX29" fmla="*/ 141692 w 1030844"/>
                  <a:gd name="connsiteY29" fmla="*/ 108409 h 1030831"/>
                  <a:gd name="connsiteX30" fmla="*/ 599099 w 1030844"/>
                  <a:gd name="connsiteY30" fmla="*/ 108409 h 1030831"/>
                  <a:gd name="connsiteX31" fmla="*/ 717968 w 1030844"/>
                  <a:gd name="connsiteY31" fmla="*/ 227278 h 1030831"/>
                  <a:gd name="connsiteX32" fmla="*/ 717968 w 1030844"/>
                  <a:gd name="connsiteY32" fmla="*/ 441242 h 1030831"/>
                  <a:gd name="connsiteX33" fmla="*/ 794995 w 1030844"/>
                  <a:gd name="connsiteY33" fmla="*/ 497348 h 1030831"/>
                  <a:gd name="connsiteX34" fmla="*/ 794995 w 1030844"/>
                  <a:gd name="connsiteY34" fmla="*/ 143594 h 1030831"/>
                  <a:gd name="connsiteX35" fmla="*/ 693243 w 1030844"/>
                  <a:gd name="connsiteY35" fmla="*/ 143594 h 1030831"/>
                  <a:gd name="connsiteX36" fmla="*/ 683734 w 1030844"/>
                  <a:gd name="connsiteY36" fmla="*/ 134084 h 1030831"/>
                  <a:gd name="connsiteX37" fmla="*/ 683734 w 1030844"/>
                  <a:gd name="connsiteY37" fmla="*/ 32333 h 1030831"/>
                  <a:gd name="connsiteX38" fmla="*/ 771222 w 1030844"/>
                  <a:gd name="connsiteY38" fmla="*/ 111261 h 1030831"/>
                  <a:gd name="connsiteX39" fmla="*/ 717017 w 1030844"/>
                  <a:gd name="connsiteY39" fmla="*/ 57057 h 1030831"/>
                  <a:gd name="connsiteX40" fmla="*/ 717017 w 1030844"/>
                  <a:gd name="connsiteY40" fmla="*/ 111261 h 1030831"/>
                  <a:gd name="connsiteX41" fmla="*/ 771222 w 1030844"/>
                  <a:gd name="connsiteY41" fmla="*/ 111261 h 1030831"/>
                  <a:gd name="connsiteX42" fmla="*/ 576276 w 1030844"/>
                  <a:gd name="connsiteY42" fmla="*/ 140741 h 1030831"/>
                  <a:gd name="connsiteX43" fmla="*/ 33283 w 1030844"/>
                  <a:gd name="connsiteY43" fmla="*/ 140741 h 1030831"/>
                  <a:gd name="connsiteX44" fmla="*/ 33283 w 1030844"/>
                  <a:gd name="connsiteY44" fmla="*/ 997548 h 1030831"/>
                  <a:gd name="connsiteX45" fmla="*/ 687538 w 1030844"/>
                  <a:gd name="connsiteY45" fmla="*/ 997548 h 1030831"/>
                  <a:gd name="connsiteX46" fmla="*/ 687538 w 1030844"/>
                  <a:gd name="connsiteY46" fmla="*/ 864415 h 1030831"/>
                  <a:gd name="connsiteX47" fmla="*/ 487838 w 1030844"/>
                  <a:gd name="connsiteY47" fmla="*/ 819720 h 1030831"/>
                  <a:gd name="connsiteX48" fmla="*/ 445045 w 1030844"/>
                  <a:gd name="connsiteY48" fmla="*/ 774075 h 1030831"/>
                  <a:gd name="connsiteX49" fmla="*/ 155956 w 1030844"/>
                  <a:gd name="connsiteY49" fmla="*/ 774075 h 1030831"/>
                  <a:gd name="connsiteX50" fmla="*/ 154054 w 1030844"/>
                  <a:gd name="connsiteY50" fmla="*/ 741742 h 1030831"/>
                  <a:gd name="connsiteX51" fmla="*/ 428879 w 1030844"/>
                  <a:gd name="connsiteY51" fmla="*/ 741742 h 1030831"/>
                  <a:gd name="connsiteX52" fmla="*/ 408909 w 1030844"/>
                  <a:gd name="connsiteY52" fmla="*/ 655206 h 1030831"/>
                  <a:gd name="connsiteX53" fmla="*/ 162613 w 1030844"/>
                  <a:gd name="connsiteY53" fmla="*/ 655206 h 1030831"/>
                  <a:gd name="connsiteX54" fmla="*/ 156907 w 1030844"/>
                  <a:gd name="connsiteY54" fmla="*/ 622873 h 1030831"/>
                  <a:gd name="connsiteX55" fmla="*/ 407958 w 1030844"/>
                  <a:gd name="connsiteY55" fmla="*/ 622873 h 1030831"/>
                  <a:gd name="connsiteX56" fmla="*/ 414615 w 1030844"/>
                  <a:gd name="connsiteY56" fmla="*/ 599099 h 1030831"/>
                  <a:gd name="connsiteX57" fmla="*/ 439339 w 1030844"/>
                  <a:gd name="connsiteY57" fmla="*/ 534435 h 1030831"/>
                  <a:gd name="connsiteX58" fmla="*/ 155005 w 1030844"/>
                  <a:gd name="connsiteY58" fmla="*/ 534435 h 1030831"/>
                  <a:gd name="connsiteX59" fmla="*/ 155005 w 1030844"/>
                  <a:gd name="connsiteY59" fmla="*/ 503053 h 1030831"/>
                  <a:gd name="connsiteX60" fmla="*/ 460260 w 1030844"/>
                  <a:gd name="connsiteY60" fmla="*/ 503053 h 1030831"/>
                  <a:gd name="connsiteX61" fmla="*/ 506857 w 1030844"/>
                  <a:gd name="connsiteY61" fmla="*/ 463113 h 1030831"/>
                  <a:gd name="connsiteX62" fmla="*/ 688489 w 1030844"/>
                  <a:gd name="connsiteY62" fmla="*/ 432683 h 1030831"/>
                  <a:gd name="connsiteX63" fmla="*/ 688489 w 1030844"/>
                  <a:gd name="connsiteY63" fmla="*/ 252002 h 1030831"/>
                  <a:gd name="connsiteX64" fmla="*/ 590541 w 1030844"/>
                  <a:gd name="connsiteY64" fmla="*/ 252002 h 1030831"/>
                  <a:gd name="connsiteX65" fmla="*/ 577227 w 1030844"/>
                  <a:gd name="connsiteY65" fmla="*/ 238689 h 1030831"/>
                  <a:gd name="connsiteX66" fmla="*/ 577227 w 1030844"/>
                  <a:gd name="connsiteY66" fmla="*/ 140741 h 1030831"/>
                  <a:gd name="connsiteX67" fmla="*/ 664715 w 1030844"/>
                  <a:gd name="connsiteY67" fmla="*/ 219670 h 1030831"/>
                  <a:gd name="connsiteX68" fmla="*/ 608609 w 1030844"/>
                  <a:gd name="connsiteY68" fmla="*/ 163564 h 1030831"/>
                  <a:gd name="connsiteX69" fmla="*/ 608609 w 1030844"/>
                  <a:gd name="connsiteY69" fmla="*/ 219670 h 1030831"/>
                  <a:gd name="connsiteX70" fmla="*/ 664715 w 1030844"/>
                  <a:gd name="connsiteY70" fmla="*/ 219670 h 1030831"/>
                  <a:gd name="connsiteX71" fmla="*/ 618118 w 1030844"/>
                  <a:gd name="connsiteY71" fmla="*/ 457408 h 1030831"/>
                  <a:gd name="connsiteX72" fmla="*/ 465015 w 1030844"/>
                  <a:gd name="connsiteY72" fmla="*/ 745546 h 1030831"/>
                  <a:gd name="connsiteX73" fmla="*/ 809260 w 1030844"/>
                  <a:gd name="connsiteY73" fmla="*/ 717017 h 1030831"/>
                  <a:gd name="connsiteX74" fmla="*/ 618118 w 1030844"/>
                  <a:gd name="connsiteY74" fmla="*/ 457408 h 1030831"/>
                  <a:gd name="connsiteX75" fmla="*/ 802603 w 1030844"/>
                  <a:gd name="connsiteY75" fmla="*/ 793094 h 1030831"/>
                  <a:gd name="connsiteX76" fmla="*/ 789290 w 1030844"/>
                  <a:gd name="connsiteY76" fmla="*/ 808309 h 1030831"/>
                  <a:gd name="connsiteX77" fmla="*/ 827328 w 1030844"/>
                  <a:gd name="connsiteY77" fmla="*/ 845396 h 1030831"/>
                  <a:gd name="connsiteX78" fmla="*/ 840641 w 1030844"/>
                  <a:gd name="connsiteY78" fmla="*/ 830181 h 1030831"/>
                  <a:gd name="connsiteX79" fmla="*/ 802603 w 1030844"/>
                  <a:gd name="connsiteY79" fmla="*/ 794044 h 1030831"/>
                  <a:gd name="connsiteX80" fmla="*/ 794995 w 1030844"/>
                  <a:gd name="connsiteY80" fmla="*/ 889139 h 1030831"/>
                  <a:gd name="connsiteX81" fmla="*/ 794995 w 1030844"/>
                  <a:gd name="connsiteY81" fmla="*/ 857758 h 1030831"/>
                  <a:gd name="connsiteX82" fmla="*/ 763614 w 1030844"/>
                  <a:gd name="connsiteY82" fmla="*/ 828279 h 1030831"/>
                  <a:gd name="connsiteX83" fmla="*/ 717968 w 1030844"/>
                  <a:gd name="connsiteY83" fmla="*/ 855856 h 1030831"/>
                  <a:gd name="connsiteX84" fmla="*/ 717968 w 1030844"/>
                  <a:gd name="connsiteY84" fmla="*/ 889139 h 1030831"/>
                  <a:gd name="connsiteX85" fmla="*/ 794044 w 1030844"/>
                  <a:gd name="connsiteY85" fmla="*/ 889139 h 1030831"/>
                  <a:gd name="connsiteX86" fmla="*/ 881532 w 1030844"/>
                  <a:gd name="connsiteY86" fmla="*/ 839690 h 1030831"/>
                  <a:gd name="connsiteX87" fmla="*/ 837788 w 1030844"/>
                  <a:gd name="connsiteY87" fmla="*/ 886287 h 1030831"/>
                  <a:gd name="connsiteX88" fmla="*/ 954755 w 1030844"/>
                  <a:gd name="connsiteY88" fmla="*/ 998499 h 1030831"/>
                  <a:gd name="connsiteX89" fmla="*/ 996597 w 1030844"/>
                  <a:gd name="connsiteY89" fmla="*/ 957608 h 1030831"/>
                  <a:gd name="connsiteX90" fmla="*/ 998499 w 1030844"/>
                  <a:gd name="connsiteY90" fmla="*/ 951902 h 1030831"/>
                  <a:gd name="connsiteX91" fmla="*/ 881532 w 1030844"/>
                  <a:gd name="connsiteY91" fmla="*/ 839690 h 10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844" h="1030831">
                    <a:moveTo>
                      <a:pt x="704655" y="0"/>
                    </a:moveTo>
                    <a:lnTo>
                      <a:pt x="822573" y="116967"/>
                    </a:lnTo>
                    <a:lnTo>
                      <a:pt x="827328" y="126477"/>
                    </a:lnTo>
                    <a:lnTo>
                      <a:pt x="827328" y="541092"/>
                    </a:lnTo>
                    <a:cubicBezTo>
                      <a:pt x="831131" y="553454"/>
                      <a:pt x="837788" y="563914"/>
                      <a:pt x="841592" y="575326"/>
                    </a:cubicBezTo>
                    <a:cubicBezTo>
                      <a:pt x="863464" y="639039"/>
                      <a:pt x="855856" y="708459"/>
                      <a:pt x="821622" y="766467"/>
                    </a:cubicBezTo>
                    <a:lnTo>
                      <a:pt x="865366" y="811162"/>
                    </a:lnTo>
                    <a:cubicBezTo>
                      <a:pt x="877728" y="807358"/>
                      <a:pt x="886287" y="806407"/>
                      <a:pt x="898649" y="812113"/>
                    </a:cubicBezTo>
                    <a:cubicBezTo>
                      <a:pt x="934785" y="851101"/>
                      <a:pt x="989940" y="890090"/>
                      <a:pt x="1021322" y="930030"/>
                    </a:cubicBezTo>
                    <a:cubicBezTo>
                      <a:pt x="1030831" y="942393"/>
                      <a:pt x="1034635" y="954755"/>
                      <a:pt x="1026076" y="969020"/>
                    </a:cubicBezTo>
                    <a:cubicBezTo>
                      <a:pt x="1017518" y="983284"/>
                      <a:pt x="981382" y="1019420"/>
                      <a:pt x="974725" y="1024175"/>
                    </a:cubicBezTo>
                    <a:cubicBezTo>
                      <a:pt x="958559" y="1034635"/>
                      <a:pt x="941442" y="1031782"/>
                      <a:pt x="928128" y="1019420"/>
                    </a:cubicBezTo>
                    <a:lnTo>
                      <a:pt x="822573" y="917668"/>
                    </a:lnTo>
                    <a:cubicBezTo>
                      <a:pt x="820671" y="917668"/>
                      <a:pt x="818769" y="921472"/>
                      <a:pt x="817818" y="921472"/>
                    </a:cubicBezTo>
                    <a:lnTo>
                      <a:pt x="720821" y="921472"/>
                    </a:lnTo>
                    <a:lnTo>
                      <a:pt x="717968" y="924325"/>
                    </a:lnTo>
                    <a:lnTo>
                      <a:pt x="717968" y="1021322"/>
                    </a:lnTo>
                    <a:cubicBezTo>
                      <a:pt x="717968" y="1021322"/>
                      <a:pt x="711312" y="1027978"/>
                      <a:pt x="709410" y="1028929"/>
                    </a:cubicBezTo>
                    <a:lnTo>
                      <a:pt x="17117" y="1030831"/>
                    </a:lnTo>
                    <a:cubicBezTo>
                      <a:pt x="8559" y="1030831"/>
                      <a:pt x="4755" y="1027027"/>
                      <a:pt x="0" y="1020371"/>
                    </a:cubicBezTo>
                    <a:lnTo>
                      <a:pt x="0" y="118869"/>
                    </a:lnTo>
                    <a:cubicBezTo>
                      <a:pt x="1902" y="116967"/>
                      <a:pt x="7608" y="108409"/>
                      <a:pt x="9510" y="108409"/>
                    </a:cubicBezTo>
                    <a:lnTo>
                      <a:pt x="106507" y="108409"/>
                    </a:lnTo>
                    <a:cubicBezTo>
                      <a:pt x="109359" y="106507"/>
                      <a:pt x="109359" y="104605"/>
                      <a:pt x="109359" y="101752"/>
                    </a:cubicBezTo>
                    <a:cubicBezTo>
                      <a:pt x="111261" y="84635"/>
                      <a:pt x="105556" y="15215"/>
                      <a:pt x="111261" y="6657"/>
                    </a:cubicBezTo>
                    <a:cubicBezTo>
                      <a:pt x="116967" y="-1902"/>
                      <a:pt x="117918" y="2853"/>
                      <a:pt x="119820" y="0"/>
                    </a:cubicBezTo>
                    <a:lnTo>
                      <a:pt x="705606" y="0"/>
                    </a:lnTo>
                    <a:close/>
                    <a:moveTo>
                      <a:pt x="684685" y="32333"/>
                    </a:moveTo>
                    <a:lnTo>
                      <a:pt x="141692" y="32333"/>
                    </a:lnTo>
                    <a:lnTo>
                      <a:pt x="141692" y="108409"/>
                    </a:lnTo>
                    <a:lnTo>
                      <a:pt x="599099" y="108409"/>
                    </a:lnTo>
                    <a:lnTo>
                      <a:pt x="717968" y="227278"/>
                    </a:lnTo>
                    <a:lnTo>
                      <a:pt x="717968" y="441242"/>
                    </a:lnTo>
                    <a:cubicBezTo>
                      <a:pt x="746497" y="457408"/>
                      <a:pt x="773123" y="473574"/>
                      <a:pt x="794995" y="497348"/>
                    </a:cubicBezTo>
                    <a:lnTo>
                      <a:pt x="794995" y="143594"/>
                    </a:lnTo>
                    <a:lnTo>
                      <a:pt x="693243" y="143594"/>
                    </a:lnTo>
                    <a:cubicBezTo>
                      <a:pt x="693243" y="143594"/>
                      <a:pt x="683734" y="135035"/>
                      <a:pt x="683734" y="134084"/>
                    </a:cubicBezTo>
                    <a:lnTo>
                      <a:pt x="683734" y="32333"/>
                    </a:lnTo>
                    <a:close/>
                    <a:moveTo>
                      <a:pt x="771222" y="111261"/>
                    </a:moveTo>
                    <a:lnTo>
                      <a:pt x="717017" y="57057"/>
                    </a:lnTo>
                    <a:lnTo>
                      <a:pt x="717017" y="111261"/>
                    </a:lnTo>
                    <a:lnTo>
                      <a:pt x="771222" y="111261"/>
                    </a:lnTo>
                    <a:close/>
                    <a:moveTo>
                      <a:pt x="576276" y="140741"/>
                    </a:moveTo>
                    <a:lnTo>
                      <a:pt x="33283" y="140741"/>
                    </a:lnTo>
                    <a:lnTo>
                      <a:pt x="33283" y="997548"/>
                    </a:lnTo>
                    <a:lnTo>
                      <a:pt x="687538" y="997548"/>
                    </a:lnTo>
                    <a:lnTo>
                      <a:pt x="687538" y="864415"/>
                    </a:lnTo>
                    <a:cubicBezTo>
                      <a:pt x="619069" y="884385"/>
                      <a:pt x="541091" y="864415"/>
                      <a:pt x="487838" y="819720"/>
                    </a:cubicBezTo>
                    <a:cubicBezTo>
                      <a:pt x="434585" y="775025"/>
                      <a:pt x="459309" y="789290"/>
                      <a:pt x="445045" y="774075"/>
                    </a:cubicBezTo>
                    <a:lnTo>
                      <a:pt x="155956" y="774075"/>
                    </a:lnTo>
                    <a:cubicBezTo>
                      <a:pt x="134084" y="770271"/>
                      <a:pt x="143594" y="741742"/>
                      <a:pt x="154054" y="741742"/>
                    </a:cubicBezTo>
                    <a:lnTo>
                      <a:pt x="428879" y="741742"/>
                    </a:lnTo>
                    <a:cubicBezTo>
                      <a:pt x="416517" y="715115"/>
                      <a:pt x="408909" y="684685"/>
                      <a:pt x="408909" y="655206"/>
                    </a:cubicBezTo>
                    <a:lnTo>
                      <a:pt x="162613" y="655206"/>
                    </a:lnTo>
                    <a:cubicBezTo>
                      <a:pt x="140741" y="656156"/>
                      <a:pt x="135035" y="625726"/>
                      <a:pt x="156907" y="622873"/>
                    </a:cubicBezTo>
                    <a:lnTo>
                      <a:pt x="407958" y="622873"/>
                    </a:lnTo>
                    <a:cubicBezTo>
                      <a:pt x="411762" y="620971"/>
                      <a:pt x="412713" y="603854"/>
                      <a:pt x="414615" y="599099"/>
                    </a:cubicBezTo>
                    <a:cubicBezTo>
                      <a:pt x="420320" y="576277"/>
                      <a:pt x="427928" y="555356"/>
                      <a:pt x="439339" y="534435"/>
                    </a:cubicBezTo>
                    <a:lnTo>
                      <a:pt x="155005" y="534435"/>
                    </a:lnTo>
                    <a:cubicBezTo>
                      <a:pt x="143594" y="534435"/>
                      <a:pt x="135986" y="506857"/>
                      <a:pt x="155005" y="503053"/>
                    </a:cubicBezTo>
                    <a:lnTo>
                      <a:pt x="460260" y="503053"/>
                    </a:lnTo>
                    <a:cubicBezTo>
                      <a:pt x="476427" y="489740"/>
                      <a:pt x="489740" y="474525"/>
                      <a:pt x="506857" y="463113"/>
                    </a:cubicBezTo>
                    <a:cubicBezTo>
                      <a:pt x="559159" y="427928"/>
                      <a:pt x="627628" y="415566"/>
                      <a:pt x="688489" y="432683"/>
                    </a:cubicBezTo>
                    <a:lnTo>
                      <a:pt x="688489" y="252002"/>
                    </a:lnTo>
                    <a:lnTo>
                      <a:pt x="590541" y="252002"/>
                    </a:lnTo>
                    <a:cubicBezTo>
                      <a:pt x="586737" y="252002"/>
                      <a:pt x="577227" y="242493"/>
                      <a:pt x="577227" y="238689"/>
                    </a:cubicBezTo>
                    <a:lnTo>
                      <a:pt x="577227" y="140741"/>
                    </a:lnTo>
                    <a:close/>
                    <a:moveTo>
                      <a:pt x="664715" y="219670"/>
                    </a:moveTo>
                    <a:lnTo>
                      <a:pt x="608609" y="163564"/>
                    </a:lnTo>
                    <a:lnTo>
                      <a:pt x="608609" y="219670"/>
                    </a:lnTo>
                    <a:lnTo>
                      <a:pt x="664715" y="219670"/>
                    </a:lnTo>
                    <a:close/>
                    <a:moveTo>
                      <a:pt x="618118" y="457408"/>
                    </a:moveTo>
                    <a:cubicBezTo>
                      <a:pt x="476427" y="466917"/>
                      <a:pt x="393694" y="621922"/>
                      <a:pt x="465015" y="745546"/>
                    </a:cubicBezTo>
                    <a:cubicBezTo>
                      <a:pt x="544895" y="884385"/>
                      <a:pt x="752203" y="866317"/>
                      <a:pt x="809260" y="717017"/>
                    </a:cubicBezTo>
                    <a:cubicBezTo>
                      <a:pt x="858709" y="587688"/>
                      <a:pt x="756006" y="446947"/>
                      <a:pt x="618118" y="457408"/>
                    </a:cubicBezTo>
                    <a:close/>
                    <a:moveTo>
                      <a:pt x="802603" y="793094"/>
                    </a:moveTo>
                    <a:lnTo>
                      <a:pt x="789290" y="808309"/>
                    </a:lnTo>
                    <a:lnTo>
                      <a:pt x="827328" y="845396"/>
                    </a:lnTo>
                    <a:cubicBezTo>
                      <a:pt x="832082" y="846347"/>
                      <a:pt x="843494" y="835886"/>
                      <a:pt x="840641" y="830181"/>
                    </a:cubicBezTo>
                    <a:cubicBezTo>
                      <a:pt x="835886" y="820671"/>
                      <a:pt x="809260" y="804505"/>
                      <a:pt x="802603" y="794044"/>
                    </a:cubicBezTo>
                    <a:close/>
                    <a:moveTo>
                      <a:pt x="794995" y="889139"/>
                    </a:moveTo>
                    <a:lnTo>
                      <a:pt x="794995" y="857758"/>
                    </a:lnTo>
                    <a:cubicBezTo>
                      <a:pt x="794995" y="855856"/>
                      <a:pt x="765516" y="828279"/>
                      <a:pt x="763614" y="828279"/>
                    </a:cubicBezTo>
                    <a:lnTo>
                      <a:pt x="717968" y="855856"/>
                    </a:lnTo>
                    <a:lnTo>
                      <a:pt x="717968" y="889139"/>
                    </a:lnTo>
                    <a:lnTo>
                      <a:pt x="794044" y="889139"/>
                    </a:lnTo>
                    <a:close/>
                    <a:moveTo>
                      <a:pt x="881532" y="839690"/>
                    </a:moveTo>
                    <a:cubicBezTo>
                      <a:pt x="875826" y="846347"/>
                      <a:pt x="836837" y="880581"/>
                      <a:pt x="837788" y="886287"/>
                    </a:cubicBezTo>
                    <a:lnTo>
                      <a:pt x="954755" y="998499"/>
                    </a:lnTo>
                    <a:cubicBezTo>
                      <a:pt x="957608" y="998499"/>
                      <a:pt x="993744" y="961412"/>
                      <a:pt x="996597" y="957608"/>
                    </a:cubicBezTo>
                    <a:cubicBezTo>
                      <a:pt x="999450" y="953804"/>
                      <a:pt x="999450" y="954755"/>
                      <a:pt x="998499" y="951902"/>
                    </a:cubicBezTo>
                    <a:lnTo>
                      <a:pt x="881532" y="839690"/>
                    </a:lnTo>
                    <a:close/>
                  </a:path>
                </a:pathLst>
              </a:custGeom>
              <a:grpFill/>
              <a:ln w="950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79411F64-7A70-3BC3-17CA-EBCDD3D7A1B6}"/>
                  </a:ext>
                </a:extLst>
              </p:cNvPr>
              <p:cNvSpPr/>
              <p:nvPr/>
            </p:nvSpPr>
            <p:spPr>
              <a:xfrm>
                <a:off x="3938211" y="3478466"/>
                <a:ext cx="439720" cy="31575"/>
              </a:xfrm>
              <a:custGeom>
                <a:avLst/>
                <a:gdLst>
                  <a:gd name="connsiteX0" fmla="*/ 16480 w 439720"/>
                  <a:gd name="connsiteY0" fmla="*/ 194 h 31575"/>
                  <a:gd name="connsiteX1" fmla="*/ 416831 w 439720"/>
                  <a:gd name="connsiteY1" fmla="*/ 194 h 31575"/>
                  <a:gd name="connsiteX2" fmla="*/ 424438 w 439720"/>
                  <a:gd name="connsiteY2" fmla="*/ 31575 h 31575"/>
                  <a:gd name="connsiteX3" fmla="*/ 13627 w 439720"/>
                  <a:gd name="connsiteY3" fmla="*/ 31575 h 31575"/>
                  <a:gd name="connsiteX4" fmla="*/ 16480 w 439720"/>
                  <a:gd name="connsiteY4" fmla="*/ 194 h 3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 h="31575">
                    <a:moveTo>
                      <a:pt x="16480" y="194"/>
                    </a:moveTo>
                    <a:lnTo>
                      <a:pt x="416831" y="194"/>
                    </a:lnTo>
                    <a:cubicBezTo>
                      <a:pt x="440604" y="-2659"/>
                      <a:pt x="450114" y="26821"/>
                      <a:pt x="424438" y="31575"/>
                    </a:cubicBezTo>
                    <a:lnTo>
                      <a:pt x="13627" y="31575"/>
                    </a:lnTo>
                    <a:cubicBezTo>
                      <a:pt x="-6343" y="29674"/>
                      <a:pt x="-3490" y="1145"/>
                      <a:pt x="16480" y="194"/>
                    </a:cubicBezTo>
                    <a:close/>
                  </a:path>
                </a:pathLst>
              </a:custGeom>
              <a:grpFill/>
              <a:ln w="950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2FCEBFB-7FE7-15DB-8D99-29368E1D4EDC}"/>
                  </a:ext>
                </a:extLst>
              </p:cNvPr>
              <p:cNvSpPr/>
              <p:nvPr/>
            </p:nvSpPr>
            <p:spPr>
              <a:xfrm>
                <a:off x="3938992" y="3958890"/>
                <a:ext cx="395364" cy="32332"/>
              </a:xfrm>
              <a:custGeom>
                <a:avLst/>
                <a:gdLst>
                  <a:gd name="connsiteX0" fmla="*/ 390374 w 395364"/>
                  <a:gd name="connsiteY0" fmla="*/ 27578 h 32332"/>
                  <a:gd name="connsiteX1" fmla="*/ 376109 w 395364"/>
                  <a:gd name="connsiteY1" fmla="*/ 32332 h 32332"/>
                  <a:gd name="connsiteX2" fmla="*/ 17601 w 395364"/>
                  <a:gd name="connsiteY2" fmla="*/ 32332 h 32332"/>
                  <a:gd name="connsiteX3" fmla="*/ 13797 w 395364"/>
                  <a:gd name="connsiteY3" fmla="*/ 0 h 32332"/>
                  <a:gd name="connsiteX4" fmla="*/ 381815 w 395364"/>
                  <a:gd name="connsiteY4" fmla="*/ 0 h 32332"/>
                  <a:gd name="connsiteX5" fmla="*/ 390374 w 395364"/>
                  <a:gd name="connsiteY5" fmla="*/ 27578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64" h="32332">
                    <a:moveTo>
                      <a:pt x="390374" y="27578"/>
                    </a:moveTo>
                    <a:cubicBezTo>
                      <a:pt x="387521" y="30430"/>
                      <a:pt x="380864" y="32332"/>
                      <a:pt x="376109" y="32332"/>
                    </a:cubicBezTo>
                    <a:lnTo>
                      <a:pt x="17601" y="32332"/>
                    </a:lnTo>
                    <a:cubicBezTo>
                      <a:pt x="-6173" y="29480"/>
                      <a:pt x="-4271" y="1902"/>
                      <a:pt x="13797" y="0"/>
                    </a:cubicBezTo>
                    <a:lnTo>
                      <a:pt x="381815" y="0"/>
                    </a:lnTo>
                    <a:cubicBezTo>
                      <a:pt x="395128" y="1902"/>
                      <a:pt x="399883" y="19019"/>
                      <a:pt x="390374" y="27578"/>
                    </a:cubicBezTo>
                    <a:close/>
                  </a:path>
                </a:pathLst>
              </a:custGeom>
              <a:grpFill/>
              <a:ln w="950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F9288995-5DD3-1648-BCBC-B61C60FE4DD5}"/>
                  </a:ext>
                </a:extLst>
              </p:cNvPr>
              <p:cNvSpPr/>
              <p:nvPr/>
            </p:nvSpPr>
            <p:spPr>
              <a:xfrm>
                <a:off x="3939001" y="3358840"/>
                <a:ext cx="324636" cy="32332"/>
              </a:xfrm>
              <a:custGeom>
                <a:avLst/>
                <a:gdLst>
                  <a:gd name="connsiteX0" fmla="*/ 319995 w 324636"/>
                  <a:gd name="connsiteY0" fmla="*/ 4755 h 32332"/>
                  <a:gd name="connsiteX1" fmla="*/ 307633 w 324636"/>
                  <a:gd name="connsiteY1" fmla="*/ 32332 h 32332"/>
                  <a:gd name="connsiteX2" fmla="*/ 15691 w 324636"/>
                  <a:gd name="connsiteY2" fmla="*/ 32332 h 32332"/>
                  <a:gd name="connsiteX3" fmla="*/ 15691 w 324636"/>
                  <a:gd name="connsiteY3" fmla="*/ 0 h 32332"/>
                  <a:gd name="connsiteX4" fmla="*/ 313338 w 324636"/>
                  <a:gd name="connsiteY4" fmla="*/ 0 h 32332"/>
                  <a:gd name="connsiteX5" fmla="*/ 319995 w 324636"/>
                  <a:gd name="connsiteY5" fmla="*/ 4755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36" h="32332">
                    <a:moveTo>
                      <a:pt x="319995" y="4755"/>
                    </a:moveTo>
                    <a:cubicBezTo>
                      <a:pt x="330456" y="16166"/>
                      <a:pt x="321897" y="31381"/>
                      <a:pt x="307633" y="32332"/>
                    </a:cubicBezTo>
                    <a:lnTo>
                      <a:pt x="15691" y="32332"/>
                    </a:lnTo>
                    <a:cubicBezTo>
                      <a:pt x="-5230" y="29480"/>
                      <a:pt x="-5230" y="1902"/>
                      <a:pt x="15691" y="0"/>
                    </a:cubicBezTo>
                    <a:lnTo>
                      <a:pt x="313338" y="0"/>
                    </a:lnTo>
                    <a:cubicBezTo>
                      <a:pt x="315240" y="1902"/>
                      <a:pt x="319044" y="2853"/>
                      <a:pt x="319995" y="4755"/>
                    </a:cubicBezTo>
                    <a:close/>
                  </a:path>
                </a:pathLst>
              </a:custGeom>
              <a:grpFill/>
              <a:ln w="950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125FADD2-2697-AF99-2C03-58BE9438E314}"/>
                  </a:ext>
                </a:extLst>
              </p:cNvPr>
              <p:cNvSpPr/>
              <p:nvPr/>
            </p:nvSpPr>
            <p:spPr>
              <a:xfrm>
                <a:off x="4262415" y="3579233"/>
                <a:ext cx="330950" cy="330684"/>
              </a:xfrm>
              <a:custGeom>
                <a:avLst/>
                <a:gdLst>
                  <a:gd name="connsiteX0" fmla="*/ 157291 w 330950"/>
                  <a:gd name="connsiteY0" fmla="*/ 228 h 330684"/>
                  <a:gd name="connsiteX1" fmla="*/ 308492 w 330950"/>
                  <a:gd name="connsiteY1" fmla="*/ 248426 h 330684"/>
                  <a:gd name="connsiteX2" fmla="*/ 21305 w 330950"/>
                  <a:gd name="connsiteY2" fmla="*/ 247475 h 330684"/>
                  <a:gd name="connsiteX3" fmla="*/ 156340 w 330950"/>
                  <a:gd name="connsiteY3" fmla="*/ 228 h 330684"/>
                  <a:gd name="connsiteX4" fmla="*/ 71705 w 330950"/>
                  <a:gd name="connsiteY4" fmla="*/ 259837 h 330684"/>
                  <a:gd name="connsiteX5" fmla="*/ 279964 w 330950"/>
                  <a:gd name="connsiteY5" fmla="*/ 233211 h 330684"/>
                  <a:gd name="connsiteX6" fmla="*/ 188672 w 330950"/>
                  <a:gd name="connsiteY6" fmla="*/ 33511 h 330684"/>
                  <a:gd name="connsiteX7" fmla="*/ 72656 w 330950"/>
                  <a:gd name="connsiteY7" fmla="*/ 259837 h 3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50" h="330684">
                    <a:moveTo>
                      <a:pt x="157291" y="228"/>
                    </a:moveTo>
                    <a:cubicBezTo>
                      <a:pt x="287571" y="-6429"/>
                      <a:pt x="374108" y="134311"/>
                      <a:pt x="308492" y="248426"/>
                    </a:cubicBezTo>
                    <a:cubicBezTo>
                      <a:pt x="245729" y="358736"/>
                      <a:pt x="83117" y="357785"/>
                      <a:pt x="21305" y="247475"/>
                    </a:cubicBezTo>
                    <a:cubicBezTo>
                      <a:pt x="-38605" y="140017"/>
                      <a:pt x="34618" y="6884"/>
                      <a:pt x="156340" y="228"/>
                    </a:cubicBezTo>
                    <a:close/>
                    <a:moveTo>
                      <a:pt x="71705" y="259837"/>
                    </a:moveTo>
                    <a:cubicBezTo>
                      <a:pt x="132566" y="320698"/>
                      <a:pt x="236220" y="306434"/>
                      <a:pt x="279964" y="233211"/>
                    </a:cubicBezTo>
                    <a:cubicBezTo>
                      <a:pt x="327511" y="152380"/>
                      <a:pt x="279964" y="49677"/>
                      <a:pt x="188672" y="33511"/>
                    </a:cubicBezTo>
                    <a:cubicBezTo>
                      <a:pt x="61245" y="11639"/>
                      <a:pt x="-19586" y="167595"/>
                      <a:pt x="72656" y="259837"/>
                    </a:cubicBezTo>
                    <a:close/>
                  </a:path>
                </a:pathLst>
              </a:custGeom>
              <a:grpFill/>
              <a:ln w="9502" cap="flat">
                <a:noFill/>
                <a:prstDash val="solid"/>
                <a:miter/>
              </a:ln>
            </p:spPr>
            <p:txBody>
              <a:bodyPr rtlCol="0" anchor="ctr"/>
              <a:lstStyle/>
              <a:p>
                <a:endParaRPr lang="en-US"/>
              </a:p>
            </p:txBody>
          </p:sp>
        </p:grpSp>
      </p:grpSp>
      <p:sp>
        <p:nvSpPr>
          <p:cNvPr id="183" name="Slide Number Placeholder 5">
            <a:extLst>
              <a:ext uri="{FF2B5EF4-FFF2-40B4-BE49-F238E27FC236}">
                <a16:creationId xmlns:a16="http://schemas.microsoft.com/office/drawing/2014/main" id="{D00452FC-5BC6-DF2A-4111-1DD5A6928758}"/>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41</a:t>
            </a:fld>
            <a:endParaRPr lang="en-US" dirty="0">
              <a:solidFill>
                <a:srgbClr val="262626"/>
              </a:solidFill>
            </a:endParaRPr>
          </a:p>
        </p:txBody>
      </p:sp>
    </p:spTree>
    <p:extLst>
      <p:ext uri="{BB962C8B-B14F-4D97-AF65-F5344CB8AC3E}">
        <p14:creationId xmlns:p14="http://schemas.microsoft.com/office/powerpoint/2010/main" val="2731710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DBC7-0E07-3DA8-F07A-6D5A1BE84560}"/>
            </a:ext>
          </a:extLst>
        </p:cNvPr>
        <p:cNvGrpSpPr/>
        <p:nvPr/>
      </p:nvGrpSpPr>
      <p:grpSpPr>
        <a:xfrm>
          <a:off x="0" y="0"/>
          <a:ext cx="0" cy="0"/>
          <a:chOff x="0" y="0"/>
          <a:chExt cx="0" cy="0"/>
        </a:xfrm>
      </p:grpSpPr>
      <p:sp>
        <p:nvSpPr>
          <p:cNvPr id="9" name="Freeform 8">
            <a:extLst>
              <a:ext uri="{FF2B5EF4-FFF2-40B4-BE49-F238E27FC236}">
                <a16:creationId xmlns:a16="http://schemas.microsoft.com/office/drawing/2014/main" id="{A1B8B187-A09A-0173-8BB4-BB7F71EB407C}"/>
              </a:ext>
            </a:extLst>
          </p:cNvPr>
          <p:cNvSpPr/>
          <p:nvPr/>
        </p:nvSpPr>
        <p:spPr>
          <a:xfrm rot="10800000">
            <a:off x="-3" y="1382751"/>
            <a:ext cx="2016855" cy="867442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10" name="Text Placeholder 12">
            <a:extLst>
              <a:ext uri="{FF2B5EF4-FFF2-40B4-BE49-F238E27FC236}">
                <a16:creationId xmlns:a16="http://schemas.microsoft.com/office/drawing/2014/main" id="{67730253-CBB6-601E-DA14-81D378F3184A}"/>
              </a:ext>
            </a:extLst>
          </p:cNvPr>
          <p:cNvSpPr txBox="1">
            <a:spLocks/>
          </p:cNvSpPr>
          <p:nvPr/>
        </p:nvSpPr>
        <p:spPr>
          <a:xfrm>
            <a:off x="2381758" y="4739490"/>
            <a:ext cx="3938368" cy="4569572"/>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lvl="1" indent="0">
              <a:lnSpc>
                <a:spcPts val="1840"/>
              </a:lnSpc>
              <a:spcBef>
                <a:spcPts val="0"/>
              </a:spcBef>
              <a:buNone/>
              <a:tabLst>
                <a:tab pos="3460750" algn="l"/>
                <a:tab pos="3597275" algn="l"/>
                <a:tab pos="4791075" algn="l"/>
              </a:tabLst>
            </a:pPr>
            <a:r>
              <a:rPr lang="en-US" sz="1700" dirty="0">
                <a:solidFill>
                  <a:srgbClr val="000000"/>
                </a:solidFill>
              </a:rPr>
              <a:t>Sfide di sostenibilità nel settore energetico </a:t>
            </a:r>
            <a:r>
              <a:rPr lang="en-US" sz="1700" dirty="0">
                <a:solidFill>
                  <a:srgbClr val="000000"/>
                </a:solidFill>
                <a:hlinkClick r:id="rId2" action="ppaction://hlinksldjump">
                  <a:extLst>
                    <a:ext uri="{A12FA001-AC4F-418D-AE19-62706E023703}">
                      <ahyp:hlinkClr xmlns:ahyp="http://schemas.microsoft.com/office/drawing/2018/hyperlinkcolor" val="tx"/>
                    </a:ext>
                  </a:extLst>
                </a:hlinkClick>
              </a:rPr>
              <a:t>   43</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Attuale utilizzo dell'IA nel settore energetico </a:t>
            </a:r>
            <a:r>
              <a:rPr lang="en-US" sz="1700" dirty="0">
                <a:solidFill>
                  <a:srgbClr val="000000"/>
                </a:solidFill>
                <a:hlinkClick r:id="rId2" action="ppaction://hlinksldjump">
                  <a:extLst>
                    <a:ext uri="{A12FA001-AC4F-418D-AE19-62706E023703}">
                      <ahyp:hlinkClr xmlns:ahyp="http://schemas.microsoft.com/office/drawing/2018/hyperlinkcolor" val="tx"/>
                    </a:ext>
                  </a:extLst>
                </a:hlinkClick>
              </a:rPr>
              <a:t>   43</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Il ruolo dell'IA nella promozione della sostenibilità</a:t>
            </a:r>
          </a:p>
          <a:p>
            <a:pPr marL="0" lvl="1" indent="0">
              <a:lnSpc>
                <a:spcPts val="1840"/>
              </a:lnSpc>
              <a:spcBef>
                <a:spcPts val="0"/>
              </a:spcBef>
              <a:buNone/>
              <a:tabLst>
                <a:tab pos="3460750" algn="l"/>
                <a:tab pos="3597275" algn="l"/>
                <a:tab pos="4791075" algn="l"/>
              </a:tabLst>
            </a:pPr>
            <a:r>
              <a:rPr lang="en-US" sz="1700" dirty="0">
                <a:solidFill>
                  <a:srgbClr val="000000"/>
                </a:solidFill>
              </a:rPr>
              <a:t>nella gestione delle risorse, nella riduzione dei rifiuti e nel controllo delle emissioni </a:t>
            </a:r>
            <a:r>
              <a:rPr lang="en-US" sz="1700" dirty="0">
                <a:solidFill>
                  <a:srgbClr val="000000"/>
                </a:solidFill>
                <a:hlinkClick r:id="rId3" action="ppaction://hlinksldjump">
                  <a:extLst>
                    <a:ext uri="{A12FA001-AC4F-418D-AE19-62706E023703}">
                      <ahyp:hlinkClr xmlns:ahyp="http://schemas.microsoft.com/office/drawing/2018/hyperlinkcolor" val="tx"/>
                    </a:ext>
                  </a:extLst>
                </a:hlinkClick>
              </a:rPr>
              <a:t>   44</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Sfide etiche: pregiudizi, privacy dei dati </a:t>
            </a:r>
          </a:p>
          <a:p>
            <a:pPr marL="0" lvl="1" indent="0">
              <a:lnSpc>
                <a:spcPts val="1840"/>
              </a:lnSpc>
              <a:spcBef>
                <a:spcPts val="0"/>
              </a:spcBef>
              <a:buNone/>
              <a:tabLst>
                <a:tab pos="3460750" algn="l"/>
                <a:tab pos="3597275" algn="l"/>
                <a:tab pos="4791075" algn="l"/>
              </a:tabLst>
            </a:pPr>
            <a:r>
              <a:rPr lang="en-US" sz="1700" dirty="0">
                <a:solidFill>
                  <a:srgbClr val="000000"/>
                </a:solidFill>
              </a:rPr>
              <a:t>privacy e responsabilità </a:t>
            </a:r>
            <a:r>
              <a:rPr lang="en-US" sz="1700" dirty="0">
                <a:solidFill>
                  <a:srgbClr val="000000"/>
                </a:solidFill>
                <a:hlinkClick r:id="rId4" action="ppaction://hlinksldjump">
                  <a:extLst>
                    <a:ext uri="{A12FA001-AC4F-418D-AE19-62706E023703}">
                      <ahyp:hlinkClr xmlns:ahyp="http://schemas.microsoft.com/office/drawing/2018/hyperlinkcolor" val="tx"/>
                    </a:ext>
                  </a:extLst>
                </a:hlinkClick>
              </a:rPr>
              <a:t>   45</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Ostacoli all'implementazione dell'IA </a:t>
            </a:r>
            <a:r>
              <a:rPr lang="en-US" sz="1700" dirty="0">
                <a:solidFill>
                  <a:srgbClr val="000000"/>
                </a:solidFill>
                <a:hlinkClick r:id="rId5" action="ppaction://hlinksldjump">
                  <a:extLst>
                    <a:ext uri="{A12FA001-AC4F-418D-AE19-62706E023703}">
                      <ahyp:hlinkClr xmlns:ahyp="http://schemas.microsoft.com/office/drawing/2018/hyperlinkcolor" val="tx"/>
                    </a:ext>
                  </a:extLst>
                </a:hlinkClick>
              </a:rPr>
              <a:t>   46</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Sfide specifiche del settore (ad esempio, infrastrutture, costi, carenze di competenze) </a:t>
            </a:r>
            <a:r>
              <a:rPr lang="en-US" sz="1700" dirty="0">
                <a:solidFill>
                  <a:srgbClr val="000000"/>
                </a:solidFill>
                <a:hlinkClick r:id="rId6" action="ppaction://hlinksldjump">
                  <a:extLst>
                    <a:ext uri="{A12FA001-AC4F-418D-AE19-62706E023703}">
                      <ahyp:hlinkClr xmlns:ahyp="http://schemas.microsoft.com/office/drawing/2018/hyperlinkcolor" val="tx"/>
                    </a:ext>
                  </a:extLst>
                </a:hlinkClick>
              </a:rPr>
              <a:t>   47</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Soluzioni e raccomandazioni </a:t>
            </a:r>
          </a:p>
          <a:p>
            <a:pPr marL="0" lvl="1" indent="0">
              <a:lnSpc>
                <a:spcPts val="1840"/>
              </a:lnSpc>
              <a:spcBef>
                <a:spcPts val="0"/>
              </a:spcBef>
              <a:buNone/>
              <a:tabLst>
                <a:tab pos="3460750" algn="l"/>
                <a:tab pos="3597275" algn="l"/>
                <a:tab pos="4791075" algn="l"/>
              </a:tabLst>
            </a:pPr>
            <a:r>
              <a:rPr lang="en-US" sz="1700" dirty="0">
                <a:solidFill>
                  <a:srgbClr val="000000"/>
                </a:solidFill>
              </a:rPr>
              <a:t>per superare queste sfide </a:t>
            </a:r>
            <a:r>
              <a:rPr lang="en-US" sz="1700" dirty="0">
                <a:solidFill>
                  <a:srgbClr val="000000"/>
                </a:solidFill>
                <a:hlinkClick r:id="rId6" action="ppaction://hlinksldjump">
                  <a:extLst>
                    <a:ext uri="{A12FA001-AC4F-418D-AE19-62706E023703}">
                      <ahyp:hlinkClr xmlns:ahyp="http://schemas.microsoft.com/office/drawing/2018/hyperlinkcolor" val="tx"/>
                    </a:ext>
                  </a:extLst>
                </a:hlinkClick>
              </a:rPr>
              <a:t>   47</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a:p>
            <a:pPr marL="0" lvl="1" indent="0">
              <a:lnSpc>
                <a:spcPts val="1840"/>
              </a:lnSpc>
              <a:spcBef>
                <a:spcPts val="0"/>
              </a:spcBef>
              <a:buNone/>
              <a:tabLst>
                <a:tab pos="3460750" algn="l"/>
                <a:tab pos="3597275" algn="l"/>
                <a:tab pos="4791075" algn="l"/>
              </a:tabLst>
            </a:pPr>
            <a:r>
              <a:rPr lang="en-US" sz="1700" dirty="0">
                <a:solidFill>
                  <a:srgbClr val="000000"/>
                </a:solidFill>
              </a:rPr>
              <a:t> Aspetti pedagogici e questioni</a:t>
            </a:r>
          </a:p>
          <a:p>
            <a:pPr marL="0" lvl="1" indent="0">
              <a:lnSpc>
                <a:spcPts val="1840"/>
              </a:lnSpc>
              <a:spcBef>
                <a:spcPts val="0"/>
              </a:spcBef>
              <a:buNone/>
              <a:tabLst>
                <a:tab pos="3460750" algn="l"/>
                <a:tab pos="3597275" algn="l"/>
                <a:tab pos="4791075" algn="l"/>
              </a:tabLst>
            </a:pPr>
            <a:r>
              <a:rPr lang="en-US" sz="1700" dirty="0">
                <a:solidFill>
                  <a:srgbClr val="000000"/>
                </a:solidFill>
              </a:rPr>
              <a:t> nell'ambito dell'istruzione professionale </a:t>
            </a:r>
            <a:r>
              <a:rPr lang="en-US" sz="1700" dirty="0">
                <a:solidFill>
                  <a:srgbClr val="000000"/>
                </a:solidFill>
                <a:hlinkClick r:id="rId7" action="ppaction://hlinksldjump">
                  <a:extLst>
                    <a:ext uri="{A12FA001-AC4F-418D-AE19-62706E023703}">
                      <ahyp:hlinkClr xmlns:ahyp="http://schemas.microsoft.com/office/drawing/2018/hyperlinkcolor" val="tx"/>
                    </a:ext>
                  </a:extLst>
                </a:hlinkClick>
              </a:rPr>
              <a:t>   48</a:t>
            </a:r>
            <a:endParaRPr lang="en-US" sz="1700" dirty="0">
              <a:solidFill>
                <a:srgbClr val="000000"/>
              </a:solidFill>
            </a:endParaRPr>
          </a:p>
          <a:p>
            <a:pPr marL="0" lvl="1" indent="0">
              <a:lnSpc>
                <a:spcPts val="1840"/>
              </a:lnSpc>
              <a:spcBef>
                <a:spcPts val="0"/>
              </a:spcBef>
              <a:buNone/>
              <a:tabLst>
                <a:tab pos="3460750" algn="l"/>
                <a:tab pos="3597275" algn="l"/>
                <a:tab pos="4791075" algn="l"/>
              </a:tabLst>
            </a:pPr>
            <a:endParaRPr lang="en-US" sz="1700" dirty="0">
              <a:solidFill>
                <a:srgbClr val="000000"/>
              </a:solidFill>
            </a:endParaRPr>
          </a:p>
        </p:txBody>
      </p:sp>
      <p:sp>
        <p:nvSpPr>
          <p:cNvPr id="13" name="Rectangle 12">
            <a:extLst>
              <a:ext uri="{FF2B5EF4-FFF2-40B4-BE49-F238E27FC236}">
                <a16:creationId xmlns:a16="http://schemas.microsoft.com/office/drawing/2014/main" id="{AFBD9376-F20E-8104-AD8F-C92D7AC639AA}"/>
              </a:ext>
            </a:extLst>
          </p:cNvPr>
          <p:cNvSpPr/>
          <p:nvPr/>
        </p:nvSpPr>
        <p:spPr>
          <a:xfrm>
            <a:off x="1843931" y="4759268"/>
            <a:ext cx="431548" cy="3135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8">
            <a:extLst>
              <a:ext uri="{FF2B5EF4-FFF2-40B4-BE49-F238E27FC236}">
                <a16:creationId xmlns:a16="http://schemas.microsoft.com/office/drawing/2014/main" id="{C2F076E3-EA79-3D7D-7BF7-B17E384F8E58}"/>
              </a:ext>
            </a:extLst>
          </p:cNvPr>
          <p:cNvSpPr txBox="1">
            <a:spLocks/>
          </p:cNvSpPr>
          <p:nvPr/>
        </p:nvSpPr>
        <p:spPr>
          <a:xfrm>
            <a:off x="1815883" y="4729929"/>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5.1</a:t>
            </a:r>
          </a:p>
        </p:txBody>
      </p:sp>
      <p:sp>
        <p:nvSpPr>
          <p:cNvPr id="18" name="Freeform 17">
            <a:extLst>
              <a:ext uri="{FF2B5EF4-FFF2-40B4-BE49-F238E27FC236}">
                <a16:creationId xmlns:a16="http://schemas.microsoft.com/office/drawing/2014/main" id="{28A2E2F1-634A-2B52-2EB6-2DCA3D945193}"/>
              </a:ext>
            </a:extLst>
          </p:cNvPr>
          <p:cNvSpPr/>
          <p:nvPr/>
        </p:nvSpPr>
        <p:spPr>
          <a:xfrm rot="16200000">
            <a:off x="5871926" y="287271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9" name="Text Placeholder 2">
            <a:extLst>
              <a:ext uri="{FF2B5EF4-FFF2-40B4-BE49-F238E27FC236}">
                <a16:creationId xmlns:a16="http://schemas.microsoft.com/office/drawing/2014/main" id="{2B28F313-B5C7-F3B6-6FAC-1E0C1ABF9A22}"/>
              </a:ext>
            </a:extLst>
          </p:cNvPr>
          <p:cNvSpPr txBox="1">
            <a:spLocks/>
          </p:cNvSpPr>
          <p:nvPr/>
        </p:nvSpPr>
        <p:spPr>
          <a:xfrm>
            <a:off x="468525" y="387905"/>
            <a:ext cx="4961414" cy="1554700"/>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Sostenibilità e </a:t>
            </a:r>
          </a:p>
          <a:p>
            <a:pPr marL="0" indent="0">
              <a:lnSpc>
                <a:spcPts val="3320"/>
              </a:lnSpc>
              <a:spcBef>
                <a:spcPts val="0"/>
              </a:spcBef>
              <a:buNone/>
            </a:pPr>
            <a:r>
              <a:rPr lang="en-US" sz="3200" b="1" dirty="0">
                <a:solidFill>
                  <a:srgbClr val="00898B"/>
                </a:solidFill>
                <a:latin typeface="Calibri" panose="020F0502020204030204" pitchFamily="34" charset="0"/>
                <a:cs typeface="Calibri" panose="020F0502020204030204" pitchFamily="34" charset="0"/>
              </a:rPr>
              <a:t>IA nel settore energetico </a:t>
            </a:r>
            <a:r>
              <a:rPr lang="en-US" sz="2800" i="1" dirty="0">
                <a:solidFill>
                  <a:srgbClr val="51C4C6"/>
                </a:solidFill>
                <a:latin typeface="Calibri" panose="020F0502020204030204" pitchFamily="34" charset="0"/>
                <a:cs typeface="Calibri" panose="020F0502020204030204" pitchFamily="34" charset="0"/>
              </a:rPr>
              <a:t>(FR)</a:t>
            </a:r>
            <a:endParaRPr lang="en-US" sz="2800" b="1" dirty="0">
              <a:solidFill>
                <a:srgbClr val="00898B"/>
              </a:solidFill>
              <a:latin typeface="Calibri" panose="020F0502020204030204" pitchFamily="34" charset="0"/>
              <a:cs typeface="Calibri" panose="020F0502020204030204" pitchFamily="34" charset="0"/>
            </a:endParaRPr>
          </a:p>
        </p:txBody>
      </p:sp>
      <p:sp>
        <p:nvSpPr>
          <p:cNvPr id="39" name="Text Placeholder 8">
            <a:extLst>
              <a:ext uri="{FF2B5EF4-FFF2-40B4-BE49-F238E27FC236}">
                <a16:creationId xmlns:a16="http://schemas.microsoft.com/office/drawing/2014/main" id="{D0327EB4-8C1D-A883-1F0F-11DC4F60C4B9}"/>
              </a:ext>
            </a:extLst>
          </p:cNvPr>
          <p:cNvSpPr txBox="1">
            <a:spLocks/>
          </p:cNvSpPr>
          <p:nvPr/>
        </p:nvSpPr>
        <p:spPr>
          <a:xfrm>
            <a:off x="1815883" y="5171356"/>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5.2</a:t>
            </a:r>
          </a:p>
        </p:txBody>
      </p:sp>
      <p:sp>
        <p:nvSpPr>
          <p:cNvPr id="40" name="Text Placeholder 8">
            <a:extLst>
              <a:ext uri="{FF2B5EF4-FFF2-40B4-BE49-F238E27FC236}">
                <a16:creationId xmlns:a16="http://schemas.microsoft.com/office/drawing/2014/main" id="{8242A6F8-77A2-5E57-46E5-2DE65D5FCEC1}"/>
              </a:ext>
            </a:extLst>
          </p:cNvPr>
          <p:cNvSpPr txBox="1">
            <a:spLocks/>
          </p:cNvSpPr>
          <p:nvPr/>
        </p:nvSpPr>
        <p:spPr>
          <a:xfrm>
            <a:off x="1815883" y="566376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5.3</a:t>
            </a:r>
          </a:p>
        </p:txBody>
      </p:sp>
      <p:sp>
        <p:nvSpPr>
          <p:cNvPr id="42" name="Text Placeholder 8">
            <a:extLst>
              <a:ext uri="{FF2B5EF4-FFF2-40B4-BE49-F238E27FC236}">
                <a16:creationId xmlns:a16="http://schemas.microsoft.com/office/drawing/2014/main" id="{36CF955F-4FD4-EE6F-4977-D2FFC79ADD52}"/>
              </a:ext>
            </a:extLst>
          </p:cNvPr>
          <p:cNvSpPr txBox="1">
            <a:spLocks/>
          </p:cNvSpPr>
          <p:nvPr/>
        </p:nvSpPr>
        <p:spPr>
          <a:xfrm>
            <a:off x="1815883" y="6593295"/>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5.4</a:t>
            </a:r>
          </a:p>
        </p:txBody>
      </p:sp>
      <p:sp>
        <p:nvSpPr>
          <p:cNvPr id="43" name="Text Placeholder 8">
            <a:extLst>
              <a:ext uri="{FF2B5EF4-FFF2-40B4-BE49-F238E27FC236}">
                <a16:creationId xmlns:a16="http://schemas.microsoft.com/office/drawing/2014/main" id="{0B18B1C6-1800-8158-E3B0-403B276387A9}"/>
              </a:ext>
            </a:extLst>
          </p:cNvPr>
          <p:cNvSpPr txBox="1">
            <a:spLocks/>
          </p:cNvSpPr>
          <p:nvPr/>
        </p:nvSpPr>
        <p:spPr>
          <a:xfrm>
            <a:off x="1815883" y="7262120"/>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5.5</a:t>
            </a:r>
          </a:p>
        </p:txBody>
      </p:sp>
      <p:cxnSp>
        <p:nvCxnSpPr>
          <p:cNvPr id="49" name="Straight Connector 48">
            <a:extLst>
              <a:ext uri="{FF2B5EF4-FFF2-40B4-BE49-F238E27FC236}">
                <a16:creationId xmlns:a16="http://schemas.microsoft.com/office/drawing/2014/main" id="{99FC5707-7569-3573-1AB1-E093DF0925BA}"/>
              </a:ext>
            </a:extLst>
          </p:cNvPr>
          <p:cNvCxnSpPr>
            <a:cxnSpLocks/>
          </p:cNvCxnSpPr>
          <p:nvPr/>
        </p:nvCxnSpPr>
        <p:spPr>
          <a:xfrm>
            <a:off x="2298465" y="6486219"/>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840B66-3507-3A55-FE0A-11897AF1C055}"/>
              </a:ext>
            </a:extLst>
          </p:cNvPr>
          <p:cNvCxnSpPr>
            <a:cxnSpLocks/>
          </p:cNvCxnSpPr>
          <p:nvPr/>
        </p:nvCxnSpPr>
        <p:spPr>
          <a:xfrm>
            <a:off x="2298465" y="5110247"/>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A3054C-9121-F7DD-0A40-01EC0AEBE556}"/>
              </a:ext>
            </a:extLst>
          </p:cNvPr>
          <p:cNvCxnSpPr>
            <a:cxnSpLocks/>
          </p:cNvCxnSpPr>
          <p:nvPr/>
        </p:nvCxnSpPr>
        <p:spPr>
          <a:xfrm>
            <a:off x="2298465" y="719786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54" name="Slide Number Placeholder 5">
            <a:extLst>
              <a:ext uri="{FF2B5EF4-FFF2-40B4-BE49-F238E27FC236}">
                <a16:creationId xmlns:a16="http://schemas.microsoft.com/office/drawing/2014/main" id="{7FEAF4BA-4870-529E-4368-FD6C7F978093}"/>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42</a:t>
            </a:fld>
            <a:endParaRPr lang="en-US" dirty="0">
              <a:solidFill>
                <a:srgbClr val="262626"/>
              </a:solidFill>
            </a:endParaRPr>
          </a:p>
        </p:txBody>
      </p:sp>
      <p:sp>
        <p:nvSpPr>
          <p:cNvPr id="38" name="Text Placeholder 8">
            <a:extLst>
              <a:ext uri="{FF2B5EF4-FFF2-40B4-BE49-F238E27FC236}">
                <a16:creationId xmlns:a16="http://schemas.microsoft.com/office/drawing/2014/main" id="{05ECE063-4021-FDF9-15D1-27BF10D7BEB7}"/>
              </a:ext>
            </a:extLst>
          </p:cNvPr>
          <p:cNvSpPr txBox="1">
            <a:spLocks/>
          </p:cNvSpPr>
          <p:nvPr/>
        </p:nvSpPr>
        <p:spPr>
          <a:xfrm>
            <a:off x="1815883" y="7745038"/>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5.6</a:t>
            </a:r>
          </a:p>
        </p:txBody>
      </p:sp>
      <p:cxnSp>
        <p:nvCxnSpPr>
          <p:cNvPr id="41" name="Straight Connector 40">
            <a:extLst>
              <a:ext uri="{FF2B5EF4-FFF2-40B4-BE49-F238E27FC236}">
                <a16:creationId xmlns:a16="http://schemas.microsoft.com/office/drawing/2014/main" id="{7A80632C-81BD-9435-600C-954C864BEB66}"/>
              </a:ext>
            </a:extLst>
          </p:cNvPr>
          <p:cNvCxnSpPr>
            <a:cxnSpLocks/>
          </p:cNvCxnSpPr>
          <p:nvPr/>
        </p:nvCxnSpPr>
        <p:spPr>
          <a:xfrm>
            <a:off x="2298465" y="7645680"/>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0281A3-0FEB-E511-C4D6-FA2459282019}"/>
              </a:ext>
            </a:extLst>
          </p:cNvPr>
          <p:cNvCxnSpPr>
            <a:cxnSpLocks/>
          </p:cNvCxnSpPr>
          <p:nvPr/>
        </p:nvCxnSpPr>
        <p:spPr>
          <a:xfrm>
            <a:off x="2298465" y="5586836"/>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4E55C67-BC31-5452-9EA4-C47F5438DCD6}"/>
              </a:ext>
            </a:extLst>
          </p:cNvPr>
          <p:cNvCxnSpPr>
            <a:cxnSpLocks/>
          </p:cNvCxnSpPr>
          <p:nvPr/>
        </p:nvCxnSpPr>
        <p:spPr>
          <a:xfrm>
            <a:off x="2298465" y="8337423"/>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F6F87F-F05E-6988-C403-3CEB18650AC3}"/>
              </a:ext>
            </a:extLst>
          </p:cNvPr>
          <p:cNvCxnSpPr>
            <a:cxnSpLocks/>
          </p:cNvCxnSpPr>
          <p:nvPr/>
        </p:nvCxnSpPr>
        <p:spPr>
          <a:xfrm>
            <a:off x="2298465" y="9005574"/>
            <a:ext cx="3938368" cy="0"/>
          </a:xfrm>
          <a:prstGeom prst="line">
            <a:avLst/>
          </a:prstGeom>
          <a:ln w="12700">
            <a:solidFill>
              <a:srgbClr val="00898B"/>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2CF63081-4416-C8A7-A3D4-C953FAB976E3}"/>
              </a:ext>
            </a:extLst>
          </p:cNvPr>
          <p:cNvSpPr txBox="1">
            <a:spLocks/>
          </p:cNvSpPr>
          <p:nvPr/>
        </p:nvSpPr>
        <p:spPr>
          <a:xfrm>
            <a:off x="1815883" y="8419539"/>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5.7</a:t>
            </a:r>
          </a:p>
        </p:txBody>
      </p:sp>
      <p:sp>
        <p:nvSpPr>
          <p:cNvPr id="16" name="Text Placeholder 8">
            <a:extLst>
              <a:ext uri="{FF2B5EF4-FFF2-40B4-BE49-F238E27FC236}">
                <a16:creationId xmlns:a16="http://schemas.microsoft.com/office/drawing/2014/main" id="{4F378822-AE72-E4D8-8FEB-62C1FC551545}"/>
              </a:ext>
            </a:extLst>
          </p:cNvPr>
          <p:cNvSpPr txBox="1">
            <a:spLocks/>
          </p:cNvSpPr>
          <p:nvPr/>
        </p:nvSpPr>
        <p:spPr>
          <a:xfrm>
            <a:off x="1815883" y="9065664"/>
            <a:ext cx="504000" cy="313508"/>
          </a:xfrm>
          <a:prstGeom prst="rect">
            <a:avLst/>
          </a:prstGeom>
          <a:solidFill>
            <a:srgbClr val="ADD037"/>
          </a:solidFill>
        </p:spPr>
        <p:txBody>
          <a:bodyPr vert="horz" lIns="91440" tIns="45720" rIns="91440" bIns="45720" rtlCol="0" anchor="ctr">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C9519D"/>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chemeClr val="bg1"/>
                </a:solidFill>
              </a:rPr>
              <a:t>5,8</a:t>
            </a:r>
          </a:p>
        </p:txBody>
      </p:sp>
      <p:grpSp>
        <p:nvGrpSpPr>
          <p:cNvPr id="80" name="Graphic 503">
            <a:extLst>
              <a:ext uri="{FF2B5EF4-FFF2-40B4-BE49-F238E27FC236}">
                <a16:creationId xmlns:a16="http://schemas.microsoft.com/office/drawing/2014/main" id="{8D2DE3F2-07BD-66CC-8FD3-BE85693024FC}"/>
              </a:ext>
            </a:extLst>
          </p:cNvPr>
          <p:cNvGrpSpPr>
            <a:grpSpLocks noChangeAspect="1"/>
          </p:cNvGrpSpPr>
          <p:nvPr/>
        </p:nvGrpSpPr>
        <p:grpSpPr>
          <a:xfrm>
            <a:off x="360396" y="8608382"/>
            <a:ext cx="1099298" cy="1099403"/>
            <a:chOff x="5744107" y="3913060"/>
            <a:chExt cx="1135616" cy="1135724"/>
          </a:xfrm>
          <a:noFill/>
        </p:grpSpPr>
        <p:grpSp>
          <p:nvGrpSpPr>
            <p:cNvPr id="81" name="Graphic 503">
              <a:extLst>
                <a:ext uri="{FF2B5EF4-FFF2-40B4-BE49-F238E27FC236}">
                  <a16:creationId xmlns:a16="http://schemas.microsoft.com/office/drawing/2014/main" id="{DEE401F1-3DF9-F889-95EF-B3388A4BCD5B}"/>
                </a:ext>
              </a:extLst>
            </p:cNvPr>
            <p:cNvGrpSpPr/>
            <p:nvPr/>
          </p:nvGrpSpPr>
          <p:grpSpPr>
            <a:xfrm>
              <a:off x="5744107" y="3913060"/>
              <a:ext cx="1135616" cy="1135724"/>
              <a:chOff x="5744107" y="3913060"/>
              <a:chExt cx="1135616" cy="1135724"/>
            </a:xfrm>
            <a:noFill/>
          </p:grpSpPr>
          <p:sp>
            <p:nvSpPr>
              <p:cNvPr id="97" name="Freeform 96">
                <a:extLst>
                  <a:ext uri="{FF2B5EF4-FFF2-40B4-BE49-F238E27FC236}">
                    <a16:creationId xmlns:a16="http://schemas.microsoft.com/office/drawing/2014/main" id="{D9DDE9EB-6748-5896-185D-73F1972A4F4F}"/>
                  </a:ext>
                </a:extLst>
              </p:cNvPr>
              <p:cNvSpPr/>
              <p:nvPr/>
            </p:nvSpPr>
            <p:spPr>
              <a:xfrm rot="-1410000">
                <a:off x="5924677" y="4098908"/>
                <a:ext cx="772483" cy="771435"/>
              </a:xfrm>
              <a:custGeom>
                <a:avLst/>
                <a:gdLst>
                  <a:gd name="connsiteX0" fmla="*/ 772483 w 772483"/>
                  <a:gd name="connsiteY0" fmla="*/ 385718 h 771435"/>
                  <a:gd name="connsiteX1" fmla="*/ 386242 w 772483"/>
                  <a:gd name="connsiteY1" fmla="*/ 771435 h 771435"/>
                  <a:gd name="connsiteX2" fmla="*/ 0 w 772483"/>
                  <a:gd name="connsiteY2" fmla="*/ 385718 h 771435"/>
                  <a:gd name="connsiteX3" fmla="*/ 386242 w 772483"/>
                  <a:gd name="connsiteY3" fmla="*/ 0 h 771435"/>
                  <a:gd name="connsiteX4" fmla="*/ 772483 w 772483"/>
                  <a:gd name="connsiteY4" fmla="*/ 385718 h 77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483" h="771435">
                    <a:moveTo>
                      <a:pt x="772483" y="385718"/>
                    </a:moveTo>
                    <a:cubicBezTo>
                      <a:pt x="772483" y="598744"/>
                      <a:pt x="599557" y="771435"/>
                      <a:pt x="386242" y="771435"/>
                    </a:cubicBezTo>
                    <a:cubicBezTo>
                      <a:pt x="172926" y="771435"/>
                      <a:pt x="0" y="598744"/>
                      <a:pt x="0" y="385718"/>
                    </a:cubicBezTo>
                    <a:cubicBezTo>
                      <a:pt x="0" y="172692"/>
                      <a:pt x="172926" y="0"/>
                      <a:pt x="386242" y="0"/>
                    </a:cubicBezTo>
                    <a:cubicBezTo>
                      <a:pt x="599557" y="0"/>
                      <a:pt x="772483" y="172692"/>
                      <a:pt x="772483" y="385718"/>
                    </a:cubicBezTo>
                    <a:close/>
                  </a:path>
                </a:pathLst>
              </a:custGeom>
              <a:noFill/>
              <a:ln w="12700" cap="rnd">
                <a:solidFill>
                  <a:schemeClr val="bg1"/>
                </a:solidFill>
                <a:prstDash val="solid"/>
                <a:round/>
              </a:ln>
            </p:spPr>
            <p:txBody>
              <a:bodyPr rtlCol="0" anchor="ctr"/>
              <a:lstStyle/>
              <a:p>
                <a:endParaRPr lang="en-US" sz="1799"/>
              </a:p>
            </p:txBody>
          </p:sp>
          <p:grpSp>
            <p:nvGrpSpPr>
              <p:cNvPr id="98" name="Graphic 503">
                <a:extLst>
                  <a:ext uri="{FF2B5EF4-FFF2-40B4-BE49-F238E27FC236}">
                    <a16:creationId xmlns:a16="http://schemas.microsoft.com/office/drawing/2014/main" id="{63F1F4B2-0696-0CA3-5C0D-BA0FF19A4B8D}"/>
                  </a:ext>
                </a:extLst>
              </p:cNvPr>
              <p:cNvGrpSpPr/>
              <p:nvPr/>
            </p:nvGrpSpPr>
            <p:grpSpPr>
              <a:xfrm>
                <a:off x="6155108" y="3929543"/>
                <a:ext cx="313615" cy="1102756"/>
                <a:chOff x="6155108" y="3929543"/>
                <a:chExt cx="313615" cy="1102756"/>
              </a:xfrm>
            </p:grpSpPr>
            <p:sp>
              <p:nvSpPr>
                <p:cNvPr id="120" name="Freeform 119">
                  <a:extLst>
                    <a:ext uri="{FF2B5EF4-FFF2-40B4-BE49-F238E27FC236}">
                      <a16:creationId xmlns:a16="http://schemas.microsoft.com/office/drawing/2014/main" id="{2ED8B7FA-CC3E-1C3B-4E10-61DBDFAF22FF}"/>
                    </a:ext>
                  </a:extLst>
                </p:cNvPr>
                <p:cNvSpPr/>
                <p:nvPr/>
              </p:nvSpPr>
              <p:spPr>
                <a:xfrm>
                  <a:off x="6417554" y="3929543"/>
                  <a:ext cx="51168" cy="179671"/>
                </a:xfrm>
                <a:custGeom>
                  <a:avLst/>
                  <a:gdLst>
                    <a:gd name="connsiteX0" fmla="*/ 0 w 51168"/>
                    <a:gd name="connsiteY0" fmla="*/ 179672 h 179671"/>
                    <a:gd name="connsiteX1" fmla="*/ 51169 w 51168"/>
                    <a:gd name="connsiteY1" fmla="*/ 0 h 179671"/>
                  </a:gdLst>
                  <a:ahLst/>
                  <a:cxnLst>
                    <a:cxn ang="0">
                      <a:pos x="connsiteX0" y="connsiteY0"/>
                    </a:cxn>
                    <a:cxn ang="0">
                      <a:pos x="connsiteX1" y="connsiteY1"/>
                    </a:cxn>
                  </a:cxnLst>
                  <a:rect l="l" t="t" r="r" b="b"/>
                  <a:pathLst>
                    <a:path w="51168" h="179671">
                      <a:moveTo>
                        <a:pt x="0" y="179672"/>
                      </a:moveTo>
                      <a:lnTo>
                        <a:pt x="51169" y="0"/>
                      </a:lnTo>
                    </a:path>
                  </a:pathLst>
                </a:custGeom>
                <a:ln w="12700" cap="rnd">
                  <a:solidFill>
                    <a:schemeClr val="bg1"/>
                  </a:solidFill>
                  <a:prstDash val="solid"/>
                  <a:round/>
                </a:ln>
              </p:spPr>
              <p:txBody>
                <a:bodyPr rtlCol="0" anchor="ctr"/>
                <a:lstStyle/>
                <a:p>
                  <a:endParaRPr lang="en-US" sz="1799"/>
                </a:p>
              </p:txBody>
            </p:sp>
            <p:sp>
              <p:nvSpPr>
                <p:cNvPr id="121" name="Freeform 120">
                  <a:extLst>
                    <a:ext uri="{FF2B5EF4-FFF2-40B4-BE49-F238E27FC236}">
                      <a16:creationId xmlns:a16="http://schemas.microsoft.com/office/drawing/2014/main" id="{0409A943-11A7-8A42-890E-2668D4B8243E}"/>
                    </a:ext>
                  </a:extLst>
                </p:cNvPr>
                <p:cNvSpPr/>
                <p:nvPr/>
              </p:nvSpPr>
              <p:spPr>
                <a:xfrm>
                  <a:off x="6155108" y="4850980"/>
                  <a:ext cx="51168" cy="181320"/>
                </a:xfrm>
                <a:custGeom>
                  <a:avLst/>
                  <a:gdLst>
                    <a:gd name="connsiteX0" fmla="*/ 0 w 51168"/>
                    <a:gd name="connsiteY0" fmla="*/ 181320 h 181320"/>
                    <a:gd name="connsiteX1" fmla="*/ 51169 w 51168"/>
                    <a:gd name="connsiteY1" fmla="*/ 0 h 181320"/>
                  </a:gdLst>
                  <a:ahLst/>
                  <a:cxnLst>
                    <a:cxn ang="0">
                      <a:pos x="connsiteX0" y="connsiteY0"/>
                    </a:cxn>
                    <a:cxn ang="0">
                      <a:pos x="connsiteX1" y="connsiteY1"/>
                    </a:cxn>
                  </a:cxnLst>
                  <a:rect l="l" t="t" r="r" b="b"/>
                  <a:pathLst>
                    <a:path w="51168" h="181320">
                      <a:moveTo>
                        <a:pt x="0" y="181320"/>
                      </a:moveTo>
                      <a:lnTo>
                        <a:pt x="51169" y="0"/>
                      </a:lnTo>
                    </a:path>
                  </a:pathLst>
                </a:custGeom>
                <a:ln w="12700" cap="rnd">
                  <a:solidFill>
                    <a:schemeClr val="bg1"/>
                  </a:solidFill>
                  <a:prstDash val="solid"/>
                  <a:round/>
                </a:ln>
              </p:spPr>
              <p:txBody>
                <a:bodyPr rtlCol="0" anchor="ctr"/>
                <a:lstStyle/>
                <a:p>
                  <a:endParaRPr lang="en-US" sz="1799"/>
                </a:p>
              </p:txBody>
            </p:sp>
          </p:grpSp>
          <p:grpSp>
            <p:nvGrpSpPr>
              <p:cNvPr id="99" name="Graphic 503">
                <a:extLst>
                  <a:ext uri="{FF2B5EF4-FFF2-40B4-BE49-F238E27FC236}">
                    <a16:creationId xmlns:a16="http://schemas.microsoft.com/office/drawing/2014/main" id="{5795B887-B7B7-7DE4-BFC2-157794294C8F}"/>
                  </a:ext>
                </a:extLst>
              </p:cNvPr>
              <p:cNvGrpSpPr/>
              <p:nvPr/>
            </p:nvGrpSpPr>
            <p:grpSpPr>
              <a:xfrm>
                <a:off x="5760613" y="4325151"/>
                <a:ext cx="1102604" cy="311541"/>
                <a:chOff x="5760613" y="4325151"/>
                <a:chExt cx="1102604" cy="311541"/>
              </a:xfrm>
            </p:grpSpPr>
            <p:sp>
              <p:nvSpPr>
                <p:cNvPr id="118" name="Freeform 117">
                  <a:extLst>
                    <a:ext uri="{FF2B5EF4-FFF2-40B4-BE49-F238E27FC236}">
                      <a16:creationId xmlns:a16="http://schemas.microsoft.com/office/drawing/2014/main" id="{B9497433-8DB7-CA6D-F588-5574CDB29271}"/>
                    </a:ext>
                  </a:extLst>
                </p:cNvPr>
                <p:cNvSpPr/>
                <p:nvPr/>
              </p:nvSpPr>
              <p:spPr>
                <a:xfrm>
                  <a:off x="5760613" y="4325151"/>
                  <a:ext cx="179916" cy="51099"/>
                </a:xfrm>
                <a:custGeom>
                  <a:avLst/>
                  <a:gdLst>
                    <a:gd name="connsiteX0" fmla="*/ 179916 w 179916"/>
                    <a:gd name="connsiteY0" fmla="*/ 51100 h 51099"/>
                    <a:gd name="connsiteX1" fmla="*/ 0 w 179916"/>
                    <a:gd name="connsiteY1" fmla="*/ 0 h 51099"/>
                  </a:gdLst>
                  <a:ahLst/>
                  <a:cxnLst>
                    <a:cxn ang="0">
                      <a:pos x="connsiteX0" y="connsiteY0"/>
                    </a:cxn>
                    <a:cxn ang="0">
                      <a:pos x="connsiteX1" y="connsiteY1"/>
                    </a:cxn>
                  </a:cxnLst>
                  <a:rect l="l" t="t" r="r" b="b"/>
                  <a:pathLst>
                    <a:path w="179916" h="51099">
                      <a:moveTo>
                        <a:pt x="179916" y="51100"/>
                      </a:moveTo>
                      <a:lnTo>
                        <a:pt x="0" y="0"/>
                      </a:lnTo>
                    </a:path>
                  </a:pathLst>
                </a:custGeom>
                <a:ln w="12700" cap="rnd">
                  <a:solidFill>
                    <a:schemeClr val="bg1"/>
                  </a:solidFill>
                  <a:prstDash val="solid"/>
                  <a:round/>
                </a:ln>
              </p:spPr>
              <p:txBody>
                <a:bodyPr rtlCol="0" anchor="ctr"/>
                <a:lstStyle/>
                <a:p>
                  <a:endParaRPr lang="en-US" sz="1799"/>
                </a:p>
              </p:txBody>
            </p:sp>
            <p:sp>
              <p:nvSpPr>
                <p:cNvPr id="119" name="Freeform 118">
                  <a:extLst>
                    <a:ext uri="{FF2B5EF4-FFF2-40B4-BE49-F238E27FC236}">
                      <a16:creationId xmlns:a16="http://schemas.microsoft.com/office/drawing/2014/main" id="{38A65470-08AE-3B4A-26D0-B1420E361840}"/>
                    </a:ext>
                  </a:extLst>
                </p:cNvPr>
                <p:cNvSpPr/>
                <p:nvPr/>
              </p:nvSpPr>
              <p:spPr>
                <a:xfrm>
                  <a:off x="6683302" y="4585593"/>
                  <a:ext cx="179916" cy="51099"/>
                </a:xfrm>
                <a:custGeom>
                  <a:avLst/>
                  <a:gdLst>
                    <a:gd name="connsiteX0" fmla="*/ 179916 w 179916"/>
                    <a:gd name="connsiteY0" fmla="*/ 51099 h 51099"/>
                    <a:gd name="connsiteX1" fmla="*/ 0 w 179916"/>
                    <a:gd name="connsiteY1" fmla="*/ 0 h 51099"/>
                  </a:gdLst>
                  <a:ahLst/>
                  <a:cxnLst>
                    <a:cxn ang="0">
                      <a:pos x="connsiteX0" y="connsiteY0"/>
                    </a:cxn>
                    <a:cxn ang="0">
                      <a:pos x="connsiteX1" y="connsiteY1"/>
                    </a:cxn>
                  </a:cxnLst>
                  <a:rect l="l" t="t" r="r" b="b"/>
                  <a:pathLst>
                    <a:path w="179916" h="51099">
                      <a:moveTo>
                        <a:pt x="179916" y="51099"/>
                      </a:moveTo>
                      <a:lnTo>
                        <a:pt x="0" y="0"/>
                      </a:lnTo>
                    </a:path>
                  </a:pathLst>
                </a:custGeom>
                <a:ln w="12700" cap="rnd">
                  <a:solidFill>
                    <a:schemeClr val="bg1"/>
                  </a:solidFill>
                  <a:prstDash val="solid"/>
                  <a:round/>
                </a:ln>
              </p:spPr>
              <p:txBody>
                <a:bodyPr rtlCol="0" anchor="ctr"/>
                <a:lstStyle/>
                <a:p>
                  <a:endParaRPr lang="en-US" sz="1799"/>
                </a:p>
              </p:txBody>
            </p:sp>
          </p:grpSp>
          <p:grpSp>
            <p:nvGrpSpPr>
              <p:cNvPr id="100" name="Graphic 503">
                <a:extLst>
                  <a:ext uri="{FF2B5EF4-FFF2-40B4-BE49-F238E27FC236}">
                    <a16:creationId xmlns:a16="http://schemas.microsoft.com/office/drawing/2014/main" id="{440F0059-9963-2A07-44E0-5C04EB536CB3}"/>
                  </a:ext>
                </a:extLst>
              </p:cNvPr>
              <p:cNvGrpSpPr/>
              <p:nvPr/>
            </p:nvGrpSpPr>
            <p:grpSpPr>
              <a:xfrm>
                <a:off x="5811782" y="4201524"/>
                <a:ext cx="1000266" cy="558796"/>
                <a:chOff x="5811782" y="4201524"/>
                <a:chExt cx="1000266" cy="558796"/>
              </a:xfrm>
            </p:grpSpPr>
            <p:sp>
              <p:nvSpPr>
                <p:cNvPr id="116" name="Freeform 115">
                  <a:extLst>
                    <a:ext uri="{FF2B5EF4-FFF2-40B4-BE49-F238E27FC236}">
                      <a16:creationId xmlns:a16="http://schemas.microsoft.com/office/drawing/2014/main" id="{95B9A13B-EC3C-F803-2A2F-8429FBED5A51}"/>
                    </a:ext>
                  </a:extLst>
                </p:cNvPr>
                <p:cNvSpPr/>
                <p:nvPr/>
              </p:nvSpPr>
              <p:spPr>
                <a:xfrm>
                  <a:off x="5811782" y="4668011"/>
                  <a:ext cx="163409" cy="92308"/>
                </a:xfrm>
                <a:custGeom>
                  <a:avLst/>
                  <a:gdLst>
                    <a:gd name="connsiteX0" fmla="*/ 163410 w 163409"/>
                    <a:gd name="connsiteY0" fmla="*/ 0 h 92308"/>
                    <a:gd name="connsiteX1" fmla="*/ 0 w 163409"/>
                    <a:gd name="connsiteY1" fmla="*/ 92308 h 92308"/>
                  </a:gdLst>
                  <a:ahLst/>
                  <a:cxnLst>
                    <a:cxn ang="0">
                      <a:pos x="connsiteX0" y="connsiteY0"/>
                    </a:cxn>
                    <a:cxn ang="0">
                      <a:pos x="connsiteX1" y="connsiteY1"/>
                    </a:cxn>
                  </a:cxnLst>
                  <a:rect l="l" t="t" r="r" b="b"/>
                  <a:pathLst>
                    <a:path w="163409" h="92308">
                      <a:moveTo>
                        <a:pt x="163410" y="0"/>
                      </a:moveTo>
                      <a:lnTo>
                        <a:pt x="0" y="92308"/>
                      </a:lnTo>
                    </a:path>
                  </a:pathLst>
                </a:custGeom>
                <a:ln w="12700" cap="rnd">
                  <a:solidFill>
                    <a:schemeClr val="bg1"/>
                  </a:solidFill>
                  <a:prstDash val="solid"/>
                  <a:round/>
                </a:ln>
              </p:spPr>
              <p:txBody>
                <a:bodyPr rtlCol="0" anchor="ctr"/>
                <a:lstStyle/>
                <a:p>
                  <a:endParaRPr lang="en-US" sz="1799"/>
                </a:p>
              </p:txBody>
            </p:sp>
            <p:sp>
              <p:nvSpPr>
                <p:cNvPr id="117" name="Freeform 116">
                  <a:extLst>
                    <a:ext uri="{FF2B5EF4-FFF2-40B4-BE49-F238E27FC236}">
                      <a16:creationId xmlns:a16="http://schemas.microsoft.com/office/drawing/2014/main" id="{C9948B56-3792-2823-EBDE-CD63E33689AE}"/>
                    </a:ext>
                  </a:extLst>
                </p:cNvPr>
                <p:cNvSpPr/>
                <p:nvPr/>
              </p:nvSpPr>
              <p:spPr>
                <a:xfrm>
                  <a:off x="6648639" y="4201524"/>
                  <a:ext cx="163409" cy="90660"/>
                </a:xfrm>
                <a:custGeom>
                  <a:avLst/>
                  <a:gdLst>
                    <a:gd name="connsiteX0" fmla="*/ 163410 w 163409"/>
                    <a:gd name="connsiteY0" fmla="*/ 0 h 90660"/>
                    <a:gd name="connsiteX1" fmla="*/ 0 w 163409"/>
                    <a:gd name="connsiteY1" fmla="*/ 90660 h 90660"/>
                  </a:gdLst>
                  <a:ahLst/>
                  <a:cxnLst>
                    <a:cxn ang="0">
                      <a:pos x="connsiteX0" y="connsiteY0"/>
                    </a:cxn>
                    <a:cxn ang="0">
                      <a:pos x="connsiteX1" y="connsiteY1"/>
                    </a:cxn>
                  </a:cxnLst>
                  <a:rect l="l" t="t" r="r" b="b"/>
                  <a:pathLst>
                    <a:path w="163409" h="90660">
                      <a:moveTo>
                        <a:pt x="163410" y="0"/>
                      </a:moveTo>
                      <a:lnTo>
                        <a:pt x="0" y="90660"/>
                      </a:lnTo>
                    </a:path>
                  </a:pathLst>
                </a:custGeom>
                <a:ln w="12700" cap="rnd">
                  <a:solidFill>
                    <a:schemeClr val="bg1"/>
                  </a:solidFill>
                  <a:prstDash val="solid"/>
                  <a:round/>
                </a:ln>
              </p:spPr>
              <p:txBody>
                <a:bodyPr rtlCol="0" anchor="ctr"/>
                <a:lstStyle/>
                <a:p>
                  <a:endParaRPr lang="en-US" sz="1799"/>
                </a:p>
              </p:txBody>
            </p:sp>
          </p:grpSp>
          <p:grpSp>
            <p:nvGrpSpPr>
              <p:cNvPr id="101" name="Graphic 503">
                <a:extLst>
                  <a:ext uri="{FF2B5EF4-FFF2-40B4-BE49-F238E27FC236}">
                    <a16:creationId xmlns:a16="http://schemas.microsoft.com/office/drawing/2014/main" id="{B00F00C8-FC2F-B1CA-33AE-CF7A515592F4}"/>
                  </a:ext>
                </a:extLst>
              </p:cNvPr>
              <p:cNvGrpSpPr/>
              <p:nvPr/>
            </p:nvGrpSpPr>
            <p:grpSpPr>
              <a:xfrm>
                <a:off x="6032963" y="3980643"/>
                <a:ext cx="557904" cy="1000558"/>
                <a:chOff x="6032963" y="3980643"/>
                <a:chExt cx="557904" cy="1000558"/>
              </a:xfrm>
            </p:grpSpPr>
            <p:sp>
              <p:nvSpPr>
                <p:cNvPr id="114" name="Freeform 113">
                  <a:extLst>
                    <a:ext uri="{FF2B5EF4-FFF2-40B4-BE49-F238E27FC236}">
                      <a16:creationId xmlns:a16="http://schemas.microsoft.com/office/drawing/2014/main" id="{488E34D3-C452-6C06-1CFC-BD77644F64D2}"/>
                    </a:ext>
                  </a:extLst>
                </p:cNvPr>
                <p:cNvSpPr/>
                <p:nvPr/>
              </p:nvSpPr>
              <p:spPr>
                <a:xfrm>
                  <a:off x="6500084" y="481801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2700" cap="rnd">
                  <a:solidFill>
                    <a:schemeClr val="bg1"/>
                  </a:solidFill>
                  <a:prstDash val="solid"/>
                  <a:round/>
                </a:ln>
              </p:spPr>
              <p:txBody>
                <a:bodyPr rtlCol="0" anchor="ctr"/>
                <a:lstStyle/>
                <a:p>
                  <a:endParaRPr lang="en-US" sz="1799"/>
                </a:p>
              </p:txBody>
            </p:sp>
            <p:sp>
              <p:nvSpPr>
                <p:cNvPr id="115" name="Freeform 114">
                  <a:extLst>
                    <a:ext uri="{FF2B5EF4-FFF2-40B4-BE49-F238E27FC236}">
                      <a16:creationId xmlns:a16="http://schemas.microsoft.com/office/drawing/2014/main" id="{CD4D55C4-889B-A939-0BD9-B818C21F5167}"/>
                    </a:ext>
                  </a:extLst>
                </p:cNvPr>
                <p:cNvSpPr/>
                <p:nvPr/>
              </p:nvSpPr>
              <p:spPr>
                <a:xfrm>
                  <a:off x="6032963" y="3980643"/>
                  <a:ext cx="90783" cy="163188"/>
                </a:xfrm>
                <a:custGeom>
                  <a:avLst/>
                  <a:gdLst>
                    <a:gd name="connsiteX0" fmla="*/ 0 w 90783"/>
                    <a:gd name="connsiteY0" fmla="*/ 0 h 163188"/>
                    <a:gd name="connsiteX1" fmla="*/ 90783 w 90783"/>
                    <a:gd name="connsiteY1" fmla="*/ 163188 h 163188"/>
                  </a:gdLst>
                  <a:ahLst/>
                  <a:cxnLst>
                    <a:cxn ang="0">
                      <a:pos x="connsiteX0" y="connsiteY0"/>
                    </a:cxn>
                    <a:cxn ang="0">
                      <a:pos x="connsiteX1" y="connsiteY1"/>
                    </a:cxn>
                  </a:cxnLst>
                  <a:rect l="l" t="t" r="r" b="b"/>
                  <a:pathLst>
                    <a:path w="90783" h="163188">
                      <a:moveTo>
                        <a:pt x="0" y="0"/>
                      </a:moveTo>
                      <a:lnTo>
                        <a:pt x="90783" y="163188"/>
                      </a:lnTo>
                    </a:path>
                  </a:pathLst>
                </a:custGeom>
                <a:ln w="12700" cap="rnd">
                  <a:solidFill>
                    <a:schemeClr val="bg1"/>
                  </a:solidFill>
                  <a:prstDash val="solid"/>
                  <a:round/>
                </a:ln>
              </p:spPr>
              <p:txBody>
                <a:bodyPr rtlCol="0" anchor="ctr"/>
                <a:lstStyle/>
                <a:p>
                  <a:endParaRPr lang="en-US" sz="1799"/>
                </a:p>
              </p:txBody>
            </p:sp>
          </p:grpSp>
          <p:grpSp>
            <p:nvGrpSpPr>
              <p:cNvPr id="102" name="Graphic 503">
                <a:extLst>
                  <a:ext uri="{FF2B5EF4-FFF2-40B4-BE49-F238E27FC236}">
                    <a16:creationId xmlns:a16="http://schemas.microsoft.com/office/drawing/2014/main" id="{626C2F0C-0F06-93DE-F89A-D966D46DEBAC}"/>
                  </a:ext>
                </a:extLst>
              </p:cNvPr>
              <p:cNvGrpSpPr/>
              <p:nvPr/>
            </p:nvGrpSpPr>
            <p:grpSpPr>
              <a:xfrm>
                <a:off x="5938878" y="4044929"/>
                <a:ext cx="746073" cy="870337"/>
                <a:chOff x="5938878" y="4044929"/>
                <a:chExt cx="746073" cy="870337"/>
              </a:xfrm>
            </p:grpSpPr>
            <p:sp>
              <p:nvSpPr>
                <p:cNvPr id="112" name="Freeform 111">
                  <a:extLst>
                    <a:ext uri="{FF2B5EF4-FFF2-40B4-BE49-F238E27FC236}">
                      <a16:creationId xmlns:a16="http://schemas.microsoft.com/office/drawing/2014/main" id="{77AA91E1-25F1-05B1-8D4F-B7874C21BF04}"/>
                    </a:ext>
                  </a:extLst>
                </p:cNvPr>
                <p:cNvSpPr/>
                <p:nvPr/>
              </p:nvSpPr>
              <p:spPr>
                <a:xfrm>
                  <a:off x="5938878" y="4773507"/>
                  <a:ext cx="122144" cy="141759"/>
                </a:xfrm>
                <a:custGeom>
                  <a:avLst/>
                  <a:gdLst>
                    <a:gd name="connsiteX0" fmla="*/ 122145 w 122144"/>
                    <a:gd name="connsiteY0" fmla="*/ 0 h 141759"/>
                    <a:gd name="connsiteX1" fmla="*/ 0 w 122144"/>
                    <a:gd name="connsiteY1" fmla="*/ 141759 h 141759"/>
                  </a:gdLst>
                  <a:ahLst/>
                  <a:cxnLst>
                    <a:cxn ang="0">
                      <a:pos x="connsiteX0" y="connsiteY0"/>
                    </a:cxn>
                    <a:cxn ang="0">
                      <a:pos x="connsiteX1" y="connsiteY1"/>
                    </a:cxn>
                  </a:cxnLst>
                  <a:rect l="l" t="t" r="r" b="b"/>
                  <a:pathLst>
                    <a:path w="122144" h="141759">
                      <a:moveTo>
                        <a:pt x="122145" y="0"/>
                      </a:moveTo>
                      <a:lnTo>
                        <a:pt x="0" y="141759"/>
                      </a:lnTo>
                    </a:path>
                  </a:pathLst>
                </a:custGeom>
                <a:ln w="12700" cap="rnd">
                  <a:solidFill>
                    <a:schemeClr val="bg1"/>
                  </a:solidFill>
                  <a:prstDash val="solid"/>
                  <a:round/>
                </a:ln>
              </p:spPr>
              <p:txBody>
                <a:bodyPr rtlCol="0" anchor="ctr"/>
                <a:lstStyle/>
                <a:p>
                  <a:endParaRPr lang="en-US" sz="1799"/>
                </a:p>
              </p:txBody>
            </p:sp>
            <p:sp>
              <p:nvSpPr>
                <p:cNvPr id="113" name="Freeform 112">
                  <a:extLst>
                    <a:ext uri="{FF2B5EF4-FFF2-40B4-BE49-F238E27FC236}">
                      <a16:creationId xmlns:a16="http://schemas.microsoft.com/office/drawing/2014/main" id="{3C37B84E-B8E5-FB7F-A2C6-3AFD1B2A13A8}"/>
                    </a:ext>
                  </a:extLst>
                </p:cNvPr>
                <p:cNvSpPr/>
                <p:nvPr/>
              </p:nvSpPr>
              <p:spPr>
                <a:xfrm>
                  <a:off x="6562807" y="4044929"/>
                  <a:ext cx="122144" cy="143407"/>
                </a:xfrm>
                <a:custGeom>
                  <a:avLst/>
                  <a:gdLst>
                    <a:gd name="connsiteX0" fmla="*/ 122145 w 122144"/>
                    <a:gd name="connsiteY0" fmla="*/ 0 h 143407"/>
                    <a:gd name="connsiteX1" fmla="*/ 0 w 122144"/>
                    <a:gd name="connsiteY1" fmla="*/ 143408 h 143407"/>
                  </a:gdLst>
                  <a:ahLst/>
                  <a:cxnLst>
                    <a:cxn ang="0">
                      <a:pos x="connsiteX0" y="connsiteY0"/>
                    </a:cxn>
                    <a:cxn ang="0">
                      <a:pos x="connsiteX1" y="connsiteY1"/>
                    </a:cxn>
                  </a:cxnLst>
                  <a:rect l="l" t="t" r="r" b="b"/>
                  <a:pathLst>
                    <a:path w="122144" h="143407">
                      <a:moveTo>
                        <a:pt x="122145" y="0"/>
                      </a:moveTo>
                      <a:lnTo>
                        <a:pt x="0" y="143408"/>
                      </a:lnTo>
                    </a:path>
                  </a:pathLst>
                </a:custGeom>
                <a:ln w="12700" cap="rnd">
                  <a:solidFill>
                    <a:schemeClr val="bg1"/>
                  </a:solidFill>
                  <a:prstDash val="solid"/>
                  <a:round/>
                </a:ln>
              </p:spPr>
              <p:txBody>
                <a:bodyPr rtlCol="0" anchor="ctr"/>
                <a:lstStyle/>
                <a:p>
                  <a:endParaRPr lang="en-US" sz="1799"/>
                </a:p>
              </p:txBody>
            </p:sp>
          </p:grpSp>
          <p:grpSp>
            <p:nvGrpSpPr>
              <p:cNvPr id="103" name="Graphic 503">
                <a:extLst>
                  <a:ext uri="{FF2B5EF4-FFF2-40B4-BE49-F238E27FC236}">
                    <a16:creationId xmlns:a16="http://schemas.microsoft.com/office/drawing/2014/main" id="{0154E806-156E-9769-7C2B-98A3B2DA8BF9}"/>
                  </a:ext>
                </a:extLst>
              </p:cNvPr>
              <p:cNvGrpSpPr/>
              <p:nvPr/>
            </p:nvGrpSpPr>
            <p:grpSpPr>
              <a:xfrm>
                <a:off x="5876155" y="4107567"/>
                <a:ext cx="871519" cy="745061"/>
                <a:chOff x="5876155" y="4107567"/>
                <a:chExt cx="871519" cy="745061"/>
              </a:xfrm>
            </p:grpSpPr>
            <p:sp>
              <p:nvSpPr>
                <p:cNvPr id="110" name="Freeform 109">
                  <a:extLst>
                    <a:ext uri="{FF2B5EF4-FFF2-40B4-BE49-F238E27FC236}">
                      <a16:creationId xmlns:a16="http://schemas.microsoft.com/office/drawing/2014/main" id="{26520B3C-1A39-1229-815D-ACEB1385CCB7}"/>
                    </a:ext>
                  </a:extLst>
                </p:cNvPr>
                <p:cNvSpPr/>
                <p:nvPr/>
              </p:nvSpPr>
              <p:spPr>
                <a:xfrm>
                  <a:off x="6605723" y="4730649"/>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2700" cap="rnd">
                  <a:solidFill>
                    <a:schemeClr val="bg1"/>
                  </a:solidFill>
                  <a:prstDash val="solid"/>
                  <a:round/>
                </a:ln>
              </p:spPr>
              <p:txBody>
                <a:bodyPr rtlCol="0" anchor="ctr"/>
                <a:lstStyle/>
                <a:p>
                  <a:endParaRPr lang="en-US" sz="1799"/>
                </a:p>
              </p:txBody>
            </p:sp>
            <p:sp>
              <p:nvSpPr>
                <p:cNvPr id="111" name="Freeform 110">
                  <a:extLst>
                    <a:ext uri="{FF2B5EF4-FFF2-40B4-BE49-F238E27FC236}">
                      <a16:creationId xmlns:a16="http://schemas.microsoft.com/office/drawing/2014/main" id="{212377DC-04E4-138E-80FD-4A028BFF1C29}"/>
                    </a:ext>
                  </a:extLst>
                </p:cNvPr>
                <p:cNvSpPr/>
                <p:nvPr/>
              </p:nvSpPr>
              <p:spPr>
                <a:xfrm>
                  <a:off x="5876155" y="4107567"/>
                  <a:ext cx="141952" cy="121979"/>
                </a:xfrm>
                <a:custGeom>
                  <a:avLst/>
                  <a:gdLst>
                    <a:gd name="connsiteX0" fmla="*/ 0 w 141952"/>
                    <a:gd name="connsiteY0" fmla="*/ 0 h 121979"/>
                    <a:gd name="connsiteX1" fmla="*/ 141952 w 141952"/>
                    <a:gd name="connsiteY1" fmla="*/ 121979 h 121979"/>
                  </a:gdLst>
                  <a:ahLst/>
                  <a:cxnLst>
                    <a:cxn ang="0">
                      <a:pos x="connsiteX0" y="connsiteY0"/>
                    </a:cxn>
                    <a:cxn ang="0">
                      <a:pos x="connsiteX1" y="connsiteY1"/>
                    </a:cxn>
                  </a:cxnLst>
                  <a:rect l="l" t="t" r="r" b="b"/>
                  <a:pathLst>
                    <a:path w="141952" h="121979">
                      <a:moveTo>
                        <a:pt x="0" y="0"/>
                      </a:moveTo>
                      <a:lnTo>
                        <a:pt x="141952" y="121979"/>
                      </a:lnTo>
                    </a:path>
                  </a:pathLst>
                </a:custGeom>
                <a:ln w="12700" cap="rnd">
                  <a:solidFill>
                    <a:schemeClr val="bg1"/>
                  </a:solidFill>
                  <a:prstDash val="solid"/>
                  <a:round/>
                </a:ln>
              </p:spPr>
              <p:txBody>
                <a:bodyPr rtlCol="0" anchor="ctr"/>
                <a:lstStyle/>
                <a:p>
                  <a:endParaRPr lang="en-US" sz="1799"/>
                </a:p>
              </p:txBody>
            </p:sp>
          </p:grpSp>
          <p:grpSp>
            <p:nvGrpSpPr>
              <p:cNvPr id="104" name="Graphic 503">
                <a:extLst>
                  <a:ext uri="{FF2B5EF4-FFF2-40B4-BE49-F238E27FC236}">
                    <a16:creationId xmlns:a16="http://schemas.microsoft.com/office/drawing/2014/main" id="{A213C412-CF41-321A-0E37-1B0487752470}"/>
                  </a:ext>
                </a:extLst>
              </p:cNvPr>
              <p:cNvGrpSpPr/>
              <p:nvPr/>
            </p:nvGrpSpPr>
            <p:grpSpPr>
              <a:xfrm>
                <a:off x="6234337" y="3913060"/>
                <a:ext cx="155156" cy="1135724"/>
                <a:chOff x="6234337" y="3913060"/>
                <a:chExt cx="155156" cy="1135724"/>
              </a:xfrm>
            </p:grpSpPr>
            <p:sp>
              <p:nvSpPr>
                <p:cNvPr id="108" name="Freeform 107">
                  <a:extLst>
                    <a:ext uri="{FF2B5EF4-FFF2-40B4-BE49-F238E27FC236}">
                      <a16:creationId xmlns:a16="http://schemas.microsoft.com/office/drawing/2014/main" id="{BC7DE0FD-FD30-3149-F224-AF0F74B083DB}"/>
                    </a:ext>
                  </a:extLst>
                </p:cNvPr>
                <p:cNvSpPr/>
                <p:nvPr/>
              </p:nvSpPr>
              <p:spPr>
                <a:xfrm>
                  <a:off x="6363084" y="4862518"/>
                  <a:ext cx="26409" cy="186265"/>
                </a:xfrm>
                <a:custGeom>
                  <a:avLst/>
                  <a:gdLst>
                    <a:gd name="connsiteX0" fmla="*/ 0 w 26409"/>
                    <a:gd name="connsiteY0" fmla="*/ 0 h 186265"/>
                    <a:gd name="connsiteX1" fmla="*/ 26410 w 26409"/>
                    <a:gd name="connsiteY1" fmla="*/ 186265 h 186265"/>
                  </a:gdLst>
                  <a:ahLst/>
                  <a:cxnLst>
                    <a:cxn ang="0">
                      <a:pos x="connsiteX0" y="connsiteY0"/>
                    </a:cxn>
                    <a:cxn ang="0">
                      <a:pos x="connsiteX1" y="connsiteY1"/>
                    </a:cxn>
                  </a:cxnLst>
                  <a:rect l="l" t="t" r="r" b="b"/>
                  <a:pathLst>
                    <a:path w="26409" h="186265">
                      <a:moveTo>
                        <a:pt x="0" y="0"/>
                      </a:moveTo>
                      <a:lnTo>
                        <a:pt x="26410" y="186265"/>
                      </a:lnTo>
                    </a:path>
                  </a:pathLst>
                </a:custGeom>
                <a:ln w="12700" cap="rnd">
                  <a:solidFill>
                    <a:schemeClr val="bg1"/>
                  </a:solidFill>
                  <a:prstDash val="solid"/>
                  <a:round/>
                </a:ln>
              </p:spPr>
              <p:txBody>
                <a:bodyPr rtlCol="0" anchor="ctr"/>
                <a:lstStyle/>
                <a:p>
                  <a:endParaRPr lang="en-US" sz="1799"/>
                </a:p>
              </p:txBody>
            </p:sp>
            <p:sp>
              <p:nvSpPr>
                <p:cNvPr id="109" name="Freeform 108">
                  <a:extLst>
                    <a:ext uri="{FF2B5EF4-FFF2-40B4-BE49-F238E27FC236}">
                      <a16:creationId xmlns:a16="http://schemas.microsoft.com/office/drawing/2014/main" id="{5EF19562-8117-F094-4311-B21272872AE3}"/>
                    </a:ext>
                  </a:extLst>
                </p:cNvPr>
                <p:cNvSpPr/>
                <p:nvPr/>
              </p:nvSpPr>
              <p:spPr>
                <a:xfrm>
                  <a:off x="6234337" y="3913060"/>
                  <a:ext cx="26409" cy="186265"/>
                </a:xfrm>
                <a:custGeom>
                  <a:avLst/>
                  <a:gdLst>
                    <a:gd name="connsiteX0" fmla="*/ 0 w 26409"/>
                    <a:gd name="connsiteY0" fmla="*/ 0 h 186265"/>
                    <a:gd name="connsiteX1" fmla="*/ 26409 w 26409"/>
                    <a:gd name="connsiteY1" fmla="*/ 186265 h 186265"/>
                  </a:gdLst>
                  <a:ahLst/>
                  <a:cxnLst>
                    <a:cxn ang="0">
                      <a:pos x="connsiteX0" y="connsiteY0"/>
                    </a:cxn>
                    <a:cxn ang="0">
                      <a:pos x="connsiteX1" y="connsiteY1"/>
                    </a:cxn>
                  </a:cxnLst>
                  <a:rect l="l" t="t" r="r" b="b"/>
                  <a:pathLst>
                    <a:path w="26409" h="186265">
                      <a:moveTo>
                        <a:pt x="0" y="0"/>
                      </a:moveTo>
                      <a:lnTo>
                        <a:pt x="26409" y="186265"/>
                      </a:lnTo>
                    </a:path>
                  </a:pathLst>
                </a:custGeom>
                <a:ln w="12700" cap="rnd">
                  <a:solidFill>
                    <a:schemeClr val="bg1"/>
                  </a:solidFill>
                  <a:prstDash val="solid"/>
                  <a:round/>
                </a:ln>
              </p:spPr>
              <p:txBody>
                <a:bodyPr rtlCol="0" anchor="ctr"/>
                <a:lstStyle/>
                <a:p>
                  <a:endParaRPr lang="en-US" sz="1799"/>
                </a:p>
              </p:txBody>
            </p:sp>
          </p:grpSp>
          <p:grpSp>
            <p:nvGrpSpPr>
              <p:cNvPr id="105" name="Graphic 503">
                <a:extLst>
                  <a:ext uri="{FF2B5EF4-FFF2-40B4-BE49-F238E27FC236}">
                    <a16:creationId xmlns:a16="http://schemas.microsoft.com/office/drawing/2014/main" id="{C9F288C7-CCA6-E954-ECF7-93D0F7882444}"/>
                  </a:ext>
                </a:extLst>
              </p:cNvPr>
              <p:cNvGrpSpPr/>
              <p:nvPr/>
            </p:nvGrpSpPr>
            <p:grpSpPr>
              <a:xfrm>
                <a:off x="5744107" y="4404273"/>
                <a:ext cx="1135616" cy="153298"/>
                <a:chOff x="5744107" y="4404273"/>
                <a:chExt cx="1135616" cy="153298"/>
              </a:xfrm>
            </p:grpSpPr>
            <p:sp>
              <p:nvSpPr>
                <p:cNvPr id="106" name="Freeform 105">
                  <a:extLst>
                    <a:ext uri="{FF2B5EF4-FFF2-40B4-BE49-F238E27FC236}">
                      <a16:creationId xmlns:a16="http://schemas.microsoft.com/office/drawing/2014/main" id="{09040630-39F3-B296-F0C6-55435D21E3AF}"/>
                    </a:ext>
                  </a:extLst>
                </p:cNvPr>
                <p:cNvSpPr/>
                <p:nvPr/>
              </p:nvSpPr>
              <p:spPr>
                <a:xfrm>
                  <a:off x="6694856" y="4404273"/>
                  <a:ext cx="184867" cy="24725"/>
                </a:xfrm>
                <a:custGeom>
                  <a:avLst/>
                  <a:gdLst>
                    <a:gd name="connsiteX0" fmla="*/ 0 w 184867"/>
                    <a:gd name="connsiteY0" fmla="*/ 24725 h 24725"/>
                    <a:gd name="connsiteX1" fmla="*/ 184868 w 184867"/>
                    <a:gd name="connsiteY1" fmla="*/ 0 h 24725"/>
                  </a:gdLst>
                  <a:ahLst/>
                  <a:cxnLst>
                    <a:cxn ang="0">
                      <a:pos x="connsiteX0" y="connsiteY0"/>
                    </a:cxn>
                    <a:cxn ang="0">
                      <a:pos x="connsiteX1" y="connsiteY1"/>
                    </a:cxn>
                  </a:cxnLst>
                  <a:rect l="l" t="t" r="r" b="b"/>
                  <a:pathLst>
                    <a:path w="184867" h="24725">
                      <a:moveTo>
                        <a:pt x="0" y="24725"/>
                      </a:moveTo>
                      <a:lnTo>
                        <a:pt x="184868" y="0"/>
                      </a:lnTo>
                    </a:path>
                  </a:pathLst>
                </a:custGeom>
                <a:ln w="12700" cap="rnd">
                  <a:solidFill>
                    <a:schemeClr val="bg1"/>
                  </a:solidFill>
                  <a:prstDash val="solid"/>
                  <a:round/>
                </a:ln>
              </p:spPr>
              <p:txBody>
                <a:bodyPr rtlCol="0" anchor="ctr"/>
                <a:lstStyle/>
                <a:p>
                  <a:endParaRPr lang="en-US" sz="1799"/>
                </a:p>
              </p:txBody>
            </p:sp>
            <p:sp>
              <p:nvSpPr>
                <p:cNvPr id="107" name="Freeform 106">
                  <a:extLst>
                    <a:ext uri="{FF2B5EF4-FFF2-40B4-BE49-F238E27FC236}">
                      <a16:creationId xmlns:a16="http://schemas.microsoft.com/office/drawing/2014/main" id="{15C62C81-D5EE-AC20-BD01-2ED1302C27D1}"/>
                    </a:ext>
                  </a:extLst>
                </p:cNvPr>
                <p:cNvSpPr/>
                <p:nvPr/>
              </p:nvSpPr>
              <p:spPr>
                <a:xfrm>
                  <a:off x="5744107" y="4532845"/>
                  <a:ext cx="184867" cy="24725"/>
                </a:xfrm>
                <a:custGeom>
                  <a:avLst/>
                  <a:gdLst>
                    <a:gd name="connsiteX0" fmla="*/ 0 w 184867"/>
                    <a:gd name="connsiteY0" fmla="*/ 24726 h 24725"/>
                    <a:gd name="connsiteX1" fmla="*/ 184868 w 184867"/>
                    <a:gd name="connsiteY1" fmla="*/ 0 h 24725"/>
                  </a:gdLst>
                  <a:ahLst/>
                  <a:cxnLst>
                    <a:cxn ang="0">
                      <a:pos x="connsiteX0" y="connsiteY0"/>
                    </a:cxn>
                    <a:cxn ang="0">
                      <a:pos x="connsiteX1" y="connsiteY1"/>
                    </a:cxn>
                  </a:cxnLst>
                  <a:rect l="l" t="t" r="r" b="b"/>
                  <a:pathLst>
                    <a:path w="184867" h="24725">
                      <a:moveTo>
                        <a:pt x="0" y="24726"/>
                      </a:moveTo>
                      <a:lnTo>
                        <a:pt x="184868" y="0"/>
                      </a:lnTo>
                    </a:path>
                  </a:pathLst>
                </a:custGeom>
                <a:ln w="12700" cap="rnd">
                  <a:solidFill>
                    <a:schemeClr val="bg1"/>
                  </a:solidFill>
                  <a:prstDash val="solid"/>
                  <a:round/>
                </a:ln>
              </p:spPr>
              <p:txBody>
                <a:bodyPr rtlCol="0" anchor="ctr"/>
                <a:lstStyle/>
                <a:p>
                  <a:endParaRPr lang="en-US" sz="1799"/>
                </a:p>
              </p:txBody>
            </p:sp>
          </p:grpSp>
        </p:grpSp>
        <p:grpSp>
          <p:nvGrpSpPr>
            <p:cNvPr id="82" name="Graphic 503">
              <a:extLst>
                <a:ext uri="{FF2B5EF4-FFF2-40B4-BE49-F238E27FC236}">
                  <a16:creationId xmlns:a16="http://schemas.microsoft.com/office/drawing/2014/main" id="{8510D768-0084-F948-F7A7-0D670398EB8A}"/>
                </a:ext>
              </a:extLst>
            </p:cNvPr>
            <p:cNvGrpSpPr/>
            <p:nvPr/>
          </p:nvGrpSpPr>
          <p:grpSpPr>
            <a:xfrm>
              <a:off x="6031312" y="4181743"/>
              <a:ext cx="595868" cy="576642"/>
              <a:chOff x="6031312" y="4181743"/>
              <a:chExt cx="595868" cy="576642"/>
            </a:xfrm>
            <a:noFill/>
          </p:grpSpPr>
          <p:grpSp>
            <p:nvGrpSpPr>
              <p:cNvPr id="84" name="Graphic 503">
                <a:extLst>
                  <a:ext uri="{FF2B5EF4-FFF2-40B4-BE49-F238E27FC236}">
                    <a16:creationId xmlns:a16="http://schemas.microsoft.com/office/drawing/2014/main" id="{49BF241A-3870-397F-72B5-264DD22F7F53}"/>
                  </a:ext>
                </a:extLst>
              </p:cNvPr>
              <p:cNvGrpSpPr/>
              <p:nvPr/>
            </p:nvGrpSpPr>
            <p:grpSpPr>
              <a:xfrm>
                <a:off x="6095247" y="4658121"/>
                <a:ext cx="406487" cy="100265"/>
                <a:chOff x="6095247" y="4658121"/>
                <a:chExt cx="406487" cy="100265"/>
              </a:xfrm>
              <a:noFill/>
            </p:grpSpPr>
            <p:sp>
              <p:nvSpPr>
                <p:cNvPr id="95" name="Freeform 94">
                  <a:extLst>
                    <a:ext uri="{FF2B5EF4-FFF2-40B4-BE49-F238E27FC236}">
                      <a16:creationId xmlns:a16="http://schemas.microsoft.com/office/drawing/2014/main" id="{D371F2B3-10AB-4415-8195-E46B309668FC}"/>
                    </a:ext>
                  </a:extLst>
                </p:cNvPr>
                <p:cNvSpPr/>
                <p:nvPr/>
              </p:nvSpPr>
              <p:spPr>
                <a:xfrm>
                  <a:off x="6100638" y="4663066"/>
                  <a:ext cx="401096" cy="95319"/>
                </a:xfrm>
                <a:custGeom>
                  <a:avLst/>
                  <a:gdLst>
                    <a:gd name="connsiteX0" fmla="*/ 0 w 401096"/>
                    <a:gd name="connsiteY0" fmla="*/ 0 h 95319"/>
                    <a:gd name="connsiteX1" fmla="*/ 156808 w 401096"/>
                    <a:gd name="connsiteY1" fmla="*/ 90660 h 95319"/>
                    <a:gd name="connsiteX2" fmla="*/ 343326 w 401096"/>
                    <a:gd name="connsiteY2" fmla="*/ 60989 h 95319"/>
                    <a:gd name="connsiteX3" fmla="*/ 401097 w 401096"/>
                    <a:gd name="connsiteY3" fmla="*/ 18132 h 95319"/>
                  </a:gdLst>
                  <a:ahLst/>
                  <a:cxnLst>
                    <a:cxn ang="0">
                      <a:pos x="connsiteX0" y="connsiteY0"/>
                    </a:cxn>
                    <a:cxn ang="0">
                      <a:pos x="connsiteX1" y="connsiteY1"/>
                    </a:cxn>
                    <a:cxn ang="0">
                      <a:pos x="connsiteX2" y="connsiteY2"/>
                    </a:cxn>
                    <a:cxn ang="0">
                      <a:pos x="connsiteX3" y="connsiteY3"/>
                    </a:cxn>
                  </a:cxnLst>
                  <a:rect l="l" t="t" r="r" b="b"/>
                  <a:pathLst>
                    <a:path w="401096" h="95319">
                      <a:moveTo>
                        <a:pt x="0" y="0"/>
                      </a:moveTo>
                      <a:cubicBezTo>
                        <a:pt x="41265" y="46154"/>
                        <a:pt x="95735" y="79121"/>
                        <a:pt x="156808" y="90660"/>
                      </a:cubicBezTo>
                      <a:cubicBezTo>
                        <a:pt x="219530" y="102198"/>
                        <a:pt x="287205" y="92309"/>
                        <a:pt x="343326" y="60989"/>
                      </a:cubicBezTo>
                      <a:cubicBezTo>
                        <a:pt x="364784" y="49451"/>
                        <a:pt x="384591" y="34616"/>
                        <a:pt x="401097" y="18132"/>
                      </a:cubicBezTo>
                    </a:path>
                  </a:pathLst>
                </a:custGeom>
                <a:noFill/>
                <a:ln w="12700" cap="rnd">
                  <a:solidFill>
                    <a:schemeClr val="bg1"/>
                  </a:solidFill>
                  <a:prstDash val="solid"/>
                  <a:miter/>
                </a:ln>
              </p:spPr>
              <p:txBody>
                <a:bodyPr rtlCol="0" anchor="ctr"/>
                <a:lstStyle/>
                <a:p>
                  <a:endParaRPr lang="en-US" sz="1799"/>
                </a:p>
              </p:txBody>
            </p:sp>
            <p:sp>
              <p:nvSpPr>
                <p:cNvPr id="96" name="Freeform 95">
                  <a:extLst>
                    <a:ext uri="{FF2B5EF4-FFF2-40B4-BE49-F238E27FC236}">
                      <a16:creationId xmlns:a16="http://schemas.microsoft.com/office/drawing/2014/main" id="{AE818645-7243-AE86-765C-60341B8C4E4E}"/>
                    </a:ext>
                  </a:extLst>
                </p:cNvPr>
                <p:cNvSpPr/>
                <p:nvPr/>
              </p:nvSpPr>
              <p:spPr>
                <a:xfrm>
                  <a:off x="6095247" y="4658121"/>
                  <a:ext cx="86270" cy="82418"/>
                </a:xfrm>
                <a:custGeom>
                  <a:avLst/>
                  <a:gdLst>
                    <a:gd name="connsiteX0" fmla="*/ 86271 w 86270"/>
                    <a:gd name="connsiteY0" fmla="*/ 4945 h 82418"/>
                    <a:gd name="connsiteX1" fmla="*/ 18596 w 86270"/>
                    <a:gd name="connsiteY1" fmla="*/ 0 h 82418"/>
                    <a:gd name="connsiteX2" fmla="*/ 5391 w 86270"/>
                    <a:gd name="connsiteY2" fmla="*/ 0 h 82418"/>
                    <a:gd name="connsiteX3" fmla="*/ 439 w 86270"/>
                    <a:gd name="connsiteY3" fmla="*/ 6594 h 82418"/>
                    <a:gd name="connsiteX4" fmla="*/ 18596 w 86270"/>
                    <a:gd name="connsiteY4" fmla="*/ 82418 h 82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0" h="82418">
                      <a:moveTo>
                        <a:pt x="86271" y="4945"/>
                      </a:moveTo>
                      <a:cubicBezTo>
                        <a:pt x="63162" y="4945"/>
                        <a:pt x="41704" y="1648"/>
                        <a:pt x="18596" y="0"/>
                      </a:cubicBezTo>
                      <a:cubicBezTo>
                        <a:pt x="13644" y="0"/>
                        <a:pt x="10343" y="0"/>
                        <a:pt x="5391" y="0"/>
                      </a:cubicBezTo>
                      <a:cubicBezTo>
                        <a:pt x="2090" y="0"/>
                        <a:pt x="-1211" y="3297"/>
                        <a:pt x="439" y="6594"/>
                      </a:cubicBezTo>
                      <a:cubicBezTo>
                        <a:pt x="7042" y="31319"/>
                        <a:pt x="11993" y="57693"/>
                        <a:pt x="18596" y="82418"/>
                      </a:cubicBezTo>
                    </a:path>
                  </a:pathLst>
                </a:custGeom>
                <a:noFill/>
                <a:ln w="12700" cap="rnd">
                  <a:solidFill>
                    <a:schemeClr val="bg1"/>
                  </a:solidFill>
                  <a:prstDash val="solid"/>
                  <a:miter/>
                </a:ln>
              </p:spPr>
              <p:txBody>
                <a:bodyPr rtlCol="0" anchor="ctr"/>
                <a:lstStyle/>
                <a:p>
                  <a:endParaRPr lang="en-US" sz="1799"/>
                </a:p>
              </p:txBody>
            </p:sp>
          </p:grpSp>
          <p:grpSp>
            <p:nvGrpSpPr>
              <p:cNvPr id="89" name="Graphic 503">
                <a:extLst>
                  <a:ext uri="{FF2B5EF4-FFF2-40B4-BE49-F238E27FC236}">
                    <a16:creationId xmlns:a16="http://schemas.microsoft.com/office/drawing/2014/main" id="{836AA04E-E3CD-8B3E-CEC6-79CDE3D02E5F}"/>
                  </a:ext>
                </a:extLst>
              </p:cNvPr>
              <p:cNvGrpSpPr/>
              <p:nvPr/>
            </p:nvGrpSpPr>
            <p:grpSpPr>
              <a:xfrm>
                <a:off x="6031312" y="4181743"/>
                <a:ext cx="230081" cy="397256"/>
                <a:chOff x="6031312" y="4181743"/>
                <a:chExt cx="230081" cy="397256"/>
              </a:xfrm>
              <a:noFill/>
            </p:grpSpPr>
            <p:sp>
              <p:nvSpPr>
                <p:cNvPr id="93" name="Freeform 92">
                  <a:extLst>
                    <a:ext uri="{FF2B5EF4-FFF2-40B4-BE49-F238E27FC236}">
                      <a16:creationId xmlns:a16="http://schemas.microsoft.com/office/drawing/2014/main" id="{D43DE2FA-53C8-D369-982D-E0AB23B6ABBC}"/>
                    </a:ext>
                  </a:extLst>
                </p:cNvPr>
                <p:cNvSpPr/>
                <p:nvPr/>
              </p:nvSpPr>
              <p:spPr>
                <a:xfrm>
                  <a:off x="6031312" y="4209766"/>
                  <a:ext cx="226133" cy="369233"/>
                </a:xfrm>
                <a:custGeom>
                  <a:avLst/>
                  <a:gdLst>
                    <a:gd name="connsiteX0" fmla="*/ 226133 w 226133"/>
                    <a:gd name="connsiteY0" fmla="*/ 0 h 369233"/>
                    <a:gd name="connsiteX1" fmla="*/ 67675 w 226133"/>
                    <a:gd name="connsiteY1" fmla="*/ 90660 h 369233"/>
                    <a:gd name="connsiteX2" fmla="*/ 0 w 226133"/>
                    <a:gd name="connsiteY2" fmla="*/ 267035 h 369233"/>
                    <a:gd name="connsiteX3" fmla="*/ 18157 w 226133"/>
                    <a:gd name="connsiteY3" fmla="*/ 369234 h 369233"/>
                  </a:gdLst>
                  <a:ahLst/>
                  <a:cxnLst>
                    <a:cxn ang="0">
                      <a:pos x="connsiteX0" y="connsiteY0"/>
                    </a:cxn>
                    <a:cxn ang="0">
                      <a:pos x="connsiteX1" y="connsiteY1"/>
                    </a:cxn>
                    <a:cxn ang="0">
                      <a:pos x="connsiteX2" y="connsiteY2"/>
                    </a:cxn>
                    <a:cxn ang="0">
                      <a:pos x="connsiteX3" y="connsiteY3"/>
                    </a:cxn>
                  </a:cxnLst>
                  <a:rect l="l" t="t" r="r" b="b"/>
                  <a:pathLst>
                    <a:path w="226133" h="369233">
                      <a:moveTo>
                        <a:pt x="226133" y="0"/>
                      </a:moveTo>
                      <a:cubicBezTo>
                        <a:pt x="165061" y="11538"/>
                        <a:pt x="108940" y="44506"/>
                        <a:pt x="67675" y="90660"/>
                      </a:cubicBezTo>
                      <a:cubicBezTo>
                        <a:pt x="26410" y="140111"/>
                        <a:pt x="1651" y="202749"/>
                        <a:pt x="0" y="267035"/>
                      </a:cubicBezTo>
                      <a:cubicBezTo>
                        <a:pt x="0" y="301651"/>
                        <a:pt x="4952" y="336267"/>
                        <a:pt x="18157" y="369234"/>
                      </a:cubicBezTo>
                    </a:path>
                  </a:pathLst>
                </a:custGeom>
                <a:noFill/>
                <a:ln w="12700" cap="rnd">
                  <a:solidFill>
                    <a:schemeClr val="bg1"/>
                  </a:solidFill>
                  <a:prstDash val="solid"/>
                  <a:miter/>
                </a:ln>
              </p:spPr>
              <p:txBody>
                <a:bodyPr rtlCol="0" anchor="ctr"/>
                <a:lstStyle/>
                <a:p>
                  <a:endParaRPr lang="en-US" sz="1799"/>
                </a:p>
              </p:txBody>
            </p:sp>
            <p:sp>
              <p:nvSpPr>
                <p:cNvPr id="94" name="Freeform 93">
                  <a:extLst>
                    <a:ext uri="{FF2B5EF4-FFF2-40B4-BE49-F238E27FC236}">
                      <a16:creationId xmlns:a16="http://schemas.microsoft.com/office/drawing/2014/main" id="{99EACEDB-19B6-D514-491B-88420A9F1379}"/>
                    </a:ext>
                  </a:extLst>
                </p:cNvPr>
                <p:cNvSpPr/>
                <p:nvPr/>
              </p:nvSpPr>
              <p:spPr>
                <a:xfrm>
                  <a:off x="6184819" y="4181743"/>
                  <a:ext cx="76575" cy="97253"/>
                </a:xfrm>
                <a:custGeom>
                  <a:avLst/>
                  <a:gdLst>
                    <a:gd name="connsiteX0" fmla="*/ 31361 w 76575"/>
                    <a:gd name="connsiteY0" fmla="*/ 97253 h 97253"/>
                    <a:gd name="connsiteX1" fmla="*/ 67674 w 76575"/>
                    <a:gd name="connsiteY1" fmla="*/ 41209 h 97253"/>
                    <a:gd name="connsiteX2" fmla="*/ 75927 w 76575"/>
                    <a:gd name="connsiteY2" fmla="*/ 29671 h 97253"/>
                    <a:gd name="connsiteX3" fmla="*/ 72627 w 76575"/>
                    <a:gd name="connsiteY3" fmla="*/ 21429 h 97253"/>
                    <a:gd name="connsiteX4" fmla="*/ 0 w 76575"/>
                    <a:gd name="connsiteY4" fmla="*/ 0 h 97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5" h="97253">
                      <a:moveTo>
                        <a:pt x="31361" y="97253"/>
                      </a:moveTo>
                      <a:cubicBezTo>
                        <a:pt x="42915" y="79122"/>
                        <a:pt x="56120" y="60990"/>
                        <a:pt x="67674" y="41209"/>
                      </a:cubicBezTo>
                      <a:cubicBezTo>
                        <a:pt x="70976" y="37913"/>
                        <a:pt x="72627" y="32967"/>
                        <a:pt x="75927" y="29671"/>
                      </a:cubicBezTo>
                      <a:cubicBezTo>
                        <a:pt x="77578" y="26374"/>
                        <a:pt x="75927" y="23077"/>
                        <a:pt x="72627" y="21429"/>
                      </a:cubicBezTo>
                      <a:cubicBezTo>
                        <a:pt x="47867" y="14835"/>
                        <a:pt x="24759" y="6593"/>
                        <a:pt x="0" y="0"/>
                      </a:cubicBezTo>
                    </a:path>
                  </a:pathLst>
                </a:custGeom>
                <a:noFill/>
                <a:ln w="12700" cap="rnd">
                  <a:solidFill>
                    <a:schemeClr val="bg1"/>
                  </a:solidFill>
                  <a:prstDash val="solid"/>
                  <a:miter/>
                </a:ln>
              </p:spPr>
              <p:txBody>
                <a:bodyPr rtlCol="0" anchor="ctr"/>
                <a:lstStyle/>
                <a:p>
                  <a:endParaRPr lang="en-US" sz="1799"/>
                </a:p>
              </p:txBody>
            </p:sp>
          </p:grpSp>
          <p:grpSp>
            <p:nvGrpSpPr>
              <p:cNvPr id="90" name="Graphic 503">
                <a:extLst>
                  <a:ext uri="{FF2B5EF4-FFF2-40B4-BE49-F238E27FC236}">
                    <a16:creationId xmlns:a16="http://schemas.microsoft.com/office/drawing/2014/main" id="{771C29B6-6D2C-069B-A461-638342620DFB}"/>
                  </a:ext>
                </a:extLst>
              </p:cNvPr>
              <p:cNvGrpSpPr/>
              <p:nvPr/>
            </p:nvGrpSpPr>
            <p:grpSpPr>
              <a:xfrm>
                <a:off x="6384542" y="4213062"/>
                <a:ext cx="242639" cy="391745"/>
                <a:chOff x="6384542" y="4213062"/>
                <a:chExt cx="242639" cy="391745"/>
              </a:xfrm>
              <a:noFill/>
            </p:grpSpPr>
            <p:sp>
              <p:nvSpPr>
                <p:cNvPr id="91" name="Freeform 90">
                  <a:extLst>
                    <a:ext uri="{FF2B5EF4-FFF2-40B4-BE49-F238E27FC236}">
                      <a16:creationId xmlns:a16="http://schemas.microsoft.com/office/drawing/2014/main" id="{C8558865-7C7B-9EDB-CC3B-577332D4940D}"/>
                    </a:ext>
                  </a:extLst>
                </p:cNvPr>
                <p:cNvSpPr/>
                <p:nvPr/>
              </p:nvSpPr>
              <p:spPr>
                <a:xfrm>
                  <a:off x="6384542" y="4213062"/>
                  <a:ext cx="199315" cy="387365"/>
                </a:xfrm>
                <a:custGeom>
                  <a:avLst/>
                  <a:gdLst>
                    <a:gd name="connsiteX0" fmla="*/ 171663 w 199315"/>
                    <a:gd name="connsiteY0" fmla="*/ 387366 h 387365"/>
                    <a:gd name="connsiteX1" fmla="*/ 193121 w 199315"/>
                    <a:gd name="connsiteY1" fmla="*/ 207694 h 387365"/>
                    <a:gd name="connsiteX2" fmla="*/ 92434 w 199315"/>
                    <a:gd name="connsiteY2" fmla="*/ 47803 h 387365"/>
                    <a:gd name="connsiteX3" fmla="*/ 0 w 199315"/>
                    <a:gd name="connsiteY3" fmla="*/ 0 h 387365"/>
                  </a:gdLst>
                  <a:ahLst/>
                  <a:cxnLst>
                    <a:cxn ang="0">
                      <a:pos x="connsiteX0" y="connsiteY0"/>
                    </a:cxn>
                    <a:cxn ang="0">
                      <a:pos x="connsiteX1" y="connsiteY1"/>
                    </a:cxn>
                    <a:cxn ang="0">
                      <a:pos x="connsiteX2" y="connsiteY2"/>
                    </a:cxn>
                    <a:cxn ang="0">
                      <a:pos x="connsiteX3" y="connsiteY3"/>
                    </a:cxn>
                  </a:cxnLst>
                  <a:rect l="l" t="t" r="r" b="b"/>
                  <a:pathLst>
                    <a:path w="199315" h="387365">
                      <a:moveTo>
                        <a:pt x="171663" y="387366"/>
                      </a:moveTo>
                      <a:cubicBezTo>
                        <a:pt x="198073" y="331322"/>
                        <a:pt x="206326" y="267035"/>
                        <a:pt x="193121" y="207694"/>
                      </a:cubicBezTo>
                      <a:cubicBezTo>
                        <a:pt x="179916" y="145057"/>
                        <a:pt x="143603" y="87364"/>
                        <a:pt x="92434" y="47803"/>
                      </a:cubicBezTo>
                      <a:cubicBezTo>
                        <a:pt x="64374" y="26374"/>
                        <a:pt x="33012" y="9890"/>
                        <a:pt x="0" y="0"/>
                      </a:cubicBezTo>
                    </a:path>
                  </a:pathLst>
                </a:custGeom>
                <a:noFill/>
                <a:ln w="12700" cap="rnd">
                  <a:solidFill>
                    <a:schemeClr val="bg1"/>
                  </a:solidFill>
                  <a:prstDash val="solid"/>
                  <a:miter/>
                </a:ln>
              </p:spPr>
              <p:txBody>
                <a:bodyPr rtlCol="0" anchor="ctr"/>
                <a:lstStyle/>
                <a:p>
                  <a:endParaRPr lang="en-US" sz="1799"/>
                </a:p>
              </p:txBody>
            </p:sp>
            <p:sp>
              <p:nvSpPr>
                <p:cNvPr id="92" name="Freeform 91">
                  <a:extLst>
                    <a:ext uri="{FF2B5EF4-FFF2-40B4-BE49-F238E27FC236}">
                      <a16:creationId xmlns:a16="http://schemas.microsoft.com/office/drawing/2014/main" id="{C6644FE7-8C7D-A18E-BD76-6906281F0E63}"/>
                    </a:ext>
                  </a:extLst>
                </p:cNvPr>
                <p:cNvSpPr/>
                <p:nvPr/>
              </p:nvSpPr>
              <p:spPr>
                <a:xfrm>
                  <a:off x="6524843" y="4524604"/>
                  <a:ext cx="102337" cy="80204"/>
                </a:xfrm>
                <a:custGeom>
                  <a:avLst/>
                  <a:gdLst>
                    <a:gd name="connsiteX0" fmla="*/ 0 w 102337"/>
                    <a:gd name="connsiteY0" fmla="*/ 0 h 80204"/>
                    <a:gd name="connsiteX1" fmla="*/ 23109 w 102337"/>
                    <a:gd name="connsiteY1" fmla="*/ 64286 h 80204"/>
                    <a:gd name="connsiteX2" fmla="*/ 28060 w 102337"/>
                    <a:gd name="connsiteY2" fmla="*/ 77473 h 80204"/>
                    <a:gd name="connsiteX3" fmla="*/ 36314 w 102337"/>
                    <a:gd name="connsiteY3" fmla="*/ 79121 h 80204"/>
                    <a:gd name="connsiteX4" fmla="*/ 102338 w 102337"/>
                    <a:gd name="connsiteY4" fmla="*/ 29670 h 8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37" h="80204">
                      <a:moveTo>
                        <a:pt x="0" y="0"/>
                      </a:moveTo>
                      <a:cubicBezTo>
                        <a:pt x="8253" y="21429"/>
                        <a:pt x="14856" y="42857"/>
                        <a:pt x="23109" y="64286"/>
                      </a:cubicBezTo>
                      <a:cubicBezTo>
                        <a:pt x="23109" y="69231"/>
                        <a:pt x="26410" y="72528"/>
                        <a:pt x="28060" y="77473"/>
                      </a:cubicBezTo>
                      <a:cubicBezTo>
                        <a:pt x="28060" y="80770"/>
                        <a:pt x="34663" y="80770"/>
                        <a:pt x="36314" y="79121"/>
                      </a:cubicBezTo>
                      <a:cubicBezTo>
                        <a:pt x="57771" y="62638"/>
                        <a:pt x="80880" y="46154"/>
                        <a:pt x="102338" y="29670"/>
                      </a:cubicBezTo>
                    </a:path>
                  </a:pathLst>
                </a:custGeom>
                <a:noFill/>
                <a:ln w="12700" cap="rnd">
                  <a:solidFill>
                    <a:schemeClr val="bg1"/>
                  </a:solidFill>
                  <a:prstDash val="solid"/>
                  <a:miter/>
                </a:ln>
              </p:spPr>
              <p:txBody>
                <a:bodyPr rtlCol="0" anchor="ctr"/>
                <a:lstStyle/>
                <a:p>
                  <a:endParaRPr lang="en-US" sz="1799"/>
                </a:p>
              </p:txBody>
            </p:sp>
          </p:grpSp>
        </p:grpSp>
        <p:sp>
          <p:nvSpPr>
            <p:cNvPr id="83" name="Freeform 82">
              <a:extLst>
                <a:ext uri="{FF2B5EF4-FFF2-40B4-BE49-F238E27FC236}">
                  <a16:creationId xmlns:a16="http://schemas.microsoft.com/office/drawing/2014/main" id="{5CD94275-154E-A819-41CA-5474E13E7E9E}"/>
                </a:ext>
              </a:extLst>
            </p:cNvPr>
            <p:cNvSpPr/>
            <p:nvPr/>
          </p:nvSpPr>
          <p:spPr>
            <a:xfrm>
              <a:off x="6179867" y="4275700"/>
              <a:ext cx="260795" cy="412091"/>
            </a:xfrm>
            <a:custGeom>
              <a:avLst/>
              <a:gdLst>
                <a:gd name="connsiteX0" fmla="*/ 130398 w 260795"/>
                <a:gd name="connsiteY0" fmla="*/ 0 h 412091"/>
                <a:gd name="connsiteX1" fmla="*/ 0 w 260795"/>
                <a:gd name="connsiteY1" fmla="*/ 225826 h 412091"/>
                <a:gd name="connsiteX2" fmla="*/ 130398 w 260795"/>
                <a:gd name="connsiteY2" fmla="*/ 225826 h 412091"/>
                <a:gd name="connsiteX3" fmla="*/ 130398 w 260795"/>
                <a:gd name="connsiteY3" fmla="*/ 412092 h 412091"/>
                <a:gd name="connsiteX4" fmla="*/ 260796 w 260795"/>
                <a:gd name="connsiteY4" fmla="*/ 168133 h 412091"/>
                <a:gd name="connsiteX5" fmla="*/ 130398 w 260795"/>
                <a:gd name="connsiteY5" fmla="*/ 168133 h 412091"/>
                <a:gd name="connsiteX6" fmla="*/ 130398 w 260795"/>
                <a:gd name="connsiteY6" fmla="*/ 0 h 41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95" h="412091">
                  <a:moveTo>
                    <a:pt x="130398" y="0"/>
                  </a:moveTo>
                  <a:lnTo>
                    <a:pt x="0" y="225826"/>
                  </a:lnTo>
                  <a:lnTo>
                    <a:pt x="130398" y="225826"/>
                  </a:lnTo>
                  <a:lnTo>
                    <a:pt x="130398" y="412092"/>
                  </a:lnTo>
                  <a:lnTo>
                    <a:pt x="260796" y="168133"/>
                  </a:lnTo>
                  <a:lnTo>
                    <a:pt x="130398" y="168133"/>
                  </a:lnTo>
                  <a:lnTo>
                    <a:pt x="130398" y="0"/>
                  </a:lnTo>
                  <a:close/>
                </a:path>
              </a:pathLst>
            </a:custGeom>
            <a:solidFill>
              <a:srgbClr val="00898B"/>
            </a:solidFill>
            <a:ln w="12700" cap="rnd">
              <a:solidFill>
                <a:schemeClr val="bg1"/>
              </a:solidFill>
              <a:prstDash val="solid"/>
              <a:round/>
            </a:ln>
          </p:spPr>
          <p:txBody>
            <a:bodyPr rtlCol="0" anchor="ctr"/>
            <a:lstStyle/>
            <a:p>
              <a:endParaRPr lang="en-US" sz="1799"/>
            </a:p>
          </p:txBody>
        </p:sp>
      </p:grpSp>
      <p:pic>
        <p:nvPicPr>
          <p:cNvPr id="123" name="Picture 122">
            <a:extLst>
              <a:ext uri="{FF2B5EF4-FFF2-40B4-BE49-F238E27FC236}">
                <a16:creationId xmlns:a16="http://schemas.microsoft.com/office/drawing/2014/main" id="{C2CFED67-CF75-2BAD-19D6-B6231883AB35}"/>
              </a:ext>
            </a:extLst>
          </p:cNvPr>
          <p:cNvPicPr>
            <a:picLocks noChangeAspect="1"/>
          </p:cNvPicPr>
          <p:nvPr/>
        </p:nvPicPr>
        <p:blipFill rotWithShape="1">
          <a:blip r:embed="rId8"/>
          <a:srcRect l="4" t="13704" r="-4" b="23812"/>
          <a:stretch/>
        </p:blipFill>
        <p:spPr>
          <a:xfrm>
            <a:off x="0" y="1699213"/>
            <a:ext cx="7559675" cy="2647252"/>
          </a:xfrm>
          <a:prstGeom prst="rect">
            <a:avLst/>
          </a:prstGeom>
        </p:spPr>
      </p:pic>
      <p:sp>
        <p:nvSpPr>
          <p:cNvPr id="124" name="Rectangle 123">
            <a:extLst>
              <a:ext uri="{FF2B5EF4-FFF2-40B4-BE49-F238E27FC236}">
                <a16:creationId xmlns:a16="http://schemas.microsoft.com/office/drawing/2014/main" id="{5CB76066-19CD-06DA-077A-7C6A9D3F6634}"/>
              </a:ext>
            </a:extLst>
          </p:cNvPr>
          <p:cNvSpPr/>
          <p:nvPr/>
        </p:nvSpPr>
        <p:spPr>
          <a:xfrm>
            <a:off x="-325" y="1692300"/>
            <a:ext cx="7560000" cy="1998959"/>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EC9524E7-7772-F0E3-C8D3-A7E395650FE3}"/>
              </a:ext>
            </a:extLst>
          </p:cNvPr>
          <p:cNvGrpSpPr/>
          <p:nvPr/>
        </p:nvGrpSpPr>
        <p:grpSpPr>
          <a:xfrm>
            <a:off x="5946728" y="689493"/>
            <a:ext cx="1402960" cy="1297991"/>
            <a:chOff x="255075" y="624887"/>
            <a:chExt cx="1402960" cy="1297991"/>
          </a:xfrm>
        </p:grpSpPr>
        <p:sp>
          <p:nvSpPr>
            <p:cNvPr id="126" name="Rectangle 125">
              <a:extLst>
                <a:ext uri="{FF2B5EF4-FFF2-40B4-BE49-F238E27FC236}">
                  <a16:creationId xmlns:a16="http://schemas.microsoft.com/office/drawing/2014/main" id="{0B708E8C-65B1-E559-BF15-0C74C8A9FA08}"/>
                </a:ext>
              </a:extLst>
            </p:cNvPr>
            <p:cNvSpPr/>
            <p:nvPr/>
          </p:nvSpPr>
          <p:spPr>
            <a:xfrm>
              <a:off x="408135" y="643323"/>
              <a:ext cx="1163707" cy="1095515"/>
            </a:xfrm>
            <a:prstGeom prst="rect">
              <a:avLst/>
            </a:prstGeom>
            <a:solidFill>
              <a:srgbClr val="ADD03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 Placeholder 32">
              <a:extLst>
                <a:ext uri="{FF2B5EF4-FFF2-40B4-BE49-F238E27FC236}">
                  <a16:creationId xmlns:a16="http://schemas.microsoft.com/office/drawing/2014/main" id="{4E79125B-328E-47FD-F4B1-F077877348AB}"/>
                </a:ext>
              </a:extLst>
            </p:cNvPr>
            <p:cNvSpPr txBox="1">
              <a:spLocks/>
            </p:cNvSpPr>
            <p:nvPr/>
          </p:nvSpPr>
          <p:spPr>
            <a:xfrm>
              <a:off x="255075" y="624887"/>
              <a:ext cx="1402960" cy="1297991"/>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7200" b="1" i="0" kern="1200">
                  <a:solidFill>
                    <a:srgbClr val="81C34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en-GB" sz="7000" dirty="0">
                  <a:solidFill>
                    <a:schemeClr val="bg1"/>
                  </a:solidFill>
                </a:rPr>
                <a:t>05</a:t>
              </a:r>
              <a:endParaRPr lang="en-US" sz="7000" dirty="0">
                <a:solidFill>
                  <a:schemeClr val="bg1"/>
                </a:solidFill>
              </a:endParaRPr>
            </a:p>
          </p:txBody>
        </p:sp>
      </p:grpSp>
    </p:spTree>
    <p:extLst>
      <p:ext uri="{BB962C8B-B14F-4D97-AF65-F5344CB8AC3E}">
        <p14:creationId xmlns:p14="http://schemas.microsoft.com/office/powerpoint/2010/main" val="4001616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112E-F04D-DA2A-7CCB-7B9BFE3FB144}"/>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F341F30-1DB3-DEED-3AF0-55C4A37D0509}"/>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3373125-839A-6842-78D2-A5C287683386}"/>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CB45CB-E8F6-11A2-B974-E6A9E53CDB24}"/>
              </a:ext>
            </a:extLst>
          </p:cNvPr>
          <p:cNvSpPr txBox="1"/>
          <p:nvPr/>
        </p:nvSpPr>
        <p:spPr>
          <a:xfrm>
            <a:off x="384934" y="270858"/>
            <a:ext cx="687957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1. </a:t>
            </a:r>
            <a:r>
              <a:rPr lang="en-US" sz="1900" b="1" dirty="0">
                <a:solidFill>
                  <a:srgbClr val="00898B"/>
                </a:solidFill>
                <a:latin typeface="Calibri" panose="020F0502020204030204" pitchFamily="34" charset="0"/>
                <a:cs typeface="Calibri" panose="020F0502020204030204" pitchFamily="34" charset="0"/>
              </a:rPr>
              <a:t>      Le sfide della sostenibilità nel settore energetico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89B17E3E-0D89-027D-99AE-7A6E286162DB}"/>
              </a:ext>
            </a:extLst>
          </p:cNvPr>
          <p:cNvSpPr/>
          <p:nvPr/>
        </p:nvSpPr>
        <p:spPr>
          <a:xfrm>
            <a:off x="6426" y="832381"/>
            <a:ext cx="7559675" cy="1391860"/>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DD390BFC-3977-1569-7AD6-51688C0F733E}"/>
              </a:ext>
            </a:extLst>
          </p:cNvPr>
          <p:cNvSpPr txBox="1">
            <a:spLocks/>
          </p:cNvSpPr>
          <p:nvPr/>
        </p:nvSpPr>
        <p:spPr>
          <a:xfrm>
            <a:off x="611641" y="1117522"/>
            <a:ext cx="5178858"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Il settore energetico </a:t>
            </a:r>
            <a:r>
              <a:rPr lang="en-IE" sz="1600" dirty="0">
                <a:solidFill>
                  <a:schemeClr val="bg1"/>
                </a:solidFill>
                <a:ea typeface="Calibri" panose="020F0502020204030204" pitchFamily="34" charset="0"/>
                <a:cs typeface="Times New Roman" panose="02020603050405020304" pitchFamily="18" charset="0"/>
              </a:rPr>
              <a:t>deve affrontare sfide urgenti in materia di sostenibilità, in primo luogo la necessità </a:t>
            </a:r>
            <a:r>
              <a:rPr lang="en-IE" sz="1600" b="1" dirty="0">
                <a:solidFill>
                  <a:schemeClr val="bg1"/>
                </a:solidFill>
                <a:ea typeface="Calibri" panose="020F0502020204030204" pitchFamily="34" charset="0"/>
                <a:cs typeface="Times New Roman" panose="02020603050405020304" pitchFamily="18" charset="0"/>
              </a:rPr>
              <a:t>di ridurre le emissioni di carbonio e abbandonare i combustibili fossili</a:t>
            </a:r>
          </a:p>
          <a:p>
            <a:pPr marL="6350" marR="9525" algn="l">
              <a:lnSpc>
                <a:spcPts val="1720"/>
              </a:lnSpc>
            </a:pPr>
            <a:endParaRPr lang="en-IE" sz="1600" dirty="0">
              <a:solidFill>
                <a:schemeClr val="bg1"/>
              </a:solidFill>
              <a:ea typeface="Calibri" panose="020F0502020204030204" pitchFamily="34" charset="0"/>
              <a:cs typeface="Times New Roman" panose="02020603050405020304" pitchFamily="18" charset="0"/>
            </a:endParaRPr>
          </a:p>
        </p:txBody>
      </p:sp>
      <p:sp>
        <p:nvSpPr>
          <p:cNvPr id="33" name="Freeform 32">
            <a:extLst>
              <a:ext uri="{FF2B5EF4-FFF2-40B4-BE49-F238E27FC236}">
                <a16:creationId xmlns:a16="http://schemas.microsoft.com/office/drawing/2014/main" id="{877A3652-B82D-0CCE-D29C-2035069C5A8F}"/>
              </a:ext>
            </a:extLst>
          </p:cNvPr>
          <p:cNvSpPr/>
          <p:nvPr/>
        </p:nvSpPr>
        <p:spPr>
          <a:xfrm rot="15885478">
            <a:off x="5749744" y="67462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58" name="Slide Number Placeholder 5">
            <a:extLst>
              <a:ext uri="{FF2B5EF4-FFF2-40B4-BE49-F238E27FC236}">
                <a16:creationId xmlns:a16="http://schemas.microsoft.com/office/drawing/2014/main" id="{A9D29153-C202-120D-2C56-D1F1713483E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43</a:t>
            </a:fld>
            <a:endParaRPr lang="en-US" dirty="0">
              <a:solidFill>
                <a:srgbClr val="262626"/>
              </a:solidFill>
            </a:endParaRPr>
          </a:p>
        </p:txBody>
      </p:sp>
      <p:sp>
        <p:nvSpPr>
          <p:cNvPr id="3" name="Text Placeholder 1">
            <a:extLst>
              <a:ext uri="{FF2B5EF4-FFF2-40B4-BE49-F238E27FC236}">
                <a16:creationId xmlns:a16="http://schemas.microsoft.com/office/drawing/2014/main" id="{F94D080B-CF31-AFE4-A259-0E964048212D}"/>
              </a:ext>
            </a:extLst>
          </p:cNvPr>
          <p:cNvSpPr txBox="1">
            <a:spLocks/>
          </p:cNvSpPr>
          <p:nvPr/>
        </p:nvSpPr>
        <p:spPr>
          <a:xfrm>
            <a:off x="611641" y="2410569"/>
            <a:ext cx="6389643" cy="954615"/>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Questo cambiamento è essenziale per mitigare gli effetti dei cambiamenti climatici, ma presenta ostacoli complessi. La sicurezza energetica rimane una preoccupazione fondamentale, con milioni di persone in tutto il mondo che non hanno un accesso affidabile all'elettricità, in particolare nelle regioni svantaggiate</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L'industria deve trovare un equilibrio tra affidabilità energetica, accessibilità economica e sostenibilità ambientale, un compito delicato per i responsabili politici e i leader del settore</a:t>
            </a:r>
          </a:p>
          <a:p>
            <a:pPr algn="just">
              <a:lnSpc>
                <a:spcPts val="1220"/>
              </a:lnSpc>
              <a:spcBef>
                <a:spcPts val="0"/>
              </a:spcBef>
            </a:pPr>
            <a:endParaRPr lang="en-US" sz="1150" b="0" dirty="0">
              <a:solidFill>
                <a:srgbClr val="262626"/>
              </a:solidFill>
            </a:endParaRPr>
          </a:p>
        </p:txBody>
      </p:sp>
      <p:cxnSp>
        <p:nvCxnSpPr>
          <p:cNvPr id="9" name="Straight Connector 8">
            <a:extLst>
              <a:ext uri="{FF2B5EF4-FFF2-40B4-BE49-F238E27FC236}">
                <a16:creationId xmlns:a16="http://schemas.microsoft.com/office/drawing/2014/main" id="{8D1C9D10-0EEC-7F9F-C65D-CCB1EF74EEC5}"/>
              </a:ext>
            </a:extLst>
          </p:cNvPr>
          <p:cNvCxnSpPr>
            <a:cxnSpLocks/>
          </p:cNvCxnSpPr>
          <p:nvPr/>
        </p:nvCxnSpPr>
        <p:spPr>
          <a:xfrm>
            <a:off x="653996" y="4309341"/>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C23D42-9187-F2F3-0AD5-9706B6A971D0}"/>
              </a:ext>
            </a:extLst>
          </p:cNvPr>
          <p:cNvCxnSpPr>
            <a:cxnSpLocks/>
          </p:cNvCxnSpPr>
          <p:nvPr/>
        </p:nvCxnSpPr>
        <p:spPr>
          <a:xfrm flipH="1">
            <a:off x="-21369" y="4371333"/>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9AEAF4-B778-89AA-DF49-779E2B432334}"/>
              </a:ext>
            </a:extLst>
          </p:cNvPr>
          <p:cNvSpPr txBox="1"/>
          <p:nvPr/>
        </p:nvSpPr>
        <p:spPr>
          <a:xfrm>
            <a:off x="374499" y="4266186"/>
            <a:ext cx="5272918"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2. </a:t>
            </a:r>
            <a:r>
              <a:rPr lang="en-US" sz="1900" b="1" dirty="0">
                <a:solidFill>
                  <a:srgbClr val="00898B"/>
                </a:solidFill>
                <a:latin typeface="Calibri" panose="020F0502020204030204" pitchFamily="34" charset="0"/>
                <a:cs typeface="Calibri" panose="020F0502020204030204" pitchFamily="34" charset="0"/>
              </a:rPr>
              <a:t>     L'uso attuale dell'IA nel settore energetico</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5D154554-0E6C-FD55-5BE9-5D20D5024323}"/>
              </a:ext>
            </a:extLst>
          </p:cNvPr>
          <p:cNvCxnSpPr>
            <a:cxnSpLocks/>
          </p:cNvCxnSpPr>
          <p:nvPr/>
        </p:nvCxnSpPr>
        <p:spPr>
          <a:xfrm>
            <a:off x="-10933" y="5397175"/>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511F99-F7FE-8CF8-FB38-1B94C7F8D84C}"/>
              </a:ext>
            </a:extLst>
          </p:cNvPr>
          <p:cNvCxnSpPr>
            <a:cxnSpLocks/>
          </p:cNvCxnSpPr>
          <p:nvPr/>
        </p:nvCxnSpPr>
        <p:spPr>
          <a:xfrm>
            <a:off x="3106489" y="602302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997ED0E-C704-568A-D2D3-6438FF3E3121}"/>
              </a:ext>
            </a:extLst>
          </p:cNvPr>
          <p:cNvSpPr/>
          <p:nvPr/>
        </p:nvSpPr>
        <p:spPr>
          <a:xfrm>
            <a:off x="-10934" y="5074416"/>
            <a:ext cx="2563533" cy="3234214"/>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B9E6A9CE-3C1C-A8B6-C8D5-8CCCEAAA885C}"/>
              </a:ext>
            </a:extLst>
          </p:cNvPr>
          <p:cNvSpPr/>
          <p:nvPr/>
        </p:nvSpPr>
        <p:spPr>
          <a:xfrm rot="20372319">
            <a:off x="-635121" y="7022989"/>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96DEDB64-E9C9-BD11-0C5D-AC77765CB9C3}"/>
              </a:ext>
            </a:extLst>
          </p:cNvPr>
          <p:cNvSpPr txBox="1"/>
          <p:nvPr/>
        </p:nvSpPr>
        <p:spPr>
          <a:xfrm>
            <a:off x="504594" y="5281382"/>
            <a:ext cx="1979016" cy="1326325"/>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L'intelligenza artificiale sta rivoluzionando il settore energetico attraverso varie applicazioni: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26" name="Straight Connector 25">
            <a:extLst>
              <a:ext uri="{FF2B5EF4-FFF2-40B4-BE49-F238E27FC236}">
                <a16:creationId xmlns:a16="http://schemas.microsoft.com/office/drawing/2014/main" id="{240458E6-56C2-28E4-01F7-2C55F3392DE5}"/>
              </a:ext>
            </a:extLst>
          </p:cNvPr>
          <p:cNvCxnSpPr>
            <a:cxnSpLocks/>
          </p:cNvCxnSpPr>
          <p:nvPr/>
        </p:nvCxnSpPr>
        <p:spPr>
          <a:xfrm>
            <a:off x="3106489" y="5457966"/>
            <a:ext cx="0" cy="426330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546613-4A1F-F055-B97C-584510C545FC}"/>
              </a:ext>
            </a:extLst>
          </p:cNvPr>
          <p:cNvCxnSpPr>
            <a:cxnSpLocks/>
          </p:cNvCxnSpPr>
          <p:nvPr/>
        </p:nvCxnSpPr>
        <p:spPr>
          <a:xfrm>
            <a:off x="3112915" y="687646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7BA9FD9-039A-F64C-D0BD-BEC3828EE8C1}"/>
              </a:ext>
            </a:extLst>
          </p:cNvPr>
          <p:cNvCxnSpPr>
            <a:cxnSpLocks/>
          </p:cNvCxnSpPr>
          <p:nvPr/>
        </p:nvCxnSpPr>
        <p:spPr>
          <a:xfrm>
            <a:off x="3112915" y="787214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85602A-69BF-6D99-2D78-DFBB2026D239}"/>
              </a:ext>
            </a:extLst>
          </p:cNvPr>
          <p:cNvCxnSpPr>
            <a:cxnSpLocks/>
          </p:cNvCxnSpPr>
          <p:nvPr/>
        </p:nvCxnSpPr>
        <p:spPr>
          <a:xfrm>
            <a:off x="3106489" y="873574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098C55E-2B36-E77F-98D6-47093A958BCA}"/>
              </a:ext>
            </a:extLst>
          </p:cNvPr>
          <p:cNvSpPr txBox="1"/>
          <p:nvPr/>
        </p:nvSpPr>
        <p:spPr>
          <a:xfrm>
            <a:off x="2851124" y="5292958"/>
            <a:ext cx="4150160" cy="4594015"/>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Gestione intelligente delle reti: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l'IA ottimizza la distribuzione dell'elettricità, riduce lo spreco di energia e integra le fonti di energia rinnovabile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Manutenzione predittiva: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gli algoritmi di apprendimento automatico prevedono i guasti alle apparecchiature, riducendo i tempi di inattività e i costi di manutenzione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Previsione della domanda energetica: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L'IA prevede con precisione la domanda energetica futura </a:t>
            </a:r>
            <a:r>
              <a:rPr lang="en-US" sz="1150" dirty="0" err="1">
                <a:solidFill>
                  <a:srgbClr val="000000"/>
                </a:solidFill>
                <a:latin typeface="Calibri" panose="020F0502020204030204" pitchFamily="34" charset="0"/>
                <a:cs typeface="Calibri" panose="020F0502020204030204" pitchFamily="34" charset="0"/>
              </a:rPr>
              <a:t>analizzando </a:t>
            </a:r>
            <a:r>
              <a:rPr lang="en-US" sz="1150" dirty="0">
                <a:solidFill>
                  <a:srgbClr val="000000"/>
                </a:solidFill>
                <a:latin typeface="Calibri" panose="020F0502020204030204" pitchFamily="34" charset="0"/>
                <a:cs typeface="Calibri" panose="020F0502020204030204" pitchFamily="34" charset="0"/>
              </a:rPr>
              <a:t>i dati storici sui consumi e i modelli meteorologici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Ottimizzazione delle energie rinnovabili: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Le piattaforme di IA aiutano gli impianti solari ed eolici a prevedere i modelli meteorologici e ottimizzare la produzione di energia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05. </a:t>
            </a:r>
            <a:r>
              <a:rPr lang="en-US" sz="1600" b="1" dirty="0">
                <a:solidFill>
                  <a:srgbClr val="00898B"/>
                </a:solidFill>
                <a:latin typeface="Calibri" panose="020F0502020204030204" pitchFamily="34" charset="0"/>
                <a:cs typeface="Calibri" panose="020F0502020204030204" pitchFamily="34" charset="0"/>
              </a:rPr>
              <a:t>   Commercio di energia: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L'IA facilita il commercio di energia in tempo reale, migliorando l'efficienza del mercato</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2E913AE7-7CB3-1373-1A32-FEA9EB6254DF}"/>
              </a:ext>
            </a:extLst>
          </p:cNvPr>
          <p:cNvCxnSpPr>
            <a:cxnSpLocks/>
          </p:cNvCxnSpPr>
          <p:nvPr/>
        </p:nvCxnSpPr>
        <p:spPr>
          <a:xfrm>
            <a:off x="3112915" y="972126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620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644DC-64FD-AC36-7D67-0C60F66210AE}"/>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2E9E3062-7912-7E4F-F46E-2B747A6EDAD3}"/>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44</a:t>
            </a:fld>
            <a:endParaRPr lang="en-US" dirty="0">
              <a:solidFill>
                <a:srgbClr val="262626"/>
              </a:solidFill>
            </a:endParaRPr>
          </a:p>
        </p:txBody>
      </p:sp>
      <p:cxnSp>
        <p:nvCxnSpPr>
          <p:cNvPr id="4" name="Straight Connector 3">
            <a:extLst>
              <a:ext uri="{FF2B5EF4-FFF2-40B4-BE49-F238E27FC236}">
                <a16:creationId xmlns:a16="http://schemas.microsoft.com/office/drawing/2014/main" id="{D6BFD54E-0AA7-289E-AA8B-9CF05DC47257}"/>
              </a:ext>
            </a:extLst>
          </p:cNvPr>
          <p:cNvCxnSpPr>
            <a:cxnSpLocks/>
          </p:cNvCxnSpPr>
          <p:nvPr/>
        </p:nvCxnSpPr>
        <p:spPr>
          <a:xfrm>
            <a:off x="668028" y="465236"/>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3575037-004B-EC71-9508-479D6DC42DE3}"/>
              </a:ext>
            </a:extLst>
          </p:cNvPr>
          <p:cNvCxnSpPr>
            <a:cxnSpLocks/>
          </p:cNvCxnSpPr>
          <p:nvPr/>
        </p:nvCxnSpPr>
        <p:spPr>
          <a:xfrm flipH="1">
            <a:off x="-7337" y="527228"/>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0C189E-D871-9CEF-302E-EC772428AF6D}"/>
              </a:ext>
            </a:extLst>
          </p:cNvPr>
          <p:cNvSpPr txBox="1"/>
          <p:nvPr/>
        </p:nvSpPr>
        <p:spPr>
          <a:xfrm>
            <a:off x="388531" y="354116"/>
            <a:ext cx="662678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3. </a:t>
            </a:r>
            <a:r>
              <a:rPr lang="en-US" sz="1900" b="1" dirty="0">
                <a:solidFill>
                  <a:srgbClr val="00898B"/>
                </a:solidFill>
                <a:latin typeface="Calibri" panose="020F0502020204030204" pitchFamily="34" charset="0"/>
                <a:cs typeface="Calibri" panose="020F0502020204030204" pitchFamily="34" charset="0"/>
              </a:rPr>
              <a:t>     Il ruolo dell'IA nella promozione della sostenibilità nella gestione delle risorse</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gestione delle risorse, nella riduzione dei rifiuti e nel controllo delle emissioni </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945F4A72-261C-4F82-7610-A4837D567251}"/>
              </a:ext>
            </a:extLst>
          </p:cNvPr>
          <p:cNvCxnSpPr>
            <a:cxnSpLocks/>
          </p:cNvCxnSpPr>
          <p:nvPr/>
        </p:nvCxnSpPr>
        <p:spPr>
          <a:xfrm>
            <a:off x="3099" y="1553070"/>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479B03-5396-82F2-AD27-190121DD9480}"/>
              </a:ext>
            </a:extLst>
          </p:cNvPr>
          <p:cNvCxnSpPr>
            <a:cxnSpLocks/>
          </p:cNvCxnSpPr>
          <p:nvPr/>
        </p:nvCxnSpPr>
        <p:spPr>
          <a:xfrm>
            <a:off x="3120521" y="2178921"/>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313B31E-CCA5-7441-6A8D-E83924351210}"/>
              </a:ext>
            </a:extLst>
          </p:cNvPr>
          <p:cNvSpPr/>
          <p:nvPr/>
        </p:nvSpPr>
        <p:spPr>
          <a:xfrm>
            <a:off x="3098" y="1230311"/>
            <a:ext cx="2686314"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363F8B99-6E05-74B7-0510-7C2052DB528B}"/>
              </a:ext>
            </a:extLst>
          </p:cNvPr>
          <p:cNvSpPr/>
          <p:nvPr/>
        </p:nvSpPr>
        <p:spPr>
          <a:xfrm rot="20372319">
            <a:off x="-477661" y="27714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24833154-27EF-D7F1-B131-EA2E8E4354CC}"/>
              </a:ext>
            </a:extLst>
          </p:cNvPr>
          <p:cNvSpPr txBox="1"/>
          <p:nvPr/>
        </p:nvSpPr>
        <p:spPr>
          <a:xfrm>
            <a:off x="518626" y="1437277"/>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L'IA svolge un ruolo cruciale nel promuovere la sostenibilità nel settore energetico:</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8115680F-D482-1473-2117-B8518D2E5073}"/>
              </a:ext>
            </a:extLst>
          </p:cNvPr>
          <p:cNvCxnSpPr>
            <a:cxnSpLocks/>
          </p:cNvCxnSpPr>
          <p:nvPr/>
        </p:nvCxnSpPr>
        <p:spPr>
          <a:xfrm>
            <a:off x="3120521" y="1613861"/>
            <a:ext cx="0" cy="3732045"/>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415557-3A8A-013A-6DA4-1F723A1DEAB4}"/>
              </a:ext>
            </a:extLst>
          </p:cNvPr>
          <p:cNvCxnSpPr>
            <a:cxnSpLocks/>
          </p:cNvCxnSpPr>
          <p:nvPr/>
        </p:nvCxnSpPr>
        <p:spPr>
          <a:xfrm>
            <a:off x="3126947" y="3165585"/>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A6A4E6-8CC6-158E-2CEF-5AF776883454}"/>
              </a:ext>
            </a:extLst>
          </p:cNvPr>
          <p:cNvCxnSpPr>
            <a:cxnSpLocks/>
          </p:cNvCxnSpPr>
          <p:nvPr/>
        </p:nvCxnSpPr>
        <p:spPr>
          <a:xfrm>
            <a:off x="3126947" y="4191543"/>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22D6117-2879-05C3-53D6-86B97B1D9B8F}"/>
              </a:ext>
            </a:extLst>
          </p:cNvPr>
          <p:cNvCxnSpPr>
            <a:cxnSpLocks/>
          </p:cNvCxnSpPr>
          <p:nvPr/>
        </p:nvCxnSpPr>
        <p:spPr>
          <a:xfrm>
            <a:off x="3126947" y="534590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A6289B4-9C54-5395-CC7F-1DC87643DD7F}"/>
              </a:ext>
            </a:extLst>
          </p:cNvPr>
          <p:cNvSpPr txBox="1"/>
          <p:nvPr/>
        </p:nvSpPr>
        <p:spPr>
          <a:xfrm>
            <a:off x="2865156" y="1448853"/>
            <a:ext cx="4150160" cy="4032322"/>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Gestione delle risorse: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l'IA ottimizza l'allocazione e l'uso delle risorse energetiche, migliorando l'efficienza e riducendo gli sprechi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Riduzione dei rifiuti: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migliorando la manutenzione predittiva e ottimizzando le operazioni, l'IA contribuisce a ridurre al minimo gli sprechi nella produzione e nella distribuzione di energia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Controllo delle emissioni: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sistemi basati sull'intelligenza artificiale possono monitorare e controllare le emissioni in modo più efficace, contribuendo a ridurre l'impronta di carbonio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Integrazione delle energie rinnovabili: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L'IA migliora l'integrazione delle fonti di energia rinnovabile nella rete, facilitando la transizione verso un'energia più pulita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pic>
        <p:nvPicPr>
          <p:cNvPr id="59" name="Picture 58" descr="Wind turbines on a beach&#10;&#10;AI-generated content may be incorrect.">
            <a:extLst>
              <a:ext uri="{FF2B5EF4-FFF2-40B4-BE49-F238E27FC236}">
                <a16:creationId xmlns:a16="http://schemas.microsoft.com/office/drawing/2014/main" id="{8E5294C2-70FF-4DEF-584D-ADD53FF211CC}"/>
              </a:ext>
            </a:extLst>
          </p:cNvPr>
          <p:cNvPicPr>
            <a:picLocks noChangeAspect="1"/>
          </p:cNvPicPr>
          <p:nvPr/>
        </p:nvPicPr>
        <p:blipFill rotWithShape="1">
          <a:blip r:embed="rId2"/>
          <a:srcRect t="11228" b="11228"/>
          <a:stretch/>
        </p:blipFill>
        <p:spPr>
          <a:xfrm>
            <a:off x="0" y="5910966"/>
            <a:ext cx="7559675" cy="3908046"/>
          </a:xfrm>
          <a:prstGeom prst="rect">
            <a:avLst/>
          </a:prstGeom>
        </p:spPr>
      </p:pic>
      <p:sp>
        <p:nvSpPr>
          <p:cNvPr id="60" name="Rectangle 59">
            <a:extLst>
              <a:ext uri="{FF2B5EF4-FFF2-40B4-BE49-F238E27FC236}">
                <a16:creationId xmlns:a16="http://schemas.microsoft.com/office/drawing/2014/main" id="{9B5D577D-B2A9-C5E8-70CD-CD5BF57B2C5F}"/>
              </a:ext>
            </a:extLst>
          </p:cNvPr>
          <p:cNvSpPr/>
          <p:nvPr/>
        </p:nvSpPr>
        <p:spPr>
          <a:xfrm>
            <a:off x="-10302" y="5910966"/>
            <a:ext cx="7560000" cy="3403795"/>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823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1077-8449-0C21-FC1A-DA36AC58B3BD}"/>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996EA9ED-1F69-F929-2D0E-FC9D290D2268}"/>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45</a:t>
            </a:fld>
            <a:endParaRPr lang="en-US" dirty="0">
              <a:solidFill>
                <a:srgbClr val="262626"/>
              </a:solidFill>
            </a:endParaRPr>
          </a:p>
        </p:txBody>
      </p:sp>
      <p:cxnSp>
        <p:nvCxnSpPr>
          <p:cNvPr id="4" name="Straight Connector 3">
            <a:extLst>
              <a:ext uri="{FF2B5EF4-FFF2-40B4-BE49-F238E27FC236}">
                <a16:creationId xmlns:a16="http://schemas.microsoft.com/office/drawing/2014/main" id="{ADFBF797-9419-27BA-39A3-4EC9AF85472F}"/>
              </a:ext>
            </a:extLst>
          </p:cNvPr>
          <p:cNvCxnSpPr>
            <a:cxnSpLocks/>
          </p:cNvCxnSpPr>
          <p:nvPr/>
        </p:nvCxnSpPr>
        <p:spPr>
          <a:xfrm>
            <a:off x="668028" y="465236"/>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B93822-AA56-3A8A-393A-1E0EADF0816E}"/>
              </a:ext>
            </a:extLst>
          </p:cNvPr>
          <p:cNvCxnSpPr>
            <a:cxnSpLocks/>
          </p:cNvCxnSpPr>
          <p:nvPr/>
        </p:nvCxnSpPr>
        <p:spPr>
          <a:xfrm flipH="1">
            <a:off x="-7337" y="527228"/>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D838B4-6420-0576-5CF1-0476944E8058}"/>
              </a:ext>
            </a:extLst>
          </p:cNvPr>
          <p:cNvSpPr txBox="1"/>
          <p:nvPr/>
        </p:nvSpPr>
        <p:spPr>
          <a:xfrm>
            <a:off x="388531" y="366904"/>
            <a:ext cx="6626785"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4. </a:t>
            </a:r>
            <a:r>
              <a:rPr lang="en-US" sz="1900" b="1" dirty="0">
                <a:solidFill>
                  <a:srgbClr val="00898B"/>
                </a:solidFill>
                <a:latin typeface="Calibri" panose="020F0502020204030204" pitchFamily="34" charset="0"/>
                <a:cs typeface="Calibri" panose="020F0502020204030204" pitchFamily="34" charset="0"/>
              </a:rPr>
              <a:t>     Sfide etiche: pregiudizi, privacy dei dati e responsabilità </a:t>
            </a:r>
          </a:p>
        </p:txBody>
      </p:sp>
      <p:cxnSp>
        <p:nvCxnSpPr>
          <p:cNvPr id="7" name="Straight Connector 6">
            <a:extLst>
              <a:ext uri="{FF2B5EF4-FFF2-40B4-BE49-F238E27FC236}">
                <a16:creationId xmlns:a16="http://schemas.microsoft.com/office/drawing/2014/main" id="{85148446-4852-563C-DACF-763D2AEDAE6E}"/>
              </a:ext>
            </a:extLst>
          </p:cNvPr>
          <p:cNvCxnSpPr>
            <a:cxnSpLocks/>
          </p:cNvCxnSpPr>
          <p:nvPr/>
        </p:nvCxnSpPr>
        <p:spPr>
          <a:xfrm>
            <a:off x="3099" y="1553070"/>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06DA4F-3616-7126-7454-A01C02DDA18A}"/>
              </a:ext>
            </a:extLst>
          </p:cNvPr>
          <p:cNvCxnSpPr>
            <a:cxnSpLocks/>
          </p:cNvCxnSpPr>
          <p:nvPr/>
        </p:nvCxnSpPr>
        <p:spPr>
          <a:xfrm>
            <a:off x="3120521" y="2178921"/>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3CB7D4B-7DDD-414D-33EF-B92A2FC1EC29}"/>
              </a:ext>
            </a:extLst>
          </p:cNvPr>
          <p:cNvSpPr/>
          <p:nvPr/>
        </p:nvSpPr>
        <p:spPr>
          <a:xfrm>
            <a:off x="3098" y="1230311"/>
            <a:ext cx="2686314"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51F9DF9F-1394-46F7-819D-8B37EA5C80E7}"/>
              </a:ext>
            </a:extLst>
          </p:cNvPr>
          <p:cNvSpPr/>
          <p:nvPr/>
        </p:nvSpPr>
        <p:spPr>
          <a:xfrm rot="20372319">
            <a:off x="-477661" y="277146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6A4158B1-4004-A0D5-6104-17033555CD72}"/>
              </a:ext>
            </a:extLst>
          </p:cNvPr>
          <p:cNvSpPr txBox="1"/>
          <p:nvPr/>
        </p:nvSpPr>
        <p:spPr>
          <a:xfrm>
            <a:off x="518626" y="1437277"/>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L'implementazione dell'IA nel settore energetico solleva diverse questioni etiche:</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0558C000-F2C6-208A-D772-E53D83373A0A}"/>
              </a:ext>
            </a:extLst>
          </p:cNvPr>
          <p:cNvCxnSpPr>
            <a:cxnSpLocks/>
          </p:cNvCxnSpPr>
          <p:nvPr/>
        </p:nvCxnSpPr>
        <p:spPr>
          <a:xfrm>
            <a:off x="3120521" y="1613861"/>
            <a:ext cx="0" cy="3488205"/>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9C4381-5E10-9AED-0974-F8DBB90B0835}"/>
              </a:ext>
            </a:extLst>
          </p:cNvPr>
          <p:cNvCxnSpPr>
            <a:cxnSpLocks/>
          </p:cNvCxnSpPr>
          <p:nvPr/>
        </p:nvCxnSpPr>
        <p:spPr>
          <a:xfrm>
            <a:off x="3120521" y="3038264"/>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BCB507-153E-B6D8-4862-54CD69562BF6}"/>
              </a:ext>
            </a:extLst>
          </p:cNvPr>
          <p:cNvCxnSpPr>
            <a:cxnSpLocks/>
          </p:cNvCxnSpPr>
          <p:nvPr/>
        </p:nvCxnSpPr>
        <p:spPr>
          <a:xfrm>
            <a:off x="3126947" y="4049303"/>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EF071F-FE94-B646-DAB9-31F1884D1740}"/>
              </a:ext>
            </a:extLst>
          </p:cNvPr>
          <p:cNvCxnSpPr>
            <a:cxnSpLocks/>
          </p:cNvCxnSpPr>
          <p:nvPr/>
        </p:nvCxnSpPr>
        <p:spPr>
          <a:xfrm>
            <a:off x="3106489" y="510206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E0AD18-1E32-DA36-B642-1AB79E9D0D66}"/>
              </a:ext>
            </a:extLst>
          </p:cNvPr>
          <p:cNvSpPr txBox="1"/>
          <p:nvPr/>
        </p:nvSpPr>
        <p:spPr>
          <a:xfrm>
            <a:off x="2865156" y="1448853"/>
            <a:ext cx="4150160" cy="372454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Pregiudizi algoritmici: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È fondamentale garantire che i sistemi di IA funzionino in modo equo ed evitino risultati discriminatori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Privacy dei dati: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La raccolta e l'utilizzo di grandi quantità di dati energetici sollevano preoccupazioni in merito alla privacy e ai rischi per la sicurezza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Responsabilità: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Poiché i sistemi di IA prendono decisioni autonome, sorgono interrogativi sulla responsabilità e l'affidabilità di tali decisioni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Trasparenza: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È necessario che i sistemi di IA siano trasparenti nei loro processi decisionali per creare fiducia e garantire un funzionamento etico</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0F105A3A-E9EF-224B-8466-65E493B9C18F}"/>
              </a:ext>
            </a:extLst>
          </p:cNvPr>
          <p:cNvCxnSpPr>
            <a:cxnSpLocks/>
          </p:cNvCxnSpPr>
          <p:nvPr/>
        </p:nvCxnSpPr>
        <p:spPr>
          <a:xfrm>
            <a:off x="3099" y="5936351"/>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CC084E-9F2B-FD6C-52B6-D428CC85F7FC}"/>
              </a:ext>
            </a:extLst>
          </p:cNvPr>
          <p:cNvCxnSpPr>
            <a:cxnSpLocks/>
          </p:cNvCxnSpPr>
          <p:nvPr/>
        </p:nvCxnSpPr>
        <p:spPr>
          <a:xfrm>
            <a:off x="3120521" y="6562202"/>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9E7C15D-2176-D44B-8E4C-0519268DF541}"/>
              </a:ext>
            </a:extLst>
          </p:cNvPr>
          <p:cNvSpPr/>
          <p:nvPr/>
        </p:nvSpPr>
        <p:spPr>
          <a:xfrm>
            <a:off x="3098" y="5613592"/>
            <a:ext cx="2686314"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59EB3D4C-6F57-A03B-695E-970849982F78}"/>
              </a:ext>
            </a:extLst>
          </p:cNvPr>
          <p:cNvSpPr/>
          <p:nvPr/>
        </p:nvSpPr>
        <p:spPr>
          <a:xfrm rot="20372319">
            <a:off x="-477661" y="7154742"/>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47" name="TextBox 46">
            <a:extLst>
              <a:ext uri="{FF2B5EF4-FFF2-40B4-BE49-F238E27FC236}">
                <a16:creationId xmlns:a16="http://schemas.microsoft.com/office/drawing/2014/main" id="{1D3CF775-467F-3304-9E5C-9279E6605502}"/>
              </a:ext>
            </a:extLst>
          </p:cNvPr>
          <p:cNvSpPr txBox="1"/>
          <p:nvPr/>
        </p:nvSpPr>
        <p:spPr>
          <a:xfrm>
            <a:off x="518626" y="5820558"/>
            <a:ext cx="1979016" cy="2352247"/>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Quadri normativi e migliori pratiche per l'implementazione etica dell'IA</a:t>
            </a:r>
          </a:p>
          <a:p>
            <a:pPr>
              <a:lnSpc>
                <a:spcPts val="1580"/>
              </a:lnSpc>
            </a:pPr>
            <a:r>
              <a:rPr lang="en-US" sz="1600" b="1" dirty="0">
                <a:solidFill>
                  <a:schemeClr val="bg1"/>
                </a:solidFill>
                <a:latin typeface="Calibri" panose="020F0502020204030204" pitchFamily="34" charset="0"/>
                <a:cs typeface="Calibri" panose="020F0502020204030204" pitchFamily="34" charset="0"/>
              </a:rPr>
              <a:t> </a:t>
            </a:r>
          </a:p>
          <a:p>
            <a:pPr>
              <a:lnSpc>
                <a:spcPts val="1580"/>
              </a:lnSpc>
            </a:pPr>
            <a:r>
              <a:rPr lang="en-US" sz="1600" b="1" dirty="0">
                <a:solidFill>
                  <a:schemeClr val="bg1"/>
                </a:solidFill>
                <a:latin typeface="Calibri" panose="020F0502020204030204" pitchFamily="34" charset="0"/>
                <a:cs typeface="Calibri" panose="020F0502020204030204" pitchFamily="34" charset="0"/>
              </a:rPr>
              <a:t>Per affrontare le sfide etiche, si stanno prendendo in considerazione i seguenti approcci: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48" name="Straight Connector 47">
            <a:extLst>
              <a:ext uri="{FF2B5EF4-FFF2-40B4-BE49-F238E27FC236}">
                <a16:creationId xmlns:a16="http://schemas.microsoft.com/office/drawing/2014/main" id="{F7EB6AC3-FF57-2E8A-F308-7B3D1216DB6B}"/>
              </a:ext>
            </a:extLst>
          </p:cNvPr>
          <p:cNvCxnSpPr>
            <a:cxnSpLocks/>
          </p:cNvCxnSpPr>
          <p:nvPr/>
        </p:nvCxnSpPr>
        <p:spPr>
          <a:xfrm>
            <a:off x="3120521" y="5997142"/>
            <a:ext cx="0" cy="4013547"/>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967B0B9-EA83-0F1D-E318-C9918C62677A}"/>
              </a:ext>
            </a:extLst>
          </p:cNvPr>
          <p:cNvCxnSpPr>
            <a:cxnSpLocks/>
          </p:cNvCxnSpPr>
          <p:nvPr/>
        </p:nvCxnSpPr>
        <p:spPr>
          <a:xfrm>
            <a:off x="3126947" y="7432488"/>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6C98FFE-63C5-328D-0E72-66224F680E5F}"/>
              </a:ext>
            </a:extLst>
          </p:cNvPr>
          <p:cNvCxnSpPr>
            <a:cxnSpLocks/>
          </p:cNvCxnSpPr>
          <p:nvPr/>
        </p:nvCxnSpPr>
        <p:spPr>
          <a:xfrm>
            <a:off x="3135150" y="9140090"/>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05E86A-310B-7F39-00EB-8A1F4796DACE}"/>
              </a:ext>
            </a:extLst>
          </p:cNvPr>
          <p:cNvCxnSpPr>
            <a:cxnSpLocks/>
          </p:cNvCxnSpPr>
          <p:nvPr/>
        </p:nvCxnSpPr>
        <p:spPr>
          <a:xfrm>
            <a:off x="3135150" y="10010689"/>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61D054A-A4FA-34E5-A45A-C685B7FD648B}"/>
              </a:ext>
            </a:extLst>
          </p:cNvPr>
          <p:cNvSpPr txBox="1"/>
          <p:nvPr/>
        </p:nvSpPr>
        <p:spPr>
          <a:xfrm>
            <a:off x="2865156" y="5832134"/>
            <a:ext cx="4150160" cy="444012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Linee guida etiche: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Definizione di linee guida e quadri etici completi per disciplinare l'uso dell'IA nella gestione dell'energia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Requisiti di trasparenza: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Implementazione di normative che impongono la trasparenza nei processi decisionali dell'IA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Legislazione sulla protezione dei dati: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Applicazione di leggi rigorose in materia di protezione dei dati per salvaguardare la privacy e la sicurezza</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Misure di responsabilità: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Sviluppo di linee chiare di responsabilità per le decisioni basate sull'IA nel settore energetico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05. </a:t>
            </a:r>
            <a:r>
              <a:rPr lang="en-US" sz="1600" b="1" dirty="0">
                <a:solidFill>
                  <a:srgbClr val="00898B"/>
                </a:solidFill>
                <a:latin typeface="Calibri" panose="020F0502020204030204" pitchFamily="34" charset="0"/>
                <a:cs typeface="Calibri" panose="020F0502020204030204" pitchFamily="34" charset="0"/>
              </a:rPr>
              <a:t>    Monitoraggio continuo: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Implementazione di pratiche di monitoraggio continuo per garantire che i sistemi di IA rispettino gli standard etici</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2758125-B606-A81C-25CC-9B4E4CD59B87}"/>
              </a:ext>
            </a:extLst>
          </p:cNvPr>
          <p:cNvCxnSpPr>
            <a:cxnSpLocks/>
          </p:cNvCxnSpPr>
          <p:nvPr/>
        </p:nvCxnSpPr>
        <p:spPr>
          <a:xfrm>
            <a:off x="3135150" y="8266532"/>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903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5D21-AED7-C18F-71E2-BEB5C76ABA4B}"/>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EB289382-48F8-194C-1CF3-7AD3F96C46A6}"/>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46</a:t>
            </a:fld>
            <a:endParaRPr lang="en-US" dirty="0">
              <a:solidFill>
                <a:srgbClr val="262626"/>
              </a:solidFill>
            </a:endParaRPr>
          </a:p>
        </p:txBody>
      </p:sp>
      <p:cxnSp>
        <p:nvCxnSpPr>
          <p:cNvPr id="4" name="Straight Connector 3">
            <a:extLst>
              <a:ext uri="{FF2B5EF4-FFF2-40B4-BE49-F238E27FC236}">
                <a16:creationId xmlns:a16="http://schemas.microsoft.com/office/drawing/2014/main" id="{A4E72B4E-B3AD-8A3F-C103-47570C60A195}"/>
              </a:ext>
            </a:extLst>
          </p:cNvPr>
          <p:cNvCxnSpPr>
            <a:cxnSpLocks/>
          </p:cNvCxnSpPr>
          <p:nvPr/>
        </p:nvCxnSpPr>
        <p:spPr>
          <a:xfrm>
            <a:off x="668028" y="465236"/>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83DD6CB-BBDF-5762-B6D4-63CD8419F67B}"/>
              </a:ext>
            </a:extLst>
          </p:cNvPr>
          <p:cNvCxnSpPr>
            <a:cxnSpLocks/>
          </p:cNvCxnSpPr>
          <p:nvPr/>
        </p:nvCxnSpPr>
        <p:spPr>
          <a:xfrm flipH="1">
            <a:off x="-7337" y="527228"/>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1753BF-9AAE-AE7E-1DD9-5B6313275068}"/>
              </a:ext>
            </a:extLst>
          </p:cNvPr>
          <p:cNvSpPr txBox="1"/>
          <p:nvPr/>
        </p:nvSpPr>
        <p:spPr>
          <a:xfrm>
            <a:off x="388531" y="366904"/>
            <a:ext cx="6626785"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5. </a:t>
            </a:r>
            <a:r>
              <a:rPr lang="en-US" sz="1900" b="1" dirty="0">
                <a:solidFill>
                  <a:srgbClr val="00898B"/>
                </a:solidFill>
                <a:latin typeface="Calibri" panose="020F0502020204030204" pitchFamily="34" charset="0"/>
                <a:cs typeface="Calibri" panose="020F0502020204030204" pitchFamily="34" charset="0"/>
              </a:rPr>
              <a:t>     Ostacoli all'implementazione dell'IA </a:t>
            </a:r>
          </a:p>
        </p:txBody>
      </p:sp>
      <p:cxnSp>
        <p:nvCxnSpPr>
          <p:cNvPr id="7" name="Straight Connector 6">
            <a:extLst>
              <a:ext uri="{FF2B5EF4-FFF2-40B4-BE49-F238E27FC236}">
                <a16:creationId xmlns:a16="http://schemas.microsoft.com/office/drawing/2014/main" id="{C1608467-AFC5-6678-2D31-6131B5314FA7}"/>
              </a:ext>
            </a:extLst>
          </p:cNvPr>
          <p:cNvCxnSpPr>
            <a:cxnSpLocks/>
          </p:cNvCxnSpPr>
          <p:nvPr/>
        </p:nvCxnSpPr>
        <p:spPr>
          <a:xfrm>
            <a:off x="3099" y="1384885"/>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0B9002-6611-1108-A483-84A0A035CA4C}"/>
              </a:ext>
            </a:extLst>
          </p:cNvPr>
          <p:cNvCxnSpPr>
            <a:cxnSpLocks/>
          </p:cNvCxnSpPr>
          <p:nvPr/>
        </p:nvCxnSpPr>
        <p:spPr>
          <a:xfrm>
            <a:off x="3120521" y="201073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D6C9B7D-651B-EC48-5F59-8291D75675B1}"/>
              </a:ext>
            </a:extLst>
          </p:cNvPr>
          <p:cNvSpPr/>
          <p:nvPr/>
        </p:nvSpPr>
        <p:spPr>
          <a:xfrm>
            <a:off x="3098" y="1062126"/>
            <a:ext cx="2686314"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53ADF1E7-503A-C5FC-5EFE-10E4B55FAB9D}"/>
              </a:ext>
            </a:extLst>
          </p:cNvPr>
          <p:cNvSpPr/>
          <p:nvPr/>
        </p:nvSpPr>
        <p:spPr>
          <a:xfrm rot="20372319">
            <a:off x="-477661" y="260327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923A9D1F-3595-BAD5-6CDF-13CAD5713E40}"/>
              </a:ext>
            </a:extLst>
          </p:cNvPr>
          <p:cNvSpPr txBox="1"/>
          <p:nvPr/>
        </p:nvSpPr>
        <p:spPr>
          <a:xfrm>
            <a:off x="518626" y="1269092"/>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Il settore energetico deve affrontare diversi ostacoli nell'implementazione dell'IA:</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E13B8F32-5A96-6CB6-7ADE-F825E2065FE6}"/>
              </a:ext>
            </a:extLst>
          </p:cNvPr>
          <p:cNvCxnSpPr>
            <a:cxnSpLocks/>
          </p:cNvCxnSpPr>
          <p:nvPr/>
        </p:nvCxnSpPr>
        <p:spPr>
          <a:xfrm>
            <a:off x="3120521" y="1445676"/>
            <a:ext cx="0" cy="3488205"/>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8A30376-F936-3F9C-40F8-85A10CFC97B5}"/>
              </a:ext>
            </a:extLst>
          </p:cNvPr>
          <p:cNvCxnSpPr>
            <a:cxnSpLocks/>
          </p:cNvCxnSpPr>
          <p:nvPr/>
        </p:nvCxnSpPr>
        <p:spPr>
          <a:xfrm>
            <a:off x="3120521" y="2970440"/>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D8BB1CC-A0A2-9769-C68C-05409387A7E5}"/>
              </a:ext>
            </a:extLst>
          </p:cNvPr>
          <p:cNvCxnSpPr>
            <a:cxnSpLocks/>
          </p:cNvCxnSpPr>
          <p:nvPr/>
        </p:nvCxnSpPr>
        <p:spPr>
          <a:xfrm>
            <a:off x="3120521" y="4081604"/>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8A61B5-C1D0-61CE-2769-90A23A71D029}"/>
              </a:ext>
            </a:extLst>
          </p:cNvPr>
          <p:cNvCxnSpPr>
            <a:cxnSpLocks/>
          </p:cNvCxnSpPr>
          <p:nvPr/>
        </p:nvCxnSpPr>
        <p:spPr>
          <a:xfrm>
            <a:off x="3106489" y="4933881"/>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CC0DD45-91EE-0ACC-1D5C-05D7BEBDE7E8}"/>
              </a:ext>
            </a:extLst>
          </p:cNvPr>
          <p:cNvSpPr txBox="1"/>
          <p:nvPr/>
        </p:nvSpPr>
        <p:spPr>
          <a:xfrm>
            <a:off x="2865156" y="1280668"/>
            <a:ext cx="4150160" cy="4186211"/>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Sfide tecniche: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L'integrazione dell'IA nelle infrastrutture energetiche esistenti può essere complessa e tecnicamente impegnativa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Vincoli finanziari: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Gli elevati costi iniziali dell'implementazione dell'IA possono rappresentare un ostacolo significativo, soprattutto per le piccole aziende energetiche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Qualità e disponibilità dei dati: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 sistemi di IA richiedono grandi quantità di dati di alta qualità, che potrebbero non essere sempre facilmente disponibili nel settore energetico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Incertezza normativa: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La natura in continua evoluzione delle normative sull'IA può creare incertezza ed esitazione nell'implementazione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58EEA4A5-54AA-C11B-6729-67645E956E46}"/>
              </a:ext>
            </a:extLst>
          </p:cNvPr>
          <p:cNvCxnSpPr>
            <a:cxnSpLocks/>
          </p:cNvCxnSpPr>
          <p:nvPr/>
        </p:nvCxnSpPr>
        <p:spPr>
          <a:xfrm>
            <a:off x="3099" y="5902847"/>
            <a:ext cx="308396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72881D-F1CE-60AE-51E9-8A3F2AD7DFE6}"/>
              </a:ext>
            </a:extLst>
          </p:cNvPr>
          <p:cNvCxnSpPr>
            <a:cxnSpLocks/>
          </p:cNvCxnSpPr>
          <p:nvPr/>
        </p:nvCxnSpPr>
        <p:spPr>
          <a:xfrm>
            <a:off x="3128791" y="633875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462DD29-03CD-46BA-5512-3B0BE51AE515}"/>
              </a:ext>
            </a:extLst>
          </p:cNvPr>
          <p:cNvSpPr/>
          <p:nvPr/>
        </p:nvSpPr>
        <p:spPr>
          <a:xfrm>
            <a:off x="3098" y="5580088"/>
            <a:ext cx="2686314"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015BF016-F33D-2092-65F2-5A2C334BFE4C}"/>
              </a:ext>
            </a:extLst>
          </p:cNvPr>
          <p:cNvSpPr/>
          <p:nvPr/>
        </p:nvSpPr>
        <p:spPr>
          <a:xfrm rot="20372319">
            <a:off x="-477661" y="712123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32" name="TextBox 31">
            <a:extLst>
              <a:ext uri="{FF2B5EF4-FFF2-40B4-BE49-F238E27FC236}">
                <a16:creationId xmlns:a16="http://schemas.microsoft.com/office/drawing/2014/main" id="{C079CCCE-AA38-F675-6875-F3523F11FC2D}"/>
              </a:ext>
            </a:extLst>
          </p:cNvPr>
          <p:cNvSpPr txBox="1"/>
          <p:nvPr/>
        </p:nvSpPr>
        <p:spPr>
          <a:xfrm>
            <a:off x="518626" y="5787054"/>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Ostacoli più generali, tra cui la resistenza al cambiamento e la mancanza di comprensione</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33" name="Straight Connector 32">
            <a:extLst>
              <a:ext uri="{FF2B5EF4-FFF2-40B4-BE49-F238E27FC236}">
                <a16:creationId xmlns:a16="http://schemas.microsoft.com/office/drawing/2014/main" id="{263C4823-A141-CF2B-A12C-77DC39600DD1}"/>
              </a:ext>
            </a:extLst>
          </p:cNvPr>
          <p:cNvCxnSpPr>
            <a:cxnSpLocks/>
          </p:cNvCxnSpPr>
          <p:nvPr/>
        </p:nvCxnSpPr>
        <p:spPr>
          <a:xfrm>
            <a:off x="3120521" y="5963638"/>
            <a:ext cx="0" cy="4139707"/>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3E9799-5CF2-E606-F41A-486D46A9025F}"/>
              </a:ext>
            </a:extLst>
          </p:cNvPr>
          <p:cNvCxnSpPr>
            <a:cxnSpLocks/>
          </p:cNvCxnSpPr>
          <p:nvPr/>
        </p:nvCxnSpPr>
        <p:spPr>
          <a:xfrm>
            <a:off x="3128791" y="7343436"/>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45F0DF-82D4-52F7-8A92-9776CC501748}"/>
              </a:ext>
            </a:extLst>
          </p:cNvPr>
          <p:cNvCxnSpPr>
            <a:cxnSpLocks/>
          </p:cNvCxnSpPr>
          <p:nvPr/>
        </p:nvCxnSpPr>
        <p:spPr>
          <a:xfrm>
            <a:off x="3128791" y="8365389"/>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08EF43-19AF-0FDD-7BB4-DE88560E6C95}"/>
              </a:ext>
            </a:extLst>
          </p:cNvPr>
          <p:cNvCxnSpPr>
            <a:cxnSpLocks/>
          </p:cNvCxnSpPr>
          <p:nvPr/>
        </p:nvCxnSpPr>
        <p:spPr>
          <a:xfrm>
            <a:off x="3128791" y="10103345"/>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310AF99-732F-422C-FCCC-A447F2B5E5A7}"/>
              </a:ext>
            </a:extLst>
          </p:cNvPr>
          <p:cNvSpPr txBox="1"/>
          <p:nvPr/>
        </p:nvSpPr>
        <p:spPr>
          <a:xfrm>
            <a:off x="2865156" y="5798630"/>
            <a:ext cx="4150160" cy="4878708"/>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Oltre alle sfide specifiche del settore, esistono questioni più ampie che ostacolano l'adozione dell'IA: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Resistenza al cambiamento: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Le pratiche e le mentalità tradizionali nel settore energetico possono portare a una resistenza nei confronti delle nuove tecnologie di 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Mancanza di comprensione: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Spesso c'è una lacuna nella comprensione dei potenziali vantaggi e delle applicazioni dell'IA nella gestione dell'energia e nell'efficienza energetica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Problemi di fiducia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GB" sz="1150" kern="100" dirty="0">
                <a:effectLst/>
                <a:latin typeface="Calibri" panose="020F0502020204030204" pitchFamily="34" charset="0"/>
                <a:ea typeface="Corbel" panose="020B0503020204020204" pitchFamily="34" charset="0"/>
                <a:cs typeface="Calibri" panose="020F0502020204030204" pitchFamily="34" charset="0"/>
              </a:rPr>
              <a:t>Le preoccupazioni relative all'affidabilità e all'attendibilità dei sistemi di IA possono ostacolarne l'adozione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Conformità normativa: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IE" sz="1150" kern="100" dirty="0">
                <a:effectLst/>
                <a:latin typeface="Calibri" panose="020F0502020204030204" pitchFamily="34" charset="0"/>
                <a:ea typeface="Corbel" panose="020B0503020204020204" pitchFamily="34" charset="0"/>
                <a:cs typeface="Calibri" panose="020F0502020204030204" pitchFamily="34" charset="0"/>
              </a:rPr>
              <a:t>Garantire che i sistemi di IA siano conformi alle normative energetiche in continua evoluzione può essere difficile e richiedere molto tempo</a:t>
            </a: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41" name="Straight Connector 40">
            <a:extLst>
              <a:ext uri="{FF2B5EF4-FFF2-40B4-BE49-F238E27FC236}">
                <a16:creationId xmlns:a16="http://schemas.microsoft.com/office/drawing/2014/main" id="{9B461C4B-CD59-1C43-8CEE-294F04207F36}"/>
              </a:ext>
            </a:extLst>
          </p:cNvPr>
          <p:cNvCxnSpPr>
            <a:cxnSpLocks/>
          </p:cNvCxnSpPr>
          <p:nvPr/>
        </p:nvCxnSpPr>
        <p:spPr>
          <a:xfrm>
            <a:off x="3128791" y="9231467"/>
            <a:ext cx="445318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54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8494-BECF-C623-F58D-14749A2AEBD7}"/>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A8C2BE2D-E81F-2F08-46FF-F9BAEFFBF0C3}"/>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47</a:t>
            </a:fld>
            <a:endParaRPr lang="en-US" dirty="0">
              <a:solidFill>
                <a:srgbClr val="262626"/>
              </a:solidFill>
            </a:endParaRPr>
          </a:p>
        </p:txBody>
      </p:sp>
      <p:cxnSp>
        <p:nvCxnSpPr>
          <p:cNvPr id="4" name="Straight Connector 3">
            <a:extLst>
              <a:ext uri="{FF2B5EF4-FFF2-40B4-BE49-F238E27FC236}">
                <a16:creationId xmlns:a16="http://schemas.microsoft.com/office/drawing/2014/main" id="{0E1E4986-5FA9-41EC-45EA-F77E36863A1B}"/>
              </a:ext>
            </a:extLst>
          </p:cNvPr>
          <p:cNvCxnSpPr>
            <a:cxnSpLocks/>
          </p:cNvCxnSpPr>
          <p:nvPr/>
        </p:nvCxnSpPr>
        <p:spPr>
          <a:xfrm>
            <a:off x="658185" y="339648"/>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1D6DD36-0D53-8044-806E-5177AC9A2CA3}"/>
              </a:ext>
            </a:extLst>
          </p:cNvPr>
          <p:cNvCxnSpPr>
            <a:cxnSpLocks/>
          </p:cNvCxnSpPr>
          <p:nvPr/>
        </p:nvCxnSpPr>
        <p:spPr>
          <a:xfrm flipH="1">
            <a:off x="-17180" y="401640"/>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93180CD-EB1A-59D9-4FF1-43EB8B9D5749}"/>
              </a:ext>
            </a:extLst>
          </p:cNvPr>
          <p:cNvSpPr txBox="1"/>
          <p:nvPr/>
        </p:nvSpPr>
        <p:spPr>
          <a:xfrm>
            <a:off x="378688" y="226995"/>
            <a:ext cx="662678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6. </a:t>
            </a:r>
            <a:r>
              <a:rPr lang="en-US" sz="1900" b="1" dirty="0">
                <a:solidFill>
                  <a:srgbClr val="00898B"/>
                </a:solidFill>
                <a:latin typeface="Calibri" panose="020F0502020204030204" pitchFamily="34" charset="0"/>
                <a:cs typeface="Calibri" panose="020F0502020204030204" pitchFamily="34" charset="0"/>
              </a:rPr>
              <a:t>      Sfide specifiche del settore (ad esempio, infrastrutture,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costi, carenze di competenze) </a:t>
            </a:r>
          </a:p>
        </p:txBody>
      </p:sp>
      <p:cxnSp>
        <p:nvCxnSpPr>
          <p:cNvPr id="7" name="Straight Connector 6">
            <a:extLst>
              <a:ext uri="{FF2B5EF4-FFF2-40B4-BE49-F238E27FC236}">
                <a16:creationId xmlns:a16="http://schemas.microsoft.com/office/drawing/2014/main" id="{17075648-B11F-2ED3-8196-C319C36F5BEC}"/>
              </a:ext>
            </a:extLst>
          </p:cNvPr>
          <p:cNvCxnSpPr>
            <a:cxnSpLocks/>
          </p:cNvCxnSpPr>
          <p:nvPr/>
        </p:nvCxnSpPr>
        <p:spPr>
          <a:xfrm>
            <a:off x="-17177" y="1290667"/>
            <a:ext cx="2864574"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5102D4-7165-B22B-1DE0-1C1D5928733F}"/>
              </a:ext>
            </a:extLst>
          </p:cNvPr>
          <p:cNvCxnSpPr>
            <a:cxnSpLocks/>
          </p:cNvCxnSpPr>
          <p:nvPr/>
        </p:nvCxnSpPr>
        <p:spPr>
          <a:xfrm>
            <a:off x="2822709" y="1854751"/>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679A9D-7AB5-B9EF-44B8-33611AFEBBC3}"/>
              </a:ext>
            </a:extLst>
          </p:cNvPr>
          <p:cNvSpPr/>
          <p:nvPr/>
        </p:nvSpPr>
        <p:spPr>
          <a:xfrm>
            <a:off x="-17178" y="967908"/>
            <a:ext cx="2484109"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C739F5A-7712-6AB3-0262-6B648C8B05E3}"/>
              </a:ext>
            </a:extLst>
          </p:cNvPr>
          <p:cNvSpPr/>
          <p:nvPr/>
        </p:nvSpPr>
        <p:spPr>
          <a:xfrm rot="20372319">
            <a:off x="-497937" y="2509058"/>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860FA6EF-CF35-F0EB-51DF-D329AB097586}"/>
              </a:ext>
            </a:extLst>
          </p:cNvPr>
          <p:cNvSpPr txBox="1"/>
          <p:nvPr/>
        </p:nvSpPr>
        <p:spPr>
          <a:xfrm>
            <a:off x="498350" y="1174874"/>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Il settore energetico deve affrontare sfide uniche nell'adozione dell'IA:</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9835EC4C-F539-0C97-C51D-FDF72FE3A722}"/>
              </a:ext>
            </a:extLst>
          </p:cNvPr>
          <p:cNvCxnSpPr>
            <a:cxnSpLocks/>
          </p:cNvCxnSpPr>
          <p:nvPr/>
        </p:nvCxnSpPr>
        <p:spPr>
          <a:xfrm>
            <a:off x="2828778" y="1351458"/>
            <a:ext cx="0" cy="2979292"/>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F118E23-E118-5A14-AE25-9D4348080618}"/>
              </a:ext>
            </a:extLst>
          </p:cNvPr>
          <p:cNvCxnSpPr>
            <a:cxnSpLocks/>
          </p:cNvCxnSpPr>
          <p:nvPr/>
        </p:nvCxnSpPr>
        <p:spPr>
          <a:xfrm>
            <a:off x="657593" y="4868509"/>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ABDD18-4FB1-01D7-2ACA-FA70F62DB247}"/>
              </a:ext>
            </a:extLst>
          </p:cNvPr>
          <p:cNvCxnSpPr>
            <a:cxnSpLocks/>
          </p:cNvCxnSpPr>
          <p:nvPr/>
        </p:nvCxnSpPr>
        <p:spPr>
          <a:xfrm flipH="1">
            <a:off x="-17772" y="4930501"/>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56E73D5-86A0-7CED-74A7-B3A608A1D965}"/>
              </a:ext>
            </a:extLst>
          </p:cNvPr>
          <p:cNvSpPr txBox="1"/>
          <p:nvPr/>
        </p:nvSpPr>
        <p:spPr>
          <a:xfrm>
            <a:off x="378096" y="4760051"/>
            <a:ext cx="6626785" cy="900246"/>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7. </a:t>
            </a:r>
            <a:r>
              <a:rPr lang="en-US" sz="1900" b="1" dirty="0">
                <a:solidFill>
                  <a:srgbClr val="00898B"/>
                </a:solidFill>
                <a:latin typeface="Calibri" panose="020F0502020204030204" pitchFamily="34" charset="0"/>
                <a:cs typeface="Calibri" panose="020F0502020204030204" pitchFamily="34" charset="0"/>
              </a:rPr>
              <a:t>      Soluzioni e raccomandazioni per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superare queste sfide</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3D7F895D-447C-50C3-A49B-C1AB0D3376DB}"/>
              </a:ext>
            </a:extLst>
          </p:cNvPr>
          <p:cNvCxnSpPr>
            <a:cxnSpLocks/>
          </p:cNvCxnSpPr>
          <p:nvPr/>
        </p:nvCxnSpPr>
        <p:spPr>
          <a:xfrm>
            <a:off x="-7336" y="5788158"/>
            <a:ext cx="2875009"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D82782D-65CE-6A5B-278E-DD3E6CDC6204}"/>
              </a:ext>
            </a:extLst>
          </p:cNvPr>
          <p:cNvSpPr/>
          <p:nvPr/>
        </p:nvSpPr>
        <p:spPr>
          <a:xfrm>
            <a:off x="-7337" y="5465399"/>
            <a:ext cx="2484109"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3808038-CDF5-A162-270D-C0F865D932E9}"/>
              </a:ext>
            </a:extLst>
          </p:cNvPr>
          <p:cNvSpPr txBox="1"/>
          <p:nvPr/>
        </p:nvSpPr>
        <p:spPr>
          <a:xfrm>
            <a:off x="508191" y="5672365"/>
            <a:ext cx="1979016" cy="1121141"/>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Per affrontare queste barriere, si raccomandano le seguenti soluzioni: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1DFE4A61-DF7C-9B5E-A25F-DD074FE9502C}"/>
              </a:ext>
            </a:extLst>
          </p:cNvPr>
          <p:cNvCxnSpPr>
            <a:cxnSpLocks/>
          </p:cNvCxnSpPr>
          <p:nvPr/>
        </p:nvCxnSpPr>
        <p:spPr>
          <a:xfrm>
            <a:off x="2838619" y="5848949"/>
            <a:ext cx="0" cy="4407661"/>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514995CD-5B6C-64B5-33F6-F1A6AC92456B}"/>
              </a:ext>
            </a:extLst>
          </p:cNvPr>
          <p:cNvSpPr/>
          <p:nvPr/>
        </p:nvSpPr>
        <p:spPr>
          <a:xfrm rot="20372319">
            <a:off x="-689490" y="7612584"/>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47" name="Straight Connector 46">
            <a:extLst>
              <a:ext uri="{FF2B5EF4-FFF2-40B4-BE49-F238E27FC236}">
                <a16:creationId xmlns:a16="http://schemas.microsoft.com/office/drawing/2014/main" id="{C89AF138-46BF-3DCF-515C-314D4488BB55}"/>
              </a:ext>
            </a:extLst>
          </p:cNvPr>
          <p:cNvCxnSpPr>
            <a:cxnSpLocks/>
          </p:cNvCxnSpPr>
          <p:nvPr/>
        </p:nvCxnSpPr>
        <p:spPr>
          <a:xfrm>
            <a:off x="2847397" y="2671136"/>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57952B-C13C-CC7C-070D-EF84C07D8813}"/>
              </a:ext>
            </a:extLst>
          </p:cNvPr>
          <p:cNvCxnSpPr>
            <a:cxnSpLocks/>
          </p:cNvCxnSpPr>
          <p:nvPr/>
        </p:nvCxnSpPr>
        <p:spPr>
          <a:xfrm>
            <a:off x="2825179" y="3461003"/>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8E104E-1AD4-37D7-0825-68E2847921B5}"/>
              </a:ext>
            </a:extLst>
          </p:cNvPr>
          <p:cNvCxnSpPr>
            <a:cxnSpLocks/>
          </p:cNvCxnSpPr>
          <p:nvPr/>
        </p:nvCxnSpPr>
        <p:spPr>
          <a:xfrm>
            <a:off x="2825179" y="4330750"/>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9E6241-E6DF-36D5-FE6B-A34FDDBAB9B3}"/>
              </a:ext>
            </a:extLst>
          </p:cNvPr>
          <p:cNvCxnSpPr>
            <a:cxnSpLocks/>
          </p:cNvCxnSpPr>
          <p:nvPr/>
        </p:nvCxnSpPr>
        <p:spPr>
          <a:xfrm>
            <a:off x="2832552" y="6243255"/>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7E4D5BE-4E64-464A-D5F5-54ADB462B78C}"/>
              </a:ext>
            </a:extLst>
          </p:cNvPr>
          <p:cNvCxnSpPr>
            <a:cxnSpLocks/>
          </p:cNvCxnSpPr>
          <p:nvPr/>
        </p:nvCxnSpPr>
        <p:spPr>
          <a:xfrm>
            <a:off x="2832552" y="7012824"/>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EFE093-43B1-F882-82E9-977D7DAFA125}"/>
              </a:ext>
            </a:extLst>
          </p:cNvPr>
          <p:cNvCxnSpPr>
            <a:cxnSpLocks/>
          </p:cNvCxnSpPr>
          <p:nvPr/>
        </p:nvCxnSpPr>
        <p:spPr>
          <a:xfrm>
            <a:off x="2832552" y="7819465"/>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78D4451-7136-33E0-A0A5-129EEB993A7C}"/>
              </a:ext>
            </a:extLst>
          </p:cNvPr>
          <p:cNvCxnSpPr>
            <a:cxnSpLocks/>
          </p:cNvCxnSpPr>
          <p:nvPr/>
        </p:nvCxnSpPr>
        <p:spPr>
          <a:xfrm>
            <a:off x="2832552" y="8614411"/>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4E9700E-B9E0-90A2-BC09-F28B733C2CBE}"/>
              </a:ext>
            </a:extLst>
          </p:cNvPr>
          <p:cNvCxnSpPr>
            <a:cxnSpLocks/>
          </p:cNvCxnSpPr>
          <p:nvPr/>
        </p:nvCxnSpPr>
        <p:spPr>
          <a:xfrm>
            <a:off x="2832552" y="10256610"/>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29D5AC-7B9C-E0F4-6F5C-B1B47FA354B5}"/>
              </a:ext>
            </a:extLst>
          </p:cNvPr>
          <p:cNvCxnSpPr>
            <a:cxnSpLocks/>
          </p:cNvCxnSpPr>
          <p:nvPr/>
        </p:nvCxnSpPr>
        <p:spPr>
          <a:xfrm>
            <a:off x="2832552" y="9408032"/>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BFBFEE8-93FA-A592-BA52-F17BE88AE683}"/>
              </a:ext>
            </a:extLst>
          </p:cNvPr>
          <p:cNvSpPr txBox="1"/>
          <p:nvPr/>
        </p:nvSpPr>
        <p:spPr>
          <a:xfrm>
            <a:off x="2573411" y="1186450"/>
            <a:ext cx="4683600" cy="3262881"/>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Infrastrutture obsolete: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Molti sistemi energetici si basano su infrastrutture obsolete che potrebbero non essere compatibili con le tecnologie avanzate di 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Elevati costi di implementazione: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Il settore energetico richiede spesso investimenti iniziali significativi per implementare efficacemente le soluzioni di 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Carenza di competenze: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C'è una carenza di professionisti con le competenze necessarie sia nei sistemi energetici che nelle tecnologie di 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Silos di dati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Le aziende energetiche spesso conservano i dati in sistemi separati, rendendo difficile l'integrazione e l'utilizzo per le applicazioni di 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5A6862A7-7B3D-EB31-863C-FEF50588C261}"/>
              </a:ext>
            </a:extLst>
          </p:cNvPr>
          <p:cNvSpPr txBox="1"/>
          <p:nvPr/>
        </p:nvSpPr>
        <p:spPr>
          <a:xfrm>
            <a:off x="2583254" y="5683941"/>
            <a:ext cx="4683600" cy="4601709"/>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Investimenti nelle infrastrutture: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Modernizzazione delle infrastrutture energetiche per supportare l'integrazione dell'IA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Programmi di formazione completi: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Sviluppo e implementazione di programmi di formazione per colmare il divario di competenze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Approcci collaborativi: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Promuovere la collaborazione tra gli stakeholder del settore, i responsabili politici e gli istituti di istruzione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Progetti pilota: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Dimostrazione dei vantaggi tangibili dell'IA attraverso progetti pilota su piccola scala per ottenere sostegno e superare le resistenze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05. </a:t>
            </a:r>
            <a:r>
              <a:rPr lang="en-US" sz="1600" b="1" dirty="0">
                <a:solidFill>
                  <a:srgbClr val="00898B"/>
                </a:solidFill>
                <a:latin typeface="Calibri" panose="020F0502020204030204" pitchFamily="34" charset="0"/>
                <a:cs typeface="Calibri" panose="020F0502020204030204" pitchFamily="34" charset="0"/>
              </a:rPr>
              <a:t>   Comunicazione chiara:</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Migliorare la comprensione del potenziale dell'IA attraverso una comunicazione chiara e accessibile sui suoi vantaggi e le sue applicazioni</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06. </a:t>
            </a:r>
            <a:r>
              <a:rPr lang="en-US" sz="1600" b="1" dirty="0">
                <a:solidFill>
                  <a:srgbClr val="00898B"/>
                </a:solidFill>
                <a:latin typeface="Calibri" panose="020F0502020204030204" pitchFamily="34" charset="0"/>
                <a:cs typeface="Calibri" panose="020F0502020204030204" pitchFamily="34" charset="0"/>
              </a:rPr>
              <a:t>   Allineamento normativo: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Collaborare con le autorità di regolamentazione per sviluppare quadri normativi sull'IA che bilancino l'innovazione con le considerazioni etiche</a:t>
            </a:r>
          </a:p>
        </p:txBody>
      </p:sp>
    </p:spTree>
    <p:extLst>
      <p:ext uri="{BB962C8B-B14F-4D97-AF65-F5344CB8AC3E}">
        <p14:creationId xmlns:p14="http://schemas.microsoft.com/office/powerpoint/2010/main" val="2480613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2F57-5D59-F880-6286-6887F8DB63BD}"/>
            </a:ext>
          </a:extLst>
        </p:cNvPr>
        <p:cNvGrpSpPr/>
        <p:nvPr/>
      </p:nvGrpSpPr>
      <p:grpSpPr>
        <a:xfrm>
          <a:off x="0" y="0"/>
          <a:ext cx="0" cy="0"/>
          <a:chOff x="0" y="0"/>
          <a:chExt cx="0" cy="0"/>
        </a:xfrm>
      </p:grpSpPr>
      <p:sp>
        <p:nvSpPr>
          <p:cNvPr id="58" name="Slide Number Placeholder 5">
            <a:extLst>
              <a:ext uri="{FF2B5EF4-FFF2-40B4-BE49-F238E27FC236}">
                <a16:creationId xmlns:a16="http://schemas.microsoft.com/office/drawing/2014/main" id="{4AF24A51-6FCC-FFAF-7D3F-1C952B684C8B}"/>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48</a:t>
            </a:fld>
            <a:endParaRPr lang="en-US" dirty="0">
              <a:solidFill>
                <a:srgbClr val="262626"/>
              </a:solidFill>
            </a:endParaRPr>
          </a:p>
        </p:txBody>
      </p:sp>
      <p:cxnSp>
        <p:nvCxnSpPr>
          <p:cNvPr id="4" name="Straight Connector 3">
            <a:extLst>
              <a:ext uri="{FF2B5EF4-FFF2-40B4-BE49-F238E27FC236}">
                <a16:creationId xmlns:a16="http://schemas.microsoft.com/office/drawing/2014/main" id="{5282F6AC-7951-3AE2-F969-336CE163D849}"/>
              </a:ext>
            </a:extLst>
          </p:cNvPr>
          <p:cNvCxnSpPr>
            <a:cxnSpLocks/>
          </p:cNvCxnSpPr>
          <p:nvPr/>
        </p:nvCxnSpPr>
        <p:spPr>
          <a:xfrm>
            <a:off x="668028" y="465236"/>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6874D6-6753-8621-9A09-E31F87E71E20}"/>
              </a:ext>
            </a:extLst>
          </p:cNvPr>
          <p:cNvCxnSpPr>
            <a:cxnSpLocks/>
          </p:cNvCxnSpPr>
          <p:nvPr/>
        </p:nvCxnSpPr>
        <p:spPr>
          <a:xfrm flipH="1">
            <a:off x="-7337" y="527228"/>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04A058-F79C-8134-CB35-7D6202847619}"/>
              </a:ext>
            </a:extLst>
          </p:cNvPr>
          <p:cNvSpPr txBox="1"/>
          <p:nvPr/>
        </p:nvSpPr>
        <p:spPr>
          <a:xfrm>
            <a:off x="388531" y="352583"/>
            <a:ext cx="6626785" cy="630942"/>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5.</a:t>
            </a:r>
            <a:r>
              <a:rPr lang="en-US" sz="1900" b="1" dirty="0">
                <a:solidFill>
                  <a:schemeClr val="bg1"/>
                </a:solidFill>
                <a:highlight>
                  <a:srgbClr val="ADD037"/>
                </a:highlight>
                <a:latin typeface="Calibri" panose="020F0502020204030204" pitchFamily="34" charset="0"/>
                <a:cs typeface="Calibri" panose="020F0502020204030204" pitchFamily="34" charset="0"/>
              </a:rPr>
              <a:t>8. </a:t>
            </a:r>
            <a:r>
              <a:rPr lang="en-US" sz="1900" b="1" dirty="0">
                <a:solidFill>
                  <a:srgbClr val="00898B"/>
                </a:solidFill>
                <a:latin typeface="Calibri" panose="020F0502020204030204" pitchFamily="34" charset="0"/>
                <a:cs typeface="Calibri" panose="020F0502020204030204" pitchFamily="34" charset="0"/>
              </a:rPr>
              <a:t>      Aspetti pedagogici e questioni relative all' </a:t>
            </a:r>
          </a:p>
          <a:p>
            <a:pPr marL="6350">
              <a:lnSpc>
                <a:spcPts val="2120"/>
              </a:lnSpc>
              <a:tabLst>
                <a:tab pos="611188" algn="l"/>
              </a:tabLst>
            </a:pPr>
            <a:r>
              <a:rPr lang="en-US" sz="1900" b="1" dirty="0">
                <a:solidFill>
                  <a:srgbClr val="00898B"/>
                </a:solidFill>
                <a:latin typeface="Calibri" panose="020F0502020204030204" pitchFamily="34" charset="0"/>
                <a:cs typeface="Calibri" panose="020F0502020204030204" pitchFamily="34" charset="0"/>
              </a:rPr>
              <a:t>	  formazione professionale </a:t>
            </a:r>
          </a:p>
        </p:txBody>
      </p:sp>
      <p:cxnSp>
        <p:nvCxnSpPr>
          <p:cNvPr id="7" name="Straight Connector 6">
            <a:extLst>
              <a:ext uri="{FF2B5EF4-FFF2-40B4-BE49-F238E27FC236}">
                <a16:creationId xmlns:a16="http://schemas.microsoft.com/office/drawing/2014/main" id="{01DCEC54-0107-D50D-365E-005C8F6F6EC1}"/>
              </a:ext>
            </a:extLst>
          </p:cNvPr>
          <p:cNvCxnSpPr>
            <a:cxnSpLocks/>
          </p:cNvCxnSpPr>
          <p:nvPr/>
        </p:nvCxnSpPr>
        <p:spPr>
          <a:xfrm>
            <a:off x="-7334" y="1416255"/>
            <a:ext cx="2864574"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2E7B058-9C90-7483-7E8A-570EB5656D2B}"/>
              </a:ext>
            </a:extLst>
          </p:cNvPr>
          <p:cNvCxnSpPr>
            <a:cxnSpLocks/>
          </p:cNvCxnSpPr>
          <p:nvPr/>
        </p:nvCxnSpPr>
        <p:spPr>
          <a:xfrm>
            <a:off x="2832552" y="1980339"/>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5AAB809-B744-16F5-DD1E-8BC24251FAD3}"/>
              </a:ext>
            </a:extLst>
          </p:cNvPr>
          <p:cNvSpPr/>
          <p:nvPr/>
        </p:nvSpPr>
        <p:spPr>
          <a:xfrm>
            <a:off x="-7335" y="1093496"/>
            <a:ext cx="2484109" cy="3052931"/>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EB7D258-97D0-7381-0889-1AC6B99D51FB}"/>
              </a:ext>
            </a:extLst>
          </p:cNvPr>
          <p:cNvSpPr/>
          <p:nvPr/>
        </p:nvSpPr>
        <p:spPr>
          <a:xfrm rot="20372319">
            <a:off x="-488094" y="263464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15" name="TextBox 14">
            <a:extLst>
              <a:ext uri="{FF2B5EF4-FFF2-40B4-BE49-F238E27FC236}">
                <a16:creationId xmlns:a16="http://schemas.microsoft.com/office/drawing/2014/main" id="{6EEDE97F-18A9-E581-1DC0-D8B9788A6C73}"/>
              </a:ext>
            </a:extLst>
          </p:cNvPr>
          <p:cNvSpPr txBox="1"/>
          <p:nvPr/>
        </p:nvSpPr>
        <p:spPr>
          <a:xfrm>
            <a:off x="508193" y="1300462"/>
            <a:ext cx="1979016" cy="1326325"/>
          </a:xfrm>
          <a:prstGeom prst="rect">
            <a:avLst/>
          </a:prstGeom>
          <a:noFill/>
        </p:spPr>
        <p:txBody>
          <a:bodyPr wrap="square" rtlCol="0">
            <a:spAutoFit/>
          </a:bodyPr>
          <a:lstStyle/>
          <a:p>
            <a:pPr>
              <a:lnSpc>
                <a:spcPts val="1580"/>
              </a:lnSpc>
            </a:pPr>
            <a:r>
              <a:rPr lang="en-US" sz="1600" b="1" dirty="0">
                <a:solidFill>
                  <a:schemeClr val="bg1"/>
                </a:solidFill>
                <a:latin typeface="Calibri" panose="020F0502020204030204" pitchFamily="34" charset="0"/>
                <a:cs typeface="Calibri" panose="020F0502020204030204" pitchFamily="34" charset="0"/>
              </a:rPr>
              <a:t>Per preparare la forza lavoro all'IA nel settore energetico, l'istruzione professionale deve evolversi:</a:t>
            </a:r>
          </a:p>
          <a:p>
            <a:pPr>
              <a:lnSpc>
                <a:spcPts val="1580"/>
              </a:lnSpc>
            </a:pPr>
            <a:endParaRPr lang="en-US" sz="1600" b="1" dirty="0">
              <a:solidFill>
                <a:schemeClr val="bg1"/>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89E37D94-7636-E274-597E-4A7EA6109FB6}"/>
              </a:ext>
            </a:extLst>
          </p:cNvPr>
          <p:cNvCxnSpPr>
            <a:cxnSpLocks/>
          </p:cNvCxnSpPr>
          <p:nvPr/>
        </p:nvCxnSpPr>
        <p:spPr>
          <a:xfrm>
            <a:off x="2838621" y="1477046"/>
            <a:ext cx="0" cy="4706492"/>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8AB51F-A392-DA21-8FA7-7FFB942BB514}"/>
              </a:ext>
            </a:extLst>
          </p:cNvPr>
          <p:cNvCxnSpPr>
            <a:cxnSpLocks/>
          </p:cNvCxnSpPr>
          <p:nvPr/>
        </p:nvCxnSpPr>
        <p:spPr>
          <a:xfrm>
            <a:off x="2857240" y="2796724"/>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F38B3E-62E5-3F62-2427-2AE18545B282}"/>
              </a:ext>
            </a:extLst>
          </p:cNvPr>
          <p:cNvCxnSpPr>
            <a:cxnSpLocks/>
          </p:cNvCxnSpPr>
          <p:nvPr/>
        </p:nvCxnSpPr>
        <p:spPr>
          <a:xfrm>
            <a:off x="2835022" y="3596751"/>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D713F20-6702-2F7C-589C-8F5F76896397}"/>
              </a:ext>
            </a:extLst>
          </p:cNvPr>
          <p:cNvCxnSpPr>
            <a:cxnSpLocks/>
          </p:cNvCxnSpPr>
          <p:nvPr/>
        </p:nvCxnSpPr>
        <p:spPr>
          <a:xfrm>
            <a:off x="2835022" y="4395378"/>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D1D8B15-3C4D-AA33-4C90-0BF1394DC237}"/>
              </a:ext>
            </a:extLst>
          </p:cNvPr>
          <p:cNvCxnSpPr>
            <a:cxnSpLocks/>
          </p:cNvCxnSpPr>
          <p:nvPr/>
        </p:nvCxnSpPr>
        <p:spPr>
          <a:xfrm>
            <a:off x="2835022" y="6183538"/>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302858-CCCD-F0C6-D8A1-34623321BD78}"/>
              </a:ext>
            </a:extLst>
          </p:cNvPr>
          <p:cNvSpPr txBox="1"/>
          <p:nvPr/>
        </p:nvSpPr>
        <p:spPr>
          <a:xfrm>
            <a:off x="2583254" y="1312038"/>
            <a:ext cx="4683600" cy="5309595"/>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Sviluppo del curriculum: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Creazione di programmi di studio che combinino competenze tecniche con pensiero critico, creatività e adattabilità</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Esperienza pratica: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Enfatizzare l'esperienza pratica e concreta con le tecnologie di IA nelle applicazioni energetiche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Approccio interdisciplinare: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integrazione dell'istruzione sull'IA con la formazione tradizionale nel settore energetico per fornire una comprensione olistica </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600" b="1" dirty="0">
                <a:solidFill>
                  <a:srgbClr val="00898B"/>
                </a:solidFill>
                <a:latin typeface="Calibri" panose="020F0502020204030204" pitchFamily="34" charset="0"/>
                <a:cs typeface="Calibri" panose="020F0502020204030204" pitchFamily="34" charset="0"/>
              </a:rPr>
              <a:t>   Apprendimento continuo: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Implementazione di programmi di apprendimento continuo per stare al passo con le tecnologie di IA in rapida evoluzione</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05. </a:t>
            </a:r>
            <a:r>
              <a:rPr lang="en-US" sz="1600" b="1" dirty="0">
                <a:solidFill>
                  <a:srgbClr val="00898B"/>
                </a:solidFill>
                <a:latin typeface="Calibri" panose="020F0502020204030204" pitchFamily="34" charset="0"/>
                <a:cs typeface="Calibri" panose="020F0502020204030204" pitchFamily="34" charset="0"/>
              </a:rPr>
              <a:t>   Formazione etica: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Incorporare considerazioni etiche e un uso responsabile dell'IA nei programmi di formazione professionale </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584200">
              <a:buClr>
                <a:srgbClr val="60BB47"/>
              </a:buClr>
            </a:pPr>
            <a:endParaRPr lang="en-US" sz="60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06. </a:t>
            </a:r>
            <a:r>
              <a:rPr lang="en-US" sz="1600" b="1" dirty="0">
                <a:solidFill>
                  <a:srgbClr val="00898B"/>
                </a:solidFill>
                <a:latin typeface="Calibri" panose="020F0502020204030204" pitchFamily="34" charset="0"/>
                <a:cs typeface="Calibri" panose="020F0502020204030204" pitchFamily="34" charset="0"/>
              </a:rPr>
              <a:t>   Partnership industriali: </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755650" indent="-171450">
              <a:lnSpc>
                <a:spcPts val="1240"/>
              </a:lnSpc>
              <a:buClr>
                <a:srgbClr val="60BB47"/>
              </a:buClr>
              <a:buFont typeface="Arial" panose="020B0604020202020204" pitchFamily="34" charset="0"/>
              <a:buChar char="•"/>
            </a:pPr>
            <a:r>
              <a:rPr lang="en-US" sz="1150" dirty="0">
                <a:solidFill>
                  <a:srgbClr val="000000"/>
                </a:solidFill>
                <a:latin typeface="Calibri" panose="020F0502020204030204" pitchFamily="34" charset="0"/>
                <a:cs typeface="Calibri" panose="020F0502020204030204" pitchFamily="34" charset="0"/>
              </a:rPr>
              <a:t>Collaborazione con le aziende energetiche per garantire che la formazione professionale sia in linea con le esigenze e le applicazioni reali dell'IA</a:t>
            </a: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a:p>
            <a:pPr marL="755650" indent="-171450">
              <a:lnSpc>
                <a:spcPts val="1240"/>
              </a:lnSpc>
              <a:buClr>
                <a:srgbClr val="60BB47"/>
              </a:buClr>
              <a:buFont typeface="Arial" panose="020B0604020202020204" pitchFamily="34" charset="0"/>
              <a:buChar char="•"/>
            </a:pPr>
            <a:endParaRPr lang="en-US" sz="1150" dirty="0">
              <a:solidFill>
                <a:srgbClr val="000000"/>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2239C644-8423-1C65-B207-E3C90B6916C3}"/>
              </a:ext>
            </a:extLst>
          </p:cNvPr>
          <p:cNvCxnSpPr>
            <a:cxnSpLocks/>
          </p:cNvCxnSpPr>
          <p:nvPr/>
        </p:nvCxnSpPr>
        <p:spPr>
          <a:xfrm>
            <a:off x="2857240" y="5208178"/>
            <a:ext cx="4724653"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6FD4E50D-AD01-ACB0-EC65-6E53738497EB}"/>
              </a:ext>
            </a:extLst>
          </p:cNvPr>
          <p:cNvSpPr/>
          <p:nvPr/>
        </p:nvSpPr>
        <p:spPr>
          <a:xfrm rot="10800000">
            <a:off x="0" y="6944392"/>
            <a:ext cx="682905" cy="2730170"/>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gradFill>
            <a:gsLst>
              <a:gs pos="83000">
                <a:srgbClr val="51C4C6"/>
              </a:gs>
              <a:gs pos="0">
                <a:srgbClr val="00403F"/>
              </a:gs>
            </a:gsLst>
            <a:lin ang="5400000" scaled="1"/>
          </a:gradFill>
          <a:ln w="3060" cap="flat">
            <a:no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849C4358-6006-99F6-A8A8-798C2BB7DBDB}"/>
              </a:ext>
            </a:extLst>
          </p:cNvPr>
          <p:cNvSpPr txBox="1"/>
          <p:nvPr/>
        </p:nvSpPr>
        <p:spPr>
          <a:xfrm>
            <a:off x="1022120" y="7994968"/>
            <a:ext cx="5147905" cy="1670137"/>
          </a:xfrm>
          <a:prstGeom prst="rect">
            <a:avLst/>
          </a:prstGeom>
          <a:noFill/>
        </p:spPr>
        <p:txBody>
          <a:bodyPr wrap="square" rtlCol="0">
            <a:spAutoFit/>
          </a:bodyPr>
          <a:lstStyle/>
          <a:p>
            <a:pPr marL="228600" indent="-228600">
              <a:lnSpc>
                <a:spcPts val="1180"/>
              </a:lnSpc>
              <a:spcBef>
                <a:spcPts val="500"/>
              </a:spcBef>
              <a:spcAft>
                <a:spcPts val="1200"/>
              </a:spcAft>
              <a:buClr>
                <a:srgbClr val="00898B"/>
              </a:buClr>
              <a:buFont typeface="+mj-lt"/>
              <a:buAutoNum type="arabicPeriod"/>
            </a:pPr>
            <a:r>
              <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https://www.youtube.com/watch?v=Mb0bRzcD-v8&amp;amp;t=1464s</a:t>
            </a: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endParaRPr lang="en-IE" sz="1150" kern="0" dirty="0">
              <a:solidFill>
                <a:srgbClr val="00898B"/>
              </a:solidFill>
              <a:effectLst/>
              <a:latin typeface="Calibri" panose="020F0502020204030204" pitchFamily="34" charset="0"/>
              <a:ea typeface="Aptos" panose="020B0004020202020204" pitchFamily="34" charset="0"/>
              <a:cs typeface="Calibri" panose="020F0502020204030204" pitchFamily="34" charset="0"/>
            </a:endParaRPr>
          </a:p>
          <a:p>
            <a:pPr marL="228600" indent="-228600">
              <a:lnSpc>
                <a:spcPts val="1180"/>
              </a:lnSpc>
              <a:spcBef>
                <a:spcPts val="500"/>
              </a:spcBef>
              <a:spcAft>
                <a:spcPts val="1200"/>
              </a:spcAft>
              <a:buClr>
                <a:srgbClr val="00898B"/>
              </a:buClr>
              <a:buFont typeface="+mj-lt"/>
              <a:buAutoNum type="arabicPeriod"/>
            </a:pPr>
            <a:endParaRPr lang="en-IE" sz="1150" kern="100" dirty="0">
              <a:solidFill>
                <a:srgbClr val="00898B"/>
              </a:solidFill>
              <a:effectLst/>
              <a:latin typeface="Calibri" panose="020F0502020204030204" pitchFamily="34" charset="0"/>
              <a:ea typeface="Corbel" panose="020B0503020204020204" pitchFamily="34" charset="0"/>
              <a:cs typeface="Calibri" panose="020F0502020204030204" pitchFamily="34" charset="0"/>
            </a:endParaRPr>
          </a:p>
          <a:p>
            <a:pPr marL="812800" indent="-228600">
              <a:lnSpc>
                <a:spcPts val="1180"/>
              </a:lnSpc>
              <a:spcAft>
                <a:spcPts val="1200"/>
              </a:spcAft>
              <a:buClr>
                <a:srgbClr val="00898B"/>
              </a:buClr>
              <a:buFont typeface="+mj-lt"/>
              <a:buAutoNum type="arabicPeriod"/>
            </a:pPr>
            <a:endParaRPr lang="en-US" sz="1150" dirty="0">
              <a:solidFill>
                <a:srgbClr val="00898B"/>
              </a:solidFill>
              <a:latin typeface="Calibri" panose="020F0502020204030204" pitchFamily="34" charset="0"/>
              <a:cs typeface="Calibri" panose="020F0502020204030204" pitchFamily="34" charset="0"/>
            </a:endParaRPr>
          </a:p>
        </p:txBody>
      </p:sp>
      <p:cxnSp>
        <p:nvCxnSpPr>
          <p:cNvPr id="22" name="Straight Connector 21">
            <a:extLst>
              <a:ext uri="{FF2B5EF4-FFF2-40B4-BE49-F238E27FC236}">
                <a16:creationId xmlns:a16="http://schemas.microsoft.com/office/drawing/2014/main" id="{8E4D7ABE-F629-9F8B-28E5-6E54B25D84BD}"/>
              </a:ext>
            </a:extLst>
          </p:cNvPr>
          <p:cNvCxnSpPr>
            <a:cxnSpLocks/>
          </p:cNvCxnSpPr>
          <p:nvPr/>
        </p:nvCxnSpPr>
        <p:spPr>
          <a:xfrm flipH="1">
            <a:off x="707439" y="7504763"/>
            <a:ext cx="314680"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7462662-A4AA-EE23-40B1-086A19741F5B}"/>
              </a:ext>
            </a:extLst>
          </p:cNvPr>
          <p:cNvSpPr txBox="1"/>
          <p:nvPr/>
        </p:nvSpPr>
        <p:spPr>
          <a:xfrm>
            <a:off x="1022119" y="7341859"/>
            <a:ext cx="1589002" cy="630942"/>
          </a:xfrm>
          <a:prstGeom prst="rect">
            <a:avLst/>
          </a:prstGeom>
          <a:noFill/>
        </p:spPr>
        <p:txBody>
          <a:bodyPr wrap="square" rtlCol="0" anchor="ctr">
            <a:spAutoFit/>
          </a:bodyPr>
          <a:lstStyle/>
          <a:p>
            <a:pPr marL="6350">
              <a:lnSpc>
                <a:spcPts val="2120"/>
              </a:lnSpc>
              <a:tabLst>
                <a:tab pos="611188" algn="l"/>
              </a:tabLst>
            </a:pPr>
            <a:r>
              <a:rPr lang="en-US" sz="2400" b="1" dirty="0">
                <a:solidFill>
                  <a:srgbClr val="ADD037"/>
                </a:solidFill>
                <a:latin typeface="Calibri" panose="020F0502020204030204" pitchFamily="34" charset="0"/>
                <a:cs typeface="Calibri" panose="020F0502020204030204" pitchFamily="34" charset="0"/>
              </a:rPr>
              <a:t>Riferimenti</a:t>
            </a:r>
          </a:p>
          <a:p>
            <a:pPr marL="6350">
              <a:lnSpc>
                <a:spcPts val="2120"/>
              </a:lnSpc>
              <a:tabLst>
                <a:tab pos="611188" algn="l"/>
              </a:tabLst>
            </a:pPr>
            <a:endParaRPr lang="en-US" sz="1900" b="1" dirty="0">
              <a:solidFill>
                <a:srgbClr val="00898B"/>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8D59E38B-D002-7E7E-F355-D8B1021025DF}"/>
              </a:ext>
            </a:extLst>
          </p:cNvPr>
          <p:cNvCxnSpPr>
            <a:cxnSpLocks/>
          </p:cNvCxnSpPr>
          <p:nvPr/>
        </p:nvCxnSpPr>
        <p:spPr>
          <a:xfrm>
            <a:off x="6570741" y="7504763"/>
            <a:ext cx="0" cy="1433203"/>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A23F103-7A6D-1D39-3540-EC654E2BFE6B}"/>
              </a:ext>
            </a:extLst>
          </p:cNvPr>
          <p:cNvCxnSpPr>
            <a:cxnSpLocks/>
          </p:cNvCxnSpPr>
          <p:nvPr/>
        </p:nvCxnSpPr>
        <p:spPr>
          <a:xfrm flipH="1">
            <a:off x="2685330" y="7504763"/>
            <a:ext cx="388541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501EF8-C4DE-91BB-D0AA-392FBFBF9476}"/>
              </a:ext>
            </a:extLst>
          </p:cNvPr>
          <p:cNvCxnSpPr>
            <a:cxnSpLocks/>
          </p:cNvCxnSpPr>
          <p:nvPr/>
        </p:nvCxnSpPr>
        <p:spPr>
          <a:xfrm flipH="1">
            <a:off x="6555482" y="8926392"/>
            <a:ext cx="9889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30A433D-AFDF-B948-2B20-34D81270C0BF}"/>
              </a:ext>
            </a:extLst>
          </p:cNvPr>
          <p:cNvSpPr/>
          <p:nvPr/>
        </p:nvSpPr>
        <p:spPr>
          <a:xfrm>
            <a:off x="6748910" y="8808535"/>
            <a:ext cx="581362" cy="242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F6597463-122A-A553-51AE-FFFFF6B87176}"/>
              </a:ext>
            </a:extLst>
          </p:cNvPr>
          <p:cNvGrpSpPr/>
          <p:nvPr/>
        </p:nvGrpSpPr>
        <p:grpSpPr>
          <a:xfrm>
            <a:off x="6850596" y="8657449"/>
            <a:ext cx="479676" cy="479670"/>
            <a:chOff x="9773376" y="653583"/>
            <a:chExt cx="1030844" cy="1030831"/>
          </a:xfrm>
        </p:grpSpPr>
        <p:grpSp>
          <p:nvGrpSpPr>
            <p:cNvPr id="31" name="Graphic 37">
              <a:extLst>
                <a:ext uri="{FF2B5EF4-FFF2-40B4-BE49-F238E27FC236}">
                  <a16:creationId xmlns:a16="http://schemas.microsoft.com/office/drawing/2014/main" id="{17DECE7C-0B03-6F04-1418-2F354DF79FE8}"/>
                </a:ext>
              </a:extLst>
            </p:cNvPr>
            <p:cNvGrpSpPr/>
            <p:nvPr/>
          </p:nvGrpSpPr>
          <p:grpSpPr>
            <a:xfrm>
              <a:off x="10212164" y="1110531"/>
              <a:ext cx="559710" cy="541550"/>
              <a:chOff x="4236572" y="3552374"/>
              <a:chExt cx="559710" cy="541550"/>
            </a:xfrm>
            <a:solidFill>
              <a:srgbClr val="ADD037"/>
            </a:solidFill>
          </p:grpSpPr>
          <p:sp>
            <p:nvSpPr>
              <p:cNvPr id="39" name="Freeform 38">
                <a:extLst>
                  <a:ext uri="{FF2B5EF4-FFF2-40B4-BE49-F238E27FC236}">
                    <a16:creationId xmlns:a16="http://schemas.microsoft.com/office/drawing/2014/main" id="{634E55F8-2AD0-7F44-6A72-2FEDF7A0B69B}"/>
                  </a:ext>
                </a:extLst>
              </p:cNvPr>
              <p:cNvSpPr/>
              <p:nvPr/>
            </p:nvSpPr>
            <p:spPr>
              <a:xfrm>
                <a:off x="4236572" y="3552374"/>
                <a:ext cx="383152" cy="383090"/>
              </a:xfrm>
              <a:custGeom>
                <a:avLst/>
                <a:gdLst>
                  <a:gd name="connsiteX0" fmla="*/ 179330 w 383152"/>
                  <a:gd name="connsiteY0" fmla="*/ 460 h 383090"/>
                  <a:gd name="connsiteX1" fmla="*/ 370472 w 383152"/>
                  <a:gd name="connsiteY1" fmla="*/ 260069 h 383090"/>
                  <a:gd name="connsiteX2" fmla="*/ 26227 w 383152"/>
                  <a:gd name="connsiteY2" fmla="*/ 288598 h 383090"/>
                  <a:gd name="connsiteX3" fmla="*/ 179330 w 383152"/>
                  <a:gd name="connsiteY3" fmla="*/ 460 h 383090"/>
                  <a:gd name="connsiteX4" fmla="*/ 183134 w 383152"/>
                  <a:gd name="connsiteY4" fmla="*/ 27086 h 383090"/>
                  <a:gd name="connsiteX5" fmla="*/ 48099 w 383152"/>
                  <a:gd name="connsiteY5" fmla="*/ 274334 h 383090"/>
                  <a:gd name="connsiteX6" fmla="*/ 335286 w 383152"/>
                  <a:gd name="connsiteY6" fmla="*/ 275284 h 383090"/>
                  <a:gd name="connsiteX7" fmla="*/ 184085 w 383152"/>
                  <a:gd name="connsiteY7" fmla="*/ 27086 h 38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152" h="383090">
                    <a:moveTo>
                      <a:pt x="179330" y="460"/>
                    </a:moveTo>
                    <a:cubicBezTo>
                      <a:pt x="318169" y="-9050"/>
                      <a:pt x="419921" y="130740"/>
                      <a:pt x="370472" y="260069"/>
                    </a:cubicBezTo>
                    <a:cubicBezTo>
                      <a:pt x="313414" y="409369"/>
                      <a:pt x="106107" y="427437"/>
                      <a:pt x="26227" y="288598"/>
                    </a:cubicBezTo>
                    <a:cubicBezTo>
                      <a:pt x="-45094" y="164974"/>
                      <a:pt x="36688" y="9969"/>
                      <a:pt x="179330" y="460"/>
                    </a:cubicBezTo>
                    <a:close/>
                    <a:moveTo>
                      <a:pt x="183134" y="27086"/>
                    </a:moveTo>
                    <a:cubicBezTo>
                      <a:pt x="60461" y="32792"/>
                      <a:pt x="-11811" y="166876"/>
                      <a:pt x="48099" y="274334"/>
                    </a:cubicBezTo>
                    <a:cubicBezTo>
                      <a:pt x="109911" y="385595"/>
                      <a:pt x="272524" y="385595"/>
                      <a:pt x="335286" y="275284"/>
                    </a:cubicBezTo>
                    <a:cubicBezTo>
                      <a:pt x="399951" y="161170"/>
                      <a:pt x="314365" y="20430"/>
                      <a:pt x="184085" y="27086"/>
                    </a:cubicBezTo>
                    <a:close/>
                  </a:path>
                </a:pathLst>
              </a:custGeom>
              <a:grpFill/>
              <a:ln w="950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272AAAD-B395-51EF-6A64-5DE48C8F3460}"/>
                  </a:ext>
                </a:extLst>
              </p:cNvPr>
              <p:cNvSpPr/>
              <p:nvPr/>
            </p:nvSpPr>
            <p:spPr>
              <a:xfrm>
                <a:off x="4635555" y="3935116"/>
                <a:ext cx="160728" cy="158808"/>
              </a:xfrm>
              <a:custGeom>
                <a:avLst/>
                <a:gdLst>
                  <a:gd name="connsiteX0" fmla="*/ 43761 w 160728"/>
                  <a:gd name="connsiteY0" fmla="*/ 0 h 158808"/>
                  <a:gd name="connsiteX1" fmla="*/ 160728 w 160728"/>
                  <a:gd name="connsiteY1" fmla="*/ 112212 h 158808"/>
                  <a:gd name="connsiteX2" fmla="*/ 158826 w 160728"/>
                  <a:gd name="connsiteY2" fmla="*/ 117918 h 158808"/>
                  <a:gd name="connsiteX3" fmla="*/ 116984 w 160728"/>
                  <a:gd name="connsiteY3" fmla="*/ 158809 h 158808"/>
                  <a:gd name="connsiteX4" fmla="*/ 18 w 160728"/>
                  <a:gd name="connsiteY4" fmla="*/ 46597 h 158808"/>
                  <a:gd name="connsiteX5" fmla="*/ 43761 w 160728"/>
                  <a:gd name="connsiteY5" fmla="*/ 0 h 15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8" h="158808">
                    <a:moveTo>
                      <a:pt x="43761" y="0"/>
                    </a:moveTo>
                    <a:lnTo>
                      <a:pt x="160728" y="112212"/>
                    </a:lnTo>
                    <a:cubicBezTo>
                      <a:pt x="160728" y="115065"/>
                      <a:pt x="160728" y="116016"/>
                      <a:pt x="158826" y="117918"/>
                    </a:cubicBezTo>
                    <a:cubicBezTo>
                      <a:pt x="155973" y="121722"/>
                      <a:pt x="119837" y="158809"/>
                      <a:pt x="116984" y="158809"/>
                    </a:cubicBezTo>
                    <a:lnTo>
                      <a:pt x="18" y="46597"/>
                    </a:lnTo>
                    <a:cubicBezTo>
                      <a:pt x="-933" y="39940"/>
                      <a:pt x="37105" y="6656"/>
                      <a:pt x="43761" y="0"/>
                    </a:cubicBezTo>
                    <a:close/>
                  </a:path>
                </a:pathLst>
              </a:custGeom>
              <a:grpFill/>
              <a:ln w="950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181F188-6063-69C7-9AAC-5524DE0A741C}"/>
                  </a:ext>
                </a:extLst>
              </p:cNvPr>
              <p:cNvSpPr/>
              <p:nvPr/>
            </p:nvSpPr>
            <p:spPr>
              <a:xfrm>
                <a:off x="4587074" y="3887569"/>
                <a:ext cx="52361" cy="52392"/>
              </a:xfrm>
              <a:custGeom>
                <a:avLst/>
                <a:gdLst>
                  <a:gd name="connsiteX0" fmla="*/ 13313 w 52361"/>
                  <a:gd name="connsiteY0" fmla="*/ 951 h 52392"/>
                  <a:gd name="connsiteX1" fmla="*/ 51351 w 52361"/>
                  <a:gd name="connsiteY1" fmla="*/ 37087 h 52392"/>
                  <a:gd name="connsiteX2" fmla="*/ 38038 w 52361"/>
                  <a:gd name="connsiteY2" fmla="*/ 52302 h 52392"/>
                  <a:gd name="connsiteX3" fmla="*/ 0 w 52361"/>
                  <a:gd name="connsiteY3" fmla="*/ 15215 h 52392"/>
                  <a:gd name="connsiteX4" fmla="*/ 13313 w 52361"/>
                  <a:gd name="connsiteY4" fmla="*/ 0 h 52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1" h="52392">
                    <a:moveTo>
                      <a:pt x="13313" y="951"/>
                    </a:moveTo>
                    <a:cubicBezTo>
                      <a:pt x="19970" y="11411"/>
                      <a:pt x="46597" y="27578"/>
                      <a:pt x="51351" y="37087"/>
                    </a:cubicBezTo>
                    <a:cubicBezTo>
                      <a:pt x="56106" y="46597"/>
                      <a:pt x="42793" y="53253"/>
                      <a:pt x="38038" y="52302"/>
                    </a:cubicBezTo>
                    <a:lnTo>
                      <a:pt x="0" y="15215"/>
                    </a:lnTo>
                    <a:lnTo>
                      <a:pt x="13313" y="0"/>
                    </a:lnTo>
                    <a:close/>
                  </a:path>
                </a:pathLst>
              </a:custGeom>
              <a:grpFill/>
              <a:ln w="9502" cap="flat">
                <a:noFill/>
                <a:prstDash val="solid"/>
                <a:miter/>
              </a:ln>
            </p:spPr>
            <p:txBody>
              <a:bodyPr rtlCol="0" anchor="ctr"/>
              <a:lstStyle/>
              <a:p>
                <a:endParaRPr lang="en-US"/>
              </a:p>
            </p:txBody>
          </p:sp>
        </p:grpSp>
        <p:grpSp>
          <p:nvGrpSpPr>
            <p:cNvPr id="32" name="Graphic 37">
              <a:extLst>
                <a:ext uri="{FF2B5EF4-FFF2-40B4-BE49-F238E27FC236}">
                  <a16:creationId xmlns:a16="http://schemas.microsoft.com/office/drawing/2014/main" id="{5BDA4739-4178-7A7A-7540-A79683EE3841}"/>
                </a:ext>
              </a:extLst>
            </p:cNvPr>
            <p:cNvGrpSpPr/>
            <p:nvPr/>
          </p:nvGrpSpPr>
          <p:grpSpPr>
            <a:xfrm>
              <a:off x="9773376" y="653583"/>
              <a:ext cx="1030844" cy="1030831"/>
              <a:chOff x="3797784" y="3095426"/>
              <a:chExt cx="1030844" cy="1030831"/>
            </a:xfrm>
            <a:solidFill>
              <a:srgbClr val="000000"/>
            </a:solidFill>
          </p:grpSpPr>
          <p:sp>
            <p:nvSpPr>
              <p:cNvPr id="33" name="Freeform 32">
                <a:extLst>
                  <a:ext uri="{FF2B5EF4-FFF2-40B4-BE49-F238E27FC236}">
                    <a16:creationId xmlns:a16="http://schemas.microsoft.com/office/drawing/2014/main" id="{0AE807CA-9748-FAD4-86AF-19A14FC96662}"/>
                  </a:ext>
                </a:extLst>
              </p:cNvPr>
              <p:cNvSpPr/>
              <p:nvPr/>
            </p:nvSpPr>
            <p:spPr>
              <a:xfrm>
                <a:off x="3797784" y="3095426"/>
                <a:ext cx="1030844" cy="1030831"/>
              </a:xfrm>
              <a:custGeom>
                <a:avLst/>
                <a:gdLst>
                  <a:gd name="connsiteX0" fmla="*/ 704655 w 1030844"/>
                  <a:gd name="connsiteY0" fmla="*/ 0 h 1030831"/>
                  <a:gd name="connsiteX1" fmla="*/ 822573 w 1030844"/>
                  <a:gd name="connsiteY1" fmla="*/ 116967 h 1030831"/>
                  <a:gd name="connsiteX2" fmla="*/ 827328 w 1030844"/>
                  <a:gd name="connsiteY2" fmla="*/ 126477 h 1030831"/>
                  <a:gd name="connsiteX3" fmla="*/ 827328 w 1030844"/>
                  <a:gd name="connsiteY3" fmla="*/ 541092 h 1030831"/>
                  <a:gd name="connsiteX4" fmla="*/ 841592 w 1030844"/>
                  <a:gd name="connsiteY4" fmla="*/ 575326 h 1030831"/>
                  <a:gd name="connsiteX5" fmla="*/ 821622 w 1030844"/>
                  <a:gd name="connsiteY5" fmla="*/ 766467 h 1030831"/>
                  <a:gd name="connsiteX6" fmla="*/ 865366 w 1030844"/>
                  <a:gd name="connsiteY6" fmla="*/ 811162 h 1030831"/>
                  <a:gd name="connsiteX7" fmla="*/ 898649 w 1030844"/>
                  <a:gd name="connsiteY7" fmla="*/ 812113 h 1030831"/>
                  <a:gd name="connsiteX8" fmla="*/ 1021322 w 1030844"/>
                  <a:gd name="connsiteY8" fmla="*/ 930030 h 1030831"/>
                  <a:gd name="connsiteX9" fmla="*/ 1026076 w 1030844"/>
                  <a:gd name="connsiteY9" fmla="*/ 969020 h 1030831"/>
                  <a:gd name="connsiteX10" fmla="*/ 974725 w 1030844"/>
                  <a:gd name="connsiteY10" fmla="*/ 1024175 h 1030831"/>
                  <a:gd name="connsiteX11" fmla="*/ 928128 w 1030844"/>
                  <a:gd name="connsiteY11" fmla="*/ 1019420 h 1030831"/>
                  <a:gd name="connsiteX12" fmla="*/ 822573 w 1030844"/>
                  <a:gd name="connsiteY12" fmla="*/ 917668 h 1030831"/>
                  <a:gd name="connsiteX13" fmla="*/ 817818 w 1030844"/>
                  <a:gd name="connsiteY13" fmla="*/ 921472 h 1030831"/>
                  <a:gd name="connsiteX14" fmla="*/ 720821 w 1030844"/>
                  <a:gd name="connsiteY14" fmla="*/ 921472 h 1030831"/>
                  <a:gd name="connsiteX15" fmla="*/ 717968 w 1030844"/>
                  <a:gd name="connsiteY15" fmla="*/ 924325 h 1030831"/>
                  <a:gd name="connsiteX16" fmla="*/ 717968 w 1030844"/>
                  <a:gd name="connsiteY16" fmla="*/ 1021322 h 1030831"/>
                  <a:gd name="connsiteX17" fmla="*/ 709410 w 1030844"/>
                  <a:gd name="connsiteY17" fmla="*/ 1028929 h 1030831"/>
                  <a:gd name="connsiteX18" fmla="*/ 17117 w 1030844"/>
                  <a:gd name="connsiteY18" fmla="*/ 1030831 h 1030831"/>
                  <a:gd name="connsiteX19" fmla="*/ 0 w 1030844"/>
                  <a:gd name="connsiteY19" fmla="*/ 1020371 h 1030831"/>
                  <a:gd name="connsiteX20" fmla="*/ 0 w 1030844"/>
                  <a:gd name="connsiteY20" fmla="*/ 118869 h 1030831"/>
                  <a:gd name="connsiteX21" fmla="*/ 9510 w 1030844"/>
                  <a:gd name="connsiteY21" fmla="*/ 108409 h 1030831"/>
                  <a:gd name="connsiteX22" fmla="*/ 106507 w 1030844"/>
                  <a:gd name="connsiteY22" fmla="*/ 108409 h 1030831"/>
                  <a:gd name="connsiteX23" fmla="*/ 109359 w 1030844"/>
                  <a:gd name="connsiteY23" fmla="*/ 101752 h 1030831"/>
                  <a:gd name="connsiteX24" fmla="*/ 111261 w 1030844"/>
                  <a:gd name="connsiteY24" fmla="*/ 6657 h 1030831"/>
                  <a:gd name="connsiteX25" fmla="*/ 119820 w 1030844"/>
                  <a:gd name="connsiteY25" fmla="*/ 0 h 1030831"/>
                  <a:gd name="connsiteX26" fmla="*/ 705606 w 1030844"/>
                  <a:gd name="connsiteY26" fmla="*/ 0 h 1030831"/>
                  <a:gd name="connsiteX27" fmla="*/ 684685 w 1030844"/>
                  <a:gd name="connsiteY27" fmla="*/ 32333 h 1030831"/>
                  <a:gd name="connsiteX28" fmla="*/ 141692 w 1030844"/>
                  <a:gd name="connsiteY28" fmla="*/ 32333 h 1030831"/>
                  <a:gd name="connsiteX29" fmla="*/ 141692 w 1030844"/>
                  <a:gd name="connsiteY29" fmla="*/ 108409 h 1030831"/>
                  <a:gd name="connsiteX30" fmla="*/ 599099 w 1030844"/>
                  <a:gd name="connsiteY30" fmla="*/ 108409 h 1030831"/>
                  <a:gd name="connsiteX31" fmla="*/ 717968 w 1030844"/>
                  <a:gd name="connsiteY31" fmla="*/ 227278 h 1030831"/>
                  <a:gd name="connsiteX32" fmla="*/ 717968 w 1030844"/>
                  <a:gd name="connsiteY32" fmla="*/ 441242 h 1030831"/>
                  <a:gd name="connsiteX33" fmla="*/ 794995 w 1030844"/>
                  <a:gd name="connsiteY33" fmla="*/ 497348 h 1030831"/>
                  <a:gd name="connsiteX34" fmla="*/ 794995 w 1030844"/>
                  <a:gd name="connsiteY34" fmla="*/ 143594 h 1030831"/>
                  <a:gd name="connsiteX35" fmla="*/ 693243 w 1030844"/>
                  <a:gd name="connsiteY35" fmla="*/ 143594 h 1030831"/>
                  <a:gd name="connsiteX36" fmla="*/ 683734 w 1030844"/>
                  <a:gd name="connsiteY36" fmla="*/ 134084 h 1030831"/>
                  <a:gd name="connsiteX37" fmla="*/ 683734 w 1030844"/>
                  <a:gd name="connsiteY37" fmla="*/ 32333 h 1030831"/>
                  <a:gd name="connsiteX38" fmla="*/ 771222 w 1030844"/>
                  <a:gd name="connsiteY38" fmla="*/ 111261 h 1030831"/>
                  <a:gd name="connsiteX39" fmla="*/ 717017 w 1030844"/>
                  <a:gd name="connsiteY39" fmla="*/ 57057 h 1030831"/>
                  <a:gd name="connsiteX40" fmla="*/ 717017 w 1030844"/>
                  <a:gd name="connsiteY40" fmla="*/ 111261 h 1030831"/>
                  <a:gd name="connsiteX41" fmla="*/ 771222 w 1030844"/>
                  <a:gd name="connsiteY41" fmla="*/ 111261 h 1030831"/>
                  <a:gd name="connsiteX42" fmla="*/ 576276 w 1030844"/>
                  <a:gd name="connsiteY42" fmla="*/ 140741 h 1030831"/>
                  <a:gd name="connsiteX43" fmla="*/ 33283 w 1030844"/>
                  <a:gd name="connsiteY43" fmla="*/ 140741 h 1030831"/>
                  <a:gd name="connsiteX44" fmla="*/ 33283 w 1030844"/>
                  <a:gd name="connsiteY44" fmla="*/ 997548 h 1030831"/>
                  <a:gd name="connsiteX45" fmla="*/ 687538 w 1030844"/>
                  <a:gd name="connsiteY45" fmla="*/ 997548 h 1030831"/>
                  <a:gd name="connsiteX46" fmla="*/ 687538 w 1030844"/>
                  <a:gd name="connsiteY46" fmla="*/ 864415 h 1030831"/>
                  <a:gd name="connsiteX47" fmla="*/ 487838 w 1030844"/>
                  <a:gd name="connsiteY47" fmla="*/ 819720 h 1030831"/>
                  <a:gd name="connsiteX48" fmla="*/ 445045 w 1030844"/>
                  <a:gd name="connsiteY48" fmla="*/ 774075 h 1030831"/>
                  <a:gd name="connsiteX49" fmla="*/ 155956 w 1030844"/>
                  <a:gd name="connsiteY49" fmla="*/ 774075 h 1030831"/>
                  <a:gd name="connsiteX50" fmla="*/ 154054 w 1030844"/>
                  <a:gd name="connsiteY50" fmla="*/ 741742 h 1030831"/>
                  <a:gd name="connsiteX51" fmla="*/ 428879 w 1030844"/>
                  <a:gd name="connsiteY51" fmla="*/ 741742 h 1030831"/>
                  <a:gd name="connsiteX52" fmla="*/ 408909 w 1030844"/>
                  <a:gd name="connsiteY52" fmla="*/ 655206 h 1030831"/>
                  <a:gd name="connsiteX53" fmla="*/ 162613 w 1030844"/>
                  <a:gd name="connsiteY53" fmla="*/ 655206 h 1030831"/>
                  <a:gd name="connsiteX54" fmla="*/ 156907 w 1030844"/>
                  <a:gd name="connsiteY54" fmla="*/ 622873 h 1030831"/>
                  <a:gd name="connsiteX55" fmla="*/ 407958 w 1030844"/>
                  <a:gd name="connsiteY55" fmla="*/ 622873 h 1030831"/>
                  <a:gd name="connsiteX56" fmla="*/ 414615 w 1030844"/>
                  <a:gd name="connsiteY56" fmla="*/ 599099 h 1030831"/>
                  <a:gd name="connsiteX57" fmla="*/ 439339 w 1030844"/>
                  <a:gd name="connsiteY57" fmla="*/ 534435 h 1030831"/>
                  <a:gd name="connsiteX58" fmla="*/ 155005 w 1030844"/>
                  <a:gd name="connsiteY58" fmla="*/ 534435 h 1030831"/>
                  <a:gd name="connsiteX59" fmla="*/ 155005 w 1030844"/>
                  <a:gd name="connsiteY59" fmla="*/ 503053 h 1030831"/>
                  <a:gd name="connsiteX60" fmla="*/ 460260 w 1030844"/>
                  <a:gd name="connsiteY60" fmla="*/ 503053 h 1030831"/>
                  <a:gd name="connsiteX61" fmla="*/ 506857 w 1030844"/>
                  <a:gd name="connsiteY61" fmla="*/ 463113 h 1030831"/>
                  <a:gd name="connsiteX62" fmla="*/ 688489 w 1030844"/>
                  <a:gd name="connsiteY62" fmla="*/ 432683 h 1030831"/>
                  <a:gd name="connsiteX63" fmla="*/ 688489 w 1030844"/>
                  <a:gd name="connsiteY63" fmla="*/ 252002 h 1030831"/>
                  <a:gd name="connsiteX64" fmla="*/ 590541 w 1030844"/>
                  <a:gd name="connsiteY64" fmla="*/ 252002 h 1030831"/>
                  <a:gd name="connsiteX65" fmla="*/ 577227 w 1030844"/>
                  <a:gd name="connsiteY65" fmla="*/ 238689 h 1030831"/>
                  <a:gd name="connsiteX66" fmla="*/ 577227 w 1030844"/>
                  <a:gd name="connsiteY66" fmla="*/ 140741 h 1030831"/>
                  <a:gd name="connsiteX67" fmla="*/ 664715 w 1030844"/>
                  <a:gd name="connsiteY67" fmla="*/ 219670 h 1030831"/>
                  <a:gd name="connsiteX68" fmla="*/ 608609 w 1030844"/>
                  <a:gd name="connsiteY68" fmla="*/ 163564 h 1030831"/>
                  <a:gd name="connsiteX69" fmla="*/ 608609 w 1030844"/>
                  <a:gd name="connsiteY69" fmla="*/ 219670 h 1030831"/>
                  <a:gd name="connsiteX70" fmla="*/ 664715 w 1030844"/>
                  <a:gd name="connsiteY70" fmla="*/ 219670 h 1030831"/>
                  <a:gd name="connsiteX71" fmla="*/ 618118 w 1030844"/>
                  <a:gd name="connsiteY71" fmla="*/ 457408 h 1030831"/>
                  <a:gd name="connsiteX72" fmla="*/ 465015 w 1030844"/>
                  <a:gd name="connsiteY72" fmla="*/ 745546 h 1030831"/>
                  <a:gd name="connsiteX73" fmla="*/ 809260 w 1030844"/>
                  <a:gd name="connsiteY73" fmla="*/ 717017 h 1030831"/>
                  <a:gd name="connsiteX74" fmla="*/ 618118 w 1030844"/>
                  <a:gd name="connsiteY74" fmla="*/ 457408 h 1030831"/>
                  <a:gd name="connsiteX75" fmla="*/ 802603 w 1030844"/>
                  <a:gd name="connsiteY75" fmla="*/ 793094 h 1030831"/>
                  <a:gd name="connsiteX76" fmla="*/ 789290 w 1030844"/>
                  <a:gd name="connsiteY76" fmla="*/ 808309 h 1030831"/>
                  <a:gd name="connsiteX77" fmla="*/ 827328 w 1030844"/>
                  <a:gd name="connsiteY77" fmla="*/ 845396 h 1030831"/>
                  <a:gd name="connsiteX78" fmla="*/ 840641 w 1030844"/>
                  <a:gd name="connsiteY78" fmla="*/ 830181 h 1030831"/>
                  <a:gd name="connsiteX79" fmla="*/ 802603 w 1030844"/>
                  <a:gd name="connsiteY79" fmla="*/ 794044 h 1030831"/>
                  <a:gd name="connsiteX80" fmla="*/ 794995 w 1030844"/>
                  <a:gd name="connsiteY80" fmla="*/ 889139 h 1030831"/>
                  <a:gd name="connsiteX81" fmla="*/ 794995 w 1030844"/>
                  <a:gd name="connsiteY81" fmla="*/ 857758 h 1030831"/>
                  <a:gd name="connsiteX82" fmla="*/ 763614 w 1030844"/>
                  <a:gd name="connsiteY82" fmla="*/ 828279 h 1030831"/>
                  <a:gd name="connsiteX83" fmla="*/ 717968 w 1030844"/>
                  <a:gd name="connsiteY83" fmla="*/ 855856 h 1030831"/>
                  <a:gd name="connsiteX84" fmla="*/ 717968 w 1030844"/>
                  <a:gd name="connsiteY84" fmla="*/ 889139 h 1030831"/>
                  <a:gd name="connsiteX85" fmla="*/ 794044 w 1030844"/>
                  <a:gd name="connsiteY85" fmla="*/ 889139 h 1030831"/>
                  <a:gd name="connsiteX86" fmla="*/ 881532 w 1030844"/>
                  <a:gd name="connsiteY86" fmla="*/ 839690 h 1030831"/>
                  <a:gd name="connsiteX87" fmla="*/ 837788 w 1030844"/>
                  <a:gd name="connsiteY87" fmla="*/ 886287 h 1030831"/>
                  <a:gd name="connsiteX88" fmla="*/ 954755 w 1030844"/>
                  <a:gd name="connsiteY88" fmla="*/ 998499 h 1030831"/>
                  <a:gd name="connsiteX89" fmla="*/ 996597 w 1030844"/>
                  <a:gd name="connsiteY89" fmla="*/ 957608 h 1030831"/>
                  <a:gd name="connsiteX90" fmla="*/ 998499 w 1030844"/>
                  <a:gd name="connsiteY90" fmla="*/ 951902 h 1030831"/>
                  <a:gd name="connsiteX91" fmla="*/ 881532 w 1030844"/>
                  <a:gd name="connsiteY91" fmla="*/ 839690 h 10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30844" h="1030831">
                    <a:moveTo>
                      <a:pt x="704655" y="0"/>
                    </a:moveTo>
                    <a:lnTo>
                      <a:pt x="822573" y="116967"/>
                    </a:lnTo>
                    <a:lnTo>
                      <a:pt x="827328" y="126477"/>
                    </a:lnTo>
                    <a:lnTo>
                      <a:pt x="827328" y="541092"/>
                    </a:lnTo>
                    <a:cubicBezTo>
                      <a:pt x="831131" y="553454"/>
                      <a:pt x="837788" y="563914"/>
                      <a:pt x="841592" y="575326"/>
                    </a:cubicBezTo>
                    <a:cubicBezTo>
                      <a:pt x="863464" y="639039"/>
                      <a:pt x="855856" y="708459"/>
                      <a:pt x="821622" y="766467"/>
                    </a:cubicBezTo>
                    <a:lnTo>
                      <a:pt x="865366" y="811162"/>
                    </a:lnTo>
                    <a:cubicBezTo>
                      <a:pt x="877728" y="807358"/>
                      <a:pt x="886287" y="806407"/>
                      <a:pt x="898649" y="812113"/>
                    </a:cubicBezTo>
                    <a:cubicBezTo>
                      <a:pt x="934785" y="851101"/>
                      <a:pt x="989940" y="890090"/>
                      <a:pt x="1021322" y="930030"/>
                    </a:cubicBezTo>
                    <a:cubicBezTo>
                      <a:pt x="1030831" y="942393"/>
                      <a:pt x="1034635" y="954755"/>
                      <a:pt x="1026076" y="969020"/>
                    </a:cubicBezTo>
                    <a:cubicBezTo>
                      <a:pt x="1017518" y="983284"/>
                      <a:pt x="981382" y="1019420"/>
                      <a:pt x="974725" y="1024175"/>
                    </a:cubicBezTo>
                    <a:cubicBezTo>
                      <a:pt x="958559" y="1034635"/>
                      <a:pt x="941442" y="1031782"/>
                      <a:pt x="928128" y="1019420"/>
                    </a:cubicBezTo>
                    <a:lnTo>
                      <a:pt x="822573" y="917668"/>
                    </a:lnTo>
                    <a:cubicBezTo>
                      <a:pt x="820671" y="917668"/>
                      <a:pt x="818769" y="921472"/>
                      <a:pt x="817818" y="921472"/>
                    </a:cubicBezTo>
                    <a:lnTo>
                      <a:pt x="720821" y="921472"/>
                    </a:lnTo>
                    <a:lnTo>
                      <a:pt x="717968" y="924325"/>
                    </a:lnTo>
                    <a:lnTo>
                      <a:pt x="717968" y="1021322"/>
                    </a:lnTo>
                    <a:cubicBezTo>
                      <a:pt x="717968" y="1021322"/>
                      <a:pt x="711312" y="1027978"/>
                      <a:pt x="709410" y="1028929"/>
                    </a:cubicBezTo>
                    <a:lnTo>
                      <a:pt x="17117" y="1030831"/>
                    </a:lnTo>
                    <a:cubicBezTo>
                      <a:pt x="8559" y="1030831"/>
                      <a:pt x="4755" y="1027027"/>
                      <a:pt x="0" y="1020371"/>
                    </a:cubicBezTo>
                    <a:lnTo>
                      <a:pt x="0" y="118869"/>
                    </a:lnTo>
                    <a:cubicBezTo>
                      <a:pt x="1902" y="116967"/>
                      <a:pt x="7608" y="108409"/>
                      <a:pt x="9510" y="108409"/>
                    </a:cubicBezTo>
                    <a:lnTo>
                      <a:pt x="106507" y="108409"/>
                    </a:lnTo>
                    <a:cubicBezTo>
                      <a:pt x="109359" y="106507"/>
                      <a:pt x="109359" y="104605"/>
                      <a:pt x="109359" y="101752"/>
                    </a:cubicBezTo>
                    <a:cubicBezTo>
                      <a:pt x="111261" y="84635"/>
                      <a:pt x="105556" y="15215"/>
                      <a:pt x="111261" y="6657"/>
                    </a:cubicBezTo>
                    <a:cubicBezTo>
                      <a:pt x="116967" y="-1902"/>
                      <a:pt x="117918" y="2853"/>
                      <a:pt x="119820" y="0"/>
                    </a:cubicBezTo>
                    <a:lnTo>
                      <a:pt x="705606" y="0"/>
                    </a:lnTo>
                    <a:close/>
                    <a:moveTo>
                      <a:pt x="684685" y="32333"/>
                    </a:moveTo>
                    <a:lnTo>
                      <a:pt x="141692" y="32333"/>
                    </a:lnTo>
                    <a:lnTo>
                      <a:pt x="141692" y="108409"/>
                    </a:lnTo>
                    <a:lnTo>
                      <a:pt x="599099" y="108409"/>
                    </a:lnTo>
                    <a:lnTo>
                      <a:pt x="717968" y="227278"/>
                    </a:lnTo>
                    <a:lnTo>
                      <a:pt x="717968" y="441242"/>
                    </a:lnTo>
                    <a:cubicBezTo>
                      <a:pt x="746497" y="457408"/>
                      <a:pt x="773123" y="473574"/>
                      <a:pt x="794995" y="497348"/>
                    </a:cubicBezTo>
                    <a:lnTo>
                      <a:pt x="794995" y="143594"/>
                    </a:lnTo>
                    <a:lnTo>
                      <a:pt x="693243" y="143594"/>
                    </a:lnTo>
                    <a:cubicBezTo>
                      <a:pt x="693243" y="143594"/>
                      <a:pt x="683734" y="135035"/>
                      <a:pt x="683734" y="134084"/>
                    </a:cubicBezTo>
                    <a:lnTo>
                      <a:pt x="683734" y="32333"/>
                    </a:lnTo>
                    <a:close/>
                    <a:moveTo>
                      <a:pt x="771222" y="111261"/>
                    </a:moveTo>
                    <a:lnTo>
                      <a:pt x="717017" y="57057"/>
                    </a:lnTo>
                    <a:lnTo>
                      <a:pt x="717017" y="111261"/>
                    </a:lnTo>
                    <a:lnTo>
                      <a:pt x="771222" y="111261"/>
                    </a:lnTo>
                    <a:close/>
                    <a:moveTo>
                      <a:pt x="576276" y="140741"/>
                    </a:moveTo>
                    <a:lnTo>
                      <a:pt x="33283" y="140741"/>
                    </a:lnTo>
                    <a:lnTo>
                      <a:pt x="33283" y="997548"/>
                    </a:lnTo>
                    <a:lnTo>
                      <a:pt x="687538" y="997548"/>
                    </a:lnTo>
                    <a:lnTo>
                      <a:pt x="687538" y="864415"/>
                    </a:lnTo>
                    <a:cubicBezTo>
                      <a:pt x="619069" y="884385"/>
                      <a:pt x="541091" y="864415"/>
                      <a:pt x="487838" y="819720"/>
                    </a:cubicBezTo>
                    <a:cubicBezTo>
                      <a:pt x="434585" y="775025"/>
                      <a:pt x="459309" y="789290"/>
                      <a:pt x="445045" y="774075"/>
                    </a:cubicBezTo>
                    <a:lnTo>
                      <a:pt x="155956" y="774075"/>
                    </a:lnTo>
                    <a:cubicBezTo>
                      <a:pt x="134084" y="770271"/>
                      <a:pt x="143594" y="741742"/>
                      <a:pt x="154054" y="741742"/>
                    </a:cubicBezTo>
                    <a:lnTo>
                      <a:pt x="428879" y="741742"/>
                    </a:lnTo>
                    <a:cubicBezTo>
                      <a:pt x="416517" y="715115"/>
                      <a:pt x="408909" y="684685"/>
                      <a:pt x="408909" y="655206"/>
                    </a:cubicBezTo>
                    <a:lnTo>
                      <a:pt x="162613" y="655206"/>
                    </a:lnTo>
                    <a:cubicBezTo>
                      <a:pt x="140741" y="656156"/>
                      <a:pt x="135035" y="625726"/>
                      <a:pt x="156907" y="622873"/>
                    </a:cubicBezTo>
                    <a:lnTo>
                      <a:pt x="407958" y="622873"/>
                    </a:lnTo>
                    <a:cubicBezTo>
                      <a:pt x="411762" y="620971"/>
                      <a:pt x="412713" y="603854"/>
                      <a:pt x="414615" y="599099"/>
                    </a:cubicBezTo>
                    <a:cubicBezTo>
                      <a:pt x="420320" y="576277"/>
                      <a:pt x="427928" y="555356"/>
                      <a:pt x="439339" y="534435"/>
                    </a:cubicBezTo>
                    <a:lnTo>
                      <a:pt x="155005" y="534435"/>
                    </a:lnTo>
                    <a:cubicBezTo>
                      <a:pt x="143594" y="534435"/>
                      <a:pt x="135986" y="506857"/>
                      <a:pt x="155005" y="503053"/>
                    </a:cubicBezTo>
                    <a:lnTo>
                      <a:pt x="460260" y="503053"/>
                    </a:lnTo>
                    <a:cubicBezTo>
                      <a:pt x="476427" y="489740"/>
                      <a:pt x="489740" y="474525"/>
                      <a:pt x="506857" y="463113"/>
                    </a:cubicBezTo>
                    <a:cubicBezTo>
                      <a:pt x="559159" y="427928"/>
                      <a:pt x="627628" y="415566"/>
                      <a:pt x="688489" y="432683"/>
                    </a:cubicBezTo>
                    <a:lnTo>
                      <a:pt x="688489" y="252002"/>
                    </a:lnTo>
                    <a:lnTo>
                      <a:pt x="590541" y="252002"/>
                    </a:lnTo>
                    <a:cubicBezTo>
                      <a:pt x="586737" y="252002"/>
                      <a:pt x="577227" y="242493"/>
                      <a:pt x="577227" y="238689"/>
                    </a:cubicBezTo>
                    <a:lnTo>
                      <a:pt x="577227" y="140741"/>
                    </a:lnTo>
                    <a:close/>
                    <a:moveTo>
                      <a:pt x="664715" y="219670"/>
                    </a:moveTo>
                    <a:lnTo>
                      <a:pt x="608609" y="163564"/>
                    </a:lnTo>
                    <a:lnTo>
                      <a:pt x="608609" y="219670"/>
                    </a:lnTo>
                    <a:lnTo>
                      <a:pt x="664715" y="219670"/>
                    </a:lnTo>
                    <a:close/>
                    <a:moveTo>
                      <a:pt x="618118" y="457408"/>
                    </a:moveTo>
                    <a:cubicBezTo>
                      <a:pt x="476427" y="466917"/>
                      <a:pt x="393694" y="621922"/>
                      <a:pt x="465015" y="745546"/>
                    </a:cubicBezTo>
                    <a:cubicBezTo>
                      <a:pt x="544895" y="884385"/>
                      <a:pt x="752203" y="866317"/>
                      <a:pt x="809260" y="717017"/>
                    </a:cubicBezTo>
                    <a:cubicBezTo>
                      <a:pt x="858709" y="587688"/>
                      <a:pt x="756006" y="446947"/>
                      <a:pt x="618118" y="457408"/>
                    </a:cubicBezTo>
                    <a:close/>
                    <a:moveTo>
                      <a:pt x="802603" y="793094"/>
                    </a:moveTo>
                    <a:lnTo>
                      <a:pt x="789290" y="808309"/>
                    </a:lnTo>
                    <a:lnTo>
                      <a:pt x="827328" y="845396"/>
                    </a:lnTo>
                    <a:cubicBezTo>
                      <a:pt x="832082" y="846347"/>
                      <a:pt x="843494" y="835886"/>
                      <a:pt x="840641" y="830181"/>
                    </a:cubicBezTo>
                    <a:cubicBezTo>
                      <a:pt x="835886" y="820671"/>
                      <a:pt x="809260" y="804505"/>
                      <a:pt x="802603" y="794044"/>
                    </a:cubicBezTo>
                    <a:close/>
                    <a:moveTo>
                      <a:pt x="794995" y="889139"/>
                    </a:moveTo>
                    <a:lnTo>
                      <a:pt x="794995" y="857758"/>
                    </a:lnTo>
                    <a:cubicBezTo>
                      <a:pt x="794995" y="855856"/>
                      <a:pt x="765516" y="828279"/>
                      <a:pt x="763614" y="828279"/>
                    </a:cubicBezTo>
                    <a:lnTo>
                      <a:pt x="717968" y="855856"/>
                    </a:lnTo>
                    <a:lnTo>
                      <a:pt x="717968" y="889139"/>
                    </a:lnTo>
                    <a:lnTo>
                      <a:pt x="794044" y="889139"/>
                    </a:lnTo>
                    <a:close/>
                    <a:moveTo>
                      <a:pt x="881532" y="839690"/>
                    </a:moveTo>
                    <a:cubicBezTo>
                      <a:pt x="875826" y="846347"/>
                      <a:pt x="836837" y="880581"/>
                      <a:pt x="837788" y="886287"/>
                    </a:cubicBezTo>
                    <a:lnTo>
                      <a:pt x="954755" y="998499"/>
                    </a:lnTo>
                    <a:cubicBezTo>
                      <a:pt x="957608" y="998499"/>
                      <a:pt x="993744" y="961412"/>
                      <a:pt x="996597" y="957608"/>
                    </a:cubicBezTo>
                    <a:cubicBezTo>
                      <a:pt x="999450" y="953804"/>
                      <a:pt x="999450" y="954755"/>
                      <a:pt x="998499" y="951902"/>
                    </a:cubicBezTo>
                    <a:lnTo>
                      <a:pt x="881532" y="839690"/>
                    </a:lnTo>
                    <a:close/>
                  </a:path>
                </a:pathLst>
              </a:custGeom>
              <a:grpFill/>
              <a:ln w="950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615492C-13A1-6DF5-4581-7597428ABA5E}"/>
                  </a:ext>
                </a:extLst>
              </p:cNvPr>
              <p:cNvSpPr/>
              <p:nvPr/>
            </p:nvSpPr>
            <p:spPr>
              <a:xfrm>
                <a:off x="3938211" y="3478466"/>
                <a:ext cx="439720" cy="31575"/>
              </a:xfrm>
              <a:custGeom>
                <a:avLst/>
                <a:gdLst>
                  <a:gd name="connsiteX0" fmla="*/ 16480 w 439720"/>
                  <a:gd name="connsiteY0" fmla="*/ 194 h 31575"/>
                  <a:gd name="connsiteX1" fmla="*/ 416831 w 439720"/>
                  <a:gd name="connsiteY1" fmla="*/ 194 h 31575"/>
                  <a:gd name="connsiteX2" fmla="*/ 424438 w 439720"/>
                  <a:gd name="connsiteY2" fmla="*/ 31575 h 31575"/>
                  <a:gd name="connsiteX3" fmla="*/ 13627 w 439720"/>
                  <a:gd name="connsiteY3" fmla="*/ 31575 h 31575"/>
                  <a:gd name="connsiteX4" fmla="*/ 16480 w 439720"/>
                  <a:gd name="connsiteY4" fmla="*/ 194 h 3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20" h="31575">
                    <a:moveTo>
                      <a:pt x="16480" y="194"/>
                    </a:moveTo>
                    <a:lnTo>
                      <a:pt x="416831" y="194"/>
                    </a:lnTo>
                    <a:cubicBezTo>
                      <a:pt x="440604" y="-2659"/>
                      <a:pt x="450114" y="26821"/>
                      <a:pt x="424438" y="31575"/>
                    </a:cubicBezTo>
                    <a:lnTo>
                      <a:pt x="13627" y="31575"/>
                    </a:lnTo>
                    <a:cubicBezTo>
                      <a:pt x="-6343" y="29674"/>
                      <a:pt x="-3490" y="1145"/>
                      <a:pt x="16480" y="194"/>
                    </a:cubicBezTo>
                    <a:close/>
                  </a:path>
                </a:pathLst>
              </a:custGeom>
              <a:grp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6F9A828-A925-1604-F75C-9F5440F28664}"/>
                  </a:ext>
                </a:extLst>
              </p:cNvPr>
              <p:cNvSpPr/>
              <p:nvPr/>
            </p:nvSpPr>
            <p:spPr>
              <a:xfrm>
                <a:off x="3938992" y="3958890"/>
                <a:ext cx="395364" cy="32332"/>
              </a:xfrm>
              <a:custGeom>
                <a:avLst/>
                <a:gdLst>
                  <a:gd name="connsiteX0" fmla="*/ 390374 w 395364"/>
                  <a:gd name="connsiteY0" fmla="*/ 27578 h 32332"/>
                  <a:gd name="connsiteX1" fmla="*/ 376109 w 395364"/>
                  <a:gd name="connsiteY1" fmla="*/ 32332 h 32332"/>
                  <a:gd name="connsiteX2" fmla="*/ 17601 w 395364"/>
                  <a:gd name="connsiteY2" fmla="*/ 32332 h 32332"/>
                  <a:gd name="connsiteX3" fmla="*/ 13797 w 395364"/>
                  <a:gd name="connsiteY3" fmla="*/ 0 h 32332"/>
                  <a:gd name="connsiteX4" fmla="*/ 381815 w 395364"/>
                  <a:gd name="connsiteY4" fmla="*/ 0 h 32332"/>
                  <a:gd name="connsiteX5" fmla="*/ 390374 w 395364"/>
                  <a:gd name="connsiteY5" fmla="*/ 27578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364" h="32332">
                    <a:moveTo>
                      <a:pt x="390374" y="27578"/>
                    </a:moveTo>
                    <a:cubicBezTo>
                      <a:pt x="387521" y="30430"/>
                      <a:pt x="380864" y="32332"/>
                      <a:pt x="376109" y="32332"/>
                    </a:cubicBezTo>
                    <a:lnTo>
                      <a:pt x="17601" y="32332"/>
                    </a:lnTo>
                    <a:cubicBezTo>
                      <a:pt x="-6173" y="29480"/>
                      <a:pt x="-4271" y="1902"/>
                      <a:pt x="13797" y="0"/>
                    </a:cubicBezTo>
                    <a:lnTo>
                      <a:pt x="381815" y="0"/>
                    </a:lnTo>
                    <a:cubicBezTo>
                      <a:pt x="395128" y="1902"/>
                      <a:pt x="399883" y="19019"/>
                      <a:pt x="390374" y="27578"/>
                    </a:cubicBezTo>
                    <a:close/>
                  </a:path>
                </a:pathLst>
              </a:custGeom>
              <a:grp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54BC5D3-5F6B-7916-BF3A-7042F074AF0A}"/>
                  </a:ext>
                </a:extLst>
              </p:cNvPr>
              <p:cNvSpPr/>
              <p:nvPr/>
            </p:nvSpPr>
            <p:spPr>
              <a:xfrm>
                <a:off x="3939001" y="3358840"/>
                <a:ext cx="324636" cy="32332"/>
              </a:xfrm>
              <a:custGeom>
                <a:avLst/>
                <a:gdLst>
                  <a:gd name="connsiteX0" fmla="*/ 319995 w 324636"/>
                  <a:gd name="connsiteY0" fmla="*/ 4755 h 32332"/>
                  <a:gd name="connsiteX1" fmla="*/ 307633 w 324636"/>
                  <a:gd name="connsiteY1" fmla="*/ 32332 h 32332"/>
                  <a:gd name="connsiteX2" fmla="*/ 15691 w 324636"/>
                  <a:gd name="connsiteY2" fmla="*/ 32332 h 32332"/>
                  <a:gd name="connsiteX3" fmla="*/ 15691 w 324636"/>
                  <a:gd name="connsiteY3" fmla="*/ 0 h 32332"/>
                  <a:gd name="connsiteX4" fmla="*/ 313338 w 324636"/>
                  <a:gd name="connsiteY4" fmla="*/ 0 h 32332"/>
                  <a:gd name="connsiteX5" fmla="*/ 319995 w 324636"/>
                  <a:gd name="connsiteY5" fmla="*/ 4755 h 3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636" h="32332">
                    <a:moveTo>
                      <a:pt x="319995" y="4755"/>
                    </a:moveTo>
                    <a:cubicBezTo>
                      <a:pt x="330456" y="16166"/>
                      <a:pt x="321897" y="31381"/>
                      <a:pt x="307633" y="32332"/>
                    </a:cubicBezTo>
                    <a:lnTo>
                      <a:pt x="15691" y="32332"/>
                    </a:lnTo>
                    <a:cubicBezTo>
                      <a:pt x="-5230" y="29480"/>
                      <a:pt x="-5230" y="1902"/>
                      <a:pt x="15691" y="0"/>
                    </a:cubicBezTo>
                    <a:lnTo>
                      <a:pt x="313338" y="0"/>
                    </a:lnTo>
                    <a:cubicBezTo>
                      <a:pt x="315240" y="1902"/>
                      <a:pt x="319044" y="2853"/>
                      <a:pt x="319995" y="4755"/>
                    </a:cubicBezTo>
                    <a:close/>
                  </a:path>
                </a:pathLst>
              </a:custGeom>
              <a:grpFill/>
              <a:ln w="950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F91C97F-95E8-66CA-EF96-1334B7C82172}"/>
                  </a:ext>
                </a:extLst>
              </p:cNvPr>
              <p:cNvSpPr/>
              <p:nvPr/>
            </p:nvSpPr>
            <p:spPr>
              <a:xfrm>
                <a:off x="4262415" y="3579233"/>
                <a:ext cx="330950" cy="330684"/>
              </a:xfrm>
              <a:custGeom>
                <a:avLst/>
                <a:gdLst>
                  <a:gd name="connsiteX0" fmla="*/ 157291 w 330950"/>
                  <a:gd name="connsiteY0" fmla="*/ 228 h 330684"/>
                  <a:gd name="connsiteX1" fmla="*/ 308492 w 330950"/>
                  <a:gd name="connsiteY1" fmla="*/ 248426 h 330684"/>
                  <a:gd name="connsiteX2" fmla="*/ 21305 w 330950"/>
                  <a:gd name="connsiteY2" fmla="*/ 247475 h 330684"/>
                  <a:gd name="connsiteX3" fmla="*/ 156340 w 330950"/>
                  <a:gd name="connsiteY3" fmla="*/ 228 h 330684"/>
                  <a:gd name="connsiteX4" fmla="*/ 71705 w 330950"/>
                  <a:gd name="connsiteY4" fmla="*/ 259837 h 330684"/>
                  <a:gd name="connsiteX5" fmla="*/ 279964 w 330950"/>
                  <a:gd name="connsiteY5" fmla="*/ 233211 h 330684"/>
                  <a:gd name="connsiteX6" fmla="*/ 188672 w 330950"/>
                  <a:gd name="connsiteY6" fmla="*/ 33511 h 330684"/>
                  <a:gd name="connsiteX7" fmla="*/ 72656 w 330950"/>
                  <a:gd name="connsiteY7" fmla="*/ 259837 h 33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950" h="330684">
                    <a:moveTo>
                      <a:pt x="157291" y="228"/>
                    </a:moveTo>
                    <a:cubicBezTo>
                      <a:pt x="287571" y="-6429"/>
                      <a:pt x="374108" y="134311"/>
                      <a:pt x="308492" y="248426"/>
                    </a:cubicBezTo>
                    <a:cubicBezTo>
                      <a:pt x="245729" y="358736"/>
                      <a:pt x="83117" y="357785"/>
                      <a:pt x="21305" y="247475"/>
                    </a:cubicBezTo>
                    <a:cubicBezTo>
                      <a:pt x="-38605" y="140017"/>
                      <a:pt x="34618" y="6884"/>
                      <a:pt x="156340" y="228"/>
                    </a:cubicBezTo>
                    <a:close/>
                    <a:moveTo>
                      <a:pt x="71705" y="259837"/>
                    </a:moveTo>
                    <a:cubicBezTo>
                      <a:pt x="132566" y="320698"/>
                      <a:pt x="236220" y="306434"/>
                      <a:pt x="279964" y="233211"/>
                    </a:cubicBezTo>
                    <a:cubicBezTo>
                      <a:pt x="327511" y="152380"/>
                      <a:pt x="279964" y="49677"/>
                      <a:pt x="188672" y="33511"/>
                    </a:cubicBezTo>
                    <a:cubicBezTo>
                      <a:pt x="61245" y="11639"/>
                      <a:pt x="-19586" y="167595"/>
                      <a:pt x="72656" y="259837"/>
                    </a:cubicBezTo>
                    <a:close/>
                  </a:path>
                </a:pathLst>
              </a:custGeom>
              <a:grpFill/>
              <a:ln w="9502" cap="flat">
                <a:noFill/>
                <a:prstDash val="solid"/>
                <a:miter/>
              </a:ln>
            </p:spPr>
            <p:txBody>
              <a:bodyPr rtlCol="0" anchor="ctr"/>
              <a:lstStyle/>
              <a:p>
                <a:endParaRPr lang="en-US"/>
              </a:p>
            </p:txBody>
          </p:sp>
        </p:grpSp>
      </p:grpSp>
      <p:sp>
        <p:nvSpPr>
          <p:cNvPr id="42" name="Freeform 41">
            <a:extLst>
              <a:ext uri="{FF2B5EF4-FFF2-40B4-BE49-F238E27FC236}">
                <a16:creationId xmlns:a16="http://schemas.microsoft.com/office/drawing/2014/main" id="{F5A894A7-A9A2-2591-E553-20F76BB27C67}"/>
              </a:ext>
            </a:extLst>
          </p:cNvPr>
          <p:cNvSpPr/>
          <p:nvPr/>
        </p:nvSpPr>
        <p:spPr>
          <a:xfrm rot="20057100">
            <a:off x="-510433" y="799846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Tree>
    <p:extLst>
      <p:ext uri="{BB962C8B-B14F-4D97-AF65-F5344CB8AC3E}">
        <p14:creationId xmlns:p14="http://schemas.microsoft.com/office/powerpoint/2010/main" val="3578615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037AA42-C4BF-0C44-8C5F-E9A2D82E9B42}"/>
              </a:ext>
            </a:extLst>
          </p:cNvPr>
          <p:cNvSpPr>
            <a:spLocks noGrp="1"/>
          </p:cNvSpPr>
          <p:nvPr>
            <p:ph type="body" sz="quarter" idx="44"/>
          </p:nvPr>
        </p:nvSpPr>
        <p:spPr>
          <a:prstGeom prst="rect">
            <a:avLst/>
          </a:prstGeom>
        </p:spPr>
        <p:txBody>
          <a:bodyPr/>
          <a:lstStyle/>
          <a:p>
            <a:r>
              <a:rPr lang="en-US" sz="2600" b="0" dirty="0" err="1"/>
              <a:t>www.</a:t>
            </a:r>
            <a:r>
              <a:rPr lang="en-US" sz="2600" b="1" dirty="0" err="1"/>
              <a:t>sustainvet</a:t>
            </a:r>
            <a:r>
              <a:rPr lang="en-US" sz="2600" dirty="0" err="1"/>
              <a:t>.</a:t>
            </a:r>
            <a:r>
              <a:rPr lang="en-US" sz="2600" b="0" dirty="0" err="1"/>
              <a:t>eu</a:t>
            </a:r>
            <a:endParaRPr lang="en-US" sz="2600" b="0" dirty="0"/>
          </a:p>
        </p:txBody>
      </p:sp>
      <p:sp>
        <p:nvSpPr>
          <p:cNvPr id="45" name="Text Placeholder 5">
            <a:extLst>
              <a:ext uri="{FF2B5EF4-FFF2-40B4-BE49-F238E27FC236}">
                <a16:creationId xmlns:a16="http://schemas.microsoft.com/office/drawing/2014/main" id="{D1A76A48-5B02-892D-C99D-FE6FA55D3632}"/>
              </a:ext>
            </a:extLst>
          </p:cNvPr>
          <p:cNvSpPr txBox="1">
            <a:spLocks/>
          </p:cNvSpPr>
          <p:nvPr/>
        </p:nvSpPr>
        <p:spPr>
          <a:xfrm>
            <a:off x="522887" y="8762412"/>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000" b="1" dirty="0">
                <a:solidFill>
                  <a:srgbClr val="00898B"/>
                </a:solidFill>
                <a:latin typeface="Calibri" panose="020F0502020204030204" pitchFamily="34" charset="0"/>
                <a:cs typeface="Calibri" panose="020F0502020204030204" pitchFamily="34" charset="0"/>
              </a:rPr>
              <a:t>Segui il nostro viaggio</a:t>
            </a:r>
          </a:p>
        </p:txBody>
      </p:sp>
      <p:sp>
        <p:nvSpPr>
          <p:cNvPr id="3" name="Freeform 2">
            <a:extLst>
              <a:ext uri="{FF2B5EF4-FFF2-40B4-BE49-F238E27FC236}">
                <a16:creationId xmlns:a16="http://schemas.microsoft.com/office/drawing/2014/main" id="{34E5F1B5-1071-8D09-7EA4-25240572742F}"/>
              </a:ext>
            </a:extLst>
          </p:cNvPr>
          <p:cNvSpPr/>
          <p:nvPr/>
        </p:nvSpPr>
        <p:spPr>
          <a:xfrm rot="21312845">
            <a:off x="-610311" y="6380592"/>
            <a:ext cx="2819538" cy="2473245"/>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86FD135B-D890-E15B-F3B1-B19AE8C60560}"/>
              </a:ext>
            </a:extLst>
          </p:cNvPr>
          <p:cNvGrpSpPr/>
          <p:nvPr/>
        </p:nvGrpSpPr>
        <p:grpSpPr>
          <a:xfrm>
            <a:off x="1037262" y="9195040"/>
            <a:ext cx="387003" cy="387003"/>
            <a:chOff x="1950027" y="2499889"/>
            <a:chExt cx="850463" cy="850463"/>
          </a:xfrm>
        </p:grpSpPr>
        <p:sp>
          <p:nvSpPr>
            <p:cNvPr id="6" name="Freeform 5">
              <a:extLst>
                <a:ext uri="{FF2B5EF4-FFF2-40B4-BE49-F238E27FC236}">
                  <a16:creationId xmlns:a16="http://schemas.microsoft.com/office/drawing/2014/main" id="{0B2B6FFF-122D-7F0D-1401-F5B4FA5BE878}"/>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1C4C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7" name="Graphic 3">
              <a:extLst>
                <a:ext uri="{FF2B5EF4-FFF2-40B4-BE49-F238E27FC236}">
                  <a16:creationId xmlns:a16="http://schemas.microsoft.com/office/drawing/2014/main" id="{36F05FB3-4E54-B17E-3ABB-817E4A044D4C}"/>
                </a:ext>
              </a:extLst>
            </p:cNvPr>
            <p:cNvGrpSpPr/>
            <p:nvPr/>
          </p:nvGrpSpPr>
          <p:grpSpPr>
            <a:xfrm>
              <a:off x="2107521" y="2657382"/>
              <a:ext cx="535476" cy="535477"/>
              <a:chOff x="2107521" y="2657382"/>
              <a:chExt cx="535476" cy="535477"/>
            </a:xfrm>
            <a:solidFill>
              <a:srgbClr val="FFFFFF"/>
            </a:solidFill>
          </p:grpSpPr>
          <p:sp>
            <p:nvSpPr>
              <p:cNvPr id="8" name="Freeform 7">
                <a:extLst>
                  <a:ext uri="{FF2B5EF4-FFF2-40B4-BE49-F238E27FC236}">
                    <a16:creationId xmlns:a16="http://schemas.microsoft.com/office/drawing/2014/main" id="{7E0A8E0B-CDB1-D1B7-1235-E70F0C2759CC}"/>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4398F48F-B10B-322E-0AE3-E1B6378DCCB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00B72925-0CFC-A744-D8FB-4AB7287754A5}"/>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7DA1F53D-CAAC-79A2-6521-9EDF86F9F8DB}"/>
              </a:ext>
            </a:extLst>
          </p:cNvPr>
          <p:cNvGrpSpPr/>
          <p:nvPr/>
        </p:nvGrpSpPr>
        <p:grpSpPr>
          <a:xfrm>
            <a:off x="565034" y="9195040"/>
            <a:ext cx="387003" cy="387003"/>
            <a:chOff x="3094393" y="4759137"/>
            <a:chExt cx="1074283" cy="1074283"/>
          </a:xfrm>
        </p:grpSpPr>
        <p:sp>
          <p:nvSpPr>
            <p:cNvPr id="12" name="Freeform 11">
              <a:extLst>
                <a:ext uri="{FF2B5EF4-FFF2-40B4-BE49-F238E27FC236}">
                  <a16:creationId xmlns:a16="http://schemas.microsoft.com/office/drawing/2014/main" id="{3F516EFF-AB82-79D2-799D-164ABAB57510}"/>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1C4C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33D7267B-D6C9-F484-C129-0F0A9F365246}"/>
                </a:ext>
              </a:extLst>
            </p:cNvPr>
            <p:cNvGrpSpPr/>
            <p:nvPr/>
          </p:nvGrpSpPr>
          <p:grpSpPr>
            <a:xfrm>
              <a:off x="3303016" y="4946695"/>
              <a:ext cx="685139" cy="655838"/>
              <a:chOff x="3303016" y="4946695"/>
              <a:chExt cx="685139" cy="655838"/>
            </a:xfrm>
          </p:grpSpPr>
          <p:sp>
            <p:nvSpPr>
              <p:cNvPr id="14" name="Freeform 13">
                <a:extLst>
                  <a:ext uri="{FF2B5EF4-FFF2-40B4-BE49-F238E27FC236}">
                    <a16:creationId xmlns:a16="http://schemas.microsoft.com/office/drawing/2014/main" id="{4CB21FB3-A272-5B8D-1EA0-DB56DD0ADFF9}"/>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DCD44F07-EF09-8DC2-427F-01BEABD8214F}"/>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4946F18-7C80-0758-AC1E-55BB72AE53F1}"/>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09AFAD51-6136-00BF-1CD9-F03D3546A38F}"/>
              </a:ext>
            </a:extLst>
          </p:cNvPr>
          <p:cNvGrpSpPr/>
          <p:nvPr/>
        </p:nvGrpSpPr>
        <p:grpSpPr>
          <a:xfrm>
            <a:off x="2977051" y="3028401"/>
            <a:ext cx="4582624" cy="3248631"/>
            <a:chOff x="3514247" y="3213129"/>
            <a:chExt cx="4045428" cy="2867812"/>
          </a:xfrm>
        </p:grpSpPr>
        <p:grpSp>
          <p:nvGrpSpPr>
            <p:cNvPr id="39" name="Group 38">
              <a:extLst>
                <a:ext uri="{FF2B5EF4-FFF2-40B4-BE49-F238E27FC236}">
                  <a16:creationId xmlns:a16="http://schemas.microsoft.com/office/drawing/2014/main" id="{BBDF820D-1D3B-C048-8374-C7B066444E67}"/>
                </a:ext>
              </a:extLst>
            </p:cNvPr>
            <p:cNvGrpSpPr/>
            <p:nvPr/>
          </p:nvGrpSpPr>
          <p:grpSpPr>
            <a:xfrm>
              <a:off x="3514247" y="3213129"/>
              <a:ext cx="4045428" cy="2867812"/>
              <a:chOff x="1950804" y="3053151"/>
              <a:chExt cx="482214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4026"/>
              <a:stretch/>
            </p:blipFill>
            <p:spPr>
              <a:xfrm>
                <a:off x="1950804" y="3053151"/>
                <a:ext cx="482214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791253" y="3350557"/>
                <a:ext cx="3981692" cy="2462739"/>
              </a:xfrm>
              <a:prstGeom prst="rect">
                <a:avLst/>
              </a:prstGeom>
              <a:solidFill>
                <a:srgbClr val="F4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1" name="Rectangle 20">
              <a:extLst>
                <a:ext uri="{FF2B5EF4-FFF2-40B4-BE49-F238E27FC236}">
                  <a16:creationId xmlns:a16="http://schemas.microsoft.com/office/drawing/2014/main" id="{4FCFD2B9-30E5-3462-67D2-7F089F2F438E}"/>
                </a:ext>
              </a:extLst>
            </p:cNvPr>
            <p:cNvSpPr/>
            <p:nvPr/>
          </p:nvSpPr>
          <p:spPr>
            <a:xfrm>
              <a:off x="4219323" y="3568085"/>
              <a:ext cx="3340352" cy="1906177"/>
            </a:xfrm>
            <a:prstGeom prst="rect">
              <a:avLst/>
            </a:prstGeom>
            <a:blipFill>
              <a:blip r:embed="rId3"/>
              <a:srcRect/>
              <a:stretch>
                <a:fillRect l="-1511" t="-2146" r="-3562" b="-12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6" name="Group 25">
            <a:extLst>
              <a:ext uri="{FF2B5EF4-FFF2-40B4-BE49-F238E27FC236}">
                <a16:creationId xmlns:a16="http://schemas.microsoft.com/office/drawing/2014/main" id="{299DEB76-D21A-9D07-0161-C2E8B957E2FC}"/>
              </a:ext>
            </a:extLst>
          </p:cNvPr>
          <p:cNvGrpSpPr/>
          <p:nvPr/>
        </p:nvGrpSpPr>
        <p:grpSpPr>
          <a:xfrm rot="20570557">
            <a:off x="3733710" y="5295044"/>
            <a:ext cx="1350264" cy="1344145"/>
            <a:chOff x="2301368" y="4765438"/>
            <a:chExt cx="1350264" cy="1344145"/>
          </a:xfrm>
        </p:grpSpPr>
        <p:sp>
          <p:nvSpPr>
            <p:cNvPr id="23" name="Oval 22">
              <a:extLst>
                <a:ext uri="{FF2B5EF4-FFF2-40B4-BE49-F238E27FC236}">
                  <a16:creationId xmlns:a16="http://schemas.microsoft.com/office/drawing/2014/main" id="{43B7BC31-8D05-D83D-0259-7A75DD3BB654}"/>
                </a:ext>
              </a:extLst>
            </p:cNvPr>
            <p:cNvSpPr/>
            <p:nvPr/>
          </p:nvSpPr>
          <p:spPr>
            <a:xfrm>
              <a:off x="2307487" y="4765438"/>
              <a:ext cx="1344145" cy="1344145"/>
            </a:xfrm>
            <a:prstGeom prst="ellipse">
              <a:avLst/>
            </a:prstGeom>
            <a:solidFill>
              <a:srgbClr val="ADD037"/>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5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444FF59-0579-790D-D26A-41FC4CFC9F25}"/>
                </a:ext>
              </a:extLst>
            </p:cNvPr>
            <p:cNvSpPr txBox="1"/>
            <p:nvPr/>
          </p:nvSpPr>
          <p:spPr>
            <a:xfrm>
              <a:off x="2301368" y="5052789"/>
              <a:ext cx="1350264" cy="769441"/>
            </a:xfrm>
            <a:prstGeom prst="rect">
              <a:avLst/>
            </a:prstGeom>
            <a:noFill/>
          </p:spPr>
          <p:txBody>
            <a:bodyPr wrap="square">
              <a:spAutoFit/>
            </a:bodyPr>
            <a:lstStyle/>
            <a:p>
              <a:pPr algn="ctr"/>
              <a:r>
                <a:rPr lang="en-US" sz="22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Clicca per visitare</a:t>
              </a:r>
              <a:endParaRPr lang="en-US" sz="22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9503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14EF-B02A-C696-2CA2-6E2366D84CD7}"/>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BD8AE2A-79E6-B58D-23A5-E12F997CF52B}"/>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00A622-884A-A668-3968-AAF97EF5067A}"/>
              </a:ext>
            </a:extLst>
          </p:cNvPr>
          <p:cNvSpPr/>
          <p:nvPr/>
        </p:nvSpPr>
        <p:spPr>
          <a:xfrm>
            <a:off x="0" y="804593"/>
            <a:ext cx="7559675" cy="1466476"/>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9">
            <a:extLst>
              <a:ext uri="{FF2B5EF4-FFF2-40B4-BE49-F238E27FC236}">
                <a16:creationId xmlns:a16="http://schemas.microsoft.com/office/drawing/2014/main" id="{D1D90C62-9637-439B-2ABB-0C22BC840571}"/>
              </a:ext>
            </a:extLst>
          </p:cNvPr>
          <p:cNvSpPr txBox="1">
            <a:spLocks/>
          </p:cNvSpPr>
          <p:nvPr/>
        </p:nvSpPr>
        <p:spPr>
          <a:xfrm>
            <a:off x="579868" y="1089735"/>
            <a:ext cx="5269655"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(AI) </a:t>
            </a:r>
            <a:r>
              <a:rPr lang="en-IE" sz="1600" dirty="0">
                <a:solidFill>
                  <a:schemeClr val="bg1"/>
                </a:solidFill>
                <a:ea typeface="Calibri" panose="020F0502020204030204" pitchFamily="34" charset="0"/>
                <a:cs typeface="Times New Roman" panose="02020603050405020304" pitchFamily="18" charset="0"/>
              </a:rPr>
              <a:t>viene spesso citata insieme </a:t>
            </a:r>
            <a:r>
              <a:rPr lang="en-IE" sz="1600" b="1" dirty="0">
                <a:solidFill>
                  <a:schemeClr val="bg1"/>
                </a:solidFill>
                <a:ea typeface="Calibri" panose="020F0502020204030204" pitchFamily="34" charset="0"/>
                <a:cs typeface="Times New Roman" panose="02020603050405020304" pitchFamily="18" charset="0"/>
              </a:rPr>
              <a:t>all'apprendimento automatico (ML)</a:t>
            </a:r>
            <a:r>
              <a:rPr lang="en-IE" sz="1600" dirty="0">
                <a:solidFill>
                  <a:schemeClr val="bg1"/>
                </a:solidFill>
                <a:ea typeface="Calibri" panose="020F0502020204030204" pitchFamily="34" charset="0"/>
                <a:cs typeface="Times New Roman" panose="02020603050405020304" pitchFamily="18" charset="0"/>
              </a:rPr>
              <a:t>, con termini spesso usati in modo intercambiabile nelle discussioni sui </a:t>
            </a:r>
            <a:r>
              <a:rPr lang="en-IE" sz="1600" b="1" dirty="0">
                <a:solidFill>
                  <a:schemeClr val="bg1"/>
                </a:solidFill>
                <a:ea typeface="Calibri" panose="020F0502020204030204" pitchFamily="34" charset="0"/>
                <a:cs typeface="Times New Roman" panose="02020603050405020304" pitchFamily="18" charset="0"/>
              </a:rPr>
              <a:t>big data, l'analisi predittiva e la trasformazione digitale. </a:t>
            </a:r>
          </a:p>
        </p:txBody>
      </p:sp>
      <p:sp>
        <p:nvSpPr>
          <p:cNvPr id="34" name="Slide Number Placeholder 5">
            <a:extLst>
              <a:ext uri="{FF2B5EF4-FFF2-40B4-BE49-F238E27FC236}">
                <a16:creationId xmlns:a16="http://schemas.microsoft.com/office/drawing/2014/main" id="{D7B7FFF3-8856-D36E-B1B0-0901A6FFCFE1}"/>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5</a:t>
            </a:fld>
            <a:endParaRPr lang="en-US" dirty="0">
              <a:solidFill>
                <a:srgbClr val="262626"/>
              </a:solidFill>
            </a:endParaRPr>
          </a:p>
        </p:txBody>
      </p:sp>
      <p:sp>
        <p:nvSpPr>
          <p:cNvPr id="3" name="Text Placeholder 1">
            <a:extLst>
              <a:ext uri="{FF2B5EF4-FFF2-40B4-BE49-F238E27FC236}">
                <a16:creationId xmlns:a16="http://schemas.microsoft.com/office/drawing/2014/main" id="{E8481C6A-3DE1-FA5D-619C-EE9550528754}"/>
              </a:ext>
            </a:extLst>
          </p:cNvPr>
          <p:cNvSpPr txBox="1">
            <a:spLocks/>
          </p:cNvSpPr>
          <p:nvPr/>
        </p:nvSpPr>
        <p:spPr>
          <a:xfrm>
            <a:off x="579866" y="2480983"/>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Sebbene siano strettamente collegati, l'IA e l'ML sono concetti distinti, ciascuno con ambiti e applicazioni unici. Comprendere queste differenze è essenziale per gli educatori e i leader nella formazione professionale, poiché esplorano come queste tecnologie possano essere integrate nella formazione e nelle pratiche industriali.</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L'IA comprende un ampio campo di tecnologie progettate per creare macchine e sistemi in grado di replicare le funzioni cognitive tipicamente associate all'intelligenza umana. Queste capacità includono il riconoscimento visivo, la comprensione del linguaggio, l'analisi dei dati, il processo decisionale e la risposta al linguaggio parlato o scritto. In sostanza, l'IA consente ai sistemi di svolgere compiti che richiedono un pensiero e un'interazione simili a quelli umani.</a:t>
            </a:r>
          </a:p>
          <a:p>
            <a:pPr algn="just">
              <a:lnSpc>
                <a:spcPts val="1220"/>
              </a:lnSpc>
              <a:spcBef>
                <a:spcPts val="0"/>
              </a:spcBef>
            </a:pPr>
            <a:r>
              <a:rPr lang="en-US" sz="1150" b="0" dirty="0">
                <a:solidFill>
                  <a:srgbClr val="262626"/>
                </a:solidFill>
              </a:rPr>
              <a:t>È importante chiarire che l'IA non è un sistema autonomo, ma un insieme di tecnologie integrate nei sistemi per aiutarli a ragionare, apprendere e agire in modo efficace per risolvere problemi complessi. Questa distinzione evidenzia la flessibilità e l'adattabilità dell'IA, che può essere adattata a un'ampia gamma di applicazioni, dall'automazione dei processi alla fornitura di raccomandazioni </a:t>
            </a:r>
            <a:r>
              <a:rPr lang="en-US" sz="1150" b="0" dirty="0" err="1">
                <a:solidFill>
                  <a:srgbClr val="262626"/>
                </a:solidFill>
              </a:rPr>
              <a:t>personalizzate</a:t>
            </a:r>
            <a:r>
              <a:rPr lang="en-US" sz="1150" b="0" dirty="0">
                <a:solidFill>
                  <a:srgbClr val="262626"/>
                </a:solidFill>
              </a:rPr>
              <a:t>.</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Per i formatori professionali, comprendere i fondamenti dell'IA è fondamentale per fornire agli studenti le competenze necessarie per lavorare in settori sempre più influenzati da queste tecnologie trasformative.</a:t>
            </a:r>
          </a:p>
          <a:p>
            <a:pPr algn="just">
              <a:lnSpc>
                <a:spcPts val="1220"/>
              </a:lnSpc>
              <a:spcBef>
                <a:spcPts val="0"/>
              </a:spcBef>
            </a:pPr>
            <a:endParaRPr lang="en-US" sz="1150" b="0" dirty="0">
              <a:solidFill>
                <a:srgbClr val="262626"/>
              </a:solidFill>
            </a:endParaRPr>
          </a:p>
        </p:txBody>
      </p:sp>
      <p:sp>
        <p:nvSpPr>
          <p:cNvPr id="9" name="Freeform 8">
            <a:extLst>
              <a:ext uri="{FF2B5EF4-FFF2-40B4-BE49-F238E27FC236}">
                <a16:creationId xmlns:a16="http://schemas.microsoft.com/office/drawing/2014/main" id="{7CF14E6D-E173-9EE5-7D3C-59F253AEF5B9}"/>
              </a:ext>
            </a:extLst>
          </p:cNvPr>
          <p:cNvSpPr/>
          <p:nvPr/>
        </p:nvSpPr>
        <p:spPr>
          <a:xfrm rot="15885478">
            <a:off x="5806747" y="941530"/>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2" name="Straight Connector 1">
            <a:extLst>
              <a:ext uri="{FF2B5EF4-FFF2-40B4-BE49-F238E27FC236}">
                <a16:creationId xmlns:a16="http://schemas.microsoft.com/office/drawing/2014/main" id="{3651111C-6943-D208-C650-3F867F88DBEE}"/>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811F42-1D6A-485F-C687-22DE56EA8C17}"/>
              </a:ext>
            </a:extLst>
          </p:cNvPr>
          <p:cNvSpPr txBox="1"/>
          <p:nvPr/>
        </p:nvSpPr>
        <p:spPr>
          <a:xfrm>
            <a:off x="415186" y="254428"/>
            <a:ext cx="5932093" cy="654025"/>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2. </a:t>
            </a:r>
            <a:r>
              <a:rPr lang="en-US" sz="1900" b="1" dirty="0">
                <a:solidFill>
                  <a:srgbClr val="00898B"/>
                </a:solidFill>
                <a:latin typeface="Calibri" panose="020F0502020204030204" pitchFamily="34" charset="0"/>
                <a:cs typeface="Calibri" panose="020F0502020204030204" pitchFamily="34" charset="0"/>
              </a:rPr>
              <a:t>      Che cos'è l'intelligenza artificiale?</a:t>
            </a:r>
          </a:p>
          <a:p>
            <a:pPr marL="6350">
              <a:tabLst>
                <a:tab pos="611188" algn="l"/>
              </a:tabLst>
            </a:pPr>
            <a:endParaRPr lang="en-US" sz="1900" b="1" dirty="0">
              <a:solidFill>
                <a:srgbClr val="A555A1"/>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753B8990-945D-8F4D-9BBC-3A603DE02F25}"/>
              </a:ext>
            </a:extLst>
          </p:cNvPr>
          <p:cNvCxnSpPr>
            <a:cxnSpLocks/>
          </p:cNvCxnSpPr>
          <p:nvPr/>
        </p:nvCxnSpPr>
        <p:spPr>
          <a:xfrm>
            <a:off x="675365" y="5724841"/>
            <a:ext cx="0" cy="1478422"/>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D5C9D4B-23AE-CC5F-3AB5-6322310004DE}"/>
              </a:ext>
            </a:extLst>
          </p:cNvPr>
          <p:cNvSpPr/>
          <p:nvPr/>
        </p:nvSpPr>
        <p:spPr>
          <a:xfrm>
            <a:off x="0" y="6184884"/>
            <a:ext cx="7559675" cy="1251438"/>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9">
            <a:extLst>
              <a:ext uri="{FF2B5EF4-FFF2-40B4-BE49-F238E27FC236}">
                <a16:creationId xmlns:a16="http://schemas.microsoft.com/office/drawing/2014/main" id="{22B5B3B8-7E2B-37B8-1466-60EB284F0CCA}"/>
              </a:ext>
            </a:extLst>
          </p:cNvPr>
          <p:cNvSpPr txBox="1">
            <a:spLocks/>
          </p:cNvSpPr>
          <p:nvPr/>
        </p:nvSpPr>
        <p:spPr>
          <a:xfrm>
            <a:off x="579868" y="6470026"/>
            <a:ext cx="6186693"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L'apprendimento automatico (ML) è una branca specializzata dell'intelligenza artificiale (AI) </a:t>
            </a:r>
            <a:r>
              <a:rPr lang="en-IE" sz="1600" dirty="0">
                <a:solidFill>
                  <a:schemeClr val="bg1"/>
                </a:solidFill>
                <a:ea typeface="Calibri" panose="020F0502020204030204" pitchFamily="34" charset="0"/>
                <a:cs typeface="Times New Roman" panose="02020603050405020304" pitchFamily="18" charset="0"/>
              </a:rPr>
              <a:t>che consente </a:t>
            </a:r>
            <a:r>
              <a:rPr lang="en-IE" sz="1600" b="1" dirty="0">
                <a:solidFill>
                  <a:schemeClr val="bg1"/>
                </a:solidFill>
                <a:ea typeface="Calibri" panose="020F0502020204030204" pitchFamily="34" charset="0"/>
                <a:cs typeface="Times New Roman" panose="02020603050405020304" pitchFamily="18" charset="0"/>
              </a:rPr>
              <a:t>alle macchine e ai sistemi di apprendere e migliorare </a:t>
            </a:r>
            <a:r>
              <a:rPr lang="en-IE" sz="1600" dirty="0">
                <a:solidFill>
                  <a:schemeClr val="bg1"/>
                </a:solidFill>
                <a:ea typeface="Calibri" panose="020F0502020204030204" pitchFamily="34" charset="0"/>
                <a:cs typeface="Times New Roman" panose="02020603050405020304" pitchFamily="18" charset="0"/>
              </a:rPr>
              <a:t>attraverso l'esperienza, senza la necessità di una programmazione esplicita. </a:t>
            </a:r>
          </a:p>
        </p:txBody>
      </p:sp>
      <p:sp>
        <p:nvSpPr>
          <p:cNvPr id="17" name="Text Placeholder 1">
            <a:extLst>
              <a:ext uri="{FF2B5EF4-FFF2-40B4-BE49-F238E27FC236}">
                <a16:creationId xmlns:a16="http://schemas.microsoft.com/office/drawing/2014/main" id="{C546D56D-2589-4DC5-3D66-A3390AD30615}"/>
              </a:ext>
            </a:extLst>
          </p:cNvPr>
          <p:cNvSpPr txBox="1">
            <a:spLocks/>
          </p:cNvSpPr>
          <p:nvPr/>
        </p:nvSpPr>
        <p:spPr>
          <a:xfrm>
            <a:off x="579866" y="7651359"/>
            <a:ext cx="6389643" cy="1585658"/>
          </a:xfrm>
          <a:prstGeom prst="rect">
            <a:avLst/>
          </a:prstGeom>
        </p:spPr>
        <p:txBody>
          <a:bodyPr numCol="2"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rgbClr val="262626"/>
                </a:solidFill>
              </a:rPr>
              <a:t>Invece di seguire istruzioni prestabilite, l'apprendimento automatico utilizza algoritmi per elaborare grandi quantità di dati, individuare modelli e prendere decisioni informate sulla base di tali intuizioni.</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Per comprendere meglio questo concetto, un algoritmo può essere considerato come una serie di istruzioni passo dopo passo, molto simili a quelle scritte in un programma per computer. Mentre i sistemi di IA spesso includono algoritmi per compiti specifici, come l'apprendimento o il calcolo dei premi, l'apprendimento automatico si concentra sull'utilizzo di questi algoritmi per addestrare i sistemi a migliorare le loro prestazioni nel tempo.</a:t>
            </a:r>
          </a:p>
          <a:p>
            <a:pPr algn="just">
              <a:lnSpc>
                <a:spcPts val="1220"/>
              </a:lnSpc>
              <a:spcBef>
                <a:spcPts val="0"/>
              </a:spcBef>
            </a:pPr>
            <a:r>
              <a:rPr lang="en-US" sz="1150" b="0" dirty="0">
                <a:solidFill>
                  <a:srgbClr val="262626"/>
                </a:solidFill>
              </a:rPr>
              <a:t> </a:t>
            </a:r>
          </a:p>
          <a:p>
            <a:pPr algn="just">
              <a:lnSpc>
                <a:spcPts val="1220"/>
              </a:lnSpc>
              <a:spcBef>
                <a:spcPts val="0"/>
              </a:spcBef>
            </a:pPr>
            <a:endParaRPr lang="en-US" sz="1150" b="0" dirty="0">
              <a:solidFill>
                <a:srgbClr val="262626"/>
              </a:solidFill>
            </a:endParaRPr>
          </a:p>
          <a:p>
            <a:pPr algn="just">
              <a:lnSpc>
                <a:spcPts val="1220"/>
              </a:lnSpc>
              <a:spcBef>
                <a:spcPts val="0"/>
              </a:spcBef>
            </a:pPr>
            <a:r>
              <a:rPr lang="en-US" sz="1150" b="0" dirty="0">
                <a:solidFill>
                  <a:srgbClr val="262626"/>
                </a:solidFill>
              </a:rPr>
              <a:t>Il cuore dell'apprendimento automatico risiede nella sua capacità di adattarsi. Attraverso l'esposizione ai dati, gli algoritmi di apprendimento automatico producono modelli, che sono essenzialmente i risultati appresi dal processo di addestramento. Man mano che vengono forniti più dati, i modelli si perfezionano, migliorando la loro accuratezza ed efficacia. In parole povere, più dati sono disponibili, migliore sarà il sistema nell'eseguire il suo compito.</a:t>
            </a:r>
          </a:p>
          <a:p>
            <a:pPr algn="just">
              <a:lnSpc>
                <a:spcPts val="1220"/>
              </a:lnSpc>
              <a:spcBef>
                <a:spcPts val="0"/>
              </a:spcBef>
            </a:pPr>
            <a:r>
              <a:rPr lang="en-US" sz="1150" b="0" dirty="0">
                <a:solidFill>
                  <a:srgbClr val="262626"/>
                </a:solidFill>
              </a:rPr>
              <a:t> </a:t>
            </a:r>
          </a:p>
          <a:p>
            <a:pPr algn="just">
              <a:lnSpc>
                <a:spcPts val="1220"/>
              </a:lnSpc>
              <a:spcBef>
                <a:spcPts val="0"/>
              </a:spcBef>
            </a:pPr>
            <a:r>
              <a:rPr lang="en-US" sz="1150" b="0" dirty="0">
                <a:solidFill>
                  <a:srgbClr val="262626"/>
                </a:solidFill>
              </a:rPr>
              <a:t>Per i responsabili della formazione professionale, l'apprendimento automatico rappresenta uno strumento pratico e scalabile per il processo decisionale basato sui dati e l'automazione. Fornire agli studenti una comprensione dei fondamenti dell'apprendimento automatico li preparerà a prosperare nei settori industriali. </a:t>
            </a:r>
          </a:p>
        </p:txBody>
      </p:sp>
      <p:sp>
        <p:nvSpPr>
          <p:cNvPr id="18" name="Freeform 17">
            <a:extLst>
              <a:ext uri="{FF2B5EF4-FFF2-40B4-BE49-F238E27FC236}">
                <a16:creationId xmlns:a16="http://schemas.microsoft.com/office/drawing/2014/main" id="{B04FF637-2FB1-D1EC-DF3C-CB01FD754141}"/>
              </a:ext>
            </a:extLst>
          </p:cNvPr>
          <p:cNvSpPr/>
          <p:nvPr/>
        </p:nvSpPr>
        <p:spPr>
          <a:xfrm rot="15885478">
            <a:off x="5806747" y="632182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07DABEB2-BD09-D9DE-492B-BB0CED29A4DC}"/>
              </a:ext>
            </a:extLst>
          </p:cNvPr>
          <p:cNvCxnSpPr>
            <a:cxnSpLocks/>
          </p:cNvCxnSpPr>
          <p:nvPr/>
        </p:nvCxnSpPr>
        <p:spPr>
          <a:xfrm flipH="1">
            <a:off x="0" y="5786833"/>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8F92DC-73DB-B7E7-187A-69F988AE424A}"/>
              </a:ext>
            </a:extLst>
          </p:cNvPr>
          <p:cNvSpPr txBox="1"/>
          <p:nvPr/>
        </p:nvSpPr>
        <p:spPr>
          <a:xfrm>
            <a:off x="415186" y="5655218"/>
            <a:ext cx="5932093"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3. </a:t>
            </a:r>
            <a:r>
              <a:rPr lang="en-US" sz="1900" b="1" dirty="0">
                <a:solidFill>
                  <a:srgbClr val="00898B"/>
                </a:solidFill>
                <a:latin typeface="Calibri" panose="020F0502020204030204" pitchFamily="34" charset="0"/>
                <a:cs typeface="Calibri" panose="020F0502020204030204" pitchFamily="34" charset="0"/>
              </a:rPr>
              <a:t>      Che cos'è l'apprendimento automatico? </a:t>
            </a:r>
          </a:p>
        </p:txBody>
      </p:sp>
    </p:spTree>
    <p:extLst>
      <p:ext uri="{BB962C8B-B14F-4D97-AF65-F5344CB8AC3E}">
        <p14:creationId xmlns:p14="http://schemas.microsoft.com/office/powerpoint/2010/main" val="211199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D443-701E-4125-4CEA-1C6DF9937967}"/>
            </a:ext>
          </a:extLst>
        </p:cNvPr>
        <p:cNvGrpSpPr/>
        <p:nvPr/>
      </p:nvGrpSpPr>
      <p:grpSpPr>
        <a:xfrm>
          <a:off x="0" y="0"/>
          <a:ext cx="0" cy="0"/>
          <a:chOff x="0" y="0"/>
          <a:chExt cx="0" cy="0"/>
        </a:xfrm>
      </p:grpSpPr>
      <p:pic>
        <p:nvPicPr>
          <p:cNvPr id="35" name="Picture Placeholder 6">
            <a:extLst>
              <a:ext uri="{FF2B5EF4-FFF2-40B4-BE49-F238E27FC236}">
                <a16:creationId xmlns:a16="http://schemas.microsoft.com/office/drawing/2014/main" id="{F3D93B08-7DC7-72F6-70DC-4789AE78C57F}"/>
              </a:ext>
            </a:extLst>
          </p:cNvPr>
          <p:cNvPicPr>
            <a:picLocks noChangeAspect="1"/>
          </p:cNvPicPr>
          <p:nvPr/>
        </p:nvPicPr>
        <p:blipFill rotWithShape="1">
          <a:blip r:embed="rId2"/>
          <a:srcRect t="7544" b="20840"/>
          <a:stretch/>
        </p:blipFill>
        <p:spPr>
          <a:xfrm>
            <a:off x="-15649" y="6251193"/>
            <a:ext cx="7575323" cy="3615817"/>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p:spPr>
      </p:pic>
      <p:cxnSp>
        <p:nvCxnSpPr>
          <p:cNvPr id="10" name="Straight Connector 9">
            <a:extLst>
              <a:ext uri="{FF2B5EF4-FFF2-40B4-BE49-F238E27FC236}">
                <a16:creationId xmlns:a16="http://schemas.microsoft.com/office/drawing/2014/main" id="{EDF210A8-72E6-B5CC-F781-AF97D97F7AA7}"/>
              </a:ext>
            </a:extLst>
          </p:cNvPr>
          <p:cNvCxnSpPr>
            <a:cxnSpLocks/>
          </p:cNvCxnSpPr>
          <p:nvPr/>
        </p:nvCxnSpPr>
        <p:spPr>
          <a:xfrm>
            <a:off x="675365" y="344550"/>
            <a:ext cx="0" cy="1200088"/>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3E78A3C-1ED7-3D66-45BD-3B83D10509BC}"/>
              </a:ext>
            </a:extLst>
          </p:cNvPr>
          <p:cNvSpPr/>
          <p:nvPr/>
        </p:nvSpPr>
        <p:spPr>
          <a:xfrm>
            <a:off x="0" y="3813277"/>
            <a:ext cx="7559675" cy="6053733"/>
          </a:xfrm>
          <a:prstGeom prst="rect">
            <a:avLst/>
          </a:prstGeom>
          <a:gradFill>
            <a:gsLst>
              <a:gs pos="95000">
                <a:srgbClr val="51C4C6">
                  <a:alpha val="47905"/>
                </a:srgbClr>
              </a:gs>
              <a:gs pos="52000">
                <a:srgbClr val="45B0B2"/>
              </a:gs>
              <a:gs pos="67000">
                <a:srgbClr val="51C4C6">
                  <a:alpha val="89000"/>
                </a:srgbClr>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9">
            <a:extLst>
              <a:ext uri="{FF2B5EF4-FFF2-40B4-BE49-F238E27FC236}">
                <a16:creationId xmlns:a16="http://schemas.microsoft.com/office/drawing/2014/main" id="{1FDBA70F-1AEC-A703-8E0D-6DBA1DE4565B}"/>
              </a:ext>
            </a:extLst>
          </p:cNvPr>
          <p:cNvSpPr txBox="1">
            <a:spLocks/>
          </p:cNvSpPr>
          <p:nvPr/>
        </p:nvSpPr>
        <p:spPr>
          <a:xfrm>
            <a:off x="4022682" y="4155695"/>
            <a:ext cx="2878991"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L'apprendimento automatico rientra in questa categoria, ma lo stesso vale anche per altri importanti sottocampi, quali l'apprendimento profondo, la robotica, i sistemi esperti e l'elaborazione del linguaggio naturale (4). </a:t>
            </a:r>
            <a:endParaRPr lang="en-IE" sz="1600" dirty="0">
              <a:solidFill>
                <a:schemeClr val="bg1"/>
              </a:solidFill>
              <a:ea typeface="Calibri" panose="020F0502020204030204" pitchFamily="34" charset="0"/>
              <a:cs typeface="Times New Roman" panose="02020603050405020304" pitchFamily="18" charset="0"/>
            </a:endParaRPr>
          </a:p>
        </p:txBody>
      </p:sp>
      <p:sp>
        <p:nvSpPr>
          <p:cNvPr id="17" name="Text Placeholder 1">
            <a:extLst>
              <a:ext uri="{FF2B5EF4-FFF2-40B4-BE49-F238E27FC236}">
                <a16:creationId xmlns:a16="http://schemas.microsoft.com/office/drawing/2014/main" id="{71210720-B06C-DD98-940E-3AA076CD9898}"/>
              </a:ext>
            </a:extLst>
          </p:cNvPr>
          <p:cNvSpPr txBox="1">
            <a:spLocks/>
          </p:cNvSpPr>
          <p:nvPr/>
        </p:nvSpPr>
        <p:spPr>
          <a:xfrm>
            <a:off x="553862" y="4155695"/>
            <a:ext cx="3290125" cy="1585658"/>
          </a:xfrm>
          <a:prstGeom prst="rect">
            <a:avLst/>
          </a:prstGeom>
        </p:spPr>
        <p:txBody>
          <a:bodyPr numCol="1" spcCol="252000">
            <a:noAutofit/>
          </a:bodyPr>
          <a:lstStyle>
            <a:lvl1pPr marL="0" indent="0" algn="l" defTabSz="2072941" rtl="0" eaLnBrk="1" latinLnBrk="0" hangingPunct="1">
              <a:lnSpc>
                <a:spcPct val="100000"/>
              </a:lnSpc>
              <a:spcBef>
                <a:spcPts val="2267"/>
              </a:spcBef>
              <a:buFont typeface="Arial" panose="020B0604020202020204" pitchFamily="34" charset="0"/>
              <a:buNone/>
              <a:defRPr sz="2200" b="1" i="0" kern="1200">
                <a:solidFill>
                  <a:srgbClr val="75B543"/>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ts val="1220"/>
              </a:lnSpc>
              <a:spcBef>
                <a:spcPts val="0"/>
              </a:spcBef>
            </a:pPr>
            <a:r>
              <a:rPr lang="en-US" sz="1150" b="0" dirty="0">
                <a:solidFill>
                  <a:schemeClr val="bg1"/>
                </a:solidFill>
              </a:rPr>
              <a:t>Un modo utile per ricordare la differenza tra apprendimento automatico e intelligenza artificiale è immaginarli come categorie generali. L'intelligenza artificiale è il termine generale che copre un'ampia varietà di approcci e algoritmi specifici. </a:t>
            </a:r>
          </a:p>
        </p:txBody>
      </p:sp>
      <p:sp>
        <p:nvSpPr>
          <p:cNvPr id="18" name="Freeform 17">
            <a:extLst>
              <a:ext uri="{FF2B5EF4-FFF2-40B4-BE49-F238E27FC236}">
                <a16:creationId xmlns:a16="http://schemas.microsoft.com/office/drawing/2014/main" id="{3921FBBE-E471-70DB-0E72-ACAC48548D22}"/>
              </a:ext>
            </a:extLst>
          </p:cNvPr>
          <p:cNvSpPr/>
          <p:nvPr/>
        </p:nvSpPr>
        <p:spPr>
          <a:xfrm rot="15885478">
            <a:off x="5751637" y="7326471"/>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4" name="Straight Connector 3">
            <a:extLst>
              <a:ext uri="{FF2B5EF4-FFF2-40B4-BE49-F238E27FC236}">
                <a16:creationId xmlns:a16="http://schemas.microsoft.com/office/drawing/2014/main" id="{44163662-C6B3-7FE7-8A3A-8672FDAA9FB5}"/>
              </a:ext>
            </a:extLst>
          </p:cNvPr>
          <p:cNvCxnSpPr>
            <a:cxnSpLocks/>
          </p:cNvCxnSpPr>
          <p:nvPr/>
        </p:nvCxnSpPr>
        <p:spPr>
          <a:xfrm>
            <a:off x="4022682" y="1537521"/>
            <a:ext cx="0" cy="1748829"/>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AB9B93-3B88-1000-D3A8-D2A4CF455C0C}"/>
              </a:ext>
            </a:extLst>
          </p:cNvPr>
          <p:cNvCxnSpPr>
            <a:cxnSpLocks/>
          </p:cNvCxnSpPr>
          <p:nvPr/>
        </p:nvCxnSpPr>
        <p:spPr>
          <a:xfrm>
            <a:off x="675364" y="1544638"/>
            <a:ext cx="334731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CCECAC-F700-BEBB-078D-9601EA4CB53E}"/>
              </a:ext>
            </a:extLst>
          </p:cNvPr>
          <p:cNvSpPr txBox="1"/>
          <p:nvPr/>
        </p:nvSpPr>
        <p:spPr>
          <a:xfrm>
            <a:off x="4049770" y="1558287"/>
            <a:ext cx="2919739" cy="2119363"/>
          </a:xfrm>
          <a:prstGeom prst="rect">
            <a:avLst/>
          </a:prstGeom>
          <a:noFill/>
        </p:spPr>
        <p:txBody>
          <a:bodyPr wrap="square" rtlCol="0">
            <a:spAutoFit/>
          </a:bodyPr>
          <a:lstStyle/>
          <a:p>
            <a:pPr marL="225425" indent="-155575">
              <a:lnSpc>
                <a:spcPts val="1440"/>
              </a:lnSpc>
              <a:spcAft>
                <a:spcPts val="600"/>
              </a:spcAft>
              <a:buClr>
                <a:srgbClr val="ADD037"/>
              </a:buClr>
              <a:buFont typeface="Arial" panose="020B0604020202020204" pitchFamily="34" charset="0"/>
              <a:buChar char="•"/>
            </a:pPr>
            <a:r>
              <a:rPr lang="en-US" sz="1350" b="1" dirty="0">
                <a:solidFill>
                  <a:srgbClr val="262626"/>
                </a:solidFill>
                <a:latin typeface="Calibri" panose="020F0502020204030204" pitchFamily="34" charset="0"/>
                <a:cs typeface="Calibri" panose="020F0502020204030204" pitchFamily="34" charset="0"/>
              </a:rPr>
              <a:t>L'IA è il concetto più ampio </a:t>
            </a:r>
            <a:r>
              <a:rPr lang="en-US" sz="1350" dirty="0">
                <a:solidFill>
                  <a:srgbClr val="262626"/>
                </a:solidFill>
                <a:latin typeface="Calibri" panose="020F0502020204030204" pitchFamily="34" charset="0"/>
                <a:cs typeface="Calibri" panose="020F0502020204030204" pitchFamily="34" charset="0"/>
              </a:rPr>
              <a:t>che consente a una macchina o a un sistema di percepire, ragionare, agire o adattarsi come un essere umano. </a:t>
            </a:r>
          </a:p>
          <a:p>
            <a:pPr marL="225425" indent="-155575">
              <a:lnSpc>
                <a:spcPts val="1440"/>
              </a:lnSpc>
              <a:spcAft>
                <a:spcPts val="600"/>
              </a:spcAft>
              <a:buClr>
                <a:srgbClr val="ADD037"/>
              </a:buClr>
              <a:buFont typeface="Arial" panose="020B0604020202020204" pitchFamily="34" charset="0"/>
              <a:buChar char="•"/>
            </a:pPr>
            <a:r>
              <a:rPr lang="en-US" sz="1350" b="1" dirty="0">
                <a:solidFill>
                  <a:srgbClr val="262626"/>
                </a:solidFill>
                <a:latin typeface="Calibri" panose="020F0502020204030204" pitchFamily="34" charset="0"/>
                <a:cs typeface="Calibri" panose="020F0502020204030204" pitchFamily="34" charset="0"/>
              </a:rPr>
              <a:t>L'apprendimento automatico è un'applicazione dell'IA </a:t>
            </a:r>
            <a:r>
              <a:rPr lang="en-US" sz="1350" dirty="0">
                <a:solidFill>
                  <a:srgbClr val="262626"/>
                </a:solidFill>
                <a:latin typeface="Calibri" panose="020F0502020204030204" pitchFamily="34" charset="0"/>
                <a:cs typeface="Calibri" panose="020F0502020204030204" pitchFamily="34" charset="0"/>
              </a:rPr>
              <a:t>che consente alle macchine di estrarre conoscenze dai dati e di apprendere da essi in modo autonomo.</a:t>
            </a:r>
          </a:p>
          <a:p>
            <a:pPr marL="225425" indent="-155575">
              <a:lnSpc>
                <a:spcPts val="1440"/>
              </a:lnSpc>
              <a:spcAft>
                <a:spcPts val="600"/>
              </a:spcAft>
              <a:buClr>
                <a:srgbClr val="ADD037"/>
              </a:buClr>
              <a:buFont typeface="Arial" panose="020B0604020202020204" pitchFamily="34" charset="0"/>
              <a:buChar char="•"/>
            </a:pPr>
            <a:endParaRPr lang="en-US" sz="1350" dirty="0">
              <a:solidFill>
                <a:srgbClr val="262626"/>
              </a:solidFill>
              <a:latin typeface="Calibri" panose="020F0502020204030204" pitchFamily="34" charset="0"/>
              <a:cs typeface="Calibri" panose="020F0502020204030204" pitchFamily="34" charset="0"/>
            </a:endParaRPr>
          </a:p>
          <a:p>
            <a:pPr marL="225425" lvl="0" indent="-155575">
              <a:lnSpc>
                <a:spcPts val="1440"/>
              </a:lnSpc>
              <a:spcAft>
                <a:spcPts val="600"/>
              </a:spcAft>
              <a:buClr>
                <a:srgbClr val="ADD037"/>
              </a:buClr>
              <a:buFont typeface="Arial" panose="020B0604020202020204" pitchFamily="34" charset="0"/>
              <a:buChar char="•"/>
            </a:pPr>
            <a:endParaRPr lang="en-US" sz="1350" dirty="0">
              <a:solidFill>
                <a:srgbClr val="262626"/>
              </a:solidFill>
              <a:latin typeface="Calibri" panose="020F0502020204030204" pitchFamily="34" charset="0"/>
              <a:cs typeface="Calibri" panose="020F0502020204030204" pitchFamily="34" charset="0"/>
            </a:endParaRPr>
          </a:p>
        </p:txBody>
      </p:sp>
      <p:sp>
        <p:nvSpPr>
          <p:cNvPr id="11" name="Triangle 10">
            <a:extLst>
              <a:ext uri="{FF2B5EF4-FFF2-40B4-BE49-F238E27FC236}">
                <a16:creationId xmlns:a16="http://schemas.microsoft.com/office/drawing/2014/main" id="{ACE940C9-B6F5-A216-80A6-88D93F2E1956}"/>
              </a:ext>
            </a:extLst>
          </p:cNvPr>
          <p:cNvSpPr/>
          <p:nvPr/>
        </p:nvSpPr>
        <p:spPr>
          <a:xfrm rot="5400000">
            <a:off x="3592843" y="1430072"/>
            <a:ext cx="271217" cy="233807"/>
          </a:xfrm>
          <a:prstGeom prst="triangle">
            <a:avLst/>
          </a:prstGeom>
          <a:solidFill>
            <a:srgbClr val="ADD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6296C82-0FD8-C826-220B-2B565B2A1040}"/>
              </a:ext>
            </a:extLst>
          </p:cNvPr>
          <p:cNvCxnSpPr>
            <a:cxnSpLocks/>
          </p:cNvCxnSpPr>
          <p:nvPr/>
        </p:nvCxnSpPr>
        <p:spPr>
          <a:xfrm>
            <a:off x="4022682" y="3302344"/>
            <a:ext cx="3530058"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37B02A-76B6-BFEC-F48E-304624E2F75E}"/>
              </a:ext>
            </a:extLst>
          </p:cNvPr>
          <p:cNvCxnSpPr>
            <a:cxnSpLocks/>
          </p:cNvCxnSpPr>
          <p:nvPr/>
        </p:nvCxnSpPr>
        <p:spPr>
          <a:xfrm flipH="1">
            <a:off x="0" y="406542"/>
            <a:ext cx="791737"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6EB79B2-E2A5-B8A5-FB2D-D472694A1C6E}"/>
              </a:ext>
            </a:extLst>
          </p:cNvPr>
          <p:cNvSpPr txBox="1"/>
          <p:nvPr/>
        </p:nvSpPr>
        <p:spPr>
          <a:xfrm>
            <a:off x="395868" y="310972"/>
            <a:ext cx="5932093" cy="361637"/>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4. </a:t>
            </a:r>
            <a:r>
              <a:rPr lang="en-US" sz="1900" b="1" dirty="0">
                <a:solidFill>
                  <a:srgbClr val="00898B"/>
                </a:solidFill>
                <a:latin typeface="Calibri" panose="020F0502020204030204" pitchFamily="34" charset="0"/>
                <a:cs typeface="Calibri" panose="020F0502020204030204" pitchFamily="34" charset="0"/>
              </a:rPr>
              <a:t>     In che modo l'IA e l'apprendimento automatico sono collegati? </a:t>
            </a:r>
          </a:p>
        </p:txBody>
      </p:sp>
      <p:sp>
        <p:nvSpPr>
          <p:cNvPr id="24" name="Rectangle 23">
            <a:extLst>
              <a:ext uri="{FF2B5EF4-FFF2-40B4-BE49-F238E27FC236}">
                <a16:creationId xmlns:a16="http://schemas.microsoft.com/office/drawing/2014/main" id="{E3FF0CBF-A64F-899F-112F-545A29F616D8}"/>
              </a:ext>
            </a:extLst>
          </p:cNvPr>
          <p:cNvSpPr/>
          <p:nvPr/>
        </p:nvSpPr>
        <p:spPr>
          <a:xfrm>
            <a:off x="852693" y="1394630"/>
            <a:ext cx="2233407" cy="2879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A259AB-37C4-4328-CA78-DAA485D4053E}"/>
              </a:ext>
            </a:extLst>
          </p:cNvPr>
          <p:cNvSpPr txBox="1"/>
          <p:nvPr/>
        </p:nvSpPr>
        <p:spPr>
          <a:xfrm>
            <a:off x="852693" y="1401740"/>
            <a:ext cx="2484349" cy="1736694"/>
          </a:xfrm>
          <a:prstGeom prst="rect">
            <a:avLst/>
          </a:prstGeom>
          <a:noFill/>
          <a:ln>
            <a:noFill/>
          </a:ln>
        </p:spPr>
        <p:txBody>
          <a:bodyPr wrap="square" rtlCol="0">
            <a:spAutoFit/>
          </a:bodyPr>
          <a:lstStyle/>
          <a:p>
            <a:pPr>
              <a:lnSpc>
                <a:spcPts val="1580"/>
              </a:lnSpc>
            </a:pPr>
            <a:r>
              <a:rPr lang="en-US" sz="1600" b="1" dirty="0">
                <a:solidFill>
                  <a:srgbClr val="00898B"/>
                </a:solidFill>
                <a:latin typeface="Calibri" panose="020F0502020204030204" pitchFamily="34" charset="0"/>
                <a:cs typeface="Calibri" panose="020F0502020204030204" pitchFamily="34" charset="0"/>
              </a:rPr>
              <a:t>Sebbene l'IA e l'ML non siano esattamente la stessa cosa, sono strettamente collegati.</a:t>
            </a:r>
          </a:p>
          <a:p>
            <a:pPr>
              <a:lnSpc>
                <a:spcPts val="1580"/>
              </a:lnSpc>
            </a:pPr>
            <a:endParaRPr lang="en-US" sz="1600" b="1" dirty="0">
              <a:solidFill>
                <a:srgbClr val="00898B"/>
              </a:solidFill>
              <a:latin typeface="Calibri" panose="020F0502020204030204" pitchFamily="34" charset="0"/>
              <a:cs typeface="Calibri" panose="020F0502020204030204" pitchFamily="34" charset="0"/>
            </a:endParaRPr>
          </a:p>
          <a:p>
            <a:pPr>
              <a:lnSpc>
                <a:spcPts val="1580"/>
              </a:lnSpc>
            </a:pPr>
            <a:r>
              <a:rPr lang="en-US" sz="1600" b="1" dirty="0">
                <a:solidFill>
                  <a:srgbClr val="00898B"/>
                </a:solidFill>
                <a:latin typeface="Calibri" panose="020F0502020204030204" pitchFamily="34" charset="0"/>
                <a:cs typeface="Calibri" panose="020F0502020204030204" pitchFamily="34" charset="0"/>
              </a:rPr>
              <a:t>Il modo più semplice per comprendere la relazione tra IA e ML è il seguente:  </a:t>
            </a:r>
          </a:p>
          <a:p>
            <a:pPr>
              <a:lnSpc>
                <a:spcPts val="1580"/>
              </a:lnSpc>
            </a:pPr>
            <a:endParaRPr lang="en-US" sz="1600" b="1" dirty="0">
              <a:solidFill>
                <a:srgbClr val="00898B"/>
              </a:solidFill>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FF152559-E014-B1FC-5C4E-B695F7730863}"/>
              </a:ext>
            </a:extLst>
          </p:cNvPr>
          <p:cNvSpPr/>
          <p:nvPr/>
        </p:nvSpPr>
        <p:spPr>
          <a:xfrm rot="1936794">
            <a:off x="-707179" y="507271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graphicFrame>
        <p:nvGraphicFramePr>
          <p:cNvPr id="33" name="Table 32">
            <a:extLst>
              <a:ext uri="{FF2B5EF4-FFF2-40B4-BE49-F238E27FC236}">
                <a16:creationId xmlns:a16="http://schemas.microsoft.com/office/drawing/2014/main" id="{E71C31C1-D739-C717-FFCA-390CA5DE2B8D}"/>
              </a:ext>
            </a:extLst>
          </p:cNvPr>
          <p:cNvGraphicFramePr>
            <a:graphicFrameLocks noGrp="1"/>
          </p:cNvGraphicFramePr>
          <p:nvPr>
            <p:extLst>
              <p:ext uri="{D42A27DB-BD31-4B8C-83A1-F6EECF244321}">
                <p14:modId xmlns:p14="http://schemas.microsoft.com/office/powerpoint/2010/main" val="3833825732"/>
              </p:ext>
            </p:extLst>
          </p:nvPr>
        </p:nvGraphicFramePr>
        <p:xfrm>
          <a:off x="675364" y="6132010"/>
          <a:ext cx="6226308" cy="3100165"/>
        </p:xfrm>
        <a:graphic>
          <a:graphicData uri="http://schemas.openxmlformats.org/drawingml/2006/table">
            <a:tbl>
              <a:tblPr firstRow="1" firstCol="1" bandRow="1">
                <a:tableStyleId>{5C22544A-7EE6-4342-B048-85BDC9FD1C3A}</a:tableStyleId>
              </a:tblPr>
              <a:tblGrid>
                <a:gridCol w="3113154">
                  <a:extLst>
                    <a:ext uri="{9D8B030D-6E8A-4147-A177-3AD203B41FA5}">
                      <a16:colId xmlns:a16="http://schemas.microsoft.com/office/drawing/2014/main" val="2297374233"/>
                    </a:ext>
                  </a:extLst>
                </a:gridCol>
                <a:gridCol w="3113154">
                  <a:extLst>
                    <a:ext uri="{9D8B030D-6E8A-4147-A177-3AD203B41FA5}">
                      <a16:colId xmlns:a16="http://schemas.microsoft.com/office/drawing/2014/main" val="635828858"/>
                    </a:ext>
                  </a:extLst>
                </a:gridCol>
              </a:tblGrid>
              <a:tr h="168459">
                <a:tc>
                  <a:txBody>
                    <a:bodyPr/>
                    <a:lstStyle/>
                    <a:p>
                      <a:pPr>
                        <a:lnSpc>
                          <a:spcPts val="1340"/>
                        </a:lnSpc>
                        <a:spcBef>
                          <a:spcPts val="0"/>
                        </a:spcBef>
                        <a:spcAft>
                          <a:spcPts val="0"/>
                        </a:spcAft>
                        <a:buClr>
                          <a:srgbClr val="ADD037"/>
                        </a:buClr>
                        <a:buNone/>
                      </a:pPr>
                      <a:r>
                        <a:rPr lang="en-GB" sz="2400" kern="100" dirty="0">
                          <a:solidFill>
                            <a:schemeClr val="bg1"/>
                          </a:solidFill>
                          <a:effectLst/>
                          <a:highlight>
                            <a:srgbClr val="ADD037"/>
                          </a:highlight>
                          <a:latin typeface="Calibri" panose="020F0502020204030204" pitchFamily="34" charset="0"/>
                          <a:cs typeface="Calibri" panose="020F0502020204030204" pitchFamily="34" charset="0"/>
                        </a:rPr>
                        <a:t> AI.</a:t>
                      </a:r>
                      <a:endParaRPr lang="en-IE" sz="2400" kern="100" dirty="0">
                        <a:solidFill>
                          <a:srgbClr val="ADD037"/>
                        </a:solidFill>
                        <a:effectLst/>
                        <a:highlight>
                          <a:srgbClr val="ADD037"/>
                        </a:highlight>
                        <a:latin typeface="Calibri" panose="020F0502020204030204" pitchFamily="34" charset="0"/>
                        <a:ea typeface="Corbel" panose="020B0503020204020204" pitchFamily="34" charset="0"/>
                        <a:cs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40"/>
                        </a:lnSpc>
                        <a:spcBef>
                          <a:spcPts val="0"/>
                        </a:spcBef>
                        <a:spcAft>
                          <a:spcPts val="0"/>
                        </a:spcAft>
                        <a:buClr>
                          <a:srgbClr val="ADD037"/>
                        </a:buClr>
                        <a:buNone/>
                      </a:pPr>
                      <a:r>
                        <a:rPr lang="en-GB" sz="2400" kern="100" dirty="0">
                          <a:solidFill>
                            <a:schemeClr val="bg1"/>
                          </a:solidFill>
                          <a:effectLst/>
                          <a:highlight>
                            <a:srgbClr val="ADD037"/>
                          </a:highlight>
                          <a:latin typeface="Calibri" panose="020F0502020204030204" pitchFamily="34" charset="0"/>
                          <a:cs typeface="Calibri" panose="020F0502020204030204" pitchFamily="34" charset="0"/>
                        </a:rPr>
                        <a:t> ML.</a:t>
                      </a:r>
                      <a:endParaRPr lang="en-IE" sz="2400" kern="100" dirty="0">
                        <a:solidFill>
                          <a:srgbClr val="ADD037"/>
                        </a:solidFill>
                        <a:effectLst/>
                        <a:highlight>
                          <a:srgbClr val="ADD037"/>
                        </a:highlight>
                        <a:latin typeface="Calibri" panose="020F0502020204030204" pitchFamily="34" charset="0"/>
                        <a:ea typeface="Corbel" panose="020B0503020204020204" pitchFamily="34" charset="0"/>
                        <a:cs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5477551"/>
                  </a:ext>
                </a:extLst>
              </a:tr>
              <a:tr h="2895885">
                <a:tc>
                  <a:txBody>
                    <a:bodyPr/>
                    <a:lstStyle/>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L'AI consente a una macchina di simulare l'intelligenza umana per risolvere problemi</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L'obiettivo è sviluppare un sistema intelligente in grado di eseguire compiti complessi</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Costruiamo sistemi in grado di risolvere compiti complessi come un essere umano</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L'AI ha un ampio campo di applicazione</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L'IA utilizza tecnologie in un sistema in modo da imitare il processo decisionale umano</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L'IA funziona con tutti i tipi di dati: strutturati, semi-strutturati e non strutturati</a:t>
                      </a:r>
                      <a:endParaRPr lang="en-IE" sz="1200" b="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b="0" kern="100" dirty="0">
                          <a:solidFill>
                            <a:srgbClr val="262626"/>
                          </a:solidFill>
                          <a:effectLst/>
                          <a:latin typeface="Calibri" panose="020F0502020204030204" pitchFamily="34" charset="0"/>
                          <a:cs typeface="Calibri" panose="020F0502020204030204" pitchFamily="34" charset="0"/>
                        </a:rPr>
                        <a:t>I sistemi di IA utilizzano la logica e gli alberi decisionali per apprendere, ragionare e autocorreggersi</a:t>
                      </a:r>
                      <a:endParaRPr lang="en-IE" sz="1200" b="0" kern="100" dirty="0">
                        <a:solidFill>
                          <a:srgbClr val="262626"/>
                        </a:solidFill>
                        <a:effectLst/>
                        <a:latin typeface="Calibri" panose="020F0502020204030204" pitchFamily="34" charset="0"/>
                        <a:cs typeface="Calibri" panose="020F0502020204030204" pitchFamily="34" charset="0"/>
                      </a:endParaRPr>
                    </a:p>
                    <a:p>
                      <a:pPr>
                        <a:lnSpc>
                          <a:spcPts val="1340"/>
                        </a:lnSpc>
                        <a:spcBef>
                          <a:spcPts val="0"/>
                        </a:spcBef>
                        <a:spcAft>
                          <a:spcPts val="0"/>
                        </a:spcAft>
                        <a:buClr>
                          <a:srgbClr val="51C4C6"/>
                        </a:buClr>
                        <a:buNone/>
                      </a:pPr>
                      <a:r>
                        <a:rPr lang="en-GB" sz="1200" kern="100" dirty="0">
                          <a:solidFill>
                            <a:srgbClr val="262626"/>
                          </a:solidFill>
                          <a:effectLst/>
                          <a:latin typeface="Calibri" panose="020F0502020204030204" pitchFamily="34" charset="0"/>
                          <a:cs typeface="Calibri" panose="020F0502020204030204" pitchFamily="34" charset="0"/>
                        </a:rPr>
                        <a:t> </a:t>
                      </a:r>
                      <a:endParaRPr lang="en-IE" sz="1200" kern="100" dirty="0">
                        <a:solidFill>
                          <a:srgbClr val="262626"/>
                        </a:solidFill>
                        <a:effectLst/>
                        <a:latin typeface="Calibri" panose="020F0502020204030204" pitchFamily="34" charset="0"/>
                        <a:ea typeface="Corbel" panose="020B0503020204020204" pitchFamily="34" charset="0"/>
                        <a:cs typeface="Calibri" panose="020F0502020204030204" pitchFamily="34" charset="0"/>
                      </a:endParaRPr>
                    </a:p>
                  </a:txBody>
                  <a:tcPr marL="63500" marR="63500" marT="64800" marB="64800">
                    <a:lnL w="12700" cap="flat" cmpd="sng" algn="ctr">
                      <a:solidFill>
                        <a:srgbClr val="ADD037"/>
                      </a:solidFill>
                      <a:prstDash val="solid"/>
                      <a:round/>
                      <a:headEnd type="none" w="med" len="med"/>
                      <a:tailEnd type="none" w="med" len="med"/>
                    </a:lnL>
                    <a:lnR w="12700" cap="flat" cmpd="sng" algn="ctr">
                      <a:solidFill>
                        <a:srgbClr val="ADD03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D037"/>
                      </a:solidFill>
                      <a:prstDash val="solid"/>
                      <a:round/>
                      <a:headEnd type="none" w="med" len="med"/>
                      <a:tailEnd type="none" w="med" len="med"/>
                    </a:lnB>
                    <a:solidFill>
                      <a:schemeClr val="bg1"/>
                    </a:solidFill>
                  </a:tcPr>
                </a:tc>
                <a:tc>
                  <a:txBody>
                    <a:bodyPr/>
                    <a:lstStyle/>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L'apprendimento automatico consente a una macchina di apprendere in modo autonomo dai dati passati</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L'obiettivo è quello di costruire macchine in grado di apprendere dai dati per aumentare la precisione dei risultati</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Addestriamo le macchine con i dati per eseguire compiti specifici e fornire risultati accurati</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L'apprendimento automatico ha un ambito di applicazione limitato</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L'apprendimento automatico utilizza algoritmi di autoapprendimento per produrre modelli predittivi</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L'ML può utilizzare solo dati strutturati e semi-strutturati</a:t>
                      </a:r>
                      <a:endParaRPr lang="en-IE" sz="1200" kern="100" dirty="0">
                        <a:solidFill>
                          <a:srgbClr val="262626"/>
                        </a:solidFill>
                        <a:effectLst/>
                        <a:latin typeface="Calibri" panose="020F0502020204030204" pitchFamily="34" charset="0"/>
                        <a:cs typeface="Calibri" panose="020F0502020204030204" pitchFamily="34" charset="0"/>
                      </a:endParaRPr>
                    </a:p>
                    <a:p>
                      <a:pPr marL="179388" lvl="0" indent="-179388">
                        <a:lnSpc>
                          <a:spcPts val="1340"/>
                        </a:lnSpc>
                        <a:spcBef>
                          <a:spcPts val="0"/>
                        </a:spcBef>
                        <a:spcAft>
                          <a:spcPts val="0"/>
                        </a:spcAft>
                        <a:buClr>
                          <a:srgbClr val="51C4C6"/>
                        </a:buClr>
                        <a:buSzPts val="1000"/>
                        <a:buFont typeface="Symbol" pitchFamily="2" charset="2"/>
                        <a:buChar char=""/>
                        <a:tabLst>
                          <a:tab pos="457200" algn="l"/>
                        </a:tabLst>
                      </a:pPr>
                      <a:r>
                        <a:rPr lang="en-GB" sz="1200" kern="100" dirty="0">
                          <a:solidFill>
                            <a:srgbClr val="262626"/>
                          </a:solidFill>
                          <a:effectLst/>
                          <a:latin typeface="Calibri" panose="020F0502020204030204" pitchFamily="34" charset="0"/>
                          <a:cs typeface="Calibri" panose="020F0502020204030204" pitchFamily="34" charset="0"/>
                        </a:rPr>
                        <a:t>I sistemi ML si basano su modelli statistici per apprendere e sono in grado di autocorreggersi quando vengono forniti nuovi dati</a:t>
                      </a:r>
                      <a:endParaRPr lang="en-IE" sz="1200" kern="100" dirty="0">
                        <a:solidFill>
                          <a:srgbClr val="262626"/>
                        </a:solidFill>
                        <a:effectLst/>
                        <a:latin typeface="Calibri" panose="020F0502020204030204" pitchFamily="34" charset="0"/>
                        <a:cs typeface="Calibri" panose="020F0502020204030204" pitchFamily="34" charset="0"/>
                      </a:endParaRPr>
                    </a:p>
                  </a:txBody>
                  <a:tcPr marL="63500" marR="63500" marT="64800" marB="64800">
                    <a:lnL w="12700" cap="flat" cmpd="sng" algn="ctr">
                      <a:solidFill>
                        <a:srgbClr val="ADD037"/>
                      </a:solidFill>
                      <a:prstDash val="solid"/>
                      <a:round/>
                      <a:headEnd type="none" w="med" len="med"/>
                      <a:tailEnd type="none" w="med" len="med"/>
                    </a:lnL>
                    <a:lnR w="12700" cap="flat" cmpd="sng" algn="ctr">
                      <a:solidFill>
                        <a:srgbClr val="ADD03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D037"/>
                      </a:solidFill>
                      <a:prstDash val="solid"/>
                      <a:round/>
                      <a:headEnd type="none" w="med" len="med"/>
                      <a:tailEnd type="none" w="med" len="med"/>
                    </a:lnB>
                    <a:solidFill>
                      <a:schemeClr val="bg1"/>
                    </a:solidFill>
                  </a:tcPr>
                </a:tc>
                <a:extLst>
                  <a:ext uri="{0D108BD9-81ED-4DB2-BD59-A6C34878D82A}">
                    <a16:rowId xmlns:a16="http://schemas.microsoft.com/office/drawing/2014/main" val="144829874"/>
                  </a:ext>
                </a:extLst>
              </a:tr>
            </a:tbl>
          </a:graphicData>
        </a:graphic>
      </p:graphicFrame>
      <p:sp>
        <p:nvSpPr>
          <p:cNvPr id="36" name="Slide Number Placeholder 5">
            <a:extLst>
              <a:ext uri="{FF2B5EF4-FFF2-40B4-BE49-F238E27FC236}">
                <a16:creationId xmlns:a16="http://schemas.microsoft.com/office/drawing/2014/main" id="{8409B400-43F7-9AAC-2BEA-12AA8C2EC165}"/>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6</a:t>
            </a:fld>
            <a:endParaRPr lang="en-US" dirty="0">
              <a:solidFill>
                <a:srgbClr val="262626"/>
              </a:solidFill>
            </a:endParaRPr>
          </a:p>
        </p:txBody>
      </p:sp>
    </p:spTree>
    <p:extLst>
      <p:ext uri="{BB962C8B-B14F-4D97-AF65-F5344CB8AC3E}">
        <p14:creationId xmlns:p14="http://schemas.microsoft.com/office/powerpoint/2010/main" val="133540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856F-6B56-FC0A-2699-3D69C5A533D1}"/>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BD763A4-1128-AC56-523F-BB187CCA8FA2}"/>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B0C3B3A-CD93-7850-ED69-F1A3764DE150}"/>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C5D8F22-0DAF-9490-C48B-8CEEE3DBEBCE}"/>
              </a:ext>
            </a:extLst>
          </p:cNvPr>
          <p:cNvSpPr txBox="1"/>
          <p:nvPr/>
        </p:nvSpPr>
        <p:spPr>
          <a:xfrm>
            <a:off x="395868" y="316112"/>
            <a:ext cx="5932093" cy="654025"/>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5. </a:t>
            </a:r>
            <a:r>
              <a:rPr lang="en-US" sz="1900" b="1" dirty="0">
                <a:solidFill>
                  <a:srgbClr val="00898B"/>
                </a:solidFill>
                <a:latin typeface="Calibri" panose="020F0502020204030204" pitchFamily="34" charset="0"/>
                <a:cs typeface="Calibri" panose="020F0502020204030204" pitchFamily="34" charset="0"/>
              </a:rPr>
              <a:t>Nozioni di base sul funzionamento dell'IA </a:t>
            </a:r>
          </a:p>
          <a:p>
            <a:pPr marL="6350">
              <a:tabLst>
                <a:tab pos="611188" algn="l"/>
              </a:tabLst>
            </a:pPr>
            <a:endParaRPr lang="en-US" sz="1900" b="1" dirty="0">
              <a:solidFill>
                <a:srgbClr val="A555A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FA88A984-A1B8-1F82-BBEE-C0F51830ED81}"/>
              </a:ext>
            </a:extLst>
          </p:cNvPr>
          <p:cNvSpPr/>
          <p:nvPr/>
        </p:nvSpPr>
        <p:spPr>
          <a:xfrm>
            <a:off x="0" y="1048398"/>
            <a:ext cx="7559675" cy="1503225"/>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90BE9720-F60A-DF3F-FBE7-0C36093C5B65}"/>
              </a:ext>
            </a:extLst>
          </p:cNvPr>
          <p:cNvSpPr txBox="1">
            <a:spLocks/>
          </p:cNvSpPr>
          <p:nvPr/>
        </p:nvSpPr>
        <p:spPr>
          <a:xfrm>
            <a:off x="504766" y="1333540"/>
            <a:ext cx="4932866"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Comprendere i componenti fondamentali dell'IA </a:t>
            </a:r>
            <a:r>
              <a:rPr lang="en-IE" sz="1600" dirty="0">
                <a:solidFill>
                  <a:schemeClr val="bg1"/>
                </a:solidFill>
                <a:ea typeface="Calibri" panose="020F0502020204030204" pitchFamily="34" charset="0"/>
                <a:cs typeface="Times New Roman" panose="02020603050405020304" pitchFamily="18" charset="0"/>
              </a:rPr>
              <a:t>è essenziale per </a:t>
            </a:r>
            <a:r>
              <a:rPr lang="en-IE" sz="1600" b="1" dirty="0">
                <a:solidFill>
                  <a:schemeClr val="bg1"/>
                </a:solidFill>
                <a:ea typeface="Calibri" panose="020F0502020204030204" pitchFamily="34" charset="0"/>
                <a:cs typeface="Times New Roman" panose="02020603050405020304" pitchFamily="18" charset="0"/>
              </a:rPr>
              <a:t>i formatori professionali e i leader </a:t>
            </a:r>
            <a:r>
              <a:rPr lang="en-IE" sz="1600" dirty="0">
                <a:solidFill>
                  <a:schemeClr val="bg1"/>
                </a:solidFill>
                <a:ea typeface="Calibri" panose="020F0502020204030204" pitchFamily="34" charset="0"/>
                <a:cs typeface="Times New Roman" panose="02020603050405020304" pitchFamily="18" charset="0"/>
              </a:rPr>
              <a:t>che desiderano integrare queste tecnologie nella formazione e nella pratica. </a:t>
            </a:r>
            <a:endParaRPr lang="en-IE" sz="1600" b="1" dirty="0">
              <a:solidFill>
                <a:schemeClr val="bg1"/>
              </a:solidFill>
              <a:ea typeface="Calibri" panose="020F0502020204030204" pitchFamily="34" charset="0"/>
              <a:cs typeface="Times New Roman" panose="02020603050405020304" pitchFamily="18" charset="0"/>
            </a:endParaRPr>
          </a:p>
        </p:txBody>
      </p:sp>
      <p:sp>
        <p:nvSpPr>
          <p:cNvPr id="33" name="Freeform 32">
            <a:extLst>
              <a:ext uri="{FF2B5EF4-FFF2-40B4-BE49-F238E27FC236}">
                <a16:creationId xmlns:a16="http://schemas.microsoft.com/office/drawing/2014/main" id="{2769A54F-F346-79E6-1EF6-73219EA8D716}"/>
              </a:ext>
            </a:extLst>
          </p:cNvPr>
          <p:cNvSpPr/>
          <p:nvPr/>
        </p:nvSpPr>
        <p:spPr>
          <a:xfrm rot="15885478">
            <a:off x="5806747" y="118533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0AD6CF89-4CCB-74BA-3EE3-B68EE377C7A3}"/>
              </a:ext>
            </a:extLst>
          </p:cNvPr>
          <p:cNvCxnSpPr>
            <a:cxnSpLocks/>
          </p:cNvCxnSpPr>
          <p:nvPr/>
        </p:nvCxnSpPr>
        <p:spPr>
          <a:xfrm>
            <a:off x="2838487" y="2989541"/>
            <a:ext cx="0" cy="5489763"/>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AD282A-0608-082B-2290-44AEF0084F18}"/>
              </a:ext>
            </a:extLst>
          </p:cNvPr>
          <p:cNvCxnSpPr>
            <a:cxnSpLocks/>
          </p:cNvCxnSpPr>
          <p:nvPr/>
        </p:nvCxnSpPr>
        <p:spPr>
          <a:xfrm>
            <a:off x="-10760" y="2989541"/>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5949D17-0DE3-D281-FBE8-6832E37496E7}"/>
              </a:ext>
            </a:extLst>
          </p:cNvPr>
          <p:cNvSpPr txBox="1"/>
          <p:nvPr/>
        </p:nvSpPr>
        <p:spPr>
          <a:xfrm>
            <a:off x="504766" y="2873748"/>
            <a:ext cx="2049509" cy="1733808"/>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L'IA opera attraverso elementi interconnessi, ciascuno dei quali svolge un ruolo specifico nel consentire ai sistemi di apprendere, adattarsi ed eseguire compiti in modo efficiente. </a:t>
            </a:r>
          </a:p>
        </p:txBody>
      </p:sp>
      <p:cxnSp>
        <p:nvCxnSpPr>
          <p:cNvPr id="41" name="Straight Connector 40">
            <a:extLst>
              <a:ext uri="{FF2B5EF4-FFF2-40B4-BE49-F238E27FC236}">
                <a16:creationId xmlns:a16="http://schemas.microsoft.com/office/drawing/2014/main" id="{B40588E7-DB84-42BC-49A7-A5D00425D9AA}"/>
              </a:ext>
            </a:extLst>
          </p:cNvPr>
          <p:cNvCxnSpPr>
            <a:cxnSpLocks/>
          </p:cNvCxnSpPr>
          <p:nvPr/>
        </p:nvCxnSpPr>
        <p:spPr>
          <a:xfrm>
            <a:off x="2838486" y="4648196"/>
            <a:ext cx="470317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2AC5F4-C589-8580-7753-B5D90FDFD02C}"/>
              </a:ext>
            </a:extLst>
          </p:cNvPr>
          <p:cNvCxnSpPr>
            <a:cxnSpLocks/>
          </p:cNvCxnSpPr>
          <p:nvPr/>
        </p:nvCxnSpPr>
        <p:spPr>
          <a:xfrm>
            <a:off x="2838486" y="6559064"/>
            <a:ext cx="470317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F690CE8-FF3D-8A82-0117-8D8D9294210E}"/>
              </a:ext>
            </a:extLst>
          </p:cNvPr>
          <p:cNvCxnSpPr>
            <a:cxnSpLocks/>
          </p:cNvCxnSpPr>
          <p:nvPr/>
        </p:nvCxnSpPr>
        <p:spPr>
          <a:xfrm>
            <a:off x="2838486" y="8479304"/>
            <a:ext cx="470317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C64EB35-B198-EE09-72E2-E0BA27E173AE}"/>
              </a:ext>
            </a:extLst>
          </p:cNvPr>
          <p:cNvSpPr txBox="1"/>
          <p:nvPr/>
        </p:nvSpPr>
        <p:spPr>
          <a:xfrm>
            <a:off x="2616573" y="2873748"/>
            <a:ext cx="4497599" cy="6424836"/>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Algoritmi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Il cuore dell'IA sono gli algoritmi, che fungono da regole o istruzioni che un sistema segue per completare compiti o risolvere problemi. Questi algoritmi sono alla base dei processi decisionali, del riconoscimento dei modelli e dell'apprendimento all'interno dei sistemi di IA. Possono variare da metodi semplici come alberi decisionali e regressione logistica ad approcci più avanzati come macchine a vettori di supporto e metodi di ensemble. La scelta dell'algoritmo dipende dal problema da affrontare e dalla complessità del compito.</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Reti neurali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Le reti neurali, in particolare nel campo del deep learning, costituiscono la spina dorsale di molte applicazioni moderne di IA. Modellate sulle reti biologiche del cervello umano, le reti neurali artificiali sono composte da strati di nodi interconnessi, o "neuroni", collegati da "sinapsi". I dati fluiscono attraverso questi strati in modo strutturato, consentendo alla rete di identificare modelli e caratteristiche. Ogni strato si basa su quello precedente, consentendo al sistema di affinare la sua comprensione e migliorare l'accuratezza del processo decisionale.</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Elaborazione dei dati</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 sistemi di IA si basano in larga misura su grandi volumi di dati per apprendere e prendere decisioni informate. L'elaborazione dei dati è una fase fondamentale nella preparazione dei dati grezzi per l'analisi. Questo processo comporta attività quali la pulizia dei dati, risolvendo i valori mancanti, rimuovendo i valori anomali e convertendoli in un formato utilizzabile. I dati elaborati correttamente vengono inseriti nei modelli di IA, consentendo loro di apprendere dagli esempi passati, adattarsi ai nuovi input e migliorare continuamente le loro prestazioni.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1066800" indent="-635000"/>
            <a:endParaRPr lang="en-US" sz="1200" b="1" i="1" dirty="0">
              <a:solidFill>
                <a:srgbClr val="000000"/>
              </a:solidFill>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07564AF5-8E7A-DB90-E903-34BB1B18AF34}"/>
              </a:ext>
            </a:extLst>
          </p:cNvPr>
          <p:cNvSpPr/>
          <p:nvPr/>
        </p:nvSpPr>
        <p:spPr>
          <a:xfrm>
            <a:off x="395868" y="7398221"/>
            <a:ext cx="2849246" cy="2849246"/>
          </a:xfrm>
          <a:prstGeom prst="ellipse">
            <a:avLst/>
          </a:prstGeom>
          <a:solidFill>
            <a:srgbClr val="008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7CB1190-F421-66CC-1B32-854EABAC1FEE}"/>
              </a:ext>
            </a:extLst>
          </p:cNvPr>
          <p:cNvGrpSpPr/>
          <p:nvPr/>
        </p:nvGrpSpPr>
        <p:grpSpPr>
          <a:xfrm>
            <a:off x="1567226" y="7193174"/>
            <a:ext cx="506531" cy="527128"/>
            <a:chOff x="3402050" y="5539672"/>
            <a:chExt cx="751576" cy="782137"/>
          </a:xfrm>
        </p:grpSpPr>
        <p:sp>
          <p:nvSpPr>
            <p:cNvPr id="54" name="Freeform 53">
              <a:extLst>
                <a:ext uri="{FF2B5EF4-FFF2-40B4-BE49-F238E27FC236}">
                  <a16:creationId xmlns:a16="http://schemas.microsoft.com/office/drawing/2014/main" id="{35B8BD3C-50F2-ED20-5300-79B6B07490C2}"/>
                </a:ext>
              </a:extLst>
            </p:cNvPr>
            <p:cNvSpPr/>
            <p:nvPr/>
          </p:nvSpPr>
          <p:spPr>
            <a:xfrm>
              <a:off x="3402050" y="5539672"/>
              <a:ext cx="751576" cy="782137"/>
            </a:xfrm>
            <a:custGeom>
              <a:avLst/>
              <a:gdLst>
                <a:gd name="connsiteX0" fmla="*/ 27317 w 751576"/>
                <a:gd name="connsiteY0" fmla="*/ 782137 h 782137"/>
                <a:gd name="connsiteX1" fmla="*/ 0 w 751576"/>
                <a:gd name="connsiteY1" fmla="*/ 640899 h 782137"/>
                <a:gd name="connsiteX2" fmla="*/ 23986 w 751576"/>
                <a:gd name="connsiteY2" fmla="*/ 508323 h 782137"/>
                <a:gd name="connsiteX3" fmla="*/ 0 w 751576"/>
                <a:gd name="connsiteY3" fmla="*/ 375746 h 782137"/>
                <a:gd name="connsiteX4" fmla="*/ 375788 w 751576"/>
                <a:gd name="connsiteY4" fmla="*/ 0 h 782137"/>
                <a:gd name="connsiteX5" fmla="*/ 751577 w 751576"/>
                <a:gd name="connsiteY5" fmla="*/ 375746 h 782137"/>
                <a:gd name="connsiteX6" fmla="*/ 727590 w 751576"/>
                <a:gd name="connsiteY6" fmla="*/ 508323 h 782137"/>
                <a:gd name="connsiteX7" fmla="*/ 632977 w 751576"/>
                <a:gd name="connsiteY7" fmla="*/ 649560 h 782137"/>
                <a:gd name="connsiteX8" fmla="*/ 376455 w 751576"/>
                <a:gd name="connsiteY8" fmla="*/ 750825 h 782137"/>
                <a:gd name="connsiteX9" fmla="*/ 119932 w 751576"/>
                <a:gd name="connsiteY9" fmla="*/ 649560 h 782137"/>
                <a:gd name="connsiteX10" fmla="*/ 28651 w 751576"/>
                <a:gd name="connsiteY10" fmla="*/ 782137 h 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576" h="782137">
                  <a:moveTo>
                    <a:pt x="27317" y="782137"/>
                  </a:moveTo>
                  <a:cubicBezTo>
                    <a:pt x="9327" y="738167"/>
                    <a:pt x="0" y="690865"/>
                    <a:pt x="0" y="640899"/>
                  </a:cubicBezTo>
                  <a:cubicBezTo>
                    <a:pt x="0" y="590933"/>
                    <a:pt x="8662" y="549628"/>
                    <a:pt x="23986" y="508323"/>
                  </a:cubicBezTo>
                  <a:cubicBezTo>
                    <a:pt x="8662" y="467017"/>
                    <a:pt x="0" y="422381"/>
                    <a:pt x="0" y="375746"/>
                  </a:cubicBezTo>
                  <a:cubicBezTo>
                    <a:pt x="0" y="168553"/>
                    <a:pt x="167905" y="0"/>
                    <a:pt x="375788" y="0"/>
                  </a:cubicBezTo>
                  <a:cubicBezTo>
                    <a:pt x="583670" y="0"/>
                    <a:pt x="751577" y="167886"/>
                    <a:pt x="751577" y="375746"/>
                  </a:cubicBezTo>
                  <a:cubicBezTo>
                    <a:pt x="751577" y="583605"/>
                    <a:pt x="742915" y="467017"/>
                    <a:pt x="727590" y="508323"/>
                  </a:cubicBezTo>
                  <a:cubicBezTo>
                    <a:pt x="706934" y="562286"/>
                    <a:pt x="674286" y="610919"/>
                    <a:pt x="632977" y="649560"/>
                  </a:cubicBezTo>
                  <a:cubicBezTo>
                    <a:pt x="565681" y="712185"/>
                    <a:pt x="475731" y="750825"/>
                    <a:pt x="376455" y="750825"/>
                  </a:cubicBezTo>
                  <a:cubicBezTo>
                    <a:pt x="277176" y="750825"/>
                    <a:pt x="186562" y="712185"/>
                    <a:pt x="119932" y="649560"/>
                  </a:cubicBezTo>
                  <a:cubicBezTo>
                    <a:pt x="80620" y="686202"/>
                    <a:pt x="49305" y="731505"/>
                    <a:pt x="28651" y="782137"/>
                  </a:cubicBezTo>
                  <a:close/>
                </a:path>
              </a:pathLst>
            </a:custGeom>
            <a:solidFill>
              <a:srgbClr val="ADD037"/>
            </a:solidFill>
            <a:ln w="6662" cap="flat">
              <a:noFill/>
              <a:prstDash val="solid"/>
              <a:miter/>
            </a:ln>
          </p:spPr>
          <p:txBody>
            <a:bodyPr rtlCol="0" anchor="ctr"/>
            <a:lstStyle/>
            <a:p>
              <a:endParaRPr lang="en-US">
                <a:solidFill>
                  <a:srgbClr val="262626"/>
                </a:solidFill>
              </a:endParaRPr>
            </a:p>
          </p:txBody>
        </p:sp>
        <p:sp>
          <p:nvSpPr>
            <p:cNvPr id="55" name="Freeform 54">
              <a:extLst>
                <a:ext uri="{FF2B5EF4-FFF2-40B4-BE49-F238E27FC236}">
                  <a16:creationId xmlns:a16="http://schemas.microsoft.com/office/drawing/2014/main" id="{63579AA3-9942-6E2A-38DF-4AC29A602DFB}"/>
                </a:ext>
              </a:extLst>
            </p:cNvPr>
            <p:cNvSpPr/>
            <p:nvPr/>
          </p:nvSpPr>
          <p:spPr>
            <a:xfrm>
              <a:off x="3794857" y="5761975"/>
              <a:ext cx="213675" cy="282614"/>
            </a:xfrm>
            <a:custGeom>
              <a:avLst/>
              <a:gdLst>
                <a:gd name="connsiteX0" fmla="*/ 138227 w 213675"/>
                <a:gd name="connsiteY0" fmla="*/ 215400 h 282614"/>
                <a:gd name="connsiteX1" fmla="*/ 75596 w 213675"/>
                <a:gd name="connsiteY1" fmla="*/ 209405 h 282614"/>
                <a:gd name="connsiteX2" fmla="*/ 1637 w 213675"/>
                <a:gd name="connsiteY2" fmla="*/ 88819 h 282614"/>
                <a:gd name="connsiteX3" fmla="*/ 117571 w 213675"/>
                <a:gd name="connsiteY3" fmla="*/ 213 h 282614"/>
                <a:gd name="connsiteX4" fmla="*/ 213518 w 213675"/>
                <a:gd name="connsiteY4" fmla="*/ 100812 h 282614"/>
                <a:gd name="connsiteX5" fmla="*/ 134228 w 213675"/>
                <a:gd name="connsiteY5" fmla="*/ 262702 h 282614"/>
                <a:gd name="connsiteX6" fmla="*/ 106911 w 213675"/>
                <a:gd name="connsiteY6" fmla="*/ 282022 h 282614"/>
                <a:gd name="connsiteX7" fmla="*/ 98249 w 213675"/>
                <a:gd name="connsiteY7" fmla="*/ 282022 h 282614"/>
                <a:gd name="connsiteX8" fmla="*/ 100248 w 213675"/>
                <a:gd name="connsiteY8" fmla="*/ 273362 h 282614"/>
                <a:gd name="connsiteX9" fmla="*/ 138227 w 213675"/>
                <a:gd name="connsiteY9" fmla="*/ 214068 h 28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75" h="282614">
                  <a:moveTo>
                    <a:pt x="138227" y="215400"/>
                  </a:moveTo>
                  <a:cubicBezTo>
                    <a:pt x="114907" y="213402"/>
                    <a:pt x="94918" y="214734"/>
                    <a:pt x="75596" y="209405"/>
                  </a:cubicBezTo>
                  <a:cubicBezTo>
                    <a:pt x="23625" y="195414"/>
                    <a:pt x="-7690" y="141451"/>
                    <a:pt x="1637" y="88819"/>
                  </a:cubicBezTo>
                  <a:cubicBezTo>
                    <a:pt x="11631" y="32858"/>
                    <a:pt x="58939" y="-3118"/>
                    <a:pt x="117571" y="213"/>
                  </a:cubicBezTo>
                  <a:cubicBezTo>
                    <a:pt x="168877" y="3544"/>
                    <a:pt x="211519" y="47514"/>
                    <a:pt x="213518" y="100812"/>
                  </a:cubicBezTo>
                  <a:cubicBezTo>
                    <a:pt x="216182" y="168765"/>
                    <a:pt x="184867" y="220730"/>
                    <a:pt x="134228" y="262702"/>
                  </a:cubicBezTo>
                  <a:cubicBezTo>
                    <a:pt x="125568" y="270031"/>
                    <a:pt x="116239" y="276027"/>
                    <a:pt x="106911" y="282022"/>
                  </a:cubicBezTo>
                  <a:cubicBezTo>
                    <a:pt x="104912" y="283355"/>
                    <a:pt x="100914" y="282022"/>
                    <a:pt x="98249" y="282022"/>
                  </a:cubicBezTo>
                  <a:cubicBezTo>
                    <a:pt x="98249" y="279358"/>
                    <a:pt x="98249" y="276027"/>
                    <a:pt x="100248" y="273362"/>
                  </a:cubicBezTo>
                  <a:cubicBezTo>
                    <a:pt x="112907" y="253375"/>
                    <a:pt x="125568" y="233389"/>
                    <a:pt x="138227" y="214068"/>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sp>
          <p:nvSpPr>
            <p:cNvPr id="56" name="Freeform 55">
              <a:extLst>
                <a:ext uri="{FF2B5EF4-FFF2-40B4-BE49-F238E27FC236}">
                  <a16:creationId xmlns:a16="http://schemas.microsoft.com/office/drawing/2014/main" id="{7B9D354F-40AB-EC35-D5BC-A988E557B968}"/>
                </a:ext>
              </a:extLst>
            </p:cNvPr>
            <p:cNvSpPr/>
            <p:nvPr/>
          </p:nvSpPr>
          <p:spPr>
            <a:xfrm>
              <a:off x="3546595" y="5762276"/>
              <a:ext cx="213875" cy="282387"/>
            </a:xfrm>
            <a:custGeom>
              <a:avLst/>
              <a:gdLst>
                <a:gd name="connsiteX0" fmla="*/ 134630 w 213875"/>
                <a:gd name="connsiteY0" fmla="*/ 211102 h 282387"/>
                <a:gd name="connsiteX1" fmla="*/ 59339 w 213875"/>
                <a:gd name="connsiteY1" fmla="*/ 203108 h 282387"/>
                <a:gd name="connsiteX2" fmla="*/ 4038 w 213875"/>
                <a:gd name="connsiteY2" fmla="*/ 77193 h 282387"/>
                <a:gd name="connsiteX3" fmla="*/ 119305 w 213875"/>
                <a:gd name="connsiteY3" fmla="*/ 578 h 282387"/>
                <a:gd name="connsiteX4" fmla="*/ 213253 w 213875"/>
                <a:gd name="connsiteY4" fmla="*/ 95848 h 282387"/>
                <a:gd name="connsiteX5" fmla="*/ 169277 w 213875"/>
                <a:gd name="connsiteY5" fmla="*/ 228424 h 282387"/>
                <a:gd name="connsiteX6" fmla="*/ 109978 w 213875"/>
                <a:gd name="connsiteY6" fmla="*/ 280389 h 282387"/>
                <a:gd name="connsiteX7" fmla="*/ 97984 w 213875"/>
                <a:gd name="connsiteY7" fmla="*/ 282388 h 282387"/>
                <a:gd name="connsiteX8" fmla="*/ 101982 w 213875"/>
                <a:gd name="connsiteY8" fmla="*/ 271728 h 282387"/>
                <a:gd name="connsiteX9" fmla="*/ 137962 w 213875"/>
                <a:gd name="connsiteY9" fmla="*/ 215099 h 282387"/>
                <a:gd name="connsiteX10" fmla="*/ 134630 w 213875"/>
                <a:gd name="connsiteY10" fmla="*/ 211102 h 28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75" h="282387">
                  <a:moveTo>
                    <a:pt x="134630" y="211102"/>
                  </a:moveTo>
                  <a:cubicBezTo>
                    <a:pt x="108645" y="217098"/>
                    <a:pt x="83326" y="215099"/>
                    <a:pt x="59339" y="203108"/>
                  </a:cubicBezTo>
                  <a:cubicBezTo>
                    <a:pt x="13365" y="180457"/>
                    <a:pt x="-9955" y="127159"/>
                    <a:pt x="4038" y="77193"/>
                  </a:cubicBezTo>
                  <a:cubicBezTo>
                    <a:pt x="18029" y="27227"/>
                    <a:pt x="65336" y="-4752"/>
                    <a:pt x="119305" y="578"/>
                  </a:cubicBezTo>
                  <a:cubicBezTo>
                    <a:pt x="167945" y="5242"/>
                    <a:pt x="209254" y="45881"/>
                    <a:pt x="213253" y="95848"/>
                  </a:cubicBezTo>
                  <a:cubicBezTo>
                    <a:pt x="217251" y="146480"/>
                    <a:pt x="201926" y="191116"/>
                    <a:pt x="169277" y="228424"/>
                  </a:cubicBezTo>
                  <a:cubicBezTo>
                    <a:pt x="151954" y="247744"/>
                    <a:pt x="130633" y="263734"/>
                    <a:pt x="109978" y="280389"/>
                  </a:cubicBezTo>
                  <a:cubicBezTo>
                    <a:pt x="107313" y="282388"/>
                    <a:pt x="101982" y="281721"/>
                    <a:pt x="97984" y="282388"/>
                  </a:cubicBezTo>
                  <a:cubicBezTo>
                    <a:pt x="99316" y="279057"/>
                    <a:pt x="99983" y="275059"/>
                    <a:pt x="101982" y="271728"/>
                  </a:cubicBezTo>
                  <a:cubicBezTo>
                    <a:pt x="113976" y="253074"/>
                    <a:pt x="125968" y="233754"/>
                    <a:pt x="137962" y="215099"/>
                  </a:cubicBezTo>
                  <a:cubicBezTo>
                    <a:pt x="136629" y="213767"/>
                    <a:pt x="135962" y="212435"/>
                    <a:pt x="134630" y="211102"/>
                  </a:cubicBezTo>
                  <a:close/>
                </a:path>
              </a:pathLst>
            </a:custGeom>
            <a:solidFill>
              <a:schemeClr val="bg1"/>
            </a:solidFill>
            <a:ln w="6662" cap="flat">
              <a:noFill/>
              <a:prstDash val="solid"/>
              <a:miter/>
            </a:ln>
          </p:spPr>
          <p:txBody>
            <a:bodyPr rtlCol="0" anchor="ctr"/>
            <a:lstStyle/>
            <a:p>
              <a:endParaRPr lang="en-US">
                <a:solidFill>
                  <a:srgbClr val="262626"/>
                </a:solidFill>
              </a:endParaRPr>
            </a:p>
          </p:txBody>
        </p:sp>
      </p:grpSp>
      <p:sp>
        <p:nvSpPr>
          <p:cNvPr id="57" name="TextBox 56">
            <a:extLst>
              <a:ext uri="{FF2B5EF4-FFF2-40B4-BE49-F238E27FC236}">
                <a16:creationId xmlns:a16="http://schemas.microsoft.com/office/drawing/2014/main" id="{E2722BF0-C715-91BE-ACC7-A71929CC80BC}"/>
              </a:ext>
            </a:extLst>
          </p:cNvPr>
          <p:cNvSpPr txBox="1"/>
          <p:nvPr/>
        </p:nvSpPr>
        <p:spPr>
          <a:xfrm>
            <a:off x="738340" y="7951643"/>
            <a:ext cx="2164302" cy="2015936"/>
          </a:xfrm>
          <a:prstGeom prst="rect">
            <a:avLst/>
          </a:prstGeom>
          <a:noFill/>
        </p:spPr>
        <p:txBody>
          <a:bodyPr wrap="square" rtlCol="0">
            <a:spAutoFit/>
          </a:bodyPr>
          <a:lstStyle/>
          <a:p>
            <a:pPr algn="ctr">
              <a:lnSpc>
                <a:spcPts val="1480"/>
              </a:lnSpc>
            </a:pPr>
            <a:r>
              <a:rPr lang="en-US" sz="1400" i="1" spc="0" baseline="0" dirty="0">
                <a:ln/>
                <a:solidFill>
                  <a:schemeClr val="bg1"/>
                </a:solidFill>
                <a:latin typeface="Calibri" panose="020F0502020204030204" pitchFamily="34" charset="0"/>
                <a:cs typeface="Calibri" panose="020F0502020204030204" pitchFamily="34" charset="0"/>
                <a:sym typeface="Poppins-MediumItalic"/>
                <a:rtl val="0"/>
              </a:rPr>
              <a:t>Per i formatori professionali, comprendere questi elementi fondamentali dell'IA aiuta a demistificarne il funzionamento e fornisce le conoscenze necessarie per formare efficacemente gli studenti nell'applicazione delle tecnologie di IA in contesti reali.</a:t>
            </a:r>
          </a:p>
          <a:p>
            <a:pPr algn="ctr">
              <a:lnSpc>
                <a:spcPts val="1480"/>
              </a:lnSpc>
            </a:pPr>
            <a:endParaRPr lang="en-US" sz="1400" i="1" spc="0" baseline="0" dirty="0">
              <a:ln/>
              <a:solidFill>
                <a:schemeClr val="bg1"/>
              </a:solidFill>
              <a:latin typeface="Calibri" panose="020F0502020204030204" pitchFamily="34" charset="0"/>
              <a:cs typeface="Calibri" panose="020F0502020204030204" pitchFamily="34" charset="0"/>
              <a:sym typeface="Poppins-MediumItalic"/>
              <a:rtl val="0"/>
            </a:endParaRPr>
          </a:p>
        </p:txBody>
      </p:sp>
      <p:sp>
        <p:nvSpPr>
          <p:cNvPr id="58" name="Slide Number Placeholder 5">
            <a:extLst>
              <a:ext uri="{FF2B5EF4-FFF2-40B4-BE49-F238E27FC236}">
                <a16:creationId xmlns:a16="http://schemas.microsoft.com/office/drawing/2014/main" id="{78D5B766-1D43-4633-D662-2457755F382C}"/>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7</a:t>
            </a:fld>
            <a:endParaRPr lang="en-US" dirty="0">
              <a:solidFill>
                <a:srgbClr val="262626"/>
              </a:solidFill>
            </a:endParaRPr>
          </a:p>
        </p:txBody>
      </p:sp>
    </p:spTree>
    <p:extLst>
      <p:ext uri="{BB962C8B-B14F-4D97-AF65-F5344CB8AC3E}">
        <p14:creationId xmlns:p14="http://schemas.microsoft.com/office/powerpoint/2010/main" val="87458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88D5-BB44-8BEB-0805-A1633484B97D}"/>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4B15762-EFD2-9501-D21E-8D2967AB9C94}"/>
              </a:ext>
            </a:extLst>
          </p:cNvPr>
          <p:cNvCxnSpPr>
            <a:cxnSpLocks/>
          </p:cNvCxnSpPr>
          <p:nvPr/>
        </p:nvCxnSpPr>
        <p:spPr>
          <a:xfrm>
            <a:off x="675365" y="344550"/>
            <a:ext cx="0" cy="184367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DABD7AD-3B19-C0D8-F113-AAE79C7FBC6D}"/>
              </a:ext>
            </a:extLst>
          </p:cNvPr>
          <p:cNvCxnSpPr>
            <a:cxnSpLocks/>
          </p:cNvCxnSpPr>
          <p:nvPr/>
        </p:nvCxnSpPr>
        <p:spPr>
          <a:xfrm flipH="1">
            <a:off x="0" y="406542"/>
            <a:ext cx="791737" cy="0"/>
          </a:xfrm>
          <a:prstGeom prst="line">
            <a:avLst/>
          </a:prstGeom>
          <a:ln w="12700">
            <a:solidFill>
              <a:srgbClr val="262626"/>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F6080D5-A8FE-DA72-D44A-8495C4C9F0D8}"/>
              </a:ext>
            </a:extLst>
          </p:cNvPr>
          <p:cNvSpPr txBox="1"/>
          <p:nvPr/>
        </p:nvSpPr>
        <p:spPr>
          <a:xfrm>
            <a:off x="395868" y="316112"/>
            <a:ext cx="5932093" cy="654025"/>
          </a:xfrm>
          <a:prstGeom prst="rect">
            <a:avLst/>
          </a:prstGeom>
          <a:noFill/>
        </p:spPr>
        <p:txBody>
          <a:bodyPr wrap="square" rtlCol="0" anchor="ctr">
            <a:spAutoFit/>
          </a:bodyPr>
          <a:lstStyle/>
          <a:p>
            <a:pPr marL="6350">
              <a:lnSpc>
                <a:spcPts val="2120"/>
              </a:lnSpc>
              <a:tabLst>
                <a:tab pos="611188" algn="l"/>
              </a:tabLst>
            </a:pPr>
            <a:r>
              <a:rPr lang="en-US" sz="1900" b="1" dirty="0">
                <a:solidFill>
                  <a:srgbClr val="A555A1"/>
                </a:solidFill>
                <a:highlight>
                  <a:srgbClr val="ADD037"/>
                </a:highlight>
                <a:latin typeface="Calibri" panose="020F0502020204030204" pitchFamily="34" charset="0"/>
                <a:cs typeface="Calibri" panose="020F0502020204030204" pitchFamily="34" charset="0"/>
              </a:rPr>
              <a:t>  1.</a:t>
            </a:r>
            <a:r>
              <a:rPr lang="en-US" sz="1900" b="1" dirty="0">
                <a:solidFill>
                  <a:schemeClr val="bg1"/>
                </a:solidFill>
                <a:highlight>
                  <a:srgbClr val="ADD037"/>
                </a:highlight>
                <a:latin typeface="Calibri" panose="020F0502020204030204" pitchFamily="34" charset="0"/>
                <a:cs typeface="Calibri" panose="020F0502020204030204" pitchFamily="34" charset="0"/>
              </a:rPr>
              <a:t>6. </a:t>
            </a:r>
            <a:r>
              <a:rPr lang="en-US" sz="1900" b="1" dirty="0">
                <a:solidFill>
                  <a:srgbClr val="00898B"/>
                </a:solidFill>
                <a:latin typeface="Calibri" panose="020F0502020204030204" pitchFamily="34" charset="0"/>
                <a:cs typeface="Calibri" panose="020F0502020204030204" pitchFamily="34" charset="0"/>
              </a:rPr>
              <a:t>        L'intelligenza artificiale nell'istruzione professionale </a:t>
            </a:r>
          </a:p>
          <a:p>
            <a:pPr marL="6350">
              <a:tabLst>
                <a:tab pos="611188" algn="l"/>
              </a:tabLst>
            </a:pPr>
            <a:endParaRPr lang="en-US" sz="1900" b="1" dirty="0">
              <a:solidFill>
                <a:srgbClr val="A555A1"/>
              </a:solidFill>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A37CF455-DC25-1D0A-F310-DCAF04ECD644}"/>
              </a:ext>
            </a:extLst>
          </p:cNvPr>
          <p:cNvSpPr/>
          <p:nvPr/>
        </p:nvSpPr>
        <p:spPr>
          <a:xfrm>
            <a:off x="0" y="1048398"/>
            <a:ext cx="7559675" cy="1548466"/>
          </a:xfrm>
          <a:prstGeom prst="rect">
            <a:avLst/>
          </a:prstGeom>
          <a:gradFill>
            <a:gsLst>
              <a:gs pos="98000">
                <a:srgbClr val="51C4C6"/>
              </a:gs>
              <a:gs pos="0">
                <a:srgbClr val="00403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9">
            <a:extLst>
              <a:ext uri="{FF2B5EF4-FFF2-40B4-BE49-F238E27FC236}">
                <a16:creationId xmlns:a16="http://schemas.microsoft.com/office/drawing/2014/main" id="{6B608C84-AA37-4FFD-3B69-FBCFFAB836A3}"/>
              </a:ext>
            </a:extLst>
          </p:cNvPr>
          <p:cNvSpPr txBox="1">
            <a:spLocks/>
          </p:cNvSpPr>
          <p:nvPr/>
        </p:nvSpPr>
        <p:spPr>
          <a:xfrm>
            <a:off x="504766" y="1333540"/>
            <a:ext cx="5113609"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(IA) sta ridefinendo l'istruzione e la formazione professionale (IFP) in due modi fondamentali</a:t>
            </a:r>
            <a:r>
              <a:rPr lang="en-IE" sz="1600" dirty="0">
                <a:solidFill>
                  <a:schemeClr val="bg1"/>
                </a:solidFill>
                <a:ea typeface="Calibri" panose="020F0502020204030204" pitchFamily="34" charset="0"/>
                <a:cs typeface="Times New Roman" panose="02020603050405020304" pitchFamily="18" charset="0"/>
              </a:rPr>
              <a:t>: </a:t>
            </a:r>
          </a:p>
          <a:p>
            <a:pPr marL="6350" marR="9525" algn="l">
              <a:lnSpc>
                <a:spcPct val="100000"/>
              </a:lnSpc>
            </a:pPr>
            <a:endParaRPr lang="en-IE" sz="800" dirty="0">
              <a:solidFill>
                <a:schemeClr val="bg1"/>
              </a:solidFill>
              <a:ea typeface="Calibri" panose="020F0502020204030204" pitchFamily="34" charset="0"/>
              <a:cs typeface="Times New Roman" panose="02020603050405020304" pitchFamily="18" charset="0"/>
            </a:endParaRP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trasformando i processi di insegnamento e apprendimento e </a:t>
            </a: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ridefinendo le competenze necessarie sul posto di lavoro. </a:t>
            </a:r>
          </a:p>
        </p:txBody>
      </p:sp>
      <p:sp>
        <p:nvSpPr>
          <p:cNvPr id="33" name="Freeform 32">
            <a:extLst>
              <a:ext uri="{FF2B5EF4-FFF2-40B4-BE49-F238E27FC236}">
                <a16:creationId xmlns:a16="http://schemas.microsoft.com/office/drawing/2014/main" id="{6CD40311-7E40-1183-8F44-663E082B4E78}"/>
              </a:ext>
            </a:extLst>
          </p:cNvPr>
          <p:cNvSpPr/>
          <p:nvPr/>
        </p:nvSpPr>
        <p:spPr>
          <a:xfrm rot="15885478">
            <a:off x="5806747" y="1185335"/>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80D07395-0512-BB29-1729-C0741B03F443}"/>
              </a:ext>
            </a:extLst>
          </p:cNvPr>
          <p:cNvCxnSpPr>
            <a:cxnSpLocks/>
          </p:cNvCxnSpPr>
          <p:nvPr/>
        </p:nvCxnSpPr>
        <p:spPr>
          <a:xfrm>
            <a:off x="2838486" y="3213380"/>
            <a:ext cx="0" cy="5285686"/>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D484E76-E5AC-2FF3-F416-B9D3E2B5BECE}"/>
              </a:ext>
            </a:extLst>
          </p:cNvPr>
          <p:cNvCxnSpPr>
            <a:cxnSpLocks/>
          </p:cNvCxnSpPr>
          <p:nvPr/>
        </p:nvCxnSpPr>
        <p:spPr>
          <a:xfrm>
            <a:off x="-10761" y="3213380"/>
            <a:ext cx="2849246"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C9A2FA3-96DC-69BD-6F84-957094488FCA}"/>
              </a:ext>
            </a:extLst>
          </p:cNvPr>
          <p:cNvSpPr txBox="1"/>
          <p:nvPr/>
        </p:nvSpPr>
        <p:spPr>
          <a:xfrm>
            <a:off x="504765" y="3097587"/>
            <a:ext cx="2111806" cy="1531510"/>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Per gli educatori e i leader nel settore dell'IFP, comprendere e sfruttare questi cambiamenti è fondamentale per preparare gli studenti al futuro del lavoro. </a:t>
            </a:r>
          </a:p>
        </p:txBody>
      </p:sp>
      <p:cxnSp>
        <p:nvCxnSpPr>
          <p:cNvPr id="41" name="Straight Connector 40">
            <a:extLst>
              <a:ext uri="{FF2B5EF4-FFF2-40B4-BE49-F238E27FC236}">
                <a16:creationId xmlns:a16="http://schemas.microsoft.com/office/drawing/2014/main" id="{80CED27B-1C68-28AB-BAD1-0691FDFB7C85}"/>
              </a:ext>
            </a:extLst>
          </p:cNvPr>
          <p:cNvCxnSpPr>
            <a:cxnSpLocks/>
          </p:cNvCxnSpPr>
          <p:nvPr/>
        </p:nvCxnSpPr>
        <p:spPr>
          <a:xfrm>
            <a:off x="2856504" y="5945461"/>
            <a:ext cx="470317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D5E42DD-7DF9-FA39-DA6A-B90341EA7163}"/>
              </a:ext>
            </a:extLst>
          </p:cNvPr>
          <p:cNvCxnSpPr>
            <a:cxnSpLocks/>
          </p:cNvCxnSpPr>
          <p:nvPr/>
        </p:nvCxnSpPr>
        <p:spPr>
          <a:xfrm>
            <a:off x="2838485" y="8499066"/>
            <a:ext cx="4703171" cy="0"/>
          </a:xfrm>
          <a:prstGeom prst="line">
            <a:avLst/>
          </a:prstGeom>
          <a:ln w="12700">
            <a:solidFill>
              <a:srgbClr val="0C4659"/>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C647C2C3-8B10-D916-C58D-E2D8D7FEBA17}"/>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8</a:t>
            </a:fld>
            <a:endParaRPr lang="en-US" dirty="0">
              <a:solidFill>
                <a:srgbClr val="262626"/>
              </a:solidFill>
            </a:endParaRPr>
          </a:p>
        </p:txBody>
      </p:sp>
      <p:sp>
        <p:nvSpPr>
          <p:cNvPr id="6" name="Freeform 5">
            <a:extLst>
              <a:ext uri="{FF2B5EF4-FFF2-40B4-BE49-F238E27FC236}">
                <a16:creationId xmlns:a16="http://schemas.microsoft.com/office/drawing/2014/main" id="{354E8D2B-9F08-2F67-2F54-EE226E967312}"/>
              </a:ext>
            </a:extLst>
          </p:cNvPr>
          <p:cNvSpPr/>
          <p:nvPr/>
        </p:nvSpPr>
        <p:spPr>
          <a:xfrm rot="1647112">
            <a:off x="-713108" y="8077903"/>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gradFill>
            <a:gsLst>
              <a:gs pos="98000">
                <a:srgbClr val="51C4C6"/>
              </a:gs>
              <a:gs pos="0">
                <a:srgbClr val="00403F"/>
              </a:gs>
            </a:gsLst>
            <a:lin ang="5400000" scaled="1"/>
          </a:gradFill>
          <a:ln w="5331"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8B05BBB7-4328-369A-0E5D-0AE60B7B21CD}"/>
              </a:ext>
            </a:extLst>
          </p:cNvPr>
          <p:cNvSpPr txBox="1"/>
          <p:nvPr/>
        </p:nvSpPr>
        <p:spPr>
          <a:xfrm>
            <a:off x="2616572" y="3097587"/>
            <a:ext cx="4497599" cy="5401479"/>
          </a:xfrm>
          <a:prstGeom prst="rect">
            <a:avLst/>
          </a:prstGeom>
          <a:noFill/>
        </p:spPr>
        <p:txBody>
          <a:bodyPr wrap="square" rtlCol="0">
            <a:spAutoFit/>
          </a:bodyPr>
          <a:lstStyle/>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01. </a:t>
            </a:r>
            <a:r>
              <a:rPr lang="en-US" sz="1600" b="1" dirty="0">
                <a:solidFill>
                  <a:srgbClr val="00898B"/>
                </a:solidFill>
                <a:latin typeface="Calibri" panose="020F0502020204030204" pitchFamily="34" charset="0"/>
                <a:cs typeface="Calibri" panose="020F0502020204030204" pitchFamily="34" charset="0"/>
              </a:rPr>
              <a:t>   Trasformare l'insegnamento e l'apprendimento</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L'IA sta già lasciando il segno nelle aule, migliorando il modo in cui l'apprendimento viene impartito e gestito. Gli assistenti digitali, ad esempio, possono supportare gli insegnanti occupandosi delle attività amministrative di routine, consentendo agli educatori di dedicare più tempo al supporto diretto degli studenti. Altri strumenti di IA, come l'analisi dell'apprendimento, possono fornire preziose informazioni sulle prestazioni degli studenti, aiutando gli insegnanti a identificare le lacune nell'apprendimento e </a:t>
            </a:r>
            <a:r>
              <a:rPr lang="en-US" sz="1150" dirty="0" err="1">
                <a:solidFill>
                  <a:srgbClr val="000000"/>
                </a:solidFill>
                <a:latin typeface="Calibri" panose="020F0502020204030204" pitchFamily="34" charset="0"/>
                <a:cs typeface="Calibri" panose="020F0502020204030204" pitchFamily="34" charset="0"/>
              </a:rPr>
              <a:t>a personalizzare </a:t>
            </a:r>
            <a:r>
              <a:rPr lang="en-US" sz="1150" dirty="0">
                <a:solidFill>
                  <a:srgbClr val="000000"/>
                </a:solidFill>
                <a:latin typeface="Calibri" panose="020F0502020204030204" pitchFamily="34" charset="0"/>
                <a:cs typeface="Calibri" panose="020F0502020204030204" pitchFamily="34" charset="0"/>
              </a:rPr>
              <a:t>l'insegnamento. Anche i sistemi di apprendimento adattivo, che modificano i contenuti per soddisfare le esigenze individuali, e gli strumenti di valutazione basati sull'IA stanno </a:t>
            </a:r>
            <a:r>
              <a:rPr lang="en-US" sz="1150" dirty="0" err="1">
                <a:solidFill>
                  <a:srgbClr val="000000"/>
                </a:solidFill>
                <a:latin typeface="Calibri" panose="020F0502020204030204" pitchFamily="34" charset="0"/>
                <a:cs typeface="Calibri" panose="020F0502020204030204" pitchFamily="34" charset="0"/>
              </a:rPr>
              <a:t>rivoluzionando </a:t>
            </a:r>
            <a:r>
              <a:rPr lang="en-US" sz="1150" dirty="0">
                <a:solidFill>
                  <a:srgbClr val="000000"/>
                </a:solidFill>
                <a:latin typeface="Calibri" panose="020F0502020204030204" pitchFamily="34" charset="0"/>
                <a:cs typeface="Calibri" panose="020F0502020204030204" pitchFamily="34" charset="0"/>
              </a:rPr>
              <a:t>l'esperienza di apprendimento, rendendola più personalizzata ed efficiente (Attwell et al 2022). Queste innovazioni non solo semplificano l'insegnamento, ma cambiano radicalmente il modo in cui viene impartita l'istruzione. Offrono l'opportunità di rendere l'apprendimento più interattivo, coinvolgente ed efficace, garantendo che gli studenti siano meglio preparati a soddisfare le esigenze dei luoghi di lavoro moderni.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02. </a:t>
            </a:r>
            <a:r>
              <a:rPr lang="en-US" sz="1600" b="1" dirty="0">
                <a:solidFill>
                  <a:srgbClr val="00898B"/>
                </a:solidFill>
                <a:latin typeface="Calibri" panose="020F0502020204030204" pitchFamily="34" charset="0"/>
                <a:cs typeface="Calibri" panose="020F0502020204030204" pitchFamily="34" charset="0"/>
              </a:rPr>
              <a:t>   Prepararsi a una forza lavoro basata sull'intelligenza artificiale</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Il secondo grande impatto dell'IA sull'IFP riguarda la forza lavoro stessa. L'IA sta trasformando i settori industriali, creando nuovi ruoli lavorativi e modificando i compiti all'interno dei ruoli esistenti (Attwell et al 2022). Questa evoluzione richiede che l'istruzione professionale si adatti fornendo agli studenti le competenze necessarie per orientarsi in un ambiente guidato dall'IA. Gli strumenti e le tecnologie basati sull'IA possono essere integrati nel programma di studi, sia in modo pratico che teorico, per preparare gli studenti a un mercato</a:t>
            </a:r>
            <a:r>
              <a:rPr lang="en-US" sz="1150" dirty="0" err="1">
                <a:solidFill>
                  <a:srgbClr val="000000"/>
                </a:solidFill>
                <a:latin typeface="Calibri" panose="020F0502020204030204" pitchFamily="34" charset="0"/>
                <a:cs typeface="Calibri" panose="020F0502020204030204" pitchFamily="34" charset="0"/>
              </a:rPr>
              <a:t> del lavoro</a:t>
            </a:r>
            <a:r>
              <a:rPr lang="en-US" sz="1150" dirty="0">
                <a:solidFill>
                  <a:srgbClr val="000000"/>
                </a:solidFill>
                <a:latin typeface="Calibri" panose="020F0502020204030204" pitchFamily="34" charset="0"/>
                <a:cs typeface="Calibri" panose="020F0502020204030204" pitchFamily="34" charset="0"/>
              </a:rPr>
              <a:t> sempre più incentrato sull'IA. Dalla comprensione dell'impatto dell'automazione sulle industrie all'apprendimento di come lavorare con i sistemi di IA, l'IFP deve fornire agli studenti le conoscenze e le competenze necessarie per prosperare in un mondo in cui l'IA è una forza trainante.</a:t>
            </a:r>
          </a:p>
        </p:txBody>
      </p:sp>
    </p:spTree>
    <p:extLst>
      <p:ext uri="{BB962C8B-B14F-4D97-AF65-F5344CB8AC3E}">
        <p14:creationId xmlns:p14="http://schemas.microsoft.com/office/powerpoint/2010/main" val="52235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CC55F-493F-465A-B0B9-A04D44F7163C}"/>
            </a:ext>
          </a:extLst>
        </p:cNvPr>
        <p:cNvGrpSpPr/>
        <p:nvPr/>
      </p:nvGrpSpPr>
      <p:grpSpPr>
        <a:xfrm>
          <a:off x="0" y="0"/>
          <a:ext cx="0" cy="0"/>
          <a:chOff x="0" y="0"/>
          <a:chExt cx="0" cy="0"/>
        </a:xfrm>
      </p:grpSpPr>
      <p:sp>
        <p:nvSpPr>
          <p:cNvPr id="31" name="Text Placeholder 29">
            <a:extLst>
              <a:ext uri="{FF2B5EF4-FFF2-40B4-BE49-F238E27FC236}">
                <a16:creationId xmlns:a16="http://schemas.microsoft.com/office/drawing/2014/main" id="{4558B199-605E-7E9B-A639-D1AD9A58DAFA}"/>
              </a:ext>
            </a:extLst>
          </p:cNvPr>
          <p:cNvSpPr txBox="1">
            <a:spLocks/>
          </p:cNvSpPr>
          <p:nvPr/>
        </p:nvSpPr>
        <p:spPr>
          <a:xfrm>
            <a:off x="504766" y="1333540"/>
            <a:ext cx="5113609" cy="1466475"/>
          </a:xfrm>
          <a:prstGeom prst="rect">
            <a:avLst/>
          </a:prstGeom>
        </p:spPr>
        <p:txBody>
          <a:bodyPr vert="horz" lIns="91440" tIns="45720" rIns="91440" bIns="45720" numCol="1" spcCol="288000" rtlCol="0" anchor="t">
            <a:noAutofit/>
          </a:bodyPr>
          <a:lstStyle>
            <a:lvl1pPr marL="0" indent="0" algn="just" defTabSz="777514" rtl="0" eaLnBrk="1" latinLnBrk="0" hangingPunct="1">
              <a:lnSpc>
                <a:spcPts val="1220"/>
              </a:lnSpc>
              <a:spcBef>
                <a:spcPts val="0"/>
              </a:spcBef>
              <a:buFont typeface="Arial" panose="020B0604020202020204" pitchFamily="34" charset="0"/>
              <a:buNone/>
              <a:defRPr sz="1100" b="0" i="0" kern="1200">
                <a:solidFill>
                  <a:srgbClr val="0C4659"/>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6350" marR="9525" algn="l">
              <a:lnSpc>
                <a:spcPts val="1720"/>
              </a:lnSpc>
            </a:pPr>
            <a:r>
              <a:rPr lang="en-IE" sz="1600" b="1" dirty="0">
                <a:solidFill>
                  <a:schemeClr val="bg1"/>
                </a:solidFill>
                <a:ea typeface="Calibri" panose="020F0502020204030204" pitchFamily="34" charset="0"/>
                <a:cs typeface="Times New Roman" panose="02020603050405020304" pitchFamily="18" charset="0"/>
              </a:rPr>
              <a:t>L'intelligenza artificiale (IA) sta ridefinendo l'istruzione e la formazione professionale (IFP) in due modi fondamentali</a:t>
            </a:r>
            <a:r>
              <a:rPr lang="en-IE" sz="1600" dirty="0">
                <a:solidFill>
                  <a:schemeClr val="bg1"/>
                </a:solidFill>
                <a:ea typeface="Calibri" panose="020F0502020204030204" pitchFamily="34" charset="0"/>
                <a:cs typeface="Times New Roman" panose="02020603050405020304" pitchFamily="18" charset="0"/>
              </a:rPr>
              <a:t>: </a:t>
            </a:r>
          </a:p>
          <a:p>
            <a:pPr marL="6350" marR="9525" algn="l">
              <a:lnSpc>
                <a:spcPct val="100000"/>
              </a:lnSpc>
            </a:pPr>
            <a:endParaRPr lang="en-IE" sz="800" dirty="0">
              <a:solidFill>
                <a:schemeClr val="bg1"/>
              </a:solidFill>
              <a:ea typeface="Calibri" panose="020F0502020204030204" pitchFamily="34" charset="0"/>
              <a:cs typeface="Times New Roman" panose="02020603050405020304" pitchFamily="18" charset="0"/>
            </a:endParaRP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trasformando i processi di insegnamento e apprendimento e </a:t>
            </a:r>
          </a:p>
          <a:p>
            <a:pPr marL="292100" marR="9525" indent="-285750" algn="l">
              <a:lnSpc>
                <a:spcPts val="1720"/>
              </a:lnSpc>
              <a:buFont typeface="Arial" panose="020B0604020202020204" pitchFamily="34" charset="0"/>
              <a:buChar char="•"/>
            </a:pPr>
            <a:r>
              <a:rPr lang="en-IE" sz="1600" dirty="0">
                <a:solidFill>
                  <a:schemeClr val="bg1"/>
                </a:solidFill>
                <a:ea typeface="Calibri" panose="020F0502020204030204" pitchFamily="34" charset="0"/>
                <a:cs typeface="Times New Roman" panose="02020603050405020304" pitchFamily="18" charset="0"/>
              </a:rPr>
              <a:t>ridefinendo le competenze necessarie sul posto di lavoro. </a:t>
            </a:r>
          </a:p>
        </p:txBody>
      </p:sp>
      <p:cxnSp>
        <p:nvCxnSpPr>
          <p:cNvPr id="37" name="Straight Connector 36">
            <a:extLst>
              <a:ext uri="{FF2B5EF4-FFF2-40B4-BE49-F238E27FC236}">
                <a16:creationId xmlns:a16="http://schemas.microsoft.com/office/drawing/2014/main" id="{D83CBECB-9523-8FE1-5C54-F0A7B54BF977}"/>
              </a:ext>
            </a:extLst>
          </p:cNvPr>
          <p:cNvCxnSpPr>
            <a:cxnSpLocks/>
          </p:cNvCxnSpPr>
          <p:nvPr/>
        </p:nvCxnSpPr>
        <p:spPr>
          <a:xfrm>
            <a:off x="2838486" y="685021"/>
            <a:ext cx="18018" cy="5039189"/>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F5FD280-076D-509E-FBC5-245EAEE1FF1A}"/>
              </a:ext>
            </a:extLst>
          </p:cNvPr>
          <p:cNvCxnSpPr>
            <a:cxnSpLocks/>
          </p:cNvCxnSpPr>
          <p:nvPr/>
        </p:nvCxnSpPr>
        <p:spPr>
          <a:xfrm>
            <a:off x="-10761" y="685021"/>
            <a:ext cx="2849246"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99CAE1E-E12E-0761-7A1A-20D81C181CE1}"/>
              </a:ext>
            </a:extLst>
          </p:cNvPr>
          <p:cNvSpPr txBox="1"/>
          <p:nvPr/>
        </p:nvSpPr>
        <p:spPr>
          <a:xfrm>
            <a:off x="504765" y="569228"/>
            <a:ext cx="2111807" cy="1531510"/>
          </a:xfrm>
          <a:prstGeom prst="rect">
            <a:avLst/>
          </a:prstGeom>
          <a:noFill/>
        </p:spPr>
        <p:txBody>
          <a:bodyPr wrap="square" rtlCol="0">
            <a:spAutoFit/>
          </a:bodyPr>
          <a:lstStyle/>
          <a:p>
            <a:pPr>
              <a:lnSpc>
                <a:spcPts val="1580"/>
              </a:lnSpc>
            </a:pPr>
            <a:r>
              <a:rPr lang="en-US" sz="1600" b="1" dirty="0">
                <a:solidFill>
                  <a:srgbClr val="00898B"/>
                </a:solidFill>
                <a:highlight>
                  <a:srgbClr val="FFFFFF"/>
                </a:highlight>
                <a:latin typeface="Calibri" panose="020F0502020204030204" pitchFamily="34" charset="0"/>
                <a:cs typeface="Calibri" panose="020F0502020204030204" pitchFamily="34" charset="0"/>
              </a:rPr>
              <a:t>Per gli educatori e i leader del settore dell'IFP, comprendere e sfruttare questi cambiamenti è fondamentale per preparare gli studenti al futuro del lavoro. </a:t>
            </a:r>
          </a:p>
        </p:txBody>
      </p:sp>
      <p:cxnSp>
        <p:nvCxnSpPr>
          <p:cNvPr id="42" name="Straight Connector 41">
            <a:extLst>
              <a:ext uri="{FF2B5EF4-FFF2-40B4-BE49-F238E27FC236}">
                <a16:creationId xmlns:a16="http://schemas.microsoft.com/office/drawing/2014/main" id="{C676F19D-0401-2657-B21D-3ED911071094}"/>
              </a:ext>
            </a:extLst>
          </p:cNvPr>
          <p:cNvCxnSpPr>
            <a:cxnSpLocks/>
          </p:cNvCxnSpPr>
          <p:nvPr/>
        </p:nvCxnSpPr>
        <p:spPr>
          <a:xfrm>
            <a:off x="2838485" y="3925629"/>
            <a:ext cx="470317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C1482D0-2622-D2BE-D807-1DD4C50B9901}"/>
              </a:ext>
            </a:extLst>
          </p:cNvPr>
          <p:cNvCxnSpPr>
            <a:cxnSpLocks/>
          </p:cNvCxnSpPr>
          <p:nvPr/>
        </p:nvCxnSpPr>
        <p:spPr>
          <a:xfrm>
            <a:off x="2856504" y="5724210"/>
            <a:ext cx="4703171" cy="0"/>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
            <a:extLst>
              <a:ext uri="{FF2B5EF4-FFF2-40B4-BE49-F238E27FC236}">
                <a16:creationId xmlns:a16="http://schemas.microsoft.com/office/drawing/2014/main" id="{6F28A000-9B42-2A35-750A-7910F303AC1F}"/>
              </a:ext>
            </a:extLst>
          </p:cNvPr>
          <p:cNvSpPr>
            <a:spLocks noGrp="1"/>
          </p:cNvSpPr>
          <p:nvPr>
            <p:ph type="sldNum" sz="quarter" idx="4"/>
          </p:nvPr>
        </p:nvSpPr>
        <p:spPr>
          <a:xfrm>
            <a:off x="7114171" y="10286156"/>
            <a:ext cx="300672" cy="266594"/>
          </a:xfrm>
          <a:prstGeom prst="rect">
            <a:avLst/>
          </a:prstGeom>
        </p:spPr>
        <p:txBody>
          <a:bodyPr vert="horz" lIns="91440" tIns="45720" rIns="91440" bIns="45720" rtlCol="0" anchor="ctr"/>
          <a:lstStyle>
            <a:lvl1pPr algn="r">
              <a:defRPr sz="700" b="0" i="0">
                <a:solidFill>
                  <a:srgbClr val="127268"/>
                </a:solidFill>
                <a:latin typeface="Calibri" panose="020F0502020204030204" pitchFamily="34" charset="0"/>
                <a:cs typeface="Calibri" panose="020F0502020204030204" pitchFamily="34" charset="0"/>
              </a:defRPr>
            </a:lvl1pPr>
          </a:lstStyle>
          <a:p>
            <a:fld id="{CB2079F2-58AF-ED44-82D7-E04B2F6FD686}" type="slidenum">
              <a:rPr lang="en-US" smtClean="0">
                <a:solidFill>
                  <a:srgbClr val="262626"/>
                </a:solidFill>
              </a:rPr>
              <a:t>9</a:t>
            </a:fld>
            <a:endParaRPr lang="en-US" dirty="0">
              <a:solidFill>
                <a:srgbClr val="262626"/>
              </a:solidFill>
            </a:endParaRPr>
          </a:p>
        </p:txBody>
      </p:sp>
      <p:pic>
        <p:nvPicPr>
          <p:cNvPr id="5" name="Picture 4">
            <a:extLst>
              <a:ext uri="{FF2B5EF4-FFF2-40B4-BE49-F238E27FC236}">
                <a16:creationId xmlns:a16="http://schemas.microsoft.com/office/drawing/2014/main" id="{DEBEE820-7D4B-2043-0301-EDD476A1BBD6}"/>
              </a:ext>
            </a:extLst>
          </p:cNvPr>
          <p:cNvPicPr>
            <a:picLocks noChangeAspect="1"/>
          </p:cNvPicPr>
          <p:nvPr/>
        </p:nvPicPr>
        <p:blipFill rotWithShape="1">
          <a:blip r:embed="rId2"/>
          <a:srcRect t="9273" b="9273"/>
          <a:stretch/>
        </p:blipFill>
        <p:spPr>
          <a:xfrm>
            <a:off x="0" y="5965170"/>
            <a:ext cx="7559675" cy="4105125"/>
          </a:xfrm>
          <a:prstGeom prst="rect">
            <a:avLst/>
          </a:prstGeom>
        </p:spPr>
      </p:pic>
      <p:sp>
        <p:nvSpPr>
          <p:cNvPr id="6" name="Rectangle 5">
            <a:extLst>
              <a:ext uri="{FF2B5EF4-FFF2-40B4-BE49-F238E27FC236}">
                <a16:creationId xmlns:a16="http://schemas.microsoft.com/office/drawing/2014/main" id="{4E873AEB-A5B6-AE8D-480A-D005EAC61715}"/>
              </a:ext>
            </a:extLst>
          </p:cNvPr>
          <p:cNvSpPr/>
          <p:nvPr/>
        </p:nvSpPr>
        <p:spPr>
          <a:xfrm>
            <a:off x="-10761" y="5942471"/>
            <a:ext cx="7539810" cy="3638850"/>
          </a:xfrm>
          <a:prstGeom prst="rect">
            <a:avLst/>
          </a:prstGeom>
          <a:gradFill>
            <a:gsLst>
              <a:gs pos="28000">
                <a:srgbClr val="00898B">
                  <a:alpha val="15922"/>
                </a:srgbClr>
              </a:gs>
              <a:gs pos="87000">
                <a:srgbClr val="51C4C6">
                  <a:alpha val="0"/>
                </a:srgbClr>
              </a:gs>
              <a:gs pos="0">
                <a:srgbClr val="00403F"/>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3E960ECC-E7FE-29B3-53B9-905365214C69}"/>
              </a:ext>
            </a:extLst>
          </p:cNvPr>
          <p:cNvSpPr/>
          <p:nvPr/>
        </p:nvSpPr>
        <p:spPr>
          <a:xfrm rot="6097884">
            <a:off x="-713108" y="5415256"/>
            <a:ext cx="2435746" cy="2136590"/>
          </a:xfrm>
          <a:custGeom>
            <a:avLst/>
            <a:gdLst>
              <a:gd name="connsiteX0" fmla="*/ 2527716 w 2601872"/>
              <a:gd name="connsiteY0" fmla="*/ 1215850 h 2282313"/>
              <a:gd name="connsiteX1" fmla="*/ 2474367 w 2601872"/>
              <a:gd name="connsiteY1" fmla="*/ 1237190 h 2282313"/>
              <a:gd name="connsiteX2" fmla="*/ 2451426 w 2601872"/>
              <a:gd name="connsiteY2" fmla="*/ 1290006 h 2282313"/>
              <a:gd name="connsiteX3" fmla="*/ 2462630 w 2601872"/>
              <a:gd name="connsiteY3" fmla="*/ 1330552 h 2282313"/>
              <a:gd name="connsiteX4" fmla="*/ 2270570 w 2601872"/>
              <a:gd name="connsiteY4" fmla="*/ 1522611 h 2282313"/>
              <a:gd name="connsiteX5" fmla="*/ 1605831 w 2601872"/>
              <a:gd name="connsiteY5" fmla="*/ 1522611 h 2282313"/>
              <a:gd name="connsiteX6" fmla="*/ 1593560 w 2601872"/>
              <a:gd name="connsiteY6" fmla="*/ 1527413 h 2282313"/>
              <a:gd name="connsiteX7" fmla="*/ 1375359 w 2601872"/>
              <a:gd name="connsiteY7" fmla="*/ 1745614 h 2282313"/>
              <a:gd name="connsiteX8" fmla="*/ 1347618 w 2601872"/>
              <a:gd name="connsiteY8" fmla="*/ 1717872 h 2282313"/>
              <a:gd name="connsiteX9" fmla="*/ 1183834 w 2601872"/>
              <a:gd name="connsiteY9" fmla="*/ 1881656 h 2282313"/>
              <a:gd name="connsiteX10" fmla="*/ 1095273 w 2601872"/>
              <a:gd name="connsiteY10" fmla="*/ 1793095 h 2282313"/>
              <a:gd name="connsiteX11" fmla="*/ 1259057 w 2601872"/>
              <a:gd name="connsiteY11" fmla="*/ 1629311 h 2282313"/>
              <a:gd name="connsiteX12" fmla="*/ 1232915 w 2601872"/>
              <a:gd name="connsiteY12" fmla="*/ 1603170 h 2282313"/>
              <a:gd name="connsiteX13" fmla="*/ 1513536 w 2601872"/>
              <a:gd name="connsiteY13" fmla="*/ 1322549 h 2282313"/>
              <a:gd name="connsiteX14" fmla="*/ 1841637 w 2601872"/>
              <a:gd name="connsiteY14" fmla="*/ 1322549 h 2282313"/>
              <a:gd name="connsiteX15" fmla="*/ 1853908 w 2601872"/>
              <a:gd name="connsiteY15" fmla="*/ 1317748 h 2282313"/>
              <a:gd name="connsiteX16" fmla="*/ 1880049 w 2601872"/>
              <a:gd name="connsiteY16" fmla="*/ 1291607 h 2282313"/>
              <a:gd name="connsiteX17" fmla="*/ 1880049 w 2601872"/>
              <a:gd name="connsiteY17" fmla="*/ 1291607 h 2282313"/>
              <a:gd name="connsiteX18" fmla="*/ 1967009 w 2601872"/>
              <a:gd name="connsiteY18" fmla="*/ 1205180 h 2282313"/>
              <a:gd name="connsiteX19" fmla="*/ 2001687 w 2601872"/>
              <a:gd name="connsiteY19" fmla="*/ 1214249 h 2282313"/>
              <a:gd name="connsiteX20" fmla="*/ 2077977 w 2601872"/>
              <a:gd name="connsiteY20" fmla="*/ 1140093 h 2282313"/>
              <a:gd name="connsiteX21" fmla="*/ 2003821 w 2601872"/>
              <a:gd name="connsiteY21" fmla="*/ 1063803 h 2282313"/>
              <a:gd name="connsiteX22" fmla="*/ 1950471 w 2601872"/>
              <a:gd name="connsiteY22" fmla="*/ 1085143 h 2282313"/>
              <a:gd name="connsiteX23" fmla="*/ 1927530 w 2601872"/>
              <a:gd name="connsiteY23" fmla="*/ 1137959 h 2282313"/>
              <a:gd name="connsiteX24" fmla="*/ 1941401 w 2601872"/>
              <a:gd name="connsiteY24" fmla="*/ 1182239 h 2282313"/>
              <a:gd name="connsiteX25" fmla="*/ 1934466 w 2601872"/>
              <a:gd name="connsiteY25" fmla="*/ 1189175 h 2282313"/>
              <a:gd name="connsiteX26" fmla="*/ 1934466 w 2601872"/>
              <a:gd name="connsiteY26" fmla="*/ 1189175 h 2282313"/>
              <a:gd name="connsiteX27" fmla="*/ 1835236 w 2601872"/>
              <a:gd name="connsiteY27" fmla="*/ 1288406 h 2282313"/>
              <a:gd name="connsiteX28" fmla="*/ 1507134 w 2601872"/>
              <a:gd name="connsiteY28" fmla="*/ 1288406 h 2282313"/>
              <a:gd name="connsiteX29" fmla="*/ 1494863 w 2601872"/>
              <a:gd name="connsiteY29" fmla="*/ 1293207 h 2282313"/>
              <a:gd name="connsiteX30" fmla="*/ 1209441 w 2601872"/>
              <a:gd name="connsiteY30" fmla="*/ 1578629 h 2282313"/>
              <a:gd name="connsiteX31" fmla="*/ 1182233 w 2601872"/>
              <a:gd name="connsiteY31" fmla="*/ 1551420 h 2282313"/>
              <a:gd name="connsiteX32" fmla="*/ 1018449 w 2601872"/>
              <a:gd name="connsiteY32" fmla="*/ 1715204 h 2282313"/>
              <a:gd name="connsiteX33" fmla="*/ 929888 w 2601872"/>
              <a:gd name="connsiteY33" fmla="*/ 1626644 h 2282313"/>
              <a:gd name="connsiteX34" fmla="*/ 1093672 w 2601872"/>
              <a:gd name="connsiteY34" fmla="*/ 1462860 h 2282313"/>
              <a:gd name="connsiteX35" fmla="*/ 1065930 w 2601872"/>
              <a:gd name="connsiteY35" fmla="*/ 1435118 h 2282313"/>
              <a:gd name="connsiteX36" fmla="*/ 1283064 w 2601872"/>
              <a:gd name="connsiteY36" fmla="*/ 1217984 h 2282313"/>
              <a:gd name="connsiteX37" fmla="*/ 1287866 w 2601872"/>
              <a:gd name="connsiteY37" fmla="*/ 1205713 h 2282313"/>
              <a:gd name="connsiteX38" fmla="*/ 1287866 w 2601872"/>
              <a:gd name="connsiteY38" fmla="*/ 879746 h 2282313"/>
              <a:gd name="connsiteX39" fmla="*/ 1464454 w 2601872"/>
              <a:gd name="connsiteY39" fmla="*/ 703158 h 2282313"/>
              <a:gd name="connsiteX40" fmla="*/ 1505533 w 2601872"/>
              <a:gd name="connsiteY40" fmla="*/ 714895 h 2282313"/>
              <a:gd name="connsiteX41" fmla="*/ 1558350 w 2601872"/>
              <a:gd name="connsiteY41" fmla="*/ 691954 h 2282313"/>
              <a:gd name="connsiteX42" fmla="*/ 1579690 w 2601872"/>
              <a:gd name="connsiteY42" fmla="*/ 638604 h 2282313"/>
              <a:gd name="connsiteX43" fmla="*/ 1503399 w 2601872"/>
              <a:gd name="connsiteY43" fmla="*/ 564448 h 2282313"/>
              <a:gd name="connsiteX44" fmla="*/ 1429243 w 2601872"/>
              <a:gd name="connsiteY44" fmla="*/ 640738 h 2282313"/>
              <a:gd name="connsiteX45" fmla="*/ 1440446 w 2601872"/>
              <a:gd name="connsiteY45" fmla="*/ 679150 h 2282313"/>
              <a:gd name="connsiteX46" fmla="*/ 1258523 w 2601872"/>
              <a:gd name="connsiteY46" fmla="*/ 861073 h 2282313"/>
              <a:gd name="connsiteX47" fmla="*/ 1253722 w 2601872"/>
              <a:gd name="connsiteY47" fmla="*/ 873344 h 2282313"/>
              <a:gd name="connsiteX48" fmla="*/ 1253722 w 2601872"/>
              <a:gd name="connsiteY48" fmla="*/ 1199311 h 2282313"/>
              <a:gd name="connsiteX49" fmla="*/ 1041923 w 2601872"/>
              <a:gd name="connsiteY49" fmla="*/ 1411110 h 2282313"/>
              <a:gd name="connsiteX50" fmla="*/ 1016315 w 2601872"/>
              <a:gd name="connsiteY50" fmla="*/ 1385502 h 2282313"/>
              <a:gd name="connsiteX51" fmla="*/ 852531 w 2601872"/>
              <a:gd name="connsiteY51" fmla="*/ 1549286 h 2282313"/>
              <a:gd name="connsiteX52" fmla="*/ 763970 w 2601872"/>
              <a:gd name="connsiteY52" fmla="*/ 1460726 h 2282313"/>
              <a:gd name="connsiteX53" fmla="*/ 927754 w 2601872"/>
              <a:gd name="connsiteY53" fmla="*/ 1296942 h 2282313"/>
              <a:gd name="connsiteX54" fmla="*/ 901079 w 2601872"/>
              <a:gd name="connsiteY54" fmla="*/ 1270267 h 2282313"/>
              <a:gd name="connsiteX55" fmla="*/ 989107 w 2601872"/>
              <a:gd name="connsiteY55" fmla="*/ 1182239 h 2282313"/>
              <a:gd name="connsiteX56" fmla="*/ 1029652 w 2601872"/>
              <a:gd name="connsiteY56" fmla="*/ 1193443 h 2282313"/>
              <a:gd name="connsiteX57" fmla="*/ 1082469 w 2601872"/>
              <a:gd name="connsiteY57" fmla="*/ 1170502 h 2282313"/>
              <a:gd name="connsiteX58" fmla="*/ 1103809 w 2601872"/>
              <a:gd name="connsiteY58" fmla="*/ 1117152 h 2282313"/>
              <a:gd name="connsiteX59" fmla="*/ 1027519 w 2601872"/>
              <a:gd name="connsiteY59" fmla="*/ 1042996 h 2282313"/>
              <a:gd name="connsiteX60" fmla="*/ 953362 w 2601872"/>
              <a:gd name="connsiteY60" fmla="*/ 1119287 h 2282313"/>
              <a:gd name="connsiteX61" fmla="*/ 964565 w 2601872"/>
              <a:gd name="connsiteY61" fmla="*/ 1157698 h 2282313"/>
              <a:gd name="connsiteX62" fmla="*/ 876538 w 2601872"/>
              <a:gd name="connsiteY62" fmla="*/ 1245726 h 2282313"/>
              <a:gd name="connsiteX63" fmla="*/ 849863 w 2601872"/>
              <a:gd name="connsiteY63" fmla="*/ 1219051 h 2282313"/>
              <a:gd name="connsiteX64" fmla="*/ 686079 w 2601872"/>
              <a:gd name="connsiteY64" fmla="*/ 1382835 h 2282313"/>
              <a:gd name="connsiteX65" fmla="*/ 597518 w 2601872"/>
              <a:gd name="connsiteY65" fmla="*/ 1294274 h 2282313"/>
              <a:gd name="connsiteX66" fmla="*/ 761303 w 2601872"/>
              <a:gd name="connsiteY66" fmla="*/ 1130490 h 2282313"/>
              <a:gd name="connsiteX67" fmla="*/ 737295 w 2601872"/>
              <a:gd name="connsiteY67" fmla="*/ 1106482 h 2282313"/>
              <a:gd name="connsiteX68" fmla="*/ 1165694 w 2601872"/>
              <a:gd name="connsiteY68" fmla="*/ 678083 h 2282313"/>
              <a:gd name="connsiteX69" fmla="*/ 1206241 w 2601872"/>
              <a:gd name="connsiteY69" fmla="*/ 689287 h 2282313"/>
              <a:gd name="connsiteX70" fmla="*/ 1259057 w 2601872"/>
              <a:gd name="connsiteY70" fmla="*/ 666346 h 2282313"/>
              <a:gd name="connsiteX71" fmla="*/ 1280397 w 2601872"/>
              <a:gd name="connsiteY71" fmla="*/ 612996 h 2282313"/>
              <a:gd name="connsiteX72" fmla="*/ 1204106 w 2601872"/>
              <a:gd name="connsiteY72" fmla="*/ 538840 h 2282313"/>
              <a:gd name="connsiteX73" fmla="*/ 1129950 w 2601872"/>
              <a:gd name="connsiteY73" fmla="*/ 615130 h 2282313"/>
              <a:gd name="connsiteX74" fmla="*/ 1141154 w 2601872"/>
              <a:gd name="connsiteY74" fmla="*/ 653542 h 2282313"/>
              <a:gd name="connsiteX75" fmla="*/ 712754 w 2601872"/>
              <a:gd name="connsiteY75" fmla="*/ 1081942 h 2282313"/>
              <a:gd name="connsiteX76" fmla="*/ 683412 w 2601872"/>
              <a:gd name="connsiteY76" fmla="*/ 1052599 h 2282313"/>
              <a:gd name="connsiteX77" fmla="*/ 519628 w 2601872"/>
              <a:gd name="connsiteY77" fmla="*/ 1216383 h 2282313"/>
              <a:gd name="connsiteX78" fmla="*/ 431067 w 2601872"/>
              <a:gd name="connsiteY78" fmla="*/ 1127822 h 2282313"/>
              <a:gd name="connsiteX79" fmla="*/ 594851 w 2601872"/>
              <a:gd name="connsiteY79" fmla="*/ 964038 h 2282313"/>
              <a:gd name="connsiteX80" fmla="*/ 571377 w 2601872"/>
              <a:gd name="connsiteY80" fmla="*/ 940565 h 2282313"/>
              <a:gd name="connsiteX81" fmla="*/ 827990 w 2601872"/>
              <a:gd name="connsiteY81" fmla="*/ 683952 h 2282313"/>
              <a:gd name="connsiteX82" fmla="*/ 832792 w 2601872"/>
              <a:gd name="connsiteY82" fmla="*/ 671681 h 2282313"/>
              <a:gd name="connsiteX83" fmla="*/ 832792 w 2601872"/>
              <a:gd name="connsiteY83" fmla="*/ 346780 h 2282313"/>
              <a:gd name="connsiteX84" fmla="*/ 1040856 w 2601872"/>
              <a:gd name="connsiteY84" fmla="*/ 138716 h 2282313"/>
              <a:gd name="connsiteX85" fmla="*/ 1081935 w 2601872"/>
              <a:gd name="connsiteY85" fmla="*/ 150453 h 2282313"/>
              <a:gd name="connsiteX86" fmla="*/ 1134752 w 2601872"/>
              <a:gd name="connsiteY86" fmla="*/ 127513 h 2282313"/>
              <a:gd name="connsiteX87" fmla="*/ 1156092 w 2601872"/>
              <a:gd name="connsiteY87" fmla="*/ 74163 h 2282313"/>
              <a:gd name="connsiteX88" fmla="*/ 1079801 w 2601872"/>
              <a:gd name="connsiteY88" fmla="*/ 6 h 2282313"/>
              <a:gd name="connsiteX89" fmla="*/ 1005645 w 2601872"/>
              <a:gd name="connsiteY89" fmla="*/ 76297 h 2282313"/>
              <a:gd name="connsiteX90" fmla="*/ 1016849 w 2601872"/>
              <a:gd name="connsiteY90" fmla="*/ 114709 h 2282313"/>
              <a:gd name="connsiteX91" fmla="*/ 803982 w 2601872"/>
              <a:gd name="connsiteY91" fmla="*/ 327575 h 2282313"/>
              <a:gd name="connsiteX92" fmla="*/ 799181 w 2601872"/>
              <a:gd name="connsiteY92" fmla="*/ 339845 h 2282313"/>
              <a:gd name="connsiteX93" fmla="*/ 799181 w 2601872"/>
              <a:gd name="connsiteY93" fmla="*/ 664746 h 2282313"/>
              <a:gd name="connsiteX94" fmla="*/ 547370 w 2601872"/>
              <a:gd name="connsiteY94" fmla="*/ 916557 h 2282313"/>
              <a:gd name="connsiteX95" fmla="*/ 517494 w 2601872"/>
              <a:gd name="connsiteY95" fmla="*/ 886681 h 2282313"/>
              <a:gd name="connsiteX96" fmla="*/ 353710 w 2601872"/>
              <a:gd name="connsiteY96" fmla="*/ 1050465 h 2282313"/>
              <a:gd name="connsiteX97" fmla="*/ 300360 w 2601872"/>
              <a:gd name="connsiteY97" fmla="*/ 997115 h 2282313"/>
              <a:gd name="connsiteX98" fmla="*/ 13871 w 2601872"/>
              <a:gd name="connsiteY98" fmla="*/ 997115 h 2282313"/>
              <a:gd name="connsiteX99" fmla="*/ 0 w 2601872"/>
              <a:gd name="connsiteY99" fmla="*/ 1010986 h 2282313"/>
              <a:gd name="connsiteX100" fmla="*/ 1271327 w 2601872"/>
              <a:gd name="connsiteY100" fmla="*/ 2282314 h 2282313"/>
              <a:gd name="connsiteX101" fmla="*/ 1285198 w 2601872"/>
              <a:gd name="connsiteY101" fmla="*/ 2268442 h 2282313"/>
              <a:gd name="connsiteX102" fmla="*/ 1285198 w 2601872"/>
              <a:gd name="connsiteY102" fmla="*/ 1981954 h 2282313"/>
              <a:gd name="connsiteX103" fmla="*/ 1261724 w 2601872"/>
              <a:gd name="connsiteY103" fmla="*/ 1958480 h 2282313"/>
              <a:gd name="connsiteX104" fmla="*/ 1425508 w 2601872"/>
              <a:gd name="connsiteY104" fmla="*/ 1794696 h 2282313"/>
              <a:gd name="connsiteX105" fmla="*/ 1399900 w 2601872"/>
              <a:gd name="connsiteY105" fmla="*/ 1769088 h 2282313"/>
              <a:gd name="connsiteX106" fmla="*/ 1613300 w 2601872"/>
              <a:gd name="connsiteY106" fmla="*/ 1555688 h 2282313"/>
              <a:gd name="connsiteX107" fmla="*/ 2278039 w 2601872"/>
              <a:gd name="connsiteY107" fmla="*/ 1555688 h 2282313"/>
              <a:gd name="connsiteX108" fmla="*/ 2290310 w 2601872"/>
              <a:gd name="connsiteY108" fmla="*/ 1550887 h 2282313"/>
              <a:gd name="connsiteX109" fmla="*/ 2487171 w 2601872"/>
              <a:gd name="connsiteY109" fmla="*/ 1354026 h 2282313"/>
              <a:gd name="connsiteX110" fmla="*/ 2525582 w 2601872"/>
              <a:gd name="connsiteY110" fmla="*/ 1365229 h 2282313"/>
              <a:gd name="connsiteX111" fmla="*/ 2601873 w 2601872"/>
              <a:gd name="connsiteY111" fmla="*/ 1291073 h 2282313"/>
              <a:gd name="connsiteX112" fmla="*/ 2527716 w 2601872"/>
              <a:gd name="connsiteY112" fmla="*/ 1214783 h 2282313"/>
              <a:gd name="connsiteX113" fmla="*/ 2000620 w 2601872"/>
              <a:gd name="connsiteY113" fmla="*/ 1091011 h 2282313"/>
              <a:gd name="connsiteX114" fmla="*/ 2035298 w 2601872"/>
              <a:gd name="connsiteY114" fmla="*/ 1105416 h 2282313"/>
              <a:gd name="connsiteX115" fmla="*/ 2049168 w 2601872"/>
              <a:gd name="connsiteY115" fmla="*/ 1139026 h 2282313"/>
              <a:gd name="connsiteX116" fmla="*/ 2035298 w 2601872"/>
              <a:gd name="connsiteY116" fmla="*/ 1173170 h 2282313"/>
              <a:gd name="connsiteX117" fmla="*/ 2001153 w 2601872"/>
              <a:gd name="connsiteY117" fmla="*/ 1187574 h 2282313"/>
              <a:gd name="connsiteX118" fmla="*/ 1952605 w 2601872"/>
              <a:gd name="connsiteY118" fmla="*/ 1140093 h 2282313"/>
              <a:gd name="connsiteX119" fmla="*/ 2000086 w 2601872"/>
              <a:gd name="connsiteY119" fmla="*/ 1091011 h 2282313"/>
              <a:gd name="connsiteX120" fmla="*/ 1503399 w 2601872"/>
              <a:gd name="connsiteY120" fmla="*/ 592190 h 2282313"/>
              <a:gd name="connsiteX121" fmla="*/ 1538076 w 2601872"/>
              <a:gd name="connsiteY121" fmla="*/ 606594 h 2282313"/>
              <a:gd name="connsiteX122" fmla="*/ 1551948 w 2601872"/>
              <a:gd name="connsiteY122" fmla="*/ 640205 h 2282313"/>
              <a:gd name="connsiteX123" fmla="*/ 1538076 w 2601872"/>
              <a:gd name="connsiteY123" fmla="*/ 674349 h 2282313"/>
              <a:gd name="connsiteX124" fmla="*/ 1503933 w 2601872"/>
              <a:gd name="connsiteY124" fmla="*/ 688753 h 2282313"/>
              <a:gd name="connsiteX125" fmla="*/ 1454851 w 2601872"/>
              <a:gd name="connsiteY125" fmla="*/ 641272 h 2282313"/>
              <a:gd name="connsiteX126" fmla="*/ 1502332 w 2601872"/>
              <a:gd name="connsiteY126" fmla="*/ 592190 h 2282313"/>
              <a:gd name="connsiteX127" fmla="*/ 1080335 w 2601872"/>
              <a:gd name="connsiteY127" fmla="*/ 28282 h 2282313"/>
              <a:gd name="connsiteX128" fmla="*/ 1115012 w 2601872"/>
              <a:gd name="connsiteY128" fmla="*/ 42686 h 2282313"/>
              <a:gd name="connsiteX129" fmla="*/ 1128883 w 2601872"/>
              <a:gd name="connsiteY129" fmla="*/ 76297 h 2282313"/>
              <a:gd name="connsiteX130" fmla="*/ 1115012 w 2601872"/>
              <a:gd name="connsiteY130" fmla="*/ 110441 h 2282313"/>
              <a:gd name="connsiteX131" fmla="*/ 1080868 w 2601872"/>
              <a:gd name="connsiteY131" fmla="*/ 124845 h 2282313"/>
              <a:gd name="connsiteX132" fmla="*/ 1032320 w 2601872"/>
              <a:gd name="connsiteY132" fmla="*/ 77364 h 2282313"/>
              <a:gd name="connsiteX133" fmla="*/ 1079801 w 2601872"/>
              <a:gd name="connsiteY133" fmla="*/ 28282 h 228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01872" h="2282313">
                <a:moveTo>
                  <a:pt x="2527716" y="1215850"/>
                </a:moveTo>
                <a:cubicBezTo>
                  <a:pt x="2507444" y="1215850"/>
                  <a:pt x="2488771" y="1223319"/>
                  <a:pt x="2474367" y="1237190"/>
                </a:cubicBezTo>
                <a:cubicBezTo>
                  <a:pt x="2459962" y="1251061"/>
                  <a:pt x="2451960" y="1270267"/>
                  <a:pt x="2451426" y="1290006"/>
                </a:cubicBezTo>
                <a:cubicBezTo>
                  <a:pt x="2451426" y="1304944"/>
                  <a:pt x="2455161" y="1318815"/>
                  <a:pt x="2462630" y="1330552"/>
                </a:cubicBezTo>
                <a:lnTo>
                  <a:pt x="2270570" y="1522611"/>
                </a:lnTo>
                <a:lnTo>
                  <a:pt x="1605831" y="1522611"/>
                </a:lnTo>
                <a:cubicBezTo>
                  <a:pt x="1601030" y="1522611"/>
                  <a:pt x="1596761" y="1524212"/>
                  <a:pt x="1593560" y="1527413"/>
                </a:cubicBezTo>
                <a:lnTo>
                  <a:pt x="1375359" y="1745614"/>
                </a:lnTo>
                <a:lnTo>
                  <a:pt x="1347618" y="1717872"/>
                </a:lnTo>
                <a:lnTo>
                  <a:pt x="1183834" y="1881656"/>
                </a:lnTo>
                <a:lnTo>
                  <a:pt x="1095273" y="1793095"/>
                </a:lnTo>
                <a:lnTo>
                  <a:pt x="1259057" y="1629311"/>
                </a:lnTo>
                <a:lnTo>
                  <a:pt x="1232915" y="1603170"/>
                </a:lnTo>
                <a:lnTo>
                  <a:pt x="1513536" y="1322549"/>
                </a:lnTo>
                <a:cubicBezTo>
                  <a:pt x="1527406" y="1322549"/>
                  <a:pt x="1841637" y="1322549"/>
                  <a:pt x="1841637" y="1322549"/>
                </a:cubicBezTo>
                <a:cubicBezTo>
                  <a:pt x="1846439" y="1322549"/>
                  <a:pt x="1850706" y="1320949"/>
                  <a:pt x="1853908" y="1317748"/>
                </a:cubicBezTo>
                <a:lnTo>
                  <a:pt x="1880049" y="1291607"/>
                </a:lnTo>
                <a:lnTo>
                  <a:pt x="1880049" y="1291607"/>
                </a:lnTo>
                <a:cubicBezTo>
                  <a:pt x="1880049" y="1291607"/>
                  <a:pt x="1967009" y="1205180"/>
                  <a:pt x="1967009" y="1205180"/>
                </a:cubicBezTo>
                <a:cubicBezTo>
                  <a:pt x="1977146" y="1210515"/>
                  <a:pt x="1988883" y="1214249"/>
                  <a:pt x="2001687" y="1214249"/>
                </a:cubicBezTo>
                <a:cubicBezTo>
                  <a:pt x="2043300" y="1214783"/>
                  <a:pt x="2077443" y="1181706"/>
                  <a:pt x="2077977" y="1140093"/>
                </a:cubicBezTo>
                <a:cubicBezTo>
                  <a:pt x="2078511" y="1098480"/>
                  <a:pt x="2045433" y="1064336"/>
                  <a:pt x="2003821" y="1063803"/>
                </a:cubicBezTo>
                <a:cubicBezTo>
                  <a:pt x="1983548" y="1063803"/>
                  <a:pt x="1964875" y="1071272"/>
                  <a:pt x="1950471" y="1085143"/>
                </a:cubicBezTo>
                <a:cubicBezTo>
                  <a:pt x="1936066" y="1099014"/>
                  <a:pt x="1928064" y="1118219"/>
                  <a:pt x="1927530" y="1137959"/>
                </a:cubicBezTo>
                <a:cubicBezTo>
                  <a:pt x="1927530" y="1154497"/>
                  <a:pt x="1932332" y="1169969"/>
                  <a:pt x="1941401" y="1182239"/>
                </a:cubicBezTo>
                <a:lnTo>
                  <a:pt x="1934466" y="1189175"/>
                </a:lnTo>
                <a:lnTo>
                  <a:pt x="1934466" y="1189175"/>
                </a:lnTo>
                <a:cubicBezTo>
                  <a:pt x="1934466" y="1189175"/>
                  <a:pt x="1835236" y="1288406"/>
                  <a:pt x="1835236" y="1288406"/>
                </a:cubicBezTo>
                <a:cubicBezTo>
                  <a:pt x="1821364" y="1288406"/>
                  <a:pt x="1507134" y="1288406"/>
                  <a:pt x="1507134" y="1288406"/>
                </a:cubicBezTo>
                <a:cubicBezTo>
                  <a:pt x="1502332" y="1288406"/>
                  <a:pt x="1498064" y="1290006"/>
                  <a:pt x="1494863" y="1293207"/>
                </a:cubicBezTo>
                <a:lnTo>
                  <a:pt x="1209441" y="1578629"/>
                </a:lnTo>
                <a:lnTo>
                  <a:pt x="1182233" y="1551420"/>
                </a:lnTo>
                <a:lnTo>
                  <a:pt x="1018449" y="1715204"/>
                </a:lnTo>
                <a:lnTo>
                  <a:pt x="929888" y="1626644"/>
                </a:lnTo>
                <a:lnTo>
                  <a:pt x="1093672" y="1462860"/>
                </a:lnTo>
                <a:lnTo>
                  <a:pt x="1065930" y="1435118"/>
                </a:lnTo>
                <a:lnTo>
                  <a:pt x="1283064" y="1217984"/>
                </a:lnTo>
                <a:cubicBezTo>
                  <a:pt x="1286265" y="1214783"/>
                  <a:pt x="1287866" y="1210515"/>
                  <a:pt x="1287866" y="1205713"/>
                </a:cubicBezTo>
                <a:cubicBezTo>
                  <a:pt x="1287866" y="1205713"/>
                  <a:pt x="1287866" y="893083"/>
                  <a:pt x="1287866" y="879746"/>
                </a:cubicBezTo>
                <a:lnTo>
                  <a:pt x="1464454" y="703158"/>
                </a:lnTo>
                <a:cubicBezTo>
                  <a:pt x="1476191" y="710627"/>
                  <a:pt x="1490595" y="714895"/>
                  <a:pt x="1505533" y="714895"/>
                </a:cubicBezTo>
                <a:cubicBezTo>
                  <a:pt x="1525806" y="714895"/>
                  <a:pt x="1544478" y="706358"/>
                  <a:pt x="1558350" y="691954"/>
                </a:cubicBezTo>
                <a:cubicBezTo>
                  <a:pt x="1572220" y="677550"/>
                  <a:pt x="1580223" y="658344"/>
                  <a:pt x="1579690" y="638604"/>
                </a:cubicBezTo>
                <a:cubicBezTo>
                  <a:pt x="1579156" y="596991"/>
                  <a:pt x="1545012" y="563914"/>
                  <a:pt x="1503399" y="564448"/>
                </a:cubicBezTo>
                <a:cubicBezTo>
                  <a:pt x="1461786" y="564981"/>
                  <a:pt x="1428709" y="599125"/>
                  <a:pt x="1429243" y="640738"/>
                </a:cubicBezTo>
                <a:cubicBezTo>
                  <a:pt x="1429243" y="654609"/>
                  <a:pt x="1433511" y="667947"/>
                  <a:pt x="1440446" y="679150"/>
                </a:cubicBezTo>
                <a:lnTo>
                  <a:pt x="1258523" y="861073"/>
                </a:lnTo>
                <a:cubicBezTo>
                  <a:pt x="1255322" y="864274"/>
                  <a:pt x="1253722" y="868542"/>
                  <a:pt x="1253722" y="873344"/>
                </a:cubicBezTo>
                <a:cubicBezTo>
                  <a:pt x="1253722" y="873344"/>
                  <a:pt x="1253722" y="1185974"/>
                  <a:pt x="1253722" y="1199311"/>
                </a:cubicBezTo>
                <a:lnTo>
                  <a:pt x="1041923" y="1411110"/>
                </a:lnTo>
                <a:lnTo>
                  <a:pt x="1016315" y="1385502"/>
                </a:lnTo>
                <a:lnTo>
                  <a:pt x="852531" y="1549286"/>
                </a:lnTo>
                <a:lnTo>
                  <a:pt x="763970" y="1460726"/>
                </a:lnTo>
                <a:lnTo>
                  <a:pt x="927754" y="1296942"/>
                </a:lnTo>
                <a:lnTo>
                  <a:pt x="901079" y="1270267"/>
                </a:lnTo>
                <a:lnTo>
                  <a:pt x="989107" y="1182239"/>
                </a:lnTo>
                <a:cubicBezTo>
                  <a:pt x="1000844" y="1189708"/>
                  <a:pt x="1014714" y="1193976"/>
                  <a:pt x="1029652" y="1193443"/>
                </a:cubicBezTo>
                <a:cubicBezTo>
                  <a:pt x="1049925" y="1193443"/>
                  <a:pt x="1068598" y="1184907"/>
                  <a:pt x="1082469" y="1170502"/>
                </a:cubicBezTo>
                <a:cubicBezTo>
                  <a:pt x="1096340" y="1156098"/>
                  <a:pt x="1104342" y="1136892"/>
                  <a:pt x="1103809" y="1117152"/>
                </a:cubicBezTo>
                <a:cubicBezTo>
                  <a:pt x="1103275" y="1075540"/>
                  <a:pt x="1069131" y="1042463"/>
                  <a:pt x="1027519" y="1042996"/>
                </a:cubicBezTo>
                <a:cubicBezTo>
                  <a:pt x="985905" y="1043530"/>
                  <a:pt x="952829" y="1077674"/>
                  <a:pt x="953362" y="1119287"/>
                </a:cubicBezTo>
                <a:cubicBezTo>
                  <a:pt x="953362" y="1133691"/>
                  <a:pt x="957630" y="1146495"/>
                  <a:pt x="964565" y="1157698"/>
                </a:cubicBezTo>
                <a:lnTo>
                  <a:pt x="876538" y="1245726"/>
                </a:lnTo>
                <a:lnTo>
                  <a:pt x="849863" y="1219051"/>
                </a:lnTo>
                <a:lnTo>
                  <a:pt x="686079" y="1382835"/>
                </a:lnTo>
                <a:lnTo>
                  <a:pt x="597518" y="1294274"/>
                </a:lnTo>
                <a:lnTo>
                  <a:pt x="761303" y="1130490"/>
                </a:lnTo>
                <a:lnTo>
                  <a:pt x="737295" y="1106482"/>
                </a:lnTo>
                <a:lnTo>
                  <a:pt x="1165694" y="678083"/>
                </a:lnTo>
                <a:cubicBezTo>
                  <a:pt x="1177432" y="685552"/>
                  <a:pt x="1191302" y="689820"/>
                  <a:pt x="1206241" y="689287"/>
                </a:cubicBezTo>
                <a:cubicBezTo>
                  <a:pt x="1226513" y="689287"/>
                  <a:pt x="1245186" y="680751"/>
                  <a:pt x="1259057" y="666346"/>
                </a:cubicBezTo>
                <a:cubicBezTo>
                  <a:pt x="1272928" y="651942"/>
                  <a:pt x="1279330" y="632736"/>
                  <a:pt x="1280397" y="612996"/>
                </a:cubicBezTo>
                <a:cubicBezTo>
                  <a:pt x="1281997" y="577252"/>
                  <a:pt x="1241985" y="538840"/>
                  <a:pt x="1204106" y="538840"/>
                </a:cubicBezTo>
                <a:cubicBezTo>
                  <a:pt x="1162494" y="538840"/>
                  <a:pt x="1129417" y="573517"/>
                  <a:pt x="1129950" y="615130"/>
                </a:cubicBezTo>
                <a:cubicBezTo>
                  <a:pt x="1129950" y="629535"/>
                  <a:pt x="1134218" y="642339"/>
                  <a:pt x="1141154" y="653542"/>
                </a:cubicBezTo>
                <a:lnTo>
                  <a:pt x="712754" y="1081942"/>
                </a:lnTo>
                <a:lnTo>
                  <a:pt x="683412" y="1052599"/>
                </a:lnTo>
                <a:lnTo>
                  <a:pt x="519628" y="1216383"/>
                </a:lnTo>
                <a:lnTo>
                  <a:pt x="431067" y="1127822"/>
                </a:lnTo>
                <a:lnTo>
                  <a:pt x="594851" y="964038"/>
                </a:lnTo>
                <a:lnTo>
                  <a:pt x="571377" y="940565"/>
                </a:lnTo>
                <a:lnTo>
                  <a:pt x="827990" y="683952"/>
                </a:lnTo>
                <a:cubicBezTo>
                  <a:pt x="831191" y="680751"/>
                  <a:pt x="832792" y="676483"/>
                  <a:pt x="832792" y="671681"/>
                </a:cubicBezTo>
                <a:lnTo>
                  <a:pt x="832792" y="346780"/>
                </a:lnTo>
                <a:lnTo>
                  <a:pt x="1040856" y="138716"/>
                </a:lnTo>
                <a:cubicBezTo>
                  <a:pt x="1052593" y="146185"/>
                  <a:pt x="1066997" y="150453"/>
                  <a:pt x="1081935" y="150453"/>
                </a:cubicBezTo>
                <a:cubicBezTo>
                  <a:pt x="1102208" y="150453"/>
                  <a:pt x="1120881" y="141917"/>
                  <a:pt x="1134752" y="127513"/>
                </a:cubicBezTo>
                <a:cubicBezTo>
                  <a:pt x="1148622" y="113108"/>
                  <a:pt x="1156625" y="93902"/>
                  <a:pt x="1156092" y="74163"/>
                </a:cubicBezTo>
                <a:cubicBezTo>
                  <a:pt x="1155558" y="32550"/>
                  <a:pt x="1121414" y="-527"/>
                  <a:pt x="1079801" y="6"/>
                </a:cubicBezTo>
                <a:cubicBezTo>
                  <a:pt x="1038188" y="540"/>
                  <a:pt x="1005112" y="34684"/>
                  <a:pt x="1005645" y="76297"/>
                </a:cubicBezTo>
                <a:cubicBezTo>
                  <a:pt x="1005645" y="90168"/>
                  <a:pt x="1009913" y="103505"/>
                  <a:pt x="1016849" y="114709"/>
                </a:cubicBezTo>
                <a:lnTo>
                  <a:pt x="803982" y="327575"/>
                </a:lnTo>
                <a:cubicBezTo>
                  <a:pt x="800782" y="330776"/>
                  <a:pt x="799181" y="335044"/>
                  <a:pt x="799181" y="339845"/>
                </a:cubicBezTo>
                <a:cubicBezTo>
                  <a:pt x="799181" y="339845"/>
                  <a:pt x="799181" y="650875"/>
                  <a:pt x="799181" y="664746"/>
                </a:cubicBezTo>
                <a:lnTo>
                  <a:pt x="547370" y="916557"/>
                </a:lnTo>
                <a:lnTo>
                  <a:pt x="517494" y="886681"/>
                </a:lnTo>
                <a:lnTo>
                  <a:pt x="353710" y="1050465"/>
                </a:lnTo>
                <a:lnTo>
                  <a:pt x="300360" y="997115"/>
                </a:lnTo>
                <a:cubicBezTo>
                  <a:pt x="221402" y="918157"/>
                  <a:pt x="93362" y="918157"/>
                  <a:pt x="13871" y="997115"/>
                </a:cubicBezTo>
                <a:lnTo>
                  <a:pt x="0" y="1010986"/>
                </a:lnTo>
                <a:lnTo>
                  <a:pt x="1271327" y="2282314"/>
                </a:lnTo>
                <a:lnTo>
                  <a:pt x="1285198" y="2268442"/>
                </a:lnTo>
                <a:cubicBezTo>
                  <a:pt x="1364156" y="2189485"/>
                  <a:pt x="1364156" y="2061445"/>
                  <a:pt x="1285198" y="1981954"/>
                </a:cubicBezTo>
                <a:lnTo>
                  <a:pt x="1261724" y="1958480"/>
                </a:lnTo>
                <a:lnTo>
                  <a:pt x="1425508" y="1794696"/>
                </a:lnTo>
                <a:lnTo>
                  <a:pt x="1399900" y="1769088"/>
                </a:lnTo>
                <a:lnTo>
                  <a:pt x="1613300" y="1555688"/>
                </a:lnTo>
                <a:cubicBezTo>
                  <a:pt x="1627171" y="1555688"/>
                  <a:pt x="2278039" y="1555688"/>
                  <a:pt x="2278039" y="1555688"/>
                </a:cubicBezTo>
                <a:cubicBezTo>
                  <a:pt x="2282840" y="1555688"/>
                  <a:pt x="2287109" y="1554088"/>
                  <a:pt x="2290310" y="1550887"/>
                </a:cubicBezTo>
                <a:lnTo>
                  <a:pt x="2487171" y="1354026"/>
                </a:lnTo>
                <a:cubicBezTo>
                  <a:pt x="2498374" y="1360961"/>
                  <a:pt x="2511711" y="1365229"/>
                  <a:pt x="2525582" y="1365229"/>
                </a:cubicBezTo>
                <a:cubicBezTo>
                  <a:pt x="2567195" y="1365763"/>
                  <a:pt x="2601339" y="1332686"/>
                  <a:pt x="2601873" y="1291073"/>
                </a:cubicBezTo>
                <a:cubicBezTo>
                  <a:pt x="2601873" y="1249460"/>
                  <a:pt x="2568796" y="1215316"/>
                  <a:pt x="2527716" y="1214783"/>
                </a:cubicBezTo>
                <a:close/>
                <a:moveTo>
                  <a:pt x="2000620" y="1091011"/>
                </a:moveTo>
                <a:cubicBezTo>
                  <a:pt x="2013958" y="1091011"/>
                  <a:pt x="2026228" y="1096346"/>
                  <a:pt x="2035298" y="1105416"/>
                </a:cubicBezTo>
                <a:cubicBezTo>
                  <a:pt x="2043833" y="1113952"/>
                  <a:pt x="2049168" y="1125688"/>
                  <a:pt x="2049168" y="1139026"/>
                </a:cubicBezTo>
                <a:cubicBezTo>
                  <a:pt x="2049168" y="1151830"/>
                  <a:pt x="2044367" y="1164100"/>
                  <a:pt x="2035298" y="1173170"/>
                </a:cubicBezTo>
                <a:cubicBezTo>
                  <a:pt x="2026228" y="1182239"/>
                  <a:pt x="2014491" y="1187574"/>
                  <a:pt x="2001153" y="1187574"/>
                </a:cubicBezTo>
                <a:cubicBezTo>
                  <a:pt x="1974479" y="1187574"/>
                  <a:pt x="1952605" y="1166768"/>
                  <a:pt x="1952605" y="1140093"/>
                </a:cubicBezTo>
                <a:cubicBezTo>
                  <a:pt x="1952605" y="1113418"/>
                  <a:pt x="1973411" y="1091545"/>
                  <a:pt x="2000086" y="1091011"/>
                </a:cubicBezTo>
                <a:close/>
                <a:moveTo>
                  <a:pt x="1503399" y="592190"/>
                </a:moveTo>
                <a:cubicBezTo>
                  <a:pt x="1516736" y="592190"/>
                  <a:pt x="1529007" y="597525"/>
                  <a:pt x="1538076" y="606594"/>
                </a:cubicBezTo>
                <a:cubicBezTo>
                  <a:pt x="1546613" y="615130"/>
                  <a:pt x="1551948" y="626867"/>
                  <a:pt x="1551948" y="640205"/>
                </a:cubicBezTo>
                <a:cubicBezTo>
                  <a:pt x="1551948" y="653009"/>
                  <a:pt x="1547146" y="665279"/>
                  <a:pt x="1538076" y="674349"/>
                </a:cubicBezTo>
                <a:cubicBezTo>
                  <a:pt x="1529007" y="683418"/>
                  <a:pt x="1517270" y="688753"/>
                  <a:pt x="1503933" y="688753"/>
                </a:cubicBezTo>
                <a:cubicBezTo>
                  <a:pt x="1477258" y="688753"/>
                  <a:pt x="1455384" y="667947"/>
                  <a:pt x="1454851" y="641272"/>
                </a:cubicBezTo>
                <a:cubicBezTo>
                  <a:pt x="1454851" y="614597"/>
                  <a:pt x="1475657" y="592723"/>
                  <a:pt x="1502332" y="592190"/>
                </a:cubicBezTo>
                <a:close/>
                <a:moveTo>
                  <a:pt x="1080335" y="28282"/>
                </a:moveTo>
                <a:cubicBezTo>
                  <a:pt x="1093672" y="28282"/>
                  <a:pt x="1105943" y="33617"/>
                  <a:pt x="1115012" y="42686"/>
                </a:cubicBezTo>
                <a:cubicBezTo>
                  <a:pt x="1123548" y="51222"/>
                  <a:pt x="1128883" y="62959"/>
                  <a:pt x="1128883" y="76297"/>
                </a:cubicBezTo>
                <a:cubicBezTo>
                  <a:pt x="1128883" y="89101"/>
                  <a:pt x="1124082" y="101371"/>
                  <a:pt x="1115012" y="110441"/>
                </a:cubicBezTo>
                <a:cubicBezTo>
                  <a:pt x="1105943" y="119510"/>
                  <a:pt x="1094206" y="124845"/>
                  <a:pt x="1080868" y="124845"/>
                </a:cubicBezTo>
                <a:cubicBezTo>
                  <a:pt x="1054193" y="124845"/>
                  <a:pt x="1032320" y="104039"/>
                  <a:pt x="1032320" y="77364"/>
                </a:cubicBezTo>
                <a:cubicBezTo>
                  <a:pt x="1032320" y="50689"/>
                  <a:pt x="1053126" y="28815"/>
                  <a:pt x="1079801" y="28282"/>
                </a:cubicBezTo>
                <a:close/>
              </a:path>
            </a:pathLst>
          </a:custGeom>
          <a:solidFill>
            <a:srgbClr val="FFFFFF">
              <a:alpha val="46000"/>
            </a:srgbClr>
          </a:solidFill>
          <a:ln w="5331"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0FD176D7-8B8F-0FAA-327D-F473054EE179}"/>
              </a:ext>
            </a:extLst>
          </p:cNvPr>
          <p:cNvSpPr txBox="1"/>
          <p:nvPr/>
        </p:nvSpPr>
        <p:spPr>
          <a:xfrm>
            <a:off x="2616572" y="488432"/>
            <a:ext cx="4497599" cy="5217262"/>
          </a:xfrm>
          <a:prstGeom prst="rect">
            <a:avLst/>
          </a:prstGeom>
          <a:noFill/>
        </p:spPr>
        <p:txBody>
          <a:bodyPr wrap="square" rtlCol="0">
            <a:spAutoFit/>
          </a:bodyPr>
          <a:lstStyle/>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03. </a:t>
            </a:r>
            <a:r>
              <a:rPr lang="en-US" sz="1600" b="1" dirty="0">
                <a:solidFill>
                  <a:srgbClr val="00898B"/>
                </a:solidFill>
                <a:latin typeface="Calibri" panose="020F0502020204030204" pitchFamily="34" charset="0"/>
                <a:cs typeface="Calibri" panose="020F0502020204030204" pitchFamily="34" charset="0"/>
              </a:rPr>
              <a:t>   Rispondere alle esigenze di competenze</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Per rimanere rilevante, l'istruzione professionale deve anticipare e rispondere al mutato panorama delle competenze. La ricerca evidenzia diverse tendenze chiave nella domanda di competenze dovute all'IA (McKinsey, 2018):</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Competenze tecnologiche avanzate; </a:t>
            </a:r>
            <a:r>
              <a:rPr lang="en-US" sz="1150" dirty="0">
                <a:solidFill>
                  <a:srgbClr val="000000"/>
                </a:solidFill>
                <a:latin typeface="Calibri" panose="020F0502020204030204" pitchFamily="34" charset="0"/>
                <a:cs typeface="Calibri" panose="020F0502020204030204" pitchFamily="34" charset="0"/>
              </a:rPr>
              <a:t>la programmazione e le competenze specifiche nell'ambito dell'IA diventeranno sempre più importanti. Tuttavia, </a:t>
            </a:r>
            <a:r>
              <a:rPr lang="en-US" sz="1150" dirty="0" err="1">
                <a:solidFill>
                  <a:srgbClr val="000000"/>
                </a:solidFill>
                <a:latin typeface="Calibri" panose="020F0502020204030204" pitchFamily="34" charset="0"/>
                <a:cs typeface="Calibri" panose="020F0502020204030204" pitchFamily="34" charset="0"/>
              </a:rPr>
              <a:t>le organizzazioni </a:t>
            </a:r>
            <a:r>
              <a:rPr lang="en-US" sz="1150" dirty="0">
                <a:solidFill>
                  <a:srgbClr val="000000"/>
                </a:solidFill>
                <a:latin typeface="Calibri" panose="020F0502020204030204" pitchFamily="34" charset="0"/>
                <a:cs typeface="Calibri" panose="020F0502020204030204" pitchFamily="34" charset="0"/>
              </a:rPr>
              <a:t>hanno anche bisogno di leader che comprendano queste tecnologie e siano in grado di guidarne l'adozione in modo efficace.</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Competenze cognitive e sociali superiori; </a:t>
            </a:r>
            <a:r>
              <a:rPr lang="en-US" sz="1150" dirty="0">
                <a:solidFill>
                  <a:srgbClr val="000000"/>
                </a:solidFill>
                <a:latin typeface="Calibri" panose="020F0502020204030204" pitchFamily="34" charset="0"/>
                <a:cs typeface="Calibri" panose="020F0502020204030204" pitchFamily="34" charset="0"/>
              </a:rPr>
              <a:t>la creatività, il pensiero critico, la risoluzione dei problemi e l'intelligenza emotiva saranno sempre più richieste. Queste competenze consentono ai lavoratori di integrare i sistemi di IA piuttosto che competere con essi.</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Competenze fisiche e manuali: </a:t>
            </a:r>
            <a:r>
              <a:rPr lang="en-US" sz="1150" dirty="0">
                <a:solidFill>
                  <a:srgbClr val="000000"/>
                </a:solidFill>
                <a:latin typeface="Calibri" panose="020F0502020204030204" pitchFamily="34" charset="0"/>
                <a:cs typeface="Calibri" panose="020F0502020204030204" pitchFamily="34" charset="0"/>
              </a:rPr>
              <a:t>sebbene la domanda di queste competenze diminuirà, esse continueranno a costituire una parte significativa del fabbisogno di manodopera in molti paesi fino al 2030.</a:t>
            </a:r>
          </a:p>
          <a:p>
            <a:pPr marL="755650" indent="-171450">
              <a:lnSpc>
                <a:spcPts val="1240"/>
              </a:lnSpc>
              <a:buClr>
                <a:srgbClr val="60BB47"/>
              </a:buClr>
              <a:buFont typeface="Arial" panose="020B0604020202020204" pitchFamily="34" charset="0"/>
              <a:buChar char="•"/>
            </a:pPr>
            <a:r>
              <a:rPr lang="en-US" sz="1150" b="1" dirty="0">
                <a:solidFill>
                  <a:srgbClr val="000000"/>
                </a:solidFill>
                <a:latin typeface="Calibri" panose="020F0502020204030204" pitchFamily="34" charset="0"/>
                <a:cs typeface="Calibri" panose="020F0502020204030204" pitchFamily="34" charset="0"/>
              </a:rPr>
              <a:t>Competenze cognitive di base; </a:t>
            </a:r>
            <a:r>
              <a:rPr lang="en-US" sz="1150" dirty="0">
                <a:solidFill>
                  <a:srgbClr val="000000"/>
                </a:solidFill>
                <a:latin typeface="Calibri" panose="020F0502020204030204" pitchFamily="34" charset="0"/>
                <a:cs typeface="Calibri" panose="020F0502020204030204" pitchFamily="34" charset="0"/>
              </a:rPr>
              <a:t>si prevede che i ruoli che richiedono l'inserimento di dati di base e attività di elaborazione di routine diminuiranno man mano che l'IA automatizzerà queste funzioni.</a:t>
            </a: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4200">
              <a:lnSpc>
                <a:spcPts val="1240"/>
              </a:lnSpc>
              <a:buClr>
                <a:srgbClr val="60BB47"/>
              </a:buClr>
            </a:pPr>
            <a:endParaRPr lang="en-US" sz="1150" dirty="0">
              <a:solidFill>
                <a:srgbClr val="000000"/>
              </a:solidFill>
              <a:latin typeface="Calibri" panose="020F0502020204030204" pitchFamily="34" charset="0"/>
              <a:cs typeface="Calibri" panose="020F0502020204030204" pitchFamily="34" charset="0"/>
            </a:endParaRPr>
          </a:p>
          <a:p>
            <a:pPr marL="585788" indent="-576263">
              <a:lnSpc>
                <a:spcPts val="1540"/>
              </a:lnSpc>
            </a:pPr>
            <a:r>
              <a:rPr lang="en-US" sz="1800" b="1" dirty="0">
                <a:solidFill>
                  <a:schemeClr val="bg1"/>
                </a:solidFill>
                <a:highlight>
                  <a:srgbClr val="ADD037"/>
                </a:highlight>
                <a:latin typeface="Calibri" panose="020F0502020204030204" pitchFamily="34" charset="0"/>
                <a:cs typeface="Calibri" panose="020F0502020204030204" pitchFamily="34" charset="0"/>
              </a:rPr>
              <a:t> 04. </a:t>
            </a:r>
            <a:r>
              <a:rPr lang="en-US" sz="1400" b="1" dirty="0">
                <a:solidFill>
                  <a:srgbClr val="000000"/>
                </a:solidFill>
                <a:latin typeface="Calibri" panose="020F0502020204030204" pitchFamily="34" charset="0"/>
                <a:cs typeface="Calibri" panose="020F0502020204030204" pitchFamily="34" charset="0"/>
              </a:rPr>
              <a:t>   Un </a:t>
            </a:r>
            <a:r>
              <a:rPr lang="en-US" sz="1600" b="1" dirty="0">
                <a:solidFill>
                  <a:srgbClr val="00898B"/>
                </a:solidFill>
                <a:latin typeface="Calibri" panose="020F0502020204030204" pitchFamily="34" charset="0"/>
                <a:cs typeface="Calibri" panose="020F0502020204030204" pitchFamily="34" charset="0"/>
              </a:rPr>
              <a:t>invito all'azione per l'IFP</a:t>
            </a:r>
          </a:p>
          <a:p>
            <a:pPr marL="585788" indent="-576263"/>
            <a:r>
              <a:rPr lang="en-US" sz="400" b="1" dirty="0">
                <a:solidFill>
                  <a:srgbClr val="000000"/>
                </a:solidFill>
                <a:latin typeface="Calibri" panose="020F0502020204030204" pitchFamily="34" charset="0"/>
                <a:cs typeface="Calibri" panose="020F0502020204030204" pitchFamily="34" charset="0"/>
              </a:rPr>
              <a:t>	</a:t>
            </a:r>
          </a:p>
          <a:p>
            <a:pPr marL="584200">
              <a:lnSpc>
                <a:spcPts val="1240"/>
              </a:lnSpc>
              <a:buClr>
                <a:srgbClr val="60BB47"/>
              </a:buClr>
            </a:pPr>
            <a:r>
              <a:rPr lang="en-US" sz="1150" dirty="0">
                <a:solidFill>
                  <a:srgbClr val="000000"/>
                </a:solidFill>
                <a:latin typeface="Calibri" panose="020F0502020204030204" pitchFamily="34" charset="0"/>
                <a:cs typeface="Calibri" panose="020F0502020204030204" pitchFamily="34" charset="0"/>
              </a:rPr>
              <a:t>Affinché l'istruzione professionale rimanga rilevante e influente, deve integrare l'IA sia nelle pratiche didattiche che nella progettazione dei programmi di studio. Questo duplice approccio garantisce che gli studenti siano in grado non solo di utilizzare efficacemente gli strumenti di IA, ma anche di orientarsi e assumere un ruolo di leadership in un mercato </a:t>
            </a:r>
            <a:r>
              <a:rPr lang="en-US" sz="1150" dirty="0" err="1">
                <a:solidFill>
                  <a:srgbClr val="000000"/>
                </a:solidFill>
                <a:latin typeface="Calibri" panose="020F0502020204030204" pitchFamily="34" charset="0"/>
                <a:cs typeface="Calibri" panose="020F0502020204030204" pitchFamily="34" charset="0"/>
              </a:rPr>
              <a:t>del lavoro</a:t>
            </a:r>
            <a:r>
              <a:rPr lang="en-US" sz="1150" dirty="0">
                <a:solidFill>
                  <a:srgbClr val="000000"/>
                </a:solidFill>
                <a:latin typeface="Calibri" panose="020F0502020204030204" pitchFamily="34" charset="0"/>
                <a:cs typeface="Calibri" panose="020F0502020204030204" pitchFamily="34" charset="0"/>
              </a:rPr>
              <a:t> in rapida evoluzione. Abbracciando il potenziale dell'IA, l'IFP può consentire agli studenti di cogliere le opportunità nei settori del futuro.</a:t>
            </a:r>
          </a:p>
        </p:txBody>
      </p:sp>
    </p:spTree>
    <p:extLst>
      <p:ext uri="{BB962C8B-B14F-4D97-AF65-F5344CB8AC3E}">
        <p14:creationId xmlns:p14="http://schemas.microsoft.com/office/powerpoint/2010/main" val="233892837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8b41f4-9262-4964-9013-127d98c85303" xsi:nil="true"/>
    <lcf76f155ced4ddcb4097134ff3c332f xmlns="92a36596-4c27-4ea1-9f04-71a23c4554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02075A42567844860B0528BA6E2D9A" ma:contentTypeVersion="12" ma:contentTypeDescription="Create a new document." ma:contentTypeScope="" ma:versionID="51ad0387b65958da143827687385249c">
  <xsd:schema xmlns:xsd="http://www.w3.org/2001/XMLSchema" xmlns:xs="http://www.w3.org/2001/XMLSchema" xmlns:p="http://schemas.microsoft.com/office/2006/metadata/properties" xmlns:ns2="92a36596-4c27-4ea1-9f04-71a23c4554a9" xmlns:ns3="558b41f4-9262-4964-9013-127d98c85303" targetNamespace="http://schemas.microsoft.com/office/2006/metadata/properties" ma:root="true" ma:fieldsID="fd8ca7b18152260897202c1aa294b4a6" ns2:_="" ns3:_="">
    <xsd:import namespace="92a36596-4c27-4ea1-9f04-71a23c4554a9"/>
    <xsd:import namespace="558b41f4-9262-4964-9013-127d98c8530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36596-4c27-4ea1-9f04-71a23c455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5f1a9de-88f8-493e-beca-db2515e1193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b41f4-9262-4964-9013-127d98c8530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8594747-aaa1-4ddf-847f-3e17b26a7ddb}" ma:internalName="TaxCatchAll" ma:showField="CatchAllData" ma:web="558b41f4-9262-4964-9013-127d98c853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558b41f4-9262-4964-9013-127d98c85303"/>
    <ds:schemaRef ds:uri="92a36596-4c27-4ea1-9f04-71a23c4554a9"/>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C0CE23E4-DD03-455D-B641-29BFE5622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a36596-4c27-4ea1-9f04-71a23c4554a9"/>
    <ds:schemaRef ds:uri="558b41f4-9262-4964-9013-127d98c8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9371</TotalTime>
  <Words>16163</Words>
  <Application>Microsoft Office PowerPoint</Application>
  <PresentationFormat>Custom</PresentationFormat>
  <Paragraphs>1072</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Montserrat</vt:lpstr>
      <vt:lpstr>Montserrat Light</vt:lpstr>
      <vt:lpstr>Poppins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docId:930574F8A1614053F26EDAC617AEF9D1</cp:keywords>
  <cp:lastModifiedBy>aine hamill</cp:lastModifiedBy>
  <cp:revision>389</cp:revision>
  <cp:lastPrinted>2022-04-20T17:04:48Z</cp:lastPrinted>
  <dcterms:created xsi:type="dcterms:W3CDTF">2021-06-15T11:45:52Z</dcterms:created>
  <dcterms:modified xsi:type="dcterms:W3CDTF">2026-05-27T09:21:16Z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0x0101001202075A42567844860B0528BA6E2D9A</vt:lpwstr>
  </property>
</Properties>
</file>