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6"/>
  </p:notesMasterIdLst>
  <p:handoutMasterIdLst>
    <p:handoutMasterId r:id="rId37"/>
  </p:handoutMasterIdLst>
  <p:sldIdLst>
    <p:sldId id="798" r:id="rId5"/>
    <p:sldId id="736" r:id="rId6"/>
    <p:sldId id="803" r:id="rId7"/>
    <p:sldId id="678" r:id="rId8"/>
    <p:sldId id="750" r:id="rId9"/>
    <p:sldId id="804" r:id="rId10"/>
    <p:sldId id="805" r:id="rId11"/>
    <p:sldId id="806" r:id="rId12"/>
    <p:sldId id="807" r:id="rId13"/>
    <p:sldId id="808" r:id="rId14"/>
    <p:sldId id="809" r:id="rId15"/>
    <p:sldId id="810" r:id="rId16"/>
    <p:sldId id="811" r:id="rId17"/>
    <p:sldId id="812" r:id="rId18"/>
    <p:sldId id="813" r:id="rId19"/>
    <p:sldId id="814" r:id="rId20"/>
    <p:sldId id="815" r:id="rId21"/>
    <p:sldId id="816" r:id="rId22"/>
    <p:sldId id="818" r:id="rId23"/>
    <p:sldId id="819" r:id="rId24"/>
    <p:sldId id="820" r:id="rId25"/>
    <p:sldId id="821" r:id="rId26"/>
    <p:sldId id="822" r:id="rId27"/>
    <p:sldId id="823" r:id="rId28"/>
    <p:sldId id="824" r:id="rId29"/>
    <p:sldId id="825" r:id="rId30"/>
    <p:sldId id="827" r:id="rId31"/>
    <p:sldId id="828" r:id="rId32"/>
    <p:sldId id="829" r:id="rId33"/>
    <p:sldId id="830" r:id="rId34"/>
    <p:sldId id="268" r:id="rId35"/>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43" userDrawn="1">
          <p15:clr>
            <a:srgbClr val="A4A3A4"/>
          </p15:clr>
        </p15:guide>
        <p15:guide id="2" pos="23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037"/>
    <a:srgbClr val="00898B"/>
    <a:srgbClr val="000000"/>
    <a:srgbClr val="006668"/>
    <a:srgbClr val="51C4C6"/>
    <a:srgbClr val="F4F5F5"/>
    <a:srgbClr val="00797B"/>
    <a:srgbClr val="262626"/>
    <a:srgbClr val="00403F"/>
    <a:srgbClr val="3D8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04" autoAdjust="0"/>
    <p:restoredTop sz="94638"/>
  </p:normalViewPr>
  <p:slideViewPr>
    <p:cSldViewPr snapToGrid="0" snapToObjects="1">
      <p:cViewPr>
        <p:scale>
          <a:sx n="81" d="100"/>
          <a:sy n="81" d="100"/>
        </p:scale>
        <p:origin x="932" y="-2656"/>
      </p:cViewPr>
      <p:guideLst>
        <p:guide orient="horz" pos="3343"/>
        <p:guide pos="2358"/>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88" d="100"/>
          <a:sy n="88" d="100"/>
        </p:scale>
        <p:origin x="26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5/27/2026</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5/27/2026</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Modifica stili di testo master</a:t>
            </a:r>
          </a:p>
          <a:p>
            <a:pPr lvl="1"/>
            <a:r>
              <a:rPr lang="en-US"/>
              <a:t>Secondo livello</a:t>
            </a:r>
          </a:p>
          <a:p>
            <a:pPr lvl="2"/>
            <a:r>
              <a:rPr lang="en-US"/>
              <a:t>Terzo livello</a:t>
            </a:r>
          </a:p>
          <a:p>
            <a:pPr lvl="3"/>
            <a:r>
              <a:rPr lang="en-US"/>
              <a:t>Quarto livello</a:t>
            </a:r>
          </a:p>
          <a:p>
            <a:pPr lvl="4"/>
            <a:r>
              <a:rPr lang="en-US"/>
              <a:t>Quinto livello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36182" y="5830232"/>
            <a:ext cx="7595857" cy="3768082"/>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gradFill>
            <a:gsLst>
              <a:gs pos="83000">
                <a:srgbClr val="51C4C6"/>
              </a:gs>
              <a:gs pos="0">
                <a:srgbClr val="00403F"/>
              </a:gs>
            </a:gsLst>
            <a:lin ang="0" scaled="0"/>
          </a:gradFill>
          <a:ln w="3060" cap="flat">
            <a:noFill/>
            <a:prstDash val="solid"/>
            <a:miter/>
          </a:ln>
        </p:spPr>
        <p:txBody>
          <a:bodyPr rtlCol="0" anchor="ctr"/>
          <a:lstStyle/>
          <a:p>
            <a:endParaRPr lang="en-US"/>
          </a:p>
        </p:txBody>
      </p:sp>
      <p:sp>
        <p:nvSpPr>
          <p:cNvPr id="1453" name="Text Placeholder 23">
            <a:extLst>
              <a:ext uri="{FF2B5EF4-FFF2-40B4-BE49-F238E27FC236}">
                <a16:creationId xmlns:a16="http://schemas.microsoft.com/office/drawing/2014/main" id="{9D4FE07E-181F-6A48-AB3D-C5BAD0C4DADE}"/>
              </a:ext>
            </a:extLst>
          </p:cNvPr>
          <p:cNvSpPr>
            <a:spLocks noGrp="1"/>
          </p:cNvSpPr>
          <p:nvPr>
            <p:ph type="body" sz="quarter" idx="16" hasCustomPrompt="1"/>
          </p:nvPr>
        </p:nvSpPr>
        <p:spPr>
          <a:xfrm>
            <a:off x="605556" y="7156000"/>
            <a:ext cx="3685020" cy="1224685"/>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cs typeface="Calibri" panose="020F0502020204030204" pitchFamily="34" charset="0"/>
              </a:defRPr>
            </a:lvl1pPr>
          </a:lstStyle>
          <a:p>
            <a:pPr lvl="0"/>
            <a:r>
              <a:rPr lang="en-US" dirty="0"/>
              <a:t>Your guide to            our project</a:t>
            </a:r>
          </a:p>
        </p:txBody>
      </p:sp>
      <p:sp>
        <p:nvSpPr>
          <p:cNvPr id="146" name="Picture Placeholder 62">
            <a:extLst>
              <a:ext uri="{FF2B5EF4-FFF2-40B4-BE49-F238E27FC236}">
                <a16:creationId xmlns:a16="http://schemas.microsoft.com/office/drawing/2014/main" id="{B37FDE9C-FA01-494A-91FD-8E9061912265}"/>
              </a:ext>
            </a:extLst>
          </p:cNvPr>
          <p:cNvSpPr>
            <a:spLocks noGrp="1"/>
          </p:cNvSpPr>
          <p:nvPr>
            <p:ph type="pic" sz="quarter" idx="44" hasCustomPrompt="1"/>
          </p:nvPr>
        </p:nvSpPr>
        <p:spPr>
          <a:xfrm>
            <a:off x="474663" y="2271713"/>
            <a:ext cx="6642100" cy="4338637"/>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4" name="Graphic 6">
            <a:extLst>
              <a:ext uri="{FF2B5EF4-FFF2-40B4-BE49-F238E27FC236}">
                <a16:creationId xmlns:a16="http://schemas.microsoft.com/office/drawing/2014/main" id="{6F848770-7CFC-6F9A-A71F-E7B32E971952}"/>
              </a:ext>
            </a:extLst>
          </p:cNvPr>
          <p:cNvSpPr/>
          <p:nvPr userDrawn="1"/>
        </p:nvSpPr>
        <p:spPr>
          <a:xfrm rot="5400000">
            <a:off x="5901341" y="8098528"/>
            <a:ext cx="476911" cy="283975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851F120-EFD0-9D96-E59A-10935BD0FB1D}"/>
              </a:ext>
            </a:extLst>
          </p:cNvPr>
          <p:cNvSpPr>
            <a:spLocks noGrp="1"/>
          </p:cNvSpPr>
          <p:nvPr>
            <p:ph type="body" sz="quarter" idx="42" hasCustomPrompt="1"/>
          </p:nvPr>
        </p:nvSpPr>
        <p:spPr>
          <a:xfrm>
            <a:off x="3893839" y="9273209"/>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grpSp>
        <p:nvGrpSpPr>
          <p:cNvPr id="6" name="Graphic 95">
            <a:extLst>
              <a:ext uri="{FF2B5EF4-FFF2-40B4-BE49-F238E27FC236}">
                <a16:creationId xmlns:a16="http://schemas.microsoft.com/office/drawing/2014/main" id="{4D9842FF-4F9A-2734-F6DD-26B9ECEE0476}"/>
              </a:ext>
            </a:extLst>
          </p:cNvPr>
          <p:cNvGrpSpPr/>
          <p:nvPr userDrawn="1"/>
        </p:nvGrpSpPr>
        <p:grpSpPr>
          <a:xfrm>
            <a:off x="611238" y="9971030"/>
            <a:ext cx="1509109" cy="423922"/>
            <a:chOff x="584588" y="9078286"/>
            <a:chExt cx="1509109" cy="423922"/>
          </a:xfrm>
          <a:solidFill>
            <a:srgbClr val="000000"/>
          </a:solidFill>
        </p:grpSpPr>
        <p:sp>
          <p:nvSpPr>
            <p:cNvPr id="7" name="Freeform 6">
              <a:extLst>
                <a:ext uri="{FF2B5EF4-FFF2-40B4-BE49-F238E27FC236}">
                  <a16:creationId xmlns:a16="http://schemas.microsoft.com/office/drawing/2014/main" id="{C4FADEB4-FE4B-BD26-C0B6-447C8DEC675D}"/>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6487BADA-8590-7A63-B801-DBD9C778469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grpSp>
      <p:sp>
        <p:nvSpPr>
          <p:cNvPr id="9" name="Text Placeholder 23">
            <a:extLst>
              <a:ext uri="{FF2B5EF4-FFF2-40B4-BE49-F238E27FC236}">
                <a16:creationId xmlns:a16="http://schemas.microsoft.com/office/drawing/2014/main" id="{2F6B8A16-0042-4C17-4ABA-294C390D3907}"/>
              </a:ext>
            </a:extLst>
          </p:cNvPr>
          <p:cNvSpPr>
            <a:spLocks noGrp="1"/>
          </p:cNvSpPr>
          <p:nvPr>
            <p:ph type="body" sz="quarter" idx="17" hasCustomPrompt="1"/>
          </p:nvPr>
        </p:nvSpPr>
        <p:spPr>
          <a:xfrm>
            <a:off x="655568" y="10010293"/>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2025 - 2027</a:t>
            </a:r>
          </a:p>
          <a:p>
            <a:pPr lvl="0"/>
            <a:r>
              <a:rPr lang="en-US" dirty="0"/>
              <a:t>Document Name</a:t>
            </a:r>
          </a:p>
        </p:txBody>
      </p:sp>
      <p:sp>
        <p:nvSpPr>
          <p:cNvPr id="10" name="Text Placeholder 23">
            <a:extLst>
              <a:ext uri="{FF2B5EF4-FFF2-40B4-BE49-F238E27FC236}">
                <a16:creationId xmlns:a16="http://schemas.microsoft.com/office/drawing/2014/main" id="{5E9B6D5E-8D79-78FB-F5CA-B6AD291110BB}"/>
              </a:ext>
            </a:extLst>
          </p:cNvPr>
          <p:cNvSpPr>
            <a:spLocks noGrp="1"/>
          </p:cNvSpPr>
          <p:nvPr>
            <p:ph type="body" sz="quarter" idx="18" hasCustomPrompt="1"/>
          </p:nvPr>
        </p:nvSpPr>
        <p:spPr>
          <a:xfrm>
            <a:off x="2219835" y="10003763"/>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11" name="Picture 10" descr="Co-funded by the European Union logo in png for web usage">
            <a:extLst>
              <a:ext uri="{FF2B5EF4-FFF2-40B4-BE49-F238E27FC236}">
                <a16:creationId xmlns:a16="http://schemas.microsoft.com/office/drawing/2014/main" id="{803009A7-5697-B5E4-378A-A2B90D7B08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507169" y="10063230"/>
            <a:ext cx="1489944" cy="311822"/>
          </a:xfrm>
          <a:prstGeom prst="rect">
            <a:avLst/>
          </a:prstGeom>
          <a:noFill/>
          <a:ln>
            <a:noFill/>
          </a:ln>
        </p:spPr>
      </p:pic>
      <p:pic>
        <p:nvPicPr>
          <p:cNvPr id="12" name="Picture 11">
            <a:extLst>
              <a:ext uri="{FF2B5EF4-FFF2-40B4-BE49-F238E27FC236}">
                <a16:creationId xmlns:a16="http://schemas.microsoft.com/office/drawing/2014/main" id="{03703E49-93D3-2B4C-3CAD-5F8DD3EE22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481481"/>
            <a:ext cx="2981595" cy="1412334"/>
          </a:xfrm>
          <a:prstGeom prst="rect">
            <a:avLst/>
          </a:prstGeom>
        </p:spPr>
      </p:pic>
    </p:spTree>
    <p:extLst>
      <p:ext uri="{BB962C8B-B14F-4D97-AF65-F5344CB8AC3E}">
        <p14:creationId xmlns:p14="http://schemas.microsoft.com/office/powerpoint/2010/main" val="795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Slide 3">
    <p:spTree>
      <p:nvGrpSpPr>
        <p:cNvPr id="1" name=""/>
        <p:cNvGrpSpPr/>
        <p:nvPr/>
      </p:nvGrpSpPr>
      <p:grpSpPr>
        <a:xfrm>
          <a:off x="0" y="0"/>
          <a:ext cx="0" cy="0"/>
          <a:chOff x="0" y="0"/>
          <a:chExt cx="0" cy="0"/>
        </a:xfrm>
      </p:grpSpPr>
      <p:sp>
        <p:nvSpPr>
          <p:cNvPr id="369" name="Rectangle 368">
            <a:extLst>
              <a:ext uri="{FF2B5EF4-FFF2-40B4-BE49-F238E27FC236}">
                <a16:creationId xmlns:a16="http://schemas.microsoft.com/office/drawing/2014/main" id="{5C094913-F9C1-3546-A0D0-E1F25AE5CB6D}"/>
              </a:ext>
            </a:extLst>
          </p:cNvPr>
          <p:cNvSpPr/>
          <p:nvPr userDrawn="1"/>
        </p:nvSpPr>
        <p:spPr>
          <a:xfrm flipV="1">
            <a:off x="511317" y="-1"/>
            <a:ext cx="3194309" cy="10212780"/>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715877" y="592124"/>
            <a:ext cx="2864232" cy="879667"/>
          </a:xfrm>
          <a:prstGeom prst="rect">
            <a:avLst/>
          </a:prstGeom>
        </p:spPr>
        <p:txBody>
          <a:bodyPr>
            <a:noAutofit/>
          </a:bodyPr>
          <a:lstStyle>
            <a:lvl1pPr marL="0" indent="0" algn="l">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715878" y="1837873"/>
            <a:ext cx="2693750" cy="7339955"/>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2" name="Rectangle 51">
            <a:extLst>
              <a:ext uri="{FF2B5EF4-FFF2-40B4-BE49-F238E27FC236}">
                <a16:creationId xmlns:a16="http://schemas.microsoft.com/office/drawing/2014/main" id="{28002195-2134-DE4D-B642-FC7FB1B1EB5B}"/>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31" name="Slide Number Placeholder 5">
            <a:extLst>
              <a:ext uri="{FF2B5EF4-FFF2-40B4-BE49-F238E27FC236}">
                <a16:creationId xmlns:a16="http://schemas.microsoft.com/office/drawing/2014/main" id="{774B19B3-2E36-E543-9B27-E54A664E7AF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8" name="Picture Placeholder 34">
            <a:extLst>
              <a:ext uri="{FF2B5EF4-FFF2-40B4-BE49-F238E27FC236}">
                <a16:creationId xmlns:a16="http://schemas.microsoft.com/office/drawing/2014/main" id="{36A06401-592A-EA4A-AE31-4E6B716F2835}"/>
              </a:ext>
            </a:extLst>
          </p:cNvPr>
          <p:cNvSpPr>
            <a:spLocks noGrp="1"/>
          </p:cNvSpPr>
          <p:nvPr>
            <p:ph type="pic" sz="quarter" idx="41"/>
          </p:nvPr>
        </p:nvSpPr>
        <p:spPr>
          <a:xfrm>
            <a:off x="3711247" y="706439"/>
            <a:ext cx="3870325" cy="7731883"/>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32221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221E52-4ABB-5243-858B-F6B8CF1B5E34}"/>
              </a:ext>
            </a:extLst>
          </p:cNvPr>
          <p:cNvSpPr/>
          <p:nvPr userDrawn="1"/>
        </p:nvSpPr>
        <p:spPr>
          <a:xfrm flipV="1">
            <a:off x="-31255" y="-43150"/>
            <a:ext cx="7590930" cy="2946483"/>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5" name="Text Placeholder 23">
            <a:extLst>
              <a:ext uri="{FF2B5EF4-FFF2-40B4-BE49-F238E27FC236}">
                <a16:creationId xmlns:a16="http://schemas.microsoft.com/office/drawing/2014/main" id="{340BEDA7-1D61-1142-9E8F-1245ECF20B50}"/>
              </a:ext>
            </a:extLst>
          </p:cNvPr>
          <p:cNvSpPr>
            <a:spLocks noGrp="1"/>
          </p:cNvSpPr>
          <p:nvPr>
            <p:ph type="body" sz="quarter" idx="14" hasCustomPrompt="1"/>
          </p:nvPr>
        </p:nvSpPr>
        <p:spPr>
          <a:xfrm>
            <a:off x="4078145" y="1617364"/>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6" name="Text Placeholder 23">
            <a:extLst>
              <a:ext uri="{FF2B5EF4-FFF2-40B4-BE49-F238E27FC236}">
                <a16:creationId xmlns:a16="http://schemas.microsoft.com/office/drawing/2014/main" id="{B0544866-02E3-6243-827B-2990267CD762}"/>
              </a:ext>
            </a:extLst>
          </p:cNvPr>
          <p:cNvSpPr>
            <a:spLocks noGrp="1"/>
          </p:cNvSpPr>
          <p:nvPr>
            <p:ph type="body" sz="quarter" idx="13" hasCustomPrompt="1"/>
          </p:nvPr>
        </p:nvSpPr>
        <p:spPr>
          <a:xfrm>
            <a:off x="662171" y="587829"/>
            <a:ext cx="4056786" cy="1857541"/>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7" name="Text Placeholder 23">
            <a:extLst>
              <a:ext uri="{FF2B5EF4-FFF2-40B4-BE49-F238E27FC236}">
                <a16:creationId xmlns:a16="http://schemas.microsoft.com/office/drawing/2014/main" id="{29A06F91-3390-D94A-A77E-AD4E74125CDD}"/>
              </a:ext>
            </a:extLst>
          </p:cNvPr>
          <p:cNvSpPr>
            <a:spLocks noGrp="1"/>
          </p:cNvSpPr>
          <p:nvPr>
            <p:ph type="body" sz="quarter" idx="15" hasCustomPrompt="1"/>
          </p:nvPr>
        </p:nvSpPr>
        <p:spPr>
          <a:xfrm>
            <a:off x="653261" y="195020"/>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752316" y="3373220"/>
            <a:ext cx="6143488" cy="5931605"/>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Colum)</a:t>
            </a:r>
            <a:endParaRPr lang="en-US" dirty="0"/>
          </a:p>
        </p:txBody>
      </p:sp>
      <p:sp>
        <p:nvSpPr>
          <p:cNvPr id="60" name="Rectangle 59">
            <a:extLst>
              <a:ext uri="{FF2B5EF4-FFF2-40B4-BE49-F238E27FC236}">
                <a16:creationId xmlns:a16="http://schemas.microsoft.com/office/drawing/2014/main" id="{A3920EEC-F64E-D74B-8DBC-98E8D94D73FE}"/>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574CE729-A95E-1844-B923-CC2E2C2EBED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59342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74F5B6F1-1F70-8542-A18D-9BC642672EA0}"/>
              </a:ext>
            </a:extLst>
          </p:cNvPr>
          <p:cNvSpPr/>
          <p:nvPr userDrawn="1"/>
        </p:nvSpPr>
        <p:spPr>
          <a:xfrm flipV="1">
            <a:off x="-31255" y="323003"/>
            <a:ext cx="7590930" cy="5748356"/>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365515"/>
            <a:ext cx="6526988" cy="3412986"/>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8" y="6718314"/>
            <a:ext cx="3563248" cy="1992304"/>
          </a:xfrm>
          <a:prstGeom prst="rect">
            <a:avLst/>
          </a:prstGeom>
        </p:spPr>
        <p:txBody>
          <a:bodyPr>
            <a:noAutofit/>
          </a:bodyPr>
          <a:lstStyle>
            <a:lvl1pPr marL="0" indent="0" algn="l">
              <a:buNone/>
              <a:defRPr sz="16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B1576E16-CE46-5E4A-8CBB-716C41D40B1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434990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43ECED-D711-0D4D-9A38-701BFB0611D6}"/>
              </a:ext>
            </a:extLst>
          </p:cNvPr>
          <p:cNvSpPr/>
          <p:nvPr userDrawn="1"/>
        </p:nvSpPr>
        <p:spPr>
          <a:xfrm flipV="1">
            <a:off x="-14612" y="-4"/>
            <a:ext cx="7559675" cy="1538872"/>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1864992"/>
            <a:ext cx="6526988" cy="7937913"/>
          </a:xfrm>
          <a:prstGeom prst="rect">
            <a:avLst/>
          </a:prstGeom>
        </p:spPr>
        <p:txBody>
          <a:bodyPr numCol="2"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251943" y="712890"/>
            <a:ext cx="6570888" cy="1204857"/>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Graphic 4">
            <a:extLst>
              <a:ext uri="{FF2B5EF4-FFF2-40B4-BE49-F238E27FC236}">
                <a16:creationId xmlns:a16="http://schemas.microsoft.com/office/drawing/2014/main" id="{B13C944A-F9DE-6D49-BB72-C8B62F6B1203}"/>
              </a:ext>
            </a:extLst>
          </p:cNvPr>
          <p:cNvSpPr/>
          <p:nvPr userDrawn="1"/>
        </p:nvSpPr>
        <p:spPr>
          <a:xfrm rot="16200000">
            <a:off x="6101638" y="690768"/>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Tree>
    <p:extLst>
      <p:ext uri="{BB962C8B-B14F-4D97-AF65-F5344CB8AC3E}">
        <p14:creationId xmlns:p14="http://schemas.microsoft.com/office/powerpoint/2010/main" val="3666035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xt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DF7596-4722-5F4C-8FB6-5F0B1F9090FD}"/>
              </a:ext>
            </a:extLst>
          </p:cNvPr>
          <p:cNvSpPr/>
          <p:nvPr userDrawn="1"/>
        </p:nvSpPr>
        <p:spPr>
          <a:xfrm flipV="1">
            <a:off x="0" y="2099867"/>
            <a:ext cx="6918419" cy="7931809"/>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8" name="Graphic 4">
            <a:extLst>
              <a:ext uri="{FF2B5EF4-FFF2-40B4-BE49-F238E27FC236}">
                <a16:creationId xmlns:a16="http://schemas.microsoft.com/office/drawing/2014/main" id="{E6326417-986D-C845-A66A-9AFD38B1339D}"/>
              </a:ext>
            </a:extLst>
          </p:cNvPr>
          <p:cNvSpPr/>
          <p:nvPr userDrawn="1"/>
        </p:nvSpPr>
        <p:spPr>
          <a:xfrm rot="10800000">
            <a:off x="6811618" y="299141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3" y="2432957"/>
            <a:ext cx="6076427" cy="736994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515712" y="660136"/>
            <a:ext cx="6570888" cy="1204857"/>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1" name="Rectangle 60">
            <a:extLst>
              <a:ext uri="{FF2B5EF4-FFF2-40B4-BE49-F238E27FC236}">
                <a16:creationId xmlns:a16="http://schemas.microsoft.com/office/drawing/2014/main" id="{0466A146-9D5F-1C4F-9C2C-5CF88AFF3F50}"/>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7" name="Slide Number Placeholder 5">
            <a:extLst>
              <a:ext uri="{FF2B5EF4-FFF2-40B4-BE49-F238E27FC236}">
                <a16:creationId xmlns:a16="http://schemas.microsoft.com/office/drawing/2014/main" id="{F8ABBF53-5CD8-8941-85DD-43308687985E}"/>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66261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21" name="Rectangle 320">
            <a:extLst>
              <a:ext uri="{FF2B5EF4-FFF2-40B4-BE49-F238E27FC236}">
                <a16:creationId xmlns:a16="http://schemas.microsoft.com/office/drawing/2014/main" id="{DAFE97B0-644B-C64D-A4CD-10ECACA09145}"/>
              </a:ext>
            </a:extLst>
          </p:cNvPr>
          <p:cNvSpPr/>
          <p:nvPr userDrawn="1"/>
        </p:nvSpPr>
        <p:spPr>
          <a:xfrm flipV="1">
            <a:off x="11876" y="3896749"/>
            <a:ext cx="7547799" cy="4317437"/>
          </a:xfrm>
          <a:prstGeom prst="rect">
            <a:avLst/>
          </a:prstGeom>
          <a:gradFill>
            <a:gsLst>
              <a:gs pos="83000">
                <a:srgbClr val="51C4C6"/>
              </a:gs>
              <a:gs pos="0">
                <a:srgbClr val="00403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24" name="Text Placeholder 32">
            <a:extLst>
              <a:ext uri="{FF2B5EF4-FFF2-40B4-BE49-F238E27FC236}">
                <a16:creationId xmlns:a16="http://schemas.microsoft.com/office/drawing/2014/main" id="{7C801656-BA69-7E4B-AAE4-11C00F6A1E4A}"/>
              </a:ext>
            </a:extLst>
          </p:cNvPr>
          <p:cNvSpPr>
            <a:spLocks noGrp="1"/>
          </p:cNvSpPr>
          <p:nvPr>
            <p:ph type="body" sz="quarter" idx="42" hasCustomPrompt="1"/>
          </p:nvPr>
        </p:nvSpPr>
        <p:spPr>
          <a:xfrm>
            <a:off x="565034" y="4234375"/>
            <a:ext cx="3403021" cy="3488902"/>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26" name="Graphic 6">
            <a:extLst>
              <a:ext uri="{FF2B5EF4-FFF2-40B4-BE49-F238E27FC236}">
                <a16:creationId xmlns:a16="http://schemas.microsoft.com/office/drawing/2014/main" id="{FDDFC85A-161F-8DD8-DD42-A013A4DAF637}"/>
              </a:ext>
            </a:extLst>
          </p:cNvPr>
          <p:cNvSpPr/>
          <p:nvPr userDrawn="1"/>
        </p:nvSpPr>
        <p:spPr>
          <a:xfrm rot="5400000">
            <a:off x="5658068" y="6640509"/>
            <a:ext cx="572470" cy="3230743"/>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27" name="Text Placeholder 32">
            <a:extLst>
              <a:ext uri="{FF2B5EF4-FFF2-40B4-BE49-F238E27FC236}">
                <a16:creationId xmlns:a16="http://schemas.microsoft.com/office/drawing/2014/main" id="{32203686-9203-1284-2D21-6A9E91F8A69B}"/>
              </a:ext>
            </a:extLst>
          </p:cNvPr>
          <p:cNvSpPr>
            <a:spLocks noGrp="1"/>
          </p:cNvSpPr>
          <p:nvPr>
            <p:ph type="body" sz="quarter" idx="44" hasCustomPrompt="1"/>
          </p:nvPr>
        </p:nvSpPr>
        <p:spPr>
          <a:xfrm>
            <a:off x="3893839" y="7962904"/>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2" name="TextBox 1">
            <a:extLst>
              <a:ext uri="{FF2B5EF4-FFF2-40B4-BE49-F238E27FC236}">
                <a16:creationId xmlns:a16="http://schemas.microsoft.com/office/drawing/2014/main" id="{6D549D64-83B5-BDA8-ECD1-003FE4A6769F}"/>
              </a:ext>
            </a:extLst>
          </p:cNvPr>
          <p:cNvSpPr txBox="1"/>
          <p:nvPr userDrawn="1"/>
        </p:nvSpPr>
        <p:spPr>
          <a:xfrm>
            <a:off x="1949575" y="9937237"/>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3" name="Picture 2" descr="Co-funded by the European Union logo in png for web usage">
            <a:extLst>
              <a:ext uri="{FF2B5EF4-FFF2-40B4-BE49-F238E27FC236}">
                <a16:creationId xmlns:a16="http://schemas.microsoft.com/office/drawing/2014/main" id="{C1281BBB-5417-2AE2-917A-68FD03EC8B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65034" y="9967518"/>
            <a:ext cx="1343832" cy="281243"/>
          </a:xfrm>
          <a:prstGeom prst="rect">
            <a:avLst/>
          </a:prstGeom>
          <a:noFill/>
          <a:ln>
            <a:noFill/>
          </a:ln>
        </p:spPr>
      </p:pic>
      <p:pic>
        <p:nvPicPr>
          <p:cNvPr id="4" name="Picture 3">
            <a:extLst>
              <a:ext uri="{FF2B5EF4-FFF2-40B4-BE49-F238E27FC236}">
                <a16:creationId xmlns:a16="http://schemas.microsoft.com/office/drawing/2014/main" id="{83EB92B4-8F20-51F0-550F-8043264E28A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592993"/>
            <a:ext cx="2981595" cy="1412334"/>
          </a:xfrm>
          <a:prstGeom prst="rect">
            <a:avLst/>
          </a:prstGeom>
        </p:spPr>
      </p:pic>
    </p:spTree>
    <p:extLst>
      <p:ext uri="{BB962C8B-B14F-4D97-AF65-F5344CB8AC3E}">
        <p14:creationId xmlns:p14="http://schemas.microsoft.com/office/powerpoint/2010/main" val="3587993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Welcome/Intro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547E802-876B-7740-8C93-4DA43471BC41}"/>
              </a:ext>
            </a:extLst>
          </p:cNvPr>
          <p:cNvSpPr>
            <a:spLocks noGrp="1"/>
          </p:cNvSpPr>
          <p:nvPr>
            <p:ph type="body" sz="quarter" idx="47" hasCustomPrompt="1"/>
          </p:nvPr>
        </p:nvSpPr>
        <p:spPr>
          <a:xfrm>
            <a:off x="3989549" y="382405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0" name="Text Placeholder 32">
            <a:extLst>
              <a:ext uri="{FF2B5EF4-FFF2-40B4-BE49-F238E27FC236}">
                <a16:creationId xmlns:a16="http://schemas.microsoft.com/office/drawing/2014/main" id="{5E8100A4-6677-ED40-B24D-22A7219FE433}"/>
              </a:ext>
            </a:extLst>
          </p:cNvPr>
          <p:cNvSpPr>
            <a:spLocks noGrp="1"/>
          </p:cNvSpPr>
          <p:nvPr>
            <p:ph type="body" sz="quarter" idx="48" hasCustomPrompt="1"/>
          </p:nvPr>
        </p:nvSpPr>
        <p:spPr>
          <a:xfrm>
            <a:off x="3997102" y="434244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2" name="Text Placeholder 32">
            <a:extLst>
              <a:ext uri="{FF2B5EF4-FFF2-40B4-BE49-F238E27FC236}">
                <a16:creationId xmlns:a16="http://schemas.microsoft.com/office/drawing/2014/main" id="{E7B11294-10FD-0B44-A9DA-41BF11D1E85C}"/>
              </a:ext>
            </a:extLst>
          </p:cNvPr>
          <p:cNvSpPr>
            <a:spLocks noGrp="1"/>
          </p:cNvSpPr>
          <p:nvPr>
            <p:ph type="body" sz="quarter" idx="49" hasCustomPrompt="1"/>
          </p:nvPr>
        </p:nvSpPr>
        <p:spPr>
          <a:xfrm>
            <a:off x="3997102" y="6349448"/>
            <a:ext cx="2785251" cy="743603"/>
          </a:xfrm>
        </p:spPr>
        <p:txBody>
          <a:bodyPr>
            <a:noAutofit/>
          </a:bodyPr>
          <a:lstStyle>
            <a:lvl1pPr marL="0" indent="0" algn="l">
              <a:buNone/>
              <a:defRPr sz="1800" b="1"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3" name="Text Placeholder 32">
            <a:extLst>
              <a:ext uri="{FF2B5EF4-FFF2-40B4-BE49-F238E27FC236}">
                <a16:creationId xmlns:a16="http://schemas.microsoft.com/office/drawing/2014/main" id="{16C0CD18-D5AA-2240-8921-3F6C4DE2F9F6}"/>
              </a:ext>
            </a:extLst>
          </p:cNvPr>
          <p:cNvSpPr>
            <a:spLocks noGrp="1"/>
          </p:cNvSpPr>
          <p:nvPr>
            <p:ph type="body" sz="quarter" idx="50" hasCustomPrompt="1"/>
          </p:nvPr>
        </p:nvSpPr>
        <p:spPr>
          <a:xfrm>
            <a:off x="4004655" y="6867839"/>
            <a:ext cx="2785250" cy="1692670"/>
          </a:xfrm>
        </p:spPr>
        <p:txBody>
          <a:bodyPr numCol="1" spcCol="288000" anchor="t">
            <a:noAutofit/>
          </a:bodyPr>
          <a:lstStyle>
            <a:lvl1pPr marL="0" indent="0" algn="l">
              <a:lnSpc>
                <a:spcPct val="100000"/>
              </a:lnSpc>
              <a:spcBef>
                <a:spcPts val="0"/>
              </a:spcBef>
              <a:buNone/>
              <a:defRPr sz="1100" b="0" i="0">
                <a:solidFill>
                  <a:srgbClr val="127268"/>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 name="Picture Placeholder 12">
            <a:extLst>
              <a:ext uri="{FF2B5EF4-FFF2-40B4-BE49-F238E27FC236}">
                <a16:creationId xmlns:a16="http://schemas.microsoft.com/office/drawing/2014/main" id="{E06DA11A-3B23-00E1-2694-93FEB1F6532E}"/>
              </a:ext>
            </a:extLst>
          </p:cNvPr>
          <p:cNvSpPr>
            <a:spLocks noGrp="1"/>
          </p:cNvSpPr>
          <p:nvPr>
            <p:ph type="pic" sz="quarter" idx="12"/>
          </p:nvPr>
        </p:nvSpPr>
        <p:spPr>
          <a:xfrm>
            <a:off x="-7552" y="0"/>
            <a:ext cx="3652452" cy="10691813"/>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2" name="Text Placeholder 32">
            <a:extLst>
              <a:ext uri="{FF2B5EF4-FFF2-40B4-BE49-F238E27FC236}">
                <a16:creationId xmlns:a16="http://schemas.microsoft.com/office/drawing/2014/main" id="{767B892E-F86C-3DC2-9931-A03B33680917}"/>
              </a:ext>
            </a:extLst>
          </p:cNvPr>
          <p:cNvSpPr>
            <a:spLocks noGrp="1"/>
          </p:cNvSpPr>
          <p:nvPr>
            <p:ph type="body" sz="quarter" idx="51" hasCustomPrompt="1"/>
          </p:nvPr>
        </p:nvSpPr>
        <p:spPr>
          <a:xfrm>
            <a:off x="4155129" y="570328"/>
            <a:ext cx="3070405" cy="743603"/>
          </a:xfrm>
        </p:spPr>
        <p:txBody>
          <a:bodyPr>
            <a:noAutofit/>
          </a:bodyPr>
          <a:lstStyle>
            <a:lvl1pPr marL="0" indent="0" algn="l">
              <a:buNone/>
              <a:defRPr sz="2900" b="1" i="0">
                <a:solidFill>
                  <a:srgbClr val="60BB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5" name="Slide Number Placeholder 5">
            <a:extLst>
              <a:ext uri="{FF2B5EF4-FFF2-40B4-BE49-F238E27FC236}">
                <a16:creationId xmlns:a16="http://schemas.microsoft.com/office/drawing/2014/main" id="{92D3B42E-3A5F-8157-5C07-2D3C6CF528A1}"/>
              </a:ext>
            </a:extLst>
          </p:cNvPr>
          <p:cNvSpPr>
            <a:spLocks noGrp="1"/>
          </p:cNvSpPr>
          <p:nvPr>
            <p:ph type="sldNum" sz="quarter" idx="4"/>
          </p:nvPr>
        </p:nvSpPr>
        <p:spPr>
          <a:xfrm>
            <a:off x="7132189" y="10322192"/>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493730624"/>
      </p:ext>
    </p:extLst>
  </p:cSld>
  <p:clrMapOvr>
    <a:masterClrMapping/>
  </p:clrMapOvr>
  <p:extLst>
    <p:ext uri="{DCECCB84-F9BA-43D5-87BE-67443E8EF086}">
      <p15:sldGuideLst xmlns:p15="http://schemas.microsoft.com/office/powerpoint/2012/main">
        <p15:guide id="1" pos="294">
          <p15:clr>
            <a:srgbClr val="FBAE40"/>
          </p15:clr>
        </p15:guide>
        <p15:guide id="2" pos="44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529700" y="903756"/>
            <a:ext cx="6500273" cy="743603"/>
          </a:xfrm>
        </p:spPr>
        <p:txBody>
          <a:bodyPr>
            <a:noAutofit/>
          </a:bodyPr>
          <a:lstStyle>
            <a:lvl1pPr marL="0" indent="0" algn="l">
              <a:spcBef>
                <a:spcPts val="0"/>
              </a:spcBef>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ONE COLUMN</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522147" y="1905323"/>
            <a:ext cx="6500273" cy="743603"/>
          </a:xfrm>
        </p:spPr>
        <p:txBody>
          <a:bodyPr>
            <a:noAutofit/>
          </a:bodyPr>
          <a:lstStyle>
            <a:lvl1pPr marL="0" indent="0" algn="l">
              <a:spcBef>
                <a:spcPts val="0"/>
              </a:spcBef>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529699" y="2906890"/>
            <a:ext cx="6500272" cy="6921424"/>
          </a:xfrm>
        </p:spPr>
        <p:txBody>
          <a:bodyPr numCol="1"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Slide Number Placeholder 5">
            <a:extLst>
              <a:ext uri="{FF2B5EF4-FFF2-40B4-BE49-F238E27FC236}">
                <a16:creationId xmlns:a16="http://schemas.microsoft.com/office/drawing/2014/main" id="{8469D253-12DF-404A-BC60-DE46EBF380D7}"/>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chemeClr val="tx1"/>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4277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sp>
        <p:nvSpPr>
          <p:cNvPr id="16" name="Graphic 4">
            <a:extLst>
              <a:ext uri="{FF2B5EF4-FFF2-40B4-BE49-F238E27FC236}">
                <a16:creationId xmlns:a16="http://schemas.microsoft.com/office/drawing/2014/main" id="{8230FDA7-6B26-A580-C971-AF5B3BBBCDC0}"/>
              </a:ext>
            </a:extLst>
          </p:cNvPr>
          <p:cNvSpPr/>
          <p:nvPr userDrawn="1"/>
        </p:nvSpPr>
        <p:spPr>
          <a:xfrm rot="10800000">
            <a:off x="3987573" y="2836506"/>
            <a:ext cx="3572102" cy="4009226"/>
          </a:xfrm>
          <a:custGeom>
            <a:avLst/>
            <a:gdLst>
              <a:gd name="connsiteX0" fmla="*/ 0 w 813341"/>
              <a:gd name="connsiteY0" fmla="*/ 0 h 477593"/>
              <a:gd name="connsiteX1" fmla="*/ 813341 w 813341"/>
              <a:gd name="connsiteY1" fmla="*/ 0 h 477593"/>
              <a:gd name="connsiteX2" fmla="*/ 813341 w 813341"/>
              <a:gd name="connsiteY2" fmla="*/ 477594 h 477593"/>
              <a:gd name="connsiteX3" fmla="*/ 0 w 813341"/>
              <a:gd name="connsiteY3" fmla="*/ 477594 h 477593"/>
            </a:gdLst>
            <a:ahLst/>
            <a:cxnLst>
              <a:cxn ang="0">
                <a:pos x="connsiteX0" y="connsiteY0"/>
              </a:cxn>
              <a:cxn ang="0">
                <a:pos x="connsiteX1" y="connsiteY1"/>
              </a:cxn>
              <a:cxn ang="0">
                <a:pos x="connsiteX2" y="connsiteY2"/>
              </a:cxn>
              <a:cxn ang="0">
                <a:pos x="connsiteX3" y="connsiteY3"/>
              </a:cxn>
            </a:cxnLst>
            <a:rect l="l" t="t" r="r" b="b"/>
            <a:pathLst>
              <a:path w="813341" h="477593">
                <a:moveTo>
                  <a:pt x="0" y="0"/>
                </a:moveTo>
                <a:lnTo>
                  <a:pt x="813341" y="0"/>
                </a:lnTo>
                <a:lnTo>
                  <a:pt x="813341" y="477594"/>
                </a:lnTo>
                <a:lnTo>
                  <a:pt x="0" y="477594"/>
                </a:lnTo>
                <a:close/>
              </a:path>
            </a:pathLst>
          </a:custGeom>
          <a:gradFill>
            <a:gsLst>
              <a:gs pos="83000">
                <a:srgbClr val="51C4C6"/>
              </a:gs>
              <a:gs pos="0">
                <a:srgbClr val="00403F"/>
              </a:gs>
            </a:gsLst>
            <a:lin ang="10800000" scaled="0"/>
          </a:gradFill>
          <a:ln w="2370" cap="flat">
            <a:noFill/>
            <a:prstDash val="solid"/>
            <a:miter/>
          </a:ln>
        </p:spPr>
        <p:txBody>
          <a:bodyPr rtlCol="0" anchor="ctr"/>
          <a:lstStyle/>
          <a:p>
            <a:endParaRPr lang="en-US"/>
          </a:p>
        </p:txBody>
      </p:sp>
      <p:sp>
        <p:nvSpPr>
          <p:cNvPr id="22" name="Graphic 4">
            <a:extLst>
              <a:ext uri="{FF2B5EF4-FFF2-40B4-BE49-F238E27FC236}">
                <a16:creationId xmlns:a16="http://schemas.microsoft.com/office/drawing/2014/main" id="{C5BA938D-CD20-0A72-4A23-CF1119BDD34E}"/>
              </a:ext>
            </a:extLst>
          </p:cNvPr>
          <p:cNvSpPr/>
          <p:nvPr userDrawn="1"/>
        </p:nvSpPr>
        <p:spPr>
          <a:xfrm rot="10800000">
            <a:off x="471152" y="6937000"/>
            <a:ext cx="199003"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15" name="Picture Placeholder 14">
            <a:extLst>
              <a:ext uri="{FF2B5EF4-FFF2-40B4-BE49-F238E27FC236}">
                <a16:creationId xmlns:a16="http://schemas.microsoft.com/office/drawing/2014/main" id="{C0A1E843-9D15-8EDC-9B65-3CA583FB79E0}"/>
              </a:ext>
            </a:extLst>
          </p:cNvPr>
          <p:cNvSpPr>
            <a:spLocks noGrp="1"/>
          </p:cNvSpPr>
          <p:nvPr>
            <p:ph type="pic" sz="quarter" idx="44" hasCustomPrompt="1"/>
          </p:nvPr>
        </p:nvSpPr>
        <p:spPr>
          <a:xfrm>
            <a:off x="578498" y="2439664"/>
            <a:ext cx="6456783" cy="6592368"/>
          </a:xfrm>
          <a:custGeom>
            <a:avLst/>
            <a:gdLst>
              <a:gd name="connsiteX0" fmla="*/ 0 w 6456783"/>
              <a:gd name="connsiteY0" fmla="*/ 0 h 6592368"/>
              <a:gd name="connsiteX1" fmla="*/ 6456783 w 6456783"/>
              <a:gd name="connsiteY1" fmla="*/ 0 h 6592368"/>
              <a:gd name="connsiteX2" fmla="*/ 6456783 w 6456783"/>
              <a:gd name="connsiteY2" fmla="*/ 396834 h 6592368"/>
              <a:gd name="connsiteX3" fmla="*/ 3409076 w 6456783"/>
              <a:gd name="connsiteY3" fmla="*/ 396834 h 6592368"/>
              <a:gd name="connsiteX4" fmla="*/ 3409076 w 6456783"/>
              <a:gd name="connsiteY4" fmla="*/ 4406069 h 6592368"/>
              <a:gd name="connsiteX5" fmla="*/ 6456783 w 6456783"/>
              <a:gd name="connsiteY5" fmla="*/ 4406069 h 6592368"/>
              <a:gd name="connsiteX6" fmla="*/ 6456783 w 6456783"/>
              <a:gd name="connsiteY6" fmla="*/ 6592368 h 6592368"/>
              <a:gd name="connsiteX7" fmla="*/ 0 w 6456783"/>
              <a:gd name="connsiteY7" fmla="*/ 6592368 h 6592368"/>
              <a:gd name="connsiteX8" fmla="*/ 0 w 6456783"/>
              <a:gd name="connsiteY8" fmla="*/ 6182985 h 6592368"/>
              <a:gd name="connsiteX9" fmla="*/ 91658 w 6456783"/>
              <a:gd name="connsiteY9" fmla="*/ 6182985 h 6592368"/>
              <a:gd name="connsiteX10" fmla="*/ 91658 w 6456783"/>
              <a:gd name="connsiteY10" fmla="*/ 4497337 h 6592368"/>
              <a:gd name="connsiteX11" fmla="*/ 0 w 6456783"/>
              <a:gd name="connsiteY11" fmla="*/ 4497337 h 659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6783" h="6592368">
                <a:moveTo>
                  <a:pt x="0" y="0"/>
                </a:moveTo>
                <a:lnTo>
                  <a:pt x="6456783" y="0"/>
                </a:lnTo>
                <a:lnTo>
                  <a:pt x="6456783" y="396834"/>
                </a:lnTo>
                <a:lnTo>
                  <a:pt x="3409076" y="396834"/>
                </a:lnTo>
                <a:lnTo>
                  <a:pt x="3409076" y="4406069"/>
                </a:lnTo>
                <a:lnTo>
                  <a:pt x="6456783" y="4406069"/>
                </a:lnTo>
                <a:lnTo>
                  <a:pt x="6456783" y="6592368"/>
                </a:lnTo>
                <a:lnTo>
                  <a:pt x="0" y="6592368"/>
                </a:lnTo>
                <a:lnTo>
                  <a:pt x="0" y="6182985"/>
                </a:lnTo>
                <a:lnTo>
                  <a:pt x="91658" y="6182985"/>
                </a:lnTo>
                <a:lnTo>
                  <a:pt x="91658" y="4497337"/>
                </a:lnTo>
                <a:lnTo>
                  <a:pt x="0" y="4497337"/>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0" name="Text Placeholder 32">
            <a:extLst>
              <a:ext uri="{FF2B5EF4-FFF2-40B4-BE49-F238E27FC236}">
                <a16:creationId xmlns:a16="http://schemas.microsoft.com/office/drawing/2014/main" id="{0C564F7E-4616-E548-B81C-390A9F5C7740}"/>
              </a:ext>
            </a:extLst>
          </p:cNvPr>
          <p:cNvSpPr>
            <a:spLocks noGrp="1"/>
          </p:cNvSpPr>
          <p:nvPr>
            <p:ph type="body" sz="quarter" idx="11" hasCustomPrompt="1"/>
          </p:nvPr>
        </p:nvSpPr>
        <p:spPr>
          <a:xfrm>
            <a:off x="4166982" y="3812721"/>
            <a:ext cx="2951698" cy="574616"/>
          </a:xfrm>
          <a:prstGeom prst="rect">
            <a:avLst/>
          </a:prstGeom>
        </p:spPr>
        <p:txBody>
          <a:bodyP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21" name="Text Placeholder 32">
            <a:extLst>
              <a:ext uri="{FF2B5EF4-FFF2-40B4-BE49-F238E27FC236}">
                <a16:creationId xmlns:a16="http://schemas.microsoft.com/office/drawing/2014/main" id="{82FF7D0B-8D01-6749-9143-AF9B1238EDB8}"/>
              </a:ext>
            </a:extLst>
          </p:cNvPr>
          <p:cNvSpPr>
            <a:spLocks noGrp="1"/>
          </p:cNvSpPr>
          <p:nvPr>
            <p:ph type="body" sz="quarter" idx="16" hasCustomPrompt="1"/>
          </p:nvPr>
        </p:nvSpPr>
        <p:spPr>
          <a:xfrm>
            <a:off x="4166981" y="4660372"/>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grpSp>
        <p:nvGrpSpPr>
          <p:cNvPr id="342" name="Graphic 95">
            <a:extLst>
              <a:ext uri="{FF2B5EF4-FFF2-40B4-BE49-F238E27FC236}">
                <a16:creationId xmlns:a16="http://schemas.microsoft.com/office/drawing/2014/main" id="{78CB6730-FE3C-F64A-90C1-994A839C794C}"/>
              </a:ext>
            </a:extLst>
          </p:cNvPr>
          <p:cNvGrpSpPr/>
          <p:nvPr userDrawn="1"/>
        </p:nvGrpSpPr>
        <p:grpSpPr>
          <a:xfrm>
            <a:off x="707812" y="9460915"/>
            <a:ext cx="1509109" cy="423922"/>
            <a:chOff x="584588" y="9078286"/>
            <a:chExt cx="1509109" cy="423922"/>
          </a:xfrm>
          <a:solidFill>
            <a:srgbClr val="000000"/>
          </a:solidFill>
        </p:grpSpPr>
        <p:sp>
          <p:nvSpPr>
            <p:cNvPr id="343" name="Freeform 342">
              <a:extLst>
                <a:ext uri="{FF2B5EF4-FFF2-40B4-BE49-F238E27FC236}">
                  <a16:creationId xmlns:a16="http://schemas.microsoft.com/office/drawing/2014/main" id="{75C86EF1-E93B-B64C-8AD5-6287810B3402}"/>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350B8D3E-74BA-2142-A8F1-F9873C5820B9}"/>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ADD037"/>
              </a:solidFill>
              <a:prstDash val="solid"/>
              <a:miter/>
            </a:ln>
          </p:spPr>
          <p:txBody>
            <a:bodyPr rtlCol="0" anchor="ctr"/>
            <a:lstStyle/>
            <a:p>
              <a:endParaRPr lang="en-US"/>
            </a:p>
          </p:txBody>
        </p:sp>
      </p:grpSp>
      <p:sp>
        <p:nvSpPr>
          <p:cNvPr id="345" name="Text Placeholder 23">
            <a:extLst>
              <a:ext uri="{FF2B5EF4-FFF2-40B4-BE49-F238E27FC236}">
                <a16:creationId xmlns:a16="http://schemas.microsoft.com/office/drawing/2014/main" id="{A9A3D5FF-2DEA-B148-BB15-C1284CA3F768}"/>
              </a:ext>
            </a:extLst>
          </p:cNvPr>
          <p:cNvSpPr>
            <a:spLocks noGrp="1"/>
          </p:cNvSpPr>
          <p:nvPr>
            <p:ph type="body" sz="quarter" idx="17" hasCustomPrompt="1"/>
          </p:nvPr>
        </p:nvSpPr>
        <p:spPr>
          <a:xfrm>
            <a:off x="752142" y="9500178"/>
            <a:ext cx="1230818"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2025 - 2027</a:t>
            </a:r>
          </a:p>
          <a:p>
            <a:pPr lvl="0"/>
            <a:r>
              <a:rPr lang="en-US" dirty="0"/>
              <a:t>Document Name</a:t>
            </a:r>
          </a:p>
        </p:txBody>
      </p:sp>
      <p:sp>
        <p:nvSpPr>
          <p:cNvPr id="346" name="Text Placeholder 23">
            <a:extLst>
              <a:ext uri="{FF2B5EF4-FFF2-40B4-BE49-F238E27FC236}">
                <a16:creationId xmlns:a16="http://schemas.microsoft.com/office/drawing/2014/main" id="{9B400FD6-846E-F34A-B9D5-58B417B72B0A}"/>
              </a:ext>
            </a:extLst>
          </p:cNvPr>
          <p:cNvSpPr>
            <a:spLocks noGrp="1"/>
          </p:cNvSpPr>
          <p:nvPr>
            <p:ph type="body" sz="quarter" idx="18" hasCustomPrompt="1"/>
          </p:nvPr>
        </p:nvSpPr>
        <p:spPr>
          <a:xfrm>
            <a:off x="2316409" y="9493648"/>
            <a:ext cx="1779692" cy="419205"/>
          </a:xfrm>
          <a:prstGeom prst="rect">
            <a:avLst/>
          </a:prstGeom>
        </p:spPr>
        <p:txBody>
          <a:bodyPr>
            <a:noAutofit/>
          </a:bodyPr>
          <a:lstStyle>
            <a:lvl1pPr marL="0" indent="0" algn="l">
              <a:spcBef>
                <a:spcPts val="0"/>
              </a:spcBef>
              <a:buNone/>
              <a:defRPr sz="1000" b="0" i="0">
                <a:solidFill>
                  <a:srgbClr val="262626"/>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5" name="Picture 4" descr="Co-funded by the European Union logo in png for web usage">
            <a:extLst>
              <a:ext uri="{FF2B5EF4-FFF2-40B4-BE49-F238E27FC236}">
                <a16:creationId xmlns:a16="http://schemas.microsoft.com/office/drawing/2014/main" id="{E17092A3-E6E0-FC33-7CEF-95B8EC0963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2462" y="10131338"/>
            <a:ext cx="1489944" cy="311822"/>
          </a:xfrm>
          <a:prstGeom prst="rect">
            <a:avLst/>
          </a:prstGeom>
          <a:noFill/>
          <a:ln>
            <a:noFill/>
          </a:ln>
        </p:spPr>
      </p:pic>
      <p:sp>
        <p:nvSpPr>
          <p:cNvPr id="8" name="Graphic 6">
            <a:extLst>
              <a:ext uri="{FF2B5EF4-FFF2-40B4-BE49-F238E27FC236}">
                <a16:creationId xmlns:a16="http://schemas.microsoft.com/office/drawing/2014/main" id="{85939347-8CB0-33F7-5C4E-1827991D83C5}"/>
              </a:ext>
            </a:extLst>
          </p:cNvPr>
          <p:cNvSpPr/>
          <p:nvPr userDrawn="1"/>
        </p:nvSpPr>
        <p:spPr>
          <a:xfrm rot="5400000">
            <a:off x="5901341" y="8300234"/>
            <a:ext cx="476911" cy="2839757"/>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00898B"/>
          </a:solidFill>
          <a:ln w="2971" cap="flat">
            <a:noFill/>
            <a:prstDash val="solid"/>
            <a:miter/>
          </a:ln>
        </p:spPr>
        <p:txBody>
          <a:bodyPr rtlCol="0" anchor="ctr"/>
          <a:lstStyle/>
          <a:p>
            <a:endParaRPr lang="en-US" sz="1283" b="0" i="0" dirty="0">
              <a:latin typeface="Calibri" panose="020F0502020204030204" pitchFamily="34" charset="0"/>
            </a:endParaRPr>
          </a:p>
        </p:txBody>
      </p:sp>
      <p:sp>
        <p:nvSpPr>
          <p:cNvPr id="9" name="Text Placeholder 32">
            <a:extLst>
              <a:ext uri="{FF2B5EF4-FFF2-40B4-BE49-F238E27FC236}">
                <a16:creationId xmlns:a16="http://schemas.microsoft.com/office/drawing/2014/main" id="{ECA117B4-05EF-987E-8096-F5A8BC45E00F}"/>
              </a:ext>
            </a:extLst>
          </p:cNvPr>
          <p:cNvSpPr>
            <a:spLocks noGrp="1"/>
          </p:cNvSpPr>
          <p:nvPr>
            <p:ph type="body" sz="quarter" idx="42" hasCustomPrompt="1"/>
          </p:nvPr>
        </p:nvSpPr>
        <p:spPr>
          <a:xfrm>
            <a:off x="3893839" y="9474915"/>
            <a:ext cx="3427139" cy="476907"/>
          </a:xfrm>
          <a:prstGeom prst="rect">
            <a:avLst/>
          </a:prstGeom>
        </p:spPr>
        <p:txBody>
          <a:bodyPr>
            <a:noAutofit/>
          </a:bodyPr>
          <a:lstStyle>
            <a:lvl1pPr marL="0" indent="0" algn="r">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pic>
        <p:nvPicPr>
          <p:cNvPr id="2" name="Picture 1">
            <a:extLst>
              <a:ext uri="{FF2B5EF4-FFF2-40B4-BE49-F238E27FC236}">
                <a16:creationId xmlns:a16="http://schemas.microsoft.com/office/drawing/2014/main" id="{FC533059-EAC3-B6C2-1CF9-DFEA3712B3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626446"/>
            <a:ext cx="2981595" cy="1412334"/>
          </a:xfrm>
          <a:prstGeom prst="rect">
            <a:avLst/>
          </a:prstGeom>
        </p:spPr>
      </p:pic>
    </p:spTree>
    <p:extLst>
      <p:ext uri="{BB962C8B-B14F-4D97-AF65-F5344CB8AC3E}">
        <p14:creationId xmlns:p14="http://schemas.microsoft.com/office/powerpoint/2010/main" val="278455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92A70B7-4BF7-8F44-8AF5-5974702C7384}"/>
              </a:ext>
            </a:extLst>
          </p:cNvPr>
          <p:cNvSpPr/>
          <p:nvPr userDrawn="1"/>
        </p:nvSpPr>
        <p:spPr>
          <a:xfrm>
            <a:off x="-1" y="-22715"/>
            <a:ext cx="7559675" cy="2175225"/>
          </a:xfrm>
          <a:prstGeom prst="rect">
            <a:avLst/>
          </a:prstGeom>
          <a:gradFill>
            <a:gsLst>
              <a:gs pos="83000">
                <a:srgbClr val="51C4C6"/>
              </a:gs>
              <a:gs pos="0">
                <a:srgbClr val="00403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a:p>
        </p:txBody>
      </p:sp>
      <p:sp>
        <p:nvSpPr>
          <p:cNvPr id="28" name="Graphic 4">
            <a:extLst>
              <a:ext uri="{FF2B5EF4-FFF2-40B4-BE49-F238E27FC236}">
                <a16:creationId xmlns:a16="http://schemas.microsoft.com/office/drawing/2014/main" id="{7045EC92-B290-D94E-8C45-4E74F8B812C4}"/>
              </a:ext>
            </a:extLst>
          </p:cNvPr>
          <p:cNvSpPr/>
          <p:nvPr userDrawn="1"/>
        </p:nvSpPr>
        <p:spPr>
          <a:xfrm rot="5400000">
            <a:off x="1923160" y="1210643"/>
            <a:ext cx="111654" cy="193218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30" name="Text Placeholder 32">
            <a:extLst>
              <a:ext uri="{FF2B5EF4-FFF2-40B4-BE49-F238E27FC236}">
                <a16:creationId xmlns:a16="http://schemas.microsoft.com/office/drawing/2014/main" id="{E5656F6E-37C8-074A-8E96-43D0F2FC50CE}"/>
              </a:ext>
            </a:extLst>
          </p:cNvPr>
          <p:cNvSpPr>
            <a:spLocks noGrp="1"/>
          </p:cNvSpPr>
          <p:nvPr>
            <p:ph type="body" sz="quarter" idx="11" hasCustomPrompt="1"/>
          </p:nvPr>
        </p:nvSpPr>
        <p:spPr>
          <a:xfrm>
            <a:off x="1124620" y="3561547"/>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31" name="Text Placeholder 32">
            <a:extLst>
              <a:ext uri="{FF2B5EF4-FFF2-40B4-BE49-F238E27FC236}">
                <a16:creationId xmlns:a16="http://schemas.microsoft.com/office/drawing/2014/main" id="{325D83A7-79C8-A548-BBC2-CA89723CA6CF}"/>
              </a:ext>
            </a:extLst>
          </p:cNvPr>
          <p:cNvSpPr>
            <a:spLocks noGrp="1"/>
          </p:cNvSpPr>
          <p:nvPr>
            <p:ph type="body" sz="quarter" idx="49" hasCustomPrompt="1"/>
          </p:nvPr>
        </p:nvSpPr>
        <p:spPr>
          <a:xfrm>
            <a:off x="1907586" y="3561547"/>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332" name="Text Placeholder 32">
            <a:extLst>
              <a:ext uri="{FF2B5EF4-FFF2-40B4-BE49-F238E27FC236}">
                <a16:creationId xmlns:a16="http://schemas.microsoft.com/office/drawing/2014/main" id="{9709ADB0-7EC7-7E4D-AB1C-AFDBEA20E333}"/>
              </a:ext>
            </a:extLst>
          </p:cNvPr>
          <p:cNvSpPr>
            <a:spLocks noGrp="1"/>
          </p:cNvSpPr>
          <p:nvPr>
            <p:ph type="body" sz="quarter" idx="13" hasCustomPrompt="1"/>
          </p:nvPr>
        </p:nvSpPr>
        <p:spPr>
          <a:xfrm>
            <a:off x="1124620" y="4036789"/>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333" name="Text Placeholder 32">
            <a:extLst>
              <a:ext uri="{FF2B5EF4-FFF2-40B4-BE49-F238E27FC236}">
                <a16:creationId xmlns:a16="http://schemas.microsoft.com/office/drawing/2014/main" id="{BD9CCF2E-E31B-F24B-AE3A-F3AD0C0D725D}"/>
              </a:ext>
            </a:extLst>
          </p:cNvPr>
          <p:cNvSpPr>
            <a:spLocks noGrp="1"/>
          </p:cNvSpPr>
          <p:nvPr>
            <p:ph type="body" sz="quarter" idx="14" hasCustomPrompt="1"/>
          </p:nvPr>
        </p:nvSpPr>
        <p:spPr>
          <a:xfrm>
            <a:off x="1907586" y="403678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334" name="Text Placeholder 32">
            <a:extLst>
              <a:ext uri="{FF2B5EF4-FFF2-40B4-BE49-F238E27FC236}">
                <a16:creationId xmlns:a16="http://schemas.microsoft.com/office/drawing/2014/main" id="{89761DE6-BA61-A040-9787-C409D41D3210}"/>
              </a:ext>
            </a:extLst>
          </p:cNvPr>
          <p:cNvSpPr>
            <a:spLocks noGrp="1"/>
          </p:cNvSpPr>
          <p:nvPr>
            <p:ph type="body" sz="quarter" idx="15" hasCustomPrompt="1"/>
          </p:nvPr>
        </p:nvSpPr>
        <p:spPr>
          <a:xfrm>
            <a:off x="1124620" y="4537923"/>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335" name="Text Placeholder 32">
            <a:extLst>
              <a:ext uri="{FF2B5EF4-FFF2-40B4-BE49-F238E27FC236}">
                <a16:creationId xmlns:a16="http://schemas.microsoft.com/office/drawing/2014/main" id="{D89BB1F5-7B63-824C-8677-757940098E1E}"/>
              </a:ext>
            </a:extLst>
          </p:cNvPr>
          <p:cNvSpPr>
            <a:spLocks noGrp="1"/>
          </p:cNvSpPr>
          <p:nvPr>
            <p:ph type="body" sz="quarter" idx="19" hasCustomPrompt="1"/>
          </p:nvPr>
        </p:nvSpPr>
        <p:spPr>
          <a:xfrm>
            <a:off x="1907586" y="4537923"/>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336" name="Text Placeholder 32">
            <a:extLst>
              <a:ext uri="{FF2B5EF4-FFF2-40B4-BE49-F238E27FC236}">
                <a16:creationId xmlns:a16="http://schemas.microsoft.com/office/drawing/2014/main" id="{57D38869-9F43-0F44-BFF1-2099B0C5644A}"/>
              </a:ext>
            </a:extLst>
          </p:cNvPr>
          <p:cNvSpPr>
            <a:spLocks noGrp="1"/>
          </p:cNvSpPr>
          <p:nvPr>
            <p:ph type="body" sz="quarter" idx="17" hasCustomPrompt="1"/>
          </p:nvPr>
        </p:nvSpPr>
        <p:spPr>
          <a:xfrm>
            <a:off x="1124620" y="5038878"/>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337" name="Text Placeholder 32">
            <a:extLst>
              <a:ext uri="{FF2B5EF4-FFF2-40B4-BE49-F238E27FC236}">
                <a16:creationId xmlns:a16="http://schemas.microsoft.com/office/drawing/2014/main" id="{B33A46CF-72DE-724E-A383-028E3C486710}"/>
              </a:ext>
            </a:extLst>
          </p:cNvPr>
          <p:cNvSpPr>
            <a:spLocks noGrp="1"/>
          </p:cNvSpPr>
          <p:nvPr>
            <p:ph type="body" sz="quarter" idx="20" hasCustomPrompt="1"/>
          </p:nvPr>
        </p:nvSpPr>
        <p:spPr>
          <a:xfrm>
            <a:off x="1907586" y="503887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338" name="Text Placeholder 32">
            <a:extLst>
              <a:ext uri="{FF2B5EF4-FFF2-40B4-BE49-F238E27FC236}">
                <a16:creationId xmlns:a16="http://schemas.microsoft.com/office/drawing/2014/main" id="{8AF90649-A83F-2F4A-B11F-76E0A49118C3}"/>
              </a:ext>
            </a:extLst>
          </p:cNvPr>
          <p:cNvSpPr>
            <a:spLocks noGrp="1"/>
          </p:cNvSpPr>
          <p:nvPr>
            <p:ph type="body" sz="quarter" idx="21" hasCustomPrompt="1"/>
          </p:nvPr>
        </p:nvSpPr>
        <p:spPr>
          <a:xfrm>
            <a:off x="1124620" y="5540668"/>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339" name="Text Placeholder 32">
            <a:extLst>
              <a:ext uri="{FF2B5EF4-FFF2-40B4-BE49-F238E27FC236}">
                <a16:creationId xmlns:a16="http://schemas.microsoft.com/office/drawing/2014/main" id="{EAB79600-A97B-F44A-B1F4-C908D7C2023F}"/>
              </a:ext>
            </a:extLst>
          </p:cNvPr>
          <p:cNvSpPr>
            <a:spLocks noGrp="1"/>
          </p:cNvSpPr>
          <p:nvPr>
            <p:ph type="body" sz="quarter" idx="22" hasCustomPrompt="1"/>
          </p:nvPr>
        </p:nvSpPr>
        <p:spPr>
          <a:xfrm>
            <a:off x="1907586" y="5540668"/>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340" name="Text Placeholder 32">
            <a:extLst>
              <a:ext uri="{FF2B5EF4-FFF2-40B4-BE49-F238E27FC236}">
                <a16:creationId xmlns:a16="http://schemas.microsoft.com/office/drawing/2014/main" id="{E3702C07-BBF5-8847-B222-966AEEFDB82F}"/>
              </a:ext>
            </a:extLst>
          </p:cNvPr>
          <p:cNvSpPr>
            <a:spLocks noGrp="1"/>
          </p:cNvSpPr>
          <p:nvPr>
            <p:ph type="body" sz="quarter" idx="51" hasCustomPrompt="1"/>
          </p:nvPr>
        </p:nvSpPr>
        <p:spPr>
          <a:xfrm>
            <a:off x="1134260" y="6069864"/>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341" name="Text Placeholder 32">
            <a:extLst>
              <a:ext uri="{FF2B5EF4-FFF2-40B4-BE49-F238E27FC236}">
                <a16:creationId xmlns:a16="http://schemas.microsoft.com/office/drawing/2014/main" id="{8A3DC48D-0CD9-464E-AE57-DF56AB5C501E}"/>
              </a:ext>
            </a:extLst>
          </p:cNvPr>
          <p:cNvSpPr>
            <a:spLocks noGrp="1"/>
          </p:cNvSpPr>
          <p:nvPr>
            <p:ph type="body" sz="quarter" idx="52" hasCustomPrompt="1"/>
          </p:nvPr>
        </p:nvSpPr>
        <p:spPr>
          <a:xfrm>
            <a:off x="1917226" y="6069864"/>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342" name="Text Placeholder 32">
            <a:extLst>
              <a:ext uri="{FF2B5EF4-FFF2-40B4-BE49-F238E27FC236}">
                <a16:creationId xmlns:a16="http://schemas.microsoft.com/office/drawing/2014/main" id="{2C434D2A-7E3F-AC4D-B388-864713FC0806}"/>
              </a:ext>
            </a:extLst>
          </p:cNvPr>
          <p:cNvSpPr>
            <a:spLocks noGrp="1"/>
          </p:cNvSpPr>
          <p:nvPr>
            <p:ph type="body" sz="quarter" idx="53" hasCustomPrompt="1"/>
          </p:nvPr>
        </p:nvSpPr>
        <p:spPr>
          <a:xfrm>
            <a:off x="1134260" y="6560096"/>
            <a:ext cx="648000" cy="348400"/>
          </a:xfrm>
          <a:prstGeom prst="rect">
            <a:avLst/>
          </a:prstGeom>
        </p:spPr>
        <p:txBody>
          <a:bodyPr anchor="ctr">
            <a:noAutofit/>
          </a:bodyPr>
          <a:lstStyle>
            <a:lvl1pPr marL="0" indent="0" algn="ctr">
              <a:buNone/>
              <a:defRPr sz="2000" b="1" i="0">
                <a:solidFill>
                  <a:srgbClr val="ADD03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343" name="Text Placeholder 32">
            <a:extLst>
              <a:ext uri="{FF2B5EF4-FFF2-40B4-BE49-F238E27FC236}">
                <a16:creationId xmlns:a16="http://schemas.microsoft.com/office/drawing/2014/main" id="{B50D5349-F391-B64B-B3C2-DF37D4F2ABE7}"/>
              </a:ext>
            </a:extLst>
          </p:cNvPr>
          <p:cNvSpPr>
            <a:spLocks noGrp="1"/>
          </p:cNvSpPr>
          <p:nvPr>
            <p:ph type="body" sz="quarter" idx="54" hasCustomPrompt="1"/>
          </p:nvPr>
        </p:nvSpPr>
        <p:spPr>
          <a:xfrm>
            <a:off x="1917226" y="6560096"/>
            <a:ext cx="3544003" cy="348400"/>
          </a:xfrm>
          <a:prstGeom prst="rect">
            <a:avLst/>
          </a:prstGeom>
        </p:spPr>
        <p:txBody>
          <a:bodyPr anchor="ctr">
            <a:noAutofit/>
          </a:bodyPr>
          <a:lstStyle>
            <a:lvl1pPr marL="0" indent="0" algn="l">
              <a:buNone/>
              <a:defRPr sz="1400" b="0" i="0">
                <a:solidFill>
                  <a:srgbClr val="262626"/>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5" name="Text Placeholder 32">
            <a:extLst>
              <a:ext uri="{FF2B5EF4-FFF2-40B4-BE49-F238E27FC236}">
                <a16:creationId xmlns:a16="http://schemas.microsoft.com/office/drawing/2014/main" id="{595667C2-CA92-D843-9BA4-3A0CC62BC0A6}"/>
              </a:ext>
            </a:extLst>
          </p:cNvPr>
          <p:cNvSpPr>
            <a:spLocks noGrp="1"/>
          </p:cNvSpPr>
          <p:nvPr>
            <p:ph type="body" sz="quarter" idx="47" hasCustomPrompt="1"/>
          </p:nvPr>
        </p:nvSpPr>
        <p:spPr>
          <a:xfrm>
            <a:off x="1102768" y="855681"/>
            <a:ext cx="4667603" cy="1910174"/>
          </a:xfrm>
          <a:prstGeom prst="rect">
            <a:avLst/>
          </a:prstGeom>
        </p:spPr>
        <p:txBody>
          <a:bodyPr>
            <a:noAutofit/>
          </a:bodyPr>
          <a:lstStyle>
            <a:lvl1pPr marL="0" indent="0" algn="l">
              <a:buNone/>
              <a:defRPr sz="7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grpSp>
        <p:nvGrpSpPr>
          <p:cNvPr id="29" name="Group 28">
            <a:extLst>
              <a:ext uri="{FF2B5EF4-FFF2-40B4-BE49-F238E27FC236}">
                <a16:creationId xmlns:a16="http://schemas.microsoft.com/office/drawing/2014/main" id="{5EFE6692-3BEC-814A-A23D-54D7DF843B19}"/>
              </a:ext>
            </a:extLst>
          </p:cNvPr>
          <p:cNvGrpSpPr/>
          <p:nvPr userDrawn="1"/>
        </p:nvGrpSpPr>
        <p:grpSpPr>
          <a:xfrm>
            <a:off x="929765" y="3975103"/>
            <a:ext cx="4794141" cy="2506930"/>
            <a:chOff x="195319" y="2097486"/>
            <a:chExt cx="4278713" cy="2506930"/>
          </a:xfrm>
        </p:grpSpPr>
        <p:cxnSp>
          <p:nvCxnSpPr>
            <p:cNvPr id="30" name="Straight Connector 29">
              <a:extLst>
                <a:ext uri="{FF2B5EF4-FFF2-40B4-BE49-F238E27FC236}">
                  <a16:creationId xmlns:a16="http://schemas.microsoft.com/office/drawing/2014/main" id="{6B3E6CA0-C231-3F4F-955E-EC040F42CD46}"/>
                </a:ext>
              </a:extLst>
            </p:cNvPr>
            <p:cNvCxnSpPr>
              <a:cxnSpLocks/>
            </p:cNvCxnSpPr>
            <p:nvPr userDrawn="1"/>
          </p:nvCxnSpPr>
          <p:spPr>
            <a:xfrm flipH="1">
              <a:off x="195319" y="209748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6209FA-FC30-724A-9EA3-D55D1B74FCFB}"/>
                </a:ext>
              </a:extLst>
            </p:cNvPr>
            <p:cNvCxnSpPr>
              <a:cxnSpLocks/>
            </p:cNvCxnSpPr>
            <p:nvPr userDrawn="1"/>
          </p:nvCxnSpPr>
          <p:spPr>
            <a:xfrm flipH="1">
              <a:off x="195319" y="259273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8C0D1C8-14EA-BD48-A4C9-9D888135B963}"/>
                </a:ext>
              </a:extLst>
            </p:cNvPr>
            <p:cNvCxnSpPr>
              <a:cxnSpLocks/>
            </p:cNvCxnSpPr>
            <p:nvPr userDrawn="1"/>
          </p:nvCxnSpPr>
          <p:spPr>
            <a:xfrm flipH="1">
              <a:off x="195319" y="3089885"/>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D6EEDD3-BEE7-C146-8697-616A7AFACA9A}"/>
                </a:ext>
              </a:extLst>
            </p:cNvPr>
            <p:cNvCxnSpPr>
              <a:cxnSpLocks/>
            </p:cNvCxnSpPr>
            <p:nvPr userDrawn="1"/>
          </p:nvCxnSpPr>
          <p:spPr>
            <a:xfrm flipH="1">
              <a:off x="195319" y="3585135"/>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88E2E6E-C11B-3443-89B8-D0A11A23DD82}"/>
                </a:ext>
              </a:extLst>
            </p:cNvPr>
            <p:cNvCxnSpPr>
              <a:cxnSpLocks/>
            </p:cNvCxnSpPr>
            <p:nvPr userDrawn="1"/>
          </p:nvCxnSpPr>
          <p:spPr>
            <a:xfrm flipH="1">
              <a:off x="195319" y="410916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D91B6CE-0202-A649-967A-962452485218}"/>
                </a:ext>
              </a:extLst>
            </p:cNvPr>
            <p:cNvCxnSpPr>
              <a:cxnSpLocks/>
            </p:cNvCxnSpPr>
            <p:nvPr userDrawn="1"/>
          </p:nvCxnSpPr>
          <p:spPr>
            <a:xfrm flipH="1">
              <a:off x="195319" y="4604416"/>
              <a:ext cx="4278713" cy="0"/>
            </a:xfrm>
            <a:prstGeom prst="line">
              <a:avLst/>
            </a:prstGeom>
            <a:ln w="9525">
              <a:solidFill>
                <a:srgbClr val="51C4C6"/>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E194E379-92FB-355C-A342-CC511318AF2D}"/>
              </a:ext>
            </a:extLst>
          </p:cNvPr>
          <p:cNvGrpSpPr/>
          <p:nvPr userDrawn="1"/>
        </p:nvGrpSpPr>
        <p:grpSpPr>
          <a:xfrm>
            <a:off x="1102025" y="8113054"/>
            <a:ext cx="4246354" cy="323165"/>
            <a:chOff x="1102025" y="8113054"/>
            <a:chExt cx="4246354" cy="323165"/>
          </a:xfrm>
        </p:grpSpPr>
        <p:sp>
          <p:nvSpPr>
            <p:cNvPr id="5" name="TextBox 4">
              <a:extLst>
                <a:ext uri="{FF2B5EF4-FFF2-40B4-BE49-F238E27FC236}">
                  <a16:creationId xmlns:a16="http://schemas.microsoft.com/office/drawing/2014/main" id="{6CA0B8A5-0702-FD2C-A875-FC97193C53BE}"/>
                </a:ext>
              </a:extLst>
            </p:cNvPr>
            <p:cNvSpPr txBox="1"/>
            <p:nvPr userDrawn="1"/>
          </p:nvSpPr>
          <p:spPr>
            <a:xfrm>
              <a:off x="2486566" y="8113054"/>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6" name="Picture 5" descr="Co-funded by the European Union logo in png for web usage">
              <a:extLst>
                <a:ext uri="{FF2B5EF4-FFF2-40B4-BE49-F238E27FC236}">
                  <a16:creationId xmlns:a16="http://schemas.microsoft.com/office/drawing/2014/main" id="{EADA3823-6590-79DA-5CED-433B9B53D1C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2025" y="8143335"/>
              <a:ext cx="1343832" cy="281243"/>
            </a:xfrm>
            <a:prstGeom prst="rect">
              <a:avLst/>
            </a:prstGeom>
            <a:noFill/>
            <a:ln>
              <a:noFill/>
            </a:ln>
          </p:spPr>
        </p:pic>
      </p:grpSp>
    </p:spTree>
    <p:extLst>
      <p:ext uri="{BB962C8B-B14F-4D97-AF65-F5344CB8AC3E}">
        <p14:creationId xmlns:p14="http://schemas.microsoft.com/office/powerpoint/2010/main" val="485489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4B8B36C-F47C-716A-30BD-39DFE9F3B52F}"/>
              </a:ext>
            </a:extLst>
          </p:cNvPr>
          <p:cNvGrpSpPr/>
          <p:nvPr userDrawn="1"/>
        </p:nvGrpSpPr>
        <p:grpSpPr>
          <a:xfrm>
            <a:off x="-7386" y="1445855"/>
            <a:ext cx="8005986" cy="7141609"/>
            <a:chOff x="-7386" y="1445855"/>
            <a:chExt cx="8005986" cy="7141609"/>
          </a:xfrm>
        </p:grpSpPr>
        <p:sp>
          <p:nvSpPr>
            <p:cNvPr id="41" name="Freeform 40">
              <a:extLst>
                <a:ext uri="{FF2B5EF4-FFF2-40B4-BE49-F238E27FC236}">
                  <a16:creationId xmlns:a16="http://schemas.microsoft.com/office/drawing/2014/main" id="{79397152-26B0-F64F-AC2C-AA620D23B772}"/>
                </a:ext>
              </a:extLst>
            </p:cNvPr>
            <p:cNvSpPr/>
            <p:nvPr/>
          </p:nvSpPr>
          <p:spPr>
            <a:xfrm>
              <a:off x="2047780" y="1973356"/>
              <a:ext cx="5509099" cy="5814709"/>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5400000" scaled="1"/>
            </a:gradFill>
            <a:ln w="3060"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0E97728-1EA5-EA41-8AAC-21AA33A5FC2A}"/>
                </a:ext>
              </a:extLst>
            </p:cNvPr>
            <p:cNvSpPr/>
            <p:nvPr userDrawn="1"/>
          </p:nvSpPr>
          <p:spPr>
            <a:xfrm>
              <a:off x="-7386" y="3631442"/>
              <a:ext cx="281305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ADD037"/>
            </a:solidFill>
            <a:ln w="306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FB6ACB60-494F-E642-8927-9B3BFE0EF09E}"/>
                </a:ext>
              </a:extLst>
            </p:cNvPr>
            <p:cNvSpPr/>
            <p:nvPr/>
          </p:nvSpPr>
          <p:spPr>
            <a:xfrm rot="17880873">
              <a:off x="2036245" y="1622421"/>
              <a:ext cx="1811862" cy="1458730"/>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8BEA00D-3CDE-3E18-2F62-7094278EECA1}"/>
                </a:ext>
              </a:extLst>
            </p:cNvPr>
            <p:cNvSpPr/>
            <p:nvPr/>
          </p:nvSpPr>
          <p:spPr>
            <a:xfrm rot="17100000">
              <a:off x="5489453" y="6078316"/>
              <a:ext cx="2673314" cy="2344981"/>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sp>
        <p:nvSpPr>
          <p:cNvPr id="68" name="Text Placeholder 32">
            <a:extLst>
              <a:ext uri="{FF2B5EF4-FFF2-40B4-BE49-F238E27FC236}">
                <a16:creationId xmlns:a16="http://schemas.microsoft.com/office/drawing/2014/main" id="{2454A188-BA78-E24C-8798-0C5A6A09D111}"/>
              </a:ext>
            </a:extLst>
          </p:cNvPr>
          <p:cNvSpPr>
            <a:spLocks noGrp="1"/>
          </p:cNvSpPr>
          <p:nvPr>
            <p:ph type="body" sz="quarter" idx="13" hasCustomPrompt="1"/>
          </p:nvPr>
        </p:nvSpPr>
        <p:spPr>
          <a:xfrm>
            <a:off x="449404" y="2470361"/>
            <a:ext cx="1829216" cy="1555732"/>
          </a:xfrm>
          <a:prstGeom prst="rect">
            <a:avLst/>
          </a:prstGeom>
        </p:spPr>
        <p:txBody>
          <a:bodyPr anchor="t">
            <a:noAutofit/>
          </a:bodyPr>
          <a:lstStyle>
            <a:lvl1pPr marL="0" indent="0" algn="l">
              <a:buNone/>
              <a:defRPr sz="7200" b="1" i="0">
                <a:solidFill>
                  <a:srgbClr val="51C4C6"/>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69" name="Text Placeholder 32">
            <a:extLst>
              <a:ext uri="{FF2B5EF4-FFF2-40B4-BE49-F238E27FC236}">
                <a16:creationId xmlns:a16="http://schemas.microsoft.com/office/drawing/2014/main" id="{5C16A506-B1F9-D440-B712-AB9F9B7337DA}"/>
              </a:ext>
            </a:extLst>
          </p:cNvPr>
          <p:cNvSpPr>
            <a:spLocks noGrp="1"/>
          </p:cNvSpPr>
          <p:nvPr>
            <p:ph type="body" sz="quarter" idx="14" hasCustomPrompt="1"/>
          </p:nvPr>
        </p:nvSpPr>
        <p:spPr>
          <a:xfrm>
            <a:off x="3170993" y="3483706"/>
            <a:ext cx="3486126" cy="2574544"/>
          </a:xfrm>
          <a:prstGeom prst="rect">
            <a:avLst/>
          </a:prstGeom>
        </p:spPr>
        <p:txBody>
          <a:bodyPr anchor="t">
            <a:noAutofit/>
          </a:bodyPr>
          <a:lstStyle>
            <a:lvl1pPr marL="0" indent="0" algn="l">
              <a:lnSpc>
                <a:spcPts val="334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Divider Title</a:t>
            </a:r>
          </a:p>
        </p:txBody>
      </p:sp>
      <p:sp>
        <p:nvSpPr>
          <p:cNvPr id="70" name="Slide Number Placeholder 5">
            <a:extLst>
              <a:ext uri="{FF2B5EF4-FFF2-40B4-BE49-F238E27FC236}">
                <a16:creationId xmlns:a16="http://schemas.microsoft.com/office/drawing/2014/main" id="{F22129B8-2496-DE46-8C2C-10224F4ED991}"/>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39043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ewsletter Cover 2">
    <p:spTree>
      <p:nvGrpSpPr>
        <p:cNvPr id="1" name=""/>
        <p:cNvGrpSpPr/>
        <p:nvPr/>
      </p:nvGrpSpPr>
      <p:grpSpPr>
        <a:xfrm>
          <a:off x="0" y="0"/>
          <a:ext cx="0" cy="0"/>
          <a:chOff x="0" y="0"/>
          <a:chExt cx="0" cy="0"/>
        </a:xfrm>
      </p:grpSpPr>
      <p:sp>
        <p:nvSpPr>
          <p:cNvPr id="16" name="Graphic 6">
            <a:extLst>
              <a:ext uri="{FF2B5EF4-FFF2-40B4-BE49-F238E27FC236}">
                <a16:creationId xmlns:a16="http://schemas.microsoft.com/office/drawing/2014/main" id="{282321D2-BE96-E519-89ED-AE6F0C5D3BD7}"/>
              </a:ext>
            </a:extLst>
          </p:cNvPr>
          <p:cNvSpPr/>
          <p:nvPr userDrawn="1"/>
        </p:nvSpPr>
        <p:spPr>
          <a:xfrm>
            <a:off x="4361732" y="4714240"/>
            <a:ext cx="2854885" cy="4753561"/>
          </a:xfrm>
          <a:custGeom>
            <a:avLst/>
            <a:gdLst>
              <a:gd name="connsiteX0" fmla="*/ 0 w 665539"/>
              <a:gd name="connsiteY0" fmla="*/ 0 h 1233607"/>
              <a:gd name="connsiteX1" fmla="*/ 665540 w 665539"/>
              <a:gd name="connsiteY1" fmla="*/ 0 h 1233607"/>
              <a:gd name="connsiteX2" fmla="*/ 665540 w 665539"/>
              <a:gd name="connsiteY2" fmla="*/ 1233608 h 1233607"/>
              <a:gd name="connsiteX3" fmla="*/ 0 w 665539"/>
              <a:gd name="connsiteY3" fmla="*/ 1233608 h 1233607"/>
            </a:gdLst>
            <a:ahLst/>
            <a:cxnLst>
              <a:cxn ang="0">
                <a:pos x="connsiteX0" y="connsiteY0"/>
              </a:cxn>
              <a:cxn ang="0">
                <a:pos x="connsiteX1" y="connsiteY1"/>
              </a:cxn>
              <a:cxn ang="0">
                <a:pos x="connsiteX2" y="connsiteY2"/>
              </a:cxn>
              <a:cxn ang="0">
                <a:pos x="connsiteX3" y="connsiteY3"/>
              </a:cxn>
            </a:cxnLst>
            <a:rect l="l" t="t" r="r" b="b"/>
            <a:pathLst>
              <a:path w="665539" h="1233607">
                <a:moveTo>
                  <a:pt x="0" y="0"/>
                </a:moveTo>
                <a:lnTo>
                  <a:pt x="665540" y="0"/>
                </a:lnTo>
                <a:lnTo>
                  <a:pt x="665540" y="1233608"/>
                </a:lnTo>
                <a:lnTo>
                  <a:pt x="0" y="1233608"/>
                </a:lnTo>
                <a:close/>
              </a:path>
            </a:pathLst>
          </a:custGeom>
          <a:gradFill>
            <a:gsLst>
              <a:gs pos="83000">
                <a:srgbClr val="51C4C6"/>
              </a:gs>
              <a:gs pos="0">
                <a:srgbClr val="00403F"/>
              </a:gs>
            </a:gsLst>
            <a:lin ang="5400000" scaled="0"/>
          </a:gradFill>
          <a:ln w="2971" cap="flat">
            <a:noFill/>
            <a:prstDash val="solid"/>
            <a:miter/>
          </a:ln>
        </p:spPr>
        <p:txBody>
          <a:bodyPr rtlCol="0" anchor="ctr"/>
          <a:lstStyle/>
          <a:p>
            <a:endParaRPr lang="en-US" sz="1283" b="0" i="0" dirty="0">
              <a:latin typeface="Calibri" panose="020F0502020204030204" pitchFamily="34" charset="0"/>
            </a:endParaRPr>
          </a:p>
        </p:txBody>
      </p:sp>
      <p:sp>
        <p:nvSpPr>
          <p:cNvPr id="15" name="Picture Placeholder 14">
            <a:extLst>
              <a:ext uri="{FF2B5EF4-FFF2-40B4-BE49-F238E27FC236}">
                <a16:creationId xmlns:a16="http://schemas.microsoft.com/office/drawing/2014/main" id="{4D89293F-087B-10FA-4880-B4978247A4E3}"/>
              </a:ext>
            </a:extLst>
          </p:cNvPr>
          <p:cNvSpPr>
            <a:spLocks noGrp="1"/>
          </p:cNvSpPr>
          <p:nvPr>
            <p:ph type="pic" sz="quarter" idx="44" hasCustomPrompt="1"/>
          </p:nvPr>
        </p:nvSpPr>
        <p:spPr>
          <a:xfrm>
            <a:off x="0" y="1976839"/>
            <a:ext cx="7575789" cy="3184441"/>
          </a:xfrm>
          <a:custGeom>
            <a:avLst/>
            <a:gdLst>
              <a:gd name="connsiteX0" fmla="*/ 0 w 7575789"/>
              <a:gd name="connsiteY0" fmla="*/ 0 h 3184441"/>
              <a:gd name="connsiteX1" fmla="*/ 7575789 w 7575789"/>
              <a:gd name="connsiteY1" fmla="*/ 0 h 3184441"/>
              <a:gd name="connsiteX2" fmla="*/ 7575789 w 7575789"/>
              <a:gd name="connsiteY2" fmla="*/ 3184441 h 3184441"/>
              <a:gd name="connsiteX3" fmla="*/ 7216621 w 7575789"/>
              <a:gd name="connsiteY3" fmla="*/ 3184441 h 3184441"/>
              <a:gd name="connsiteX4" fmla="*/ 7216621 w 7575789"/>
              <a:gd name="connsiteY4" fmla="*/ 2737401 h 3184441"/>
              <a:gd name="connsiteX5" fmla="*/ 4361732 w 7575789"/>
              <a:gd name="connsiteY5" fmla="*/ 2737401 h 3184441"/>
              <a:gd name="connsiteX6" fmla="*/ 4361732 w 7575789"/>
              <a:gd name="connsiteY6" fmla="*/ 3184441 h 3184441"/>
              <a:gd name="connsiteX7" fmla="*/ 0 w 7575789"/>
              <a:gd name="connsiteY7" fmla="*/ 3184441 h 318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5789" h="3184441">
                <a:moveTo>
                  <a:pt x="0" y="0"/>
                </a:moveTo>
                <a:lnTo>
                  <a:pt x="7575789" y="0"/>
                </a:lnTo>
                <a:lnTo>
                  <a:pt x="7575789" y="3184441"/>
                </a:lnTo>
                <a:lnTo>
                  <a:pt x="7216621" y="3184441"/>
                </a:lnTo>
                <a:lnTo>
                  <a:pt x="7216621" y="2737401"/>
                </a:lnTo>
                <a:lnTo>
                  <a:pt x="4361732" y="2737401"/>
                </a:lnTo>
                <a:lnTo>
                  <a:pt x="4361732" y="3184441"/>
                </a:lnTo>
                <a:lnTo>
                  <a:pt x="0" y="3184441"/>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73" name="Text Placeholder 32">
            <a:extLst>
              <a:ext uri="{FF2B5EF4-FFF2-40B4-BE49-F238E27FC236}">
                <a16:creationId xmlns:a16="http://schemas.microsoft.com/office/drawing/2014/main" id="{8D8F631A-14D5-3B4C-882E-282DD5B3320F}"/>
              </a:ext>
            </a:extLst>
          </p:cNvPr>
          <p:cNvSpPr>
            <a:spLocks noGrp="1"/>
          </p:cNvSpPr>
          <p:nvPr userDrawn="1">
            <p:ph type="body" sz="quarter" idx="34" hasCustomPrompt="1"/>
          </p:nvPr>
        </p:nvSpPr>
        <p:spPr>
          <a:xfrm>
            <a:off x="4982667" y="1400188"/>
            <a:ext cx="2272211" cy="411621"/>
          </a:xfrm>
          <a:prstGeom prst="rect">
            <a:avLst/>
          </a:prstGeom>
        </p:spPr>
        <p:txBody>
          <a:bodyPr anchor="ctr">
            <a:noAutofit/>
          </a:bodyPr>
          <a:lstStyle>
            <a:lvl1pPr marL="0" indent="0" algn="r">
              <a:buNone/>
              <a:defRPr sz="999" b="0" i="0">
                <a:solidFill>
                  <a:srgbClr val="262626"/>
                </a:solidFill>
                <a:latin typeface="Calibri" panose="020F0502020204030204" pitchFamily="34" charset="0"/>
                <a:cs typeface="Calibri" panose="020F0502020204030204" pitchFamily="34" charset="0"/>
              </a:defRPr>
            </a:lvl1pPr>
            <a:lvl2pPr marL="584228" indent="0">
              <a:buNone/>
              <a:defRPr sz="4948">
                <a:solidFill>
                  <a:srgbClr val="011E3B"/>
                </a:solidFill>
                <a:latin typeface="Montserrat" pitchFamily="2" charset="77"/>
              </a:defRPr>
            </a:lvl2pPr>
            <a:lvl3pPr marL="1168461" indent="0">
              <a:buNone/>
              <a:defRPr sz="4948">
                <a:solidFill>
                  <a:srgbClr val="011E3B"/>
                </a:solidFill>
                <a:latin typeface="Montserrat" pitchFamily="2" charset="77"/>
              </a:defRPr>
            </a:lvl3pPr>
            <a:lvl4pPr marL="1752687" indent="0">
              <a:buNone/>
              <a:defRPr sz="4948">
                <a:solidFill>
                  <a:srgbClr val="011E3B"/>
                </a:solidFill>
                <a:latin typeface="Montserrat" pitchFamily="2" charset="77"/>
              </a:defRPr>
            </a:lvl4pPr>
            <a:lvl5pPr marL="2336919" indent="0">
              <a:buNone/>
              <a:defRPr sz="4948">
                <a:solidFill>
                  <a:srgbClr val="011E3B"/>
                </a:solidFill>
                <a:latin typeface="Montserrat" pitchFamily="2" charset="77"/>
              </a:defRPr>
            </a:lvl5pPr>
          </a:lstStyle>
          <a:p>
            <a:pPr lvl="0"/>
            <a:r>
              <a:rPr lang="en-GB" dirty="0"/>
              <a:t>ISSUE 1 02.02.26</a:t>
            </a:r>
            <a:endParaRPr lang="en-US" dirty="0"/>
          </a:p>
        </p:txBody>
      </p:sp>
      <p:sp>
        <p:nvSpPr>
          <p:cNvPr id="664" name="Graphic 3">
            <a:extLst>
              <a:ext uri="{FF2B5EF4-FFF2-40B4-BE49-F238E27FC236}">
                <a16:creationId xmlns:a16="http://schemas.microsoft.com/office/drawing/2014/main" id="{E5D74D97-89B8-5A41-83C2-3E5D17A9AC38}"/>
              </a:ext>
            </a:extLst>
          </p:cNvPr>
          <p:cNvSpPr/>
          <p:nvPr userDrawn="1"/>
        </p:nvSpPr>
        <p:spPr>
          <a:xfrm>
            <a:off x="2391880" y="3875635"/>
            <a:ext cx="1716156" cy="951186"/>
          </a:xfrm>
          <a:custGeom>
            <a:avLst/>
            <a:gdLst>
              <a:gd name="connsiteX0" fmla="*/ 1716157 w 1716157"/>
              <a:gd name="connsiteY0" fmla="*/ 0 h 951186"/>
              <a:gd name="connsiteX1" fmla="*/ 1716157 w 1716157"/>
              <a:gd name="connsiteY1" fmla="*/ 951186 h 951186"/>
              <a:gd name="connsiteX2" fmla="*/ 0 w 1716157"/>
              <a:gd name="connsiteY2" fmla="*/ 951186 h 951186"/>
              <a:gd name="connsiteX3" fmla="*/ 0 w 1716157"/>
              <a:gd name="connsiteY3" fmla="*/ 0 h 951186"/>
            </a:gdLst>
            <a:ahLst/>
            <a:cxnLst>
              <a:cxn ang="0">
                <a:pos x="connsiteX0" y="connsiteY0"/>
              </a:cxn>
              <a:cxn ang="0">
                <a:pos x="connsiteX1" y="connsiteY1"/>
              </a:cxn>
              <a:cxn ang="0">
                <a:pos x="connsiteX2" y="connsiteY2"/>
              </a:cxn>
              <a:cxn ang="0">
                <a:pos x="connsiteX3" y="connsiteY3"/>
              </a:cxn>
            </a:cxnLst>
            <a:rect l="l" t="t" r="r" b="b"/>
            <a:pathLst>
              <a:path w="1716157" h="951186">
                <a:moveTo>
                  <a:pt x="1716157" y="0"/>
                </a:moveTo>
                <a:lnTo>
                  <a:pt x="1716157" y="951186"/>
                </a:lnTo>
                <a:lnTo>
                  <a:pt x="0" y="951186"/>
                </a:lnTo>
                <a:lnTo>
                  <a:pt x="0" y="0"/>
                </a:lnTo>
              </a:path>
            </a:pathLst>
          </a:custGeom>
          <a:noFill/>
          <a:ln w="4360" cap="flat">
            <a:noFill/>
            <a:prstDash val="solid"/>
            <a:miter/>
          </a:ln>
        </p:spPr>
        <p:txBody>
          <a:bodyPr rtlCol="0" anchor="ctr"/>
          <a:lstStyle/>
          <a:p>
            <a:endParaRPr lang="en-US" sz="1283" b="0" i="0" dirty="0">
              <a:latin typeface="Calibri" panose="020F0502020204030204" pitchFamily="34" charset="0"/>
            </a:endParaRPr>
          </a:p>
        </p:txBody>
      </p:sp>
      <p:sp>
        <p:nvSpPr>
          <p:cNvPr id="672" name="Text Placeholder 32">
            <a:extLst>
              <a:ext uri="{FF2B5EF4-FFF2-40B4-BE49-F238E27FC236}">
                <a16:creationId xmlns:a16="http://schemas.microsoft.com/office/drawing/2014/main" id="{2AFAAACA-7971-3741-A456-5D913E2EA3D8}"/>
              </a:ext>
            </a:extLst>
          </p:cNvPr>
          <p:cNvSpPr>
            <a:spLocks noGrp="1"/>
          </p:cNvSpPr>
          <p:nvPr userDrawn="1">
            <p:ph type="body" sz="quarter" idx="14" hasCustomPrompt="1"/>
          </p:nvPr>
        </p:nvSpPr>
        <p:spPr>
          <a:xfrm>
            <a:off x="4535055" y="6235416"/>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01</a:t>
            </a:r>
            <a:endParaRPr lang="en-US" dirty="0"/>
          </a:p>
        </p:txBody>
      </p:sp>
      <p:sp>
        <p:nvSpPr>
          <p:cNvPr id="673" name="Text Placeholder 32">
            <a:extLst>
              <a:ext uri="{FF2B5EF4-FFF2-40B4-BE49-F238E27FC236}">
                <a16:creationId xmlns:a16="http://schemas.microsoft.com/office/drawing/2014/main" id="{BF043842-7285-5643-8599-FCE081A22DD7}"/>
              </a:ext>
            </a:extLst>
          </p:cNvPr>
          <p:cNvSpPr>
            <a:spLocks noGrp="1"/>
          </p:cNvSpPr>
          <p:nvPr userDrawn="1">
            <p:ph type="body" sz="quarter" idx="15" hasCustomPrompt="1"/>
          </p:nvPr>
        </p:nvSpPr>
        <p:spPr>
          <a:xfrm>
            <a:off x="5080145" y="6225601"/>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4" name="Text Placeholder 32">
            <a:extLst>
              <a:ext uri="{FF2B5EF4-FFF2-40B4-BE49-F238E27FC236}">
                <a16:creationId xmlns:a16="http://schemas.microsoft.com/office/drawing/2014/main" id="{AA3A96B1-F3EF-4641-A5BD-DF90D4FD6257}"/>
              </a:ext>
            </a:extLst>
          </p:cNvPr>
          <p:cNvSpPr>
            <a:spLocks noGrp="1"/>
          </p:cNvSpPr>
          <p:nvPr userDrawn="1">
            <p:ph type="body" sz="quarter" idx="16" hasCustomPrompt="1"/>
          </p:nvPr>
        </p:nvSpPr>
        <p:spPr>
          <a:xfrm>
            <a:off x="4535055" y="6751743"/>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02</a:t>
            </a:r>
            <a:endParaRPr lang="en-US" dirty="0"/>
          </a:p>
        </p:txBody>
      </p:sp>
      <p:sp>
        <p:nvSpPr>
          <p:cNvPr id="675" name="Text Placeholder 32">
            <a:extLst>
              <a:ext uri="{FF2B5EF4-FFF2-40B4-BE49-F238E27FC236}">
                <a16:creationId xmlns:a16="http://schemas.microsoft.com/office/drawing/2014/main" id="{29558AD5-958D-F44B-A2AD-1C2C65870890}"/>
              </a:ext>
            </a:extLst>
          </p:cNvPr>
          <p:cNvSpPr>
            <a:spLocks noGrp="1"/>
          </p:cNvSpPr>
          <p:nvPr userDrawn="1">
            <p:ph type="body" sz="quarter" idx="17" hasCustomPrompt="1"/>
          </p:nvPr>
        </p:nvSpPr>
        <p:spPr>
          <a:xfrm>
            <a:off x="5080145" y="6741926"/>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6" name="Text Placeholder 32">
            <a:extLst>
              <a:ext uri="{FF2B5EF4-FFF2-40B4-BE49-F238E27FC236}">
                <a16:creationId xmlns:a16="http://schemas.microsoft.com/office/drawing/2014/main" id="{A8B68939-D782-DC4D-9309-5BD5FB883152}"/>
              </a:ext>
            </a:extLst>
          </p:cNvPr>
          <p:cNvSpPr>
            <a:spLocks noGrp="1"/>
          </p:cNvSpPr>
          <p:nvPr userDrawn="1">
            <p:ph type="body" sz="quarter" idx="18" hasCustomPrompt="1"/>
          </p:nvPr>
        </p:nvSpPr>
        <p:spPr>
          <a:xfrm>
            <a:off x="4535055" y="7235212"/>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03</a:t>
            </a:r>
            <a:endParaRPr lang="en-US" dirty="0"/>
          </a:p>
        </p:txBody>
      </p:sp>
      <p:sp>
        <p:nvSpPr>
          <p:cNvPr id="677" name="Text Placeholder 32">
            <a:extLst>
              <a:ext uri="{FF2B5EF4-FFF2-40B4-BE49-F238E27FC236}">
                <a16:creationId xmlns:a16="http://schemas.microsoft.com/office/drawing/2014/main" id="{0806C4AF-F5CD-B940-AB05-87670F0E33F6}"/>
              </a:ext>
            </a:extLst>
          </p:cNvPr>
          <p:cNvSpPr>
            <a:spLocks noGrp="1"/>
          </p:cNvSpPr>
          <p:nvPr userDrawn="1">
            <p:ph type="body" sz="quarter" idx="19" hasCustomPrompt="1"/>
          </p:nvPr>
        </p:nvSpPr>
        <p:spPr>
          <a:xfrm>
            <a:off x="5080145" y="7225394"/>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78" name="Text Placeholder 32">
            <a:extLst>
              <a:ext uri="{FF2B5EF4-FFF2-40B4-BE49-F238E27FC236}">
                <a16:creationId xmlns:a16="http://schemas.microsoft.com/office/drawing/2014/main" id="{6EC21094-B5A3-AE49-8969-A030851A3748}"/>
              </a:ext>
            </a:extLst>
          </p:cNvPr>
          <p:cNvSpPr>
            <a:spLocks noGrp="1"/>
          </p:cNvSpPr>
          <p:nvPr userDrawn="1">
            <p:ph type="body" sz="quarter" idx="20" hasCustomPrompt="1"/>
          </p:nvPr>
        </p:nvSpPr>
        <p:spPr>
          <a:xfrm>
            <a:off x="4535055" y="7722777"/>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04</a:t>
            </a:r>
            <a:endParaRPr lang="en-US" dirty="0"/>
          </a:p>
        </p:txBody>
      </p:sp>
      <p:sp>
        <p:nvSpPr>
          <p:cNvPr id="679" name="Text Placeholder 32">
            <a:extLst>
              <a:ext uri="{FF2B5EF4-FFF2-40B4-BE49-F238E27FC236}">
                <a16:creationId xmlns:a16="http://schemas.microsoft.com/office/drawing/2014/main" id="{0D725BF1-0111-3349-A3AC-27BA633CBBD4}"/>
              </a:ext>
            </a:extLst>
          </p:cNvPr>
          <p:cNvSpPr>
            <a:spLocks noGrp="1"/>
          </p:cNvSpPr>
          <p:nvPr userDrawn="1">
            <p:ph type="body" sz="quarter" idx="21" hasCustomPrompt="1"/>
          </p:nvPr>
        </p:nvSpPr>
        <p:spPr>
          <a:xfrm>
            <a:off x="5080145" y="771296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0" name="Text Placeholder 32">
            <a:extLst>
              <a:ext uri="{FF2B5EF4-FFF2-40B4-BE49-F238E27FC236}">
                <a16:creationId xmlns:a16="http://schemas.microsoft.com/office/drawing/2014/main" id="{D5632353-7F94-0B41-B9A1-24B346BECA42}"/>
              </a:ext>
            </a:extLst>
          </p:cNvPr>
          <p:cNvSpPr>
            <a:spLocks noGrp="1"/>
          </p:cNvSpPr>
          <p:nvPr userDrawn="1">
            <p:ph type="body" sz="quarter" idx="22" hasCustomPrompt="1"/>
          </p:nvPr>
        </p:nvSpPr>
        <p:spPr>
          <a:xfrm>
            <a:off x="4535055" y="8251369"/>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05</a:t>
            </a:r>
            <a:endParaRPr lang="en-US" dirty="0"/>
          </a:p>
        </p:txBody>
      </p:sp>
      <p:sp>
        <p:nvSpPr>
          <p:cNvPr id="681" name="Text Placeholder 32">
            <a:extLst>
              <a:ext uri="{FF2B5EF4-FFF2-40B4-BE49-F238E27FC236}">
                <a16:creationId xmlns:a16="http://schemas.microsoft.com/office/drawing/2014/main" id="{9C35CC62-DBA3-3C41-BDB5-12117CC26DEF}"/>
              </a:ext>
            </a:extLst>
          </p:cNvPr>
          <p:cNvSpPr>
            <a:spLocks noGrp="1"/>
          </p:cNvSpPr>
          <p:nvPr userDrawn="1">
            <p:ph type="body" sz="quarter" idx="23" hasCustomPrompt="1"/>
          </p:nvPr>
        </p:nvSpPr>
        <p:spPr>
          <a:xfrm>
            <a:off x="5080145" y="8241550"/>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2" name="Text Placeholder 32">
            <a:extLst>
              <a:ext uri="{FF2B5EF4-FFF2-40B4-BE49-F238E27FC236}">
                <a16:creationId xmlns:a16="http://schemas.microsoft.com/office/drawing/2014/main" id="{AD41842A-29AA-AF4B-A289-A85104AB8339}"/>
              </a:ext>
            </a:extLst>
          </p:cNvPr>
          <p:cNvSpPr>
            <a:spLocks noGrp="1"/>
          </p:cNvSpPr>
          <p:nvPr userDrawn="1">
            <p:ph type="body" sz="quarter" idx="24" hasCustomPrompt="1"/>
          </p:nvPr>
        </p:nvSpPr>
        <p:spPr>
          <a:xfrm>
            <a:off x="4535055" y="8743835"/>
            <a:ext cx="471053" cy="341503"/>
          </a:xfrm>
          <a:prstGeom prst="rect">
            <a:avLst/>
          </a:prstGeom>
        </p:spPr>
        <p:txBody>
          <a:bodyPr anchor="ctr">
            <a:noAutofit/>
          </a:bodyPr>
          <a:lstStyle>
            <a:lvl1pPr marL="0" indent="0" algn="ctr">
              <a:buNone/>
              <a:defRPr sz="18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06</a:t>
            </a:r>
            <a:endParaRPr lang="en-US" dirty="0"/>
          </a:p>
        </p:txBody>
      </p:sp>
      <p:sp>
        <p:nvSpPr>
          <p:cNvPr id="683" name="Text Placeholder 32">
            <a:extLst>
              <a:ext uri="{FF2B5EF4-FFF2-40B4-BE49-F238E27FC236}">
                <a16:creationId xmlns:a16="http://schemas.microsoft.com/office/drawing/2014/main" id="{21B09E84-C27C-6A4A-BDA8-AC4B4565CC3E}"/>
              </a:ext>
            </a:extLst>
          </p:cNvPr>
          <p:cNvSpPr>
            <a:spLocks noGrp="1"/>
          </p:cNvSpPr>
          <p:nvPr userDrawn="1">
            <p:ph type="body" sz="quarter" idx="25" hasCustomPrompt="1"/>
          </p:nvPr>
        </p:nvSpPr>
        <p:spPr>
          <a:xfrm>
            <a:off x="5080145" y="8734017"/>
            <a:ext cx="1957916" cy="341503"/>
          </a:xfrm>
          <a:prstGeom prst="rect">
            <a:avLst/>
          </a:prstGeom>
        </p:spPr>
        <p:txBody>
          <a:bodyPr anchor="ctr">
            <a:noAutofit/>
          </a:bodyPr>
          <a:lstStyle>
            <a:lvl1pPr marL="0" indent="0" algn="l">
              <a:buNone/>
              <a:defRPr sz="13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a:t>
            </a:r>
            <a:endParaRPr lang="en-US" dirty="0"/>
          </a:p>
        </p:txBody>
      </p:sp>
      <p:sp>
        <p:nvSpPr>
          <p:cNvPr id="684" name="Text Placeholder 32">
            <a:extLst>
              <a:ext uri="{FF2B5EF4-FFF2-40B4-BE49-F238E27FC236}">
                <a16:creationId xmlns:a16="http://schemas.microsoft.com/office/drawing/2014/main" id="{793B3313-6B70-1C41-BD02-3727E7D01BBD}"/>
              </a:ext>
            </a:extLst>
          </p:cNvPr>
          <p:cNvSpPr>
            <a:spLocks noGrp="1"/>
          </p:cNvSpPr>
          <p:nvPr userDrawn="1">
            <p:ph type="body" sz="quarter" idx="30" hasCustomPrompt="1"/>
          </p:nvPr>
        </p:nvSpPr>
        <p:spPr>
          <a:xfrm>
            <a:off x="391247" y="5572543"/>
            <a:ext cx="3425390" cy="921016"/>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685" name="Text Placeholder 32">
            <a:extLst>
              <a:ext uri="{FF2B5EF4-FFF2-40B4-BE49-F238E27FC236}">
                <a16:creationId xmlns:a16="http://schemas.microsoft.com/office/drawing/2014/main" id="{0586C484-C1B7-3A41-8380-69C218766A57}"/>
              </a:ext>
            </a:extLst>
          </p:cNvPr>
          <p:cNvSpPr>
            <a:spLocks noGrp="1"/>
          </p:cNvSpPr>
          <p:nvPr userDrawn="1">
            <p:ph type="body" sz="quarter" idx="31" hasCustomPrompt="1"/>
          </p:nvPr>
        </p:nvSpPr>
        <p:spPr>
          <a:xfrm>
            <a:off x="375200" y="6707138"/>
            <a:ext cx="3425391" cy="2733745"/>
          </a:xfrm>
          <a:prstGeom prst="rect">
            <a:avLst/>
          </a:prstGeom>
        </p:spPr>
        <p:txBody>
          <a:bodyPr anchor="t">
            <a:noAutofit/>
          </a:bodyPr>
          <a:lstStyle>
            <a:lvl1pPr marL="0" indent="0" algn="l">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a:t>
            </a:r>
            <a:endParaRPr lang="en-US" dirty="0"/>
          </a:p>
        </p:txBody>
      </p:sp>
      <p:sp>
        <p:nvSpPr>
          <p:cNvPr id="504" name="Text Placeholder 32">
            <a:extLst>
              <a:ext uri="{FF2B5EF4-FFF2-40B4-BE49-F238E27FC236}">
                <a16:creationId xmlns:a16="http://schemas.microsoft.com/office/drawing/2014/main" id="{2968FB37-61FE-904E-9779-BCBD1D6648C9}"/>
              </a:ext>
            </a:extLst>
          </p:cNvPr>
          <p:cNvSpPr>
            <a:spLocks noGrp="1"/>
          </p:cNvSpPr>
          <p:nvPr>
            <p:ph type="body" sz="quarter" idx="13" hasCustomPrompt="1"/>
          </p:nvPr>
        </p:nvSpPr>
        <p:spPr>
          <a:xfrm>
            <a:off x="4386094" y="4948316"/>
            <a:ext cx="2842020" cy="537307"/>
          </a:xfrm>
          <a:prstGeom prst="rect">
            <a:avLst/>
          </a:prstGeom>
        </p:spPr>
        <p:txBody>
          <a:bodyPr>
            <a:noAutofit/>
          </a:bodyPr>
          <a:lstStyle>
            <a:lvl1pPr marL="0" indent="0" algn="ctr">
              <a:lnSpc>
                <a:spcPct val="100000"/>
              </a:lnSpc>
              <a:spcBef>
                <a:spcPts val="0"/>
              </a:spcBef>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What’s Inside…</a:t>
            </a:r>
            <a:endParaRPr lang="en-US" dirty="0"/>
          </a:p>
        </p:txBody>
      </p:sp>
      <p:sp>
        <p:nvSpPr>
          <p:cNvPr id="508" name="Rectangle 507">
            <a:extLst>
              <a:ext uri="{FF2B5EF4-FFF2-40B4-BE49-F238E27FC236}">
                <a16:creationId xmlns:a16="http://schemas.microsoft.com/office/drawing/2014/main" id="{B3D3D2AF-DEC6-2E40-9A4F-8D19EABF39DC}"/>
              </a:ext>
            </a:extLst>
          </p:cNvPr>
          <p:cNvSpPr/>
          <p:nvPr userDrawn="1"/>
        </p:nvSpPr>
        <p:spPr>
          <a:xfrm>
            <a:off x="4550890" y="-736485"/>
            <a:ext cx="4095807" cy="736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5" name="Graphic 6">
            <a:extLst>
              <a:ext uri="{FF2B5EF4-FFF2-40B4-BE49-F238E27FC236}">
                <a16:creationId xmlns:a16="http://schemas.microsoft.com/office/drawing/2014/main" id="{C6B622A3-34DF-474E-331C-07C957DD7F0B}"/>
              </a:ext>
            </a:extLst>
          </p:cNvPr>
          <p:cNvSpPr/>
          <p:nvPr userDrawn="1"/>
        </p:nvSpPr>
        <p:spPr>
          <a:xfrm rot="5400000">
            <a:off x="1146591" y="8762755"/>
            <a:ext cx="476911" cy="2770095"/>
          </a:xfrm>
          <a:custGeom>
            <a:avLst/>
            <a:gdLst>
              <a:gd name="connsiteX0" fmla="*/ 0 w 101407"/>
              <a:gd name="connsiteY0" fmla="*/ 0 h 618290"/>
              <a:gd name="connsiteX1" fmla="*/ 101407 w 101407"/>
              <a:gd name="connsiteY1" fmla="*/ 0 h 618290"/>
              <a:gd name="connsiteX2" fmla="*/ 101407 w 101407"/>
              <a:gd name="connsiteY2" fmla="*/ 618291 h 618290"/>
              <a:gd name="connsiteX3" fmla="*/ 0 w 101407"/>
              <a:gd name="connsiteY3" fmla="*/ 618291 h 618290"/>
            </a:gdLst>
            <a:ahLst/>
            <a:cxnLst>
              <a:cxn ang="0">
                <a:pos x="connsiteX0" y="connsiteY0"/>
              </a:cxn>
              <a:cxn ang="0">
                <a:pos x="connsiteX1" y="connsiteY1"/>
              </a:cxn>
              <a:cxn ang="0">
                <a:pos x="connsiteX2" y="connsiteY2"/>
              </a:cxn>
              <a:cxn ang="0">
                <a:pos x="connsiteX3" y="connsiteY3"/>
              </a:cxn>
            </a:cxnLst>
            <a:rect l="l" t="t" r="r" b="b"/>
            <a:pathLst>
              <a:path w="101407" h="618290">
                <a:moveTo>
                  <a:pt x="0" y="0"/>
                </a:moveTo>
                <a:lnTo>
                  <a:pt x="101407" y="0"/>
                </a:lnTo>
                <a:lnTo>
                  <a:pt x="101407" y="618291"/>
                </a:lnTo>
                <a:lnTo>
                  <a:pt x="0" y="618291"/>
                </a:lnTo>
                <a:close/>
              </a:path>
            </a:pathLst>
          </a:custGeom>
          <a:solidFill>
            <a:srgbClr val="ADD037"/>
          </a:solidFill>
          <a:ln w="2971" cap="flat">
            <a:noFill/>
            <a:prstDash val="solid"/>
            <a:miter/>
          </a:ln>
        </p:spPr>
        <p:txBody>
          <a:bodyPr rtlCol="0" anchor="ctr"/>
          <a:lstStyle/>
          <a:p>
            <a:pPr algn="l"/>
            <a:endParaRPr lang="en-US" sz="1283" b="0" i="0" dirty="0">
              <a:latin typeface="Calibri" panose="020F0502020204030204" pitchFamily="34" charset="0"/>
            </a:endParaRPr>
          </a:p>
        </p:txBody>
      </p:sp>
      <p:sp>
        <p:nvSpPr>
          <p:cNvPr id="6" name="Text Placeholder 32">
            <a:extLst>
              <a:ext uri="{FF2B5EF4-FFF2-40B4-BE49-F238E27FC236}">
                <a16:creationId xmlns:a16="http://schemas.microsoft.com/office/drawing/2014/main" id="{5E6829EC-1E53-C697-84F4-36C03AE990B8}"/>
              </a:ext>
            </a:extLst>
          </p:cNvPr>
          <p:cNvSpPr>
            <a:spLocks noGrp="1"/>
          </p:cNvSpPr>
          <p:nvPr>
            <p:ph type="body" sz="quarter" idx="43" hasCustomPrompt="1"/>
          </p:nvPr>
        </p:nvSpPr>
        <p:spPr>
          <a:xfrm>
            <a:off x="428780" y="9926354"/>
            <a:ext cx="3431969" cy="476907"/>
          </a:xfrm>
          <a:prstGeom prst="rect">
            <a:avLst/>
          </a:prstGeom>
        </p:spPr>
        <p:txBody>
          <a:bodyPr>
            <a:noAutofit/>
          </a:bodyPr>
          <a:lstStyle>
            <a:lvl1pPr marL="0" indent="0" algn="l">
              <a:lnSpc>
                <a:spcPct val="100000"/>
              </a:lnSpc>
              <a:spcBef>
                <a:spcPts val="0"/>
              </a:spcBef>
              <a:buNone/>
              <a:defRPr sz="2000" b="0"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err="1"/>
              <a:t>www.website.eu</a:t>
            </a:r>
            <a:endParaRPr lang="en-US" dirty="0"/>
          </a:p>
        </p:txBody>
      </p:sp>
      <p:sp>
        <p:nvSpPr>
          <p:cNvPr id="4" name="TextBox 3">
            <a:extLst>
              <a:ext uri="{FF2B5EF4-FFF2-40B4-BE49-F238E27FC236}">
                <a16:creationId xmlns:a16="http://schemas.microsoft.com/office/drawing/2014/main" id="{71D3FA07-6606-4596-9D64-87B5D5394D8F}"/>
              </a:ext>
            </a:extLst>
          </p:cNvPr>
          <p:cNvSpPr txBox="1"/>
          <p:nvPr userDrawn="1"/>
        </p:nvSpPr>
        <p:spPr>
          <a:xfrm>
            <a:off x="4427509" y="9976359"/>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500" dirty="0">
              <a:solidFill>
                <a:srgbClr val="262626"/>
              </a:solidFill>
              <a:latin typeface="Calibri" panose="020F0502020204030204" pitchFamily="34" charset="0"/>
              <a:cs typeface="Calibri" panose="020F0502020204030204" pitchFamily="34" charset="0"/>
            </a:endParaRPr>
          </a:p>
        </p:txBody>
      </p:sp>
      <p:pic>
        <p:nvPicPr>
          <p:cNvPr id="7" name="Picture 6" descr="Co-funded by the European Union logo in png for web usage">
            <a:extLst>
              <a:ext uri="{FF2B5EF4-FFF2-40B4-BE49-F238E27FC236}">
                <a16:creationId xmlns:a16="http://schemas.microsoft.com/office/drawing/2014/main" id="{0654C2A1-1008-B383-9862-F8582190E0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42968" y="10006640"/>
            <a:ext cx="1343832" cy="281243"/>
          </a:xfrm>
          <a:prstGeom prst="rect">
            <a:avLst/>
          </a:prstGeom>
          <a:noFill/>
          <a:ln>
            <a:noFill/>
          </a:ln>
        </p:spPr>
      </p:pic>
      <p:pic>
        <p:nvPicPr>
          <p:cNvPr id="8" name="Picture 7">
            <a:extLst>
              <a:ext uri="{FF2B5EF4-FFF2-40B4-BE49-F238E27FC236}">
                <a16:creationId xmlns:a16="http://schemas.microsoft.com/office/drawing/2014/main" id="{9DF53BC1-24DF-1FEC-3CCD-10AFC00CF8D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840" y="381119"/>
            <a:ext cx="2981595" cy="1412334"/>
          </a:xfrm>
          <a:prstGeom prst="rect">
            <a:avLst/>
          </a:prstGeom>
        </p:spPr>
      </p:pic>
    </p:spTree>
    <p:extLst>
      <p:ext uri="{BB962C8B-B14F-4D97-AF65-F5344CB8AC3E}">
        <p14:creationId xmlns:p14="http://schemas.microsoft.com/office/powerpoint/2010/main" val="3797567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0ECD36C-3D23-EA46-831C-7D8DA38730C6}"/>
              </a:ext>
            </a:extLst>
          </p:cNvPr>
          <p:cNvSpPr/>
          <p:nvPr userDrawn="1"/>
        </p:nvSpPr>
        <p:spPr>
          <a:xfrm>
            <a:off x="0" y="0"/>
            <a:ext cx="4088164" cy="10691813"/>
          </a:xfrm>
          <a:prstGeom prst="rect">
            <a:avLst/>
          </a:prstGeom>
          <a:solidFill>
            <a:srgbClr val="008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83" b="0" i="0" dirty="0">
                <a:latin typeface="Calibri" panose="020F0502020204030204" pitchFamily="34" charset="0"/>
              </a:rPr>
              <a:t>z</a:t>
            </a:r>
          </a:p>
        </p:txBody>
      </p:sp>
      <p:sp>
        <p:nvSpPr>
          <p:cNvPr id="3" name="Rectangle 2">
            <a:extLst>
              <a:ext uri="{FF2B5EF4-FFF2-40B4-BE49-F238E27FC236}">
                <a16:creationId xmlns:a16="http://schemas.microsoft.com/office/drawing/2014/main" id="{0DF14A02-4548-1745-8865-6B85E2AFDC34}"/>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145" name="Text Placeholder 23">
            <a:extLst>
              <a:ext uri="{FF2B5EF4-FFF2-40B4-BE49-F238E27FC236}">
                <a16:creationId xmlns:a16="http://schemas.microsoft.com/office/drawing/2014/main" id="{BA327584-B30E-9B4F-95DA-4D66A91AD678}"/>
              </a:ext>
            </a:extLst>
          </p:cNvPr>
          <p:cNvSpPr>
            <a:spLocks noGrp="1"/>
          </p:cNvSpPr>
          <p:nvPr>
            <p:ph type="body" sz="quarter" idx="14" hasCustomPrompt="1"/>
          </p:nvPr>
        </p:nvSpPr>
        <p:spPr>
          <a:xfrm>
            <a:off x="3052135" y="2250592"/>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6" name="Text Placeholder 23">
            <a:extLst>
              <a:ext uri="{FF2B5EF4-FFF2-40B4-BE49-F238E27FC236}">
                <a16:creationId xmlns:a16="http://schemas.microsoft.com/office/drawing/2014/main" id="{F9E65192-907E-E74A-BD20-BF37AB78810F}"/>
              </a:ext>
            </a:extLst>
          </p:cNvPr>
          <p:cNvSpPr>
            <a:spLocks noGrp="1"/>
          </p:cNvSpPr>
          <p:nvPr>
            <p:ph type="body" sz="quarter" idx="13" hasCustomPrompt="1"/>
          </p:nvPr>
        </p:nvSpPr>
        <p:spPr>
          <a:xfrm>
            <a:off x="409853" y="695273"/>
            <a:ext cx="3418702" cy="2586284"/>
          </a:xfrm>
          <a:prstGeom prst="rect">
            <a:avLst/>
          </a:prstGeom>
        </p:spPr>
        <p:txBody>
          <a:bodyPr anchor="ctr">
            <a:normAutofit/>
          </a:bodyPr>
          <a:lstStyle>
            <a:lvl1pPr marL="0" indent="0" algn="ctr">
              <a:buNone/>
              <a:defRPr sz="1801" b="0" i="0"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147" name="Text Placeholder 23">
            <a:extLst>
              <a:ext uri="{FF2B5EF4-FFF2-40B4-BE49-F238E27FC236}">
                <a16:creationId xmlns:a16="http://schemas.microsoft.com/office/drawing/2014/main" id="{0567599A-5D55-DA45-ABCA-3584C81B7193}"/>
              </a:ext>
            </a:extLst>
          </p:cNvPr>
          <p:cNvSpPr>
            <a:spLocks noGrp="1"/>
          </p:cNvSpPr>
          <p:nvPr>
            <p:ph type="body" sz="quarter" idx="15" hasCustomPrompt="1"/>
          </p:nvPr>
        </p:nvSpPr>
        <p:spPr>
          <a:xfrm>
            <a:off x="400944" y="669253"/>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8" name="Slide Number Placeholder 5">
            <a:extLst>
              <a:ext uri="{FF2B5EF4-FFF2-40B4-BE49-F238E27FC236}">
                <a16:creationId xmlns:a16="http://schemas.microsoft.com/office/drawing/2014/main" id="{1AF94933-6438-514F-B237-A77B6DD98C2C}"/>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2" name="Picture Placeholder 52">
            <a:extLst>
              <a:ext uri="{FF2B5EF4-FFF2-40B4-BE49-F238E27FC236}">
                <a16:creationId xmlns:a16="http://schemas.microsoft.com/office/drawing/2014/main" id="{79B37BBF-4F7E-FC49-9369-968208EDA452}"/>
              </a:ext>
            </a:extLst>
          </p:cNvPr>
          <p:cNvSpPr>
            <a:spLocks noGrp="1"/>
          </p:cNvSpPr>
          <p:nvPr>
            <p:ph type="pic" sz="quarter" idx="41"/>
          </p:nvPr>
        </p:nvSpPr>
        <p:spPr>
          <a:xfrm>
            <a:off x="-70864" y="3584762"/>
            <a:ext cx="6505378" cy="5218044"/>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84612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2EB74F8-7504-5043-A98F-4BB8D614AF07}"/>
              </a:ext>
            </a:extLst>
          </p:cNvPr>
          <p:cNvSpPr/>
          <p:nvPr userDrawn="1"/>
        </p:nvSpPr>
        <p:spPr>
          <a:xfrm>
            <a:off x="13749" y="1277646"/>
            <a:ext cx="4174526" cy="3690885"/>
          </a:xfrm>
          <a:prstGeom prst="rect">
            <a:avLst/>
          </a:prstGeom>
          <a:solidFill>
            <a:srgbClr val="0089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1" name="Picture Placeholder 30">
            <a:extLst>
              <a:ext uri="{FF2B5EF4-FFF2-40B4-BE49-F238E27FC236}">
                <a16:creationId xmlns:a16="http://schemas.microsoft.com/office/drawing/2014/main" id="{3AAA4AAF-3F3F-7542-8530-5290EE77114B}"/>
              </a:ext>
            </a:extLst>
          </p:cNvPr>
          <p:cNvSpPr>
            <a:spLocks noGrp="1"/>
          </p:cNvSpPr>
          <p:nvPr>
            <p:ph type="pic" sz="quarter" idx="41"/>
          </p:nvPr>
        </p:nvSpPr>
        <p:spPr>
          <a:xfrm>
            <a:off x="424347" y="376445"/>
            <a:ext cx="6670451" cy="9583642"/>
          </a:xfrm>
          <a:custGeom>
            <a:avLst/>
            <a:gdLst>
              <a:gd name="connsiteX0" fmla="*/ 0 w 6670451"/>
              <a:gd name="connsiteY0" fmla="*/ 0 h 9583642"/>
              <a:gd name="connsiteX1" fmla="*/ 6667035 w 6670451"/>
              <a:gd name="connsiteY1" fmla="*/ 0 h 9583642"/>
              <a:gd name="connsiteX2" fmla="*/ 6667035 w 6670451"/>
              <a:gd name="connsiteY2" fmla="*/ 3666057 h 9583642"/>
              <a:gd name="connsiteX3" fmla="*/ 6670451 w 6670451"/>
              <a:gd name="connsiteY3" fmla="*/ 3666057 h 9583642"/>
              <a:gd name="connsiteX4" fmla="*/ 6670451 w 6670451"/>
              <a:gd name="connsiteY4" fmla="*/ 9230688 h 9583642"/>
              <a:gd name="connsiteX5" fmla="*/ 6667035 w 6670451"/>
              <a:gd name="connsiteY5" fmla="*/ 9230688 h 9583642"/>
              <a:gd name="connsiteX6" fmla="*/ 6667035 w 6670451"/>
              <a:gd name="connsiteY6" fmla="*/ 9583642 h 9583642"/>
              <a:gd name="connsiteX7" fmla="*/ 0 w 6670451"/>
              <a:gd name="connsiteY7" fmla="*/ 9583642 h 9583642"/>
              <a:gd name="connsiteX8" fmla="*/ 0 w 6670451"/>
              <a:gd name="connsiteY8" fmla="*/ 4592086 h 9583642"/>
              <a:gd name="connsiteX9" fmla="*/ 3763928 w 6670451"/>
              <a:gd name="connsiteY9" fmla="*/ 4592086 h 9583642"/>
              <a:gd name="connsiteX10" fmla="*/ 3763928 w 6670451"/>
              <a:gd name="connsiteY10" fmla="*/ 901201 h 9583642"/>
              <a:gd name="connsiteX11" fmla="*/ 0 w 6670451"/>
              <a:gd name="connsiteY11" fmla="*/ 901201 h 958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70451" h="9583642">
                <a:moveTo>
                  <a:pt x="0" y="0"/>
                </a:moveTo>
                <a:lnTo>
                  <a:pt x="6667035" y="0"/>
                </a:lnTo>
                <a:lnTo>
                  <a:pt x="6667035" y="3666057"/>
                </a:lnTo>
                <a:lnTo>
                  <a:pt x="6670451" y="3666057"/>
                </a:lnTo>
                <a:lnTo>
                  <a:pt x="6670451" y="9230688"/>
                </a:lnTo>
                <a:lnTo>
                  <a:pt x="6667035" y="9230688"/>
                </a:lnTo>
                <a:lnTo>
                  <a:pt x="6667035" y="9583642"/>
                </a:lnTo>
                <a:lnTo>
                  <a:pt x="0" y="9583642"/>
                </a:lnTo>
                <a:lnTo>
                  <a:pt x="0" y="4592086"/>
                </a:lnTo>
                <a:lnTo>
                  <a:pt x="3763928" y="4592086"/>
                </a:lnTo>
                <a:lnTo>
                  <a:pt x="3763928" y="901201"/>
                </a:lnTo>
                <a:lnTo>
                  <a:pt x="0" y="901201"/>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56" name="Text Placeholder 23">
            <a:extLst>
              <a:ext uri="{FF2B5EF4-FFF2-40B4-BE49-F238E27FC236}">
                <a16:creationId xmlns:a16="http://schemas.microsoft.com/office/drawing/2014/main" id="{7DC7EF96-8108-0641-A4BF-5E7AB13B170D}"/>
              </a:ext>
            </a:extLst>
          </p:cNvPr>
          <p:cNvSpPr>
            <a:spLocks noGrp="1"/>
          </p:cNvSpPr>
          <p:nvPr>
            <p:ph type="body" sz="quarter" idx="14" hasCustomPrompt="1"/>
          </p:nvPr>
        </p:nvSpPr>
        <p:spPr>
          <a:xfrm>
            <a:off x="3106386" y="3393854"/>
            <a:ext cx="785328" cy="1056987"/>
          </a:xfrm>
          <a:prstGeom prst="rect">
            <a:avLst/>
          </a:prstGeo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7" name="Text Placeholder 23">
            <a:extLst>
              <a:ext uri="{FF2B5EF4-FFF2-40B4-BE49-F238E27FC236}">
                <a16:creationId xmlns:a16="http://schemas.microsoft.com/office/drawing/2014/main" id="{B4462BBB-3951-4F47-B7D8-693E7BC7334A}"/>
              </a:ext>
            </a:extLst>
          </p:cNvPr>
          <p:cNvSpPr>
            <a:spLocks noGrp="1"/>
          </p:cNvSpPr>
          <p:nvPr>
            <p:ph type="body" sz="quarter" idx="13" hasCustomPrompt="1"/>
          </p:nvPr>
        </p:nvSpPr>
        <p:spPr>
          <a:xfrm>
            <a:off x="464104" y="1838536"/>
            <a:ext cx="3418702" cy="2586284"/>
          </a:xfrm>
          <a:prstGeom prst="rect">
            <a:avLst/>
          </a:prstGeom>
        </p:spPr>
        <p:txBody>
          <a:bodyPr anchor="ctr">
            <a:normAutofit/>
          </a:bodyPr>
          <a:lstStyle>
            <a:lvl1pPr marL="0" indent="0" algn="ctr">
              <a:buNone/>
              <a:defRPr sz="1801"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58" name="Text Placeholder 23">
            <a:extLst>
              <a:ext uri="{FF2B5EF4-FFF2-40B4-BE49-F238E27FC236}">
                <a16:creationId xmlns:a16="http://schemas.microsoft.com/office/drawing/2014/main" id="{EB3FD478-412D-C64F-85F3-3C0B522FCB9C}"/>
              </a:ext>
            </a:extLst>
          </p:cNvPr>
          <p:cNvSpPr>
            <a:spLocks noGrp="1"/>
          </p:cNvSpPr>
          <p:nvPr>
            <p:ph type="body" sz="quarter" idx="15" hasCustomPrompt="1"/>
          </p:nvPr>
        </p:nvSpPr>
        <p:spPr>
          <a:xfrm>
            <a:off x="455196" y="1812516"/>
            <a:ext cx="2003444" cy="936605"/>
          </a:xfrm>
          <a:prstGeom prst="rect">
            <a:avLst/>
          </a:prstGeo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00" name="Slide Number Placeholder 5">
            <a:extLst>
              <a:ext uri="{FF2B5EF4-FFF2-40B4-BE49-F238E27FC236}">
                <a16:creationId xmlns:a16="http://schemas.microsoft.com/office/drawing/2014/main" id="{83960161-A61D-6B4B-A296-0BCF95091095}"/>
              </a:ext>
            </a:extLst>
          </p:cNvPr>
          <p:cNvSpPr>
            <a:spLocks noGrp="1"/>
          </p:cNvSpPr>
          <p:nvPr userDrawn="1">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588308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Slide 1">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2B26CA4D-2206-644B-BD65-754E83CF460F}"/>
              </a:ext>
            </a:extLst>
          </p:cNvPr>
          <p:cNvSpPr/>
          <p:nvPr userDrawn="1"/>
        </p:nvSpPr>
        <p:spPr>
          <a:xfrm flipV="1">
            <a:off x="-79052" y="6920402"/>
            <a:ext cx="7149518" cy="3108177"/>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485128" y="4947138"/>
            <a:ext cx="2251185" cy="1725894"/>
          </a:xfrm>
          <a:prstGeom prst="rect">
            <a:avLst/>
          </a:prstGeom>
        </p:spPr>
        <p:txBody>
          <a:bodyPr>
            <a:noAutofit/>
          </a:bodyPr>
          <a:lstStyle>
            <a:lvl1pPr marL="0" indent="0" algn="l">
              <a:buNone/>
              <a:defRPr sz="2200" b="1" i="0">
                <a:solidFill>
                  <a:srgbClr val="51C4C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644057" y="7370042"/>
            <a:ext cx="6143488" cy="2231157"/>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2" name="Text Placeholder 32">
            <a:extLst>
              <a:ext uri="{FF2B5EF4-FFF2-40B4-BE49-F238E27FC236}">
                <a16:creationId xmlns:a16="http://schemas.microsoft.com/office/drawing/2014/main" id="{B220C0F2-0730-3A43-ADC4-566F27A91B40}"/>
              </a:ext>
            </a:extLst>
          </p:cNvPr>
          <p:cNvSpPr>
            <a:spLocks noGrp="1"/>
          </p:cNvSpPr>
          <p:nvPr>
            <p:ph type="body" sz="quarter" idx="42" hasCustomPrompt="1"/>
          </p:nvPr>
        </p:nvSpPr>
        <p:spPr>
          <a:xfrm>
            <a:off x="2881961" y="4945328"/>
            <a:ext cx="3751180" cy="1725894"/>
          </a:xfrm>
          <a:prstGeom prst="rect">
            <a:avLst/>
          </a:prstGeom>
        </p:spPr>
        <p:txBody>
          <a:bodyPr>
            <a:noAutofit/>
          </a:bodyPr>
          <a:lstStyle>
            <a:lvl1pPr marL="0" indent="0" algn="l">
              <a:buNone/>
              <a:defRPr sz="1801" b="0" i="0">
                <a:solidFill>
                  <a:srgbClr val="262626"/>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US" dirty="0"/>
              <a:t>Sub-Heading</a:t>
            </a:r>
          </a:p>
        </p:txBody>
      </p:sp>
      <p:sp>
        <p:nvSpPr>
          <p:cNvPr id="121" name="Slide Number Placeholder 5">
            <a:extLst>
              <a:ext uri="{FF2B5EF4-FFF2-40B4-BE49-F238E27FC236}">
                <a16:creationId xmlns:a16="http://schemas.microsoft.com/office/drawing/2014/main" id="{68444650-64E3-8047-91B6-7E87A2519E52}"/>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7" name="Picture Placeholder 52">
            <a:extLst>
              <a:ext uri="{FF2B5EF4-FFF2-40B4-BE49-F238E27FC236}">
                <a16:creationId xmlns:a16="http://schemas.microsoft.com/office/drawing/2014/main" id="{5F987C05-E057-D14D-8CAC-5145D1FEEE2A}"/>
              </a:ext>
            </a:extLst>
          </p:cNvPr>
          <p:cNvSpPr>
            <a:spLocks noGrp="1"/>
          </p:cNvSpPr>
          <p:nvPr>
            <p:ph type="pic" sz="quarter" idx="41"/>
          </p:nvPr>
        </p:nvSpPr>
        <p:spPr>
          <a:xfrm>
            <a:off x="0" y="0"/>
            <a:ext cx="7573499" cy="465760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15675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Slide 2">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 name="Rectangle 7">
            <a:extLst>
              <a:ext uri="{FF2B5EF4-FFF2-40B4-BE49-F238E27FC236}">
                <a16:creationId xmlns:a16="http://schemas.microsoft.com/office/drawing/2014/main" id="{95A0F11A-4C72-C94D-AB63-B75B1C74565F}"/>
              </a:ext>
            </a:extLst>
          </p:cNvPr>
          <p:cNvSpPr/>
          <p:nvPr userDrawn="1"/>
        </p:nvSpPr>
        <p:spPr>
          <a:xfrm flipV="1">
            <a:off x="470487" y="2711984"/>
            <a:ext cx="3162155" cy="2406116"/>
          </a:xfrm>
          <a:prstGeom prst="rect">
            <a:avLst/>
          </a:prstGeom>
          <a:solidFill>
            <a:srgbClr val="00898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9" y="3385180"/>
            <a:ext cx="2895713" cy="1966382"/>
          </a:xfrm>
          <a:prstGeom prst="rect">
            <a:avLst/>
          </a:prstGeom>
        </p:spPr>
        <p:txBody>
          <a:bodyPr>
            <a:noAutofit/>
          </a:bodyPr>
          <a:lstStyle>
            <a:lvl1pPr marL="0" indent="0" algn="l">
              <a:buNone/>
              <a:defRPr sz="22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77182" y="5345906"/>
            <a:ext cx="3019010" cy="4414479"/>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38" name="Text Placeholder 32">
            <a:extLst>
              <a:ext uri="{FF2B5EF4-FFF2-40B4-BE49-F238E27FC236}">
                <a16:creationId xmlns:a16="http://schemas.microsoft.com/office/drawing/2014/main" id="{1CCE83F2-E8EC-754B-B93C-2CC0039DAB84}"/>
              </a:ext>
            </a:extLst>
          </p:cNvPr>
          <p:cNvSpPr>
            <a:spLocks noGrp="1"/>
          </p:cNvSpPr>
          <p:nvPr userDrawn="1">
            <p:ph type="body" sz="quarter" idx="43" hasCustomPrompt="1"/>
          </p:nvPr>
        </p:nvSpPr>
        <p:spPr>
          <a:xfrm>
            <a:off x="3927033" y="3276998"/>
            <a:ext cx="3019010" cy="6483387"/>
          </a:xfrm>
          <a:prstGeom prst="rect">
            <a:avLst/>
          </a:prstGeom>
        </p:spPr>
        <p:txBody>
          <a:bodyPr numCol="1" spcCol="288000" anchor="t">
            <a:noAutofit/>
          </a:bodyPr>
          <a:lstStyle>
            <a:lvl1pPr marL="0" indent="0" algn="just">
              <a:lnSpc>
                <a:spcPct val="100000"/>
              </a:lnSpc>
              <a:spcBef>
                <a:spcPts val="0"/>
              </a:spcBef>
              <a:buNone/>
              <a:defRPr sz="1100" b="0" i="0">
                <a:solidFill>
                  <a:srgbClr val="262626"/>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dirty="0"/>
              <a:t>Click to type </a:t>
            </a:r>
            <a:endParaRPr lang="en-US" dirty="0"/>
          </a:p>
        </p:txBody>
      </p:sp>
      <p:sp>
        <p:nvSpPr>
          <p:cNvPr id="62" name="Rectangle 61">
            <a:extLst>
              <a:ext uri="{FF2B5EF4-FFF2-40B4-BE49-F238E27FC236}">
                <a16:creationId xmlns:a16="http://schemas.microsoft.com/office/drawing/2014/main" id="{FDE16685-169B-4A4B-AFA9-80E34A74037C}"/>
              </a:ext>
            </a:extLst>
          </p:cNvPr>
          <p:cNvSpPr/>
          <p:nvPr userDrawn="1"/>
        </p:nvSpPr>
        <p:spPr>
          <a:xfrm>
            <a:off x="7559675" y="8620217"/>
            <a:ext cx="829723" cy="1802168"/>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3" b="0" i="0" dirty="0">
              <a:latin typeface="Calibri" panose="020F0502020204030204" pitchFamily="34" charset="0"/>
            </a:endParaRPr>
          </a:p>
        </p:txBody>
      </p:sp>
      <p:sp>
        <p:nvSpPr>
          <p:cNvPr id="40" name="Slide Number Placeholder 5">
            <a:extLst>
              <a:ext uri="{FF2B5EF4-FFF2-40B4-BE49-F238E27FC236}">
                <a16:creationId xmlns:a16="http://schemas.microsoft.com/office/drawing/2014/main" id="{64480DB6-8A5E-D84A-9E12-209BC6C761B3}"/>
              </a:ext>
            </a:extLst>
          </p:cNvPr>
          <p:cNvSpPr>
            <a:spLocks noGrp="1"/>
          </p:cNvSpPr>
          <p:nvPr>
            <p:ph type="sldNum" sz="quarter" idx="4"/>
          </p:nvPr>
        </p:nvSpPr>
        <p:spPr>
          <a:xfrm>
            <a:off x="7134555" y="10316301"/>
            <a:ext cx="357598" cy="266594"/>
          </a:xfrm>
          <a:prstGeom prst="rect">
            <a:avLst/>
          </a:prstGeom>
        </p:spPr>
        <p:txBody>
          <a:bodyPr vert="horz" lIns="91440" tIns="45720" rIns="91440" bIns="45720" rtlCol="0" anchor="ctr"/>
          <a:lstStyle>
            <a:lvl1pPr algn="ctr">
              <a:defRPr sz="800" b="0" i="0">
                <a:solidFill>
                  <a:srgbClr val="00000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145896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7884106-5864-EE48-8F37-C43D2BCEBFFF}"/>
              </a:ext>
            </a:extLst>
          </p:cNvPr>
          <p:cNvSpPr>
            <a:spLocks noGrp="1"/>
          </p:cNvSpPr>
          <p:nvPr>
            <p:ph type="sldNum" sz="quarter" idx="4"/>
          </p:nvPr>
        </p:nvSpPr>
        <p:spPr>
          <a:xfrm>
            <a:off x="7134555" y="10275337"/>
            <a:ext cx="357598" cy="266594"/>
          </a:xfrm>
          <a:prstGeom prst="rect">
            <a:avLst/>
          </a:prstGeom>
        </p:spPr>
        <p:txBody>
          <a:bodyPr vert="horz" lIns="91440" tIns="45720" rIns="91440" bIns="45720" rtlCol="0" anchor="ctr"/>
          <a:lstStyle>
            <a:lvl1pPr algn="ctr">
              <a:defRPr sz="800" b="0" i="0">
                <a:solidFill>
                  <a:srgbClr val="262626"/>
                </a:solidFill>
                <a:latin typeface="Calibri" panose="020F0502020204030204" pitchFamily="34" charset="0"/>
                <a:cs typeface="Calibri" panose="020F0502020204030204" pitchFamily="34" charset="0"/>
              </a:defRPr>
            </a:lvl1pPr>
          </a:lstStyle>
          <a:p>
            <a:fld id="{CB2079F2-58AF-ED44-82D7-E04B2F6FD686}" type="slidenum">
              <a:rPr lang="en-US" smtClean="0"/>
              <a:t>‹#›</a:t>
            </a:fld>
            <a:endParaRPr lang="en-US" dirty="0"/>
          </a:p>
        </p:txBody>
      </p:sp>
      <p:sp>
        <p:nvSpPr>
          <p:cNvPr id="5" name="TextBox 4">
            <a:extLst>
              <a:ext uri="{FF2B5EF4-FFF2-40B4-BE49-F238E27FC236}">
                <a16:creationId xmlns:a16="http://schemas.microsoft.com/office/drawing/2014/main" id="{D9DEC066-F394-540D-280D-9E14A971FFD1}"/>
              </a:ext>
            </a:extLst>
          </p:cNvPr>
          <p:cNvSpPr txBox="1"/>
          <p:nvPr userDrawn="1"/>
        </p:nvSpPr>
        <p:spPr>
          <a:xfrm>
            <a:off x="583893" y="10316301"/>
            <a:ext cx="6039460" cy="184666"/>
          </a:xfrm>
          <a:prstGeom prst="rect">
            <a:avLst/>
          </a:prstGeom>
          <a:noFill/>
          <a:ln>
            <a:noFill/>
          </a:ln>
        </p:spPr>
        <p:txBody>
          <a:bodyPr wrap="square">
            <a:spAutoFit/>
          </a:bodyPr>
          <a:lstStyle/>
          <a:p>
            <a:r>
              <a:rPr lang="en-US" sz="600" dirty="0">
                <a:solidFill>
                  <a:srgbClr val="00898B"/>
                </a:solidFill>
                <a:latin typeface="Calibri" panose="020F0502020204030204" pitchFamily="34" charset="0"/>
                <a:cs typeface="Calibri" panose="020F0502020204030204" pitchFamily="34" charset="0"/>
              </a:rPr>
              <a:t>Formazione professionale potenziata dall'intelligenza artificiale per un futuro sostenibile</a:t>
            </a:r>
          </a:p>
        </p:txBody>
      </p:sp>
      <p:cxnSp>
        <p:nvCxnSpPr>
          <p:cNvPr id="2" name="Straight Connector 1">
            <a:extLst>
              <a:ext uri="{FF2B5EF4-FFF2-40B4-BE49-F238E27FC236}">
                <a16:creationId xmlns:a16="http://schemas.microsoft.com/office/drawing/2014/main" id="{EC173A64-999E-8759-C0AA-7F41EA160DCC}"/>
              </a:ext>
            </a:extLst>
          </p:cNvPr>
          <p:cNvCxnSpPr>
            <a:cxnSpLocks/>
          </p:cNvCxnSpPr>
          <p:nvPr userDrawn="1"/>
        </p:nvCxnSpPr>
        <p:spPr>
          <a:xfrm rot="16200000" flipH="1">
            <a:off x="6767699" y="10408634"/>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0" r:id="rId1"/>
    <p:sldLayoutId id="2147483694" r:id="rId2"/>
    <p:sldLayoutId id="2147483691" r:id="rId3"/>
    <p:sldLayoutId id="2147483692" r:id="rId4"/>
    <p:sldLayoutId id="2147483689" r:id="rId5"/>
    <p:sldLayoutId id="2147483672" r:id="rId6"/>
    <p:sldLayoutId id="2147483684" r:id="rId7"/>
    <p:sldLayoutId id="2147483681" r:id="rId8"/>
    <p:sldLayoutId id="2147483662" r:id="rId9"/>
    <p:sldLayoutId id="2147483682" r:id="rId10"/>
    <p:sldLayoutId id="2147483663" r:id="rId11"/>
    <p:sldLayoutId id="2147483664" r:id="rId12"/>
    <p:sldLayoutId id="2147483693" r:id="rId13"/>
    <p:sldLayoutId id="2147483695" r:id="rId14"/>
    <p:sldLayoutId id="2147483665" r:id="rId15"/>
    <p:sldLayoutId id="2147483697" r:id="rId16"/>
    <p:sldLayoutId id="2147483698" r:id="rId17"/>
  </p:sldLayoutIdLst>
  <p:hf hdr="0"/>
  <p:txStyles>
    <p:titleStyle>
      <a:lvl1pPr algn="l" defTabSz="2073036"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3036" rtl="0" eaLnBrk="1" latinLnBrk="0" hangingPunct="1">
        <a:defRPr sz="4080" kern="1200">
          <a:solidFill>
            <a:schemeClr val="tx1"/>
          </a:solidFill>
          <a:latin typeface="+mn-lt"/>
          <a:ea typeface="+mn-ea"/>
          <a:cs typeface="+mn-cs"/>
        </a:defRPr>
      </a:lvl1pPr>
      <a:lvl2pPr marL="1036518" algn="l" defTabSz="2073036" rtl="0" eaLnBrk="1" latinLnBrk="0" hangingPunct="1">
        <a:defRPr sz="4080" kern="1200">
          <a:solidFill>
            <a:schemeClr val="tx1"/>
          </a:solidFill>
          <a:latin typeface="+mn-lt"/>
          <a:ea typeface="+mn-ea"/>
          <a:cs typeface="+mn-cs"/>
        </a:defRPr>
      </a:lvl2pPr>
      <a:lvl3pPr marL="2073036" algn="l" defTabSz="2073036" rtl="0" eaLnBrk="1" latinLnBrk="0" hangingPunct="1">
        <a:defRPr sz="4080" kern="1200">
          <a:solidFill>
            <a:schemeClr val="tx1"/>
          </a:solidFill>
          <a:latin typeface="+mn-lt"/>
          <a:ea typeface="+mn-ea"/>
          <a:cs typeface="+mn-cs"/>
        </a:defRPr>
      </a:lvl3pPr>
      <a:lvl4pPr marL="3109557" algn="l" defTabSz="2073036" rtl="0" eaLnBrk="1" latinLnBrk="0" hangingPunct="1">
        <a:defRPr sz="4080" kern="1200">
          <a:solidFill>
            <a:schemeClr val="tx1"/>
          </a:solidFill>
          <a:latin typeface="+mn-lt"/>
          <a:ea typeface="+mn-ea"/>
          <a:cs typeface="+mn-cs"/>
        </a:defRPr>
      </a:lvl4pPr>
      <a:lvl5pPr marL="4146076" algn="l" defTabSz="2073036" rtl="0" eaLnBrk="1" latinLnBrk="0" hangingPunct="1">
        <a:defRPr sz="4080" kern="1200">
          <a:solidFill>
            <a:schemeClr val="tx1"/>
          </a:solidFill>
          <a:latin typeface="+mn-lt"/>
          <a:ea typeface="+mn-ea"/>
          <a:cs typeface="+mn-cs"/>
        </a:defRPr>
      </a:lvl5pPr>
      <a:lvl6pPr marL="5182592" algn="l" defTabSz="2073036" rtl="0" eaLnBrk="1" latinLnBrk="0" hangingPunct="1">
        <a:defRPr sz="4080" kern="1200">
          <a:solidFill>
            <a:schemeClr val="tx1"/>
          </a:solidFill>
          <a:latin typeface="+mn-lt"/>
          <a:ea typeface="+mn-ea"/>
          <a:cs typeface="+mn-cs"/>
        </a:defRPr>
      </a:lvl6pPr>
      <a:lvl7pPr marL="6219110" algn="l" defTabSz="2073036" rtl="0" eaLnBrk="1" latinLnBrk="0" hangingPunct="1">
        <a:defRPr sz="4080" kern="1200">
          <a:solidFill>
            <a:schemeClr val="tx1"/>
          </a:solidFill>
          <a:latin typeface="+mn-lt"/>
          <a:ea typeface="+mn-ea"/>
          <a:cs typeface="+mn-cs"/>
        </a:defRPr>
      </a:lvl7pPr>
      <a:lvl8pPr marL="7255631" algn="l" defTabSz="2073036" rtl="0" eaLnBrk="1" latinLnBrk="0" hangingPunct="1">
        <a:defRPr sz="4080" kern="1200">
          <a:solidFill>
            <a:schemeClr val="tx1"/>
          </a:solidFill>
          <a:latin typeface="+mn-lt"/>
          <a:ea typeface="+mn-ea"/>
          <a:cs typeface="+mn-cs"/>
        </a:defRPr>
      </a:lvl8pPr>
      <a:lvl9pPr marL="8292148" algn="l" defTabSz="2073036"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16.xml"/><Relationship Id="rId5" Type="http://schemas.openxmlformats.org/officeDocument/2006/relationships/hyperlink" Target="https://www.proveye.io/"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hyperlink" Target="https://www.watermagazine.co.uk/2023/09/26/ai-analytics-transforms-water-management-in-norway/"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Layout" Target="../slideLayouts/slideLayout16.xml"/><Relationship Id="rId5" Type="http://schemas.openxmlformats.org/officeDocument/2006/relationships/hyperlink" Target="https://indiaai.gov.in/case-study/ai-for-sustainable-water-in-bengaluru"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hyperlink" Target="https://proinstall-bg.com/en/pallets-main-page/" TargetMode="Externa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hyperlink" Target="https://robotics-bulgaria.com/article/672-institutat-po-mehanika-kam-ban-razrabotva-kargo-dronove-ot-novo-pokolenie-sas-sadeystvie-ot-klaster-podemna-tehnika-?utm_source=newsletter&amp;utm_medium=email&amp;utm_campaign=Robotics-2024-12-13"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hyperlink" Target="https://www.equinor.com/energy/offshore-wind" TargetMode="External"/><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hyperlink" Target="https://www.nordex-online.com/en/nordics/" TargetMode="Externa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hyperlink" Target="https://www.elvia.no/" TargetMode="External"/><Relationship Id="rId3" Type="http://schemas.openxmlformats.org/officeDocument/2006/relationships/image" Target="../media/image10.png"/><Relationship Id="rId7"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hyperlink" Target="https://www.statkraft.no/" TargetMode="Externa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 Target="slide8.xml"/><Relationship Id="rId7" Type="http://schemas.openxmlformats.org/officeDocument/2006/relationships/slide" Target="slide20.xml"/><Relationship Id="rId2" Type="http://schemas.openxmlformats.org/officeDocument/2006/relationships/slide" Target="slide4.xml"/><Relationship Id="rId1" Type="http://schemas.openxmlformats.org/officeDocument/2006/relationships/slideLayout" Target="../slideLayouts/slideLayout17.xml"/><Relationship Id="rId6" Type="http://schemas.openxmlformats.org/officeDocument/2006/relationships/slide" Target="slide17.xml"/><Relationship Id="rId11" Type="http://schemas.openxmlformats.org/officeDocument/2006/relationships/image" Target="../media/image8.jpeg"/><Relationship Id="rId5" Type="http://schemas.openxmlformats.org/officeDocument/2006/relationships/slide" Target="slide14.xml"/><Relationship Id="rId10" Type="http://schemas.openxmlformats.org/officeDocument/2006/relationships/slide" Target="slide28.xml"/><Relationship Id="rId4" Type="http://schemas.openxmlformats.org/officeDocument/2006/relationships/slide" Target="slide11.xml"/><Relationship Id="rId9" Type="http://schemas.openxmlformats.org/officeDocument/2006/relationships/slide" Target="slide25.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 Id="rId4" Type="http://schemas.openxmlformats.org/officeDocument/2006/relationships/hyperlink" Target="https://sustainvet.e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hyperlink" Target="https://www.dairymaster.com/ie/products/moomonitor/"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hyperlink" Target="https://orobix.com/en/ai-solutions-and-case-histories/"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6.xml"/><Relationship Id="rId5" Type="http://schemas.openxmlformats.org/officeDocument/2006/relationships/hyperlink" Target="https://www.plantvoice.it/" TargetMode="Externa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90CC37-FC72-6607-FA38-5917C01896E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EF92E8-3EDF-A3EC-440F-0DE5679D1A23}"/>
              </a:ext>
            </a:extLst>
          </p:cNvPr>
          <p:cNvPicPr>
            <a:picLocks noChangeAspect="1"/>
          </p:cNvPicPr>
          <p:nvPr/>
        </p:nvPicPr>
        <p:blipFill rotWithShape="1">
          <a:blip r:embed="rId2"/>
          <a:srcRect l="18616" r="18616"/>
          <a:stretch/>
        </p:blipFill>
        <p:spPr>
          <a:xfrm>
            <a:off x="-1" y="2144853"/>
            <a:ext cx="7559676" cy="6749765"/>
          </a:xfrm>
          <a:prstGeom prst="rect">
            <a:avLst/>
          </a:prstGeom>
        </p:spPr>
      </p:pic>
      <p:sp>
        <p:nvSpPr>
          <p:cNvPr id="16" name="Rectangle 15">
            <a:extLst>
              <a:ext uri="{FF2B5EF4-FFF2-40B4-BE49-F238E27FC236}">
                <a16:creationId xmlns:a16="http://schemas.microsoft.com/office/drawing/2014/main" id="{8162D1C8-48FD-B454-8D9B-0D0F051C56BD}"/>
              </a:ext>
            </a:extLst>
          </p:cNvPr>
          <p:cNvSpPr/>
          <p:nvPr/>
        </p:nvSpPr>
        <p:spPr>
          <a:xfrm>
            <a:off x="-1" y="2144852"/>
            <a:ext cx="7559675" cy="6749765"/>
          </a:xfrm>
          <a:prstGeom prst="rect">
            <a:avLst/>
          </a:prstGeom>
          <a:gradFill>
            <a:gsLst>
              <a:gs pos="16000">
                <a:srgbClr val="00898B">
                  <a:alpha val="15922"/>
                </a:srgbClr>
              </a:gs>
              <a:gs pos="95000">
                <a:srgbClr val="51C4C6">
                  <a:alpha val="56057"/>
                </a:srgbClr>
              </a:gs>
              <a:gs pos="74000">
                <a:srgbClr val="51C4C6">
                  <a:alpha val="0"/>
                </a:srgbClr>
              </a:gs>
              <a:gs pos="0">
                <a:srgbClr val="00403F"/>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0A60CAB0-95F0-33DD-76E8-A48C18B0D7C1}"/>
              </a:ext>
            </a:extLst>
          </p:cNvPr>
          <p:cNvSpPr/>
          <p:nvPr/>
        </p:nvSpPr>
        <p:spPr>
          <a:xfrm rot="10550100">
            <a:off x="5478661" y="1622710"/>
            <a:ext cx="2972668" cy="260756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D6FE7A6A-D3AF-8637-B173-DA0ED2B12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3489" y="352515"/>
            <a:ext cx="2981595" cy="1412334"/>
          </a:xfrm>
          <a:prstGeom prst="rect">
            <a:avLst/>
          </a:prstGeom>
        </p:spPr>
      </p:pic>
      <p:sp>
        <p:nvSpPr>
          <p:cNvPr id="7" name="Freeform 6">
            <a:extLst>
              <a:ext uri="{FF2B5EF4-FFF2-40B4-BE49-F238E27FC236}">
                <a16:creationId xmlns:a16="http://schemas.microsoft.com/office/drawing/2014/main" id="{7531EADF-8A7F-AD61-C247-BB9083362AF0}"/>
              </a:ext>
            </a:extLst>
          </p:cNvPr>
          <p:cNvSpPr/>
          <p:nvPr/>
        </p:nvSpPr>
        <p:spPr>
          <a:xfrm rot="12294402">
            <a:off x="-526794" y="6314157"/>
            <a:ext cx="2341288" cy="1884971"/>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BF243C20-9EDC-22AE-FD7D-312140EE53C2}"/>
              </a:ext>
            </a:extLst>
          </p:cNvPr>
          <p:cNvGrpSpPr/>
          <p:nvPr/>
        </p:nvGrpSpPr>
        <p:grpSpPr>
          <a:xfrm>
            <a:off x="456096" y="9892530"/>
            <a:ext cx="4246354" cy="323165"/>
            <a:chOff x="1102025" y="8113054"/>
            <a:chExt cx="4246354" cy="323165"/>
          </a:xfrm>
        </p:grpSpPr>
        <p:sp>
          <p:nvSpPr>
            <p:cNvPr id="14" name="TextBox 13">
              <a:extLst>
                <a:ext uri="{FF2B5EF4-FFF2-40B4-BE49-F238E27FC236}">
                  <a16:creationId xmlns:a16="http://schemas.microsoft.com/office/drawing/2014/main" id="{F53ED1B7-7847-3418-0A5B-0BAE5E1E5CC2}"/>
                </a:ext>
              </a:extLst>
            </p:cNvPr>
            <p:cNvSpPr txBox="1"/>
            <p:nvPr userDrawn="1"/>
          </p:nvSpPr>
          <p:spPr>
            <a:xfrm>
              <a:off x="2486566" y="8113054"/>
              <a:ext cx="2861813" cy="323165"/>
            </a:xfrm>
            <a:prstGeom prst="rect">
              <a:avLst/>
            </a:prstGeom>
            <a:noFill/>
          </p:spPr>
          <p:txBody>
            <a:bodyPr wrap="square">
              <a:spAutoFit/>
            </a:bodyPr>
            <a:lstStyle/>
            <a:p>
              <a:pPr algn="just"/>
              <a:r>
                <a:rPr lang="en-IE" sz="500" b="0" i="0" dirty="0">
                  <a:solidFill>
                    <a:srgbClr val="262626"/>
                  </a:solidFill>
                  <a:effectLst/>
                  <a:latin typeface="Calibri" panose="020F0502020204030204" pitchFamily="34" charset="0"/>
                  <a:cs typeface="Calibri" panose="020F0502020204030204" pitchFamily="34" charset="0"/>
                </a:rPr>
                <a:t>Finanziato dall'Unione Europea. Le opinioni e i punti di vista espressi sono tuttavia esclusivamente quelli dell'autore/degli autori e non riflettono necessariamente quelli dell'Unione Europea o dell'Agenzia esecutiva per l'istruzione e la cultura (EACEA). Né l'Unione Europea né l'EACEA possono essere ritenute responsabili per essi.</a:t>
              </a:r>
              <a:endParaRPr lang="en-US" sz="500" dirty="0">
                <a:solidFill>
                  <a:srgbClr val="262626"/>
                </a:solidFill>
                <a:latin typeface="Calibri" panose="020F0502020204030204" pitchFamily="34" charset="0"/>
                <a:cs typeface="Calibri" panose="020F0502020204030204" pitchFamily="34" charset="0"/>
              </a:endParaRPr>
            </a:p>
          </p:txBody>
        </p:sp>
        <p:pic>
          <p:nvPicPr>
            <p:cNvPr id="15" name="Picture 14" descr="Co-funded by the European Union logo in png for web usage">
              <a:extLst>
                <a:ext uri="{FF2B5EF4-FFF2-40B4-BE49-F238E27FC236}">
                  <a16:creationId xmlns:a16="http://schemas.microsoft.com/office/drawing/2014/main" id="{9063BE45-862B-0E43-3A88-5E7FA290466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102025" y="8143335"/>
              <a:ext cx="1343832" cy="281243"/>
            </a:xfrm>
            <a:prstGeom prst="rect">
              <a:avLst/>
            </a:prstGeom>
            <a:noFill/>
            <a:ln>
              <a:noFill/>
            </a:ln>
          </p:spPr>
        </p:pic>
      </p:grpSp>
      <p:sp>
        <p:nvSpPr>
          <p:cNvPr id="5" name="Text Placeholder 17">
            <a:extLst>
              <a:ext uri="{FF2B5EF4-FFF2-40B4-BE49-F238E27FC236}">
                <a16:creationId xmlns:a16="http://schemas.microsoft.com/office/drawing/2014/main" id="{7144B1AC-CEBA-CB1E-FDC4-3946FA2DB4EF}"/>
              </a:ext>
            </a:extLst>
          </p:cNvPr>
          <p:cNvSpPr txBox="1">
            <a:spLocks/>
          </p:cNvSpPr>
          <p:nvPr/>
        </p:nvSpPr>
        <p:spPr>
          <a:xfrm rot="16200000">
            <a:off x="5092239" y="2397358"/>
            <a:ext cx="3148066" cy="597446"/>
          </a:xfrm>
          <a:prstGeom prst="rect">
            <a:avLst/>
          </a:prstGeom>
          <a:solidFill>
            <a:srgbClr val="ADD037"/>
          </a:solidFill>
        </p:spPr>
        <p:txBody>
          <a:bodyPr anchor="ct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buNone/>
            </a:pPr>
            <a:r>
              <a:rPr lang="en-US" sz="2600" b="0" dirty="0" err="1">
                <a:solidFill>
                  <a:schemeClr val="bg1"/>
                </a:solidFill>
                <a:latin typeface="Calibri" panose="020F0502020204030204" pitchFamily="34" charset="0"/>
                <a:cs typeface="Calibri" panose="020F0502020204030204" pitchFamily="34" charset="0"/>
              </a:rPr>
              <a:t>www.</a:t>
            </a:r>
            <a:r>
              <a:rPr lang="en-US" sz="2600" dirty="0" err="1">
                <a:solidFill>
                  <a:schemeClr val="bg1"/>
                </a:solidFill>
                <a:latin typeface="Calibri" panose="020F0502020204030204" pitchFamily="34" charset="0"/>
                <a:cs typeface="Calibri" panose="020F0502020204030204" pitchFamily="34" charset="0"/>
              </a:rPr>
              <a:t>sustainvet.</a:t>
            </a:r>
            <a:r>
              <a:rPr lang="en-US" sz="2600" b="0" dirty="0" err="1">
                <a:solidFill>
                  <a:schemeClr val="bg1"/>
                </a:solidFill>
                <a:latin typeface="Calibri" panose="020F0502020204030204" pitchFamily="34" charset="0"/>
                <a:cs typeface="Calibri" panose="020F0502020204030204" pitchFamily="34" charset="0"/>
              </a:rPr>
              <a:t>eu</a:t>
            </a:r>
            <a:endParaRPr lang="en-US" sz="2600" b="0" dirty="0">
              <a:solidFill>
                <a:schemeClr val="bg1"/>
              </a:solidFill>
              <a:latin typeface="Calibri" panose="020F0502020204030204" pitchFamily="34" charset="0"/>
              <a:cs typeface="Calibri" panose="020F0502020204030204" pitchFamily="34" charset="0"/>
            </a:endParaRPr>
          </a:p>
        </p:txBody>
      </p:sp>
      <p:sp>
        <p:nvSpPr>
          <p:cNvPr id="10" name="Text Placeholder 16">
            <a:extLst>
              <a:ext uri="{FF2B5EF4-FFF2-40B4-BE49-F238E27FC236}">
                <a16:creationId xmlns:a16="http://schemas.microsoft.com/office/drawing/2014/main" id="{93E8FBE8-7ADD-EB29-E6DB-D24EC6187B7D}"/>
              </a:ext>
            </a:extLst>
          </p:cNvPr>
          <p:cNvSpPr txBox="1">
            <a:spLocks/>
          </p:cNvSpPr>
          <p:nvPr/>
        </p:nvSpPr>
        <p:spPr>
          <a:xfrm>
            <a:off x="-208714" y="7520020"/>
            <a:ext cx="8267603" cy="1740471"/>
          </a:xfrm>
          <a:prstGeom prst="rect">
            <a:avLst/>
          </a:prstGeom>
          <a:noFill/>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11500" b="1" spc="-500" dirty="0">
                <a:solidFill>
                  <a:schemeClr val="bg1"/>
                </a:solidFill>
                <a:latin typeface="Calibri" panose="020F0502020204030204" pitchFamily="34" charset="0"/>
                <a:cs typeface="Calibri" panose="020F0502020204030204" pitchFamily="34" charset="0"/>
              </a:rPr>
              <a:t>CASI DI SUDIO</a:t>
            </a:r>
          </a:p>
        </p:txBody>
      </p:sp>
      <p:pic>
        <p:nvPicPr>
          <p:cNvPr id="3" name="Picture 2">
            <a:extLst>
              <a:ext uri="{FF2B5EF4-FFF2-40B4-BE49-F238E27FC236}">
                <a16:creationId xmlns:a16="http://schemas.microsoft.com/office/drawing/2014/main" id="{E9F5F513-2426-A6E4-E2C7-6112E7E3F763}"/>
              </a:ext>
            </a:extLst>
          </p:cNvPr>
          <p:cNvPicPr>
            <a:picLocks noChangeAspect="1"/>
          </p:cNvPicPr>
          <p:nvPr/>
        </p:nvPicPr>
        <p:blipFill>
          <a:blip r:embed="rId5"/>
          <a:stretch>
            <a:fillRect/>
          </a:stretch>
        </p:blipFill>
        <p:spPr>
          <a:xfrm>
            <a:off x="5618514" y="9709953"/>
            <a:ext cx="1047758" cy="619130"/>
          </a:xfrm>
          <a:prstGeom prst="rect">
            <a:avLst/>
          </a:prstGeom>
        </p:spPr>
      </p:pic>
    </p:spTree>
    <p:extLst>
      <p:ext uri="{BB962C8B-B14F-4D97-AF65-F5344CB8AC3E}">
        <p14:creationId xmlns:p14="http://schemas.microsoft.com/office/powerpoint/2010/main" val="25323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F339-1A22-250A-9694-AD7B69FA14DD}"/>
            </a:ext>
          </a:extLst>
        </p:cNvPr>
        <p:cNvGrpSpPr/>
        <p:nvPr/>
      </p:nvGrpSpPr>
      <p:grpSpPr>
        <a:xfrm>
          <a:off x="0" y="0"/>
          <a:ext cx="0" cy="0"/>
          <a:chOff x="0" y="0"/>
          <a:chExt cx="0" cy="0"/>
        </a:xfrm>
      </p:grpSpPr>
      <p:grpSp>
        <p:nvGrpSpPr>
          <p:cNvPr id="23" name="Graphic 2">
            <a:extLst>
              <a:ext uri="{FF2B5EF4-FFF2-40B4-BE49-F238E27FC236}">
                <a16:creationId xmlns:a16="http://schemas.microsoft.com/office/drawing/2014/main" id="{63FF5848-1847-A228-5315-457D6D4F3D00}"/>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31C1DC05-30DF-9B28-1ACF-298CC80D90EC}"/>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6C90454-0201-16F7-C695-25B9C7F2450F}"/>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127D6B4-6EAD-6AF3-2D67-6E6708FE16C2}"/>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22370218-B390-AAF7-5D18-C67046DA5790}"/>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6F0B39DB-DB30-C2B6-07F8-37C68CA35D6D}"/>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8C42B9E5-5B2A-7B55-D7F1-2EA5BC02741B}"/>
              </a:ext>
            </a:extLst>
          </p:cNvPr>
          <p:cNvSpPr txBox="1"/>
          <p:nvPr/>
        </p:nvSpPr>
        <p:spPr>
          <a:xfrm>
            <a:off x="613655" y="29221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90" name="Straight Connector 89">
            <a:extLst>
              <a:ext uri="{FF2B5EF4-FFF2-40B4-BE49-F238E27FC236}">
                <a16:creationId xmlns:a16="http://schemas.microsoft.com/office/drawing/2014/main" id="{0B7B0034-AAFE-2C2E-F81E-EE347A190435}"/>
              </a:ext>
            </a:extLst>
          </p:cNvPr>
          <p:cNvCxnSpPr>
            <a:cxnSpLocks/>
            <a:stCxn id="88" idx="1"/>
          </p:cNvCxnSpPr>
          <p:nvPr/>
        </p:nvCxnSpPr>
        <p:spPr>
          <a:xfrm flipH="1" flipV="1">
            <a:off x="-2944" y="474891"/>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80B27467-1130-C978-6B28-AD6B9EC5B66B}"/>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2B28B0C2-EBD2-6F81-76B8-4A3A1EA4F894}"/>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10</a:t>
            </a:fld>
            <a:endParaRPr lang="en-US" dirty="0">
              <a:solidFill>
                <a:srgbClr val="262626"/>
              </a:solidFill>
            </a:endParaRPr>
          </a:p>
        </p:txBody>
      </p:sp>
      <p:cxnSp>
        <p:nvCxnSpPr>
          <p:cNvPr id="2" name="Straight Connector 1">
            <a:extLst>
              <a:ext uri="{FF2B5EF4-FFF2-40B4-BE49-F238E27FC236}">
                <a16:creationId xmlns:a16="http://schemas.microsoft.com/office/drawing/2014/main" id="{F3E977DB-0A16-AD0A-FD48-055332C278EA}"/>
              </a:ext>
            </a:extLst>
          </p:cNvPr>
          <p:cNvCxnSpPr>
            <a:cxnSpLocks/>
          </p:cNvCxnSpPr>
          <p:nvPr/>
        </p:nvCxnSpPr>
        <p:spPr>
          <a:xfrm>
            <a:off x="3144540" y="1748293"/>
            <a:ext cx="0" cy="1528682"/>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EC061FB-B959-2ABA-77A5-3279F9F91D2D}"/>
              </a:ext>
            </a:extLst>
          </p:cNvPr>
          <p:cNvCxnSpPr>
            <a:cxnSpLocks/>
          </p:cNvCxnSpPr>
          <p:nvPr/>
        </p:nvCxnSpPr>
        <p:spPr>
          <a:xfrm>
            <a:off x="-2944" y="1754388"/>
            <a:ext cx="314748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397D42-04A8-42C9-0B70-85937D44FE6A}"/>
              </a:ext>
            </a:extLst>
          </p:cNvPr>
          <p:cNvCxnSpPr>
            <a:cxnSpLocks/>
          </p:cNvCxnSpPr>
          <p:nvPr/>
        </p:nvCxnSpPr>
        <p:spPr>
          <a:xfrm>
            <a:off x="3144540" y="3267739"/>
            <a:ext cx="441513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8" name="Text Placeholder 1">
            <a:extLst>
              <a:ext uri="{FF2B5EF4-FFF2-40B4-BE49-F238E27FC236}">
                <a16:creationId xmlns:a16="http://schemas.microsoft.com/office/drawing/2014/main" id="{71AA12C5-0E6F-DE7E-BED3-52DFBC96738E}"/>
              </a:ext>
            </a:extLst>
          </p:cNvPr>
          <p:cNvSpPr txBox="1">
            <a:spLocks/>
          </p:cNvSpPr>
          <p:nvPr/>
        </p:nvSpPr>
        <p:spPr>
          <a:xfrm>
            <a:off x="585015" y="942475"/>
            <a:ext cx="6389643" cy="787775"/>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PLANTVOICE è attualmente in uso in venti aziende agricole, dove monitora circa 150 ettari di terreno agricolo. I dati raccolti dagli agricoltori che utilizzano il sistema hanno dimostrato significativi miglioramenti nell'efficienza delle risorse e nella produttività.</a:t>
            </a:r>
          </a:p>
        </p:txBody>
      </p:sp>
      <p:cxnSp>
        <p:nvCxnSpPr>
          <p:cNvPr id="13" name="Straight Connector 12">
            <a:extLst>
              <a:ext uri="{FF2B5EF4-FFF2-40B4-BE49-F238E27FC236}">
                <a16:creationId xmlns:a16="http://schemas.microsoft.com/office/drawing/2014/main" id="{12A3553A-B69D-0D0B-A9A9-96866BFDE817}"/>
              </a:ext>
            </a:extLst>
          </p:cNvPr>
          <p:cNvCxnSpPr>
            <a:cxnSpLocks/>
          </p:cNvCxnSpPr>
          <p:nvPr/>
        </p:nvCxnSpPr>
        <p:spPr>
          <a:xfrm>
            <a:off x="3137416" y="5989517"/>
            <a:ext cx="0" cy="109642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1BEDBCB-B87F-1B38-111E-FE6443E012EA}"/>
              </a:ext>
            </a:extLst>
          </p:cNvPr>
          <p:cNvCxnSpPr>
            <a:cxnSpLocks/>
          </p:cNvCxnSpPr>
          <p:nvPr/>
        </p:nvCxnSpPr>
        <p:spPr>
          <a:xfrm>
            <a:off x="-10068" y="5995612"/>
            <a:ext cx="314748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256DC23-547D-989B-1EDB-689F6D1174B4}"/>
              </a:ext>
            </a:extLst>
          </p:cNvPr>
          <p:cNvCxnSpPr>
            <a:cxnSpLocks/>
          </p:cNvCxnSpPr>
          <p:nvPr/>
        </p:nvCxnSpPr>
        <p:spPr>
          <a:xfrm>
            <a:off x="3137416" y="7085940"/>
            <a:ext cx="43952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BE48C7-58B4-74F4-A922-C1158F90AF1E}"/>
              </a:ext>
            </a:extLst>
          </p:cNvPr>
          <p:cNvCxnSpPr>
            <a:cxnSpLocks/>
          </p:cNvCxnSpPr>
          <p:nvPr/>
        </p:nvCxnSpPr>
        <p:spPr>
          <a:xfrm>
            <a:off x="3115181" y="7443002"/>
            <a:ext cx="0" cy="1488496"/>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6BC3D6-9CCB-948A-4B78-B2AABE099339}"/>
              </a:ext>
            </a:extLst>
          </p:cNvPr>
          <p:cNvCxnSpPr>
            <a:cxnSpLocks/>
          </p:cNvCxnSpPr>
          <p:nvPr/>
        </p:nvCxnSpPr>
        <p:spPr>
          <a:xfrm>
            <a:off x="-32303" y="7449097"/>
            <a:ext cx="314748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4D29347-D56F-2F10-907C-0B5ADAB61AB6}"/>
              </a:ext>
            </a:extLst>
          </p:cNvPr>
          <p:cNvCxnSpPr>
            <a:cxnSpLocks/>
          </p:cNvCxnSpPr>
          <p:nvPr/>
        </p:nvCxnSpPr>
        <p:spPr>
          <a:xfrm>
            <a:off x="3119681" y="8931498"/>
            <a:ext cx="441513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A1BAB6E-8ABC-2B48-26AD-CB5FAFF5B7B0}"/>
              </a:ext>
            </a:extLst>
          </p:cNvPr>
          <p:cNvSpPr txBox="1"/>
          <p:nvPr/>
        </p:nvSpPr>
        <p:spPr>
          <a:xfrm>
            <a:off x="569633" y="1592936"/>
            <a:ext cx="1763650" cy="710772"/>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I principali vantaggi includono:</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118A9E91-94A2-C876-8D47-EF2E2EFF7CBB}"/>
              </a:ext>
            </a:extLst>
          </p:cNvPr>
          <p:cNvSpPr txBox="1"/>
          <p:nvPr/>
        </p:nvSpPr>
        <p:spPr>
          <a:xfrm>
            <a:off x="3284091" y="1830549"/>
            <a:ext cx="3486159" cy="1785553"/>
          </a:xfrm>
          <a:prstGeom prst="rect">
            <a:avLst/>
          </a:prstGeom>
          <a:noFill/>
        </p:spPr>
        <p:txBody>
          <a:bodyPr wrap="square" rtlCol="0">
            <a:spAutoFit/>
          </a:bodyPr>
          <a:lstStyle/>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Riduzione del 40% del consumo idrico, </a:t>
            </a:r>
            <a:r>
              <a:rPr lang="en-US" sz="1150" dirty="0" err="1">
                <a:solidFill>
                  <a:srgbClr val="000000"/>
                </a:solidFill>
                <a:latin typeface="Calibri" panose="020F0502020204030204" pitchFamily="34" charset="0"/>
                <a:cs typeface="Calibri" panose="020F0502020204030204" pitchFamily="34" charset="0"/>
              </a:rPr>
              <a:t>ottimizzando </a:t>
            </a:r>
            <a:r>
              <a:rPr lang="en-US" sz="1150" dirty="0">
                <a:solidFill>
                  <a:srgbClr val="000000"/>
                </a:solidFill>
                <a:latin typeface="Calibri" panose="020F0502020204030204" pitchFamily="34" charset="0"/>
                <a:cs typeface="Calibri" panose="020F0502020204030204" pitchFamily="34" charset="0"/>
              </a:rPr>
              <a:t>le pratiche di irrigazione.</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Riduzione media del 13% del consumo </a:t>
            </a:r>
            <a:r>
              <a:rPr lang="en-US" sz="1150" dirty="0" err="1">
                <a:solidFill>
                  <a:srgbClr val="000000"/>
                </a:solidFill>
                <a:latin typeface="Calibri" panose="020F0502020204030204" pitchFamily="34" charset="0"/>
                <a:cs typeface="Calibri" panose="020F0502020204030204" pitchFamily="34" charset="0"/>
              </a:rPr>
              <a:t>di fertilizzanti</a:t>
            </a:r>
            <a:r>
              <a:rPr lang="en-US" sz="1150" dirty="0">
                <a:solidFill>
                  <a:srgbClr val="000000"/>
                </a:solidFill>
                <a:latin typeface="Calibri" panose="020F0502020204030204" pitchFamily="34" charset="0"/>
                <a:cs typeface="Calibri" panose="020F0502020204030204" pitchFamily="34" charset="0"/>
              </a:rPr>
              <a:t>, contribuendo a un'agricoltura più sostenibile.</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Riduzione dei costi di produzione, grazie a una gestione </a:t>
            </a:r>
            <a:r>
              <a:rPr lang="en-US" sz="1150" dirty="0" err="1">
                <a:solidFill>
                  <a:srgbClr val="000000"/>
                </a:solidFill>
                <a:latin typeface="Calibri" panose="020F0502020204030204" pitchFamily="34" charset="0"/>
                <a:cs typeface="Calibri" panose="020F0502020204030204" pitchFamily="34" charset="0"/>
              </a:rPr>
              <a:t>ottimizzata </a:t>
            </a:r>
            <a:r>
              <a:rPr lang="en-US" sz="1150" dirty="0">
                <a:solidFill>
                  <a:srgbClr val="000000"/>
                </a:solidFill>
                <a:latin typeface="Calibri" panose="020F0502020204030204" pitchFamily="34" charset="0"/>
                <a:cs typeface="Calibri" panose="020F0502020204030204" pitchFamily="34" charset="0"/>
              </a:rPr>
              <a:t>delle risorse.</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Aumento della resa e miglioramento della qualità dei prodotti, garantendo una maggiore redditività per gli agricoltori.</a:t>
            </a: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755650" lvl="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FF2DCCAB-F6C9-7C39-0368-8291E8195B91}"/>
              </a:ext>
            </a:extLst>
          </p:cNvPr>
          <p:cNvSpPr txBox="1"/>
          <p:nvPr/>
        </p:nvSpPr>
        <p:spPr>
          <a:xfrm>
            <a:off x="562508" y="5834160"/>
            <a:ext cx="2236147" cy="300403"/>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Sistema a semaforo: </a:t>
            </a:r>
          </a:p>
        </p:txBody>
      </p:sp>
      <p:sp>
        <p:nvSpPr>
          <p:cNvPr id="50" name="TextBox 49">
            <a:extLst>
              <a:ext uri="{FF2B5EF4-FFF2-40B4-BE49-F238E27FC236}">
                <a16:creationId xmlns:a16="http://schemas.microsoft.com/office/drawing/2014/main" id="{6C9DDC9C-45F8-5A4E-A04C-55769A77E605}"/>
              </a:ext>
            </a:extLst>
          </p:cNvPr>
          <p:cNvSpPr txBox="1"/>
          <p:nvPr/>
        </p:nvSpPr>
        <p:spPr>
          <a:xfrm>
            <a:off x="3276967" y="6071773"/>
            <a:ext cx="3675184" cy="1016112"/>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tabLst>
                <a:tab pos="665163" algn="l"/>
              </a:tabLst>
            </a:pPr>
            <a:r>
              <a:rPr lang="en-US" sz="1150" b="1" dirty="0">
                <a:solidFill>
                  <a:srgbClr val="000000"/>
                </a:solidFill>
                <a:latin typeface="Calibri" panose="020F0502020204030204" pitchFamily="34" charset="0"/>
                <a:cs typeface="Calibri" panose="020F0502020204030204" pitchFamily="34" charset="0"/>
              </a:rPr>
              <a:t>Verde </a:t>
            </a:r>
            <a:r>
              <a:rPr lang="en-US" sz="1150" dirty="0">
                <a:solidFill>
                  <a:srgbClr val="000000"/>
                </a:solidFill>
                <a:latin typeface="Calibri" panose="020F0502020204030204" pitchFamily="34" charset="0"/>
                <a:cs typeface="Calibri" panose="020F0502020204030204" pitchFamily="34" charset="0"/>
              </a:rPr>
              <a:t>   Stato di salute ottimale, nessuna azione richiesta.</a:t>
            </a:r>
          </a:p>
          <a:p>
            <a:pPr marL="182563" indent="-174625">
              <a:lnSpc>
                <a:spcPts val="1240"/>
              </a:lnSpc>
              <a:buClr>
                <a:srgbClr val="60BB47"/>
              </a:buClr>
              <a:buFont typeface="Arial" panose="020B0604020202020204" pitchFamily="34" charset="0"/>
              <a:buChar char="•"/>
              <a:tabLst>
                <a:tab pos="665163" algn="l"/>
              </a:tabLst>
            </a:pPr>
            <a:r>
              <a:rPr lang="en-US" sz="1150" b="1" dirty="0">
                <a:solidFill>
                  <a:srgbClr val="000000"/>
                </a:solidFill>
                <a:latin typeface="Calibri" panose="020F0502020204030204" pitchFamily="34" charset="0"/>
                <a:cs typeface="Calibri" panose="020F0502020204030204" pitchFamily="34" charset="0"/>
              </a:rPr>
              <a:t>Giallo </a:t>
            </a:r>
            <a:r>
              <a:rPr lang="en-US" sz="1150" dirty="0">
                <a:solidFill>
                  <a:srgbClr val="000000"/>
                </a:solidFill>
                <a:latin typeface="Calibri" panose="020F0502020204030204" pitchFamily="34" charset="0"/>
                <a:cs typeface="Calibri" panose="020F0502020204030204" pitchFamily="34" charset="0"/>
              </a:rPr>
              <a:t>   È stato rilevato un potenziale problema in fase di incubazione, che consente un intervento tempestivo.</a:t>
            </a:r>
          </a:p>
          <a:p>
            <a:pPr marL="182563" indent="-174625">
              <a:lnSpc>
                <a:spcPts val="1240"/>
              </a:lnSpc>
              <a:buClr>
                <a:srgbClr val="60BB47"/>
              </a:buClr>
              <a:buFont typeface="Arial" panose="020B0604020202020204" pitchFamily="34" charset="0"/>
              <a:buChar char="•"/>
              <a:tabLst>
                <a:tab pos="665163" algn="l"/>
              </a:tabLst>
            </a:pPr>
            <a:r>
              <a:rPr lang="en-US" sz="1150" b="1" dirty="0">
                <a:solidFill>
                  <a:srgbClr val="000000"/>
                </a:solidFill>
                <a:latin typeface="Calibri" panose="020F0502020204030204" pitchFamily="34" charset="0"/>
                <a:cs typeface="Calibri" panose="020F0502020204030204" pitchFamily="34" charset="0"/>
              </a:rPr>
              <a:t>Rosso </a:t>
            </a:r>
            <a:r>
              <a:rPr lang="en-US" sz="1150" dirty="0">
                <a:solidFill>
                  <a:srgbClr val="000000"/>
                </a:solidFill>
                <a:latin typeface="Calibri" panose="020F0502020204030204" pitchFamily="34" charset="0"/>
                <a:cs typeface="Calibri" panose="020F0502020204030204" pitchFamily="34" charset="0"/>
              </a:rPr>
              <a:t>    È stato individuato un problema grave che richiede un intervento immediato.</a:t>
            </a: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F9C0A87B-C77C-9796-0411-FD1465431665}"/>
              </a:ext>
            </a:extLst>
          </p:cNvPr>
          <p:cNvSpPr txBox="1"/>
          <p:nvPr/>
        </p:nvSpPr>
        <p:spPr>
          <a:xfrm>
            <a:off x="540273" y="7287645"/>
            <a:ext cx="2236147" cy="1326325"/>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Il sistema fornisce una mappa termica dettagliata, offrendo agli agricoltori informazioni chiare, precise e utilizzabili, identificando:</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AB80D166-B9AB-B5D7-E4DD-A7E20589FE9A}"/>
              </a:ext>
            </a:extLst>
          </p:cNvPr>
          <p:cNvSpPr txBox="1"/>
          <p:nvPr/>
        </p:nvSpPr>
        <p:spPr>
          <a:xfrm>
            <a:off x="3254732" y="7525258"/>
            <a:ext cx="3486159" cy="1631665"/>
          </a:xfrm>
          <a:prstGeom prst="rect">
            <a:avLst/>
          </a:prstGeom>
          <a:noFill/>
        </p:spPr>
        <p:txBody>
          <a:bodyPr wrap="square" rtlCol="0">
            <a:spAutoFit/>
          </a:bodyPr>
          <a:lstStyle/>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La natura esatta e la posizione di un problema all'interno del campo.</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La gravità del problema, consentendo di </a:t>
            </a:r>
            <a:r>
              <a:rPr lang="en-US" sz="1150" dirty="0" err="1">
                <a:solidFill>
                  <a:srgbClr val="000000"/>
                </a:solidFill>
                <a:latin typeface="Calibri" panose="020F0502020204030204" pitchFamily="34" charset="0"/>
                <a:cs typeface="Calibri" panose="020F0502020204030204" pitchFamily="34" charset="0"/>
              </a:rPr>
              <a:t>stabilire le priorità </a:t>
            </a:r>
            <a:r>
              <a:rPr lang="en-US" sz="1150" dirty="0">
                <a:solidFill>
                  <a:srgbClr val="000000"/>
                </a:solidFill>
                <a:latin typeface="Calibri" panose="020F0502020204030204" pitchFamily="34" charset="0"/>
                <a:cs typeface="Calibri" panose="020F0502020204030204" pitchFamily="34" charset="0"/>
              </a:rPr>
              <a:t>degli interventi.</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Chi deve intervenire, se l'agricoltore o un agronomo.</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Il rilevamento precoce dei pericoli, consentendo soluzioni tempestive, economiche e sostenibili.</a:t>
            </a: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C535D58-8A79-D2A6-EA43-96A8CEB26F1C}"/>
              </a:ext>
            </a:extLst>
          </p:cNvPr>
          <p:cNvPicPr>
            <a:picLocks noChangeAspect="1"/>
          </p:cNvPicPr>
          <p:nvPr/>
        </p:nvPicPr>
        <p:blipFill rotWithShape="1">
          <a:blip r:embed="rId2"/>
          <a:srcRect t="316" b="316"/>
          <a:stretch/>
        </p:blipFill>
        <p:spPr>
          <a:xfrm>
            <a:off x="4558552" y="3692781"/>
            <a:ext cx="2971762" cy="1906699"/>
          </a:xfrm>
          <a:prstGeom prst="rect">
            <a:avLst/>
          </a:prstGeom>
        </p:spPr>
      </p:pic>
      <p:sp>
        <p:nvSpPr>
          <p:cNvPr id="5" name="object 13">
            <a:extLst>
              <a:ext uri="{FF2B5EF4-FFF2-40B4-BE49-F238E27FC236}">
                <a16:creationId xmlns:a16="http://schemas.microsoft.com/office/drawing/2014/main" id="{D9D8C1AA-DFA3-0A73-56D1-B188EF5AF17A}"/>
              </a:ext>
            </a:extLst>
          </p:cNvPr>
          <p:cNvSpPr/>
          <p:nvPr/>
        </p:nvSpPr>
        <p:spPr>
          <a:xfrm rot="16200000">
            <a:off x="2745697" y="917721"/>
            <a:ext cx="1894087" cy="7444205"/>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6" name="TextBox 5">
            <a:extLst>
              <a:ext uri="{FF2B5EF4-FFF2-40B4-BE49-F238E27FC236}">
                <a16:creationId xmlns:a16="http://schemas.microsoft.com/office/drawing/2014/main" id="{79A82098-0716-C03B-C970-3932B20D38C2}"/>
              </a:ext>
            </a:extLst>
          </p:cNvPr>
          <p:cNvSpPr txBox="1"/>
          <p:nvPr/>
        </p:nvSpPr>
        <p:spPr>
          <a:xfrm>
            <a:off x="540272" y="4160365"/>
            <a:ext cx="4865445" cy="1054135"/>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Uno dei principali vantaggi di PLANTVOICE è che gli agricoltori possono monitorare direttamente la salute delle piante utilizzando un PC o un'app mobile. L'app è progettata per essere intuitiva e facile da usare, funzionando con un sistema a semaforo per una rapida interpretazione delle condizioni delle piante: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9" name="Group 8">
            <a:extLst>
              <a:ext uri="{FF2B5EF4-FFF2-40B4-BE49-F238E27FC236}">
                <a16:creationId xmlns:a16="http://schemas.microsoft.com/office/drawing/2014/main" id="{216CD784-0DA0-CE59-1D56-3CACD6CFB7D6}"/>
              </a:ext>
            </a:extLst>
          </p:cNvPr>
          <p:cNvGrpSpPr/>
          <p:nvPr/>
        </p:nvGrpSpPr>
        <p:grpSpPr>
          <a:xfrm>
            <a:off x="2719729" y="3447072"/>
            <a:ext cx="506531" cy="527128"/>
            <a:chOff x="3402050" y="5539672"/>
            <a:chExt cx="751576" cy="782137"/>
          </a:xfrm>
        </p:grpSpPr>
        <p:sp>
          <p:nvSpPr>
            <p:cNvPr id="10" name="Freeform 9">
              <a:extLst>
                <a:ext uri="{FF2B5EF4-FFF2-40B4-BE49-F238E27FC236}">
                  <a16:creationId xmlns:a16="http://schemas.microsoft.com/office/drawing/2014/main" id="{224B725E-B35B-C437-297D-E0F98C47EA4A}"/>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11" name="Freeform 10">
              <a:extLst>
                <a:ext uri="{FF2B5EF4-FFF2-40B4-BE49-F238E27FC236}">
                  <a16:creationId xmlns:a16="http://schemas.microsoft.com/office/drawing/2014/main" id="{E9D12CFB-DCD2-DAF2-BF3B-F5FFFE7C249F}"/>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12" name="Freeform 11">
              <a:extLst>
                <a:ext uri="{FF2B5EF4-FFF2-40B4-BE49-F238E27FC236}">
                  <a16:creationId xmlns:a16="http://schemas.microsoft.com/office/drawing/2014/main" id="{83CDC132-88A3-5A17-6357-9F5F91BA35AF}"/>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15" name="Text Placeholder 1">
            <a:extLst>
              <a:ext uri="{FF2B5EF4-FFF2-40B4-BE49-F238E27FC236}">
                <a16:creationId xmlns:a16="http://schemas.microsoft.com/office/drawing/2014/main" id="{4461CB30-FB66-E1A9-AE14-B12D3BE7CEA0}"/>
              </a:ext>
            </a:extLst>
          </p:cNvPr>
          <p:cNvSpPr txBox="1">
            <a:spLocks/>
          </p:cNvSpPr>
          <p:nvPr/>
        </p:nvSpPr>
        <p:spPr>
          <a:xfrm>
            <a:off x="562508" y="9229998"/>
            <a:ext cx="6389643" cy="61291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PLANTVOICE aiuta gli agricoltori a gestire i problemi immediati relativi alla salute delle piante e offre vantaggi di sostenibilità a lungo termine. Il sistema consente agli agricoltori di monitorare l'andamento della produzione nel tempo, garantendo migliori previsioni di resa e una gestione a lungo termine della salute delle colture. Integrando il monitoraggio basato sull'intelligenza artificiale con approfondimenti predittivi, PLANTVOICE consente agli agricoltori di preservare la salute delle piante, ridurre i costi e </a:t>
            </a:r>
            <a:r>
              <a:rPr lang="en-US" sz="1150" b="0" dirty="0" err="1">
                <a:solidFill>
                  <a:srgbClr val="262626"/>
                </a:solidFill>
              </a:rPr>
              <a:t>ottimizzare </a:t>
            </a:r>
            <a:r>
              <a:rPr lang="en-US" sz="1150" b="0" dirty="0">
                <a:solidFill>
                  <a:srgbClr val="262626"/>
                </a:solidFill>
              </a:rPr>
              <a:t>le risorse, creando un settore agricolo più sostenibile e resiliente. </a:t>
            </a:r>
          </a:p>
        </p:txBody>
      </p:sp>
    </p:spTree>
    <p:extLst>
      <p:ext uri="{BB962C8B-B14F-4D97-AF65-F5344CB8AC3E}">
        <p14:creationId xmlns:p14="http://schemas.microsoft.com/office/powerpoint/2010/main" val="418180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50F5E-5E3D-FB33-7E34-BE3E9D9986FB}"/>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9C8BEFEC-E96D-4B4A-0F8B-89243FB5F380}"/>
              </a:ext>
            </a:extLst>
          </p:cNvPr>
          <p:cNvPicPr>
            <a:picLocks noChangeAspect="1"/>
          </p:cNvPicPr>
          <p:nvPr/>
        </p:nvPicPr>
        <p:blipFill rotWithShape="1">
          <a:blip r:embed="rId2"/>
          <a:srcRect t="20147" b="20147"/>
          <a:stretch/>
        </p:blipFill>
        <p:spPr>
          <a:xfrm>
            <a:off x="0" y="1389086"/>
            <a:ext cx="7560000" cy="3385347"/>
          </a:xfrm>
          <a:prstGeom prst="rect">
            <a:avLst/>
          </a:prstGeom>
        </p:spPr>
      </p:pic>
      <p:sp>
        <p:nvSpPr>
          <p:cNvPr id="12" name="object 13">
            <a:extLst>
              <a:ext uri="{FF2B5EF4-FFF2-40B4-BE49-F238E27FC236}">
                <a16:creationId xmlns:a16="http://schemas.microsoft.com/office/drawing/2014/main" id="{55063435-DC4F-043A-C543-F7AD989A915B}"/>
              </a:ext>
            </a:extLst>
          </p:cNvPr>
          <p:cNvSpPr/>
          <p:nvPr/>
        </p:nvSpPr>
        <p:spPr>
          <a:xfrm>
            <a:off x="509999" y="3773565"/>
            <a:ext cx="3128424" cy="1456361"/>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767D1930-DE4B-53F5-4E9C-F6974C3FF1A8}"/>
              </a:ext>
            </a:extLst>
          </p:cNvPr>
          <p:cNvSpPr txBox="1">
            <a:spLocks/>
          </p:cNvSpPr>
          <p:nvPr/>
        </p:nvSpPr>
        <p:spPr>
          <a:xfrm>
            <a:off x="738301" y="2943360"/>
            <a:ext cx="2301782"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Plantvoice </a:t>
            </a:r>
          </a:p>
        </p:txBody>
      </p:sp>
      <p:sp>
        <p:nvSpPr>
          <p:cNvPr id="19" name="Text Placeholder 5">
            <a:extLst>
              <a:ext uri="{FF2B5EF4-FFF2-40B4-BE49-F238E27FC236}">
                <a16:creationId xmlns:a16="http://schemas.microsoft.com/office/drawing/2014/main" id="{DF790498-A72E-6C33-84B3-90A4741BD00A}"/>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una formazione e mio marito e i miei figli mi hanno sostenuto moltissimo, incoraggiandomi.</a:t>
            </a:r>
          </a:p>
        </p:txBody>
      </p:sp>
      <p:sp>
        <p:nvSpPr>
          <p:cNvPr id="129" name="Freeform 128">
            <a:extLst>
              <a:ext uri="{FF2B5EF4-FFF2-40B4-BE49-F238E27FC236}">
                <a16:creationId xmlns:a16="http://schemas.microsoft.com/office/drawing/2014/main" id="{A02EBE4E-FBCA-11DB-2C12-749D00EFEE9E}"/>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4B82B093-8325-A69C-E01A-886301EE3B8B}"/>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Irlanda</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9186CB50-AF7D-720E-A01A-240195B6CA55}"/>
              </a:ext>
            </a:extLst>
          </p:cNvPr>
          <p:cNvSpPr txBox="1"/>
          <p:nvPr/>
        </p:nvSpPr>
        <p:spPr>
          <a:xfrm>
            <a:off x="582062" y="6653866"/>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5E55EB95-9A69-5B42-D095-CE3EFC471988}"/>
              </a:ext>
            </a:extLst>
          </p:cNvPr>
          <p:cNvSpPr txBox="1">
            <a:spLocks/>
          </p:cNvSpPr>
          <p:nvPr/>
        </p:nvSpPr>
        <p:spPr>
          <a:xfrm>
            <a:off x="600134" y="7151205"/>
            <a:ext cx="6389643" cy="388123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C'è stato un problema nel settore agricolo in Irlanda, dove era difficile valutare la qualità del terreno. Ci sarebbero volute molte ore di lavoro per esplorare fisicamente il terreno, scavare e vedere com'era il suolo e quale fosse l'uso migliore di ciascuna area. I dati delle immagini erano disponibili, ma erano di pessima qualità e non aiutavano gli agricoltori nel lungo periodo.</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Se fosse possibile unire tutti i dati agricoli rilevanti per sviluppare un rapporto completo, i proprietari terrieri potrebbero prendere decisioni che consentirebbero loro di risparmiare denaro e ottenere risultati migliori nel lungo periodo. </a:t>
            </a:r>
          </a:p>
          <a:p>
            <a:pPr algn="just">
              <a:lnSpc>
                <a:spcPts val="1220"/>
              </a:lnSpc>
              <a:spcBef>
                <a:spcPts val="0"/>
              </a:spcBef>
            </a:pPr>
            <a:endParaRPr lang="en-US" sz="1150" b="0" dirty="0">
              <a:solidFill>
                <a:srgbClr val="262626"/>
              </a:solidFill>
            </a:endParaRPr>
          </a:p>
        </p:txBody>
      </p:sp>
      <p:grpSp>
        <p:nvGrpSpPr>
          <p:cNvPr id="233" name="Group 232">
            <a:extLst>
              <a:ext uri="{FF2B5EF4-FFF2-40B4-BE49-F238E27FC236}">
                <a16:creationId xmlns:a16="http://schemas.microsoft.com/office/drawing/2014/main" id="{C1D24165-08D1-CE95-8EFF-E797D10D4ED3}"/>
              </a:ext>
            </a:extLst>
          </p:cNvPr>
          <p:cNvGrpSpPr/>
          <p:nvPr/>
        </p:nvGrpSpPr>
        <p:grpSpPr>
          <a:xfrm>
            <a:off x="4120753" y="4292772"/>
            <a:ext cx="3438921" cy="2437858"/>
            <a:chOff x="1950804" y="3053151"/>
            <a:chExt cx="4822141" cy="3418425"/>
          </a:xfrm>
        </p:grpSpPr>
        <p:pic>
          <p:nvPicPr>
            <p:cNvPr id="235" name="Picture 234">
              <a:extLst>
                <a:ext uri="{FF2B5EF4-FFF2-40B4-BE49-F238E27FC236}">
                  <a16:creationId xmlns:a16="http://schemas.microsoft.com/office/drawing/2014/main" id="{FA683145-5815-2505-F80E-1E11DB48CD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71EABD3E-7BE5-9E8B-64DF-1E3BD3CC5864}"/>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756" r="-7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44" name="Group 243">
            <a:extLst>
              <a:ext uri="{FF2B5EF4-FFF2-40B4-BE49-F238E27FC236}">
                <a16:creationId xmlns:a16="http://schemas.microsoft.com/office/drawing/2014/main" id="{C9A84FC7-669A-44DE-2928-E65A12C2AEEF}"/>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69B9ECA7-5FF0-3DA9-B762-22B18FD1CFD2}"/>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221A347F-CBDD-DC82-1DDA-AEAF91DFDD80}"/>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F4C6C39C-FEB4-343D-D369-FBD7912EFAC9}"/>
              </a:ext>
            </a:extLst>
          </p:cNvPr>
          <p:cNvCxnSpPr>
            <a:cxnSpLocks/>
            <a:stCxn id="228" idx="1"/>
          </p:cNvCxnSpPr>
          <p:nvPr/>
        </p:nvCxnSpPr>
        <p:spPr>
          <a:xfrm flipH="1" flipV="1">
            <a:off x="-34537" y="6836543"/>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98147688-504B-7E49-68A5-3AF1424F1588}"/>
              </a:ext>
            </a:extLst>
          </p:cNvPr>
          <p:cNvSpPr/>
          <p:nvPr/>
        </p:nvSpPr>
        <p:spPr>
          <a:xfrm>
            <a:off x="4082613" y="7123980"/>
            <a:ext cx="3118641" cy="3118641"/>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BE7C37C2-1568-22CB-A7E9-ACDE377C686A}"/>
              </a:ext>
            </a:extLst>
          </p:cNvPr>
          <p:cNvGrpSpPr/>
          <p:nvPr/>
        </p:nvGrpSpPr>
        <p:grpSpPr>
          <a:xfrm>
            <a:off x="5388668" y="6903358"/>
            <a:ext cx="506531" cy="527128"/>
            <a:chOff x="3402050" y="5539672"/>
            <a:chExt cx="751576" cy="782137"/>
          </a:xfrm>
        </p:grpSpPr>
        <p:sp>
          <p:nvSpPr>
            <p:cNvPr id="252" name="Freeform 251">
              <a:extLst>
                <a:ext uri="{FF2B5EF4-FFF2-40B4-BE49-F238E27FC236}">
                  <a16:creationId xmlns:a16="http://schemas.microsoft.com/office/drawing/2014/main" id="{C71788C6-5968-D789-ADF5-7970646C0FC7}"/>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40F7E3AB-3192-6690-C721-1FB8474C3895}"/>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8DF15315-C1DB-9799-2E22-36404D6F67BC}"/>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0CB2D28A-050F-1743-095E-8B2AC836AB9D}"/>
              </a:ext>
            </a:extLst>
          </p:cNvPr>
          <p:cNvSpPr txBox="1"/>
          <p:nvPr/>
        </p:nvSpPr>
        <p:spPr>
          <a:xfrm>
            <a:off x="4399652" y="7732405"/>
            <a:ext cx="2484562" cy="2208297"/>
          </a:xfrm>
          <a:prstGeom prst="rect">
            <a:avLst/>
          </a:prstGeom>
          <a:noFill/>
        </p:spPr>
        <p:txBody>
          <a:bodyPr wrap="square" rtlCol="0">
            <a:spAutoFit/>
          </a:bodyPr>
          <a:lstStyle/>
          <a:p>
            <a:pPr algn="ctr">
              <a:lnSpc>
                <a:spcPts val="1480"/>
              </a:lnSpc>
            </a:pP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Proveye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era la risposta a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questo problema. Si tratta di una società spin-off della Scuola di Biosistemi e Ingegneria Alimentare dell'Università di Dublino. Il software utilizza l'intelligenza artificiale per ottenere immagini digitali all'avanguardia che consentono un processo decisionale più prevedibile e accurato in agricoltura, natura e industria. </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282FB4A4-8C79-2298-5542-8D4B2AA1661D}"/>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11</a:t>
            </a:fld>
            <a:endParaRPr lang="en-US" dirty="0">
              <a:solidFill>
                <a:srgbClr val="262626"/>
              </a:solidFill>
            </a:endParaRPr>
          </a:p>
        </p:txBody>
      </p:sp>
      <p:cxnSp>
        <p:nvCxnSpPr>
          <p:cNvPr id="2" name="Straight Connector 1">
            <a:extLst>
              <a:ext uri="{FF2B5EF4-FFF2-40B4-BE49-F238E27FC236}">
                <a16:creationId xmlns:a16="http://schemas.microsoft.com/office/drawing/2014/main" id="{387E66B1-9BA0-BF6B-6AE5-CD221E48FA41}"/>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30C0B1D-F00C-04FD-78F9-A35D7C7B5163}"/>
              </a:ext>
            </a:extLst>
          </p:cNvPr>
          <p:cNvSpPr txBox="1"/>
          <p:nvPr/>
        </p:nvSpPr>
        <p:spPr>
          <a:xfrm>
            <a:off x="1601624" y="67303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4" name="Group 3">
            <a:extLst>
              <a:ext uri="{FF2B5EF4-FFF2-40B4-BE49-F238E27FC236}">
                <a16:creationId xmlns:a16="http://schemas.microsoft.com/office/drawing/2014/main" id="{01037F7A-CA75-D893-01A4-5CDFF7128D10}"/>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6586B54B-E157-5906-A4B2-52A20FDE6705}"/>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C8087741-DA6F-D35F-134D-5B1568BF11BD}"/>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2EDD2877-DA01-050D-619F-36854138972E}"/>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E80528A8-8DB3-0E18-B8FA-95ED76684697}"/>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A0D2720F-CD4F-8C70-2C5B-4C49AEBD2C7E}"/>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063507BB-77B8-6B8C-CF98-598B8A952F7A}"/>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357FA22-263B-FA12-E837-3F276730B4CE}"/>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13" name="Graphic 503">
            <a:extLst>
              <a:ext uri="{FF2B5EF4-FFF2-40B4-BE49-F238E27FC236}">
                <a16:creationId xmlns:a16="http://schemas.microsoft.com/office/drawing/2014/main" id="{E0330A9F-3868-C3D2-DEF9-6C6EDDE05442}"/>
              </a:ext>
            </a:extLst>
          </p:cNvPr>
          <p:cNvGrpSpPr/>
          <p:nvPr/>
        </p:nvGrpSpPr>
        <p:grpSpPr>
          <a:xfrm>
            <a:off x="650544" y="562790"/>
            <a:ext cx="326969" cy="408757"/>
            <a:chOff x="19964074" y="5627360"/>
            <a:chExt cx="874820" cy="1086273"/>
          </a:xfrm>
          <a:noFill/>
        </p:grpSpPr>
        <p:grpSp>
          <p:nvGrpSpPr>
            <p:cNvPr id="15" name="Graphic 503">
              <a:extLst>
                <a:ext uri="{FF2B5EF4-FFF2-40B4-BE49-F238E27FC236}">
                  <a16:creationId xmlns:a16="http://schemas.microsoft.com/office/drawing/2014/main" id="{899BD2EF-3806-280D-E15E-89B06ECF6AF8}"/>
                </a:ext>
              </a:extLst>
            </p:cNvPr>
            <p:cNvGrpSpPr/>
            <p:nvPr/>
          </p:nvGrpSpPr>
          <p:grpSpPr>
            <a:xfrm>
              <a:off x="19964074" y="6029562"/>
              <a:ext cx="874820" cy="684071"/>
              <a:chOff x="19964074" y="6029562"/>
              <a:chExt cx="874820" cy="684071"/>
            </a:xfrm>
            <a:noFill/>
          </p:grpSpPr>
          <p:grpSp>
            <p:nvGrpSpPr>
              <p:cNvPr id="27" name="Graphic 503">
                <a:extLst>
                  <a:ext uri="{FF2B5EF4-FFF2-40B4-BE49-F238E27FC236}">
                    <a16:creationId xmlns:a16="http://schemas.microsoft.com/office/drawing/2014/main" id="{CAA00942-D730-DFAE-35D8-00A8F1EA105F}"/>
                  </a:ext>
                </a:extLst>
              </p:cNvPr>
              <p:cNvGrpSpPr/>
              <p:nvPr/>
            </p:nvGrpSpPr>
            <p:grpSpPr>
              <a:xfrm>
                <a:off x="20442750" y="6029562"/>
                <a:ext cx="396145" cy="684071"/>
                <a:chOff x="20442750" y="6029562"/>
                <a:chExt cx="396145" cy="684071"/>
              </a:xfrm>
              <a:noFill/>
            </p:grpSpPr>
            <p:sp>
              <p:nvSpPr>
                <p:cNvPr id="32" name="Freeform 31">
                  <a:extLst>
                    <a:ext uri="{FF2B5EF4-FFF2-40B4-BE49-F238E27FC236}">
                      <a16:creationId xmlns:a16="http://schemas.microsoft.com/office/drawing/2014/main" id="{822FEF20-D06A-CE17-1238-754C6DA0431D}"/>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33" name="Freeform 32">
                  <a:extLst>
                    <a:ext uri="{FF2B5EF4-FFF2-40B4-BE49-F238E27FC236}">
                      <a16:creationId xmlns:a16="http://schemas.microsoft.com/office/drawing/2014/main" id="{5005A397-FA6A-D9F4-1BC3-F6950A0B85CA}"/>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4" name="Freeform 33">
                  <a:extLst>
                    <a:ext uri="{FF2B5EF4-FFF2-40B4-BE49-F238E27FC236}">
                      <a16:creationId xmlns:a16="http://schemas.microsoft.com/office/drawing/2014/main" id="{E63627A2-C50D-3A55-5735-C4C083916D71}"/>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28" name="Graphic 503">
                <a:extLst>
                  <a:ext uri="{FF2B5EF4-FFF2-40B4-BE49-F238E27FC236}">
                    <a16:creationId xmlns:a16="http://schemas.microsoft.com/office/drawing/2014/main" id="{83887043-32BD-3793-0A43-5C908C3EDFEB}"/>
                  </a:ext>
                </a:extLst>
              </p:cNvPr>
              <p:cNvGrpSpPr/>
              <p:nvPr/>
            </p:nvGrpSpPr>
            <p:grpSpPr>
              <a:xfrm>
                <a:off x="19964074" y="6029562"/>
                <a:ext cx="394494" cy="684071"/>
                <a:chOff x="19964074" y="6029562"/>
                <a:chExt cx="394494" cy="684071"/>
              </a:xfrm>
              <a:noFill/>
            </p:grpSpPr>
            <p:sp>
              <p:nvSpPr>
                <p:cNvPr id="29" name="Freeform 28">
                  <a:extLst>
                    <a:ext uri="{FF2B5EF4-FFF2-40B4-BE49-F238E27FC236}">
                      <a16:creationId xmlns:a16="http://schemas.microsoft.com/office/drawing/2014/main" id="{6D541609-D340-43FB-0288-B104E28EF7AF}"/>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30" name="Freeform 29">
                  <a:extLst>
                    <a:ext uri="{FF2B5EF4-FFF2-40B4-BE49-F238E27FC236}">
                      <a16:creationId xmlns:a16="http://schemas.microsoft.com/office/drawing/2014/main" id="{6F132360-A27D-6501-33EC-2C0928990BCE}"/>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1" name="Freeform 30">
                  <a:extLst>
                    <a:ext uri="{FF2B5EF4-FFF2-40B4-BE49-F238E27FC236}">
                      <a16:creationId xmlns:a16="http://schemas.microsoft.com/office/drawing/2014/main" id="{3A60E1C5-A1CA-8000-B183-F1682E5B802C}"/>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AB438F58-24A7-330C-FDE7-4AE1C3AAEDAE}"/>
                </a:ext>
              </a:extLst>
            </p:cNvPr>
            <p:cNvGrpSpPr/>
            <p:nvPr/>
          </p:nvGrpSpPr>
          <p:grpSpPr>
            <a:xfrm>
              <a:off x="20104092" y="5627360"/>
              <a:ext cx="593135" cy="804402"/>
              <a:chOff x="20104092" y="5627360"/>
              <a:chExt cx="593135" cy="804402"/>
            </a:xfrm>
            <a:noFill/>
          </p:grpSpPr>
          <p:sp>
            <p:nvSpPr>
              <p:cNvPr id="17" name="Freeform 16">
                <a:extLst>
                  <a:ext uri="{FF2B5EF4-FFF2-40B4-BE49-F238E27FC236}">
                    <a16:creationId xmlns:a16="http://schemas.microsoft.com/office/drawing/2014/main" id="{203B8951-3035-27A8-1D5A-6011AC45119D}"/>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18" name="Freeform 17">
                <a:extLst>
                  <a:ext uri="{FF2B5EF4-FFF2-40B4-BE49-F238E27FC236}">
                    <a16:creationId xmlns:a16="http://schemas.microsoft.com/office/drawing/2014/main" id="{9B51F427-6661-8FBB-2C55-F951B42D0777}"/>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20" name="Freeform 19">
                <a:extLst>
                  <a:ext uri="{FF2B5EF4-FFF2-40B4-BE49-F238E27FC236}">
                    <a16:creationId xmlns:a16="http://schemas.microsoft.com/office/drawing/2014/main" id="{691530A7-DEE3-1A01-3F0D-66A0F7BC32CF}"/>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8C1875F4-EEB1-E625-5A10-BB60E8485919}"/>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3031E137-7A8B-11D5-5C19-3FC295B0BBF3}"/>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23" name="Graphic 503">
                <a:extLst>
                  <a:ext uri="{FF2B5EF4-FFF2-40B4-BE49-F238E27FC236}">
                    <a16:creationId xmlns:a16="http://schemas.microsoft.com/office/drawing/2014/main" id="{F31B8F64-0895-5C4C-AED5-BE1050CB83CA}"/>
                  </a:ext>
                </a:extLst>
              </p:cNvPr>
              <p:cNvGrpSpPr/>
              <p:nvPr/>
            </p:nvGrpSpPr>
            <p:grpSpPr>
              <a:xfrm>
                <a:off x="20104092" y="6044632"/>
                <a:ext cx="593135" cy="198981"/>
                <a:chOff x="20104092" y="6044632"/>
                <a:chExt cx="593135" cy="198981"/>
              </a:xfrm>
              <a:noFill/>
            </p:grpSpPr>
            <p:sp>
              <p:nvSpPr>
                <p:cNvPr id="25" name="Freeform 24">
                  <a:extLst>
                    <a:ext uri="{FF2B5EF4-FFF2-40B4-BE49-F238E27FC236}">
                      <a16:creationId xmlns:a16="http://schemas.microsoft.com/office/drawing/2014/main" id="{E80EA2CD-6D87-ABF0-5F0A-E389BB1DE7DB}"/>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26" name="Freeform 25">
                  <a:extLst>
                    <a:ext uri="{FF2B5EF4-FFF2-40B4-BE49-F238E27FC236}">
                      <a16:creationId xmlns:a16="http://schemas.microsoft.com/office/drawing/2014/main" id="{9E158929-E910-08AD-DB0B-B003233E74E3}"/>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24" name="Freeform 23">
                <a:extLst>
                  <a:ext uri="{FF2B5EF4-FFF2-40B4-BE49-F238E27FC236}">
                    <a16:creationId xmlns:a16="http://schemas.microsoft.com/office/drawing/2014/main" id="{9685A00A-76C8-0F72-9640-2EC928850807}"/>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cxnSp>
        <p:nvCxnSpPr>
          <p:cNvPr id="35" name="Straight Connector 34">
            <a:extLst>
              <a:ext uri="{FF2B5EF4-FFF2-40B4-BE49-F238E27FC236}">
                <a16:creationId xmlns:a16="http://schemas.microsoft.com/office/drawing/2014/main" id="{1E7738F4-CDAD-6B0F-AE75-694D863C6CB6}"/>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3A5B1F2F-7CAA-3857-C9F4-D4856C4867DC}"/>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997258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A2D48-BD51-64D2-02ED-04E509C933B4}"/>
            </a:ext>
          </a:extLst>
        </p:cNvPr>
        <p:cNvGrpSpPr/>
        <p:nvPr/>
      </p:nvGrpSpPr>
      <p:grpSpPr>
        <a:xfrm>
          <a:off x="0" y="0"/>
          <a:ext cx="0" cy="0"/>
          <a:chOff x="0" y="0"/>
          <a:chExt cx="0" cy="0"/>
        </a:xfrm>
      </p:grpSpPr>
      <p:grpSp>
        <p:nvGrpSpPr>
          <p:cNvPr id="23" name="Graphic 2">
            <a:extLst>
              <a:ext uri="{FF2B5EF4-FFF2-40B4-BE49-F238E27FC236}">
                <a16:creationId xmlns:a16="http://schemas.microsoft.com/office/drawing/2014/main" id="{AD606704-FA4C-3D35-173B-0D7E6CA26C4E}"/>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9A3A70C2-6439-FA58-AF00-2CE5F9DC95C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14B2E7A0-2386-904C-6D0B-7A246594E6F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C45B2B48-B038-3860-7841-3FDC9F93EE3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920017A-CAF1-3B63-5188-C504AAC351D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7E9CA231-EDC6-EB00-53B6-5970D53D61EA}"/>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D49263B4-084D-D56B-0975-8CF49169747C}"/>
              </a:ext>
            </a:extLst>
          </p:cNvPr>
          <p:cNvSpPr txBox="1"/>
          <p:nvPr/>
        </p:nvSpPr>
        <p:spPr>
          <a:xfrm>
            <a:off x="623101" y="581290"/>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5550375A-05C8-96D7-2F5C-8931D838D654}"/>
              </a:ext>
            </a:extLst>
          </p:cNvPr>
          <p:cNvSpPr txBox="1">
            <a:spLocks/>
          </p:cNvSpPr>
          <p:nvPr/>
        </p:nvSpPr>
        <p:spPr>
          <a:xfrm>
            <a:off x="665284" y="1036523"/>
            <a:ext cx="6389643" cy="107605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 fondatori dell'azienda, il dottor Jerome O'Connell e il professor Nick Holden, provengono dall'University College di Dublino e vantano oltre 30 anni di esperienza nella fornitura di soluzioni software innovative per i settori dell'agricoltura e delle risorse naturali. </a:t>
            </a:r>
            <a:r>
              <a:rPr lang="en-US" sz="1150" b="0" dirty="0" err="1">
                <a:solidFill>
                  <a:srgbClr val="262626"/>
                </a:solidFill>
              </a:rPr>
              <a:t>ProvEye </a:t>
            </a:r>
            <a:r>
              <a:rPr lang="en-US" sz="1150" b="0" dirty="0">
                <a:solidFill>
                  <a:srgbClr val="262626"/>
                </a:solidFill>
              </a:rPr>
              <a:t>utilizza proprietà intellettuali innovative per elaborare e </a:t>
            </a:r>
            <a:r>
              <a:rPr lang="en-US" sz="1150" b="0" dirty="0" err="1">
                <a:solidFill>
                  <a:srgbClr val="262626"/>
                </a:solidFill>
              </a:rPr>
              <a:t>analizzare </a:t>
            </a:r>
            <a:r>
              <a:rPr lang="en-US" sz="1150" b="0" dirty="0">
                <a:solidFill>
                  <a:srgbClr val="262626"/>
                </a:solidFill>
              </a:rPr>
              <a:t>immagini satellitari e UAV al fine di ottenere informazioni dettagliate sull'efficienza e la sostenibilità del settore agricolo. Il software offre una precisione senza precedenti nella misurazione della resa dei raccolti, nell'individuazione delle malattie, nella produttività e nell'impatto ambientale, dalle foglie ai campi, dalle aziende agricole alla scala nazionale.</a:t>
            </a:r>
          </a:p>
        </p:txBody>
      </p:sp>
      <p:cxnSp>
        <p:nvCxnSpPr>
          <p:cNvPr id="90" name="Straight Connector 89">
            <a:extLst>
              <a:ext uri="{FF2B5EF4-FFF2-40B4-BE49-F238E27FC236}">
                <a16:creationId xmlns:a16="http://schemas.microsoft.com/office/drawing/2014/main" id="{2B3E7DBD-CBB5-5446-3AE9-FDC46745FF02}"/>
              </a:ext>
            </a:extLst>
          </p:cNvPr>
          <p:cNvCxnSpPr>
            <a:cxnSpLocks/>
            <a:stCxn id="88" idx="1"/>
          </p:cNvCxnSpPr>
          <p:nvPr/>
        </p:nvCxnSpPr>
        <p:spPr>
          <a:xfrm flipH="1" flipV="1">
            <a:off x="6502" y="763967"/>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EE3D6D30-2595-E70A-3D89-05E0B70F4CB8}"/>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05924303-FE95-EFFA-1CB2-97EA4E9268D3}"/>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12</a:t>
            </a:fld>
            <a:endParaRPr lang="en-US" dirty="0">
              <a:solidFill>
                <a:srgbClr val="262626"/>
              </a:solidFill>
            </a:endParaRPr>
          </a:p>
        </p:txBody>
      </p:sp>
      <p:sp>
        <p:nvSpPr>
          <p:cNvPr id="38" name="object 13">
            <a:extLst>
              <a:ext uri="{FF2B5EF4-FFF2-40B4-BE49-F238E27FC236}">
                <a16:creationId xmlns:a16="http://schemas.microsoft.com/office/drawing/2014/main" id="{740CAFB2-F547-5E1B-7966-0CC8499F9703}"/>
              </a:ext>
            </a:extLst>
          </p:cNvPr>
          <p:cNvSpPr/>
          <p:nvPr/>
        </p:nvSpPr>
        <p:spPr>
          <a:xfrm rot="16200000">
            <a:off x="2576150" y="5259208"/>
            <a:ext cx="2407377" cy="755967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30000">
                <a:srgbClr val="00898B"/>
              </a:gs>
              <a:gs pos="97000">
                <a:srgbClr val="51C4C6">
                  <a:alpha val="31000"/>
                </a:srgbClr>
              </a:gs>
              <a:gs pos="0">
                <a:srgbClr val="00403F"/>
              </a:gs>
            </a:gsLst>
            <a:lin ang="5400000" scaled="0"/>
          </a:gradFill>
        </p:spPr>
        <p:txBody>
          <a:bodyPr wrap="square" lIns="0" tIns="0" rIns="0" bIns="0" rtlCol="0"/>
          <a:lstStyle/>
          <a:p>
            <a:endParaRPr dirty="0">
              <a:solidFill>
                <a:srgbClr val="F05A28"/>
              </a:solidFill>
            </a:endParaRPr>
          </a:p>
        </p:txBody>
      </p:sp>
      <p:sp>
        <p:nvSpPr>
          <p:cNvPr id="39" name="TextBox 38">
            <a:extLst>
              <a:ext uri="{FF2B5EF4-FFF2-40B4-BE49-F238E27FC236}">
                <a16:creationId xmlns:a16="http://schemas.microsoft.com/office/drawing/2014/main" id="{E2CB879E-185F-A232-D365-769819323D82}"/>
              </a:ext>
            </a:extLst>
          </p:cNvPr>
          <p:cNvSpPr txBox="1"/>
          <p:nvPr/>
        </p:nvSpPr>
        <p:spPr>
          <a:xfrm>
            <a:off x="569634" y="8285088"/>
            <a:ext cx="2138994" cy="1823576"/>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In sostanza,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Proveye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offre una tecnologia avanzata e dati integrati per migliorare l'efficienza, la redditività e la sostenibilità delle attività agricole, in particolare nella produzione alimentare basata sul foraggio.</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40" name="Group 39">
            <a:extLst>
              <a:ext uri="{FF2B5EF4-FFF2-40B4-BE49-F238E27FC236}">
                <a16:creationId xmlns:a16="http://schemas.microsoft.com/office/drawing/2014/main" id="{EA99EC93-DE46-AEDD-846C-6FDCFF5298E5}"/>
              </a:ext>
            </a:extLst>
          </p:cNvPr>
          <p:cNvGrpSpPr/>
          <p:nvPr/>
        </p:nvGrpSpPr>
        <p:grpSpPr>
          <a:xfrm>
            <a:off x="1385866" y="7571795"/>
            <a:ext cx="506531" cy="527128"/>
            <a:chOff x="3402050" y="5539672"/>
            <a:chExt cx="751576" cy="782137"/>
          </a:xfrm>
        </p:grpSpPr>
        <p:sp>
          <p:nvSpPr>
            <p:cNvPr id="41" name="Freeform 40">
              <a:extLst>
                <a:ext uri="{FF2B5EF4-FFF2-40B4-BE49-F238E27FC236}">
                  <a16:creationId xmlns:a16="http://schemas.microsoft.com/office/drawing/2014/main" id="{A58FC4C3-4ADD-6D8D-F6F3-7A7D17F38741}"/>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42" name="Freeform 41">
              <a:extLst>
                <a:ext uri="{FF2B5EF4-FFF2-40B4-BE49-F238E27FC236}">
                  <a16:creationId xmlns:a16="http://schemas.microsoft.com/office/drawing/2014/main" id="{24B1914A-D7AF-F640-E6D1-CC9C81488ADB}"/>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43" name="Freeform 42">
              <a:extLst>
                <a:ext uri="{FF2B5EF4-FFF2-40B4-BE49-F238E27FC236}">
                  <a16:creationId xmlns:a16="http://schemas.microsoft.com/office/drawing/2014/main" id="{877D5442-8EA8-C808-581E-0F84F754B1F5}"/>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cxnSp>
        <p:nvCxnSpPr>
          <p:cNvPr id="3" name="Straight Connector 2">
            <a:extLst>
              <a:ext uri="{FF2B5EF4-FFF2-40B4-BE49-F238E27FC236}">
                <a16:creationId xmlns:a16="http://schemas.microsoft.com/office/drawing/2014/main" id="{F7F0BD32-BF5A-D679-408F-C379D59F0F62}"/>
              </a:ext>
            </a:extLst>
          </p:cNvPr>
          <p:cNvCxnSpPr>
            <a:cxnSpLocks/>
          </p:cNvCxnSpPr>
          <p:nvPr/>
        </p:nvCxnSpPr>
        <p:spPr>
          <a:xfrm>
            <a:off x="3082840" y="3036913"/>
            <a:ext cx="0" cy="4525001"/>
          </a:xfrm>
          <a:prstGeom prst="line">
            <a:avLst/>
          </a:prstGeom>
          <a:ln w="12700">
            <a:solidFill>
              <a:srgbClr val="0C4659"/>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512EA0-DB0C-0BA4-6936-FF3A98840A64}"/>
              </a:ext>
            </a:extLst>
          </p:cNvPr>
          <p:cNvCxnSpPr>
            <a:cxnSpLocks/>
          </p:cNvCxnSpPr>
          <p:nvPr/>
        </p:nvCxnSpPr>
        <p:spPr>
          <a:xfrm>
            <a:off x="10490" y="3007813"/>
            <a:ext cx="3072349"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74F100-737A-7007-C1F7-24203546E8D1}"/>
              </a:ext>
            </a:extLst>
          </p:cNvPr>
          <p:cNvCxnSpPr>
            <a:cxnSpLocks/>
          </p:cNvCxnSpPr>
          <p:nvPr/>
        </p:nvCxnSpPr>
        <p:spPr>
          <a:xfrm>
            <a:off x="3078247" y="7561914"/>
            <a:ext cx="4500000"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221766B-7D83-054F-8522-BCECED00F96C}"/>
              </a:ext>
            </a:extLst>
          </p:cNvPr>
          <p:cNvCxnSpPr>
            <a:cxnSpLocks/>
          </p:cNvCxnSpPr>
          <p:nvPr/>
        </p:nvCxnSpPr>
        <p:spPr>
          <a:xfrm>
            <a:off x="3078247" y="6298827"/>
            <a:ext cx="4500000"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FD11774-D401-8739-C6B1-18A19A64F662}"/>
              </a:ext>
            </a:extLst>
          </p:cNvPr>
          <p:cNvCxnSpPr>
            <a:cxnSpLocks/>
          </p:cNvCxnSpPr>
          <p:nvPr/>
        </p:nvCxnSpPr>
        <p:spPr>
          <a:xfrm>
            <a:off x="3078247" y="5283254"/>
            <a:ext cx="4500000"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A1F13C-2445-24F0-7716-C480425A444E}"/>
              </a:ext>
            </a:extLst>
          </p:cNvPr>
          <p:cNvCxnSpPr>
            <a:cxnSpLocks/>
          </p:cNvCxnSpPr>
          <p:nvPr/>
        </p:nvCxnSpPr>
        <p:spPr>
          <a:xfrm>
            <a:off x="3078247" y="4098632"/>
            <a:ext cx="4500000"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pic>
        <p:nvPicPr>
          <p:cNvPr id="31" name="Graphic 30">
            <a:extLst>
              <a:ext uri="{FF2B5EF4-FFF2-40B4-BE49-F238E27FC236}">
                <a16:creationId xmlns:a16="http://schemas.microsoft.com/office/drawing/2014/main" id="{18752AB1-D2E0-BBA5-2B4C-9A38803738D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95661" y="8511734"/>
            <a:ext cx="4525172" cy="1370284"/>
          </a:xfrm>
          <a:prstGeom prst="rect">
            <a:avLst/>
          </a:prstGeom>
        </p:spPr>
      </p:pic>
      <p:sp>
        <p:nvSpPr>
          <p:cNvPr id="32" name="TextBox 31">
            <a:extLst>
              <a:ext uri="{FF2B5EF4-FFF2-40B4-BE49-F238E27FC236}">
                <a16:creationId xmlns:a16="http://schemas.microsoft.com/office/drawing/2014/main" id="{B77C3C01-0491-DFD9-25DF-313E78E36367}"/>
              </a:ext>
            </a:extLst>
          </p:cNvPr>
          <p:cNvSpPr txBox="1"/>
          <p:nvPr/>
        </p:nvSpPr>
        <p:spPr>
          <a:xfrm>
            <a:off x="641173" y="2866805"/>
            <a:ext cx="2219753" cy="1941878"/>
          </a:xfrm>
          <a:prstGeom prst="rect">
            <a:avLst/>
          </a:prstGeom>
          <a:noFill/>
        </p:spPr>
        <p:txBody>
          <a:bodyPr wrap="square" rtlCol="0">
            <a:spAutoFit/>
          </a:bodyPr>
          <a:lstStyle/>
          <a:p>
            <a:pPr>
              <a:lnSpc>
                <a:spcPts val="1580"/>
              </a:lnSpc>
            </a:pPr>
            <a:r>
              <a:rPr lang="en-US" sz="1600" b="1" dirty="0" err="1">
                <a:solidFill>
                  <a:srgbClr val="00898B"/>
                </a:solidFill>
                <a:highlight>
                  <a:srgbClr val="FFFFFF"/>
                </a:highlight>
                <a:latin typeface="Calibri" panose="020F0502020204030204" pitchFamily="34" charset="0"/>
                <a:cs typeface="Calibri" panose="020F0502020204030204" pitchFamily="34" charset="0"/>
              </a:rPr>
              <a:t>Proveye </a:t>
            </a:r>
            <a:r>
              <a:rPr lang="en-US" sz="1600" b="1" dirty="0">
                <a:solidFill>
                  <a:srgbClr val="00898B"/>
                </a:solidFill>
                <a:highlight>
                  <a:srgbClr val="FFFFFF"/>
                </a:highlight>
                <a:latin typeface="Calibri" panose="020F0502020204030204" pitchFamily="34" charset="0"/>
                <a:cs typeface="Calibri" panose="020F0502020204030204" pitchFamily="34" charset="0"/>
              </a:rPr>
              <a:t>fornisce una soluzione per migliorare la produttività e la sostenibilità nella gestione dei terreni agricoli. Affronta sfide chiave quali:</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A6BD6A1E-2DF3-86D9-DE93-E890E950D891}"/>
              </a:ext>
            </a:extLst>
          </p:cNvPr>
          <p:cNvSpPr txBox="1"/>
          <p:nvPr/>
        </p:nvSpPr>
        <p:spPr>
          <a:xfrm>
            <a:off x="2860927" y="2932695"/>
            <a:ext cx="4413532" cy="4647875"/>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600" b="1" dirty="0">
                <a:solidFill>
                  <a:srgbClr val="00898B"/>
                </a:solidFill>
                <a:latin typeface="Calibri" panose="020F0502020204030204" pitchFamily="34" charset="0"/>
                <a:cs typeface="Calibri" panose="020F0502020204030204" pitchFamily="34" charset="0"/>
              </a:rPr>
              <a:t>   Gestione dei pascoli: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Offrendo la piattaforma di gestione remota dei pascoli più accurata al mondo, </a:t>
            </a:r>
            <a:r>
              <a:rPr lang="en-US" sz="1150" dirty="0" err="1">
                <a:solidFill>
                  <a:srgbClr val="000000"/>
                </a:solidFill>
                <a:latin typeface="Calibri" panose="020F0502020204030204" pitchFamily="34" charset="0"/>
                <a:cs typeface="Calibri" panose="020F0502020204030204" pitchFamily="34" charset="0"/>
              </a:rPr>
              <a:t>Proveye </a:t>
            </a:r>
            <a:r>
              <a:rPr lang="en-US" sz="1150" dirty="0">
                <a:solidFill>
                  <a:srgbClr val="000000"/>
                </a:solidFill>
                <a:latin typeface="Calibri" panose="020F0502020204030204" pitchFamily="34" charset="0"/>
                <a:cs typeface="Calibri" panose="020F0502020204030204" pitchFamily="34" charset="0"/>
              </a:rPr>
              <a:t>aiuta gli agricoltori a gestire in modo più efficace la produzione alimentare basata sul foraggio. Ciò include l'ottimizzazione della produttività e la garanzia della sostenibilità attraverso un monitoraggio migliore.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600" b="1" dirty="0">
                <a:solidFill>
                  <a:srgbClr val="00898B"/>
                </a:solidFill>
                <a:latin typeface="Calibri" panose="020F0502020204030204" pitchFamily="34" charset="0"/>
                <a:cs typeface="Calibri" panose="020F0502020204030204" pitchFamily="34" charset="0"/>
              </a:rPr>
              <a:t>   Integrazione dei dati: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err="1">
                <a:solidFill>
                  <a:srgbClr val="000000"/>
                </a:solidFill>
                <a:latin typeface="Calibri" panose="020F0502020204030204" pitchFamily="34" charset="0"/>
                <a:cs typeface="Calibri" panose="020F0502020204030204" pitchFamily="34" charset="0"/>
              </a:rPr>
              <a:t>Proveye </a:t>
            </a:r>
            <a:r>
              <a:rPr lang="en-US" sz="1150" dirty="0">
                <a:solidFill>
                  <a:srgbClr val="000000"/>
                </a:solidFill>
                <a:latin typeface="Calibri" panose="020F0502020204030204" pitchFamily="34" charset="0"/>
                <a:cs typeface="Calibri" panose="020F0502020204030204" pitchFamily="34" charset="0"/>
              </a:rPr>
              <a:t>aggrega dati provenienti da varie fonti, come droni, satelliti e sensori, consentendo un'analisi completa e prospettive uniche sui terreni agricoli. Ciò aiuta gli agricoltori a prendere decisioni più informate.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600" b="1" dirty="0">
                <a:solidFill>
                  <a:srgbClr val="00898B"/>
                </a:solidFill>
                <a:latin typeface="Calibri" panose="020F0502020204030204" pitchFamily="34" charset="0"/>
                <a:cs typeface="Calibri" panose="020F0502020204030204" pitchFamily="34" charset="0"/>
              </a:rPr>
              <a:t>   Verifica della sostenibilità: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Aiuta a verificare la sostenibilità delle pratiche agricole, garantendo la conformità agli standard ambientali e promuovendo la salute a lungo termine dell'agricoltura.</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04. </a:t>
            </a:r>
            <a:r>
              <a:rPr lang="en-US" sz="1600" b="1" dirty="0">
                <a:solidFill>
                  <a:srgbClr val="00898B"/>
                </a:solidFill>
                <a:latin typeface="Calibri" panose="020F0502020204030204" pitchFamily="34" charset="0"/>
                <a:cs typeface="Calibri" panose="020F0502020204030204" pitchFamily="34" charset="0"/>
              </a:rPr>
              <a:t>   Monitoraggio delle prestazioni e dei rischi:</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err="1">
                <a:solidFill>
                  <a:srgbClr val="000000"/>
                </a:solidFill>
                <a:latin typeface="Calibri" panose="020F0502020204030204" pitchFamily="34" charset="0"/>
                <a:cs typeface="Calibri" panose="020F0502020204030204" pitchFamily="34" charset="0"/>
              </a:rPr>
              <a:t>Proveye </a:t>
            </a:r>
            <a:r>
              <a:rPr lang="en-US" sz="1150" dirty="0">
                <a:solidFill>
                  <a:srgbClr val="000000"/>
                </a:solidFill>
                <a:latin typeface="Calibri" panose="020F0502020204030204" pitchFamily="34" charset="0"/>
                <a:cs typeface="Calibri" panose="020F0502020204030204" pitchFamily="34" charset="0"/>
              </a:rPr>
              <a:t>misura e monitora continuamente le prestazioni e i rischi delle soluzioni su larga scala basate sulla natura, come quelle coinvolte nella conservazione dell'ambiente e della biodiversità.</a:t>
            </a:r>
          </a:p>
          <a:p>
            <a:pPr marL="755650" lvl="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9830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80860-E023-1B37-8E22-E6417ABED5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B5AE9DF-3E73-DCAF-408B-A9344CEC8B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762" r="19762"/>
          <a:stretch/>
        </p:blipFill>
        <p:spPr>
          <a:xfrm>
            <a:off x="3338424" y="4611043"/>
            <a:ext cx="4221250" cy="4653376"/>
          </a:xfrm>
          <a:prstGeom prst="rect">
            <a:avLst/>
          </a:prstGeom>
        </p:spPr>
      </p:pic>
      <p:sp>
        <p:nvSpPr>
          <p:cNvPr id="102" name="object 13">
            <a:extLst>
              <a:ext uri="{FF2B5EF4-FFF2-40B4-BE49-F238E27FC236}">
                <a16:creationId xmlns:a16="http://schemas.microsoft.com/office/drawing/2014/main" id="{CD9ED828-4D41-AA6D-468C-16C36C065F3D}"/>
              </a:ext>
            </a:extLst>
          </p:cNvPr>
          <p:cNvSpPr/>
          <p:nvPr/>
        </p:nvSpPr>
        <p:spPr>
          <a:xfrm rot="16200000">
            <a:off x="797514" y="3813529"/>
            <a:ext cx="4653375" cy="6248404"/>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grpSp>
        <p:nvGrpSpPr>
          <p:cNvPr id="23" name="Graphic 2">
            <a:extLst>
              <a:ext uri="{FF2B5EF4-FFF2-40B4-BE49-F238E27FC236}">
                <a16:creationId xmlns:a16="http://schemas.microsoft.com/office/drawing/2014/main" id="{29B8B8CC-C892-BE97-04C5-A490E7D8B8AE}"/>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A1A19ABE-D4A5-23EA-E160-3D57EBB08FD8}"/>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162126D-700B-10C1-C1A7-C7D236C0B13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E1AFC89-03E7-7560-6078-DA143FADBC6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DE44F921-806D-20A1-C25B-F8EF73C6FE0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CF65492-2E2C-AD3E-10C0-5796204ACE8D}"/>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34EF8FCB-407C-B580-DCC1-10622FDF8F00}"/>
              </a:ext>
            </a:extLst>
          </p:cNvPr>
          <p:cNvSpPr txBox="1"/>
          <p:nvPr/>
        </p:nvSpPr>
        <p:spPr>
          <a:xfrm>
            <a:off x="616598" y="539947"/>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90" name="Straight Connector 89">
            <a:extLst>
              <a:ext uri="{FF2B5EF4-FFF2-40B4-BE49-F238E27FC236}">
                <a16:creationId xmlns:a16="http://schemas.microsoft.com/office/drawing/2014/main" id="{8C8B9CDE-78CA-E08C-D071-4BF9D93E19AC}"/>
              </a:ext>
            </a:extLst>
          </p:cNvPr>
          <p:cNvCxnSpPr>
            <a:cxnSpLocks/>
            <a:stCxn id="88" idx="1"/>
          </p:cNvCxnSpPr>
          <p:nvPr/>
        </p:nvCxnSpPr>
        <p:spPr>
          <a:xfrm flipH="1" flipV="1">
            <a:off x="-1" y="722624"/>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0E198420-8C7A-A6E4-87CA-4BAF914D6906}"/>
              </a:ext>
            </a:extLst>
          </p:cNvPr>
          <p:cNvSpPr txBox="1"/>
          <p:nvPr/>
        </p:nvSpPr>
        <p:spPr>
          <a:xfrm>
            <a:off x="569633" y="5078629"/>
            <a:ext cx="2768791" cy="3939540"/>
          </a:xfrm>
          <a:prstGeom prst="rect">
            <a:avLst/>
          </a:prstGeom>
          <a:noFill/>
        </p:spPr>
        <p:txBody>
          <a:bodyPr wrap="square" rtlCol="0">
            <a:spAutoFit/>
          </a:bodyPr>
          <a:lstStyle/>
          <a:p>
            <a:pPr algn="ctr">
              <a:lnSpc>
                <a:spcPts val="1480"/>
              </a:lnSpc>
            </a:pP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Proveye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for Grass è il prodotto di punta progettato per le aziende del settore lattiero-caseario e della carne bovina. È la piattaforma di gestione remota dei pascoli più precisa e completa al mondo. </a:t>
            </a:r>
          </a:p>
          <a:p>
            <a:pPr algn="ctr">
              <a:lnSpc>
                <a:spcPts val="1480"/>
              </a:lnSpc>
            </a:pPr>
            <a:endParaRPr lang="en-US" sz="1400" i="1"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La piattaforma fornisce la prima analisi completa del sistema erboso presente sul mercato, integrando tre flussi di dati fondamentali: misurazione precisa della resa, mappatura della composizione del manto erboso e analisi della biodiversità. </a:t>
            </a:r>
          </a:p>
          <a:p>
            <a:pPr algn="ctr">
              <a:lnSpc>
                <a:spcPts val="1480"/>
              </a:lnSpc>
            </a:pPr>
            <a:endParaRPr lang="en-US" sz="1400" i="1"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Ciò segna un significativo progresso nella gestione dei pascoli basata sui dati, consentendo un'agricoltura più redditizia.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104" name="Group 103">
            <a:extLst>
              <a:ext uri="{FF2B5EF4-FFF2-40B4-BE49-F238E27FC236}">
                <a16:creationId xmlns:a16="http://schemas.microsoft.com/office/drawing/2014/main" id="{ECB53B08-B844-E8FD-DA3A-FF4284322343}"/>
              </a:ext>
            </a:extLst>
          </p:cNvPr>
          <p:cNvGrpSpPr/>
          <p:nvPr/>
        </p:nvGrpSpPr>
        <p:grpSpPr>
          <a:xfrm>
            <a:off x="1700763" y="4365336"/>
            <a:ext cx="506531" cy="527128"/>
            <a:chOff x="3402050" y="5539672"/>
            <a:chExt cx="751576" cy="782137"/>
          </a:xfrm>
        </p:grpSpPr>
        <p:sp>
          <p:nvSpPr>
            <p:cNvPr id="105" name="Freeform 104">
              <a:extLst>
                <a:ext uri="{FF2B5EF4-FFF2-40B4-BE49-F238E27FC236}">
                  <a16:creationId xmlns:a16="http://schemas.microsoft.com/office/drawing/2014/main" id="{EB655C97-ED20-04FC-54B8-363E7C798BC5}"/>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106" name="Freeform 105">
              <a:extLst>
                <a:ext uri="{FF2B5EF4-FFF2-40B4-BE49-F238E27FC236}">
                  <a16:creationId xmlns:a16="http://schemas.microsoft.com/office/drawing/2014/main" id="{7BA20F3E-E5D4-1A37-4818-5D8D057885FF}"/>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107" name="Freeform 106">
              <a:extLst>
                <a:ext uri="{FF2B5EF4-FFF2-40B4-BE49-F238E27FC236}">
                  <a16:creationId xmlns:a16="http://schemas.microsoft.com/office/drawing/2014/main" id="{87832DBE-0088-6941-3969-87B226CE5FD0}"/>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109" name="Freeform 108">
            <a:extLst>
              <a:ext uri="{FF2B5EF4-FFF2-40B4-BE49-F238E27FC236}">
                <a16:creationId xmlns:a16="http://schemas.microsoft.com/office/drawing/2014/main" id="{317208F8-C0B1-D330-CAAD-355376520EFC}"/>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B320BC8C-E126-BC32-B72B-0C477CECB1F5}"/>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13</a:t>
            </a:fld>
            <a:endParaRPr lang="en-US" dirty="0">
              <a:solidFill>
                <a:srgbClr val="262626"/>
              </a:solidFill>
            </a:endParaRPr>
          </a:p>
        </p:txBody>
      </p:sp>
      <p:sp>
        <p:nvSpPr>
          <p:cNvPr id="8" name="Text Placeholder 1">
            <a:extLst>
              <a:ext uri="{FF2B5EF4-FFF2-40B4-BE49-F238E27FC236}">
                <a16:creationId xmlns:a16="http://schemas.microsoft.com/office/drawing/2014/main" id="{18A48A1D-BC60-8852-F095-4934531C497E}"/>
              </a:ext>
            </a:extLst>
          </p:cNvPr>
          <p:cNvSpPr txBox="1">
            <a:spLocks/>
          </p:cNvSpPr>
          <p:nvPr/>
        </p:nvSpPr>
        <p:spPr>
          <a:xfrm>
            <a:off x="587958" y="1190208"/>
            <a:ext cx="6389643" cy="787775"/>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err="1">
                <a:solidFill>
                  <a:srgbClr val="262626"/>
                </a:solidFill>
              </a:rPr>
              <a:t>Proveye </a:t>
            </a:r>
            <a:r>
              <a:rPr lang="en-US" sz="1150" b="0" dirty="0">
                <a:solidFill>
                  <a:srgbClr val="262626"/>
                </a:solidFill>
              </a:rPr>
              <a:t>può essere utilizzato da consulenti agricoli, fornitori di fertilizzanti e pesticidi e trasformatori alimentari per fornire informazioni sulla produttività e la sostenibilità dei terreni agricoli. Acquisisce immagini tramite droni e satelliti, integrando contemporaneamente più fonti di immagini e modelli di intelligenza artificiale. Combinando i dati provenienti da vari sistemi e tipi di sensori, </a:t>
            </a:r>
            <a:r>
              <a:rPr lang="en-US" sz="1150" b="0" dirty="0" err="1">
                <a:solidFill>
                  <a:srgbClr val="262626"/>
                </a:solidFill>
              </a:rPr>
              <a:t>Proveye </a:t>
            </a:r>
            <a:r>
              <a:rPr lang="en-US" sz="1150" b="0" dirty="0">
                <a:solidFill>
                  <a:srgbClr val="262626"/>
                </a:solidFill>
              </a:rPr>
              <a:t>offre punti di vista unici su diverse scale, fornendo la panoramica più completa possibile.</a:t>
            </a:r>
          </a:p>
          <a:p>
            <a:pPr algn="just">
              <a:lnSpc>
                <a:spcPts val="1220"/>
              </a:lnSpc>
              <a:spcBef>
                <a:spcPts val="0"/>
              </a:spcBef>
            </a:pPr>
            <a:r>
              <a:rPr lang="en-US" sz="1150" b="0" dirty="0">
                <a:solidFill>
                  <a:srgbClr val="262626"/>
                </a:solidFill>
              </a:rPr>
              <a:t> </a:t>
            </a: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err="1">
                <a:solidFill>
                  <a:srgbClr val="262626"/>
                </a:solidFill>
              </a:rPr>
              <a:t>Proveye </a:t>
            </a:r>
            <a:r>
              <a:rPr lang="en-US" sz="1150" b="0" dirty="0">
                <a:solidFill>
                  <a:srgbClr val="262626"/>
                </a:solidFill>
              </a:rPr>
              <a:t>affronta varie sfide, tra cui la verifica della sostenibilità e il miglioramento della produttività nella produzione alimentare basata sui pascoli, nonché il monitoraggio continuo delle prestazioni e dei rischi delle soluzioni su larga scala basate sulla natura.</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err="1">
                <a:solidFill>
                  <a:srgbClr val="262626"/>
                </a:solidFill>
              </a:rPr>
              <a:t>Proveye </a:t>
            </a:r>
            <a:r>
              <a:rPr lang="en-US" sz="1150" b="0" dirty="0">
                <a:solidFill>
                  <a:srgbClr val="262626"/>
                </a:solidFill>
              </a:rPr>
              <a:t>è in grado di eliminare l'incertezza dall'agricoltura e di far risparmiare ore di manodopera. Il concetto ha già vinto numerosi premi, tra cui il 2022 </a:t>
            </a:r>
            <a:r>
              <a:rPr lang="en-US" sz="1150" b="0" dirty="0" err="1">
                <a:solidFill>
                  <a:srgbClr val="262626"/>
                </a:solidFill>
              </a:rPr>
              <a:t>Ornua </a:t>
            </a:r>
            <a:r>
              <a:rPr lang="en-US" sz="1150" b="0" dirty="0">
                <a:solidFill>
                  <a:srgbClr val="262626"/>
                </a:solidFill>
              </a:rPr>
              <a:t>Most Innovative </a:t>
            </a:r>
            <a:r>
              <a:rPr lang="en-US" sz="1150" b="0" dirty="0" err="1">
                <a:solidFill>
                  <a:srgbClr val="262626"/>
                </a:solidFill>
              </a:rPr>
              <a:t>AgTech </a:t>
            </a:r>
            <a:r>
              <a:rPr lang="en-US" sz="1150" b="0" dirty="0">
                <a:solidFill>
                  <a:srgbClr val="262626"/>
                </a:solidFill>
              </a:rPr>
              <a:t>Start-up. Nel 2023 </a:t>
            </a:r>
            <a:r>
              <a:rPr lang="en-US" sz="1150" b="0" dirty="0" err="1">
                <a:solidFill>
                  <a:srgbClr val="262626"/>
                </a:solidFill>
              </a:rPr>
              <a:t>Proveye </a:t>
            </a:r>
            <a:r>
              <a:rPr lang="en-US" sz="1150" b="0" dirty="0">
                <a:solidFill>
                  <a:srgbClr val="262626"/>
                </a:solidFill>
              </a:rPr>
              <a:t>ha vinto il premio Start-Up Innovator of the Year Award e l'Ace </a:t>
            </a:r>
            <a:r>
              <a:rPr lang="en-US" sz="1150" b="0" dirty="0" err="1">
                <a:solidFill>
                  <a:srgbClr val="262626"/>
                </a:solidFill>
              </a:rPr>
              <a:t>Agritech </a:t>
            </a:r>
            <a:r>
              <a:rPr lang="en-US" sz="1150" b="0" dirty="0">
                <a:solidFill>
                  <a:srgbClr val="262626"/>
                </a:solidFill>
              </a:rPr>
              <a:t>Centre of Excellence Award agli Enterprise Ireland Innovation Arena awards.  </a:t>
            </a:r>
          </a:p>
        </p:txBody>
      </p:sp>
      <p:sp>
        <p:nvSpPr>
          <p:cNvPr id="9" name="Freeform 8">
            <a:extLst>
              <a:ext uri="{FF2B5EF4-FFF2-40B4-BE49-F238E27FC236}">
                <a16:creationId xmlns:a16="http://schemas.microsoft.com/office/drawing/2014/main" id="{89F79045-90DB-034D-B8A8-4996726C0D45}"/>
              </a:ext>
            </a:extLst>
          </p:cNvPr>
          <p:cNvSpPr/>
          <p:nvPr/>
        </p:nvSpPr>
        <p:spPr>
          <a:xfrm rot="20057100">
            <a:off x="3251680" y="7860235"/>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21118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9A186-7A64-1B34-C96A-3B8EAFF560FA}"/>
            </a:ext>
          </a:extLst>
        </p:cNvPr>
        <p:cNvGrpSpPr/>
        <p:nvPr/>
      </p:nvGrpSpPr>
      <p:grpSpPr>
        <a:xfrm>
          <a:off x="0" y="0"/>
          <a:ext cx="0" cy="0"/>
          <a:chOff x="0" y="0"/>
          <a:chExt cx="0" cy="0"/>
        </a:xfrm>
      </p:grpSpPr>
      <p:pic>
        <p:nvPicPr>
          <p:cNvPr id="142" name="Picture 141">
            <a:extLst>
              <a:ext uri="{FF2B5EF4-FFF2-40B4-BE49-F238E27FC236}">
                <a16:creationId xmlns:a16="http://schemas.microsoft.com/office/drawing/2014/main" id="{9AF9DC5F-CAC0-5209-22D8-92B49747AE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107" b="10107"/>
          <a:stretch/>
        </p:blipFill>
        <p:spPr>
          <a:xfrm>
            <a:off x="1" y="1359914"/>
            <a:ext cx="7574787" cy="3391950"/>
          </a:xfrm>
          <a:prstGeom prst="rect">
            <a:avLst/>
          </a:prstGeom>
        </p:spPr>
      </p:pic>
      <p:grpSp>
        <p:nvGrpSpPr>
          <p:cNvPr id="141" name="Group 140">
            <a:extLst>
              <a:ext uri="{FF2B5EF4-FFF2-40B4-BE49-F238E27FC236}">
                <a16:creationId xmlns:a16="http://schemas.microsoft.com/office/drawing/2014/main" id="{EA1DFE84-1138-D918-59DB-1683F29B46B6}"/>
              </a:ext>
            </a:extLst>
          </p:cNvPr>
          <p:cNvGrpSpPr/>
          <p:nvPr/>
        </p:nvGrpSpPr>
        <p:grpSpPr>
          <a:xfrm>
            <a:off x="4120753" y="4292772"/>
            <a:ext cx="3438922" cy="2437858"/>
            <a:chOff x="4120753" y="4292772"/>
            <a:chExt cx="3438922" cy="2437858"/>
          </a:xfrm>
        </p:grpSpPr>
        <p:grpSp>
          <p:nvGrpSpPr>
            <p:cNvPr id="233" name="Group 232">
              <a:extLst>
                <a:ext uri="{FF2B5EF4-FFF2-40B4-BE49-F238E27FC236}">
                  <a16:creationId xmlns:a16="http://schemas.microsoft.com/office/drawing/2014/main" id="{1952E70E-6080-C458-29CA-2F071E64C6CF}"/>
                </a:ext>
              </a:extLst>
            </p:cNvPr>
            <p:cNvGrpSpPr/>
            <p:nvPr/>
          </p:nvGrpSpPr>
          <p:grpSpPr>
            <a:xfrm>
              <a:off x="4120753" y="4292772"/>
              <a:ext cx="3438922" cy="2437858"/>
              <a:chOff x="1950804" y="3053151"/>
              <a:chExt cx="4822143" cy="3418425"/>
            </a:xfrm>
          </p:grpSpPr>
          <p:pic>
            <p:nvPicPr>
              <p:cNvPr id="235" name="Picture 234">
                <a:extLst>
                  <a:ext uri="{FF2B5EF4-FFF2-40B4-BE49-F238E27FC236}">
                    <a16:creationId xmlns:a16="http://schemas.microsoft.com/office/drawing/2014/main" id="{B07430A4-910E-E7FD-8869-8A5EBC8E08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436B5B68-2C68-A6AD-80E1-5E5D93C38697}"/>
                  </a:ext>
                </a:extLst>
              </p:cNvPr>
              <p:cNvSpPr/>
              <p:nvPr/>
            </p:nvSpPr>
            <p:spPr>
              <a:xfrm>
                <a:off x="2745451" y="3341399"/>
                <a:ext cx="4027496" cy="1239893"/>
              </a:xfrm>
              <a:prstGeom prst="rect">
                <a:avLst/>
              </a:prstGeom>
              <a:blipFill dpi="0" rotWithShape="1">
                <a:blip r:embed="rId4" cstate="screen">
                  <a:extLst>
                    <a:ext uri="{28A0092B-C50C-407E-A947-70E740481C1C}">
                      <a14:useLocalDpi xmlns:a14="http://schemas.microsoft.com/office/drawing/2010/main"/>
                    </a:ext>
                  </a:extLst>
                </a:blip>
                <a:srcRect/>
                <a:stretch>
                  <a:fillRect l="733" t="1917" r="-1403" b="-1556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40" name="Rectangle 139">
              <a:extLst>
                <a:ext uri="{FF2B5EF4-FFF2-40B4-BE49-F238E27FC236}">
                  <a16:creationId xmlns:a16="http://schemas.microsoft.com/office/drawing/2014/main" id="{1CA6026F-51E4-2694-5FD7-FAEC2036CF66}"/>
                </a:ext>
              </a:extLst>
            </p:cNvPr>
            <p:cNvSpPr/>
            <p:nvPr/>
          </p:nvSpPr>
          <p:spPr>
            <a:xfrm>
              <a:off x="5191062" y="5336412"/>
              <a:ext cx="1932431" cy="882137"/>
            </a:xfrm>
            <a:prstGeom prst="rect">
              <a:avLst/>
            </a:prstGeom>
            <a:blipFill dpi="0" rotWithShape="1">
              <a:blip r:embed="rId5" cstate="screen">
                <a:extLst>
                  <a:ext uri="{28A0092B-C50C-407E-A947-70E740481C1C}">
                    <a14:useLocalDpi xmlns:a14="http://schemas.microsoft.com/office/drawing/2010/main"/>
                  </a:ext>
                </a:extLst>
              </a:blip>
              <a:srcRect/>
              <a:stretch>
                <a:fillRect l="96" t="-587" r="-96" b="-433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2" name="object 13">
            <a:extLst>
              <a:ext uri="{FF2B5EF4-FFF2-40B4-BE49-F238E27FC236}">
                <a16:creationId xmlns:a16="http://schemas.microsoft.com/office/drawing/2014/main" id="{A2B6A288-9D52-40F2-1482-A9D465ED2CE7}"/>
              </a:ext>
            </a:extLst>
          </p:cNvPr>
          <p:cNvSpPr/>
          <p:nvPr/>
        </p:nvSpPr>
        <p:spPr>
          <a:xfrm>
            <a:off x="509999" y="2647935"/>
            <a:ext cx="3128424" cy="2581992"/>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E1C7145F-8BC0-5C59-9AB0-FCCAFA7996F7}"/>
              </a:ext>
            </a:extLst>
          </p:cNvPr>
          <p:cNvSpPr txBox="1">
            <a:spLocks/>
          </p:cNvSpPr>
          <p:nvPr/>
        </p:nvSpPr>
        <p:spPr>
          <a:xfrm>
            <a:off x="738301" y="2943360"/>
            <a:ext cx="2594670"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L'analisi AI trasforma la gestione delle risorse idriche nel comune di Lillestrøm </a:t>
            </a:r>
          </a:p>
        </p:txBody>
      </p:sp>
      <p:sp>
        <p:nvSpPr>
          <p:cNvPr id="19" name="Text Placeholder 5">
            <a:extLst>
              <a:ext uri="{FF2B5EF4-FFF2-40B4-BE49-F238E27FC236}">
                <a16:creationId xmlns:a16="http://schemas.microsoft.com/office/drawing/2014/main" id="{D7B88605-7BF0-AA22-73A8-D2E06AFB7391}"/>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Avevo la formazione necessaria e mio marito e i miei figli mi hanno dato un grande sostegno e mi hanno incoraggiata.</a:t>
            </a:r>
          </a:p>
        </p:txBody>
      </p:sp>
      <p:sp>
        <p:nvSpPr>
          <p:cNvPr id="129" name="Freeform 128">
            <a:extLst>
              <a:ext uri="{FF2B5EF4-FFF2-40B4-BE49-F238E27FC236}">
                <a16:creationId xmlns:a16="http://schemas.microsoft.com/office/drawing/2014/main" id="{306ED926-BC2D-4B9E-D916-DE4FCDD798C7}"/>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E8BB8A5A-DCB5-4FB2-427B-495529EC5864}"/>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Norvegia</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EB93C776-0586-B730-EE67-FCE602E80773}"/>
              </a:ext>
            </a:extLst>
          </p:cNvPr>
          <p:cNvSpPr txBox="1"/>
          <p:nvPr/>
        </p:nvSpPr>
        <p:spPr>
          <a:xfrm>
            <a:off x="582062" y="6653866"/>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09DD7AA4-E32D-F386-AB98-F2CECE7CF637}"/>
              </a:ext>
            </a:extLst>
          </p:cNvPr>
          <p:cNvSpPr txBox="1">
            <a:spLocks/>
          </p:cNvSpPr>
          <p:nvPr/>
        </p:nvSpPr>
        <p:spPr>
          <a:xfrm>
            <a:off x="600134" y="7151205"/>
            <a:ext cx="6389643" cy="388123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err="1">
                <a:solidFill>
                  <a:srgbClr val="262626"/>
                </a:solidFill>
              </a:rPr>
              <a:t>Lillestrøm</a:t>
            </a:r>
            <a:r>
              <a:rPr lang="en-US" sz="1150" b="0" dirty="0">
                <a:solidFill>
                  <a:srgbClr val="262626"/>
                </a:solidFill>
              </a:rPr>
              <a:t>, un comune nel sud-est della Norvegia con 87.500 abitanti, è situato alla confluenza di tre grandi fiumi - Glomma, </a:t>
            </a:r>
            <a:r>
              <a:rPr lang="en-US" sz="1150" b="0" dirty="0" err="1">
                <a:solidFill>
                  <a:srgbClr val="262626"/>
                </a:solidFill>
              </a:rPr>
              <a:t>Nitelva </a:t>
            </a:r>
            <a:r>
              <a:rPr lang="en-US" sz="1150" b="0" dirty="0">
                <a:solidFill>
                  <a:srgbClr val="262626"/>
                </a:solidFill>
              </a:rPr>
              <a:t>e Leira - che formano il più grande delta interno del Nord Europa. Sebbene questa posizione offra opportunità ricreative, presenta anche sfide significative nella gestione dei corsi d'acqua, delle acque reflue e dei rischi di alluvione.</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Il dipartimento idrico del comune disponeva già di sistemi per il monitoraggio dei flussi di acqua potabile e delle acque reflue. Tuttavia, il processo decisionale si basava su previsioni meteorologiche e dati ambientali spesso frammentari, reattivi e imprecisi. I processi manuali comportavano che le informazioni critiche arrivassero spesso troppo tardi per essere utili, limitando la capacità di adottare misure proattive.</a:t>
            </a:r>
          </a:p>
          <a:p>
            <a:pPr algn="just">
              <a:lnSpc>
                <a:spcPts val="1220"/>
              </a:lnSpc>
              <a:spcBef>
                <a:spcPts val="0"/>
              </a:spcBef>
            </a:pPr>
            <a:endParaRPr lang="en-US" sz="1150" b="0" dirty="0">
              <a:solidFill>
                <a:srgbClr val="262626"/>
              </a:solidFill>
            </a:endParaRPr>
          </a:p>
        </p:txBody>
      </p:sp>
      <p:grpSp>
        <p:nvGrpSpPr>
          <p:cNvPr id="244" name="Group 243">
            <a:extLst>
              <a:ext uri="{FF2B5EF4-FFF2-40B4-BE49-F238E27FC236}">
                <a16:creationId xmlns:a16="http://schemas.microsoft.com/office/drawing/2014/main" id="{F2B81EFD-0402-D1CF-2E47-B5AF5160DF23}"/>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30565ED9-1FA6-9139-E749-A3847590E608}"/>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1912A286-AC45-7E45-26F3-A1182C72A81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97D8F081-948C-9773-309E-86A4C7AA3424}"/>
              </a:ext>
            </a:extLst>
          </p:cNvPr>
          <p:cNvCxnSpPr>
            <a:cxnSpLocks/>
            <a:stCxn id="228" idx="1"/>
          </p:cNvCxnSpPr>
          <p:nvPr/>
        </p:nvCxnSpPr>
        <p:spPr>
          <a:xfrm flipH="1" flipV="1">
            <a:off x="-34537" y="6836543"/>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740F5AFA-EB7A-18E0-C3E4-2D413F3A856B}"/>
              </a:ext>
            </a:extLst>
          </p:cNvPr>
          <p:cNvSpPr/>
          <p:nvPr/>
        </p:nvSpPr>
        <p:spPr>
          <a:xfrm>
            <a:off x="3903603" y="6829270"/>
            <a:ext cx="3492179" cy="3492179"/>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F4B33647-797C-3D7C-0288-3AC799253F38}"/>
              </a:ext>
            </a:extLst>
          </p:cNvPr>
          <p:cNvGrpSpPr/>
          <p:nvPr/>
        </p:nvGrpSpPr>
        <p:grpSpPr>
          <a:xfrm>
            <a:off x="5396427" y="6702982"/>
            <a:ext cx="506531" cy="527128"/>
            <a:chOff x="3402050" y="5539672"/>
            <a:chExt cx="751576" cy="782137"/>
          </a:xfrm>
        </p:grpSpPr>
        <p:sp>
          <p:nvSpPr>
            <p:cNvPr id="252" name="Freeform 251">
              <a:extLst>
                <a:ext uri="{FF2B5EF4-FFF2-40B4-BE49-F238E27FC236}">
                  <a16:creationId xmlns:a16="http://schemas.microsoft.com/office/drawing/2014/main" id="{5FA2D41B-BB95-58EF-2381-7D3C108A7979}"/>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61237F57-90AB-5431-7F2E-E114E7AC2045}"/>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19997FF8-B01D-1207-922D-2C334215CBBB}"/>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53E08749-3FC8-7BBA-E2AD-03E1B25E4ED9}"/>
              </a:ext>
            </a:extLst>
          </p:cNvPr>
          <p:cNvSpPr txBox="1"/>
          <p:nvPr/>
        </p:nvSpPr>
        <p:spPr>
          <a:xfrm>
            <a:off x="4176847" y="7493683"/>
            <a:ext cx="2945691" cy="259301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La sfida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di Lillestrøm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non era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non solo quella di una gestione efficace delle risorse idriche, ma anche la mancanza di dati in tempo reale prontamente disponibili.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Organizzazioni</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terze fornivano informazioni ambientali, ma queste erano costose, temporanee e avevano applicazioni limitate. L'ingegnere civile Asgeir Hagen e l'architetto aziendale Erlend Berg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hanno riconosciuto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la necessità di un flusso continuo di dati in tempo reale per migliorare il processo decisionale e l'allocazione delle risorse.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7CCB9196-D54C-5D5B-5BA9-7D27D066537A}"/>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14</a:t>
            </a:fld>
            <a:endParaRPr lang="en-US" dirty="0">
              <a:solidFill>
                <a:srgbClr val="262626"/>
              </a:solidFill>
            </a:endParaRPr>
          </a:p>
        </p:txBody>
      </p:sp>
      <p:cxnSp>
        <p:nvCxnSpPr>
          <p:cNvPr id="2" name="Straight Connector 1">
            <a:extLst>
              <a:ext uri="{FF2B5EF4-FFF2-40B4-BE49-F238E27FC236}">
                <a16:creationId xmlns:a16="http://schemas.microsoft.com/office/drawing/2014/main" id="{1F54F22B-23EA-21CA-77EB-7F19ADFA5CE0}"/>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FFAEBB-AA4E-02E3-9F0B-297B53E3118C}"/>
              </a:ext>
            </a:extLst>
          </p:cNvPr>
          <p:cNvSpPr txBox="1"/>
          <p:nvPr/>
        </p:nvSpPr>
        <p:spPr>
          <a:xfrm>
            <a:off x="1601624" y="673031"/>
            <a:ext cx="3366904"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GESTIONE DELLE RISORSE IDRICHE</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77F67CE-4E0D-8DB0-5F05-6EBF652010B8}"/>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B3E36EC4-6DA5-E7AA-B29D-254F4C1F3A21}"/>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84A3529B-F610-BA48-1E17-DA2DB6E68F77}"/>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1B39B2AA-0336-35E3-E524-2B8DFDDB0CF6}"/>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6E4231BD-D7C3-F8A7-8B73-BED4ED7E134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67AE824C-97CA-DABE-3B97-8A8F1E7744E2}"/>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60794381-7995-0BA9-D3CF-4F5E9B8AF517}"/>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C0DEEAF-DD09-76D5-742B-181B14E88010}"/>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97DF9D45-778C-27F2-0975-470E2E0B7BD2}"/>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88D3D4C2-7051-0CB6-0DB6-5D29D3E64465}"/>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57" name="Graphic 503">
            <a:extLst>
              <a:ext uri="{FF2B5EF4-FFF2-40B4-BE49-F238E27FC236}">
                <a16:creationId xmlns:a16="http://schemas.microsoft.com/office/drawing/2014/main" id="{1BB2788A-E163-12F5-B20D-E90B45433729}"/>
              </a:ext>
            </a:extLst>
          </p:cNvPr>
          <p:cNvGrpSpPr/>
          <p:nvPr/>
        </p:nvGrpSpPr>
        <p:grpSpPr>
          <a:xfrm>
            <a:off x="574295" y="572588"/>
            <a:ext cx="483621" cy="419608"/>
            <a:chOff x="18003154" y="7258468"/>
            <a:chExt cx="1284171" cy="1114197"/>
          </a:xfrm>
        </p:grpSpPr>
        <p:grpSp>
          <p:nvGrpSpPr>
            <p:cNvPr id="58" name="Graphic 503">
              <a:extLst>
                <a:ext uri="{FF2B5EF4-FFF2-40B4-BE49-F238E27FC236}">
                  <a16:creationId xmlns:a16="http://schemas.microsoft.com/office/drawing/2014/main" id="{693B9027-54BE-FF4C-F61E-5A920CF8AF92}"/>
                </a:ext>
              </a:extLst>
            </p:cNvPr>
            <p:cNvGrpSpPr/>
            <p:nvPr/>
          </p:nvGrpSpPr>
          <p:grpSpPr>
            <a:xfrm>
              <a:off x="18003154" y="7258468"/>
              <a:ext cx="1284171" cy="1114197"/>
              <a:chOff x="18003154" y="7258468"/>
              <a:chExt cx="1284171" cy="1114197"/>
            </a:xfrm>
            <a:noFill/>
          </p:grpSpPr>
          <p:sp>
            <p:nvSpPr>
              <p:cNvPr id="136" name="Freeform 135">
                <a:extLst>
                  <a:ext uri="{FF2B5EF4-FFF2-40B4-BE49-F238E27FC236}">
                    <a16:creationId xmlns:a16="http://schemas.microsoft.com/office/drawing/2014/main" id="{3A8B321C-293C-A37A-9A15-F38F2B2BE377}"/>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137" name="Freeform 136">
                <a:extLst>
                  <a:ext uri="{FF2B5EF4-FFF2-40B4-BE49-F238E27FC236}">
                    <a16:creationId xmlns:a16="http://schemas.microsoft.com/office/drawing/2014/main" id="{31992521-9E3A-12E3-52A1-44F3F9CFC7B7}"/>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138" name="Freeform 137">
                <a:extLst>
                  <a:ext uri="{FF2B5EF4-FFF2-40B4-BE49-F238E27FC236}">
                    <a16:creationId xmlns:a16="http://schemas.microsoft.com/office/drawing/2014/main" id="{C831456E-9051-D4D7-5381-FB42DF46C537}"/>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139" name="Freeform 138">
                <a:extLst>
                  <a:ext uri="{FF2B5EF4-FFF2-40B4-BE49-F238E27FC236}">
                    <a16:creationId xmlns:a16="http://schemas.microsoft.com/office/drawing/2014/main" id="{9A3C760B-0ADA-45EA-4346-46C24409EF5B}"/>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59" name="Graphic 503">
              <a:extLst>
                <a:ext uri="{FF2B5EF4-FFF2-40B4-BE49-F238E27FC236}">
                  <a16:creationId xmlns:a16="http://schemas.microsoft.com/office/drawing/2014/main" id="{CEB51092-76D3-7221-1B72-EBF1432DE25F}"/>
                </a:ext>
              </a:extLst>
            </p:cNvPr>
            <p:cNvGrpSpPr/>
            <p:nvPr/>
          </p:nvGrpSpPr>
          <p:grpSpPr>
            <a:xfrm>
              <a:off x="18336955" y="7366386"/>
              <a:ext cx="586710" cy="895351"/>
              <a:chOff x="18336955" y="7366386"/>
              <a:chExt cx="586710" cy="895351"/>
            </a:xfrm>
          </p:grpSpPr>
          <p:sp>
            <p:nvSpPr>
              <p:cNvPr id="60" name="Freeform 59">
                <a:extLst>
                  <a:ext uri="{FF2B5EF4-FFF2-40B4-BE49-F238E27FC236}">
                    <a16:creationId xmlns:a16="http://schemas.microsoft.com/office/drawing/2014/main" id="{D0677E07-FD07-6634-113A-BC64D902C330}"/>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61" name="Freeform 60">
                <a:extLst>
                  <a:ext uri="{FF2B5EF4-FFF2-40B4-BE49-F238E27FC236}">
                    <a16:creationId xmlns:a16="http://schemas.microsoft.com/office/drawing/2014/main" id="{D6FF07D8-54AC-5CCC-5E3A-62DF761E4624}"/>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62" name="Freeform 61">
                <a:extLst>
                  <a:ext uri="{FF2B5EF4-FFF2-40B4-BE49-F238E27FC236}">
                    <a16:creationId xmlns:a16="http://schemas.microsoft.com/office/drawing/2014/main" id="{2F8990C9-494B-66B9-04A2-596058745119}"/>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3" name="Freeform 62">
                <a:extLst>
                  <a:ext uri="{FF2B5EF4-FFF2-40B4-BE49-F238E27FC236}">
                    <a16:creationId xmlns:a16="http://schemas.microsoft.com/office/drawing/2014/main" id="{4EB06EC9-7179-93F1-BDC4-6253FF752E9B}"/>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128" name="Graphic 503">
                <a:extLst>
                  <a:ext uri="{FF2B5EF4-FFF2-40B4-BE49-F238E27FC236}">
                    <a16:creationId xmlns:a16="http://schemas.microsoft.com/office/drawing/2014/main" id="{77613EB1-DA01-120A-A8A0-C4B825EEA243}"/>
                  </a:ext>
                </a:extLst>
              </p:cNvPr>
              <p:cNvGrpSpPr/>
              <p:nvPr/>
            </p:nvGrpSpPr>
            <p:grpSpPr>
              <a:xfrm>
                <a:off x="18394046" y="7891844"/>
                <a:ext cx="492476" cy="369893"/>
                <a:chOff x="18394046" y="7891844"/>
                <a:chExt cx="492476" cy="369893"/>
              </a:xfrm>
            </p:grpSpPr>
            <p:grpSp>
              <p:nvGrpSpPr>
                <p:cNvPr id="130" name="Graphic 503">
                  <a:extLst>
                    <a:ext uri="{FF2B5EF4-FFF2-40B4-BE49-F238E27FC236}">
                      <a16:creationId xmlns:a16="http://schemas.microsoft.com/office/drawing/2014/main" id="{286030DC-E8F5-1ECB-C8AE-D63844B09861}"/>
                    </a:ext>
                  </a:extLst>
                </p:cNvPr>
                <p:cNvGrpSpPr/>
                <p:nvPr/>
              </p:nvGrpSpPr>
              <p:grpSpPr>
                <a:xfrm>
                  <a:off x="18569018" y="7891844"/>
                  <a:ext cx="317504" cy="317150"/>
                  <a:chOff x="18569018" y="7891844"/>
                  <a:chExt cx="317504" cy="317150"/>
                </a:xfrm>
                <a:noFill/>
              </p:grpSpPr>
              <p:sp>
                <p:nvSpPr>
                  <p:cNvPr id="134" name="Freeform 133">
                    <a:extLst>
                      <a:ext uri="{FF2B5EF4-FFF2-40B4-BE49-F238E27FC236}">
                        <a16:creationId xmlns:a16="http://schemas.microsoft.com/office/drawing/2014/main" id="{20D200C6-4AD6-39BB-4BF3-A5E6C4ECD788}"/>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5" name="Freeform 134">
                    <a:extLst>
                      <a:ext uri="{FF2B5EF4-FFF2-40B4-BE49-F238E27FC236}">
                        <a16:creationId xmlns:a16="http://schemas.microsoft.com/office/drawing/2014/main" id="{D09525C2-638F-8B95-4AE5-5F71D50FE6C2}"/>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131" name="Graphic 503">
                  <a:extLst>
                    <a:ext uri="{FF2B5EF4-FFF2-40B4-BE49-F238E27FC236}">
                      <a16:creationId xmlns:a16="http://schemas.microsoft.com/office/drawing/2014/main" id="{F06FB44A-378A-B330-2EA5-9C793C06D332}"/>
                    </a:ext>
                  </a:extLst>
                </p:cNvPr>
                <p:cNvGrpSpPr/>
                <p:nvPr/>
              </p:nvGrpSpPr>
              <p:grpSpPr>
                <a:xfrm>
                  <a:off x="18394046" y="7944664"/>
                  <a:ext cx="317503" cy="317073"/>
                  <a:chOff x="18394046" y="7944664"/>
                  <a:chExt cx="317503" cy="317073"/>
                </a:xfrm>
                <a:solidFill>
                  <a:srgbClr val="FFFFFF"/>
                </a:solidFill>
              </p:grpSpPr>
              <p:sp>
                <p:nvSpPr>
                  <p:cNvPr id="132" name="Freeform 131">
                    <a:extLst>
                      <a:ext uri="{FF2B5EF4-FFF2-40B4-BE49-F238E27FC236}">
                        <a16:creationId xmlns:a16="http://schemas.microsoft.com/office/drawing/2014/main" id="{99FEEB32-3581-2D5A-7627-A70ED88A576D}"/>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3" name="Freeform 132">
                    <a:extLst>
                      <a:ext uri="{FF2B5EF4-FFF2-40B4-BE49-F238E27FC236}">
                        <a16:creationId xmlns:a16="http://schemas.microsoft.com/office/drawing/2014/main" id="{01C10CD4-5019-308F-1B66-37409DF0BE90}"/>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spTree>
    <p:extLst>
      <p:ext uri="{BB962C8B-B14F-4D97-AF65-F5344CB8AC3E}">
        <p14:creationId xmlns:p14="http://schemas.microsoft.com/office/powerpoint/2010/main" val="3132846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4BC24-3379-C4DE-915F-0EC42BA9FD11}"/>
            </a:ext>
          </a:extLst>
        </p:cNvPr>
        <p:cNvGrpSpPr/>
        <p:nvPr/>
      </p:nvGrpSpPr>
      <p:grpSpPr>
        <a:xfrm>
          <a:off x="0" y="0"/>
          <a:ext cx="0" cy="0"/>
          <a:chOff x="0" y="0"/>
          <a:chExt cx="0" cy="0"/>
        </a:xfrm>
      </p:grpSpPr>
      <p:pic>
        <p:nvPicPr>
          <p:cNvPr id="4" name="Picture 3" descr="A person watering plants in a greenhouse&#10;&#10;AI-generated content may be incorrect.">
            <a:extLst>
              <a:ext uri="{FF2B5EF4-FFF2-40B4-BE49-F238E27FC236}">
                <a16:creationId xmlns:a16="http://schemas.microsoft.com/office/drawing/2014/main" id="{528D0A79-ABF4-435B-5950-694A29344E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70" t="20964" r="27017" b="4344"/>
          <a:stretch/>
        </p:blipFill>
        <p:spPr>
          <a:xfrm>
            <a:off x="3810663" y="6927138"/>
            <a:ext cx="3747446" cy="2620358"/>
          </a:xfrm>
          <a:prstGeom prst="rect">
            <a:avLst/>
          </a:prstGeom>
        </p:spPr>
      </p:pic>
      <p:cxnSp>
        <p:nvCxnSpPr>
          <p:cNvPr id="47" name="Straight Connector 46">
            <a:extLst>
              <a:ext uri="{FF2B5EF4-FFF2-40B4-BE49-F238E27FC236}">
                <a16:creationId xmlns:a16="http://schemas.microsoft.com/office/drawing/2014/main" id="{1EFE5D09-1AE3-29D2-DFE9-45937D520EDA}"/>
              </a:ext>
            </a:extLst>
          </p:cNvPr>
          <p:cNvCxnSpPr>
            <a:cxnSpLocks/>
          </p:cNvCxnSpPr>
          <p:nvPr/>
        </p:nvCxnSpPr>
        <p:spPr>
          <a:xfrm flipH="1">
            <a:off x="0" y="2292083"/>
            <a:ext cx="3055319"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3CF130-F3F9-EC20-D4DF-3CF68667687E}"/>
              </a:ext>
            </a:extLst>
          </p:cNvPr>
          <p:cNvCxnSpPr/>
          <p:nvPr/>
        </p:nvCxnSpPr>
        <p:spPr>
          <a:xfrm flipH="1">
            <a:off x="3055322" y="5868735"/>
            <a:ext cx="45043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1E28A7-A22F-475E-EB15-97B68C942450}"/>
              </a:ext>
            </a:extLst>
          </p:cNvPr>
          <p:cNvCxnSpPr/>
          <p:nvPr/>
        </p:nvCxnSpPr>
        <p:spPr>
          <a:xfrm flipH="1">
            <a:off x="3055322" y="4812095"/>
            <a:ext cx="45043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03D1F50-9CD8-1505-5768-DDDDFA1C686E}"/>
              </a:ext>
            </a:extLst>
          </p:cNvPr>
          <p:cNvCxnSpPr/>
          <p:nvPr/>
        </p:nvCxnSpPr>
        <p:spPr>
          <a:xfrm flipH="1">
            <a:off x="3055322" y="3928175"/>
            <a:ext cx="45043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472EFBA-C5E4-32DF-610B-2D75C54128D5}"/>
              </a:ext>
            </a:extLst>
          </p:cNvPr>
          <p:cNvCxnSpPr/>
          <p:nvPr/>
        </p:nvCxnSpPr>
        <p:spPr>
          <a:xfrm flipH="1">
            <a:off x="3055321" y="3054415"/>
            <a:ext cx="45043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2FCDA0E-7716-E11E-DFA5-5E553C10F1EB}"/>
              </a:ext>
            </a:extLst>
          </p:cNvPr>
          <p:cNvCxnSpPr>
            <a:cxnSpLocks/>
          </p:cNvCxnSpPr>
          <p:nvPr/>
        </p:nvCxnSpPr>
        <p:spPr>
          <a:xfrm>
            <a:off x="3055319" y="2216967"/>
            <a:ext cx="0" cy="3651768"/>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aphic 2">
            <a:extLst>
              <a:ext uri="{FF2B5EF4-FFF2-40B4-BE49-F238E27FC236}">
                <a16:creationId xmlns:a16="http://schemas.microsoft.com/office/drawing/2014/main" id="{E40CAA4D-B241-D25D-6869-CE8C0E6B710F}"/>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5278BD8E-1FBB-C0B3-CA66-C46242CE33B3}"/>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B7BE3B3B-C82D-579A-7445-B5CB6D15E0C6}"/>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8F85E21F-130E-1638-3D79-86E14663E1FD}"/>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88A72F1B-061A-9AE5-1C48-77AE4B8EB5E0}"/>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7A4F7D00-77F6-AE8C-11EE-BEA44B225AF1}"/>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5AE25D5F-CC92-9F35-D4AA-D94E75FC7E0C}"/>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B24D8490-3C3F-EC5C-8DA7-E682EF911EC2}"/>
              </a:ext>
            </a:extLst>
          </p:cNvPr>
          <p:cNvSpPr txBox="1">
            <a:spLocks/>
          </p:cNvSpPr>
          <p:nvPr/>
        </p:nvSpPr>
        <p:spPr>
          <a:xfrm>
            <a:off x="655838" y="1125795"/>
            <a:ext cx="6389643" cy="2634461"/>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Nel 2018, </a:t>
            </a:r>
            <a:r>
              <a:rPr lang="en-US" sz="1150" b="0" dirty="0" err="1">
                <a:solidFill>
                  <a:srgbClr val="262626"/>
                </a:solidFill>
              </a:rPr>
              <a:t>Lillestrøm </a:t>
            </a:r>
            <a:r>
              <a:rPr lang="en-US" sz="1150" b="0" dirty="0">
                <a:solidFill>
                  <a:srgbClr val="262626"/>
                </a:solidFill>
              </a:rPr>
              <a:t>ha adottato </a:t>
            </a:r>
            <a:r>
              <a:rPr lang="en-US" sz="1150" b="0" dirty="0" err="1">
                <a:solidFill>
                  <a:srgbClr val="262626"/>
                </a:solidFill>
              </a:rPr>
              <a:t>InfoTiles</a:t>
            </a:r>
            <a:r>
              <a:rPr lang="en-US" sz="1150" b="0" dirty="0">
                <a:solidFill>
                  <a:srgbClr val="262626"/>
                </a:solidFill>
              </a:rPr>
              <a:t>, una piattaforma di analisi basata sull'intelligenza artificiale e costruita su Microsoft Azure. Questa soluzione </a:t>
            </a:r>
            <a:r>
              <a:rPr lang="en-US" sz="1150" b="0" dirty="0" err="1">
                <a:solidFill>
                  <a:srgbClr val="262626"/>
                </a:solidFill>
              </a:rPr>
              <a:t>centralizzata </a:t>
            </a:r>
            <a:r>
              <a:rPr lang="en-US" sz="1150" b="0" dirty="0">
                <a:solidFill>
                  <a:srgbClr val="262626"/>
                </a:solidFill>
              </a:rPr>
              <a:t>aggrega dati in tempo reale provenienti da sensori Internet of Things (IoT), sistemi SCADA e piattaforme ambientali, rendendo accessibili e utilizzabili dati che prima erano isolati.</a:t>
            </a:r>
          </a:p>
          <a:p>
            <a:pPr algn="just">
              <a:lnSpc>
                <a:spcPts val="1220"/>
              </a:lnSpc>
              <a:spcBef>
                <a:spcPts val="0"/>
              </a:spcBef>
            </a:pPr>
            <a:endParaRPr lang="en-US" sz="1150" b="0" dirty="0">
              <a:solidFill>
                <a:srgbClr val="262626"/>
              </a:solidFill>
            </a:endParaRPr>
          </a:p>
        </p:txBody>
      </p:sp>
      <p:cxnSp>
        <p:nvCxnSpPr>
          <p:cNvPr id="90" name="Straight Connector 89">
            <a:extLst>
              <a:ext uri="{FF2B5EF4-FFF2-40B4-BE49-F238E27FC236}">
                <a16:creationId xmlns:a16="http://schemas.microsoft.com/office/drawing/2014/main" id="{185EDB29-D369-A043-A815-B754A8A8EAD5}"/>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F9BF03EE-C10F-64F6-D266-2E75B7C5BD65}"/>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FE773693-53FB-DB7C-6317-30803081D4A5}"/>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15</a:t>
            </a:fld>
            <a:endParaRPr lang="en-US" dirty="0">
              <a:solidFill>
                <a:srgbClr val="262626"/>
              </a:solidFill>
            </a:endParaRPr>
          </a:p>
        </p:txBody>
      </p:sp>
      <p:sp>
        <p:nvSpPr>
          <p:cNvPr id="38" name="object 13">
            <a:extLst>
              <a:ext uri="{FF2B5EF4-FFF2-40B4-BE49-F238E27FC236}">
                <a16:creationId xmlns:a16="http://schemas.microsoft.com/office/drawing/2014/main" id="{F5F6606B-A5BD-A5B7-8537-9C16BDA347C2}"/>
              </a:ext>
            </a:extLst>
          </p:cNvPr>
          <p:cNvSpPr/>
          <p:nvPr/>
        </p:nvSpPr>
        <p:spPr>
          <a:xfrm rot="16200000">
            <a:off x="1878210" y="5035454"/>
            <a:ext cx="2634447" cy="638963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9" name="TextBox 38">
            <a:extLst>
              <a:ext uri="{FF2B5EF4-FFF2-40B4-BE49-F238E27FC236}">
                <a16:creationId xmlns:a16="http://schemas.microsoft.com/office/drawing/2014/main" id="{5D7F949B-99CB-FF36-8E2F-A43042B8C5FF}"/>
              </a:ext>
            </a:extLst>
          </p:cNvPr>
          <p:cNvSpPr txBox="1"/>
          <p:nvPr/>
        </p:nvSpPr>
        <p:spPr>
          <a:xfrm>
            <a:off x="742043" y="7356865"/>
            <a:ext cx="2748969" cy="1438855"/>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Grazie a questi miglioramenti, i team idrici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di Lillestrøm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ricevono ora aggiornamenti continui in tempo reale, che consentono loro di anticipare i problemi, rispondere più rapidamente e migliorare l'efficienza complessiva.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40" name="Group 39">
            <a:extLst>
              <a:ext uri="{FF2B5EF4-FFF2-40B4-BE49-F238E27FC236}">
                <a16:creationId xmlns:a16="http://schemas.microsoft.com/office/drawing/2014/main" id="{4E2D3EAD-7D25-8576-75B8-9893C34D4ADA}"/>
              </a:ext>
            </a:extLst>
          </p:cNvPr>
          <p:cNvGrpSpPr/>
          <p:nvPr/>
        </p:nvGrpSpPr>
        <p:grpSpPr>
          <a:xfrm>
            <a:off x="1863262" y="6643572"/>
            <a:ext cx="506531" cy="527128"/>
            <a:chOff x="3402050" y="5539672"/>
            <a:chExt cx="751576" cy="782137"/>
          </a:xfrm>
        </p:grpSpPr>
        <p:sp>
          <p:nvSpPr>
            <p:cNvPr id="41" name="Freeform 40">
              <a:extLst>
                <a:ext uri="{FF2B5EF4-FFF2-40B4-BE49-F238E27FC236}">
                  <a16:creationId xmlns:a16="http://schemas.microsoft.com/office/drawing/2014/main" id="{D39ED157-6E87-D00A-A02F-C4C6554B26A4}"/>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42" name="Freeform 41">
              <a:extLst>
                <a:ext uri="{FF2B5EF4-FFF2-40B4-BE49-F238E27FC236}">
                  <a16:creationId xmlns:a16="http://schemas.microsoft.com/office/drawing/2014/main" id="{FD8AAA6E-2924-DF1B-4EA4-9F89FF47FB06}"/>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43" name="Freeform 42">
              <a:extLst>
                <a:ext uri="{FF2B5EF4-FFF2-40B4-BE49-F238E27FC236}">
                  <a16:creationId xmlns:a16="http://schemas.microsoft.com/office/drawing/2014/main" id="{F60DA838-EBCE-CF38-4D36-CC2F31801D9A}"/>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49" name="TextBox 48">
            <a:extLst>
              <a:ext uri="{FF2B5EF4-FFF2-40B4-BE49-F238E27FC236}">
                <a16:creationId xmlns:a16="http://schemas.microsoft.com/office/drawing/2014/main" id="{D7978232-F215-C272-6768-82D2BA0E514C}"/>
              </a:ext>
            </a:extLst>
          </p:cNvPr>
          <p:cNvSpPr txBox="1"/>
          <p:nvPr/>
        </p:nvSpPr>
        <p:spPr>
          <a:xfrm>
            <a:off x="613655" y="2151075"/>
            <a:ext cx="2219753" cy="710772"/>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Caratteristiche principali del sistema basato sull'intelligenza artificiale;</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1673D389-CE25-0E5A-7F22-21AACFD6DA60}"/>
              </a:ext>
            </a:extLst>
          </p:cNvPr>
          <p:cNvSpPr txBox="1"/>
          <p:nvPr/>
        </p:nvSpPr>
        <p:spPr>
          <a:xfrm>
            <a:off x="2833409" y="2216965"/>
            <a:ext cx="4212071" cy="3570657"/>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600" b="1" dirty="0">
                <a:solidFill>
                  <a:srgbClr val="00898B"/>
                </a:solidFill>
                <a:latin typeface="Calibri" panose="020F0502020204030204" pitchFamily="34" charset="0"/>
                <a:cs typeface="Calibri" panose="020F0502020204030204" pitchFamily="34" charset="0"/>
              </a:rPr>
              <a:t>   Mappatura della rete: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Gli ingegneri hanno mappato le caratteristiche critiche della rete idrica, tra cui la temperatura, le portate e le condizioni delle condutture su tre milioni </a:t>
            </a:r>
            <a:r>
              <a:rPr lang="en-US" sz="1150" dirty="0" err="1">
                <a:solidFill>
                  <a:srgbClr val="000000"/>
                </a:solidFill>
                <a:latin typeface="Calibri" panose="020F0502020204030204" pitchFamily="34" charset="0"/>
                <a:cs typeface="Calibri" panose="020F0502020204030204" pitchFamily="34" charset="0"/>
              </a:rPr>
              <a:t>di metri </a:t>
            </a:r>
            <a:r>
              <a:rPr lang="en-US" sz="1150" dirty="0">
                <a:solidFill>
                  <a:srgbClr val="000000"/>
                </a:solidFill>
                <a:latin typeface="Calibri" panose="020F0502020204030204" pitchFamily="34" charset="0"/>
                <a:cs typeface="Calibri" panose="020F0502020204030204" pitchFamily="34" charset="0"/>
              </a:rPr>
              <a:t>di infrastrutture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600" b="1" dirty="0">
                <a:solidFill>
                  <a:srgbClr val="00898B"/>
                </a:solidFill>
                <a:latin typeface="Calibri" panose="020F0502020204030204" pitchFamily="34" charset="0"/>
                <a:cs typeface="Calibri" panose="020F0502020204030204" pitchFamily="34" charset="0"/>
              </a:rPr>
              <a:t>   Manutenzione predittiva: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Il monitoraggio remoto aiuta a </a:t>
            </a:r>
            <a:r>
              <a:rPr lang="en-US" sz="1150" dirty="0" err="1">
                <a:solidFill>
                  <a:srgbClr val="000000"/>
                </a:solidFill>
                <a:latin typeface="Calibri" panose="020F0502020204030204" pitchFamily="34" charset="0"/>
                <a:cs typeface="Calibri" panose="020F0502020204030204" pitchFamily="34" charset="0"/>
              </a:rPr>
              <a:t>stabilire le priorità </a:t>
            </a:r>
            <a:r>
              <a:rPr lang="en-US" sz="1150" dirty="0">
                <a:solidFill>
                  <a:srgbClr val="000000"/>
                </a:solidFill>
                <a:latin typeface="Calibri" panose="020F0502020204030204" pitchFamily="34" charset="0"/>
                <a:cs typeface="Calibri" panose="020F0502020204030204" pitchFamily="34" charset="0"/>
              </a:rPr>
              <a:t>delle riparazioni identificando le tubazioni e le pompe a rischio di guasto.</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600" b="1" dirty="0">
                <a:solidFill>
                  <a:srgbClr val="00898B"/>
                </a:solidFill>
                <a:latin typeface="Calibri" panose="020F0502020204030204" pitchFamily="34" charset="0"/>
                <a:cs typeface="Calibri" panose="020F0502020204030204" pitchFamily="34" charset="0"/>
              </a:rPr>
              <a:t>   Elaborazione automatizzata dei dati:</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err="1">
                <a:solidFill>
                  <a:srgbClr val="000000"/>
                </a:solidFill>
                <a:latin typeface="Calibri" panose="020F0502020204030204" pitchFamily="34" charset="0"/>
                <a:cs typeface="Calibri" panose="020F0502020204030204" pitchFamily="34" charset="0"/>
              </a:rPr>
              <a:t>InfoTiles </a:t>
            </a:r>
            <a:r>
              <a:rPr lang="en-US" sz="1150" dirty="0">
                <a:solidFill>
                  <a:srgbClr val="000000"/>
                </a:solidFill>
                <a:latin typeface="Calibri" panose="020F0502020204030204" pitchFamily="34" charset="0"/>
                <a:cs typeface="Calibri" panose="020F0502020204030204" pitchFamily="34" charset="0"/>
              </a:rPr>
              <a:t>integra più fonti di dati, riducendo la dipendenza da costose attività di raccolta dati a breve termine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04. </a:t>
            </a:r>
            <a:r>
              <a:rPr lang="en-US" sz="1600" b="1" dirty="0">
                <a:solidFill>
                  <a:srgbClr val="00898B"/>
                </a:solidFill>
                <a:latin typeface="Calibri" panose="020F0502020204030204" pitchFamily="34" charset="0"/>
                <a:cs typeface="Calibri" panose="020F0502020204030204" pitchFamily="34" charset="0"/>
              </a:rPr>
              <a:t>   Previsioni sul traffico e sulle inondazioni:</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Il sistema incorpora i dati dei sensori di traffico per valutare l'impatto delle inondazioni sulle strade, consentendo un reindirizzamento proattivo.</a:t>
            </a:r>
          </a:p>
        </p:txBody>
      </p:sp>
      <p:sp>
        <p:nvSpPr>
          <p:cNvPr id="3" name="Freeform 2">
            <a:extLst>
              <a:ext uri="{FF2B5EF4-FFF2-40B4-BE49-F238E27FC236}">
                <a16:creationId xmlns:a16="http://schemas.microsoft.com/office/drawing/2014/main" id="{C6245087-3641-25C2-BA91-2D7654B18626}"/>
              </a:ext>
            </a:extLst>
          </p:cNvPr>
          <p:cNvSpPr/>
          <p:nvPr/>
        </p:nvSpPr>
        <p:spPr>
          <a:xfrm rot="20057100">
            <a:off x="-290216" y="8425247"/>
            <a:ext cx="2288439" cy="200737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95704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7F7C-251D-5490-44F9-C3F4C61E1C18}"/>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589D2F7B-F694-9C41-FDB8-C89936C2493F}"/>
              </a:ext>
            </a:extLst>
          </p:cNvPr>
          <p:cNvCxnSpPr>
            <a:cxnSpLocks/>
          </p:cNvCxnSpPr>
          <p:nvPr/>
        </p:nvCxnSpPr>
        <p:spPr>
          <a:xfrm flipH="1">
            <a:off x="30018" y="5518955"/>
            <a:ext cx="3055319"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A101AA9-E49A-ED95-E03F-6FFB3DB35582}"/>
              </a:ext>
            </a:extLst>
          </p:cNvPr>
          <p:cNvCxnSpPr/>
          <p:nvPr/>
        </p:nvCxnSpPr>
        <p:spPr>
          <a:xfrm flipH="1">
            <a:off x="3085337" y="9938717"/>
            <a:ext cx="450435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6E1FD4-B7CE-D846-4DD4-4A0F64842841}"/>
              </a:ext>
            </a:extLst>
          </p:cNvPr>
          <p:cNvCxnSpPr>
            <a:cxnSpLocks/>
          </p:cNvCxnSpPr>
          <p:nvPr/>
        </p:nvCxnSpPr>
        <p:spPr>
          <a:xfrm flipH="1">
            <a:off x="3085337" y="8384407"/>
            <a:ext cx="446600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EA6C64-5463-EB9F-78EE-C57B2FC00EFA}"/>
              </a:ext>
            </a:extLst>
          </p:cNvPr>
          <p:cNvCxnSpPr>
            <a:cxnSpLocks/>
          </p:cNvCxnSpPr>
          <p:nvPr/>
        </p:nvCxnSpPr>
        <p:spPr>
          <a:xfrm>
            <a:off x="3085337" y="5443839"/>
            <a:ext cx="0" cy="4505038"/>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aphic 2">
            <a:extLst>
              <a:ext uri="{FF2B5EF4-FFF2-40B4-BE49-F238E27FC236}">
                <a16:creationId xmlns:a16="http://schemas.microsoft.com/office/drawing/2014/main" id="{4EAA333F-ED62-6254-6134-04CB80A7DC1F}"/>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F96B7073-8E34-C3D0-9621-DC4C6EE9EC6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CC949532-4BFF-0B7F-94C4-52E829D36D8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E407E11B-4CD9-9A72-5AE2-8125642FA68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AEFF2975-B2D7-709D-BE27-A31218704DB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B476803-2FEF-177E-646B-60300239605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571BF27C-2923-4424-3F09-2595DC3ECE8A}"/>
              </a:ext>
            </a:extLst>
          </p:cNvPr>
          <p:cNvSpPr txBox="1"/>
          <p:nvPr/>
        </p:nvSpPr>
        <p:spPr>
          <a:xfrm>
            <a:off x="631727" y="496507"/>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90" name="Straight Connector 89">
            <a:extLst>
              <a:ext uri="{FF2B5EF4-FFF2-40B4-BE49-F238E27FC236}">
                <a16:creationId xmlns:a16="http://schemas.microsoft.com/office/drawing/2014/main" id="{D6D02E34-2D35-2CBE-11F4-550B131FA06F}"/>
              </a:ext>
            </a:extLst>
          </p:cNvPr>
          <p:cNvCxnSpPr>
            <a:cxnSpLocks/>
            <a:stCxn id="88" idx="1"/>
          </p:cNvCxnSpPr>
          <p:nvPr/>
        </p:nvCxnSpPr>
        <p:spPr>
          <a:xfrm flipH="1" flipV="1">
            <a:off x="15128" y="679184"/>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1C15BB8B-F54C-8CF5-44EE-800D5571B97F}"/>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C2E85A51-A2BF-8B17-3CF3-8B02A7D95C2D}"/>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16</a:t>
            </a:fld>
            <a:endParaRPr lang="en-US" dirty="0">
              <a:solidFill>
                <a:srgbClr val="262626"/>
              </a:solidFill>
            </a:endParaRPr>
          </a:p>
        </p:txBody>
      </p:sp>
      <p:sp>
        <p:nvSpPr>
          <p:cNvPr id="49" name="TextBox 48">
            <a:extLst>
              <a:ext uri="{FF2B5EF4-FFF2-40B4-BE49-F238E27FC236}">
                <a16:creationId xmlns:a16="http://schemas.microsoft.com/office/drawing/2014/main" id="{E033932C-5968-EF3F-3107-59894F3C484C}"/>
              </a:ext>
            </a:extLst>
          </p:cNvPr>
          <p:cNvSpPr txBox="1"/>
          <p:nvPr/>
        </p:nvSpPr>
        <p:spPr>
          <a:xfrm>
            <a:off x="643673" y="5377947"/>
            <a:ext cx="2219753" cy="1941878"/>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L'implementazione dell'analisi dei dati idrici basata sull'intelligenza artificiale ha migliorato significativamente l'efficienza, la sostenibilità e la sicurezza pubblica a </a:t>
            </a:r>
            <a:r>
              <a:rPr lang="en-US" sz="1600" b="1" dirty="0" err="1">
                <a:solidFill>
                  <a:srgbClr val="00898B"/>
                </a:solidFill>
                <a:highlight>
                  <a:srgbClr val="FFFFFF"/>
                </a:highlight>
                <a:latin typeface="Calibri" panose="020F0502020204030204" pitchFamily="34" charset="0"/>
                <a:cs typeface="Calibri" panose="020F0502020204030204" pitchFamily="34" charset="0"/>
              </a:rPr>
              <a:t>Lillestrøm</a:t>
            </a:r>
            <a:r>
              <a:rPr lang="en-US" sz="1600" b="1" dirty="0">
                <a:solidFill>
                  <a:srgbClr val="00898B"/>
                </a:solidFill>
                <a:highlight>
                  <a:srgbClr val="FFFFFF"/>
                </a:highlight>
                <a:latin typeface="Calibri" panose="020F0502020204030204" pitchFamily="34" charset="0"/>
                <a:cs typeface="Calibri" panose="020F0502020204030204" pitchFamily="34" charset="0"/>
              </a:rPr>
              <a:t>.</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pic>
        <p:nvPicPr>
          <p:cNvPr id="6" name="Picture 5" descr="A hand holding a water drop&#10;&#10;AI-generated content may be incorrect.">
            <a:extLst>
              <a:ext uri="{FF2B5EF4-FFF2-40B4-BE49-F238E27FC236}">
                <a16:creationId xmlns:a16="http://schemas.microsoft.com/office/drawing/2014/main" id="{236C457E-8E68-097B-8B88-8450D8E07CCF}"/>
              </a:ext>
            </a:extLst>
          </p:cNvPr>
          <p:cNvPicPr>
            <a:picLocks noChangeAspect="1"/>
          </p:cNvPicPr>
          <p:nvPr/>
        </p:nvPicPr>
        <p:blipFill rotWithShape="1">
          <a:blip r:embed="rId2"/>
          <a:srcRect l="9483" r="17246"/>
          <a:stretch/>
        </p:blipFill>
        <p:spPr>
          <a:xfrm>
            <a:off x="2819513" y="1111639"/>
            <a:ext cx="4758234" cy="3639688"/>
          </a:xfrm>
          <a:prstGeom prst="rect">
            <a:avLst/>
          </a:prstGeom>
        </p:spPr>
      </p:pic>
      <p:sp>
        <p:nvSpPr>
          <p:cNvPr id="7" name="object 13">
            <a:extLst>
              <a:ext uri="{FF2B5EF4-FFF2-40B4-BE49-F238E27FC236}">
                <a16:creationId xmlns:a16="http://schemas.microsoft.com/office/drawing/2014/main" id="{63F4D695-48CC-02BA-A9B3-AC63099BF568}"/>
              </a:ext>
            </a:extLst>
          </p:cNvPr>
          <p:cNvSpPr/>
          <p:nvPr/>
        </p:nvSpPr>
        <p:spPr>
          <a:xfrm rot="16200000">
            <a:off x="1015485" y="101185"/>
            <a:ext cx="3639691" cy="566059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8" name="TextBox 7">
            <a:extLst>
              <a:ext uri="{FF2B5EF4-FFF2-40B4-BE49-F238E27FC236}">
                <a16:creationId xmlns:a16="http://schemas.microsoft.com/office/drawing/2014/main" id="{DE99EB8C-917C-1C12-2029-8333C7CDFFBD}"/>
              </a:ext>
            </a:extLst>
          </p:cNvPr>
          <p:cNvSpPr txBox="1"/>
          <p:nvPr/>
        </p:nvSpPr>
        <p:spPr>
          <a:xfrm>
            <a:off x="518613" y="1543125"/>
            <a:ext cx="3565797" cy="3170099"/>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Sfruttando l'intelligenza artificiale e l'analisi in tempo reale,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Lillestrøm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non solo ha migliorato la gestione idrica locale, ma ha anche contribuito agli sforzi globali per la sostenibilità. Il comune ora fornisce dati in tempo reale all'iniziativa United for Smart Sustainable Cities (U4SSC), consentendogli di confrontare i propri progressi con gli standard internazionali.</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L'adozione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da parte di Lillestrøm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della gestione idrica basata sull'intelligenza artificiale costituisce un precedente per altri comuni, dimostrando come l'intelligenza dei dati, l'analisi predittiva e le soluzioni basate sul cloud possano promuovere sistemi idrici urbani più intelligenti e sostenibili.</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9" name="Group 8">
            <a:extLst>
              <a:ext uri="{FF2B5EF4-FFF2-40B4-BE49-F238E27FC236}">
                <a16:creationId xmlns:a16="http://schemas.microsoft.com/office/drawing/2014/main" id="{12BF5713-9304-5196-98FD-F4E3604DCF30}"/>
              </a:ext>
            </a:extLst>
          </p:cNvPr>
          <p:cNvGrpSpPr/>
          <p:nvPr/>
        </p:nvGrpSpPr>
        <p:grpSpPr>
          <a:xfrm>
            <a:off x="2048246" y="829832"/>
            <a:ext cx="506531" cy="527128"/>
            <a:chOff x="3402050" y="5539672"/>
            <a:chExt cx="751576" cy="782137"/>
          </a:xfrm>
        </p:grpSpPr>
        <p:sp>
          <p:nvSpPr>
            <p:cNvPr id="10" name="Freeform 9">
              <a:extLst>
                <a:ext uri="{FF2B5EF4-FFF2-40B4-BE49-F238E27FC236}">
                  <a16:creationId xmlns:a16="http://schemas.microsoft.com/office/drawing/2014/main" id="{67FD7E42-1B91-2889-9D81-FE6FF1A88145}"/>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11" name="Freeform 10">
              <a:extLst>
                <a:ext uri="{FF2B5EF4-FFF2-40B4-BE49-F238E27FC236}">
                  <a16:creationId xmlns:a16="http://schemas.microsoft.com/office/drawing/2014/main" id="{AB35B03C-B1CD-08CB-8DA6-F404CE91AFE3}"/>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12" name="Freeform 11">
              <a:extLst>
                <a:ext uri="{FF2B5EF4-FFF2-40B4-BE49-F238E27FC236}">
                  <a16:creationId xmlns:a16="http://schemas.microsoft.com/office/drawing/2014/main" id="{32077440-8D1C-315A-E386-812B308513CB}"/>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14" name="TextBox 13">
            <a:extLst>
              <a:ext uri="{FF2B5EF4-FFF2-40B4-BE49-F238E27FC236}">
                <a16:creationId xmlns:a16="http://schemas.microsoft.com/office/drawing/2014/main" id="{85E4A503-60AC-C3F3-C2E9-4B28F5CE9183}"/>
              </a:ext>
            </a:extLst>
          </p:cNvPr>
          <p:cNvSpPr txBox="1"/>
          <p:nvPr/>
        </p:nvSpPr>
        <p:spPr>
          <a:xfrm>
            <a:off x="2863428" y="5443837"/>
            <a:ext cx="4140886" cy="4586320"/>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600" b="1" dirty="0">
                <a:solidFill>
                  <a:srgbClr val="00898B"/>
                </a:solidFill>
                <a:latin typeface="Calibri" panose="020F0502020204030204" pitchFamily="34" charset="0"/>
                <a:cs typeface="Calibri" panose="020F0502020204030204" pitchFamily="34" charset="0"/>
              </a:rPr>
              <a:t>   Efficienza dei costi e delle risorse</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Gli ingegneri sono ora in grado di rilevare le perdite prima che si aggravino, riducendo le perdite finanziarie. Riparare un singolo tubo che perde (500 ml/secondo) consente di evitare una perdita d'acqua mensile di circa 2.600 euro.</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La perdita media di acqua in Norvegia è del 30-40%, rendendo l'analisi predittiva fondamentale per ridurre gli sprechi inutili.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600" b="1" dirty="0">
                <a:solidFill>
                  <a:srgbClr val="00898B"/>
                </a:solidFill>
                <a:latin typeface="Calibri" panose="020F0502020204030204" pitchFamily="34" charset="0"/>
                <a:cs typeface="Calibri" panose="020F0502020204030204" pitchFamily="34" charset="0"/>
              </a:rPr>
              <a:t>   Miglioramento della sicurezza pubblica e </a:t>
            </a:r>
          </a:p>
          <a:p>
            <a:pPr marL="585788" indent="-576263">
              <a:lnSpc>
                <a:spcPts val="1540"/>
              </a:lnSpc>
            </a:pPr>
            <a:r>
              <a:rPr lang="en-US" sz="1600" b="1" dirty="0">
                <a:solidFill>
                  <a:srgbClr val="00898B"/>
                </a:solidFill>
                <a:latin typeface="Calibri" panose="020F0502020204030204" pitchFamily="34" charset="0"/>
                <a:cs typeface="Calibri" panose="020F0502020204030204" pitchFamily="34" charset="0"/>
              </a:rPr>
              <a:t>	prevenzione delle inondazioni</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Gli allarmi tempestivi in caso di alluvioni consentono alle squadre di intervenire in modo preventivo, </a:t>
            </a:r>
            <a:r>
              <a:rPr lang="en-US" sz="1150" dirty="0" err="1">
                <a:solidFill>
                  <a:srgbClr val="000000"/>
                </a:solidFill>
                <a:latin typeface="Calibri" panose="020F0502020204030204" pitchFamily="34" charset="0"/>
                <a:cs typeface="Calibri" panose="020F0502020204030204" pitchFamily="34" charset="0"/>
              </a:rPr>
              <a:t>riducendo al minimo </a:t>
            </a:r>
            <a:r>
              <a:rPr lang="en-US" sz="1150" dirty="0">
                <a:solidFill>
                  <a:srgbClr val="000000"/>
                </a:solidFill>
                <a:latin typeface="Calibri" panose="020F0502020204030204" pitchFamily="34" charset="0"/>
                <a:cs typeface="Calibri" panose="020F0502020204030204" pitchFamily="34" charset="0"/>
              </a:rPr>
              <a:t>i rischi per le persone e le proprietà.</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La deviazione del traffico basata su modelli predittivi previene la congestione e garantisce che i servizi di emergenza possano raggiungere le zone colpite.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600" b="1" dirty="0">
                <a:solidFill>
                  <a:srgbClr val="00898B"/>
                </a:solidFill>
                <a:latin typeface="Calibri" panose="020F0502020204030204" pitchFamily="34" charset="0"/>
                <a:cs typeface="Calibri" panose="020F0502020204030204" pitchFamily="34" charset="0"/>
              </a:rPr>
              <a:t>   Coinvolgimento dei cittadini e accessibilità</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Gli aggiornamenti in tempo reale sulla qualità dell'acqua e sulla temperatura di balneazione sono ora disponibili per i residenti tramite il sito web del comune.</a:t>
            </a:r>
          </a:p>
          <a:p>
            <a:pPr marL="755650" indent="-171450">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Le capacità di condivisione dei dati hanno migliorato la trasparenza e il processo decisionale sia per le autorità locali che per la comunità.</a:t>
            </a:r>
          </a:p>
          <a:p>
            <a:pPr marL="75565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1162C65A-AA05-9B5F-9BF8-8587ABF1A72C}"/>
              </a:ext>
            </a:extLst>
          </p:cNvPr>
          <p:cNvCxnSpPr>
            <a:cxnSpLocks/>
          </p:cNvCxnSpPr>
          <p:nvPr/>
        </p:nvCxnSpPr>
        <p:spPr>
          <a:xfrm flipH="1">
            <a:off x="3104511" y="6901047"/>
            <a:ext cx="4466003"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AC6AE0FC-D3EB-A207-E34B-06707C73F1C5}"/>
              </a:ext>
            </a:extLst>
          </p:cNvPr>
          <p:cNvSpPr/>
          <p:nvPr/>
        </p:nvSpPr>
        <p:spPr>
          <a:xfrm rot="907098">
            <a:off x="-751214" y="3451286"/>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8A3F7149-D071-A355-3333-65EFE3C9F93F}"/>
              </a:ext>
            </a:extLst>
          </p:cNvPr>
          <p:cNvSpPr/>
          <p:nvPr/>
        </p:nvSpPr>
        <p:spPr>
          <a:xfrm rot="471265">
            <a:off x="-575989" y="7827285"/>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60237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FD2DA-49CD-6703-0DA5-75A142F6BB27}"/>
            </a:ext>
          </a:extLst>
        </p:cNvPr>
        <p:cNvGrpSpPr/>
        <p:nvPr/>
      </p:nvGrpSpPr>
      <p:grpSpPr>
        <a:xfrm>
          <a:off x="0" y="0"/>
          <a:ext cx="0" cy="0"/>
          <a:chOff x="0" y="0"/>
          <a:chExt cx="0" cy="0"/>
        </a:xfrm>
      </p:grpSpPr>
      <p:pic>
        <p:nvPicPr>
          <p:cNvPr id="142" name="Picture 141">
            <a:extLst>
              <a:ext uri="{FF2B5EF4-FFF2-40B4-BE49-F238E27FC236}">
                <a16:creationId xmlns:a16="http://schemas.microsoft.com/office/drawing/2014/main" id="{806AEE82-EF05-61EE-C551-FB8199FF0F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107" b="10107"/>
          <a:stretch/>
        </p:blipFill>
        <p:spPr>
          <a:xfrm>
            <a:off x="15117" y="1359914"/>
            <a:ext cx="7559675" cy="3391950"/>
          </a:xfrm>
          <a:prstGeom prst="rect">
            <a:avLst/>
          </a:prstGeom>
        </p:spPr>
      </p:pic>
      <p:grpSp>
        <p:nvGrpSpPr>
          <p:cNvPr id="233" name="Group 232">
            <a:extLst>
              <a:ext uri="{FF2B5EF4-FFF2-40B4-BE49-F238E27FC236}">
                <a16:creationId xmlns:a16="http://schemas.microsoft.com/office/drawing/2014/main" id="{90BE0BF0-939F-6E70-19B4-52E31ED03B92}"/>
              </a:ext>
            </a:extLst>
          </p:cNvPr>
          <p:cNvGrpSpPr/>
          <p:nvPr/>
        </p:nvGrpSpPr>
        <p:grpSpPr>
          <a:xfrm>
            <a:off x="4120753" y="4292772"/>
            <a:ext cx="3438922" cy="2437858"/>
            <a:chOff x="1950804" y="3053151"/>
            <a:chExt cx="4822143" cy="3418425"/>
          </a:xfrm>
        </p:grpSpPr>
        <p:pic>
          <p:nvPicPr>
            <p:cNvPr id="235" name="Picture 234">
              <a:extLst>
                <a:ext uri="{FF2B5EF4-FFF2-40B4-BE49-F238E27FC236}">
                  <a16:creationId xmlns:a16="http://schemas.microsoft.com/office/drawing/2014/main" id="{B23BD160-9E10-097A-02B6-7ED017B73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B450D612-ED39-E87F-444A-49DF7B48FED0}"/>
                </a:ext>
              </a:extLst>
            </p:cNvPr>
            <p:cNvSpPr/>
            <p:nvPr/>
          </p:nvSpPr>
          <p:spPr>
            <a:xfrm>
              <a:off x="2745449" y="3370988"/>
              <a:ext cx="4027498" cy="2440832"/>
            </a:xfrm>
            <a:prstGeom prst="rect">
              <a:avLst/>
            </a:prstGeom>
            <a:blipFill dpi="0" rotWithShape="1">
              <a:blip r:embed="rId4" cstate="screen">
                <a:extLst>
                  <a:ext uri="{28A0092B-C50C-407E-A947-70E740481C1C}">
                    <a14:useLocalDpi xmlns:a14="http://schemas.microsoft.com/office/drawing/2010/main"/>
                  </a:ext>
                </a:extLst>
              </a:blip>
              <a:srcRect/>
              <a:stretch>
                <a:fillRect l="787" t="196" r="-789" b="-42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2" name="object 13">
            <a:extLst>
              <a:ext uri="{FF2B5EF4-FFF2-40B4-BE49-F238E27FC236}">
                <a16:creationId xmlns:a16="http://schemas.microsoft.com/office/drawing/2014/main" id="{FB7197D8-2F78-D48A-457B-768931FC36C7}"/>
              </a:ext>
            </a:extLst>
          </p:cNvPr>
          <p:cNvSpPr/>
          <p:nvPr/>
        </p:nvSpPr>
        <p:spPr>
          <a:xfrm>
            <a:off x="509999" y="3306067"/>
            <a:ext cx="3128424" cy="1923860"/>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C53F02D2-B8A6-FEB2-26F9-2C76BBD79769}"/>
              </a:ext>
            </a:extLst>
          </p:cNvPr>
          <p:cNvSpPr txBox="1">
            <a:spLocks/>
          </p:cNvSpPr>
          <p:nvPr/>
        </p:nvSpPr>
        <p:spPr>
          <a:xfrm>
            <a:off x="738300" y="2943360"/>
            <a:ext cx="2681001"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Acqua sostenibile a Bengaluru </a:t>
            </a:r>
          </a:p>
        </p:txBody>
      </p:sp>
      <p:sp>
        <p:nvSpPr>
          <p:cNvPr id="19" name="Text Placeholder 5">
            <a:extLst>
              <a:ext uri="{FF2B5EF4-FFF2-40B4-BE49-F238E27FC236}">
                <a16:creationId xmlns:a16="http://schemas.microsoft.com/office/drawing/2014/main" id="{27D87F88-0780-452C-E61D-C18B5BC67590}"/>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una formazione e mio marito e i miei figli mi hanno sostenuto moltissimo, incoraggiandomi.</a:t>
            </a:r>
          </a:p>
        </p:txBody>
      </p:sp>
      <p:sp>
        <p:nvSpPr>
          <p:cNvPr id="129" name="Freeform 128">
            <a:extLst>
              <a:ext uri="{FF2B5EF4-FFF2-40B4-BE49-F238E27FC236}">
                <a16:creationId xmlns:a16="http://schemas.microsoft.com/office/drawing/2014/main" id="{886ADFE6-7D8F-76E4-9918-34D8D37D3CEE}"/>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6CF11785-B415-1A61-EA4E-B8536615A065}"/>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India</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CFA90B62-849D-53FD-12FF-1137B615D772}"/>
              </a:ext>
            </a:extLst>
          </p:cNvPr>
          <p:cNvSpPr txBox="1"/>
          <p:nvPr/>
        </p:nvSpPr>
        <p:spPr>
          <a:xfrm>
            <a:off x="582062" y="6653866"/>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2A780505-C6A8-3587-7899-297A64F18273}"/>
              </a:ext>
            </a:extLst>
          </p:cNvPr>
          <p:cNvSpPr txBox="1">
            <a:spLocks/>
          </p:cNvSpPr>
          <p:nvPr/>
        </p:nvSpPr>
        <p:spPr>
          <a:xfrm>
            <a:off x="600134" y="7151205"/>
            <a:ext cx="6389643" cy="388123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Bengaluru, una città in rapida espansione con una popolazione stimata di 13 milioni di abitanti entro il 2020, deve affrontare sfide significative nella gestione efficiente dell'approvvigionamento idrico. Il Bengaluru Water Supply and Sewerage Board (BWSSB) supervisiona quasi un milione di allacciamenti, servendo una clientela diversificata in diversi </a:t>
            </a:r>
            <a:r>
              <a:rPr lang="en-US" sz="1150" b="0" dirty="0" err="1">
                <a:solidFill>
                  <a:srgbClr val="262626"/>
                </a:solidFill>
              </a:rPr>
              <a:t>quartieri</a:t>
            </a:r>
            <a:r>
              <a:rPr lang="en-US" sz="1150" b="0" dirty="0">
                <a:solidFill>
                  <a:srgbClr val="262626"/>
                </a:solidFill>
              </a:rPr>
              <a:t>. La maggior parte di questi allacciamenti si basa su contatori d'acqua di vario tipo e marca letti manualmente, il che rende difficile garantire una fatturazione accurata e il recupero dei ricavi.</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Come molte grandi città in tutto il mondo, Bengaluru deve affrontare l'inefficienza nella distribuzione dell'acqua. Tuttavia, le sue sfide sono ulteriormente aggravate da un sistema di approvvigionamento intermittente. Le perdite d'acqua si dividono in due grandi categorie:</a:t>
            </a:r>
          </a:p>
          <a:p>
            <a:pPr algn="just">
              <a:lnSpc>
                <a:spcPts val="1220"/>
              </a:lnSpc>
              <a:spcBef>
                <a:spcPts val="0"/>
              </a:spcBef>
            </a:pPr>
            <a:endParaRPr lang="en-US" sz="1150" b="0" dirty="0">
              <a:solidFill>
                <a:srgbClr val="262626"/>
              </a:solidFill>
            </a:endParaRPr>
          </a:p>
        </p:txBody>
      </p:sp>
      <p:grpSp>
        <p:nvGrpSpPr>
          <p:cNvPr id="244" name="Group 243">
            <a:extLst>
              <a:ext uri="{FF2B5EF4-FFF2-40B4-BE49-F238E27FC236}">
                <a16:creationId xmlns:a16="http://schemas.microsoft.com/office/drawing/2014/main" id="{23B5FF0F-B13F-C085-B271-F1C805F2DBFD}"/>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572362A9-0B3E-B6C5-C582-ED35D74F813F}"/>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073DE899-0518-6714-0462-B4070FE10B5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04461075-B110-1847-BB72-D2B9730BF1D0}"/>
              </a:ext>
            </a:extLst>
          </p:cNvPr>
          <p:cNvCxnSpPr>
            <a:cxnSpLocks/>
            <a:stCxn id="228" idx="1"/>
          </p:cNvCxnSpPr>
          <p:nvPr/>
        </p:nvCxnSpPr>
        <p:spPr>
          <a:xfrm flipH="1" flipV="1">
            <a:off x="-34537" y="6836543"/>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CC8F2F5C-99DC-89D6-7DFB-0C3265C3BED4}"/>
              </a:ext>
            </a:extLst>
          </p:cNvPr>
          <p:cNvSpPr/>
          <p:nvPr/>
        </p:nvSpPr>
        <p:spPr>
          <a:xfrm>
            <a:off x="4027965" y="6890546"/>
            <a:ext cx="3086174" cy="3086174"/>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15AF98D7-6571-67C3-E04F-80743AF6CCB6}"/>
              </a:ext>
            </a:extLst>
          </p:cNvPr>
          <p:cNvGrpSpPr/>
          <p:nvPr/>
        </p:nvGrpSpPr>
        <p:grpSpPr>
          <a:xfrm>
            <a:off x="5317787" y="6764257"/>
            <a:ext cx="506531" cy="527128"/>
            <a:chOff x="3402050" y="5539672"/>
            <a:chExt cx="751576" cy="782137"/>
          </a:xfrm>
        </p:grpSpPr>
        <p:sp>
          <p:nvSpPr>
            <p:cNvPr id="252" name="Freeform 251">
              <a:extLst>
                <a:ext uri="{FF2B5EF4-FFF2-40B4-BE49-F238E27FC236}">
                  <a16:creationId xmlns:a16="http://schemas.microsoft.com/office/drawing/2014/main" id="{74E2A539-F047-6771-E681-A578C3D68249}"/>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641CBA5C-7DB5-EAA5-764D-D5C4447DC97C}"/>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610961C5-D1B3-F469-816E-7BB6770AAEE0}"/>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F7D14B70-B0DC-D82D-A7E8-8AC0B937D4B6}"/>
              </a:ext>
            </a:extLst>
          </p:cNvPr>
          <p:cNvSpPr txBox="1"/>
          <p:nvPr/>
        </p:nvSpPr>
        <p:spPr>
          <a:xfrm>
            <a:off x="4358492" y="7745337"/>
            <a:ext cx="2425121" cy="2015936"/>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Perdite reali, causate da perdite fisiche, traboccamenti e inefficienze della rete.  Perdite apparenti (commerciali), derivanti da imprecisioni nelle letture dei contatori, clienti non registrati, fatturazione errata e proprietà classificate in modo errato nel sistema tariffario.</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AE02DE99-0B83-E97E-4F1F-0FF25896E2C0}"/>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17</a:t>
            </a:fld>
            <a:endParaRPr lang="en-US" dirty="0">
              <a:solidFill>
                <a:srgbClr val="262626"/>
              </a:solidFill>
            </a:endParaRPr>
          </a:p>
        </p:txBody>
      </p:sp>
      <p:cxnSp>
        <p:nvCxnSpPr>
          <p:cNvPr id="2" name="Straight Connector 1">
            <a:extLst>
              <a:ext uri="{FF2B5EF4-FFF2-40B4-BE49-F238E27FC236}">
                <a16:creationId xmlns:a16="http://schemas.microsoft.com/office/drawing/2014/main" id="{327BC733-8857-7875-0599-1C69C0DABCEF}"/>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E5BB69-89CE-57A3-5133-52650F8AB391}"/>
              </a:ext>
            </a:extLst>
          </p:cNvPr>
          <p:cNvSpPr txBox="1"/>
          <p:nvPr/>
        </p:nvSpPr>
        <p:spPr>
          <a:xfrm>
            <a:off x="1601624" y="673031"/>
            <a:ext cx="3366904"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GESTIONE DELL'ACQUA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D280D48D-0F6C-654A-64D7-57E1EEFAD570}"/>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E206626E-FDE4-62CA-51AA-51C8625E0882}"/>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625AC2D6-FB96-3BF5-996A-6F45BE306A03}"/>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89364D44-5E4B-4A56-3B73-8B5BB4DC62F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69ADA075-01B7-E395-39AA-6D64034C58D2}"/>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D50BDDCD-BCFD-B8E5-D7B8-1A27E390C5F8}"/>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5AE52FFA-54B9-7B54-A520-AB67A01E3593}"/>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B5B7843-15BA-6AA3-263A-F65A1F311D1F}"/>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1A98A0B9-E8D4-B4F6-6C51-FDDAB9F30E4D}"/>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0F2C1E29-1AF2-491D-5F0A-835FACBE5D55}"/>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57" name="Graphic 503">
            <a:extLst>
              <a:ext uri="{FF2B5EF4-FFF2-40B4-BE49-F238E27FC236}">
                <a16:creationId xmlns:a16="http://schemas.microsoft.com/office/drawing/2014/main" id="{58C51A9C-26BF-9A75-5479-464293D52AFB}"/>
              </a:ext>
            </a:extLst>
          </p:cNvPr>
          <p:cNvGrpSpPr/>
          <p:nvPr/>
        </p:nvGrpSpPr>
        <p:grpSpPr>
          <a:xfrm>
            <a:off x="574295" y="572588"/>
            <a:ext cx="483621" cy="419608"/>
            <a:chOff x="18003154" y="7258468"/>
            <a:chExt cx="1284171" cy="1114197"/>
          </a:xfrm>
        </p:grpSpPr>
        <p:grpSp>
          <p:nvGrpSpPr>
            <p:cNvPr id="58" name="Graphic 503">
              <a:extLst>
                <a:ext uri="{FF2B5EF4-FFF2-40B4-BE49-F238E27FC236}">
                  <a16:creationId xmlns:a16="http://schemas.microsoft.com/office/drawing/2014/main" id="{28866EE8-D9A3-BE5E-C8A3-F58E324A08A4}"/>
                </a:ext>
              </a:extLst>
            </p:cNvPr>
            <p:cNvGrpSpPr/>
            <p:nvPr/>
          </p:nvGrpSpPr>
          <p:grpSpPr>
            <a:xfrm>
              <a:off x="18003154" y="7258468"/>
              <a:ext cx="1284171" cy="1114197"/>
              <a:chOff x="18003154" y="7258468"/>
              <a:chExt cx="1284171" cy="1114197"/>
            </a:xfrm>
            <a:noFill/>
          </p:grpSpPr>
          <p:sp>
            <p:nvSpPr>
              <p:cNvPr id="136" name="Freeform 135">
                <a:extLst>
                  <a:ext uri="{FF2B5EF4-FFF2-40B4-BE49-F238E27FC236}">
                    <a16:creationId xmlns:a16="http://schemas.microsoft.com/office/drawing/2014/main" id="{D8C44C98-E92B-58FA-5219-D53DDA5622FD}"/>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137" name="Freeform 136">
                <a:extLst>
                  <a:ext uri="{FF2B5EF4-FFF2-40B4-BE49-F238E27FC236}">
                    <a16:creationId xmlns:a16="http://schemas.microsoft.com/office/drawing/2014/main" id="{5CE0FBF2-066D-C887-67B8-D10E857B1899}"/>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138" name="Freeform 137">
                <a:extLst>
                  <a:ext uri="{FF2B5EF4-FFF2-40B4-BE49-F238E27FC236}">
                    <a16:creationId xmlns:a16="http://schemas.microsoft.com/office/drawing/2014/main" id="{B22C878D-C7CC-B5AC-687E-69F1C109B383}"/>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139" name="Freeform 138">
                <a:extLst>
                  <a:ext uri="{FF2B5EF4-FFF2-40B4-BE49-F238E27FC236}">
                    <a16:creationId xmlns:a16="http://schemas.microsoft.com/office/drawing/2014/main" id="{E101E852-6BFB-3E88-0F34-523429EF198F}"/>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59" name="Graphic 503">
              <a:extLst>
                <a:ext uri="{FF2B5EF4-FFF2-40B4-BE49-F238E27FC236}">
                  <a16:creationId xmlns:a16="http://schemas.microsoft.com/office/drawing/2014/main" id="{266429F5-3335-10B9-582D-CEFEB37C1F73}"/>
                </a:ext>
              </a:extLst>
            </p:cNvPr>
            <p:cNvGrpSpPr/>
            <p:nvPr/>
          </p:nvGrpSpPr>
          <p:grpSpPr>
            <a:xfrm>
              <a:off x="18336955" y="7366386"/>
              <a:ext cx="586710" cy="895351"/>
              <a:chOff x="18336955" y="7366386"/>
              <a:chExt cx="586710" cy="895351"/>
            </a:xfrm>
          </p:grpSpPr>
          <p:sp>
            <p:nvSpPr>
              <p:cNvPr id="60" name="Freeform 59">
                <a:extLst>
                  <a:ext uri="{FF2B5EF4-FFF2-40B4-BE49-F238E27FC236}">
                    <a16:creationId xmlns:a16="http://schemas.microsoft.com/office/drawing/2014/main" id="{3E0A116A-F962-16AD-4BDD-5A45631A5B2A}"/>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61" name="Freeform 60">
                <a:extLst>
                  <a:ext uri="{FF2B5EF4-FFF2-40B4-BE49-F238E27FC236}">
                    <a16:creationId xmlns:a16="http://schemas.microsoft.com/office/drawing/2014/main" id="{D0F7A079-9985-0945-D74C-5060534C6180}"/>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62" name="Freeform 61">
                <a:extLst>
                  <a:ext uri="{FF2B5EF4-FFF2-40B4-BE49-F238E27FC236}">
                    <a16:creationId xmlns:a16="http://schemas.microsoft.com/office/drawing/2014/main" id="{D9D7C880-DE59-8D18-69C2-F1595A01FDEC}"/>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63" name="Freeform 62">
                <a:extLst>
                  <a:ext uri="{FF2B5EF4-FFF2-40B4-BE49-F238E27FC236}">
                    <a16:creationId xmlns:a16="http://schemas.microsoft.com/office/drawing/2014/main" id="{0FAC961C-0C79-AC33-BA53-9A4F8A6443A1}"/>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128" name="Graphic 503">
                <a:extLst>
                  <a:ext uri="{FF2B5EF4-FFF2-40B4-BE49-F238E27FC236}">
                    <a16:creationId xmlns:a16="http://schemas.microsoft.com/office/drawing/2014/main" id="{EF022FDA-3163-F29B-08A2-5C6A0631855A}"/>
                  </a:ext>
                </a:extLst>
              </p:cNvPr>
              <p:cNvGrpSpPr/>
              <p:nvPr/>
            </p:nvGrpSpPr>
            <p:grpSpPr>
              <a:xfrm>
                <a:off x="18394046" y="7891844"/>
                <a:ext cx="492476" cy="369893"/>
                <a:chOff x="18394046" y="7891844"/>
                <a:chExt cx="492476" cy="369893"/>
              </a:xfrm>
            </p:grpSpPr>
            <p:grpSp>
              <p:nvGrpSpPr>
                <p:cNvPr id="130" name="Graphic 503">
                  <a:extLst>
                    <a:ext uri="{FF2B5EF4-FFF2-40B4-BE49-F238E27FC236}">
                      <a16:creationId xmlns:a16="http://schemas.microsoft.com/office/drawing/2014/main" id="{6D651D5B-62BD-F483-45AC-FEE313AC32DF}"/>
                    </a:ext>
                  </a:extLst>
                </p:cNvPr>
                <p:cNvGrpSpPr/>
                <p:nvPr/>
              </p:nvGrpSpPr>
              <p:grpSpPr>
                <a:xfrm>
                  <a:off x="18569018" y="7891844"/>
                  <a:ext cx="317504" cy="317150"/>
                  <a:chOff x="18569018" y="7891844"/>
                  <a:chExt cx="317504" cy="317150"/>
                </a:xfrm>
                <a:noFill/>
              </p:grpSpPr>
              <p:sp>
                <p:nvSpPr>
                  <p:cNvPr id="134" name="Freeform 133">
                    <a:extLst>
                      <a:ext uri="{FF2B5EF4-FFF2-40B4-BE49-F238E27FC236}">
                        <a16:creationId xmlns:a16="http://schemas.microsoft.com/office/drawing/2014/main" id="{8119CF90-D926-1633-3A58-6BF945D5ECEC}"/>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5" name="Freeform 134">
                    <a:extLst>
                      <a:ext uri="{FF2B5EF4-FFF2-40B4-BE49-F238E27FC236}">
                        <a16:creationId xmlns:a16="http://schemas.microsoft.com/office/drawing/2014/main" id="{EB87D4E6-AF48-1AC7-BBC7-D9ABC1A5549B}"/>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131" name="Graphic 503">
                  <a:extLst>
                    <a:ext uri="{FF2B5EF4-FFF2-40B4-BE49-F238E27FC236}">
                      <a16:creationId xmlns:a16="http://schemas.microsoft.com/office/drawing/2014/main" id="{348A1FA5-457E-E9F7-96B5-5861EAC4D51C}"/>
                    </a:ext>
                  </a:extLst>
                </p:cNvPr>
                <p:cNvGrpSpPr/>
                <p:nvPr/>
              </p:nvGrpSpPr>
              <p:grpSpPr>
                <a:xfrm>
                  <a:off x="18394046" y="7944664"/>
                  <a:ext cx="317503" cy="317073"/>
                  <a:chOff x="18394046" y="7944664"/>
                  <a:chExt cx="317503" cy="317073"/>
                </a:xfrm>
                <a:solidFill>
                  <a:srgbClr val="FFFFFF"/>
                </a:solidFill>
              </p:grpSpPr>
              <p:sp>
                <p:nvSpPr>
                  <p:cNvPr id="132" name="Freeform 131">
                    <a:extLst>
                      <a:ext uri="{FF2B5EF4-FFF2-40B4-BE49-F238E27FC236}">
                        <a16:creationId xmlns:a16="http://schemas.microsoft.com/office/drawing/2014/main" id="{1983E17A-7B0F-283E-AAD8-8B2B2CCE4727}"/>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133" name="Freeform 132">
                    <a:extLst>
                      <a:ext uri="{FF2B5EF4-FFF2-40B4-BE49-F238E27FC236}">
                        <a16:creationId xmlns:a16="http://schemas.microsoft.com/office/drawing/2014/main" id="{C14B1E28-93E7-5ECE-CF40-84182AB1B0E5}"/>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spTree>
    <p:extLst>
      <p:ext uri="{BB962C8B-B14F-4D97-AF65-F5344CB8AC3E}">
        <p14:creationId xmlns:p14="http://schemas.microsoft.com/office/powerpoint/2010/main" val="201735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6FB64-5ACD-292B-C4CC-EE565C46C09D}"/>
            </a:ext>
          </a:extLst>
        </p:cNvPr>
        <p:cNvGrpSpPr/>
        <p:nvPr/>
      </p:nvGrpSpPr>
      <p:grpSpPr>
        <a:xfrm>
          <a:off x="0" y="0"/>
          <a:ext cx="0" cy="0"/>
          <a:chOff x="0" y="0"/>
          <a:chExt cx="0" cy="0"/>
        </a:xfrm>
      </p:grpSpPr>
      <p:sp>
        <p:nvSpPr>
          <p:cNvPr id="256" name="Slide Number Placeholder 5">
            <a:extLst>
              <a:ext uri="{FF2B5EF4-FFF2-40B4-BE49-F238E27FC236}">
                <a16:creationId xmlns:a16="http://schemas.microsoft.com/office/drawing/2014/main" id="{7EF1EA10-E6BB-5ABE-60C9-4F1564359648}"/>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18</a:t>
            </a:fld>
            <a:endParaRPr lang="en-US" dirty="0">
              <a:solidFill>
                <a:srgbClr val="262626"/>
              </a:solidFill>
            </a:endParaRPr>
          </a:p>
        </p:txBody>
      </p:sp>
      <p:sp>
        <p:nvSpPr>
          <p:cNvPr id="13" name="TextBox 12">
            <a:extLst>
              <a:ext uri="{FF2B5EF4-FFF2-40B4-BE49-F238E27FC236}">
                <a16:creationId xmlns:a16="http://schemas.microsoft.com/office/drawing/2014/main" id="{C719C5D3-72E7-AEE1-E127-16780D06945E}"/>
              </a:ext>
            </a:extLst>
          </p:cNvPr>
          <p:cNvSpPr txBox="1"/>
          <p:nvPr/>
        </p:nvSpPr>
        <p:spPr>
          <a:xfrm>
            <a:off x="616599" y="571117"/>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15" name="Text Placeholder 1">
            <a:extLst>
              <a:ext uri="{FF2B5EF4-FFF2-40B4-BE49-F238E27FC236}">
                <a16:creationId xmlns:a16="http://schemas.microsoft.com/office/drawing/2014/main" id="{476EB2C7-F060-D4C2-0105-06C6B4219175}"/>
              </a:ext>
            </a:extLst>
          </p:cNvPr>
          <p:cNvSpPr txBox="1">
            <a:spLocks/>
          </p:cNvSpPr>
          <p:nvPr/>
        </p:nvSpPr>
        <p:spPr>
          <a:xfrm>
            <a:off x="634671" y="1068457"/>
            <a:ext cx="6389643" cy="1839336"/>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Le perdite apparenti incidono anche sulle tariffe fognarie, che sono legate al consumo idrico misurato dai contatori, ma sono ulteriormente influenzate da fattori quali l'utilizzo di pozzi trivellati, la classificazione degli immobili e lo status domestico o commerciale. Senza affrontare sia le perdite reali che quelle apparenti, la sostenibilità a lungo termine e la redditività finanziaria rimangono a rischio.</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BWSSB deve affrontare una sfida importante nell'individuare queste perdite. Le letture manuali dei contatori introducono incertezze: il calo dei consumi potrebbe essere dovuto a variazioni stagionali, alla riduzione delle ore di fornitura, a contatori difettosi o persino a frodi. Inoltre, </a:t>
            </a:r>
            <a:r>
              <a:rPr lang="en-US" sz="1150" b="0" dirty="0" err="1">
                <a:solidFill>
                  <a:srgbClr val="262626"/>
                </a:solidFill>
              </a:rPr>
              <a:t>la</a:t>
            </a:r>
            <a:r>
              <a:rPr lang="en-US" sz="1150" b="0" dirty="0">
                <a:solidFill>
                  <a:srgbClr val="262626"/>
                </a:solidFill>
              </a:rPr>
              <a:t> rapida </a:t>
            </a:r>
            <a:r>
              <a:rPr lang="en-US" sz="1150" b="0" dirty="0" err="1">
                <a:solidFill>
                  <a:srgbClr val="262626"/>
                </a:solidFill>
              </a:rPr>
              <a:t>urbanizzazione </a:t>
            </a:r>
            <a:r>
              <a:rPr lang="en-US" sz="1150" b="0" dirty="0">
                <a:solidFill>
                  <a:srgbClr val="262626"/>
                </a:solidFill>
              </a:rPr>
              <a:t>rende difficile tracciare gli immobili che sono passati da categorie tariffarie inferiori a quelle superiori, come le case unifamiliari sostituite da complessi residenziali multi-unità.</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Per garantire una distribuzione equa e giusta dell'acqua e recuperare accuratamente le entrate, BWSSB ha urgente bisogno di una soluzione in grado di identificare e affrontare le perdite apparenti.</a:t>
            </a:r>
          </a:p>
        </p:txBody>
      </p:sp>
      <p:cxnSp>
        <p:nvCxnSpPr>
          <p:cNvPr id="16" name="Straight Connector 15">
            <a:extLst>
              <a:ext uri="{FF2B5EF4-FFF2-40B4-BE49-F238E27FC236}">
                <a16:creationId xmlns:a16="http://schemas.microsoft.com/office/drawing/2014/main" id="{3DA9AE19-6F60-E88D-8DE0-C7CD11D02EE5}"/>
              </a:ext>
            </a:extLst>
          </p:cNvPr>
          <p:cNvCxnSpPr>
            <a:cxnSpLocks/>
            <a:stCxn id="13" idx="1"/>
          </p:cNvCxnSpPr>
          <p:nvPr/>
        </p:nvCxnSpPr>
        <p:spPr>
          <a:xfrm flipH="1" flipV="1">
            <a:off x="0" y="753794"/>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4412E6A-1EB3-7DD2-1AC0-660D9C738B7E}"/>
              </a:ext>
            </a:extLst>
          </p:cNvPr>
          <p:cNvSpPr txBox="1"/>
          <p:nvPr/>
        </p:nvSpPr>
        <p:spPr>
          <a:xfrm>
            <a:off x="592856" y="5545810"/>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25" name="Text Placeholder 1">
            <a:extLst>
              <a:ext uri="{FF2B5EF4-FFF2-40B4-BE49-F238E27FC236}">
                <a16:creationId xmlns:a16="http://schemas.microsoft.com/office/drawing/2014/main" id="{600E4D18-BDCC-AB10-45FD-4478AF01A0FC}"/>
              </a:ext>
            </a:extLst>
          </p:cNvPr>
          <p:cNvSpPr txBox="1">
            <a:spLocks/>
          </p:cNvSpPr>
          <p:nvPr/>
        </p:nvSpPr>
        <p:spPr>
          <a:xfrm>
            <a:off x="635039" y="6001042"/>
            <a:ext cx="6389643" cy="207806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Nel 2019, SUEZ India ha lanciato il </a:t>
            </a:r>
            <a:r>
              <a:rPr lang="en-US" sz="1150" b="0" dirty="0" err="1">
                <a:solidFill>
                  <a:srgbClr val="262626"/>
                </a:solidFill>
              </a:rPr>
              <a:t>programma</a:t>
            </a:r>
            <a:r>
              <a:rPr lang="en-US" sz="1150" b="0" dirty="0">
                <a:solidFill>
                  <a:srgbClr val="262626"/>
                </a:solidFill>
              </a:rPr>
              <a:t> DATACITY, il primo del suo genere in Asia, in collaborazione con il governo del Karnataka, BWSSB e il partner innovativo NUMA Bengaluru. DATACITY è un'iniziativa internazionale di innovazione aperta che sviluppa soluzioni basate sui dati per affrontare le sfide urbane.</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Attraverso workshop di co-creazione, BWSSB e SUEZ hanno identificato un problema chiave: </a:t>
            </a:r>
            <a:r>
              <a:rPr lang="en-US" sz="1150" b="0" i="1" dirty="0">
                <a:solidFill>
                  <a:srgbClr val="262626"/>
                </a:solidFill>
              </a:rPr>
              <a:t>"Come può BWSSB individuare le perdite di entrate, evidenziare le opportunità per migliorare la generazione di entrate e </a:t>
            </a:r>
            <a:r>
              <a:rPr lang="en-US" sz="1150" b="0" i="1" dirty="0" err="1">
                <a:solidFill>
                  <a:srgbClr val="262626"/>
                </a:solidFill>
              </a:rPr>
              <a:t>massimizzare </a:t>
            </a:r>
            <a:r>
              <a:rPr lang="en-US" sz="1150" b="0" i="1" dirty="0">
                <a:solidFill>
                  <a:srgbClr val="262626"/>
                </a:solidFill>
              </a:rPr>
              <a:t>il ritorno sull'investimento (ROI)?"</a:t>
            </a:r>
          </a:p>
          <a:p>
            <a:pPr algn="just">
              <a:lnSpc>
                <a:spcPts val="1220"/>
              </a:lnSpc>
              <a:spcBef>
                <a:spcPts val="0"/>
              </a:spcBef>
            </a:pPr>
            <a:r>
              <a:rPr lang="en-US" sz="1150" b="0" dirty="0">
                <a:solidFill>
                  <a:srgbClr val="262626"/>
                </a:solidFill>
              </a:rPr>
              <a:t>Dopo un rigoroso processo di selezione, </a:t>
            </a:r>
            <a:r>
              <a:rPr lang="en-US" sz="1150" b="0" dirty="0" err="1">
                <a:solidFill>
                  <a:srgbClr val="262626"/>
                </a:solidFill>
              </a:rPr>
              <a:t>SmartTerra</a:t>
            </a:r>
            <a:r>
              <a:rPr lang="en-US" sz="1150" b="0" dirty="0">
                <a:solidFill>
                  <a:srgbClr val="262626"/>
                </a:solidFill>
              </a:rPr>
              <a:t>, una startup </a:t>
            </a:r>
            <a:r>
              <a:rPr lang="en-US" sz="1150" b="0" dirty="0" err="1">
                <a:solidFill>
                  <a:srgbClr val="262626"/>
                </a:solidFill>
              </a:rPr>
              <a:t>specializzata </a:t>
            </a:r>
            <a:r>
              <a:rPr lang="en-US" sz="1150" b="0" dirty="0">
                <a:solidFill>
                  <a:srgbClr val="262626"/>
                </a:solidFill>
              </a:rPr>
              <a:t>nella gestione delle risorse idriche urbane, è stata scelta per guidare il progetto pilota. </a:t>
            </a:r>
            <a:r>
              <a:rPr lang="en-US" sz="1150" b="0" dirty="0" err="1">
                <a:solidFill>
                  <a:srgbClr val="262626"/>
                </a:solidFill>
              </a:rPr>
              <a:t>SmartTerra </a:t>
            </a:r>
            <a:r>
              <a:rPr lang="en-US" sz="1150" b="0" dirty="0">
                <a:solidFill>
                  <a:srgbClr val="262626"/>
                </a:solidFill>
              </a:rPr>
              <a:t>sta sviluppando una piattaforma di intelligence operativa basata sull'intelligenza artificiale per aiutare le aziende idriche a passare da operazioni reattive a operazioni predittive e basate sui dati. </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La startup ha già vinto una sovvenzione per l'implementazione nell'ambito dell'Urban Drinking Water Challenge 2018 di ImagineH2O ed è incubata presso il T-HUB di Hyderabad. </a:t>
            </a:r>
          </a:p>
        </p:txBody>
      </p:sp>
      <p:cxnSp>
        <p:nvCxnSpPr>
          <p:cNvPr id="26" name="Straight Connector 25">
            <a:extLst>
              <a:ext uri="{FF2B5EF4-FFF2-40B4-BE49-F238E27FC236}">
                <a16:creationId xmlns:a16="http://schemas.microsoft.com/office/drawing/2014/main" id="{B2BDD65F-526C-01B1-A417-D507E7DD033D}"/>
              </a:ext>
            </a:extLst>
          </p:cNvPr>
          <p:cNvCxnSpPr>
            <a:cxnSpLocks/>
            <a:stCxn id="24" idx="1"/>
          </p:cNvCxnSpPr>
          <p:nvPr/>
        </p:nvCxnSpPr>
        <p:spPr>
          <a:xfrm flipH="1" flipV="1">
            <a:off x="-23743" y="5728487"/>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443D95-8F21-2B45-376B-D59348C356B6}"/>
              </a:ext>
            </a:extLst>
          </p:cNvPr>
          <p:cNvCxnSpPr>
            <a:cxnSpLocks/>
          </p:cNvCxnSpPr>
          <p:nvPr/>
        </p:nvCxnSpPr>
        <p:spPr>
          <a:xfrm>
            <a:off x="3689241" y="8560663"/>
            <a:ext cx="0" cy="1488496"/>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5947D02-CCC0-C1FC-9139-28DD59B649BA}"/>
              </a:ext>
            </a:extLst>
          </p:cNvPr>
          <p:cNvCxnSpPr>
            <a:cxnSpLocks/>
          </p:cNvCxnSpPr>
          <p:nvPr/>
        </p:nvCxnSpPr>
        <p:spPr>
          <a:xfrm>
            <a:off x="1426" y="8566758"/>
            <a:ext cx="368781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F09B039-488C-F830-84D2-E524D42DCEC5}"/>
              </a:ext>
            </a:extLst>
          </p:cNvPr>
          <p:cNvCxnSpPr>
            <a:cxnSpLocks/>
          </p:cNvCxnSpPr>
          <p:nvPr/>
        </p:nvCxnSpPr>
        <p:spPr>
          <a:xfrm>
            <a:off x="3689241" y="10049159"/>
            <a:ext cx="387930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701B4F1-0752-6CD6-188C-36ED649EEEE6}"/>
              </a:ext>
            </a:extLst>
          </p:cNvPr>
          <p:cNvSpPr txBox="1"/>
          <p:nvPr/>
        </p:nvSpPr>
        <p:spPr>
          <a:xfrm>
            <a:off x="574002" y="8405306"/>
            <a:ext cx="2714458" cy="1326325"/>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La piattaforma </a:t>
            </a:r>
            <a:r>
              <a:rPr lang="en-US" sz="1600" b="1" dirty="0" err="1">
                <a:solidFill>
                  <a:srgbClr val="00898B"/>
                </a:solidFill>
                <a:highlight>
                  <a:srgbClr val="FFFFFF"/>
                </a:highlight>
                <a:latin typeface="Calibri" panose="020F0502020204030204" pitchFamily="34" charset="0"/>
                <a:cs typeface="Calibri" panose="020F0502020204030204" pitchFamily="34" charset="0"/>
              </a:rPr>
              <a:t>di SmartTerra </a:t>
            </a:r>
            <a:r>
              <a:rPr lang="en-US" sz="1600" b="1" dirty="0">
                <a:solidFill>
                  <a:srgbClr val="00898B"/>
                </a:solidFill>
                <a:highlight>
                  <a:srgbClr val="FFFFFF"/>
                </a:highlight>
                <a:latin typeface="Calibri" panose="020F0502020204030204" pitchFamily="34" charset="0"/>
                <a:cs typeface="Calibri" panose="020F0502020204030204" pitchFamily="34" charset="0"/>
              </a:rPr>
              <a:t>è progettata per affrontare le sfide chiave all'intersezione tra i servizi idrici e le infrastrutture cittadine, concentrandosi su:</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D00262A0-44EC-20F3-FA95-5CABFBEB288A}"/>
              </a:ext>
            </a:extLst>
          </p:cNvPr>
          <p:cNvSpPr txBox="1"/>
          <p:nvPr/>
        </p:nvSpPr>
        <p:spPr>
          <a:xfrm>
            <a:off x="4138138" y="8642919"/>
            <a:ext cx="2636482" cy="1477777"/>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Identificare e ridurre le perdite nella distribuzione dell'acqua.</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Migliorare lo stato di salute e l'efficienza della rete.</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Migliorare il processo decisionale basato sui dati per le aziende di servizi idrici.</a:t>
            </a: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D644253E-769D-134E-9EAB-7A01D95919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2837" b="32837"/>
          <a:stretch/>
        </p:blipFill>
        <p:spPr>
          <a:xfrm>
            <a:off x="-23743" y="3046487"/>
            <a:ext cx="7559675" cy="2074123"/>
          </a:xfrm>
          <a:prstGeom prst="rect">
            <a:avLst/>
          </a:prstGeom>
        </p:spPr>
      </p:pic>
      <p:sp>
        <p:nvSpPr>
          <p:cNvPr id="40" name="object 13">
            <a:extLst>
              <a:ext uri="{FF2B5EF4-FFF2-40B4-BE49-F238E27FC236}">
                <a16:creationId xmlns:a16="http://schemas.microsoft.com/office/drawing/2014/main" id="{34E6734A-A576-10F5-D2EE-3AF671E1480A}"/>
              </a:ext>
            </a:extLst>
          </p:cNvPr>
          <p:cNvSpPr/>
          <p:nvPr/>
        </p:nvSpPr>
        <p:spPr>
          <a:xfrm rot="16200000">
            <a:off x="830947" y="2191795"/>
            <a:ext cx="2094202" cy="3803581"/>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41" name="Freeform 40">
            <a:extLst>
              <a:ext uri="{FF2B5EF4-FFF2-40B4-BE49-F238E27FC236}">
                <a16:creationId xmlns:a16="http://schemas.microsoft.com/office/drawing/2014/main" id="{27CCBF1F-A3BE-3C1C-200A-D7FFBD857F68}"/>
              </a:ext>
            </a:extLst>
          </p:cNvPr>
          <p:cNvSpPr/>
          <p:nvPr/>
        </p:nvSpPr>
        <p:spPr>
          <a:xfrm rot="907098">
            <a:off x="-365683" y="4148684"/>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512064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large dam with water and trees&#10;&#10;AI-generated content may be incorrect.">
            <a:extLst>
              <a:ext uri="{FF2B5EF4-FFF2-40B4-BE49-F238E27FC236}">
                <a16:creationId xmlns:a16="http://schemas.microsoft.com/office/drawing/2014/main" id="{0C015E97-6DE3-AB6A-42E4-2F7A0F61AD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589" r="24589"/>
          <a:stretch/>
        </p:blipFill>
        <p:spPr>
          <a:xfrm>
            <a:off x="3969682" y="1685207"/>
            <a:ext cx="3644900" cy="4034246"/>
          </a:xfrm>
          <a:prstGeom prst="rect">
            <a:avLst/>
          </a:prstGeom>
        </p:spPr>
      </p:pic>
      <p:cxnSp>
        <p:nvCxnSpPr>
          <p:cNvPr id="9" name="Straight Connector 8">
            <a:extLst>
              <a:ext uri="{FF2B5EF4-FFF2-40B4-BE49-F238E27FC236}">
                <a16:creationId xmlns:a16="http://schemas.microsoft.com/office/drawing/2014/main" id="{96BB6EB5-50A6-E7E4-D4C5-040A87F59B6B}"/>
              </a:ext>
            </a:extLst>
          </p:cNvPr>
          <p:cNvCxnSpPr>
            <a:cxnSpLocks/>
          </p:cNvCxnSpPr>
          <p:nvPr/>
        </p:nvCxnSpPr>
        <p:spPr>
          <a:xfrm>
            <a:off x="3676716" y="6791211"/>
            <a:ext cx="0" cy="263725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C491B0-C01E-1E54-ACA3-6CD41E4314F0}"/>
              </a:ext>
            </a:extLst>
          </p:cNvPr>
          <p:cNvCxnSpPr>
            <a:cxnSpLocks/>
          </p:cNvCxnSpPr>
          <p:nvPr/>
        </p:nvCxnSpPr>
        <p:spPr>
          <a:xfrm>
            <a:off x="-11099" y="6797306"/>
            <a:ext cx="368781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574336-D5DC-8214-F077-EEAC0740D2A7}"/>
              </a:ext>
            </a:extLst>
          </p:cNvPr>
          <p:cNvCxnSpPr>
            <a:cxnSpLocks/>
          </p:cNvCxnSpPr>
          <p:nvPr/>
        </p:nvCxnSpPr>
        <p:spPr>
          <a:xfrm>
            <a:off x="3661310" y="9429637"/>
            <a:ext cx="387930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EF2A85D-A3E2-A2B9-452B-9632DF7A25D6}"/>
              </a:ext>
            </a:extLst>
          </p:cNvPr>
          <p:cNvSpPr txBox="1"/>
          <p:nvPr/>
        </p:nvSpPr>
        <p:spPr>
          <a:xfrm>
            <a:off x="561476" y="6635854"/>
            <a:ext cx="3049629" cy="915956"/>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Per realizzare un sistema di rilevamento basato sull'intelligenza artificiale, il team </a:t>
            </a:r>
            <a:r>
              <a:rPr lang="en-US" sz="1600" b="1" dirty="0" err="1">
                <a:solidFill>
                  <a:srgbClr val="00898B"/>
                </a:solidFill>
                <a:highlight>
                  <a:srgbClr val="FFFFFF"/>
                </a:highlight>
                <a:latin typeface="Calibri" panose="020F0502020204030204" pitchFamily="34" charset="0"/>
                <a:cs typeface="Calibri" panose="020F0502020204030204" pitchFamily="34" charset="0"/>
              </a:rPr>
              <a:t>ha analizzato</a:t>
            </a:r>
            <a:r>
              <a:rPr lang="en-US" sz="1600" b="1" dirty="0">
                <a:solidFill>
                  <a:srgbClr val="00898B"/>
                </a:solidFill>
                <a:highlight>
                  <a:srgbClr val="FFFFFF"/>
                </a:highlight>
                <a:latin typeface="Calibri" panose="020F0502020204030204" pitchFamily="34" charset="0"/>
                <a:cs typeface="Calibri" panose="020F0502020204030204" pitchFamily="34" charset="0"/>
              </a:rPr>
              <a:t>:</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8C5532A-04D0-6C9D-CAFD-CF69ACFB79F8}"/>
              </a:ext>
            </a:extLst>
          </p:cNvPr>
          <p:cNvSpPr txBox="1"/>
          <p:nvPr/>
        </p:nvSpPr>
        <p:spPr>
          <a:xfrm>
            <a:off x="3972853" y="6873467"/>
            <a:ext cx="2920950" cy="2554995"/>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Due anni di letture mensili dei contatori (ottobre 2017 - settembre 2019) dal reparto Revenue, Billing &amp;amp; IT (RBIT) della BWSSB.</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Gli attributi di connessione, tra cui la posizione, la presenza di pozzi trivellati e il tipo di contatore.</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Dati giornalieri sull'approvvigionamento idrico forniti dal reparto SCADA di SUEZ.</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Mappe di rete e confini DMA per valutare le tendenze spaziali.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Sfruttando l'intelligenza artificiale e l'analisi dei dati, il progetto mira a migliorare la capacità di BWSSB di rilevare le perdite di entrate, migliorare l'accuratezza della fatturazione e garantire un sistema di distribuzione dell'acqua equo per i residenti di Bengaluru.</a:t>
            </a: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BB84837B-C14F-9240-1704-5C912A8C5963}"/>
              </a:ext>
            </a:extLst>
          </p:cNvPr>
          <p:cNvSpPr/>
          <p:nvPr/>
        </p:nvSpPr>
        <p:spPr>
          <a:xfrm rot="471265">
            <a:off x="-691212" y="7303257"/>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8" name="object 13">
            <a:extLst>
              <a:ext uri="{FF2B5EF4-FFF2-40B4-BE49-F238E27FC236}">
                <a16:creationId xmlns:a16="http://schemas.microsoft.com/office/drawing/2014/main" id="{4AA69BB4-8009-418B-ECD8-C42BEFDDAF52}"/>
              </a:ext>
            </a:extLst>
          </p:cNvPr>
          <p:cNvSpPr/>
          <p:nvPr/>
        </p:nvSpPr>
        <p:spPr>
          <a:xfrm rot="16200000">
            <a:off x="1327077" y="359305"/>
            <a:ext cx="4033053" cy="668720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19" name="TextBox 18">
            <a:extLst>
              <a:ext uri="{FF2B5EF4-FFF2-40B4-BE49-F238E27FC236}">
                <a16:creationId xmlns:a16="http://schemas.microsoft.com/office/drawing/2014/main" id="{5F631344-DBB5-0D91-8691-A07A789D08F8}"/>
              </a:ext>
            </a:extLst>
          </p:cNvPr>
          <p:cNvSpPr txBox="1"/>
          <p:nvPr/>
        </p:nvSpPr>
        <p:spPr>
          <a:xfrm>
            <a:off x="872028" y="2485589"/>
            <a:ext cx="2763164" cy="278537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Il progetto pilota è stato avviato nella zona D1A, concessione di SUEZ per le operazioni e la manutenzione (O&amp;M) nel centro di Bengaluru. </a:t>
            </a:r>
          </a:p>
          <a:p>
            <a:pPr algn="ctr">
              <a:lnSpc>
                <a:spcPts val="1480"/>
              </a:lnSpc>
            </a:pPr>
            <a:endParaRPr lang="en-US" sz="1400" i="1"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Questa zona è suddivisa in 43 aree di misurazione distrettuali (DMA), che coprono circa 90.000 allacciamenti. </a:t>
            </a:r>
          </a:p>
          <a:p>
            <a:pPr algn="ctr">
              <a:lnSpc>
                <a:spcPts val="1480"/>
              </a:lnSpc>
            </a:pPr>
            <a:endParaRPr lang="en-US" sz="1400" i="1"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Questi allacciamenti comprendono quasi 40 classificazioni, tra cui domestico, multi-abitazione e non domestico.</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20" name="Group 19">
            <a:extLst>
              <a:ext uri="{FF2B5EF4-FFF2-40B4-BE49-F238E27FC236}">
                <a16:creationId xmlns:a16="http://schemas.microsoft.com/office/drawing/2014/main" id="{CFF9DD94-BCC9-98BE-9D54-BC6582F33C8F}"/>
              </a:ext>
            </a:extLst>
          </p:cNvPr>
          <p:cNvGrpSpPr/>
          <p:nvPr/>
        </p:nvGrpSpPr>
        <p:grpSpPr>
          <a:xfrm>
            <a:off x="1988874" y="1394955"/>
            <a:ext cx="506531" cy="527128"/>
            <a:chOff x="3402050" y="5539672"/>
            <a:chExt cx="751576" cy="782137"/>
          </a:xfrm>
        </p:grpSpPr>
        <p:sp>
          <p:nvSpPr>
            <p:cNvPr id="21" name="Freeform 20">
              <a:extLst>
                <a:ext uri="{FF2B5EF4-FFF2-40B4-BE49-F238E27FC236}">
                  <a16:creationId xmlns:a16="http://schemas.microsoft.com/office/drawing/2014/main" id="{4101C7E7-77C3-ADEC-D49D-5CFF7D631E37}"/>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2" name="Freeform 21">
              <a:extLst>
                <a:ext uri="{FF2B5EF4-FFF2-40B4-BE49-F238E27FC236}">
                  <a16:creationId xmlns:a16="http://schemas.microsoft.com/office/drawing/2014/main" id="{106E0005-FAD0-D3C8-6495-595493A6EF72}"/>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3" name="Freeform 22">
              <a:extLst>
                <a:ext uri="{FF2B5EF4-FFF2-40B4-BE49-F238E27FC236}">
                  <a16:creationId xmlns:a16="http://schemas.microsoft.com/office/drawing/2014/main" id="{E7DFF490-6D1F-2EE1-0441-3175FDB16087}"/>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4" name="Freeform 23">
            <a:extLst>
              <a:ext uri="{FF2B5EF4-FFF2-40B4-BE49-F238E27FC236}">
                <a16:creationId xmlns:a16="http://schemas.microsoft.com/office/drawing/2014/main" id="{3F862EB2-4997-9829-4360-70EAAF460BE5}"/>
              </a:ext>
            </a:extLst>
          </p:cNvPr>
          <p:cNvSpPr/>
          <p:nvPr/>
        </p:nvSpPr>
        <p:spPr>
          <a:xfrm rot="907098">
            <a:off x="-430215" y="4659443"/>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26" name="TextBox 25">
            <a:extLst>
              <a:ext uri="{FF2B5EF4-FFF2-40B4-BE49-F238E27FC236}">
                <a16:creationId xmlns:a16="http://schemas.microsoft.com/office/drawing/2014/main" id="{296F2217-8647-3882-3239-81ABA2742D1B}"/>
              </a:ext>
            </a:extLst>
          </p:cNvPr>
          <p:cNvSpPr txBox="1"/>
          <p:nvPr/>
        </p:nvSpPr>
        <p:spPr>
          <a:xfrm>
            <a:off x="616599" y="571117"/>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27" name="Straight Connector 26">
            <a:extLst>
              <a:ext uri="{FF2B5EF4-FFF2-40B4-BE49-F238E27FC236}">
                <a16:creationId xmlns:a16="http://schemas.microsoft.com/office/drawing/2014/main" id="{8C73A51D-DFB5-FEE5-F705-9EC24B78D9E3}"/>
              </a:ext>
            </a:extLst>
          </p:cNvPr>
          <p:cNvCxnSpPr>
            <a:cxnSpLocks/>
            <a:stCxn id="26" idx="1"/>
          </p:cNvCxnSpPr>
          <p:nvPr/>
        </p:nvCxnSpPr>
        <p:spPr>
          <a:xfrm flipH="1" flipV="1">
            <a:off x="0" y="753794"/>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463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6AFF5-0C8E-79C2-6904-58BCC1EF105E}"/>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D25C784-2DEA-32E6-3C3A-8C4FBCC9DB9D}"/>
              </a:ext>
            </a:extLst>
          </p:cNvPr>
          <p:cNvSpPr/>
          <p:nvPr/>
        </p:nvSpPr>
        <p:spPr>
          <a:xfrm rot="10800000">
            <a:off x="-5" y="-1"/>
            <a:ext cx="2051148" cy="1005717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5400000" scaled="1"/>
          </a:gradFill>
          <a:ln w="3060" cap="flat">
            <a:noFill/>
            <a:prstDash val="solid"/>
            <a:miter/>
          </a:ln>
        </p:spPr>
        <p:txBody>
          <a:bodyPr rtlCol="0" anchor="ctr"/>
          <a:lstStyle/>
          <a:p>
            <a:endParaRPr lang="en-US"/>
          </a:p>
        </p:txBody>
      </p:sp>
      <p:pic>
        <p:nvPicPr>
          <p:cNvPr id="2" name="Picture 1" descr="A field of green plants and a blue sky&#10;&#10;AI-generated content may be incorrect.">
            <a:extLst>
              <a:ext uri="{FF2B5EF4-FFF2-40B4-BE49-F238E27FC236}">
                <a16:creationId xmlns:a16="http://schemas.microsoft.com/office/drawing/2014/main" id="{ECD0701E-0DD3-4E01-51EE-41C79798CE0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352" b="16352"/>
          <a:stretch/>
        </p:blipFill>
        <p:spPr>
          <a:xfrm>
            <a:off x="0" y="872848"/>
            <a:ext cx="7560000" cy="3394352"/>
          </a:xfrm>
          <a:prstGeom prst="rect">
            <a:avLst/>
          </a:prstGeom>
        </p:spPr>
      </p:pic>
      <p:pic>
        <p:nvPicPr>
          <p:cNvPr id="87" name="Picture 86">
            <a:extLst>
              <a:ext uri="{FF2B5EF4-FFF2-40B4-BE49-F238E27FC236}">
                <a16:creationId xmlns:a16="http://schemas.microsoft.com/office/drawing/2014/main" id="{589313CD-8423-4D7E-FB41-7313E8C5BA23}"/>
              </a:ext>
            </a:extLst>
          </p:cNvPr>
          <p:cNvPicPr>
            <a:picLocks noChangeAspect="1"/>
          </p:cNvPicPr>
          <p:nvPr/>
        </p:nvPicPr>
        <p:blipFill rotWithShape="1">
          <a:blip r:embed="rId3">
            <a:biLevel thresh="25000"/>
            <a:alphaModFix amt="11000"/>
            <a:extLst>
              <a:ext uri="{28A0092B-C50C-407E-A947-70E740481C1C}">
                <a14:useLocalDpi xmlns:a14="http://schemas.microsoft.com/office/drawing/2010/main"/>
              </a:ext>
            </a:extLst>
          </a:blip>
          <a:srcRect l="-862" t="-2893" r="79868" b="5354"/>
          <a:stretch/>
        </p:blipFill>
        <p:spPr>
          <a:xfrm flipH="1">
            <a:off x="-2838255" y="6472449"/>
            <a:ext cx="2051149" cy="4586246"/>
          </a:xfrm>
          <a:prstGeom prst="rect">
            <a:avLst/>
          </a:prstGeom>
        </p:spPr>
      </p:pic>
      <p:sp>
        <p:nvSpPr>
          <p:cNvPr id="18" name="Freeform 17">
            <a:extLst>
              <a:ext uri="{FF2B5EF4-FFF2-40B4-BE49-F238E27FC236}">
                <a16:creationId xmlns:a16="http://schemas.microsoft.com/office/drawing/2014/main" id="{0B2BA274-5B39-403A-BD6F-BC0B0C82C49E}"/>
              </a:ext>
            </a:extLst>
          </p:cNvPr>
          <p:cNvSpPr/>
          <p:nvPr/>
        </p:nvSpPr>
        <p:spPr>
          <a:xfrm rot="20057100">
            <a:off x="-705990" y="8366956"/>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24" name="Rectangle 23">
            <a:extLst>
              <a:ext uri="{FF2B5EF4-FFF2-40B4-BE49-F238E27FC236}">
                <a16:creationId xmlns:a16="http://schemas.microsoft.com/office/drawing/2014/main" id="{5CD33BAC-BEC4-B70B-6AA6-F1B7016A72E3}"/>
              </a:ext>
            </a:extLst>
          </p:cNvPr>
          <p:cNvSpPr/>
          <p:nvPr/>
        </p:nvSpPr>
        <p:spPr>
          <a:xfrm>
            <a:off x="19865" y="872848"/>
            <a:ext cx="7539810" cy="2395582"/>
          </a:xfrm>
          <a:prstGeom prst="rect">
            <a:avLst/>
          </a:prstGeom>
          <a:gradFill>
            <a:gsLst>
              <a:gs pos="28000">
                <a:srgbClr val="00898B">
                  <a:alpha val="15922"/>
                </a:srgbClr>
              </a:gs>
              <a:gs pos="87000">
                <a:srgbClr val="51C4C6">
                  <a:alpha val="0"/>
                </a:srgbClr>
              </a:gs>
              <a:gs pos="0">
                <a:srgbClr val="00403F"/>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88BAAFD3-23C0-B961-6BA2-F9164CEE9EE4}"/>
              </a:ext>
            </a:extLst>
          </p:cNvPr>
          <p:cNvSpPr/>
          <p:nvPr/>
        </p:nvSpPr>
        <p:spPr>
          <a:xfrm rot="17539087">
            <a:off x="-422219" y="-119438"/>
            <a:ext cx="1868205" cy="150409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dirty="0"/>
          </a:p>
        </p:txBody>
      </p:sp>
      <p:sp>
        <p:nvSpPr>
          <p:cNvPr id="54" name="Slide Number Placeholder 5">
            <a:extLst>
              <a:ext uri="{FF2B5EF4-FFF2-40B4-BE49-F238E27FC236}">
                <a16:creationId xmlns:a16="http://schemas.microsoft.com/office/drawing/2014/main" id="{BFDE0FAA-CBEE-4F6B-7472-67ACF3C3C43E}"/>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a:t>
            </a:fld>
            <a:endParaRPr lang="en-US" dirty="0">
              <a:solidFill>
                <a:srgbClr val="262626"/>
              </a:solidFill>
            </a:endParaRPr>
          </a:p>
        </p:txBody>
      </p:sp>
      <p:sp>
        <p:nvSpPr>
          <p:cNvPr id="3" name="Text Placeholder 29">
            <a:extLst>
              <a:ext uri="{FF2B5EF4-FFF2-40B4-BE49-F238E27FC236}">
                <a16:creationId xmlns:a16="http://schemas.microsoft.com/office/drawing/2014/main" id="{5EDF7CF2-A424-3192-3FFF-F7BB4EBA3A50}"/>
              </a:ext>
            </a:extLst>
          </p:cNvPr>
          <p:cNvSpPr txBox="1">
            <a:spLocks/>
          </p:cNvSpPr>
          <p:nvPr/>
        </p:nvSpPr>
        <p:spPr>
          <a:xfrm>
            <a:off x="2301192" y="4860758"/>
            <a:ext cx="4736006" cy="1466475"/>
          </a:xfrm>
          <a:prstGeom prst="rect">
            <a:avLst/>
          </a:prstGeom>
        </p:spPr>
        <p:txBody>
          <a:bodyPr vert="horz" lIns="91440" tIns="45720" rIns="91440" bIns="45720" numCol="1" spcCol="288000" rtlCol="0" anchor="t">
            <a:noAutofit/>
          </a:bodyPr>
          <a:lstStyle>
            <a:lvl1pPr marL="0" indent="0" algn="just" defTabSz="777514" rtl="0" eaLnBrk="1" latinLnBrk="0" hangingPunct="1">
              <a:lnSpc>
                <a:spcPts val="1220"/>
              </a:lnSpc>
              <a:spcBef>
                <a:spcPts val="0"/>
              </a:spcBef>
              <a:buFont typeface="Arial" panose="020B0604020202020204" pitchFamily="34" charset="0"/>
              <a:buNone/>
              <a:defRPr sz="1100" b="0" i="0" kern="1200">
                <a:solidFill>
                  <a:srgbClr val="0C4659"/>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6350" marR="9525" algn="l">
              <a:lnSpc>
                <a:spcPts val="1820"/>
              </a:lnSpc>
            </a:pPr>
            <a:r>
              <a:rPr lang="en-IE" sz="1800" dirty="0">
                <a:solidFill>
                  <a:srgbClr val="00898B"/>
                </a:solidFill>
                <a:ea typeface="Calibri" panose="020F0502020204030204" pitchFamily="34" charset="0"/>
                <a:cs typeface="Times New Roman" panose="02020603050405020304" pitchFamily="18" charset="0"/>
              </a:rPr>
              <a:t>I seguenti casi di studio sono stati sviluppati nell'ambito dell'obiettivo WP2 del progetto </a:t>
            </a:r>
            <a:r>
              <a:rPr lang="en-IE" sz="1800" dirty="0" err="1">
                <a:solidFill>
                  <a:srgbClr val="00898B"/>
                </a:solidFill>
                <a:ea typeface="Calibri" panose="020F0502020204030204" pitchFamily="34" charset="0"/>
                <a:cs typeface="Times New Roman" panose="02020603050405020304" pitchFamily="18" charset="0"/>
              </a:rPr>
              <a:t>SUSTaiN </a:t>
            </a:r>
            <a:r>
              <a:rPr lang="en-IE" sz="1800" dirty="0">
                <a:solidFill>
                  <a:srgbClr val="00898B"/>
                </a:solidFill>
                <a:ea typeface="Calibri" panose="020F0502020204030204" pitchFamily="34" charset="0"/>
                <a:cs typeface="Times New Roman" panose="02020603050405020304" pitchFamily="18" charset="0"/>
              </a:rPr>
              <a:t>per illustrare come l'intelligenza artificiale (IA) possa essere applicata in modo pratico e sostenibile </a:t>
            </a:r>
            <a:r>
              <a:rPr lang="en-IE" sz="1800" b="1" dirty="0">
                <a:solidFill>
                  <a:srgbClr val="00898B"/>
                </a:solidFill>
                <a:ea typeface="Calibri" panose="020F0502020204030204" pitchFamily="34" charset="0"/>
                <a:cs typeface="Times New Roman" panose="02020603050405020304" pitchFamily="18" charset="0"/>
              </a:rPr>
              <a:t>in settori professionali chiave quali l'agricoltura, la gestione delle risorse idriche, l'energia e i trasporti. </a:t>
            </a:r>
          </a:p>
        </p:txBody>
      </p:sp>
      <p:sp>
        <p:nvSpPr>
          <p:cNvPr id="4" name="Text Placeholder 1">
            <a:extLst>
              <a:ext uri="{FF2B5EF4-FFF2-40B4-BE49-F238E27FC236}">
                <a16:creationId xmlns:a16="http://schemas.microsoft.com/office/drawing/2014/main" id="{46BE1FAA-AB5D-D13F-9416-1B9DE0C38AC5}"/>
              </a:ext>
            </a:extLst>
          </p:cNvPr>
          <p:cNvSpPr txBox="1">
            <a:spLocks/>
          </p:cNvSpPr>
          <p:nvPr/>
        </p:nvSpPr>
        <p:spPr>
          <a:xfrm>
            <a:off x="2301192" y="6577474"/>
            <a:ext cx="4736007" cy="1548000"/>
          </a:xfrm>
          <a:prstGeom prst="rect">
            <a:avLst/>
          </a:prstGeom>
        </p:spPr>
        <p:txBody>
          <a:bodyPr numCol="1"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Questi esempi mostrano innovazioni reali in cui l'IA è stata utilizzata per affrontare sfide specifiche del settore, promuovendo al contempo la sostenibilità ambientale e operativa. Concentrandosi sulla risoluzione dei problemi, sull'intervento tecnologico e sui risultati misurabili, i casi di studio mirano a ispirare e fornire agli educatori della formazione professionale (VET) approfondimenti rilevanti per il settore che possono essere portati in classe. Ogni caso segue un formato strutturato - Problema, Intervento e Risultato - che lo rende accessibile, adattabile e pronto a supportare l'alfabetizzazione all'IA e l'integrazione della sostenibilità nell'istruzione e nella formazione professionale.</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La selezione delle quattro aree tematiche - agricoltura, gestione delle risorse idriche, energia e trasporti - è stata guidata dal background professionale, dalle competenze e dall'attenzione settoriale dei partner del progetto </a:t>
            </a:r>
            <a:r>
              <a:rPr lang="en-US" sz="1150" b="0" dirty="0" err="1">
                <a:solidFill>
                  <a:srgbClr val="262626"/>
                </a:solidFill>
              </a:rPr>
              <a:t>SUSTaiN</a:t>
            </a:r>
            <a:r>
              <a:rPr lang="en-US" sz="1150" b="0" dirty="0">
                <a:solidFill>
                  <a:srgbClr val="262626"/>
                </a:solidFill>
              </a:rPr>
              <a:t>. Ciascun partner ha apportato conoscenze approfondite e reti esistenti in uno o più di questi campi, consentendo al consorzio di identificare casi d'uso rilevanti e di grande impatto che riflettono sia le attuali esigenze del settore sia le priorità educative. Questo allineamento garantisce che i casi di studio non solo siano rappresentativi delle tendenze emergenti nell'ambito dell'IA, ma siano anche radicati in contesti reali familiari agli istituti di istruzione e formazione professionale di tutta Europa. Sfruttando la diversità settoriale del consorzio, i casi di studio forniscono una ricca risorsa interdisciplinare che collega l'innovazione alla rilevanza professionale.</a:t>
            </a:r>
          </a:p>
          <a:p>
            <a:pPr algn="just">
              <a:lnSpc>
                <a:spcPts val="1220"/>
              </a:lnSpc>
              <a:spcBef>
                <a:spcPts val="0"/>
              </a:spcBef>
            </a:pPr>
            <a:endParaRPr lang="en-US" sz="1150" b="0" dirty="0">
              <a:solidFill>
                <a:srgbClr val="262626"/>
              </a:solidFill>
            </a:endParaRPr>
          </a:p>
        </p:txBody>
      </p:sp>
      <p:sp>
        <p:nvSpPr>
          <p:cNvPr id="6" name="Text Placeholder 16">
            <a:extLst>
              <a:ext uri="{FF2B5EF4-FFF2-40B4-BE49-F238E27FC236}">
                <a16:creationId xmlns:a16="http://schemas.microsoft.com/office/drawing/2014/main" id="{60BFEBEF-8EB0-FE6F-F278-32F3EF9F1344}"/>
              </a:ext>
            </a:extLst>
          </p:cNvPr>
          <p:cNvSpPr txBox="1">
            <a:spLocks/>
          </p:cNvSpPr>
          <p:nvPr/>
        </p:nvSpPr>
        <p:spPr>
          <a:xfrm>
            <a:off x="4952605" y="649051"/>
            <a:ext cx="2161566" cy="447594"/>
          </a:xfrm>
          <a:prstGeom prst="rect">
            <a:avLst/>
          </a:prstGeom>
          <a:solidFill>
            <a:srgbClr val="ADD037"/>
          </a:solidFill>
        </p:spPr>
        <p:txBody>
          <a:bodyPr anchor="ct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buNone/>
            </a:pPr>
            <a:r>
              <a:rPr lang="en-US" sz="2800" b="1" dirty="0">
                <a:solidFill>
                  <a:schemeClr val="bg1"/>
                </a:solidFill>
                <a:latin typeface="Calibri" panose="020F0502020204030204" pitchFamily="34" charset="0"/>
                <a:cs typeface="Calibri" panose="020F0502020204030204" pitchFamily="34" charset="0"/>
              </a:rPr>
              <a:t>Introduzione</a:t>
            </a:r>
          </a:p>
        </p:txBody>
      </p:sp>
    </p:spTree>
    <p:extLst>
      <p:ext uri="{BB962C8B-B14F-4D97-AF65-F5344CB8AC3E}">
        <p14:creationId xmlns:p14="http://schemas.microsoft.com/office/powerpoint/2010/main" val="9291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3BAC-1B9A-2F25-247E-3BF8E48AF102}"/>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FEAB684-1CE1-8549-FD5A-6933358FC56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9" t="31565" r="-179" b="1657"/>
          <a:stretch/>
        </p:blipFill>
        <p:spPr>
          <a:xfrm>
            <a:off x="-1" y="1328567"/>
            <a:ext cx="7559675" cy="3423297"/>
          </a:xfrm>
          <a:prstGeom prst="rect">
            <a:avLst/>
          </a:prstGeom>
        </p:spPr>
      </p:pic>
      <p:grpSp>
        <p:nvGrpSpPr>
          <p:cNvPr id="233" name="Group 232">
            <a:extLst>
              <a:ext uri="{FF2B5EF4-FFF2-40B4-BE49-F238E27FC236}">
                <a16:creationId xmlns:a16="http://schemas.microsoft.com/office/drawing/2014/main" id="{95B832F0-92D8-F0AE-1037-5FC00AEDD152}"/>
              </a:ext>
            </a:extLst>
          </p:cNvPr>
          <p:cNvGrpSpPr/>
          <p:nvPr/>
        </p:nvGrpSpPr>
        <p:grpSpPr>
          <a:xfrm>
            <a:off x="4120753" y="4292772"/>
            <a:ext cx="3438922" cy="2437858"/>
            <a:chOff x="1950804" y="3053151"/>
            <a:chExt cx="4822143" cy="3418425"/>
          </a:xfrm>
        </p:grpSpPr>
        <p:pic>
          <p:nvPicPr>
            <p:cNvPr id="235" name="Picture 234">
              <a:extLst>
                <a:ext uri="{FF2B5EF4-FFF2-40B4-BE49-F238E27FC236}">
                  <a16:creationId xmlns:a16="http://schemas.microsoft.com/office/drawing/2014/main" id="{83B29552-53AA-E4DB-138B-2DFD8A361E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3167E9E8-28A4-B23C-E29D-D1B69C584A36}"/>
                </a:ext>
              </a:extLst>
            </p:cNvPr>
            <p:cNvSpPr/>
            <p:nvPr/>
          </p:nvSpPr>
          <p:spPr>
            <a:xfrm>
              <a:off x="2745449" y="3370988"/>
              <a:ext cx="4027498" cy="2440832"/>
            </a:xfrm>
            <a:prstGeom prst="rect">
              <a:avLst/>
            </a:prstGeom>
            <a:blipFill dpi="0" rotWithShape="1">
              <a:blip r:embed="rId4" cstate="screen">
                <a:extLst>
                  <a:ext uri="{28A0092B-C50C-407E-A947-70E740481C1C}">
                    <a14:useLocalDpi xmlns:a14="http://schemas.microsoft.com/office/drawing/2010/main"/>
                  </a:ext>
                </a:extLst>
              </a:blip>
              <a:srcRect/>
              <a:stretch>
                <a:fillRect t="-4607" b="-46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2" name="object 13">
            <a:extLst>
              <a:ext uri="{FF2B5EF4-FFF2-40B4-BE49-F238E27FC236}">
                <a16:creationId xmlns:a16="http://schemas.microsoft.com/office/drawing/2014/main" id="{ADC0DD81-2C2B-CC21-116A-3C043E5C0A1F}"/>
              </a:ext>
            </a:extLst>
          </p:cNvPr>
          <p:cNvSpPr/>
          <p:nvPr/>
        </p:nvSpPr>
        <p:spPr>
          <a:xfrm>
            <a:off x="509999" y="2822685"/>
            <a:ext cx="3128424" cy="2407242"/>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4E046F6B-AFEC-B23D-3E87-DAE5E1DE6CF9}"/>
              </a:ext>
            </a:extLst>
          </p:cNvPr>
          <p:cNvSpPr txBox="1">
            <a:spLocks/>
          </p:cNvSpPr>
          <p:nvPr/>
        </p:nvSpPr>
        <p:spPr>
          <a:xfrm>
            <a:off x="738300" y="2943360"/>
            <a:ext cx="2681001"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Sistemi di scaffalature automatizzati: il futuro delle aziende di logistica </a:t>
            </a:r>
          </a:p>
        </p:txBody>
      </p:sp>
      <p:sp>
        <p:nvSpPr>
          <p:cNvPr id="19" name="Text Placeholder 5">
            <a:extLst>
              <a:ext uri="{FF2B5EF4-FFF2-40B4-BE49-F238E27FC236}">
                <a16:creationId xmlns:a16="http://schemas.microsoft.com/office/drawing/2014/main" id="{221C6BB6-EE1C-B4CB-7FF2-B13D5D9A3281}"/>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sostenuto moltissimo, incoraggiandomi.</a:t>
            </a:r>
          </a:p>
        </p:txBody>
      </p:sp>
      <p:sp>
        <p:nvSpPr>
          <p:cNvPr id="129" name="Freeform 128">
            <a:extLst>
              <a:ext uri="{FF2B5EF4-FFF2-40B4-BE49-F238E27FC236}">
                <a16:creationId xmlns:a16="http://schemas.microsoft.com/office/drawing/2014/main" id="{6EFE2594-66FE-213D-1826-63CF7D8B7B32}"/>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71945568-AA5B-D3BE-196F-A7C276D2C4D9}"/>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Bulgaria </a:t>
            </a: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BEA5F19B-9E34-34F7-EC08-7C5BDE00C183}"/>
              </a:ext>
            </a:extLst>
          </p:cNvPr>
          <p:cNvSpPr txBox="1"/>
          <p:nvPr/>
        </p:nvSpPr>
        <p:spPr>
          <a:xfrm>
            <a:off x="584368" y="5787262"/>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47314E4D-1A07-6D02-ADC5-E4696A2C9622}"/>
              </a:ext>
            </a:extLst>
          </p:cNvPr>
          <p:cNvSpPr txBox="1">
            <a:spLocks/>
          </p:cNvSpPr>
          <p:nvPr/>
        </p:nvSpPr>
        <p:spPr>
          <a:xfrm>
            <a:off x="602440" y="6284601"/>
            <a:ext cx="6389643" cy="406421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Una gestione efficiente del magazzino e della logistica è essenziale per le moderne catene di approvvigionamento, dove le aziende devono gestire volumi elevati di ordini, consegne rapide e tracciamento delle scorte in tempo reale. I metodi tradizionali di gestione del magazzino sono </a:t>
            </a:r>
            <a:r>
              <a:rPr lang="en-US" sz="1150" b="0" dirty="0" err="1">
                <a:solidFill>
                  <a:srgbClr val="262626"/>
                </a:solidFill>
              </a:rPr>
              <a:t>laboriosi</a:t>
            </a:r>
            <a:r>
              <a:rPr lang="en-US" sz="1150" b="0" dirty="0">
                <a:solidFill>
                  <a:srgbClr val="262626"/>
                </a:solidFill>
              </a:rPr>
              <a:t>, soggetti a errori e inefficienti, causando ritardi, perdite di scorte e aumento dei costi operativi. Le soluzioni di magazzino automatizzato garantiscono una gestione rapida, accurata e sicura delle merci, </a:t>
            </a:r>
            <a:r>
              <a:rPr lang="en-US" sz="1150" b="0" dirty="0" err="1">
                <a:solidFill>
                  <a:srgbClr val="262626"/>
                </a:solidFill>
              </a:rPr>
              <a:t>riducendo al minimo </a:t>
            </a:r>
            <a:r>
              <a:rPr lang="en-US" sz="1150" b="0" dirty="0">
                <a:solidFill>
                  <a:srgbClr val="262626"/>
                </a:solidFill>
              </a:rPr>
              <a:t>gli errori umani e migliorando l'efficienza. Questi sistemi liberano gli operatori da compiti monotoni e fisicamente impegnativi, consentendo loro di concentrarsi su operazioni di maggior valore. Dotati di sofisticati software di gestione, i magazzini automatizzati </a:t>
            </a:r>
            <a:r>
              <a:rPr lang="en-US" sz="1150" b="0" dirty="0" err="1">
                <a:solidFill>
                  <a:srgbClr val="262626"/>
                </a:solidFill>
              </a:rPr>
              <a:t>ottimizzano </a:t>
            </a:r>
            <a:r>
              <a:rPr lang="en-US" sz="1150" b="0" dirty="0">
                <a:solidFill>
                  <a:srgbClr val="262626"/>
                </a:solidFill>
              </a:rPr>
              <a:t>il flusso dei materiali e semplificano i processi di stoccaggio, prelievo e distribuzione, rendendo la logistica più agile e sostenibile.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Con oltre 20 anni di esperienza nella fornitura, installazione e manutenzione di sistemi di magazzino automatizzati, </a:t>
            </a:r>
            <a:r>
              <a:rPr lang="en-US" sz="1150" b="0" dirty="0" err="1">
                <a:solidFill>
                  <a:srgbClr val="262626"/>
                </a:solidFill>
              </a:rPr>
              <a:t>Proinstall </a:t>
            </a:r>
            <a:r>
              <a:rPr lang="en-US" sz="1150" b="0" dirty="0">
                <a:solidFill>
                  <a:srgbClr val="262626"/>
                </a:solidFill>
              </a:rPr>
              <a:t>Ltd. crede fermamente che l'automazione sia la chiave per una logistica di successo in futuro. </a:t>
            </a:r>
          </a:p>
        </p:txBody>
      </p:sp>
      <p:grpSp>
        <p:nvGrpSpPr>
          <p:cNvPr id="244" name="Group 243">
            <a:extLst>
              <a:ext uri="{FF2B5EF4-FFF2-40B4-BE49-F238E27FC236}">
                <a16:creationId xmlns:a16="http://schemas.microsoft.com/office/drawing/2014/main" id="{02ECB2F5-6F86-793E-8BC7-6E4D0EAA1C78}"/>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7A9250F1-259C-1C1F-782F-655288446389}"/>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05426D59-9C3E-5BB8-3B8B-0DAA7CBF8A33}"/>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A7558934-1BCD-0759-2B74-E0C715F93A93}"/>
              </a:ext>
            </a:extLst>
          </p:cNvPr>
          <p:cNvCxnSpPr>
            <a:cxnSpLocks/>
            <a:stCxn id="228" idx="1"/>
          </p:cNvCxnSpPr>
          <p:nvPr/>
        </p:nvCxnSpPr>
        <p:spPr>
          <a:xfrm flipH="1" flipV="1">
            <a:off x="-32231" y="5969939"/>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08C9773D-480D-1B81-717C-A1A012380F13}"/>
              </a:ext>
            </a:extLst>
          </p:cNvPr>
          <p:cNvSpPr/>
          <p:nvPr/>
        </p:nvSpPr>
        <p:spPr>
          <a:xfrm>
            <a:off x="3952436" y="6903742"/>
            <a:ext cx="3320186" cy="3320186"/>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F4F7DBC5-B434-4DAF-0CE3-E1527864830E}"/>
              </a:ext>
            </a:extLst>
          </p:cNvPr>
          <p:cNvGrpSpPr/>
          <p:nvPr/>
        </p:nvGrpSpPr>
        <p:grpSpPr>
          <a:xfrm>
            <a:off x="5359264" y="6777453"/>
            <a:ext cx="506531" cy="527128"/>
            <a:chOff x="3402050" y="5539672"/>
            <a:chExt cx="751576" cy="782137"/>
          </a:xfrm>
        </p:grpSpPr>
        <p:sp>
          <p:nvSpPr>
            <p:cNvPr id="252" name="Freeform 251">
              <a:extLst>
                <a:ext uri="{FF2B5EF4-FFF2-40B4-BE49-F238E27FC236}">
                  <a16:creationId xmlns:a16="http://schemas.microsoft.com/office/drawing/2014/main" id="{B4887DD4-BEA5-8A58-2A0D-974A3DD10A2E}"/>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C3867579-635A-92C4-1003-FC863FD1F026}"/>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AC23E331-E72C-DDEE-EBE7-04662CE4AA2F}"/>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75580B05-9180-2050-A0A7-235D23C2F2C9}"/>
              </a:ext>
            </a:extLst>
          </p:cNvPr>
          <p:cNvSpPr txBox="1"/>
          <p:nvPr/>
        </p:nvSpPr>
        <p:spPr>
          <a:xfrm>
            <a:off x="4262485" y="7371758"/>
            <a:ext cx="2700089" cy="259301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 moderni sistemi automatizzati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non solo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ottimizzano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 processi di magazzino, ma migliorano anche l'efficienza, l'affidabilità e la flessibilità delle operazioni logistiche. Riducendo la dipendenza dal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lavoro</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manuale, migliorando l'accuratezza dell'inventario e ottimizzando i flussi di lavoro, queste soluzioni consentono alle aziende di crescere in modo efficace, ridurre i costi e operare</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in modo più sostenibile.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915D5D78-7A10-E689-3311-AC6FAD8B2634}"/>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20</a:t>
            </a:fld>
            <a:endParaRPr lang="en-US" dirty="0">
              <a:solidFill>
                <a:srgbClr val="262626"/>
              </a:solidFill>
            </a:endParaRPr>
          </a:p>
        </p:txBody>
      </p:sp>
      <p:cxnSp>
        <p:nvCxnSpPr>
          <p:cNvPr id="2" name="Straight Connector 1">
            <a:extLst>
              <a:ext uri="{FF2B5EF4-FFF2-40B4-BE49-F238E27FC236}">
                <a16:creationId xmlns:a16="http://schemas.microsoft.com/office/drawing/2014/main" id="{34620CD9-1BA2-7351-8F85-30CE491C560B}"/>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56B7BD-E4E5-3B5A-634F-B2ED085CCCEA}"/>
              </a:ext>
            </a:extLst>
          </p:cNvPr>
          <p:cNvSpPr txBox="1"/>
          <p:nvPr/>
        </p:nvSpPr>
        <p:spPr>
          <a:xfrm>
            <a:off x="1601623" y="673031"/>
            <a:ext cx="4056217"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E946421C-4531-2225-DDFA-5A3270F152C6}"/>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54C4A277-18F6-2DBE-64EA-AA65E5FBDECB}"/>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592C061B-7DAD-5B44-F860-DC849CCF1AC6}"/>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BE6430A3-30C2-9656-992E-7CA954ACDD6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F5A8C3E0-2841-32D9-AA90-1EA3AC4C5DB5}"/>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25A07BB4-E0BF-1338-EADE-3DDF71A7FFF3}"/>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C37E6A99-583A-3718-4093-C1E63D8E020C}"/>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7B9A769A-7115-FD02-CC04-BD8AA33B81A7}"/>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280711C2-99FB-9E03-A34E-2E06F1D60977}"/>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2A7ED844-F985-7746-BEBE-79B4CF6ABDEE}"/>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8D3AC53D-78CA-307F-53DE-CC88827A91C9}"/>
              </a:ext>
            </a:extLst>
          </p:cNvPr>
          <p:cNvGrpSpPr/>
          <p:nvPr/>
        </p:nvGrpSpPr>
        <p:grpSpPr>
          <a:xfrm>
            <a:off x="616264" y="580589"/>
            <a:ext cx="400872" cy="401839"/>
            <a:chOff x="4835837" y="5211016"/>
            <a:chExt cx="539302" cy="540603"/>
          </a:xfrm>
        </p:grpSpPr>
        <p:grpSp>
          <p:nvGrpSpPr>
            <p:cNvPr id="29" name="Group 28">
              <a:extLst>
                <a:ext uri="{FF2B5EF4-FFF2-40B4-BE49-F238E27FC236}">
                  <a16:creationId xmlns:a16="http://schemas.microsoft.com/office/drawing/2014/main" id="{AAECA4B1-8F3E-A715-F066-5AD692E918EA}"/>
                </a:ext>
              </a:extLst>
            </p:cNvPr>
            <p:cNvGrpSpPr/>
            <p:nvPr/>
          </p:nvGrpSpPr>
          <p:grpSpPr>
            <a:xfrm>
              <a:off x="4835837" y="5211016"/>
              <a:ext cx="539302" cy="540603"/>
              <a:chOff x="3686030" y="8104978"/>
              <a:chExt cx="395065" cy="396018"/>
            </a:xfrm>
          </p:grpSpPr>
          <p:sp>
            <p:nvSpPr>
              <p:cNvPr id="33" name="Freeform 32">
                <a:extLst>
                  <a:ext uri="{FF2B5EF4-FFF2-40B4-BE49-F238E27FC236}">
                    <a16:creationId xmlns:a16="http://schemas.microsoft.com/office/drawing/2014/main" id="{5AE73204-5669-CF66-A9F3-229D54C2D094}"/>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8215425-D9FF-AF77-0E4F-3E77E9D078DE}"/>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1415E40-1E1E-1093-A3F9-139A84C8691D}"/>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CABAE34-49A4-77F8-6376-9F3C207A35F3}"/>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E83818E-027F-5396-AD90-5BCC596DA5A0}"/>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F53DA24-143B-6FFE-575B-584995B684AC}"/>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8639A89-ABA4-166F-9BA8-E23A7515F429}"/>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F7D1C20B-D876-B036-BDB8-58748622BC06}"/>
                </a:ext>
              </a:extLst>
            </p:cNvPr>
            <p:cNvGrpSpPr/>
            <p:nvPr/>
          </p:nvGrpSpPr>
          <p:grpSpPr>
            <a:xfrm rot="1286664">
              <a:off x="5139342" y="5296520"/>
              <a:ext cx="142592" cy="142398"/>
              <a:chOff x="5139342" y="5296520"/>
              <a:chExt cx="142592" cy="142398"/>
            </a:xfrm>
          </p:grpSpPr>
          <p:sp>
            <p:nvSpPr>
              <p:cNvPr id="31" name="Freeform 30">
                <a:extLst>
                  <a:ext uri="{FF2B5EF4-FFF2-40B4-BE49-F238E27FC236}">
                    <a16:creationId xmlns:a16="http://schemas.microsoft.com/office/drawing/2014/main" id="{03B3C254-35DF-0CB3-D590-97D68846B3B3}"/>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32" name="Freeform 31">
                <a:extLst>
                  <a:ext uri="{FF2B5EF4-FFF2-40B4-BE49-F238E27FC236}">
                    <a16:creationId xmlns:a16="http://schemas.microsoft.com/office/drawing/2014/main" id="{55DAE9CF-453C-D1E8-2898-CC5AA989A70A}"/>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spTree>
    <p:extLst>
      <p:ext uri="{BB962C8B-B14F-4D97-AF65-F5344CB8AC3E}">
        <p14:creationId xmlns:p14="http://schemas.microsoft.com/office/powerpoint/2010/main" val="1737099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CF771-36C8-22BD-4317-40A837F9B70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DC848C6-6C05-ED27-AE97-2C096A88BBFC}"/>
              </a:ext>
            </a:extLst>
          </p:cNvPr>
          <p:cNvPicPr>
            <a:picLocks noChangeAspect="1"/>
          </p:cNvPicPr>
          <p:nvPr/>
        </p:nvPicPr>
        <p:blipFill rotWithShape="1">
          <a:blip r:embed="rId2"/>
          <a:srcRect l="-6105" t="41375" r="13861" b="4347"/>
          <a:stretch/>
        </p:blipFill>
        <p:spPr>
          <a:xfrm>
            <a:off x="3278481" y="4372466"/>
            <a:ext cx="4279900" cy="2208223"/>
          </a:xfrm>
          <a:prstGeom prst="rect">
            <a:avLst/>
          </a:prstGeom>
        </p:spPr>
      </p:pic>
      <p:grpSp>
        <p:nvGrpSpPr>
          <p:cNvPr id="23" name="Graphic 2">
            <a:extLst>
              <a:ext uri="{FF2B5EF4-FFF2-40B4-BE49-F238E27FC236}">
                <a16:creationId xmlns:a16="http://schemas.microsoft.com/office/drawing/2014/main" id="{E1712907-A4CC-4AD7-CDB2-2A36B2003593}"/>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6C1A812C-E73A-2F3C-1A71-8027D37D0034}"/>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49D569A1-64BE-267B-A199-4685C2A30B3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8407400-D9E5-623E-AC0A-F0FE7A4835D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E1BDE056-7F16-B622-5240-4AAFE61758E5}"/>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3D043B3F-D9A6-FCCD-0BBD-AB336434735D}"/>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FB559F03-0066-F2C7-8AB1-C79C4A19F494}"/>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8BAA9B76-5007-50C9-3FDF-151A6E3BE065}"/>
              </a:ext>
            </a:extLst>
          </p:cNvPr>
          <p:cNvSpPr txBox="1">
            <a:spLocks/>
          </p:cNvSpPr>
          <p:nvPr/>
        </p:nvSpPr>
        <p:spPr>
          <a:xfrm>
            <a:off x="655838" y="1125795"/>
            <a:ext cx="6389643" cy="2208223"/>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Per affrontare queste sfide, </a:t>
            </a:r>
            <a:r>
              <a:rPr lang="en-US" sz="1150" b="0" dirty="0" err="1">
                <a:solidFill>
                  <a:srgbClr val="262626"/>
                </a:solidFill>
              </a:rPr>
              <a:t>Proinstall </a:t>
            </a:r>
            <a:r>
              <a:rPr lang="en-US" sz="1150" b="0" dirty="0">
                <a:solidFill>
                  <a:srgbClr val="262626"/>
                </a:solidFill>
              </a:rPr>
              <a:t>Ltd. ha implementato sistemi automatizzati di stoccaggio e prelievo (ASRS) all'avanguardia, integrati con software avanzati e connettività IoT (Internet of Things) per migliorare l'efficienza del magazzino. Questi sistemi utilizzano tecnologie di automazione efficienti dal punto di vista energetico per ridurre il consumo di energia e i costi operativi, contribuendo a operazioni logistiche più sostenibili. L'automazione ha anche migliorato la sicurezza del personale, </a:t>
            </a:r>
            <a:r>
              <a:rPr lang="en-US" sz="1150" b="0" dirty="0" err="1">
                <a:solidFill>
                  <a:srgbClr val="262626"/>
                </a:solidFill>
              </a:rPr>
              <a:t>riducendo al minimo </a:t>
            </a:r>
            <a:r>
              <a:rPr lang="en-US" sz="1150" b="0" dirty="0">
                <a:solidFill>
                  <a:srgbClr val="262626"/>
                </a:solidFill>
              </a:rPr>
              <a:t>l'interazione diretta dell'uomo con merci pesanti, riducendo gli incidenti sul lavoro e creando un ambiente di lavoro più sicuro. Il software di gestione del magazzino (WMS) garantisce il monitoraggio in tempo reale dei movimenti delle merci, consentendo alle aziende di mantenere elevati livelli di precisione, responsabilità e conformità nella gestione delle scorte. Riducendo i danni ai prodotti, gli smarrimenti e gli errori di stoccaggio, questi sistemi riducono significativamente le perdite finanziarie dovute a una cattiva gestione dell'inventario.</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L'evasione degli ordini più rapida e precisa comporta tempi di consegna più brevi, maggiore affidabilità e migliori livelli di servizio al cliente. I sistemi di automazione di </a:t>
            </a:r>
            <a:r>
              <a:rPr lang="en-US" sz="1150" b="0" dirty="0" err="1">
                <a:solidFill>
                  <a:srgbClr val="262626"/>
                </a:solidFill>
              </a:rPr>
              <a:t>Proinstall </a:t>
            </a:r>
            <a:r>
              <a:rPr lang="en-US" sz="1150" b="0" dirty="0">
                <a:solidFill>
                  <a:srgbClr val="262626"/>
                </a:solidFill>
              </a:rPr>
              <a:t>Ltd. sono completamente compatibili con i dispositivi IoT, le piattaforme ERP e le analisi basate sull'intelligenza artificiale, consentendo una perfetta integrazione con le soluzioni di gestione digitale della catena di fornitura. L'automazione non solo riduce la necessità di </a:t>
            </a:r>
            <a:r>
              <a:rPr lang="en-US" sz="1150" b="0" dirty="0" err="1">
                <a:solidFill>
                  <a:srgbClr val="262626"/>
                </a:solidFill>
              </a:rPr>
              <a:t>manodopera</a:t>
            </a:r>
            <a:r>
              <a:rPr lang="en-US" sz="1150" b="0" dirty="0">
                <a:solidFill>
                  <a:srgbClr val="262626"/>
                </a:solidFill>
              </a:rPr>
              <a:t> manuale, ma </a:t>
            </a:r>
            <a:r>
              <a:rPr lang="en-US" sz="1150" b="0" dirty="0" err="1">
                <a:solidFill>
                  <a:srgbClr val="262626"/>
                </a:solidFill>
              </a:rPr>
              <a:t>minimizza</a:t>
            </a:r>
            <a:r>
              <a:rPr lang="en-US" sz="1150" b="0" dirty="0">
                <a:solidFill>
                  <a:srgbClr val="262626"/>
                </a:solidFill>
              </a:rPr>
              <a:t> anche gli errori e </a:t>
            </a:r>
            <a:r>
              <a:rPr lang="en-US" sz="1150" b="0" dirty="0" err="1">
                <a:solidFill>
                  <a:srgbClr val="262626"/>
                </a:solidFill>
              </a:rPr>
              <a:t>ottimizza </a:t>
            </a:r>
            <a:r>
              <a:rPr lang="en-US" sz="1150" b="0" dirty="0">
                <a:solidFill>
                  <a:srgbClr val="262626"/>
                </a:solidFill>
              </a:rPr>
              <a:t>l'utilizzo dello spazio, con un conseguente notevole risparmio sui costi per le aziende. </a:t>
            </a:r>
          </a:p>
        </p:txBody>
      </p:sp>
      <p:cxnSp>
        <p:nvCxnSpPr>
          <p:cNvPr id="90" name="Straight Connector 89">
            <a:extLst>
              <a:ext uri="{FF2B5EF4-FFF2-40B4-BE49-F238E27FC236}">
                <a16:creationId xmlns:a16="http://schemas.microsoft.com/office/drawing/2014/main" id="{51F8BCCA-1C91-C447-7215-C709A4C0DE8F}"/>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6FF41801-F87D-BFA1-3659-94240F3135D3}"/>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A35D23DE-4AC8-720B-8440-027724C798C3}"/>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21</a:t>
            </a:fld>
            <a:endParaRPr lang="en-US" dirty="0">
              <a:solidFill>
                <a:srgbClr val="262626"/>
              </a:solidFill>
            </a:endParaRPr>
          </a:p>
        </p:txBody>
      </p:sp>
      <p:sp>
        <p:nvSpPr>
          <p:cNvPr id="38" name="object 13">
            <a:extLst>
              <a:ext uri="{FF2B5EF4-FFF2-40B4-BE49-F238E27FC236}">
                <a16:creationId xmlns:a16="http://schemas.microsoft.com/office/drawing/2014/main" id="{1BC5EEBF-75B2-721D-1C1A-FCB64C1FDB6B}"/>
              </a:ext>
            </a:extLst>
          </p:cNvPr>
          <p:cNvSpPr/>
          <p:nvPr/>
        </p:nvSpPr>
        <p:spPr>
          <a:xfrm rot="16200000">
            <a:off x="2293900" y="2084020"/>
            <a:ext cx="2208224" cy="678511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9" name="TextBox 38">
            <a:extLst>
              <a:ext uri="{FF2B5EF4-FFF2-40B4-BE49-F238E27FC236}">
                <a16:creationId xmlns:a16="http://schemas.microsoft.com/office/drawing/2014/main" id="{723FBAD3-D5BC-909E-65DD-3671810A98AC}"/>
              </a:ext>
            </a:extLst>
          </p:cNvPr>
          <p:cNvSpPr txBox="1"/>
          <p:nvPr/>
        </p:nvSpPr>
        <p:spPr>
          <a:xfrm>
            <a:off x="575087" y="4840701"/>
            <a:ext cx="3624771" cy="1438855"/>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Queste soluzioni di automazione del magazzino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ottimizzano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le operazioni di stoccaggio su piccola e grande scala sfruttando la robotica, la gestione dell'inventario basata sull'intelligenza artificiale e il monitoraggio in tempo reale, garantendo alle aziende una maggiore efficienza con un minore impatto ambientale.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40" name="Group 39">
            <a:extLst>
              <a:ext uri="{FF2B5EF4-FFF2-40B4-BE49-F238E27FC236}">
                <a16:creationId xmlns:a16="http://schemas.microsoft.com/office/drawing/2014/main" id="{2FBC7053-95DE-E6E9-04CB-590DC988E99E}"/>
              </a:ext>
            </a:extLst>
          </p:cNvPr>
          <p:cNvGrpSpPr/>
          <p:nvPr/>
        </p:nvGrpSpPr>
        <p:grpSpPr>
          <a:xfrm>
            <a:off x="2134207" y="4127408"/>
            <a:ext cx="506531" cy="527128"/>
            <a:chOff x="3402050" y="5539672"/>
            <a:chExt cx="751576" cy="782137"/>
          </a:xfrm>
        </p:grpSpPr>
        <p:sp>
          <p:nvSpPr>
            <p:cNvPr id="41" name="Freeform 40">
              <a:extLst>
                <a:ext uri="{FF2B5EF4-FFF2-40B4-BE49-F238E27FC236}">
                  <a16:creationId xmlns:a16="http://schemas.microsoft.com/office/drawing/2014/main" id="{C71FC60E-60FC-4244-B243-F7B25F81B05C}"/>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42" name="Freeform 41">
              <a:extLst>
                <a:ext uri="{FF2B5EF4-FFF2-40B4-BE49-F238E27FC236}">
                  <a16:creationId xmlns:a16="http://schemas.microsoft.com/office/drawing/2014/main" id="{A668D1CF-2D34-1A02-2915-A060AFD804A2}"/>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43" name="Freeform 42">
              <a:extLst>
                <a:ext uri="{FF2B5EF4-FFF2-40B4-BE49-F238E27FC236}">
                  <a16:creationId xmlns:a16="http://schemas.microsoft.com/office/drawing/2014/main" id="{E7E11610-72AA-F142-D76E-9CEAE7AE3304}"/>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 name="TextBox 2">
            <a:extLst>
              <a:ext uri="{FF2B5EF4-FFF2-40B4-BE49-F238E27FC236}">
                <a16:creationId xmlns:a16="http://schemas.microsoft.com/office/drawing/2014/main" id="{3BF9CA4F-140A-371E-1056-996DC8951051}"/>
              </a:ext>
            </a:extLst>
          </p:cNvPr>
          <p:cNvSpPr txBox="1"/>
          <p:nvPr/>
        </p:nvSpPr>
        <p:spPr>
          <a:xfrm>
            <a:off x="622054" y="7039670"/>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sp>
        <p:nvSpPr>
          <p:cNvPr id="8" name="Text Placeholder 1">
            <a:extLst>
              <a:ext uri="{FF2B5EF4-FFF2-40B4-BE49-F238E27FC236}">
                <a16:creationId xmlns:a16="http://schemas.microsoft.com/office/drawing/2014/main" id="{E146B166-1DB4-BB6F-F421-2152E28DD5EB}"/>
              </a:ext>
            </a:extLst>
          </p:cNvPr>
          <p:cNvSpPr txBox="1">
            <a:spLocks/>
          </p:cNvSpPr>
          <p:nvPr/>
        </p:nvSpPr>
        <p:spPr>
          <a:xfrm>
            <a:off x="664237" y="7494902"/>
            <a:ext cx="6389643" cy="2725762"/>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L'implementazione dei sistemi di magazzino automatizzati di </a:t>
            </a:r>
            <a:r>
              <a:rPr lang="en-US" sz="1150" b="0" dirty="0" err="1">
                <a:solidFill>
                  <a:srgbClr val="262626"/>
                </a:solidFill>
              </a:rPr>
              <a:t>Proinstall </a:t>
            </a:r>
            <a:r>
              <a:rPr lang="en-US" sz="1150" b="0" dirty="0">
                <a:solidFill>
                  <a:srgbClr val="262626"/>
                </a:solidFill>
              </a:rPr>
              <a:t>Ltd. ha portato a sostanziali miglioramenti in termini di efficienza logistica, sostenibilità e flessibilità operativa. I sistemi di stoccaggio verticale automatizzati </a:t>
            </a:r>
            <a:r>
              <a:rPr lang="en-US" sz="1150" b="0" dirty="0" err="1">
                <a:solidFill>
                  <a:srgbClr val="262626"/>
                </a:solidFill>
              </a:rPr>
              <a:t>massimizzano </a:t>
            </a:r>
            <a:r>
              <a:rPr lang="en-US" sz="1150" b="0" dirty="0">
                <a:solidFill>
                  <a:srgbClr val="262626"/>
                </a:solidFill>
              </a:rPr>
              <a:t>lo spazio del magazzino </a:t>
            </a:r>
            <a:r>
              <a:rPr lang="en-US" sz="1150" b="0" dirty="0" err="1">
                <a:solidFill>
                  <a:srgbClr val="262626"/>
                </a:solidFill>
              </a:rPr>
              <a:t>sfruttando </a:t>
            </a:r>
            <a:r>
              <a:rPr lang="en-US" sz="1150" b="0" dirty="0">
                <a:solidFill>
                  <a:srgbClr val="262626"/>
                </a:solidFill>
              </a:rPr>
              <a:t>l'altezza dell'edificio, rendendoli ideali per strutture con spazio limitato e garantendo al contempo un accesso facile e veloce alle merci immagazzinate. Per i magazzini che gestiscono articoli di piccole e medie dimensioni, i meccanismi robotici e i sistemi di trasporto consentono un accesso rapido e preciso all'inventario, riducendo i ritardi e </a:t>
            </a:r>
            <a:r>
              <a:rPr lang="en-US" sz="1150" b="0" dirty="0" err="1">
                <a:solidFill>
                  <a:srgbClr val="262626"/>
                </a:solidFill>
              </a:rPr>
              <a:t>ottimizzando </a:t>
            </a:r>
            <a:r>
              <a:rPr lang="en-US" sz="1150" b="0" dirty="0">
                <a:solidFill>
                  <a:srgbClr val="262626"/>
                </a:solidFill>
              </a:rPr>
              <a:t>la rotazione delle scorte. Nelle strutture di stoccaggio su larga scala, le merci</a:t>
            </a:r>
            <a:r>
              <a:rPr lang="en-US" sz="1150" b="0" dirty="0" err="1">
                <a:solidFill>
                  <a:srgbClr val="262626"/>
                </a:solidFill>
              </a:rPr>
              <a:t> pallettizzate </a:t>
            </a:r>
            <a:r>
              <a:rPr lang="en-US" sz="1150" b="0" dirty="0">
                <a:solidFill>
                  <a:srgbClr val="262626"/>
                </a:solidFill>
              </a:rPr>
              <a:t>vengono gestite in modo efficiente attraverso sistemi robotizzati di stoccaggio e prelievo, consentendo una migliore rotazione dell'inventario e un miglioramento dei tassi di evasione degli ordini.</a:t>
            </a:r>
          </a:p>
          <a:p>
            <a:pPr algn="just">
              <a:lnSpc>
                <a:spcPts val="1220"/>
              </a:lnSpc>
              <a:spcBef>
                <a:spcPts val="0"/>
              </a:spcBef>
            </a:pPr>
            <a:r>
              <a:rPr lang="en-US" sz="1150" b="0" dirty="0">
                <a:solidFill>
                  <a:srgbClr val="262626"/>
                </a:solidFill>
              </a:rPr>
              <a:t>Grazie al tracciamento basato sull'intelligenza artificiale e al prelievo automatizzato, le aziende hanno registrato una riduzione degli incidenti di smarrimento, danneggiamento o perdita delle scorte, con conseguente aumento della precisione delle scorte e riduzione dei rischi finanziari. L'uso di automazioni efficienti dal punto di vista energetico ha anche aiutato le aziende a ridurre la loro impronta di carbonio, a diminuire gli sprechi e a passare a pratiche di supply chain più ecologiche. Combinando automazione, intelligenza artificiale e soluzioni di stoccaggio avanzate, </a:t>
            </a:r>
            <a:r>
              <a:rPr lang="en-US" sz="1150" b="0" dirty="0" err="1">
                <a:solidFill>
                  <a:srgbClr val="262626"/>
                </a:solidFill>
              </a:rPr>
              <a:t>Proinstall </a:t>
            </a:r>
            <a:r>
              <a:rPr lang="en-US" sz="1150" b="0" dirty="0">
                <a:solidFill>
                  <a:srgbClr val="262626"/>
                </a:solidFill>
              </a:rPr>
              <a:t>Ltd. sta aiutando le aziende </a:t>
            </a:r>
            <a:r>
              <a:rPr lang="en-US" sz="1150" b="0" dirty="0" err="1">
                <a:solidFill>
                  <a:srgbClr val="262626"/>
                </a:solidFill>
              </a:rPr>
              <a:t>a modernizzare </a:t>
            </a:r>
            <a:r>
              <a:rPr lang="en-US" sz="1150" b="0" dirty="0">
                <a:solidFill>
                  <a:srgbClr val="262626"/>
                </a:solidFill>
              </a:rPr>
              <a:t>le operazioni logistiche, aumentare l'efficienza e muoversi verso un futuro più sostenibile e tecnologicamente avanzato per la gestione dei magazzini e della supply chain.</a:t>
            </a:r>
          </a:p>
          <a:p>
            <a:pPr algn="just">
              <a:lnSpc>
                <a:spcPts val="1220"/>
              </a:lnSpc>
              <a:spcBef>
                <a:spcPts val="0"/>
              </a:spcBef>
            </a:pPr>
            <a:endParaRPr lang="en-US" sz="1150" b="0" dirty="0">
              <a:solidFill>
                <a:srgbClr val="262626"/>
              </a:solidFill>
            </a:endParaRPr>
          </a:p>
        </p:txBody>
      </p:sp>
      <p:cxnSp>
        <p:nvCxnSpPr>
          <p:cNvPr id="9" name="Straight Connector 8">
            <a:extLst>
              <a:ext uri="{FF2B5EF4-FFF2-40B4-BE49-F238E27FC236}">
                <a16:creationId xmlns:a16="http://schemas.microsoft.com/office/drawing/2014/main" id="{63FCE66E-33DB-79C9-C9A5-6CE78D9B9908}"/>
              </a:ext>
            </a:extLst>
          </p:cNvPr>
          <p:cNvCxnSpPr>
            <a:cxnSpLocks/>
            <a:stCxn id="3" idx="1"/>
          </p:cNvCxnSpPr>
          <p:nvPr/>
        </p:nvCxnSpPr>
        <p:spPr>
          <a:xfrm flipH="1" flipV="1">
            <a:off x="5455" y="7222347"/>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019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86208-EA91-81BC-9A03-215AD186C24C}"/>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7675614-2031-B9E9-1D9A-A76EF74A9F58}"/>
              </a:ext>
            </a:extLst>
          </p:cNvPr>
          <p:cNvPicPr>
            <a:picLocks noChangeAspect="1"/>
          </p:cNvPicPr>
          <p:nvPr/>
        </p:nvPicPr>
        <p:blipFill rotWithShape="1">
          <a:blip r:embed="rId2"/>
          <a:srcRect t="9177" b="9177"/>
          <a:stretch/>
        </p:blipFill>
        <p:spPr>
          <a:xfrm flipH="1">
            <a:off x="-21247" y="1296733"/>
            <a:ext cx="7580922" cy="3478051"/>
          </a:xfrm>
          <a:prstGeom prst="rect">
            <a:avLst/>
          </a:prstGeom>
        </p:spPr>
      </p:pic>
      <p:grpSp>
        <p:nvGrpSpPr>
          <p:cNvPr id="233" name="Group 232">
            <a:extLst>
              <a:ext uri="{FF2B5EF4-FFF2-40B4-BE49-F238E27FC236}">
                <a16:creationId xmlns:a16="http://schemas.microsoft.com/office/drawing/2014/main" id="{D78D0453-6C1C-DE5C-E120-BA6ABAAA5004}"/>
              </a:ext>
            </a:extLst>
          </p:cNvPr>
          <p:cNvGrpSpPr/>
          <p:nvPr/>
        </p:nvGrpSpPr>
        <p:grpSpPr>
          <a:xfrm>
            <a:off x="4120753" y="4292772"/>
            <a:ext cx="3438922" cy="2437858"/>
            <a:chOff x="1950804" y="3053151"/>
            <a:chExt cx="4822143" cy="3418425"/>
          </a:xfrm>
        </p:grpSpPr>
        <p:pic>
          <p:nvPicPr>
            <p:cNvPr id="235" name="Picture 234">
              <a:extLst>
                <a:ext uri="{FF2B5EF4-FFF2-40B4-BE49-F238E27FC236}">
                  <a16:creationId xmlns:a16="http://schemas.microsoft.com/office/drawing/2014/main" id="{E97A3804-24C3-1E14-ED81-D23B503922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F9F82CA7-B523-BB35-C495-71C10E450693}"/>
                </a:ext>
              </a:extLst>
            </p:cNvPr>
            <p:cNvSpPr/>
            <p:nvPr/>
          </p:nvSpPr>
          <p:spPr>
            <a:xfrm>
              <a:off x="2745449" y="3370988"/>
              <a:ext cx="4027498" cy="2440832"/>
            </a:xfrm>
            <a:prstGeom prst="rect">
              <a:avLst/>
            </a:prstGeom>
            <a:blipFill dpi="0" rotWithShape="1">
              <a:blip r:embed="rId4" cstate="screen">
                <a:extLst>
                  <a:ext uri="{28A0092B-C50C-407E-A947-70E740481C1C}">
                    <a14:useLocalDpi xmlns:a14="http://schemas.microsoft.com/office/drawing/2010/main"/>
                  </a:ext>
                </a:extLst>
              </a:blip>
              <a:srcRect/>
              <a:stretch>
                <a:fillRect t="-4607" b="-46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12" name="object 13">
            <a:extLst>
              <a:ext uri="{FF2B5EF4-FFF2-40B4-BE49-F238E27FC236}">
                <a16:creationId xmlns:a16="http://schemas.microsoft.com/office/drawing/2014/main" id="{54835211-B404-4944-616C-D88694954C99}"/>
              </a:ext>
            </a:extLst>
          </p:cNvPr>
          <p:cNvSpPr/>
          <p:nvPr/>
        </p:nvSpPr>
        <p:spPr>
          <a:xfrm>
            <a:off x="509999" y="3577137"/>
            <a:ext cx="3128424" cy="1652789"/>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74731ACB-30AE-1E03-F3AA-1F3FA552A407}"/>
              </a:ext>
            </a:extLst>
          </p:cNvPr>
          <p:cNvSpPr txBox="1">
            <a:spLocks/>
          </p:cNvSpPr>
          <p:nvPr/>
        </p:nvSpPr>
        <p:spPr>
          <a:xfrm>
            <a:off x="630797" y="3048902"/>
            <a:ext cx="3007626"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Nuova generazione </a:t>
            </a:r>
          </a:p>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Droni da carico</a:t>
            </a:r>
            <a:endParaRPr lang="en-US" sz="2000" dirty="0">
              <a:solidFill>
                <a:schemeClr val="bg1"/>
              </a:solidFill>
              <a:latin typeface="Calibri" panose="020F0502020204030204" pitchFamily="34" charset="0"/>
              <a:cs typeface="Calibri" panose="020F0502020204030204" pitchFamily="34" charset="0"/>
            </a:endParaRPr>
          </a:p>
        </p:txBody>
      </p:sp>
      <p:sp>
        <p:nvSpPr>
          <p:cNvPr id="19" name="Text Placeholder 5">
            <a:extLst>
              <a:ext uri="{FF2B5EF4-FFF2-40B4-BE49-F238E27FC236}">
                <a16:creationId xmlns:a16="http://schemas.microsoft.com/office/drawing/2014/main" id="{396874D2-0071-1DE2-28C3-03AA1C2C5DB7}"/>
              </a:ext>
            </a:extLst>
          </p:cNvPr>
          <p:cNvSpPr txBox="1">
            <a:spLocks/>
          </p:cNvSpPr>
          <p:nvPr/>
        </p:nvSpPr>
        <p:spPr>
          <a:xfrm>
            <a:off x="899341" y="7003962"/>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sostenuto moltissimo, incoraggiandomi.</a:t>
            </a:r>
          </a:p>
        </p:txBody>
      </p:sp>
      <p:sp>
        <p:nvSpPr>
          <p:cNvPr id="129" name="Freeform 128">
            <a:extLst>
              <a:ext uri="{FF2B5EF4-FFF2-40B4-BE49-F238E27FC236}">
                <a16:creationId xmlns:a16="http://schemas.microsoft.com/office/drawing/2014/main" id="{380BF42D-D0CD-58A0-F698-B99323D0CA5B}"/>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107C4B40-CB39-40A3-B5F3-C18B3152E73D}"/>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Bulgaria </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0BABE5D7-18E2-392E-662D-73E2C4CC6849}"/>
              </a:ext>
            </a:extLst>
          </p:cNvPr>
          <p:cNvSpPr txBox="1"/>
          <p:nvPr/>
        </p:nvSpPr>
        <p:spPr>
          <a:xfrm>
            <a:off x="611714" y="7003962"/>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38DB6A58-1FBB-6BBA-B5CE-F88DCE68379A}"/>
              </a:ext>
            </a:extLst>
          </p:cNvPr>
          <p:cNvSpPr txBox="1">
            <a:spLocks/>
          </p:cNvSpPr>
          <p:nvPr/>
        </p:nvSpPr>
        <p:spPr>
          <a:xfrm>
            <a:off x="629787" y="7402328"/>
            <a:ext cx="6349150" cy="3046850"/>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L'Istituto di Meccanica dell'Accademia Bulgara delle Scienze (IMech-BAS) sta conducendo un progetto per lo sviluppo di materiali innovativi ed ecologici per i sistemi aerei senza pilota (UAS) di nuova generazione, in particolare i droni cargo utilizzati nel trasporto e nella logistica. I metodi tradizionali di trasporto merci spesso si basano su veicoli alimentati da combustibili fossili, contribuendo alle emissioni di carbonio, agli elevati costi operativi e alle inefficienze logistiche.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La crescente domanda di soluzioni di consegna più veloci e sostenibili ha creato la necessità di droni leggeri e ad alta capacità in grado di trasportare merci con un impatto ambientale minimo. Tuttavia, la tecnologia dei droni esistente presenta dei limiti in termini di capacità di sollevamento, efficienza delle batterie e durata dei materiali. </a:t>
            </a:r>
          </a:p>
        </p:txBody>
      </p:sp>
      <p:grpSp>
        <p:nvGrpSpPr>
          <p:cNvPr id="244" name="Group 243">
            <a:extLst>
              <a:ext uri="{FF2B5EF4-FFF2-40B4-BE49-F238E27FC236}">
                <a16:creationId xmlns:a16="http://schemas.microsoft.com/office/drawing/2014/main" id="{F1DABC9B-85D7-4640-F608-7CDE7A60A234}"/>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543B2065-6A13-FECA-9FAC-08760BA57091}"/>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4B1F54F4-F6F1-874E-FCC7-81834B5733D6}"/>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8721AAC3-0A7C-F771-C0F8-C0B625E95A1F}"/>
              </a:ext>
            </a:extLst>
          </p:cNvPr>
          <p:cNvCxnSpPr>
            <a:cxnSpLocks/>
            <a:stCxn id="228" idx="1"/>
          </p:cNvCxnSpPr>
          <p:nvPr/>
        </p:nvCxnSpPr>
        <p:spPr>
          <a:xfrm flipH="1" flipV="1">
            <a:off x="-4885" y="7186639"/>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A8100E39-3910-AD1D-6E92-D29654F71A5C}"/>
              </a:ext>
            </a:extLst>
          </p:cNvPr>
          <p:cNvSpPr/>
          <p:nvPr/>
        </p:nvSpPr>
        <p:spPr>
          <a:xfrm>
            <a:off x="4087697" y="7075512"/>
            <a:ext cx="3010139" cy="3010139"/>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DDEFC5DC-3324-0B49-9E76-C8CA0148AC20}"/>
              </a:ext>
            </a:extLst>
          </p:cNvPr>
          <p:cNvGrpSpPr/>
          <p:nvPr/>
        </p:nvGrpSpPr>
        <p:grpSpPr>
          <a:xfrm>
            <a:off x="5339501" y="6949223"/>
            <a:ext cx="506531" cy="527128"/>
            <a:chOff x="3402050" y="5539672"/>
            <a:chExt cx="751576" cy="782137"/>
          </a:xfrm>
        </p:grpSpPr>
        <p:sp>
          <p:nvSpPr>
            <p:cNvPr id="252" name="Freeform 251">
              <a:extLst>
                <a:ext uri="{FF2B5EF4-FFF2-40B4-BE49-F238E27FC236}">
                  <a16:creationId xmlns:a16="http://schemas.microsoft.com/office/drawing/2014/main" id="{64C11529-5C7A-29F2-4A5B-5265D75C1B21}"/>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D8C7AE53-8347-78BA-6697-185769DDD0E5}"/>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AEC907A1-A959-35DE-EB49-FC79488BEEF6}"/>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C6408272-007E-EAA0-7F83-2138B4A74EB6}"/>
              </a:ext>
            </a:extLst>
          </p:cNvPr>
          <p:cNvSpPr txBox="1"/>
          <p:nvPr/>
        </p:nvSpPr>
        <p:spPr>
          <a:xfrm>
            <a:off x="4462335" y="7659857"/>
            <a:ext cx="2260863" cy="2208297"/>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Questo progetto, finanziato dallo strumento Next Generation EU dell'Unione Europea nell'ambito del FPAP, mira ad affrontare queste sfide sviluppando materiali innovativi e soluzioni ingegneristiche per migliorare le prestazioni dei droni cargo, promuovendo al contempo la sostenibilità.</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AFD1BA6C-D602-C72D-DD17-49371D3066EE}"/>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22</a:t>
            </a:fld>
            <a:endParaRPr lang="en-US" dirty="0">
              <a:solidFill>
                <a:srgbClr val="262626"/>
              </a:solidFill>
            </a:endParaRPr>
          </a:p>
        </p:txBody>
      </p:sp>
      <p:cxnSp>
        <p:nvCxnSpPr>
          <p:cNvPr id="2" name="Straight Connector 1">
            <a:extLst>
              <a:ext uri="{FF2B5EF4-FFF2-40B4-BE49-F238E27FC236}">
                <a16:creationId xmlns:a16="http://schemas.microsoft.com/office/drawing/2014/main" id="{05C5CDB0-354D-301E-5E56-9F685E50EC1F}"/>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D418C3A-D25B-7970-E5C3-9FE7E6A476D7}"/>
              </a:ext>
            </a:extLst>
          </p:cNvPr>
          <p:cNvSpPr txBox="1"/>
          <p:nvPr/>
        </p:nvSpPr>
        <p:spPr>
          <a:xfrm>
            <a:off x="1601623" y="673031"/>
            <a:ext cx="4056217" cy="731034"/>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a:p>
            <a:pPr marL="9525">
              <a:lnSpc>
                <a:spcPts val="1560"/>
              </a:lnSpc>
              <a:tabLst>
                <a:tab pos="1189038" algn="l"/>
              </a:tabLst>
            </a:pPr>
            <a:endParaRPr lang="en-US" sz="2200" b="1" dirty="0">
              <a:solidFill>
                <a:srgbClr val="000000"/>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4E471D64-723B-5B98-FDDA-321794937F43}"/>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97B5CA5B-D382-BFEE-CE9B-6EAAEDD881B3}"/>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33C5BC9D-9169-4429-2CC3-BC800A305D56}"/>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0399A865-96C9-0FE2-D092-B6947B13B23D}"/>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8EB75C2-A738-8635-F568-123D9EB33E4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0E089B1A-F047-6BD0-1FBC-E8A21A54635A}"/>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DE56F8D9-7A25-9A60-DD4D-472ED68E8606}"/>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36779D0-F40E-E2D6-B0D5-FB6F0B814FE9}"/>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9B4F80C7-C76F-D612-94F0-E0E8EFBAD386}"/>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02AF5302-9406-4667-287A-04BF1B0A43E6}"/>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4F3AD914-9084-C969-39DD-485FC98B758E}"/>
              </a:ext>
            </a:extLst>
          </p:cNvPr>
          <p:cNvGrpSpPr/>
          <p:nvPr/>
        </p:nvGrpSpPr>
        <p:grpSpPr>
          <a:xfrm>
            <a:off x="616264" y="580589"/>
            <a:ext cx="400872" cy="401839"/>
            <a:chOff x="4835837" y="5211016"/>
            <a:chExt cx="539302" cy="540603"/>
          </a:xfrm>
        </p:grpSpPr>
        <p:grpSp>
          <p:nvGrpSpPr>
            <p:cNvPr id="29" name="Group 28">
              <a:extLst>
                <a:ext uri="{FF2B5EF4-FFF2-40B4-BE49-F238E27FC236}">
                  <a16:creationId xmlns:a16="http://schemas.microsoft.com/office/drawing/2014/main" id="{F310C5E7-E719-C918-DB56-07C979FFB380}"/>
                </a:ext>
              </a:extLst>
            </p:cNvPr>
            <p:cNvGrpSpPr/>
            <p:nvPr/>
          </p:nvGrpSpPr>
          <p:grpSpPr>
            <a:xfrm>
              <a:off x="4835837" y="5211016"/>
              <a:ext cx="539302" cy="540603"/>
              <a:chOff x="3686030" y="8104978"/>
              <a:chExt cx="395065" cy="396018"/>
            </a:xfrm>
          </p:grpSpPr>
          <p:sp>
            <p:nvSpPr>
              <p:cNvPr id="33" name="Freeform 32">
                <a:extLst>
                  <a:ext uri="{FF2B5EF4-FFF2-40B4-BE49-F238E27FC236}">
                    <a16:creationId xmlns:a16="http://schemas.microsoft.com/office/drawing/2014/main" id="{EDC2AD22-A713-67D4-5A88-326826FA4E92}"/>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E57F154B-42DB-7B32-D2CF-5C3B3C3C4020}"/>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D331177-BD3B-42E3-82E6-1DCF9639CD9D}"/>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503DAD6-FF3D-2378-D1B8-B3CBB04AF38D}"/>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74E71C1-50A1-C9C3-49B1-2D8DF58AD130}"/>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76DE6E8-0CEE-B160-7E86-9FE54DCA44CE}"/>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FDE9DD4-11E7-8DB5-BE29-4D324A3412ED}"/>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30" name="Group 29">
              <a:extLst>
                <a:ext uri="{FF2B5EF4-FFF2-40B4-BE49-F238E27FC236}">
                  <a16:creationId xmlns:a16="http://schemas.microsoft.com/office/drawing/2014/main" id="{F6302C7A-8F60-EF17-55DC-FB81D3738774}"/>
                </a:ext>
              </a:extLst>
            </p:cNvPr>
            <p:cNvGrpSpPr/>
            <p:nvPr/>
          </p:nvGrpSpPr>
          <p:grpSpPr>
            <a:xfrm rot="1286664">
              <a:off x="5139342" y="5296520"/>
              <a:ext cx="142592" cy="142398"/>
              <a:chOff x="5139342" y="5296520"/>
              <a:chExt cx="142592" cy="142398"/>
            </a:xfrm>
          </p:grpSpPr>
          <p:sp>
            <p:nvSpPr>
              <p:cNvPr id="31" name="Freeform 30">
                <a:extLst>
                  <a:ext uri="{FF2B5EF4-FFF2-40B4-BE49-F238E27FC236}">
                    <a16:creationId xmlns:a16="http://schemas.microsoft.com/office/drawing/2014/main" id="{85129647-D725-7D74-334F-81E6EC179287}"/>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32" name="Freeform 31">
                <a:extLst>
                  <a:ext uri="{FF2B5EF4-FFF2-40B4-BE49-F238E27FC236}">
                    <a16:creationId xmlns:a16="http://schemas.microsoft.com/office/drawing/2014/main" id="{DAF80AFA-0871-033B-EAA0-14BCF9665883}"/>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sp>
        <p:nvSpPr>
          <p:cNvPr id="17" name="Text Placeholder 8">
            <a:extLst>
              <a:ext uri="{FF2B5EF4-FFF2-40B4-BE49-F238E27FC236}">
                <a16:creationId xmlns:a16="http://schemas.microsoft.com/office/drawing/2014/main" id="{A15C1F6D-1111-880C-8144-7B23CEBBD75F}"/>
              </a:ext>
            </a:extLst>
          </p:cNvPr>
          <p:cNvSpPr txBox="1">
            <a:spLocks/>
          </p:cNvSpPr>
          <p:nvPr/>
        </p:nvSpPr>
        <p:spPr>
          <a:xfrm>
            <a:off x="643970" y="5413519"/>
            <a:ext cx="2794952" cy="1456361"/>
          </a:xfrm>
          <a:prstGeom prst="rect">
            <a:avLst/>
          </a:prstGeom>
        </p:spPr>
        <p:txBody>
          <a:bodyPr anchor="t"/>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660"/>
              </a:lnSpc>
              <a:spcBef>
                <a:spcPts val="0"/>
              </a:spcBef>
              <a:buNone/>
            </a:pPr>
            <a:r>
              <a:rPr lang="en-US" sz="1700" b="1" dirty="0">
                <a:solidFill>
                  <a:srgbClr val="00898B"/>
                </a:solidFill>
                <a:latin typeface="Calibri" panose="020F0502020204030204" pitchFamily="34" charset="0"/>
                <a:cs typeface="Calibri" panose="020F0502020204030204" pitchFamily="34" charset="0"/>
              </a:rPr>
              <a:t>Aziende coinvolte: </a:t>
            </a:r>
          </a:p>
          <a:p>
            <a:pPr marL="0" indent="0">
              <a:lnSpc>
                <a:spcPct val="100000"/>
              </a:lnSpc>
              <a:spcBef>
                <a:spcPts val="0"/>
              </a:spcBef>
              <a:buNone/>
            </a:pPr>
            <a:endParaRPr lang="en-US" sz="800" b="1" dirty="0">
              <a:solidFill>
                <a:srgbClr val="000000"/>
              </a:solidFill>
              <a:latin typeface="Calibri" panose="020F0502020204030204" pitchFamily="34" charset="0"/>
              <a:cs typeface="Calibri" panose="020F0502020204030204" pitchFamily="34" charset="0"/>
            </a:endParaRPr>
          </a:p>
          <a:p>
            <a:pPr marL="317500" indent="-307975">
              <a:lnSpc>
                <a:spcPts val="1660"/>
              </a:lnSpc>
              <a:spcBef>
                <a:spcPts val="0"/>
              </a:spcBef>
              <a:buClr>
                <a:srgbClr val="ADD037"/>
              </a:buClr>
              <a:buFont typeface="+mj-lt"/>
              <a:buAutoNum type="arabicPeriod"/>
            </a:pPr>
            <a:r>
              <a:rPr lang="en-US" sz="1700" b="1" dirty="0">
                <a:solidFill>
                  <a:srgbClr val="000000"/>
                </a:solidFill>
                <a:latin typeface="Calibri" panose="020F0502020204030204" pitchFamily="34" charset="0"/>
                <a:cs typeface="Calibri" panose="020F0502020204030204" pitchFamily="34" charset="0"/>
              </a:rPr>
              <a:t>Istituto di Meccanica presso BAS </a:t>
            </a:r>
          </a:p>
          <a:p>
            <a:pPr marL="317500" indent="-307975">
              <a:lnSpc>
                <a:spcPts val="1660"/>
              </a:lnSpc>
              <a:spcBef>
                <a:spcPts val="0"/>
              </a:spcBef>
              <a:buClr>
                <a:srgbClr val="ADD037"/>
              </a:buClr>
              <a:buFont typeface="+mj-lt"/>
              <a:buAutoNum type="arabicPeriod"/>
            </a:pPr>
            <a:r>
              <a:rPr lang="en-US" sz="1700" b="1" dirty="0">
                <a:solidFill>
                  <a:srgbClr val="000000"/>
                </a:solidFill>
                <a:latin typeface="Calibri" panose="020F0502020204030204" pitchFamily="34" charset="0"/>
                <a:cs typeface="Calibri" panose="020F0502020204030204" pitchFamily="34" charset="0"/>
              </a:rPr>
              <a:t>Il Cluster delle attrezzature di sollevamento</a:t>
            </a:r>
          </a:p>
        </p:txBody>
      </p:sp>
    </p:spTree>
    <p:extLst>
      <p:ext uri="{BB962C8B-B14F-4D97-AF65-F5344CB8AC3E}">
        <p14:creationId xmlns:p14="http://schemas.microsoft.com/office/powerpoint/2010/main" val="87916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9A6DE-9C8D-0BB3-0B04-A06C09E972AF}"/>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0CA517BE-854F-21A4-B7EC-71DB4894AEE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609" b="2609"/>
          <a:stretch/>
        </p:blipFill>
        <p:spPr>
          <a:xfrm>
            <a:off x="3686984" y="4372462"/>
            <a:ext cx="3881655" cy="3679101"/>
          </a:xfrm>
          <a:prstGeom prst="rect">
            <a:avLst/>
          </a:prstGeom>
        </p:spPr>
      </p:pic>
      <p:grpSp>
        <p:nvGrpSpPr>
          <p:cNvPr id="23" name="Graphic 2">
            <a:extLst>
              <a:ext uri="{FF2B5EF4-FFF2-40B4-BE49-F238E27FC236}">
                <a16:creationId xmlns:a16="http://schemas.microsoft.com/office/drawing/2014/main" id="{9AD16505-FE6A-8E14-AF50-E7BEC01EA579}"/>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130DEAA4-51B1-BC31-5386-022F8F597BFD}"/>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82A319F1-CA93-D9C8-2257-FEE05AA67515}"/>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415B1E0-810C-722D-8028-D662811FF64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3F43CC8B-195E-5CA8-33BC-965249AA6A4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3378445-6ABF-DC38-CE8E-38C2B9990A2A}"/>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EA5009F1-2364-88AE-6B60-6611473A497B}"/>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BFA44E8F-A5FC-4979-F02B-7B74335DDB61}"/>
              </a:ext>
            </a:extLst>
          </p:cNvPr>
          <p:cNvSpPr txBox="1">
            <a:spLocks/>
          </p:cNvSpPr>
          <p:nvPr/>
        </p:nvSpPr>
        <p:spPr>
          <a:xfrm>
            <a:off x="585015" y="8638787"/>
            <a:ext cx="6389643" cy="118262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La modellizzazione matematica e software svolge un ruolo fondamentale </a:t>
            </a:r>
            <a:r>
              <a:rPr lang="en-US" sz="1150" b="0" dirty="0" err="1">
                <a:solidFill>
                  <a:srgbClr val="262626"/>
                </a:solidFill>
              </a:rPr>
              <a:t>nell'ottimizzazione </a:t>
            </a:r>
            <a:r>
              <a:rPr lang="en-US" sz="1150" b="0" dirty="0">
                <a:solidFill>
                  <a:srgbClr val="262626"/>
                </a:solidFill>
              </a:rPr>
              <a:t>delle proprietà dei materiali, delle prestazioni aerodinamiche e dell'efficienza energetica. Il team di ricerca sta applicando simulazioni avanzate e modellizzazione basata sull'intelligenza artificiale per perfezionare i materiali e le strutture prima dei test su scala reale.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Il progetto è inoltre strettamente allineato agli obiettivi di sostenibilità, garantendo che i materiali e i processi di produzione utilizzati contribuiscano a un'economia circolare, riducendo gli sprechi e la dipendenza dalle risorse non rinnovabili.</a:t>
            </a:r>
          </a:p>
        </p:txBody>
      </p:sp>
      <p:cxnSp>
        <p:nvCxnSpPr>
          <p:cNvPr id="90" name="Straight Connector 89">
            <a:extLst>
              <a:ext uri="{FF2B5EF4-FFF2-40B4-BE49-F238E27FC236}">
                <a16:creationId xmlns:a16="http://schemas.microsoft.com/office/drawing/2014/main" id="{18CBDECC-09C6-A7DD-6035-BDA7296EE48C}"/>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875D2348-EEE8-E7D0-6085-5499CCE514D2}"/>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685BAFCA-B3DE-09BB-02C2-42FB33EF22A1}"/>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23</a:t>
            </a:fld>
            <a:endParaRPr lang="en-US" dirty="0">
              <a:solidFill>
                <a:srgbClr val="262626"/>
              </a:solidFill>
            </a:endParaRPr>
          </a:p>
        </p:txBody>
      </p:sp>
      <p:cxnSp>
        <p:nvCxnSpPr>
          <p:cNvPr id="2" name="Straight Connector 1">
            <a:extLst>
              <a:ext uri="{FF2B5EF4-FFF2-40B4-BE49-F238E27FC236}">
                <a16:creationId xmlns:a16="http://schemas.microsoft.com/office/drawing/2014/main" id="{FD2EA45E-90C9-8C43-74C2-6E646833D323}"/>
              </a:ext>
            </a:extLst>
          </p:cNvPr>
          <p:cNvCxnSpPr>
            <a:cxnSpLocks/>
          </p:cNvCxnSpPr>
          <p:nvPr/>
        </p:nvCxnSpPr>
        <p:spPr>
          <a:xfrm>
            <a:off x="3678019" y="1590540"/>
            <a:ext cx="0" cy="206353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C86CC3A-FA84-32A8-11D9-ECE96BD9D4D5}"/>
              </a:ext>
            </a:extLst>
          </p:cNvPr>
          <p:cNvCxnSpPr>
            <a:cxnSpLocks/>
          </p:cNvCxnSpPr>
          <p:nvPr/>
        </p:nvCxnSpPr>
        <p:spPr>
          <a:xfrm>
            <a:off x="-9796" y="1596635"/>
            <a:ext cx="368781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F1B1B45-AE7E-9AF4-E5F5-55A8891F88E1}"/>
              </a:ext>
            </a:extLst>
          </p:cNvPr>
          <p:cNvCxnSpPr>
            <a:cxnSpLocks/>
          </p:cNvCxnSpPr>
          <p:nvPr/>
        </p:nvCxnSpPr>
        <p:spPr>
          <a:xfrm>
            <a:off x="3678019" y="3654071"/>
            <a:ext cx="387930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0E0DD32-AEF3-24F4-17C0-90AD5CEE3BE8}"/>
              </a:ext>
            </a:extLst>
          </p:cNvPr>
          <p:cNvSpPr txBox="1"/>
          <p:nvPr/>
        </p:nvSpPr>
        <p:spPr>
          <a:xfrm>
            <a:off x="562780" y="1435183"/>
            <a:ext cx="2714458" cy="1736694"/>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L'obiettivo principale del progetto è quello di sviluppare droni cargo di nuova generazione incorporando materiali compositi leggeri ed ecologici e un sistema avanzato di sollevamento del carico. Ciò include:</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822F96A-F5CC-643E-EEF7-3661753DB973}"/>
              </a:ext>
            </a:extLst>
          </p:cNvPr>
          <p:cNvSpPr txBox="1"/>
          <p:nvPr/>
        </p:nvSpPr>
        <p:spPr>
          <a:xfrm>
            <a:off x="3927621" y="1672796"/>
            <a:ext cx="3186549" cy="2401107"/>
          </a:xfrm>
          <a:prstGeom prst="rect">
            <a:avLst/>
          </a:prstGeom>
          <a:noFill/>
        </p:spPr>
        <p:txBody>
          <a:bodyPr wrap="square" rtlCol="0">
            <a:spAutoFit/>
          </a:bodyPr>
          <a:lstStyle/>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Creazione di strutture di ricerca e sviluppo per condurre test in un ambiente di dimostrazione controllato, garantendo l'applicabilità nel mondo reale.</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Sviluppo di un nuovo materiale composito su misura per la logistica basata sui droni per migliorare la durata, l'efficienza in termini di peso e la sostenibilità ambientale.</a:t>
            </a:r>
          </a:p>
          <a:p>
            <a:pPr marL="182563" lvl="0"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Progettazione di un innovativo sistema di sollevamento del carico, che integra un vano di carico e un meccanismo di sollevamento elettrico nell'architettura del drone per una migliore gestione del carico utile.</a:t>
            </a: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sp>
        <p:nvSpPr>
          <p:cNvPr id="30" name="object 13">
            <a:extLst>
              <a:ext uri="{FF2B5EF4-FFF2-40B4-BE49-F238E27FC236}">
                <a16:creationId xmlns:a16="http://schemas.microsoft.com/office/drawing/2014/main" id="{A605C5E8-6B8F-961D-D71E-0141F8087643}"/>
              </a:ext>
            </a:extLst>
          </p:cNvPr>
          <p:cNvSpPr/>
          <p:nvPr/>
        </p:nvSpPr>
        <p:spPr>
          <a:xfrm rot="16200000">
            <a:off x="1558462" y="2819457"/>
            <a:ext cx="3679102" cy="678511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1" name="TextBox 30">
            <a:extLst>
              <a:ext uri="{FF2B5EF4-FFF2-40B4-BE49-F238E27FC236}">
                <a16:creationId xmlns:a16="http://schemas.microsoft.com/office/drawing/2014/main" id="{679E8309-CAD6-C1EC-E9EF-48F75FDC5FF2}"/>
              </a:ext>
            </a:extLst>
          </p:cNvPr>
          <p:cNvSpPr txBox="1"/>
          <p:nvPr/>
        </p:nvSpPr>
        <p:spPr>
          <a:xfrm>
            <a:off x="1132102" y="5071894"/>
            <a:ext cx="2554882" cy="2400657"/>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Un aspetto significativo del progetto è l'introduzione di nuovi materiali compositi progettati specificamente per aumentare la capacità di sollevamento dei droni riducendo al contempo il consumo energetico. Il progetto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dà la priorità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alla costruzione leggera per prolungare la durata della batteria, ridurre il consumo energetico e migliorare l'efficienza operativa.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32" name="Group 31">
            <a:extLst>
              <a:ext uri="{FF2B5EF4-FFF2-40B4-BE49-F238E27FC236}">
                <a16:creationId xmlns:a16="http://schemas.microsoft.com/office/drawing/2014/main" id="{70B4AB54-27D4-BF59-BDBC-7F61848C6E23}"/>
              </a:ext>
            </a:extLst>
          </p:cNvPr>
          <p:cNvGrpSpPr/>
          <p:nvPr/>
        </p:nvGrpSpPr>
        <p:grpSpPr>
          <a:xfrm>
            <a:off x="2156278" y="4116151"/>
            <a:ext cx="506531" cy="527128"/>
            <a:chOff x="3402050" y="5539672"/>
            <a:chExt cx="751576" cy="782137"/>
          </a:xfrm>
        </p:grpSpPr>
        <p:sp>
          <p:nvSpPr>
            <p:cNvPr id="33" name="Freeform 32">
              <a:extLst>
                <a:ext uri="{FF2B5EF4-FFF2-40B4-BE49-F238E27FC236}">
                  <a16:creationId xmlns:a16="http://schemas.microsoft.com/office/drawing/2014/main" id="{25A288F7-481E-7EF3-A98F-48E08D162C49}"/>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34" name="Freeform 33">
              <a:extLst>
                <a:ext uri="{FF2B5EF4-FFF2-40B4-BE49-F238E27FC236}">
                  <a16:creationId xmlns:a16="http://schemas.microsoft.com/office/drawing/2014/main" id="{A5AF9053-00A9-79C8-32FB-A5FD7047BCD9}"/>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35" name="Freeform 34">
              <a:extLst>
                <a:ext uri="{FF2B5EF4-FFF2-40B4-BE49-F238E27FC236}">
                  <a16:creationId xmlns:a16="http://schemas.microsoft.com/office/drawing/2014/main" id="{82F029A8-1044-585E-8A14-8CEF59E5E5F1}"/>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7" name="Freeform 36">
            <a:extLst>
              <a:ext uri="{FF2B5EF4-FFF2-40B4-BE49-F238E27FC236}">
                <a16:creationId xmlns:a16="http://schemas.microsoft.com/office/drawing/2014/main" id="{9FD52968-C865-1703-2502-878E19CB861F}"/>
              </a:ext>
            </a:extLst>
          </p:cNvPr>
          <p:cNvSpPr/>
          <p:nvPr/>
        </p:nvSpPr>
        <p:spPr>
          <a:xfrm rot="907098">
            <a:off x="-462778" y="6358141"/>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966554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C270-626D-E9CE-EAAF-42F88B59FB7B}"/>
            </a:ext>
          </a:extLst>
        </p:cNvPr>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0B14BC16-30F0-8322-4AB5-86FC2394B50A}"/>
              </a:ext>
            </a:extLst>
          </p:cNvPr>
          <p:cNvCxnSpPr>
            <a:cxnSpLocks/>
          </p:cNvCxnSpPr>
          <p:nvPr/>
        </p:nvCxnSpPr>
        <p:spPr>
          <a:xfrm flipH="1">
            <a:off x="-27132" y="1424607"/>
            <a:ext cx="3055319"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68119F-A576-AF4E-D273-0A693AD3C968}"/>
              </a:ext>
            </a:extLst>
          </p:cNvPr>
          <p:cNvCxnSpPr>
            <a:cxnSpLocks/>
          </p:cNvCxnSpPr>
          <p:nvPr/>
        </p:nvCxnSpPr>
        <p:spPr>
          <a:xfrm>
            <a:off x="3028187" y="1349491"/>
            <a:ext cx="0" cy="422164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aphic 2">
            <a:extLst>
              <a:ext uri="{FF2B5EF4-FFF2-40B4-BE49-F238E27FC236}">
                <a16:creationId xmlns:a16="http://schemas.microsoft.com/office/drawing/2014/main" id="{A1FC8D74-C0F4-2394-CF61-626E6ABD5EAE}"/>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3A1E04B8-68C2-1ABC-BACC-92A62E83043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BF81DA4C-732B-E2F1-43D3-76B21BA28D1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C2AC7B05-15A0-1FF6-7E55-F5F9BB06BBF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880AABF9-EAD1-B868-2FD2-982E92FA7BFC}"/>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079A6474-08AD-69A3-9C87-00CEE875D837}"/>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75DD34AE-B686-FE43-730A-1EF59EAB8479}"/>
              </a:ext>
            </a:extLst>
          </p:cNvPr>
          <p:cNvSpPr txBox="1"/>
          <p:nvPr/>
        </p:nvSpPr>
        <p:spPr>
          <a:xfrm>
            <a:off x="631727" y="496507"/>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90" name="Straight Connector 89">
            <a:extLst>
              <a:ext uri="{FF2B5EF4-FFF2-40B4-BE49-F238E27FC236}">
                <a16:creationId xmlns:a16="http://schemas.microsoft.com/office/drawing/2014/main" id="{59E9C1C4-7C46-FAE0-CE3E-C9ED0D515E70}"/>
              </a:ext>
            </a:extLst>
          </p:cNvPr>
          <p:cNvCxnSpPr>
            <a:cxnSpLocks/>
            <a:stCxn id="88" idx="1"/>
          </p:cNvCxnSpPr>
          <p:nvPr/>
        </p:nvCxnSpPr>
        <p:spPr>
          <a:xfrm flipH="1" flipV="1">
            <a:off x="15128" y="679184"/>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10" name="Slide Number Placeholder 5">
            <a:extLst>
              <a:ext uri="{FF2B5EF4-FFF2-40B4-BE49-F238E27FC236}">
                <a16:creationId xmlns:a16="http://schemas.microsoft.com/office/drawing/2014/main" id="{3E99A06C-C691-D831-F6D4-B0619CC7F4E1}"/>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24</a:t>
            </a:fld>
            <a:endParaRPr lang="en-US" dirty="0">
              <a:solidFill>
                <a:srgbClr val="262626"/>
              </a:solidFill>
            </a:endParaRPr>
          </a:p>
        </p:txBody>
      </p:sp>
      <p:sp>
        <p:nvSpPr>
          <p:cNvPr id="49" name="TextBox 48">
            <a:extLst>
              <a:ext uri="{FF2B5EF4-FFF2-40B4-BE49-F238E27FC236}">
                <a16:creationId xmlns:a16="http://schemas.microsoft.com/office/drawing/2014/main" id="{32522427-9778-CE45-31E5-350DE92807A0}"/>
              </a:ext>
            </a:extLst>
          </p:cNvPr>
          <p:cNvSpPr txBox="1"/>
          <p:nvPr/>
        </p:nvSpPr>
        <p:spPr>
          <a:xfrm>
            <a:off x="586523" y="1283599"/>
            <a:ext cx="2219753" cy="2762616"/>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Lo sviluppo dei droni cargo di nuova generazione è destinato a </a:t>
            </a:r>
            <a:r>
              <a:rPr lang="en-US" sz="1600" b="1" dirty="0" err="1">
                <a:solidFill>
                  <a:srgbClr val="00898B"/>
                </a:solidFill>
                <a:highlight>
                  <a:srgbClr val="FFFFFF"/>
                </a:highlight>
                <a:latin typeface="Calibri" panose="020F0502020204030204" pitchFamily="34" charset="0"/>
                <a:cs typeface="Calibri" panose="020F0502020204030204" pitchFamily="34" charset="0"/>
              </a:rPr>
              <a:t>rivoluzionare </a:t>
            </a:r>
            <a:r>
              <a:rPr lang="en-US" sz="1600" b="1" dirty="0">
                <a:solidFill>
                  <a:srgbClr val="00898B"/>
                </a:solidFill>
                <a:highlight>
                  <a:srgbClr val="FFFFFF"/>
                </a:highlight>
                <a:latin typeface="Calibri" panose="020F0502020204030204" pitchFamily="34" charset="0"/>
                <a:cs typeface="Calibri" panose="020F0502020204030204" pitchFamily="34" charset="0"/>
              </a:rPr>
              <a:t>il settore dei trasporti e della logistica, fornendo soluzioni di consegna più efficienti, sostenibili ed economiche. Il progetto ha portato a diversi progressi fondamentali:</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635CCC69-AA6F-F5FA-9565-2CE0FC79470B}"/>
              </a:ext>
            </a:extLst>
          </p:cNvPr>
          <p:cNvSpPr txBox="1"/>
          <p:nvPr/>
        </p:nvSpPr>
        <p:spPr>
          <a:xfrm>
            <a:off x="2806277" y="1349489"/>
            <a:ext cx="4307893" cy="4340099"/>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600" b="1" dirty="0">
                <a:solidFill>
                  <a:srgbClr val="00898B"/>
                </a:solidFill>
                <a:latin typeface="Calibri" panose="020F0502020204030204" pitchFamily="34" charset="0"/>
                <a:cs typeface="Calibri" panose="020F0502020204030204" pitchFamily="34" charset="0"/>
              </a:rPr>
              <a:t>   Maggiore sostenibilità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L'integrazione di materiali compositi ecologici riduce significativamente l'impatto ambientale della produzione e del funzionamento dei droni, favorendo la transizione verso una logistica più verde.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600" b="1" dirty="0">
                <a:solidFill>
                  <a:srgbClr val="00898B"/>
                </a:solidFill>
                <a:latin typeface="Calibri" panose="020F0502020204030204" pitchFamily="34" charset="0"/>
                <a:cs typeface="Calibri" panose="020F0502020204030204" pitchFamily="34" charset="0"/>
              </a:rPr>
              <a:t>   Migliore efficienza energetica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L'uso di materiali leggeri e </a:t>
            </a:r>
            <a:r>
              <a:rPr lang="en-US" sz="1150" dirty="0" err="1">
                <a:solidFill>
                  <a:srgbClr val="000000"/>
                </a:solidFill>
                <a:latin typeface="Calibri" panose="020F0502020204030204" pitchFamily="34" charset="0"/>
                <a:cs typeface="Calibri" panose="020F0502020204030204" pitchFamily="34" charset="0"/>
              </a:rPr>
              <a:t>l'ottimizzazione </a:t>
            </a:r>
            <a:r>
              <a:rPr lang="en-US" sz="1150" dirty="0">
                <a:solidFill>
                  <a:srgbClr val="000000"/>
                </a:solidFill>
                <a:latin typeface="Calibri" panose="020F0502020204030204" pitchFamily="34" charset="0"/>
                <a:cs typeface="Calibri" panose="020F0502020204030204" pitchFamily="34" charset="0"/>
              </a:rPr>
              <a:t>dell'aerodinamica consentono di ridurre il consumo energetico, prolungare i tempi di volo e diminuire la dipendenza dai combustibili fossili.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600" b="1" dirty="0">
                <a:solidFill>
                  <a:srgbClr val="00898B"/>
                </a:solidFill>
                <a:latin typeface="Calibri" panose="020F0502020204030204" pitchFamily="34" charset="0"/>
                <a:cs typeface="Calibri" panose="020F0502020204030204" pitchFamily="34" charset="0"/>
              </a:rPr>
              <a:t>   Maggiore capacità di carico utile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L'introduzione di un nuovo sistema di sollevamento del carico migliora le capacità di sollevamento dei droni, rendendoli più adatti alle applicazioni commerciali e industriali.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04. </a:t>
            </a:r>
            <a:r>
              <a:rPr lang="en-US" sz="1600" b="1" dirty="0">
                <a:solidFill>
                  <a:srgbClr val="00898B"/>
                </a:solidFill>
                <a:latin typeface="Calibri" panose="020F0502020204030204" pitchFamily="34" charset="0"/>
                <a:cs typeface="Calibri" panose="020F0502020204030204" pitchFamily="34" charset="0"/>
              </a:rPr>
              <a:t>   Progressi nella modellazione basata sull'intelligenza artificiale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Il progetto dimostra il potenziale delle simulazioni matematiche e software </a:t>
            </a:r>
            <a:r>
              <a:rPr lang="en-US" sz="1150" dirty="0" err="1">
                <a:solidFill>
                  <a:srgbClr val="000000"/>
                </a:solidFill>
                <a:latin typeface="Calibri" panose="020F0502020204030204" pitchFamily="34" charset="0"/>
                <a:cs typeface="Calibri" panose="020F0502020204030204" pitchFamily="34" charset="0"/>
              </a:rPr>
              <a:t>nell'ottimizzazione </a:t>
            </a:r>
            <a:r>
              <a:rPr lang="en-US" sz="1150" dirty="0">
                <a:solidFill>
                  <a:srgbClr val="000000"/>
                </a:solidFill>
                <a:latin typeface="Calibri" panose="020F0502020204030204" pitchFamily="34" charset="0"/>
                <a:cs typeface="Calibri" panose="020F0502020204030204" pitchFamily="34" charset="0"/>
              </a:rPr>
              <a:t>delle proprietà dei materiali, dell'aerodinamica e delle prestazioni strutturali, portando a droni più resistenti ed efficienti.</a:t>
            </a:r>
          </a:p>
          <a:p>
            <a:pPr marL="75565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19EE1CD4-A9A1-0BB5-FAFF-776D6F01F3B2}"/>
              </a:ext>
            </a:extLst>
          </p:cNvPr>
          <p:cNvCxnSpPr>
            <a:cxnSpLocks/>
          </p:cNvCxnSpPr>
          <p:nvPr/>
        </p:nvCxnSpPr>
        <p:spPr>
          <a:xfrm flipH="1">
            <a:off x="3047361" y="2367428"/>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6276642A-C64E-F19D-E05D-4FF5DB3D3FF9}"/>
              </a:ext>
            </a:extLst>
          </p:cNvPr>
          <p:cNvSpPr/>
          <p:nvPr/>
        </p:nvSpPr>
        <p:spPr>
          <a:xfrm rot="10006094">
            <a:off x="6147770" y="-378453"/>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cxnSp>
        <p:nvCxnSpPr>
          <p:cNvPr id="5" name="Straight Connector 4">
            <a:extLst>
              <a:ext uri="{FF2B5EF4-FFF2-40B4-BE49-F238E27FC236}">
                <a16:creationId xmlns:a16="http://schemas.microsoft.com/office/drawing/2014/main" id="{15B597D5-72E9-1EC8-FE78-A1FBB481B096}"/>
              </a:ext>
            </a:extLst>
          </p:cNvPr>
          <p:cNvCxnSpPr>
            <a:cxnSpLocks/>
          </p:cNvCxnSpPr>
          <p:nvPr/>
        </p:nvCxnSpPr>
        <p:spPr>
          <a:xfrm flipH="1">
            <a:off x="3047361" y="3380440"/>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607767-4CDC-D9B6-570C-ABED998004D5}"/>
              </a:ext>
            </a:extLst>
          </p:cNvPr>
          <p:cNvCxnSpPr>
            <a:cxnSpLocks/>
          </p:cNvCxnSpPr>
          <p:nvPr/>
        </p:nvCxnSpPr>
        <p:spPr>
          <a:xfrm flipH="1">
            <a:off x="3047361" y="4411381"/>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87759E-7096-AD0D-7956-0C6CF0FEE037}"/>
              </a:ext>
            </a:extLst>
          </p:cNvPr>
          <p:cNvCxnSpPr>
            <a:cxnSpLocks/>
          </p:cNvCxnSpPr>
          <p:nvPr/>
        </p:nvCxnSpPr>
        <p:spPr>
          <a:xfrm flipH="1">
            <a:off x="3047711" y="5571138"/>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94167D4F-B496-2CFA-7466-80DD010199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09" t="4450" r="38368" b="5098"/>
          <a:stretch/>
        </p:blipFill>
        <p:spPr>
          <a:xfrm>
            <a:off x="2141807" y="6422910"/>
            <a:ext cx="5417868" cy="3661085"/>
          </a:xfrm>
          <a:prstGeom prst="rect">
            <a:avLst/>
          </a:prstGeom>
        </p:spPr>
      </p:pic>
      <p:sp>
        <p:nvSpPr>
          <p:cNvPr id="29" name="object 13">
            <a:extLst>
              <a:ext uri="{FF2B5EF4-FFF2-40B4-BE49-F238E27FC236}">
                <a16:creationId xmlns:a16="http://schemas.microsoft.com/office/drawing/2014/main" id="{155B602F-8EF7-D54B-DE67-10C1990A113E}"/>
              </a:ext>
            </a:extLst>
          </p:cNvPr>
          <p:cNvSpPr/>
          <p:nvPr/>
        </p:nvSpPr>
        <p:spPr>
          <a:xfrm rot="16200000">
            <a:off x="1562017" y="4860893"/>
            <a:ext cx="3661079" cy="678511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0" name="TextBox 29">
            <a:extLst>
              <a:ext uri="{FF2B5EF4-FFF2-40B4-BE49-F238E27FC236}">
                <a16:creationId xmlns:a16="http://schemas.microsoft.com/office/drawing/2014/main" id="{A15910C6-CACC-D55E-4FD3-FF963A2684EB}"/>
              </a:ext>
            </a:extLst>
          </p:cNvPr>
          <p:cNvSpPr txBox="1"/>
          <p:nvPr/>
        </p:nvSpPr>
        <p:spPr>
          <a:xfrm>
            <a:off x="670080" y="7082235"/>
            <a:ext cx="3199393" cy="297773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La modellazione matematica e software svolge un ruolo chiave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nell'ottimizzazione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delle proprietà dei materiali, delle prestazioni aerodinamiche e dell'efficienza energetica. Il team di ricerca sta applicando simulazioni avanzate e modellazione basata sull'intelligenza artificiale per perfezionare i materiali e le strutture prima dei test su larga scala.</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Il progetto è anche strettamente allineato con gli obiettivi di sostenibilità, garantendo che i materiali e i processi di produzione utilizzati contribuiscano a un'economia circolare, riducendo gli sprechi e la dipendenza da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risorse non rinnovabili.</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31" name="Group 30">
            <a:extLst>
              <a:ext uri="{FF2B5EF4-FFF2-40B4-BE49-F238E27FC236}">
                <a16:creationId xmlns:a16="http://schemas.microsoft.com/office/drawing/2014/main" id="{AF95AAC3-3553-868D-5792-0CCFA6D5AE4F}"/>
              </a:ext>
            </a:extLst>
          </p:cNvPr>
          <p:cNvGrpSpPr/>
          <p:nvPr/>
        </p:nvGrpSpPr>
        <p:grpSpPr>
          <a:xfrm>
            <a:off x="2016511" y="6166599"/>
            <a:ext cx="506531" cy="527128"/>
            <a:chOff x="3402050" y="5539672"/>
            <a:chExt cx="751576" cy="782137"/>
          </a:xfrm>
        </p:grpSpPr>
        <p:sp>
          <p:nvSpPr>
            <p:cNvPr id="32" name="Freeform 31">
              <a:extLst>
                <a:ext uri="{FF2B5EF4-FFF2-40B4-BE49-F238E27FC236}">
                  <a16:creationId xmlns:a16="http://schemas.microsoft.com/office/drawing/2014/main" id="{6E641F95-5059-CFE5-6CC8-463B6A6CE39A}"/>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35" name="Freeform 34">
              <a:extLst>
                <a:ext uri="{FF2B5EF4-FFF2-40B4-BE49-F238E27FC236}">
                  <a16:creationId xmlns:a16="http://schemas.microsoft.com/office/drawing/2014/main" id="{A07C5411-7747-7921-BF2C-BB5EC660E525}"/>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36" name="Freeform 35">
              <a:extLst>
                <a:ext uri="{FF2B5EF4-FFF2-40B4-BE49-F238E27FC236}">
                  <a16:creationId xmlns:a16="http://schemas.microsoft.com/office/drawing/2014/main" id="{3044B9F2-3E2A-EC1E-740C-E0AE801D183F}"/>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7" name="Freeform 36">
            <a:extLst>
              <a:ext uri="{FF2B5EF4-FFF2-40B4-BE49-F238E27FC236}">
                <a16:creationId xmlns:a16="http://schemas.microsoft.com/office/drawing/2014/main" id="{30CD520E-4BE7-E07C-EBD7-69408620A4DB}"/>
              </a:ext>
            </a:extLst>
          </p:cNvPr>
          <p:cNvSpPr/>
          <p:nvPr/>
        </p:nvSpPr>
        <p:spPr>
          <a:xfrm rot="5400000">
            <a:off x="-558567" y="6045759"/>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251269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D9E51-C2BD-E496-C0DD-B1C43C10994F}"/>
            </a:ext>
          </a:extLst>
        </p:cNvPr>
        <p:cNvGrpSpPr/>
        <p:nvPr/>
      </p:nvGrpSpPr>
      <p:grpSpPr>
        <a:xfrm>
          <a:off x="0" y="0"/>
          <a:ext cx="0" cy="0"/>
          <a:chOff x="0" y="0"/>
          <a:chExt cx="0" cy="0"/>
        </a:xfrm>
      </p:grpSpPr>
      <p:pic>
        <p:nvPicPr>
          <p:cNvPr id="161" name="Picture 160">
            <a:extLst>
              <a:ext uri="{FF2B5EF4-FFF2-40B4-BE49-F238E27FC236}">
                <a16:creationId xmlns:a16="http://schemas.microsoft.com/office/drawing/2014/main" id="{3BC0F9A6-1F1C-DC32-F33B-051222C1BC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269" b="16269"/>
          <a:stretch/>
        </p:blipFill>
        <p:spPr>
          <a:xfrm>
            <a:off x="-10624" y="1343445"/>
            <a:ext cx="7559675" cy="3394602"/>
          </a:xfrm>
          <a:prstGeom prst="rect">
            <a:avLst/>
          </a:prstGeom>
        </p:spPr>
      </p:pic>
      <p:sp>
        <p:nvSpPr>
          <p:cNvPr id="12" name="object 13">
            <a:extLst>
              <a:ext uri="{FF2B5EF4-FFF2-40B4-BE49-F238E27FC236}">
                <a16:creationId xmlns:a16="http://schemas.microsoft.com/office/drawing/2014/main" id="{6D992D78-57C5-C8F7-5351-38FC58947FC7}"/>
              </a:ext>
            </a:extLst>
          </p:cNvPr>
          <p:cNvSpPr/>
          <p:nvPr/>
        </p:nvSpPr>
        <p:spPr>
          <a:xfrm>
            <a:off x="509999" y="3252819"/>
            <a:ext cx="3128424" cy="1977107"/>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48D1FEB2-2C6A-46BF-5AE6-6403FB3CD6A7}"/>
              </a:ext>
            </a:extLst>
          </p:cNvPr>
          <p:cNvSpPr txBox="1">
            <a:spLocks/>
          </p:cNvSpPr>
          <p:nvPr/>
        </p:nvSpPr>
        <p:spPr>
          <a:xfrm>
            <a:off x="630797" y="3048902"/>
            <a:ext cx="3007626"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Manutenzione predittiva nei </a:t>
            </a:r>
          </a:p>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parchi eolici </a:t>
            </a:r>
            <a:endParaRPr lang="en-US" sz="2000" dirty="0">
              <a:solidFill>
                <a:schemeClr val="bg1"/>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A6134C76-D757-6E11-967B-F55C554A7625}"/>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9F4E3E06-8616-0C33-C9F2-F26640AFEF4E}"/>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Norvegia</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56" name="Slide Number Placeholder 5">
            <a:extLst>
              <a:ext uri="{FF2B5EF4-FFF2-40B4-BE49-F238E27FC236}">
                <a16:creationId xmlns:a16="http://schemas.microsoft.com/office/drawing/2014/main" id="{D900C7DD-F14E-0F29-1D02-2C9E7CA687B6}"/>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25</a:t>
            </a:fld>
            <a:endParaRPr lang="en-US" dirty="0">
              <a:solidFill>
                <a:srgbClr val="262626"/>
              </a:solidFill>
            </a:endParaRPr>
          </a:p>
        </p:txBody>
      </p:sp>
      <p:cxnSp>
        <p:nvCxnSpPr>
          <p:cNvPr id="2" name="Straight Connector 1">
            <a:extLst>
              <a:ext uri="{FF2B5EF4-FFF2-40B4-BE49-F238E27FC236}">
                <a16:creationId xmlns:a16="http://schemas.microsoft.com/office/drawing/2014/main" id="{EC1A33A0-7BAF-6DD4-DF8B-042921DAFB54}"/>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9257643-EB66-1B68-277F-7F5DE3B7EAF0}"/>
              </a:ext>
            </a:extLst>
          </p:cNvPr>
          <p:cNvSpPr txBox="1"/>
          <p:nvPr/>
        </p:nvSpPr>
        <p:spPr>
          <a:xfrm>
            <a:off x="1601623" y="673031"/>
            <a:ext cx="4056217"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ENERGIA</a:t>
            </a:r>
          </a:p>
        </p:txBody>
      </p:sp>
      <p:grpSp>
        <p:nvGrpSpPr>
          <p:cNvPr id="4" name="Group 3">
            <a:extLst>
              <a:ext uri="{FF2B5EF4-FFF2-40B4-BE49-F238E27FC236}">
                <a16:creationId xmlns:a16="http://schemas.microsoft.com/office/drawing/2014/main" id="{64995126-52FA-10AB-F5BD-7912359D7C89}"/>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76447088-4E13-4985-5B1D-2424DB2DEBE9}"/>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998580EC-3ECE-5BDD-A3E4-DAF2DD9A6397}"/>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95991A3D-3666-018E-7FB5-66B13AFE607B}"/>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D128D103-F912-614D-0396-77F949AC2B4B}"/>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632242BC-F52F-1C90-51CF-6D0680B6EE59}"/>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E0EA49A3-D2ED-F804-8E85-7D6E5486FE39}"/>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30A32A92-B529-583D-58F9-3E711962BAC7}"/>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AF4221E9-52CA-E7F0-76C3-007AB67DAFF7}"/>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18E4DB23-6E94-589F-29B8-F5DF0A76F93E}"/>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15" name="Graphic 503">
            <a:extLst>
              <a:ext uri="{FF2B5EF4-FFF2-40B4-BE49-F238E27FC236}">
                <a16:creationId xmlns:a16="http://schemas.microsoft.com/office/drawing/2014/main" id="{1EC6341A-3CB3-9B4B-DF19-376D28057794}"/>
              </a:ext>
            </a:extLst>
          </p:cNvPr>
          <p:cNvGrpSpPr>
            <a:grpSpLocks noChangeAspect="1"/>
          </p:cNvGrpSpPr>
          <p:nvPr/>
        </p:nvGrpSpPr>
        <p:grpSpPr>
          <a:xfrm>
            <a:off x="610445" y="572768"/>
            <a:ext cx="420888" cy="420928"/>
            <a:chOff x="5744107" y="3913060"/>
            <a:chExt cx="1135616" cy="1135724"/>
          </a:xfrm>
          <a:noFill/>
        </p:grpSpPr>
        <p:grpSp>
          <p:nvGrpSpPr>
            <p:cNvPr id="18" name="Graphic 503">
              <a:extLst>
                <a:ext uri="{FF2B5EF4-FFF2-40B4-BE49-F238E27FC236}">
                  <a16:creationId xmlns:a16="http://schemas.microsoft.com/office/drawing/2014/main" id="{F68E6A1F-BAED-09A3-459D-96D6FD7A2491}"/>
                </a:ext>
              </a:extLst>
            </p:cNvPr>
            <p:cNvGrpSpPr/>
            <p:nvPr/>
          </p:nvGrpSpPr>
          <p:grpSpPr>
            <a:xfrm>
              <a:off x="5744107" y="3913060"/>
              <a:ext cx="1135616" cy="1135724"/>
              <a:chOff x="5744107" y="3913060"/>
              <a:chExt cx="1135616" cy="1135724"/>
            </a:xfrm>
            <a:noFill/>
          </p:grpSpPr>
          <p:sp>
            <p:nvSpPr>
              <p:cNvPr id="45" name="Freeform 44">
                <a:extLst>
                  <a:ext uri="{FF2B5EF4-FFF2-40B4-BE49-F238E27FC236}">
                    <a16:creationId xmlns:a16="http://schemas.microsoft.com/office/drawing/2014/main" id="{C38B97D6-89D5-A93A-96D6-2D3F2C3CB288}"/>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46" name="Graphic 503">
                <a:extLst>
                  <a:ext uri="{FF2B5EF4-FFF2-40B4-BE49-F238E27FC236}">
                    <a16:creationId xmlns:a16="http://schemas.microsoft.com/office/drawing/2014/main" id="{2238BAEC-D909-3C1D-DD8E-63B082156196}"/>
                  </a:ext>
                </a:extLst>
              </p:cNvPr>
              <p:cNvGrpSpPr/>
              <p:nvPr/>
            </p:nvGrpSpPr>
            <p:grpSpPr>
              <a:xfrm>
                <a:off x="6155108" y="3929543"/>
                <a:ext cx="313615" cy="1102756"/>
                <a:chOff x="6155108" y="3929543"/>
                <a:chExt cx="313615" cy="1102756"/>
              </a:xfrm>
            </p:grpSpPr>
            <p:sp>
              <p:nvSpPr>
                <p:cNvPr id="133" name="Freeform 132">
                  <a:extLst>
                    <a:ext uri="{FF2B5EF4-FFF2-40B4-BE49-F238E27FC236}">
                      <a16:creationId xmlns:a16="http://schemas.microsoft.com/office/drawing/2014/main" id="{4AB03B3D-CDB3-3E2D-03A1-330B9F8C6760}"/>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134" name="Freeform 133">
                  <a:extLst>
                    <a:ext uri="{FF2B5EF4-FFF2-40B4-BE49-F238E27FC236}">
                      <a16:creationId xmlns:a16="http://schemas.microsoft.com/office/drawing/2014/main" id="{DA02E22B-6ECA-5BAA-11ED-0422D2602503}"/>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47" name="Graphic 503">
                <a:extLst>
                  <a:ext uri="{FF2B5EF4-FFF2-40B4-BE49-F238E27FC236}">
                    <a16:creationId xmlns:a16="http://schemas.microsoft.com/office/drawing/2014/main" id="{47ECF599-5980-789F-FC34-9B3FB5E6DC40}"/>
                  </a:ext>
                </a:extLst>
              </p:cNvPr>
              <p:cNvGrpSpPr/>
              <p:nvPr/>
            </p:nvGrpSpPr>
            <p:grpSpPr>
              <a:xfrm>
                <a:off x="5760613" y="4325151"/>
                <a:ext cx="1102604" cy="311541"/>
                <a:chOff x="5760613" y="4325151"/>
                <a:chExt cx="1102604" cy="311541"/>
              </a:xfrm>
            </p:grpSpPr>
            <p:sp>
              <p:nvSpPr>
                <p:cNvPr id="131" name="Freeform 130">
                  <a:extLst>
                    <a:ext uri="{FF2B5EF4-FFF2-40B4-BE49-F238E27FC236}">
                      <a16:creationId xmlns:a16="http://schemas.microsoft.com/office/drawing/2014/main" id="{DDD45B26-E766-1ED1-D4C0-14052D484775}"/>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132" name="Freeform 131">
                  <a:extLst>
                    <a:ext uri="{FF2B5EF4-FFF2-40B4-BE49-F238E27FC236}">
                      <a16:creationId xmlns:a16="http://schemas.microsoft.com/office/drawing/2014/main" id="{484B148E-580B-7953-6026-AEE14444CEA6}"/>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48" name="Graphic 503">
                <a:extLst>
                  <a:ext uri="{FF2B5EF4-FFF2-40B4-BE49-F238E27FC236}">
                    <a16:creationId xmlns:a16="http://schemas.microsoft.com/office/drawing/2014/main" id="{04E9E514-8B83-D1CE-B97E-A17899CC2254}"/>
                  </a:ext>
                </a:extLst>
              </p:cNvPr>
              <p:cNvGrpSpPr/>
              <p:nvPr/>
            </p:nvGrpSpPr>
            <p:grpSpPr>
              <a:xfrm>
                <a:off x="5811782" y="4201524"/>
                <a:ext cx="1000266" cy="558796"/>
                <a:chOff x="5811782" y="4201524"/>
                <a:chExt cx="1000266" cy="558796"/>
              </a:xfrm>
            </p:grpSpPr>
            <p:sp>
              <p:nvSpPr>
                <p:cNvPr id="128" name="Freeform 127">
                  <a:extLst>
                    <a:ext uri="{FF2B5EF4-FFF2-40B4-BE49-F238E27FC236}">
                      <a16:creationId xmlns:a16="http://schemas.microsoft.com/office/drawing/2014/main" id="{AD5BC8D5-CFA8-4CFB-49F5-A17EFB85BFF4}"/>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130" name="Freeform 129">
                  <a:extLst>
                    <a:ext uri="{FF2B5EF4-FFF2-40B4-BE49-F238E27FC236}">
                      <a16:creationId xmlns:a16="http://schemas.microsoft.com/office/drawing/2014/main" id="{5186AE59-6E87-0B79-2DEC-4BD4E104129C}"/>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49" name="Graphic 503">
                <a:extLst>
                  <a:ext uri="{FF2B5EF4-FFF2-40B4-BE49-F238E27FC236}">
                    <a16:creationId xmlns:a16="http://schemas.microsoft.com/office/drawing/2014/main" id="{6B8E8584-A905-28F6-285F-4604E869C8C4}"/>
                  </a:ext>
                </a:extLst>
              </p:cNvPr>
              <p:cNvGrpSpPr/>
              <p:nvPr/>
            </p:nvGrpSpPr>
            <p:grpSpPr>
              <a:xfrm>
                <a:off x="6032963" y="3980643"/>
                <a:ext cx="557904" cy="1000558"/>
                <a:chOff x="6032963" y="3980643"/>
                <a:chExt cx="557904" cy="1000558"/>
              </a:xfrm>
            </p:grpSpPr>
            <p:sp>
              <p:nvSpPr>
                <p:cNvPr id="62" name="Freeform 61">
                  <a:extLst>
                    <a:ext uri="{FF2B5EF4-FFF2-40B4-BE49-F238E27FC236}">
                      <a16:creationId xmlns:a16="http://schemas.microsoft.com/office/drawing/2014/main" id="{29635A41-265B-96BA-214C-5C2CA7D65BB3}"/>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63" name="Freeform 62">
                  <a:extLst>
                    <a:ext uri="{FF2B5EF4-FFF2-40B4-BE49-F238E27FC236}">
                      <a16:creationId xmlns:a16="http://schemas.microsoft.com/office/drawing/2014/main" id="{80B7F244-D3FD-B4CD-9383-57532C20417E}"/>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50" name="Graphic 503">
                <a:extLst>
                  <a:ext uri="{FF2B5EF4-FFF2-40B4-BE49-F238E27FC236}">
                    <a16:creationId xmlns:a16="http://schemas.microsoft.com/office/drawing/2014/main" id="{966300E6-7D53-47F8-EB01-F3852479F1F3}"/>
                  </a:ext>
                </a:extLst>
              </p:cNvPr>
              <p:cNvGrpSpPr/>
              <p:nvPr/>
            </p:nvGrpSpPr>
            <p:grpSpPr>
              <a:xfrm>
                <a:off x="5938878" y="4044929"/>
                <a:ext cx="746073" cy="870337"/>
                <a:chOff x="5938878" y="4044929"/>
                <a:chExt cx="746073" cy="870337"/>
              </a:xfrm>
            </p:grpSpPr>
            <p:sp>
              <p:nvSpPr>
                <p:cNvPr id="60" name="Freeform 59">
                  <a:extLst>
                    <a:ext uri="{FF2B5EF4-FFF2-40B4-BE49-F238E27FC236}">
                      <a16:creationId xmlns:a16="http://schemas.microsoft.com/office/drawing/2014/main" id="{E2675864-076A-3F0D-8A32-EDE67CE9BBFF}"/>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61" name="Freeform 60">
                  <a:extLst>
                    <a:ext uri="{FF2B5EF4-FFF2-40B4-BE49-F238E27FC236}">
                      <a16:creationId xmlns:a16="http://schemas.microsoft.com/office/drawing/2014/main" id="{5D401102-E8A3-4E39-A8D8-F551BB0489D8}"/>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51" name="Graphic 503">
                <a:extLst>
                  <a:ext uri="{FF2B5EF4-FFF2-40B4-BE49-F238E27FC236}">
                    <a16:creationId xmlns:a16="http://schemas.microsoft.com/office/drawing/2014/main" id="{B4173015-A9E1-F986-A684-261D45918B0E}"/>
                  </a:ext>
                </a:extLst>
              </p:cNvPr>
              <p:cNvGrpSpPr/>
              <p:nvPr/>
            </p:nvGrpSpPr>
            <p:grpSpPr>
              <a:xfrm>
                <a:off x="5876155" y="4107567"/>
                <a:ext cx="871519" cy="745061"/>
                <a:chOff x="5876155" y="4107567"/>
                <a:chExt cx="871519" cy="745061"/>
              </a:xfrm>
            </p:grpSpPr>
            <p:sp>
              <p:nvSpPr>
                <p:cNvPr id="58" name="Freeform 57">
                  <a:extLst>
                    <a:ext uri="{FF2B5EF4-FFF2-40B4-BE49-F238E27FC236}">
                      <a16:creationId xmlns:a16="http://schemas.microsoft.com/office/drawing/2014/main" id="{D78FDEF6-AA5E-DC02-BE80-9DE88CFC2B7D}"/>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59" name="Freeform 58">
                  <a:extLst>
                    <a:ext uri="{FF2B5EF4-FFF2-40B4-BE49-F238E27FC236}">
                      <a16:creationId xmlns:a16="http://schemas.microsoft.com/office/drawing/2014/main" id="{5F67A401-3B1C-2FCB-1876-BAB22040AC8E}"/>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52" name="Graphic 503">
                <a:extLst>
                  <a:ext uri="{FF2B5EF4-FFF2-40B4-BE49-F238E27FC236}">
                    <a16:creationId xmlns:a16="http://schemas.microsoft.com/office/drawing/2014/main" id="{71A777A6-9A85-DD03-1D59-709D882E6C1A}"/>
                  </a:ext>
                </a:extLst>
              </p:cNvPr>
              <p:cNvGrpSpPr/>
              <p:nvPr/>
            </p:nvGrpSpPr>
            <p:grpSpPr>
              <a:xfrm>
                <a:off x="6234337" y="3913060"/>
                <a:ext cx="155156" cy="1135724"/>
                <a:chOff x="6234337" y="3913060"/>
                <a:chExt cx="155156" cy="1135724"/>
              </a:xfrm>
            </p:grpSpPr>
            <p:sp>
              <p:nvSpPr>
                <p:cNvPr id="56" name="Freeform 55">
                  <a:extLst>
                    <a:ext uri="{FF2B5EF4-FFF2-40B4-BE49-F238E27FC236}">
                      <a16:creationId xmlns:a16="http://schemas.microsoft.com/office/drawing/2014/main" id="{06792636-5EE0-8D0E-81D2-8A9E26ABDC1C}"/>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57" name="Freeform 56">
                  <a:extLst>
                    <a:ext uri="{FF2B5EF4-FFF2-40B4-BE49-F238E27FC236}">
                      <a16:creationId xmlns:a16="http://schemas.microsoft.com/office/drawing/2014/main" id="{8358F122-5753-DAC9-F1D3-BEA4B454AB7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53" name="Graphic 503">
                <a:extLst>
                  <a:ext uri="{FF2B5EF4-FFF2-40B4-BE49-F238E27FC236}">
                    <a16:creationId xmlns:a16="http://schemas.microsoft.com/office/drawing/2014/main" id="{909BA2AC-E04F-2A1D-7A9E-9540E1EB7CEF}"/>
                  </a:ext>
                </a:extLst>
              </p:cNvPr>
              <p:cNvGrpSpPr/>
              <p:nvPr/>
            </p:nvGrpSpPr>
            <p:grpSpPr>
              <a:xfrm>
                <a:off x="5744107" y="4404273"/>
                <a:ext cx="1135616" cy="153298"/>
                <a:chOff x="5744107" y="4404273"/>
                <a:chExt cx="1135616" cy="153298"/>
              </a:xfrm>
            </p:grpSpPr>
            <p:sp>
              <p:nvSpPr>
                <p:cNvPr id="54" name="Freeform 53">
                  <a:extLst>
                    <a:ext uri="{FF2B5EF4-FFF2-40B4-BE49-F238E27FC236}">
                      <a16:creationId xmlns:a16="http://schemas.microsoft.com/office/drawing/2014/main" id="{5BA03410-BCD2-B5B5-FBD1-E121A16DF98F}"/>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55" name="Freeform 54">
                  <a:extLst>
                    <a:ext uri="{FF2B5EF4-FFF2-40B4-BE49-F238E27FC236}">
                      <a16:creationId xmlns:a16="http://schemas.microsoft.com/office/drawing/2014/main" id="{661CDADF-AB08-70D6-0C7D-A98AE29774C9}"/>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20" name="Graphic 503">
              <a:extLst>
                <a:ext uri="{FF2B5EF4-FFF2-40B4-BE49-F238E27FC236}">
                  <a16:creationId xmlns:a16="http://schemas.microsoft.com/office/drawing/2014/main" id="{4A5EBE4F-ACC9-90F7-20ED-81CCCB426785}"/>
                </a:ext>
              </a:extLst>
            </p:cNvPr>
            <p:cNvGrpSpPr/>
            <p:nvPr/>
          </p:nvGrpSpPr>
          <p:grpSpPr>
            <a:xfrm>
              <a:off x="6031312" y="4181743"/>
              <a:ext cx="595868" cy="576642"/>
              <a:chOff x="6031312" y="4181743"/>
              <a:chExt cx="595868" cy="576642"/>
            </a:xfrm>
            <a:noFill/>
          </p:grpSpPr>
          <p:grpSp>
            <p:nvGrpSpPr>
              <p:cNvPr id="22" name="Graphic 503">
                <a:extLst>
                  <a:ext uri="{FF2B5EF4-FFF2-40B4-BE49-F238E27FC236}">
                    <a16:creationId xmlns:a16="http://schemas.microsoft.com/office/drawing/2014/main" id="{9577C920-70F2-0A09-42C6-4D737D83E69E}"/>
                  </a:ext>
                </a:extLst>
              </p:cNvPr>
              <p:cNvGrpSpPr/>
              <p:nvPr/>
            </p:nvGrpSpPr>
            <p:grpSpPr>
              <a:xfrm>
                <a:off x="6095247" y="4658121"/>
                <a:ext cx="406487" cy="100265"/>
                <a:chOff x="6095247" y="4658121"/>
                <a:chExt cx="406487" cy="100265"/>
              </a:xfrm>
              <a:noFill/>
            </p:grpSpPr>
            <p:sp>
              <p:nvSpPr>
                <p:cNvPr id="43" name="Freeform 42">
                  <a:extLst>
                    <a:ext uri="{FF2B5EF4-FFF2-40B4-BE49-F238E27FC236}">
                      <a16:creationId xmlns:a16="http://schemas.microsoft.com/office/drawing/2014/main" id="{412ECDDB-E6D2-CC62-8FBD-C8B5BAD432F5}"/>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44" name="Freeform 43">
                  <a:extLst>
                    <a:ext uri="{FF2B5EF4-FFF2-40B4-BE49-F238E27FC236}">
                      <a16:creationId xmlns:a16="http://schemas.microsoft.com/office/drawing/2014/main" id="{9621A75C-3B99-3EAD-51F3-300324CA6186}"/>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23" name="Graphic 503">
                <a:extLst>
                  <a:ext uri="{FF2B5EF4-FFF2-40B4-BE49-F238E27FC236}">
                    <a16:creationId xmlns:a16="http://schemas.microsoft.com/office/drawing/2014/main" id="{F24B2833-6BB9-779A-AFC2-DD40561BF22C}"/>
                  </a:ext>
                </a:extLst>
              </p:cNvPr>
              <p:cNvGrpSpPr/>
              <p:nvPr/>
            </p:nvGrpSpPr>
            <p:grpSpPr>
              <a:xfrm>
                <a:off x="6031312" y="4181743"/>
                <a:ext cx="230081" cy="397256"/>
                <a:chOff x="6031312" y="4181743"/>
                <a:chExt cx="230081" cy="397256"/>
              </a:xfrm>
              <a:noFill/>
            </p:grpSpPr>
            <p:sp>
              <p:nvSpPr>
                <p:cNvPr id="27" name="Freeform 26">
                  <a:extLst>
                    <a:ext uri="{FF2B5EF4-FFF2-40B4-BE49-F238E27FC236}">
                      <a16:creationId xmlns:a16="http://schemas.microsoft.com/office/drawing/2014/main" id="{30B198B4-E169-5C75-9E86-7084D3C445F7}"/>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42" name="Freeform 41">
                  <a:extLst>
                    <a:ext uri="{FF2B5EF4-FFF2-40B4-BE49-F238E27FC236}">
                      <a16:creationId xmlns:a16="http://schemas.microsoft.com/office/drawing/2014/main" id="{E5BDF575-C8D6-C2AD-2615-3508CFBADA82}"/>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24" name="Graphic 503">
                <a:extLst>
                  <a:ext uri="{FF2B5EF4-FFF2-40B4-BE49-F238E27FC236}">
                    <a16:creationId xmlns:a16="http://schemas.microsoft.com/office/drawing/2014/main" id="{9D9767AC-E138-839F-ABEC-D3CCC095CB74}"/>
                  </a:ext>
                </a:extLst>
              </p:cNvPr>
              <p:cNvGrpSpPr/>
              <p:nvPr/>
            </p:nvGrpSpPr>
            <p:grpSpPr>
              <a:xfrm>
                <a:off x="6384542" y="4213062"/>
                <a:ext cx="242639" cy="391745"/>
                <a:chOff x="6384542" y="4213062"/>
                <a:chExt cx="242639" cy="391745"/>
              </a:xfrm>
              <a:noFill/>
            </p:grpSpPr>
            <p:sp>
              <p:nvSpPr>
                <p:cNvPr id="25" name="Freeform 24">
                  <a:extLst>
                    <a:ext uri="{FF2B5EF4-FFF2-40B4-BE49-F238E27FC236}">
                      <a16:creationId xmlns:a16="http://schemas.microsoft.com/office/drawing/2014/main" id="{A0DDDE8B-3E01-E09F-FFDC-9DEBBBB97C94}"/>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26" name="Freeform 25">
                  <a:extLst>
                    <a:ext uri="{FF2B5EF4-FFF2-40B4-BE49-F238E27FC236}">
                      <a16:creationId xmlns:a16="http://schemas.microsoft.com/office/drawing/2014/main" id="{D24E9C66-7A82-2128-7264-D674B6D1A75E}"/>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21" name="Freeform 20">
              <a:extLst>
                <a:ext uri="{FF2B5EF4-FFF2-40B4-BE49-F238E27FC236}">
                  <a16:creationId xmlns:a16="http://schemas.microsoft.com/office/drawing/2014/main" id="{66693D89-6032-02B6-789F-B4413986FDFA}"/>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sp>
        <p:nvSpPr>
          <p:cNvPr id="135" name="Text Placeholder 8">
            <a:extLst>
              <a:ext uri="{FF2B5EF4-FFF2-40B4-BE49-F238E27FC236}">
                <a16:creationId xmlns:a16="http://schemas.microsoft.com/office/drawing/2014/main" id="{AA36F111-CF86-7597-240C-7208BC9FFB7C}"/>
              </a:ext>
            </a:extLst>
          </p:cNvPr>
          <p:cNvSpPr txBox="1">
            <a:spLocks/>
          </p:cNvSpPr>
          <p:nvPr/>
        </p:nvSpPr>
        <p:spPr>
          <a:xfrm>
            <a:off x="643969" y="5413519"/>
            <a:ext cx="3180609" cy="1456361"/>
          </a:xfrm>
          <a:prstGeom prst="rect">
            <a:avLst/>
          </a:prstGeom>
        </p:spPr>
        <p:txBody>
          <a:bodyPr anchor="t"/>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660"/>
              </a:lnSpc>
              <a:spcBef>
                <a:spcPts val="0"/>
              </a:spcBef>
              <a:buNone/>
            </a:pPr>
            <a:r>
              <a:rPr lang="en-US" sz="1700" b="1" dirty="0">
                <a:solidFill>
                  <a:srgbClr val="00898B"/>
                </a:solidFill>
                <a:latin typeface="Calibri" panose="020F0502020204030204" pitchFamily="34" charset="0"/>
                <a:cs typeface="Calibri" panose="020F0502020204030204" pitchFamily="34" charset="0"/>
              </a:rPr>
              <a:t>Aziende coinvolte: </a:t>
            </a:r>
          </a:p>
          <a:p>
            <a:pPr marL="0" indent="0">
              <a:lnSpc>
                <a:spcPct val="100000"/>
              </a:lnSpc>
              <a:spcBef>
                <a:spcPts val="0"/>
              </a:spcBef>
              <a:buNone/>
            </a:pPr>
            <a:endParaRPr lang="en-US" sz="800" b="1" dirty="0">
              <a:solidFill>
                <a:srgbClr val="000000"/>
              </a:solidFill>
              <a:latin typeface="Calibri" panose="020F0502020204030204" pitchFamily="34" charset="0"/>
              <a:cs typeface="Calibri" panose="020F0502020204030204" pitchFamily="34" charset="0"/>
            </a:endParaRPr>
          </a:p>
          <a:p>
            <a:pPr marL="317500" indent="-307975">
              <a:lnSpc>
                <a:spcPts val="1660"/>
              </a:lnSpc>
              <a:spcBef>
                <a:spcPts val="0"/>
              </a:spcBef>
              <a:buClr>
                <a:srgbClr val="ADD037"/>
              </a:buClr>
              <a:buFont typeface="+mj-lt"/>
              <a:buAutoNum type="arabicPeriod"/>
            </a:pPr>
            <a:r>
              <a:rPr lang="en-US" sz="1700" b="1" dirty="0">
                <a:solidFill>
                  <a:srgbClr val="000000"/>
                </a:solidFill>
                <a:latin typeface="Calibri" panose="020F0502020204030204" pitchFamily="34" charset="0"/>
                <a:cs typeface="Calibri" panose="020F0502020204030204" pitchFamily="34" charset="0"/>
              </a:rPr>
              <a:t>Nordex </a:t>
            </a:r>
          </a:p>
          <a:p>
            <a:pPr marL="317500" indent="-307975">
              <a:lnSpc>
                <a:spcPct val="100000"/>
              </a:lnSpc>
              <a:spcBef>
                <a:spcPts val="0"/>
              </a:spcBef>
              <a:buClr>
                <a:srgbClr val="ADD037"/>
              </a:buClr>
              <a:buFont typeface="+mj-lt"/>
              <a:buAutoNum type="arabicPeriod"/>
            </a:pPr>
            <a:endParaRPr lang="en-US" sz="800" dirty="0">
              <a:solidFill>
                <a:srgbClr val="000000"/>
              </a:solidFill>
              <a:latin typeface="Calibri" panose="020F0502020204030204" pitchFamily="34" charset="0"/>
              <a:cs typeface="Calibri" panose="020F0502020204030204" pitchFamily="34" charset="0"/>
            </a:endParaRPr>
          </a:p>
          <a:p>
            <a:pPr marL="355600" indent="0">
              <a:lnSpc>
                <a:spcPts val="1260"/>
              </a:lnSpc>
              <a:spcBef>
                <a:spcPts val="0"/>
              </a:spcBef>
              <a:buClr>
                <a:srgbClr val="ADD037"/>
              </a:buClr>
              <a:buNone/>
            </a:pPr>
            <a:r>
              <a:rPr lang="en-US" sz="1300" dirty="0">
                <a:solidFill>
                  <a:srgbClr val="000000"/>
                </a:solidFill>
                <a:latin typeface="Calibri" panose="020F0502020204030204" pitchFamily="34" charset="0"/>
                <a:cs typeface="Calibri" panose="020F0502020204030204" pitchFamily="34" charset="0"/>
              </a:rPr>
              <a:t>Un importante produttore di turbine eoliche che ha integrato sistemi di manutenzione predittiva basati sull'intelligenza artificiale per ottimizzare le prestazioni e la manutenzione delle proprie turbine. </a:t>
            </a:r>
          </a:p>
        </p:txBody>
      </p:sp>
      <p:cxnSp>
        <p:nvCxnSpPr>
          <p:cNvPr id="137" name="Straight Connector 136">
            <a:extLst>
              <a:ext uri="{FF2B5EF4-FFF2-40B4-BE49-F238E27FC236}">
                <a16:creationId xmlns:a16="http://schemas.microsoft.com/office/drawing/2014/main" id="{354C39E6-FF97-95DE-FFAC-A797B7FF0DF5}"/>
              </a:ext>
            </a:extLst>
          </p:cNvPr>
          <p:cNvCxnSpPr>
            <a:cxnSpLocks/>
          </p:cNvCxnSpPr>
          <p:nvPr/>
        </p:nvCxnSpPr>
        <p:spPr>
          <a:xfrm flipH="1">
            <a:off x="544737" y="7186012"/>
            <a:ext cx="66196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9" name="Text Placeholder 8">
            <a:extLst>
              <a:ext uri="{FF2B5EF4-FFF2-40B4-BE49-F238E27FC236}">
                <a16:creationId xmlns:a16="http://schemas.microsoft.com/office/drawing/2014/main" id="{96A2275A-F00F-915D-BA5F-80E68C099BBE}"/>
              </a:ext>
            </a:extLst>
          </p:cNvPr>
          <p:cNvSpPr txBox="1">
            <a:spLocks/>
          </p:cNvSpPr>
          <p:nvPr/>
        </p:nvSpPr>
        <p:spPr>
          <a:xfrm>
            <a:off x="3824578" y="7908333"/>
            <a:ext cx="3074432" cy="1456361"/>
          </a:xfrm>
          <a:prstGeom prst="rect">
            <a:avLst/>
          </a:prstGeom>
        </p:spPr>
        <p:txBody>
          <a:bodyPr anchor="t"/>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52425" indent="-342900">
              <a:lnSpc>
                <a:spcPts val="1660"/>
              </a:lnSpc>
              <a:spcBef>
                <a:spcPts val="0"/>
              </a:spcBef>
              <a:buClr>
                <a:srgbClr val="ADD037"/>
              </a:buClr>
              <a:buFont typeface="+mj-lt"/>
              <a:buAutoNum type="arabicPeriod" startAt="2"/>
            </a:pPr>
            <a:r>
              <a:rPr lang="en-US" sz="1700" b="1" dirty="0">
                <a:solidFill>
                  <a:srgbClr val="000000"/>
                </a:solidFill>
                <a:latin typeface="Calibri" panose="020F0502020204030204" pitchFamily="34" charset="0"/>
                <a:cs typeface="Calibri" panose="020F0502020204030204" pitchFamily="34" charset="0"/>
              </a:rPr>
              <a:t>Il cluster delle attrezzature di sollevamento</a:t>
            </a:r>
          </a:p>
          <a:p>
            <a:pPr marL="317500" indent="-307975">
              <a:lnSpc>
                <a:spcPct val="100000"/>
              </a:lnSpc>
              <a:spcBef>
                <a:spcPts val="0"/>
              </a:spcBef>
              <a:buClr>
                <a:srgbClr val="ADD037"/>
              </a:buClr>
              <a:buFont typeface="+mj-lt"/>
              <a:buAutoNum type="arabicPeriod" startAt="2"/>
            </a:pPr>
            <a:endParaRPr lang="en-US" sz="800" dirty="0">
              <a:solidFill>
                <a:srgbClr val="000000"/>
              </a:solidFill>
              <a:latin typeface="Calibri" panose="020F0502020204030204" pitchFamily="34" charset="0"/>
              <a:cs typeface="Calibri" panose="020F0502020204030204" pitchFamily="34" charset="0"/>
            </a:endParaRPr>
          </a:p>
          <a:p>
            <a:pPr marL="355600" indent="0">
              <a:lnSpc>
                <a:spcPts val="1260"/>
              </a:lnSpc>
              <a:spcBef>
                <a:spcPts val="0"/>
              </a:spcBef>
              <a:buClr>
                <a:srgbClr val="ADD037"/>
              </a:buClr>
              <a:buNone/>
            </a:pPr>
            <a:r>
              <a:rPr lang="en-US" sz="1300" dirty="0">
                <a:solidFill>
                  <a:srgbClr val="000000"/>
                </a:solidFill>
                <a:latin typeface="Calibri" panose="020F0502020204030204" pitchFamily="34" charset="0"/>
                <a:cs typeface="Calibri" panose="020F0502020204030204" pitchFamily="34" charset="0"/>
              </a:rPr>
              <a:t>Un importante produttore di turbine eoliche che ha integrato sistemi di manutenzione predittiva basati sull'intelligenza artificiale per ottimizzare le prestazioni e la manutenzione delle proprie turbine. </a:t>
            </a:r>
          </a:p>
        </p:txBody>
      </p:sp>
      <p:cxnSp>
        <p:nvCxnSpPr>
          <p:cNvPr id="143" name="Straight Connector 142">
            <a:extLst>
              <a:ext uri="{FF2B5EF4-FFF2-40B4-BE49-F238E27FC236}">
                <a16:creationId xmlns:a16="http://schemas.microsoft.com/office/drawing/2014/main" id="{D3EA5DE1-7509-A181-10DC-DA468449A599}"/>
              </a:ext>
            </a:extLst>
          </p:cNvPr>
          <p:cNvCxnSpPr>
            <a:cxnSpLocks/>
          </p:cNvCxnSpPr>
          <p:nvPr/>
        </p:nvCxnSpPr>
        <p:spPr>
          <a:xfrm flipH="1">
            <a:off x="544737" y="9665977"/>
            <a:ext cx="66196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02D3A8F6-AACF-5812-AB18-1916B291F428}"/>
              </a:ext>
            </a:extLst>
          </p:cNvPr>
          <p:cNvGrpSpPr/>
          <p:nvPr/>
        </p:nvGrpSpPr>
        <p:grpSpPr>
          <a:xfrm>
            <a:off x="4120753" y="5312164"/>
            <a:ext cx="3438922" cy="2437858"/>
            <a:chOff x="1950804" y="3053151"/>
            <a:chExt cx="4822143" cy="3418425"/>
          </a:xfrm>
        </p:grpSpPr>
        <p:pic>
          <p:nvPicPr>
            <p:cNvPr id="145" name="Picture 144">
              <a:extLst>
                <a:ext uri="{FF2B5EF4-FFF2-40B4-BE49-F238E27FC236}">
                  <a16:creationId xmlns:a16="http://schemas.microsoft.com/office/drawing/2014/main" id="{0A2A473A-E447-2F73-7A6D-64F1538321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146" name="Rectangle 145">
              <a:extLst>
                <a:ext uri="{FF2B5EF4-FFF2-40B4-BE49-F238E27FC236}">
                  <a16:creationId xmlns:a16="http://schemas.microsoft.com/office/drawing/2014/main" id="{A4077A85-9CFB-4A95-F22D-F00D3473E012}"/>
                </a:ext>
              </a:extLst>
            </p:cNvPr>
            <p:cNvSpPr/>
            <p:nvPr/>
          </p:nvSpPr>
          <p:spPr>
            <a:xfrm>
              <a:off x="2745449" y="3370988"/>
              <a:ext cx="4027498" cy="2440832"/>
            </a:xfrm>
            <a:prstGeom prst="rect">
              <a:avLst/>
            </a:prstGeom>
            <a:blipFill dpi="0" rotWithShape="1">
              <a:blip r:embed="rId4" cstate="screen">
                <a:extLst>
                  <a:ext uri="{28A0092B-C50C-407E-A947-70E740481C1C}">
                    <a14:useLocalDpi xmlns:a14="http://schemas.microsoft.com/office/drawing/2010/main"/>
                  </a:ext>
                </a:extLst>
              </a:blip>
              <a:srcRect/>
              <a:stretch>
                <a:fillRect t="-814" b="-66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47" name="Group 146">
            <a:extLst>
              <a:ext uri="{FF2B5EF4-FFF2-40B4-BE49-F238E27FC236}">
                <a16:creationId xmlns:a16="http://schemas.microsoft.com/office/drawing/2014/main" id="{6232E4BB-D09C-87C6-6EF8-9879A4FB22AD}"/>
              </a:ext>
            </a:extLst>
          </p:cNvPr>
          <p:cNvGrpSpPr/>
          <p:nvPr/>
        </p:nvGrpSpPr>
        <p:grpSpPr>
          <a:xfrm rot="20570557">
            <a:off x="3976390" y="6026752"/>
            <a:ext cx="1013273" cy="1008681"/>
            <a:chOff x="2301368" y="4765438"/>
            <a:chExt cx="1350264" cy="1344145"/>
          </a:xfrm>
        </p:grpSpPr>
        <p:sp>
          <p:nvSpPr>
            <p:cNvPr id="148" name="Oval 147">
              <a:extLst>
                <a:ext uri="{FF2B5EF4-FFF2-40B4-BE49-F238E27FC236}">
                  <a16:creationId xmlns:a16="http://schemas.microsoft.com/office/drawing/2014/main" id="{AD7600B9-1864-3BD4-66CA-0CC02730576A}"/>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49" name="TextBox 148">
              <a:extLst>
                <a:ext uri="{FF2B5EF4-FFF2-40B4-BE49-F238E27FC236}">
                  <a16:creationId xmlns:a16="http://schemas.microsoft.com/office/drawing/2014/main" id="{151EE2FF-C762-1FE3-66F2-956EAFBFB55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grpSp>
        <p:nvGrpSpPr>
          <p:cNvPr id="150" name="Group 149">
            <a:extLst>
              <a:ext uri="{FF2B5EF4-FFF2-40B4-BE49-F238E27FC236}">
                <a16:creationId xmlns:a16="http://schemas.microsoft.com/office/drawing/2014/main" id="{86593AD3-3090-261C-965E-2C9DDB0D787A}"/>
              </a:ext>
            </a:extLst>
          </p:cNvPr>
          <p:cNvGrpSpPr/>
          <p:nvPr/>
        </p:nvGrpSpPr>
        <p:grpSpPr>
          <a:xfrm>
            <a:off x="-21247" y="7778259"/>
            <a:ext cx="3320467" cy="2437858"/>
            <a:chOff x="2745449" y="3053151"/>
            <a:chExt cx="4656043" cy="3418425"/>
          </a:xfrm>
        </p:grpSpPr>
        <p:pic>
          <p:nvPicPr>
            <p:cNvPr id="151" name="Picture 150">
              <a:extLst>
                <a:ext uri="{FF2B5EF4-FFF2-40B4-BE49-F238E27FC236}">
                  <a16:creationId xmlns:a16="http://schemas.microsoft.com/office/drawing/2014/main" id="{E4E63F14-E99C-1A67-29B7-E13B1FBE26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563" r="2820"/>
            <a:stretch/>
          </p:blipFill>
          <p:spPr>
            <a:xfrm>
              <a:off x="2767636" y="3053151"/>
              <a:ext cx="4633856" cy="3418425"/>
            </a:xfrm>
            <a:prstGeom prst="rect">
              <a:avLst/>
            </a:prstGeom>
          </p:spPr>
        </p:pic>
        <p:sp>
          <p:nvSpPr>
            <p:cNvPr id="152" name="Rectangle 151">
              <a:extLst>
                <a:ext uri="{FF2B5EF4-FFF2-40B4-BE49-F238E27FC236}">
                  <a16:creationId xmlns:a16="http://schemas.microsoft.com/office/drawing/2014/main" id="{1EE24DFF-E93B-D500-086B-4F86404C9746}"/>
                </a:ext>
              </a:extLst>
            </p:cNvPr>
            <p:cNvSpPr/>
            <p:nvPr/>
          </p:nvSpPr>
          <p:spPr>
            <a:xfrm>
              <a:off x="2745449" y="3370988"/>
              <a:ext cx="4027498" cy="2440832"/>
            </a:xfrm>
            <a:prstGeom prst="rect">
              <a:avLst/>
            </a:prstGeom>
            <a:blipFill dpi="0" rotWithShape="1">
              <a:blip r:embed="rId7" cstate="screen">
                <a:extLst>
                  <a:ext uri="{28A0092B-C50C-407E-A947-70E740481C1C}">
                    <a14:useLocalDpi xmlns:a14="http://schemas.microsoft.com/office/drawing/2010/main"/>
                  </a:ext>
                </a:extLst>
              </a:blip>
              <a:srcRect/>
              <a:stretch>
                <a:fillRect t="-1721" b="-88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53" name="Group 152">
            <a:extLst>
              <a:ext uri="{FF2B5EF4-FFF2-40B4-BE49-F238E27FC236}">
                <a16:creationId xmlns:a16="http://schemas.microsoft.com/office/drawing/2014/main" id="{680EADEB-16A8-2AF0-1CFD-FDDA143754F3}"/>
              </a:ext>
            </a:extLst>
          </p:cNvPr>
          <p:cNvGrpSpPr/>
          <p:nvPr/>
        </p:nvGrpSpPr>
        <p:grpSpPr>
          <a:xfrm rot="20570557">
            <a:off x="2344335" y="8101984"/>
            <a:ext cx="1013273" cy="1008681"/>
            <a:chOff x="2301368" y="4765438"/>
            <a:chExt cx="1350264" cy="1344145"/>
          </a:xfrm>
        </p:grpSpPr>
        <p:sp>
          <p:nvSpPr>
            <p:cNvPr id="154" name="Oval 153">
              <a:extLst>
                <a:ext uri="{FF2B5EF4-FFF2-40B4-BE49-F238E27FC236}">
                  <a16:creationId xmlns:a16="http://schemas.microsoft.com/office/drawing/2014/main" id="{FDDAFE6E-0BD9-CCC7-0788-0F19DF06AA73}"/>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5" name="TextBox 154">
              <a:extLst>
                <a:ext uri="{FF2B5EF4-FFF2-40B4-BE49-F238E27FC236}">
                  <a16:creationId xmlns:a16="http://schemas.microsoft.com/office/drawing/2014/main" id="{7A439F14-EF92-4C73-F913-CEE6BAE4264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4420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67ED-46AD-F35A-9CC2-9928C92F37AB}"/>
            </a:ext>
          </a:extLst>
        </p:cNvPr>
        <p:cNvGrpSpPr/>
        <p:nvPr/>
      </p:nvGrpSpPr>
      <p:grpSpPr>
        <a:xfrm>
          <a:off x="0" y="0"/>
          <a:ext cx="0" cy="0"/>
          <a:chOff x="0" y="0"/>
          <a:chExt cx="0" cy="0"/>
        </a:xfrm>
      </p:grpSpPr>
      <p:grpSp>
        <p:nvGrpSpPr>
          <p:cNvPr id="23" name="Graphic 2">
            <a:extLst>
              <a:ext uri="{FF2B5EF4-FFF2-40B4-BE49-F238E27FC236}">
                <a16:creationId xmlns:a16="http://schemas.microsoft.com/office/drawing/2014/main" id="{A3CDF81C-FB87-142E-F5B0-4A0520EAAC52}"/>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A7D14CD5-9297-0A96-AF7B-427B530A985E}"/>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B8FE606-98BB-1FDE-7F93-F0F29FB3079B}"/>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B82644B6-A389-DEAA-9F93-8AABDF4251D8}"/>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7F8814D7-7041-46E0-792E-F20898BA136D}"/>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29B997AF-6D1E-60D4-DC04-28A18D10D29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0" name="Slide Number Placeholder 5">
            <a:extLst>
              <a:ext uri="{FF2B5EF4-FFF2-40B4-BE49-F238E27FC236}">
                <a16:creationId xmlns:a16="http://schemas.microsoft.com/office/drawing/2014/main" id="{8AA37F36-7589-C51E-C840-4F35BE81BDFE}"/>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26</a:t>
            </a:fld>
            <a:endParaRPr lang="en-US" dirty="0">
              <a:solidFill>
                <a:srgbClr val="262626"/>
              </a:solidFill>
            </a:endParaRPr>
          </a:p>
        </p:txBody>
      </p:sp>
      <p:sp>
        <p:nvSpPr>
          <p:cNvPr id="18" name="Freeform 17">
            <a:extLst>
              <a:ext uri="{FF2B5EF4-FFF2-40B4-BE49-F238E27FC236}">
                <a16:creationId xmlns:a16="http://schemas.microsoft.com/office/drawing/2014/main" id="{012D395E-BF07-ADCC-1D43-C4AEB43AB856}"/>
              </a:ext>
            </a:extLst>
          </p:cNvPr>
          <p:cNvSpPr/>
          <p:nvPr/>
        </p:nvSpPr>
        <p:spPr>
          <a:xfrm rot="11406470">
            <a:off x="6448443" y="200421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8FEA6706-D00C-98DB-2652-1625138E9AD7}"/>
              </a:ext>
            </a:extLst>
          </p:cNvPr>
          <p:cNvSpPr txBox="1"/>
          <p:nvPr/>
        </p:nvSpPr>
        <p:spPr>
          <a:xfrm>
            <a:off x="631727" y="40855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17" name="Text Placeholder 1">
            <a:extLst>
              <a:ext uri="{FF2B5EF4-FFF2-40B4-BE49-F238E27FC236}">
                <a16:creationId xmlns:a16="http://schemas.microsoft.com/office/drawing/2014/main" id="{15901BCD-714C-C319-B8B8-6CDE3E6BD93A}"/>
              </a:ext>
            </a:extLst>
          </p:cNvPr>
          <p:cNvSpPr txBox="1">
            <a:spLocks/>
          </p:cNvSpPr>
          <p:nvPr/>
        </p:nvSpPr>
        <p:spPr>
          <a:xfrm>
            <a:off x="649800" y="806919"/>
            <a:ext cx="6349150" cy="1694438"/>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L'energia eolica svolge un ruolo fondamentale nella strategia norvegese in materia di energie rinnovabili, contribuendo in modo significativo alla riduzione delle emissioni di carbonio e all'aumento dell'indipendenza energetica. Tuttavia, la manutenzione delle turbine eoliche rappresenta una sfida importante, poiché guasti imprevisti, condizioni meteorologiche avverse e costi di manutenzione elevati possono causare tempi di inattività prolungati e una riduzione della produzione di energia. I metodi di manutenzione tradizionali si basano spesso su ispezioni programmate o riparazioni reattive, che possono comportare un'allocazione inefficiente delle risorse e costi operativi più elevati.  Data la crescente importanza della sostenibilità nel settore energetico, era necessario un approccio più proattivo e intelligente alla manutenzione delle turbine. L'intelligenza artificiale (AI) ha offerto una soluzione promettente, consentendo il monitoraggio in tempo reale e l'analisi predittiva per anticipare potenziali problemi prima che si aggravino, migliorando in ultima analisi l'efficienza, l'affidabilità e la sostenibilità della produzione di energia eolica.</a:t>
            </a:r>
          </a:p>
        </p:txBody>
      </p:sp>
      <p:cxnSp>
        <p:nvCxnSpPr>
          <p:cNvPr id="19" name="Straight Connector 18">
            <a:extLst>
              <a:ext uri="{FF2B5EF4-FFF2-40B4-BE49-F238E27FC236}">
                <a16:creationId xmlns:a16="http://schemas.microsoft.com/office/drawing/2014/main" id="{A5EDB53D-EF11-C07E-BC24-73CB061227C6}"/>
              </a:ext>
            </a:extLst>
          </p:cNvPr>
          <p:cNvCxnSpPr>
            <a:cxnSpLocks/>
            <a:stCxn id="12" idx="1"/>
          </p:cNvCxnSpPr>
          <p:nvPr/>
        </p:nvCxnSpPr>
        <p:spPr>
          <a:xfrm flipH="1" flipV="1">
            <a:off x="15128" y="59123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FA313FC-39C0-0FBF-E71B-D2477AEF87D5}"/>
              </a:ext>
            </a:extLst>
          </p:cNvPr>
          <p:cNvCxnSpPr>
            <a:cxnSpLocks/>
          </p:cNvCxnSpPr>
          <p:nvPr/>
        </p:nvCxnSpPr>
        <p:spPr>
          <a:xfrm flipH="1">
            <a:off x="-27131" y="5112878"/>
            <a:ext cx="3055319"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C81FCC2-2B52-D0AE-F355-27287BF20CDD}"/>
              </a:ext>
            </a:extLst>
          </p:cNvPr>
          <p:cNvCxnSpPr>
            <a:cxnSpLocks/>
          </p:cNvCxnSpPr>
          <p:nvPr/>
        </p:nvCxnSpPr>
        <p:spPr>
          <a:xfrm>
            <a:off x="3028188" y="5037762"/>
            <a:ext cx="0" cy="354346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4718DF4-00BB-A510-BCD9-6B167644CAD4}"/>
              </a:ext>
            </a:extLst>
          </p:cNvPr>
          <p:cNvSpPr txBox="1"/>
          <p:nvPr/>
        </p:nvSpPr>
        <p:spPr>
          <a:xfrm>
            <a:off x="586524" y="4971870"/>
            <a:ext cx="2307277" cy="1121141"/>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Il sistema basato sull'IA offre diverse funzionalità chiave, tra cui:</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D7458E24-9F61-AC5C-5B60-4E7AA9C2E7A9}"/>
              </a:ext>
            </a:extLst>
          </p:cNvPr>
          <p:cNvSpPr txBox="1"/>
          <p:nvPr/>
        </p:nvSpPr>
        <p:spPr>
          <a:xfrm>
            <a:off x="2806278" y="5037760"/>
            <a:ext cx="4307893" cy="3670685"/>
          </a:xfrm>
          <a:prstGeom prst="rect">
            <a:avLst/>
          </a:prstGeom>
          <a:noFill/>
        </p:spPr>
        <p:txBody>
          <a:bodyPr wrap="square" rtlCol="0">
            <a:spAutoFit/>
          </a:bodyPr>
          <a:lstStyle/>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01. </a:t>
            </a:r>
            <a:r>
              <a:rPr lang="en-US" sz="1600" b="1" dirty="0">
                <a:solidFill>
                  <a:srgbClr val="00898B"/>
                </a:solidFill>
                <a:latin typeface="Calibri" panose="020F0502020204030204" pitchFamily="34" charset="0"/>
                <a:cs typeface="Calibri" panose="020F0502020204030204" pitchFamily="34" charset="0"/>
              </a:rPr>
              <a:t>   Rilevamento precoce dei guasti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Identificazione di problemi minori prima che si trasformino in guasti gravi.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02. </a:t>
            </a:r>
            <a:r>
              <a:rPr lang="en-US" sz="1600" b="1" dirty="0">
                <a:solidFill>
                  <a:srgbClr val="00898B"/>
                </a:solidFill>
                <a:latin typeface="Calibri" panose="020F0502020204030204" pitchFamily="34" charset="0"/>
                <a:cs typeface="Calibri" panose="020F0502020204030204" pitchFamily="34" charset="0"/>
              </a:rPr>
              <a:t>   Monitoraggio in tempo reale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Monitoraggio continuo delle prestazioni delle turbine, anche nei parchi eolici offshore remoti.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03. </a:t>
            </a:r>
            <a:r>
              <a:rPr lang="en-US" sz="1600" b="1" dirty="0">
                <a:solidFill>
                  <a:srgbClr val="00898B"/>
                </a:solidFill>
                <a:latin typeface="Calibri" panose="020F0502020204030204" pitchFamily="34" charset="0"/>
                <a:cs typeface="Calibri" panose="020F0502020204030204" pitchFamily="34" charset="0"/>
              </a:rPr>
              <a:t>   Avvisi automatici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Notifica ai team di manutenzione quando vengono rilevate anomalie o potenziali guasti.</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04. </a:t>
            </a:r>
            <a:r>
              <a:rPr lang="en-US" sz="1600" b="1" dirty="0">
                <a:solidFill>
                  <a:srgbClr val="00898B"/>
                </a:solidFill>
                <a:latin typeface="Calibri" panose="020F0502020204030204" pitchFamily="34" charset="0"/>
                <a:cs typeface="Calibri" panose="020F0502020204030204" pitchFamily="34" charset="0"/>
              </a:rPr>
              <a:t>   Allocazione </a:t>
            </a:r>
            <a:r>
              <a:rPr lang="en-US" sz="1600" b="1" dirty="0" err="1">
                <a:solidFill>
                  <a:srgbClr val="00898B"/>
                </a:solidFill>
                <a:latin typeface="Calibri" panose="020F0502020204030204" pitchFamily="34" charset="0"/>
                <a:cs typeface="Calibri" panose="020F0502020204030204" pitchFamily="34" charset="0"/>
              </a:rPr>
              <a:t>ottimizzata </a:t>
            </a:r>
            <a:r>
              <a:rPr lang="en-US" sz="1600" b="1" dirty="0">
                <a:solidFill>
                  <a:srgbClr val="00898B"/>
                </a:solidFill>
                <a:latin typeface="Calibri" panose="020F0502020204030204" pitchFamily="34" charset="0"/>
                <a:cs typeface="Calibri" panose="020F0502020204030204" pitchFamily="34" charset="0"/>
              </a:rPr>
              <a:t>delle risorse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Garantire che gli interventi di manutenzione si concentrino sulle turbine più a rischio, riducendo le interruzioni operative.</a:t>
            </a:r>
          </a:p>
          <a:p>
            <a:pPr marL="58420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a:p>
            <a:pPr marL="585788" indent="-576263">
              <a:lnSpc>
                <a:spcPts val="1540"/>
              </a:lnSpc>
            </a:pPr>
            <a:r>
              <a:rPr lang="en-US" sz="1800" b="1" dirty="0">
                <a:solidFill>
                  <a:schemeClr val="bg1"/>
                </a:solidFill>
                <a:highlight>
                  <a:srgbClr val="ADD037"/>
                </a:highlight>
                <a:latin typeface="Calibri" panose="020F0502020204030204" pitchFamily="34" charset="0"/>
                <a:cs typeface="Calibri" panose="020F0502020204030204" pitchFamily="34" charset="0"/>
              </a:rPr>
              <a:t> 05. </a:t>
            </a:r>
            <a:r>
              <a:rPr lang="en-US" sz="1600" b="1" dirty="0">
                <a:solidFill>
                  <a:srgbClr val="00898B"/>
                </a:solidFill>
                <a:latin typeface="Calibri" panose="020F0502020204030204" pitchFamily="34" charset="0"/>
                <a:cs typeface="Calibri" panose="020F0502020204030204" pitchFamily="34" charset="0"/>
              </a:rPr>
              <a:t>   Integrazione con i gemelli digitali </a:t>
            </a:r>
          </a:p>
          <a:p>
            <a:pPr marL="585788" indent="-576263"/>
            <a:r>
              <a:rPr lang="en-US" sz="400" b="1" dirty="0">
                <a:solidFill>
                  <a:srgbClr val="000000"/>
                </a:solidFill>
                <a:latin typeface="Calibri" panose="020F0502020204030204" pitchFamily="34" charset="0"/>
                <a:cs typeface="Calibri" panose="020F0502020204030204" pitchFamily="34" charset="0"/>
              </a:rPr>
              <a:t>	</a:t>
            </a:r>
          </a:p>
          <a:p>
            <a:pPr marL="584200">
              <a:lnSpc>
                <a:spcPts val="1240"/>
              </a:lnSpc>
              <a:buClr>
                <a:srgbClr val="60BB47"/>
              </a:buClr>
            </a:pPr>
            <a:r>
              <a:rPr lang="en-US" sz="1150" dirty="0">
                <a:solidFill>
                  <a:srgbClr val="000000"/>
                </a:solidFill>
                <a:latin typeface="Calibri" panose="020F0502020204030204" pitchFamily="34" charset="0"/>
                <a:cs typeface="Calibri" panose="020F0502020204030204" pitchFamily="34" charset="0"/>
              </a:rPr>
              <a:t>Simulazione delle prestazioni delle turbine per testare e perfezionare i modelli predittivi.</a:t>
            </a:r>
          </a:p>
          <a:p>
            <a:pPr marL="75565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BF2585A6-ED34-2DA4-46E9-68CD626D400F}"/>
              </a:ext>
            </a:extLst>
          </p:cNvPr>
          <p:cNvCxnSpPr>
            <a:cxnSpLocks/>
          </p:cNvCxnSpPr>
          <p:nvPr/>
        </p:nvCxnSpPr>
        <p:spPr>
          <a:xfrm flipH="1">
            <a:off x="3038858" y="5658563"/>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7E6CC33-7774-6E89-9DEC-F2D45B435D93}"/>
              </a:ext>
            </a:extLst>
          </p:cNvPr>
          <p:cNvCxnSpPr>
            <a:cxnSpLocks/>
          </p:cNvCxnSpPr>
          <p:nvPr/>
        </p:nvCxnSpPr>
        <p:spPr>
          <a:xfrm flipH="1">
            <a:off x="3038858" y="6382911"/>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5A6571B-EB4A-D29E-FC54-1A5E0F97B621}"/>
              </a:ext>
            </a:extLst>
          </p:cNvPr>
          <p:cNvCxnSpPr>
            <a:cxnSpLocks/>
          </p:cNvCxnSpPr>
          <p:nvPr/>
        </p:nvCxnSpPr>
        <p:spPr>
          <a:xfrm flipH="1">
            <a:off x="3038858" y="7078572"/>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4E8D8F-5031-90B8-F366-30EB8AC11317}"/>
              </a:ext>
            </a:extLst>
          </p:cNvPr>
          <p:cNvCxnSpPr>
            <a:cxnSpLocks/>
          </p:cNvCxnSpPr>
          <p:nvPr/>
        </p:nvCxnSpPr>
        <p:spPr>
          <a:xfrm flipH="1">
            <a:off x="3038858" y="7781129"/>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CC9E2BE6-2D09-8115-C14E-1DBC2F694A0B}"/>
              </a:ext>
            </a:extLst>
          </p:cNvPr>
          <p:cNvSpPr txBox="1"/>
          <p:nvPr/>
        </p:nvSpPr>
        <p:spPr>
          <a:xfrm>
            <a:off x="610783" y="2974996"/>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 </a:t>
            </a:r>
          </a:p>
        </p:txBody>
      </p:sp>
      <p:cxnSp>
        <p:nvCxnSpPr>
          <p:cNvPr id="55" name="Straight Connector 54">
            <a:extLst>
              <a:ext uri="{FF2B5EF4-FFF2-40B4-BE49-F238E27FC236}">
                <a16:creationId xmlns:a16="http://schemas.microsoft.com/office/drawing/2014/main" id="{B28BB7AB-8FAE-5CBA-1B1B-E23DC4D15C77}"/>
              </a:ext>
            </a:extLst>
          </p:cNvPr>
          <p:cNvCxnSpPr>
            <a:cxnSpLocks/>
            <a:stCxn id="54" idx="1"/>
          </p:cNvCxnSpPr>
          <p:nvPr/>
        </p:nvCxnSpPr>
        <p:spPr>
          <a:xfrm flipH="1" flipV="1">
            <a:off x="-5816" y="3157673"/>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56" name="Text Placeholder 1">
            <a:extLst>
              <a:ext uri="{FF2B5EF4-FFF2-40B4-BE49-F238E27FC236}">
                <a16:creationId xmlns:a16="http://schemas.microsoft.com/office/drawing/2014/main" id="{E3D84639-E4FD-ADD2-04C8-D129B07DCEBD}"/>
              </a:ext>
            </a:extLst>
          </p:cNvPr>
          <p:cNvSpPr txBox="1">
            <a:spLocks/>
          </p:cNvSpPr>
          <p:nvPr/>
        </p:nvSpPr>
        <p:spPr>
          <a:xfrm>
            <a:off x="610783" y="3384199"/>
            <a:ext cx="6349150" cy="152255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Per affrontare queste sfide, Nordex ed Equinor hanno sviluppato e implementato un sistema di manutenzione predittiva basato sull'intelligenza artificiale. Il sistema sfrutta i dati raccolti da sensori avanzati installati sulle turbine eoliche, monitorando continuamente indicatori chiave di prestazione quali livelli di vibrazione, fluttuazioni di temperatura, velocità del vento, movimento delle pale e usura dei componenti.</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Utilizzando algoritmi di apprendimento automatico, il sistema analizza i dati storici e in tempo reale per rilevare modelli, anomalie e segnali di allarme precoci di potenziali guasti. Invece di affidarsi a programmi di manutenzione fissi, le informazioni basate sull'intelligenza artificiale consentono agli operatori di eseguire la manutenzione solo quando necessario, prevenendo i guasti e </a:t>
            </a:r>
            <a:r>
              <a:rPr lang="en-US" sz="1150" b="0" dirty="0" err="1">
                <a:solidFill>
                  <a:srgbClr val="262626"/>
                </a:solidFill>
              </a:rPr>
              <a:t>riducendo al minimo </a:t>
            </a:r>
            <a:r>
              <a:rPr lang="en-US" sz="1150" b="0" dirty="0">
                <a:solidFill>
                  <a:srgbClr val="262626"/>
                </a:solidFill>
              </a:rPr>
              <a:t>gli interventi di assistenza non necessari.</a:t>
            </a:r>
          </a:p>
          <a:p>
            <a:pPr algn="just">
              <a:lnSpc>
                <a:spcPts val="1220"/>
              </a:lnSpc>
              <a:spcBef>
                <a:spcPts val="0"/>
              </a:spcBef>
            </a:pPr>
            <a:endParaRPr lang="en-US" sz="1150" b="0" dirty="0">
              <a:solidFill>
                <a:srgbClr val="262626"/>
              </a:solidFill>
            </a:endParaRPr>
          </a:p>
        </p:txBody>
      </p:sp>
      <p:cxnSp>
        <p:nvCxnSpPr>
          <p:cNvPr id="60" name="Straight Connector 59">
            <a:extLst>
              <a:ext uri="{FF2B5EF4-FFF2-40B4-BE49-F238E27FC236}">
                <a16:creationId xmlns:a16="http://schemas.microsoft.com/office/drawing/2014/main" id="{1BAC3CE3-51E5-8DB9-E2CE-6F4B8C3F629E}"/>
              </a:ext>
            </a:extLst>
          </p:cNvPr>
          <p:cNvCxnSpPr>
            <a:cxnSpLocks/>
          </p:cNvCxnSpPr>
          <p:nvPr/>
        </p:nvCxnSpPr>
        <p:spPr>
          <a:xfrm flipH="1">
            <a:off x="3038858" y="8581229"/>
            <a:ext cx="45123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B48ED80C-9731-7438-36E5-A913F067E7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9524" b="19524"/>
          <a:stretch/>
        </p:blipFill>
        <p:spPr>
          <a:xfrm flipH="1">
            <a:off x="4029740" y="8551057"/>
            <a:ext cx="3529935" cy="1613670"/>
          </a:xfrm>
          <a:prstGeom prst="rect">
            <a:avLst/>
          </a:prstGeom>
        </p:spPr>
      </p:pic>
      <p:sp>
        <p:nvSpPr>
          <p:cNvPr id="79" name="object 13">
            <a:extLst>
              <a:ext uri="{FF2B5EF4-FFF2-40B4-BE49-F238E27FC236}">
                <a16:creationId xmlns:a16="http://schemas.microsoft.com/office/drawing/2014/main" id="{BE5E5CA4-C698-9A01-22A0-ADAF4B56680C}"/>
              </a:ext>
            </a:extLst>
          </p:cNvPr>
          <p:cNvSpPr/>
          <p:nvPr/>
        </p:nvSpPr>
        <p:spPr>
          <a:xfrm rot="16200000">
            <a:off x="2407764" y="6139788"/>
            <a:ext cx="1613669" cy="6436206"/>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80" name="TextBox 79">
            <a:extLst>
              <a:ext uri="{FF2B5EF4-FFF2-40B4-BE49-F238E27FC236}">
                <a16:creationId xmlns:a16="http://schemas.microsoft.com/office/drawing/2014/main" id="{B6C4F6DA-E20E-A9C3-B2EC-CDAAE1370CF1}"/>
              </a:ext>
            </a:extLst>
          </p:cNvPr>
          <p:cNvSpPr txBox="1"/>
          <p:nvPr/>
        </p:nvSpPr>
        <p:spPr>
          <a:xfrm>
            <a:off x="689310" y="9008040"/>
            <a:ext cx="3914585" cy="1054135"/>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Passando da un approccio reattivo a uno predittivo, Nordex ed Equinor hanno migliorato significativamente l'affidabilità e la durata delle loro turbine eoliche, aumentando l'efficienza e la sostenibilità complessive.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81" name="Group 80">
            <a:extLst>
              <a:ext uri="{FF2B5EF4-FFF2-40B4-BE49-F238E27FC236}">
                <a16:creationId xmlns:a16="http://schemas.microsoft.com/office/drawing/2014/main" id="{A7C2C599-0E92-48BF-10EA-27621191513D}"/>
              </a:ext>
            </a:extLst>
          </p:cNvPr>
          <p:cNvGrpSpPr/>
          <p:nvPr/>
        </p:nvGrpSpPr>
        <p:grpSpPr>
          <a:xfrm>
            <a:off x="2393336" y="8331115"/>
            <a:ext cx="506531" cy="527128"/>
            <a:chOff x="3402050" y="5539672"/>
            <a:chExt cx="751576" cy="782137"/>
          </a:xfrm>
        </p:grpSpPr>
        <p:sp>
          <p:nvSpPr>
            <p:cNvPr id="82" name="Freeform 81">
              <a:extLst>
                <a:ext uri="{FF2B5EF4-FFF2-40B4-BE49-F238E27FC236}">
                  <a16:creationId xmlns:a16="http://schemas.microsoft.com/office/drawing/2014/main" id="{B0E4F648-09A7-4EF1-BA9A-7343706FB169}"/>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83" name="Freeform 82">
              <a:extLst>
                <a:ext uri="{FF2B5EF4-FFF2-40B4-BE49-F238E27FC236}">
                  <a16:creationId xmlns:a16="http://schemas.microsoft.com/office/drawing/2014/main" id="{19FE9EAC-DC8D-4063-DD96-DAD2A45F718A}"/>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84" name="Freeform 83">
              <a:extLst>
                <a:ext uri="{FF2B5EF4-FFF2-40B4-BE49-F238E27FC236}">
                  <a16:creationId xmlns:a16="http://schemas.microsoft.com/office/drawing/2014/main" id="{25A4C291-46B0-4A87-B829-18FE4986EEC9}"/>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85" name="Freeform 84">
            <a:extLst>
              <a:ext uri="{FF2B5EF4-FFF2-40B4-BE49-F238E27FC236}">
                <a16:creationId xmlns:a16="http://schemas.microsoft.com/office/drawing/2014/main" id="{ABAFBBA8-9795-40D7-85CC-542DF65AEEB8}"/>
              </a:ext>
            </a:extLst>
          </p:cNvPr>
          <p:cNvSpPr/>
          <p:nvPr/>
        </p:nvSpPr>
        <p:spPr>
          <a:xfrm rot="907098">
            <a:off x="-520516" y="9325379"/>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140734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BA31E-9E9B-9AEC-5B75-DA129FC47F5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14F25B9-2EE1-7073-D77A-FE69D9BFEB68}"/>
              </a:ext>
            </a:extLst>
          </p:cNvPr>
          <p:cNvPicPr>
            <a:picLocks noChangeAspect="1"/>
          </p:cNvPicPr>
          <p:nvPr/>
        </p:nvPicPr>
        <p:blipFill rotWithShape="1">
          <a:blip r:embed="rId2"/>
          <a:srcRect l="19016" t="11019" r="27051" b="4496"/>
          <a:stretch/>
        </p:blipFill>
        <p:spPr>
          <a:xfrm>
            <a:off x="3678019" y="6405918"/>
            <a:ext cx="3881656" cy="3432644"/>
          </a:xfrm>
          <a:prstGeom prst="rect">
            <a:avLst/>
          </a:prstGeom>
        </p:spPr>
      </p:pic>
      <p:grpSp>
        <p:nvGrpSpPr>
          <p:cNvPr id="23" name="Graphic 2">
            <a:extLst>
              <a:ext uri="{FF2B5EF4-FFF2-40B4-BE49-F238E27FC236}">
                <a16:creationId xmlns:a16="http://schemas.microsoft.com/office/drawing/2014/main" id="{4379B7B5-B8A6-5EFE-21B0-67BBF389C514}"/>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4864A776-F2E4-9EB0-70C2-4A9677D653D7}"/>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25595CF-34FC-2BA5-BC00-19781AF7D1CF}"/>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B17BDFE-E2D1-E326-51DE-B9200E7C329B}"/>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102CB411-9386-2790-8F4B-DD427676408F}"/>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05BFF040-379D-A362-82CC-DC4235A7CFF4}"/>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01B25CA3-CC02-B89C-69FA-9A4C867E45D3}"/>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Risultati</a:t>
            </a:r>
          </a:p>
        </p:txBody>
      </p:sp>
      <p:sp>
        <p:nvSpPr>
          <p:cNvPr id="89" name="Text Placeholder 1">
            <a:extLst>
              <a:ext uri="{FF2B5EF4-FFF2-40B4-BE49-F238E27FC236}">
                <a16:creationId xmlns:a16="http://schemas.microsoft.com/office/drawing/2014/main" id="{C750B143-1EE5-126C-8AF2-E44F3BE2551A}"/>
              </a:ext>
            </a:extLst>
          </p:cNvPr>
          <p:cNvSpPr txBox="1">
            <a:spLocks/>
          </p:cNvSpPr>
          <p:nvPr/>
        </p:nvSpPr>
        <p:spPr>
          <a:xfrm>
            <a:off x="562779" y="4860363"/>
            <a:ext cx="6389643" cy="103576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Oltre ai miglioramenti operativi, il successo di questo sistema di manutenzione basato sull'intelligenza artificiale è stato integrato nei programmi di istruzione e formazione professionale (IFP). Studiando le applicazioni reali dell'intelligenza artificiale nel settore delle energie rinnovabili, gli studenti acquisiscono preziose conoscenze sul ruolo della tecnologia nel miglioramento della sostenibilità energetica. Il caso di studio è stato utilizzato per dimostrare come l'intelligenza artificiale possa </a:t>
            </a:r>
            <a:r>
              <a:rPr lang="en-US" sz="1150" b="0" dirty="0" err="1">
                <a:solidFill>
                  <a:srgbClr val="262626"/>
                </a:solidFill>
              </a:rPr>
              <a:t>ottimizzare </a:t>
            </a:r>
            <a:r>
              <a:rPr lang="en-US" sz="1150" b="0" dirty="0">
                <a:solidFill>
                  <a:srgbClr val="262626"/>
                </a:solidFill>
              </a:rPr>
              <a:t>le infrastrutture per le energie rinnovabili, ridurre i costi e sostenere la transizione globale verso soluzioni energetiche più ecologiche.</a:t>
            </a:r>
          </a:p>
        </p:txBody>
      </p:sp>
      <p:cxnSp>
        <p:nvCxnSpPr>
          <p:cNvPr id="90" name="Straight Connector 89">
            <a:extLst>
              <a:ext uri="{FF2B5EF4-FFF2-40B4-BE49-F238E27FC236}">
                <a16:creationId xmlns:a16="http://schemas.microsoft.com/office/drawing/2014/main" id="{0AF650B6-1ABC-017E-A3CA-B54D586FA883}"/>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90401D38-AF48-59BF-5381-9672AD513D27}"/>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C15F7B5F-8203-4952-2875-17CD4AF45580}"/>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27</a:t>
            </a:fld>
            <a:endParaRPr lang="en-US" dirty="0">
              <a:solidFill>
                <a:srgbClr val="262626"/>
              </a:solidFill>
            </a:endParaRPr>
          </a:p>
        </p:txBody>
      </p:sp>
      <p:cxnSp>
        <p:nvCxnSpPr>
          <p:cNvPr id="2" name="Straight Connector 1">
            <a:extLst>
              <a:ext uri="{FF2B5EF4-FFF2-40B4-BE49-F238E27FC236}">
                <a16:creationId xmlns:a16="http://schemas.microsoft.com/office/drawing/2014/main" id="{0338628D-D995-A66C-4DF5-88F36EC34FB1}"/>
              </a:ext>
            </a:extLst>
          </p:cNvPr>
          <p:cNvCxnSpPr>
            <a:cxnSpLocks/>
          </p:cNvCxnSpPr>
          <p:nvPr/>
        </p:nvCxnSpPr>
        <p:spPr>
          <a:xfrm>
            <a:off x="3678019" y="1590540"/>
            <a:ext cx="0" cy="2770669"/>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E1FB47B-2609-6BCB-83F5-61612B03C072}"/>
              </a:ext>
            </a:extLst>
          </p:cNvPr>
          <p:cNvCxnSpPr>
            <a:cxnSpLocks/>
          </p:cNvCxnSpPr>
          <p:nvPr/>
        </p:nvCxnSpPr>
        <p:spPr>
          <a:xfrm>
            <a:off x="-9796" y="1596635"/>
            <a:ext cx="368781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905EEB-2DE9-2B40-4A61-C41A1F775BA6}"/>
              </a:ext>
            </a:extLst>
          </p:cNvPr>
          <p:cNvCxnSpPr>
            <a:cxnSpLocks/>
          </p:cNvCxnSpPr>
          <p:nvPr/>
        </p:nvCxnSpPr>
        <p:spPr>
          <a:xfrm>
            <a:off x="3678019" y="4350576"/>
            <a:ext cx="387930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C810C21-EA5B-6154-BE6D-CC70968CE0D3}"/>
              </a:ext>
            </a:extLst>
          </p:cNvPr>
          <p:cNvSpPr txBox="1"/>
          <p:nvPr/>
        </p:nvSpPr>
        <p:spPr>
          <a:xfrm>
            <a:off x="562779" y="1435183"/>
            <a:ext cx="2765205" cy="1531510"/>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L'implementazione della manutenzione predittiva basata sull'intelligenza artificiale ha portato a significativi miglioramenti nell'efficienza operativa e nella sostenibilità della produzione di energia eolica. I risultati principali includono: </a:t>
            </a:r>
          </a:p>
        </p:txBody>
      </p:sp>
      <p:sp>
        <p:nvSpPr>
          <p:cNvPr id="7" name="TextBox 6">
            <a:extLst>
              <a:ext uri="{FF2B5EF4-FFF2-40B4-BE49-F238E27FC236}">
                <a16:creationId xmlns:a16="http://schemas.microsoft.com/office/drawing/2014/main" id="{DCCD68E9-6098-C87C-FCEB-B777DD20379E}"/>
              </a:ext>
            </a:extLst>
          </p:cNvPr>
          <p:cNvSpPr txBox="1"/>
          <p:nvPr/>
        </p:nvSpPr>
        <p:spPr>
          <a:xfrm>
            <a:off x="3816325" y="1672796"/>
            <a:ext cx="3297846" cy="3324436"/>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Riduzione del 25% dei costi di manutenzione, ottenuta grazie alla riduzione di ispezioni e interventi non necessari.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Aumento del 40% dell'efficienza operativa delle turbine, poiché un minor numero di guasti significa tempi di attività più lunghi e una maggiore produzione di energia.</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Estensione della durata di vita delle turbine, poiché la manutenzione proattiva riduce l'usura, ritardando la necessità di sostituzioni importanti.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Riduzione dell'impronta di carbonio, poiché un minor numero di interventi di assistenza (soprattutto nei parchi eolici offshore) comporta una riduzione delle emissioni derivanti dalle operazioni di manutenzione.</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Maggiore sicurezza per le squadre di manutenzione, poiché l'IA aiuta a prevedere e prevenire i guasti, riducendo il rischio di lavorare in condizioni pericolose.</a:t>
            </a: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sp>
        <p:nvSpPr>
          <p:cNvPr id="30" name="object 13">
            <a:extLst>
              <a:ext uri="{FF2B5EF4-FFF2-40B4-BE49-F238E27FC236}">
                <a16:creationId xmlns:a16="http://schemas.microsoft.com/office/drawing/2014/main" id="{A25E3025-82DC-3AAE-F806-89F22B9E9570}"/>
              </a:ext>
            </a:extLst>
          </p:cNvPr>
          <p:cNvSpPr/>
          <p:nvPr/>
        </p:nvSpPr>
        <p:spPr>
          <a:xfrm rot="16200000">
            <a:off x="1663784" y="4720744"/>
            <a:ext cx="3450529" cy="678511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1" name="TextBox 30">
            <a:extLst>
              <a:ext uri="{FF2B5EF4-FFF2-40B4-BE49-F238E27FC236}">
                <a16:creationId xmlns:a16="http://schemas.microsoft.com/office/drawing/2014/main" id="{1AEACCE4-BC61-3E67-270C-8AC2CF51EB10}"/>
              </a:ext>
            </a:extLst>
          </p:cNvPr>
          <p:cNvSpPr txBox="1"/>
          <p:nvPr/>
        </p:nvSpPr>
        <p:spPr>
          <a:xfrm>
            <a:off x="847461" y="6835742"/>
            <a:ext cx="3383399" cy="259301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Inoltre, l'integrazione della manutenzione predittiva nelle operazioni di energia eolica funge da modello per altri settori delle energie rinnovabili, tra cui l'energia solare e idroelettrica, dimostrando come l'IA possa essere applicata a varie iniziative di energia sostenibile. Con la continua evoluzione dell'IA, si prevede che ulteriori perfezionamenti nell'analisi predittiva e nell'automazione miglioreranno ulteriormente l'efficienza e l'affidabilità, rafforzando la redditività a lungo termine dell'energia eolica come fonte chiave di energia rinnovabile.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32" name="Group 31">
            <a:extLst>
              <a:ext uri="{FF2B5EF4-FFF2-40B4-BE49-F238E27FC236}">
                <a16:creationId xmlns:a16="http://schemas.microsoft.com/office/drawing/2014/main" id="{5B2AB1D4-693A-2C44-DC8B-97008179EF8C}"/>
              </a:ext>
            </a:extLst>
          </p:cNvPr>
          <p:cNvGrpSpPr/>
          <p:nvPr/>
        </p:nvGrpSpPr>
        <p:grpSpPr>
          <a:xfrm>
            <a:off x="2285895" y="6122449"/>
            <a:ext cx="506531" cy="527128"/>
            <a:chOff x="3402050" y="5539672"/>
            <a:chExt cx="751576" cy="782137"/>
          </a:xfrm>
        </p:grpSpPr>
        <p:sp>
          <p:nvSpPr>
            <p:cNvPr id="33" name="Freeform 32">
              <a:extLst>
                <a:ext uri="{FF2B5EF4-FFF2-40B4-BE49-F238E27FC236}">
                  <a16:creationId xmlns:a16="http://schemas.microsoft.com/office/drawing/2014/main" id="{3DDC7E70-BCC0-B1E4-9CB7-5FC8AC355B0B}"/>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34" name="Freeform 33">
              <a:extLst>
                <a:ext uri="{FF2B5EF4-FFF2-40B4-BE49-F238E27FC236}">
                  <a16:creationId xmlns:a16="http://schemas.microsoft.com/office/drawing/2014/main" id="{7017AA32-D0B9-C2A3-B2BA-35A3E52273D7}"/>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35" name="Freeform 34">
              <a:extLst>
                <a:ext uri="{FF2B5EF4-FFF2-40B4-BE49-F238E27FC236}">
                  <a16:creationId xmlns:a16="http://schemas.microsoft.com/office/drawing/2014/main" id="{C4F82978-55A9-12E3-D1AE-F12086871D7F}"/>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7" name="Freeform 36">
            <a:extLst>
              <a:ext uri="{FF2B5EF4-FFF2-40B4-BE49-F238E27FC236}">
                <a16:creationId xmlns:a16="http://schemas.microsoft.com/office/drawing/2014/main" id="{6FC41F0A-7A49-B097-275A-8DBB9276BE51}"/>
              </a:ext>
            </a:extLst>
          </p:cNvPr>
          <p:cNvSpPr/>
          <p:nvPr/>
        </p:nvSpPr>
        <p:spPr>
          <a:xfrm rot="907098">
            <a:off x="-471742" y="8373714"/>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50109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3B2F8-0BB8-5B06-3AA1-330C510AE0A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936132C-E6BA-795E-24D9-6C70AAE5FA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556" b="16507"/>
          <a:stretch/>
        </p:blipFill>
        <p:spPr>
          <a:xfrm>
            <a:off x="-22775" y="1296765"/>
            <a:ext cx="7582449" cy="3437294"/>
          </a:xfrm>
          <a:prstGeom prst="rect">
            <a:avLst/>
          </a:prstGeom>
        </p:spPr>
      </p:pic>
      <p:sp>
        <p:nvSpPr>
          <p:cNvPr id="12" name="object 13">
            <a:extLst>
              <a:ext uri="{FF2B5EF4-FFF2-40B4-BE49-F238E27FC236}">
                <a16:creationId xmlns:a16="http://schemas.microsoft.com/office/drawing/2014/main" id="{8DC5B5E2-FFCB-5995-FE7E-9701AA838B8D}"/>
              </a:ext>
            </a:extLst>
          </p:cNvPr>
          <p:cNvSpPr/>
          <p:nvPr/>
        </p:nvSpPr>
        <p:spPr>
          <a:xfrm>
            <a:off x="509999" y="3629621"/>
            <a:ext cx="3128424" cy="1600305"/>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E3B1CABA-AD59-0E0C-B761-5DB609E323FF}"/>
              </a:ext>
            </a:extLst>
          </p:cNvPr>
          <p:cNvSpPr txBox="1">
            <a:spLocks/>
          </p:cNvSpPr>
          <p:nvPr/>
        </p:nvSpPr>
        <p:spPr>
          <a:xfrm>
            <a:off x="630797" y="3048902"/>
            <a:ext cx="3007626"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Ottimizzazione delle reti intelligenti </a:t>
            </a:r>
            <a:endParaRPr lang="en-US" sz="2000" dirty="0">
              <a:solidFill>
                <a:schemeClr val="bg1"/>
              </a:solidFill>
              <a:latin typeface="Calibri" panose="020F0502020204030204" pitchFamily="34" charset="0"/>
              <a:cs typeface="Calibri" panose="020F0502020204030204" pitchFamily="34" charset="0"/>
            </a:endParaRPr>
          </a:p>
        </p:txBody>
      </p:sp>
      <p:sp>
        <p:nvSpPr>
          <p:cNvPr id="129" name="Freeform 128">
            <a:extLst>
              <a:ext uri="{FF2B5EF4-FFF2-40B4-BE49-F238E27FC236}">
                <a16:creationId xmlns:a16="http://schemas.microsoft.com/office/drawing/2014/main" id="{ABD07468-16D3-28ED-A357-F5704738658E}"/>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04F370BE-D849-0DCE-8E10-1B36C5EE3260}"/>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Norvegia</a:t>
            </a: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56" name="Slide Number Placeholder 5">
            <a:extLst>
              <a:ext uri="{FF2B5EF4-FFF2-40B4-BE49-F238E27FC236}">
                <a16:creationId xmlns:a16="http://schemas.microsoft.com/office/drawing/2014/main" id="{6AE0F919-1481-FF36-042B-41FCA9047969}"/>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28</a:t>
            </a:fld>
            <a:endParaRPr lang="en-US" dirty="0">
              <a:solidFill>
                <a:srgbClr val="262626"/>
              </a:solidFill>
            </a:endParaRPr>
          </a:p>
        </p:txBody>
      </p:sp>
      <p:cxnSp>
        <p:nvCxnSpPr>
          <p:cNvPr id="2" name="Straight Connector 1">
            <a:extLst>
              <a:ext uri="{FF2B5EF4-FFF2-40B4-BE49-F238E27FC236}">
                <a16:creationId xmlns:a16="http://schemas.microsoft.com/office/drawing/2014/main" id="{F10DA734-F6EC-7B54-6543-D426DCE03D56}"/>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59F6B1F-4B60-419C-4BFB-24BB90D82576}"/>
              </a:ext>
            </a:extLst>
          </p:cNvPr>
          <p:cNvSpPr txBox="1"/>
          <p:nvPr/>
        </p:nvSpPr>
        <p:spPr>
          <a:xfrm>
            <a:off x="1601623" y="673031"/>
            <a:ext cx="4056217"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ENERGIA</a:t>
            </a:r>
          </a:p>
        </p:txBody>
      </p:sp>
      <p:grpSp>
        <p:nvGrpSpPr>
          <p:cNvPr id="4" name="Group 3">
            <a:extLst>
              <a:ext uri="{FF2B5EF4-FFF2-40B4-BE49-F238E27FC236}">
                <a16:creationId xmlns:a16="http://schemas.microsoft.com/office/drawing/2014/main" id="{31D78C55-4FF4-7ABD-A3F4-C2C89E0EAAD3}"/>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2E3F891C-9349-5558-0152-CBC83D474318}"/>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CF897AE7-37C1-6FC9-8CBF-A09C630A1FB5}"/>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9094C1FA-722C-1B4E-4C43-046998A8281B}"/>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E8D091C5-64DD-2730-ECFB-FBB25BDD438E}"/>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F8C0ED31-1F63-907F-CD67-378BFB5476F2}"/>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98ADC9CF-8135-A484-2F2A-0524F08ED311}"/>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dirty="0"/>
              </a:p>
            </p:txBody>
          </p:sp>
          <p:sp>
            <p:nvSpPr>
              <p:cNvPr id="9" name="Freeform 8">
                <a:extLst>
                  <a:ext uri="{FF2B5EF4-FFF2-40B4-BE49-F238E27FC236}">
                    <a16:creationId xmlns:a16="http://schemas.microsoft.com/office/drawing/2014/main" id="{5968761C-BC1F-F4F6-42A6-6F201D286A6E}"/>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cxnSp>
        <p:nvCxnSpPr>
          <p:cNvPr id="35" name="Straight Connector 34">
            <a:extLst>
              <a:ext uri="{FF2B5EF4-FFF2-40B4-BE49-F238E27FC236}">
                <a16:creationId xmlns:a16="http://schemas.microsoft.com/office/drawing/2014/main" id="{E3CDCD8E-17B9-369E-05F1-AF115EAC6443}"/>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EE67FC8E-CFB5-D679-315F-8F1C79C426EA}"/>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grpSp>
        <p:nvGrpSpPr>
          <p:cNvPr id="15" name="Graphic 503">
            <a:extLst>
              <a:ext uri="{FF2B5EF4-FFF2-40B4-BE49-F238E27FC236}">
                <a16:creationId xmlns:a16="http://schemas.microsoft.com/office/drawing/2014/main" id="{5E6FBBD7-6158-1E01-3B1A-4FBA5D9F5C7C}"/>
              </a:ext>
            </a:extLst>
          </p:cNvPr>
          <p:cNvGrpSpPr>
            <a:grpSpLocks noChangeAspect="1"/>
          </p:cNvGrpSpPr>
          <p:nvPr/>
        </p:nvGrpSpPr>
        <p:grpSpPr>
          <a:xfrm>
            <a:off x="610445" y="572768"/>
            <a:ext cx="420888" cy="420928"/>
            <a:chOff x="5744107" y="3913060"/>
            <a:chExt cx="1135616" cy="1135724"/>
          </a:xfrm>
          <a:noFill/>
        </p:grpSpPr>
        <p:grpSp>
          <p:nvGrpSpPr>
            <p:cNvPr id="18" name="Graphic 503">
              <a:extLst>
                <a:ext uri="{FF2B5EF4-FFF2-40B4-BE49-F238E27FC236}">
                  <a16:creationId xmlns:a16="http://schemas.microsoft.com/office/drawing/2014/main" id="{3935FB4A-5728-22F3-067A-67AEB5BA3828}"/>
                </a:ext>
              </a:extLst>
            </p:cNvPr>
            <p:cNvGrpSpPr/>
            <p:nvPr/>
          </p:nvGrpSpPr>
          <p:grpSpPr>
            <a:xfrm>
              <a:off x="5744107" y="3913060"/>
              <a:ext cx="1135616" cy="1135724"/>
              <a:chOff x="5744107" y="3913060"/>
              <a:chExt cx="1135616" cy="1135724"/>
            </a:xfrm>
            <a:noFill/>
          </p:grpSpPr>
          <p:sp>
            <p:nvSpPr>
              <p:cNvPr id="45" name="Freeform 44">
                <a:extLst>
                  <a:ext uri="{FF2B5EF4-FFF2-40B4-BE49-F238E27FC236}">
                    <a16:creationId xmlns:a16="http://schemas.microsoft.com/office/drawing/2014/main" id="{02580584-39BD-8BD3-F9B8-5B08A4AFD515}"/>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46" name="Graphic 503">
                <a:extLst>
                  <a:ext uri="{FF2B5EF4-FFF2-40B4-BE49-F238E27FC236}">
                    <a16:creationId xmlns:a16="http://schemas.microsoft.com/office/drawing/2014/main" id="{C11416C5-645F-E7C8-C6E3-FEC7BB3A7912}"/>
                  </a:ext>
                </a:extLst>
              </p:cNvPr>
              <p:cNvGrpSpPr/>
              <p:nvPr/>
            </p:nvGrpSpPr>
            <p:grpSpPr>
              <a:xfrm>
                <a:off x="6155108" y="3929543"/>
                <a:ext cx="313615" cy="1102756"/>
                <a:chOff x="6155108" y="3929543"/>
                <a:chExt cx="313615" cy="1102756"/>
              </a:xfrm>
            </p:grpSpPr>
            <p:sp>
              <p:nvSpPr>
                <p:cNvPr id="133" name="Freeform 132">
                  <a:extLst>
                    <a:ext uri="{FF2B5EF4-FFF2-40B4-BE49-F238E27FC236}">
                      <a16:creationId xmlns:a16="http://schemas.microsoft.com/office/drawing/2014/main" id="{BC829ACF-85EB-5198-2187-2672EA9916A2}"/>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134" name="Freeform 133">
                  <a:extLst>
                    <a:ext uri="{FF2B5EF4-FFF2-40B4-BE49-F238E27FC236}">
                      <a16:creationId xmlns:a16="http://schemas.microsoft.com/office/drawing/2014/main" id="{F144F6DE-B9B2-24D0-636C-96D9201E04D7}"/>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47" name="Graphic 503">
                <a:extLst>
                  <a:ext uri="{FF2B5EF4-FFF2-40B4-BE49-F238E27FC236}">
                    <a16:creationId xmlns:a16="http://schemas.microsoft.com/office/drawing/2014/main" id="{FBEFACDE-77EC-9955-335F-07BEED9D32D0}"/>
                  </a:ext>
                </a:extLst>
              </p:cNvPr>
              <p:cNvGrpSpPr/>
              <p:nvPr/>
            </p:nvGrpSpPr>
            <p:grpSpPr>
              <a:xfrm>
                <a:off x="5760613" y="4325151"/>
                <a:ext cx="1102604" cy="311541"/>
                <a:chOff x="5760613" y="4325151"/>
                <a:chExt cx="1102604" cy="311541"/>
              </a:xfrm>
            </p:grpSpPr>
            <p:sp>
              <p:nvSpPr>
                <p:cNvPr id="131" name="Freeform 130">
                  <a:extLst>
                    <a:ext uri="{FF2B5EF4-FFF2-40B4-BE49-F238E27FC236}">
                      <a16:creationId xmlns:a16="http://schemas.microsoft.com/office/drawing/2014/main" id="{0D20D2B6-21E5-B486-1C16-2BE38CF00504}"/>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132" name="Freeform 131">
                  <a:extLst>
                    <a:ext uri="{FF2B5EF4-FFF2-40B4-BE49-F238E27FC236}">
                      <a16:creationId xmlns:a16="http://schemas.microsoft.com/office/drawing/2014/main" id="{065C3FC0-87A9-B266-E5ED-E88E26975FB5}"/>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48" name="Graphic 503">
                <a:extLst>
                  <a:ext uri="{FF2B5EF4-FFF2-40B4-BE49-F238E27FC236}">
                    <a16:creationId xmlns:a16="http://schemas.microsoft.com/office/drawing/2014/main" id="{665B896D-B52A-F1A2-AC53-94FC9041C503}"/>
                  </a:ext>
                </a:extLst>
              </p:cNvPr>
              <p:cNvGrpSpPr/>
              <p:nvPr/>
            </p:nvGrpSpPr>
            <p:grpSpPr>
              <a:xfrm>
                <a:off x="5811782" y="4201524"/>
                <a:ext cx="1000266" cy="558796"/>
                <a:chOff x="5811782" y="4201524"/>
                <a:chExt cx="1000266" cy="558796"/>
              </a:xfrm>
            </p:grpSpPr>
            <p:sp>
              <p:nvSpPr>
                <p:cNvPr id="128" name="Freeform 127">
                  <a:extLst>
                    <a:ext uri="{FF2B5EF4-FFF2-40B4-BE49-F238E27FC236}">
                      <a16:creationId xmlns:a16="http://schemas.microsoft.com/office/drawing/2014/main" id="{F67B9ADA-CC39-B1A8-0152-99AD7DF7B2CC}"/>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130" name="Freeform 129">
                  <a:extLst>
                    <a:ext uri="{FF2B5EF4-FFF2-40B4-BE49-F238E27FC236}">
                      <a16:creationId xmlns:a16="http://schemas.microsoft.com/office/drawing/2014/main" id="{40C51FA0-AEA0-6321-F109-32F84958FFF5}"/>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49" name="Graphic 503">
                <a:extLst>
                  <a:ext uri="{FF2B5EF4-FFF2-40B4-BE49-F238E27FC236}">
                    <a16:creationId xmlns:a16="http://schemas.microsoft.com/office/drawing/2014/main" id="{D3A647D8-5256-093E-19B5-FCD0E87E1D90}"/>
                  </a:ext>
                </a:extLst>
              </p:cNvPr>
              <p:cNvGrpSpPr/>
              <p:nvPr/>
            </p:nvGrpSpPr>
            <p:grpSpPr>
              <a:xfrm>
                <a:off x="6032963" y="3980643"/>
                <a:ext cx="557904" cy="1000558"/>
                <a:chOff x="6032963" y="3980643"/>
                <a:chExt cx="557904" cy="1000558"/>
              </a:xfrm>
            </p:grpSpPr>
            <p:sp>
              <p:nvSpPr>
                <p:cNvPr id="62" name="Freeform 61">
                  <a:extLst>
                    <a:ext uri="{FF2B5EF4-FFF2-40B4-BE49-F238E27FC236}">
                      <a16:creationId xmlns:a16="http://schemas.microsoft.com/office/drawing/2014/main" id="{7F6E1B64-B93E-56C4-3059-1EB46AA4BC1F}"/>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63" name="Freeform 62">
                  <a:extLst>
                    <a:ext uri="{FF2B5EF4-FFF2-40B4-BE49-F238E27FC236}">
                      <a16:creationId xmlns:a16="http://schemas.microsoft.com/office/drawing/2014/main" id="{33019E0A-4E70-3577-C28A-2F1114F74B37}"/>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50" name="Graphic 503">
                <a:extLst>
                  <a:ext uri="{FF2B5EF4-FFF2-40B4-BE49-F238E27FC236}">
                    <a16:creationId xmlns:a16="http://schemas.microsoft.com/office/drawing/2014/main" id="{612CB787-780A-1609-E532-C3B6564DA639}"/>
                  </a:ext>
                </a:extLst>
              </p:cNvPr>
              <p:cNvGrpSpPr/>
              <p:nvPr/>
            </p:nvGrpSpPr>
            <p:grpSpPr>
              <a:xfrm>
                <a:off x="5938878" y="4044929"/>
                <a:ext cx="746073" cy="870337"/>
                <a:chOff x="5938878" y="4044929"/>
                <a:chExt cx="746073" cy="870337"/>
              </a:xfrm>
            </p:grpSpPr>
            <p:sp>
              <p:nvSpPr>
                <p:cNvPr id="60" name="Freeform 59">
                  <a:extLst>
                    <a:ext uri="{FF2B5EF4-FFF2-40B4-BE49-F238E27FC236}">
                      <a16:creationId xmlns:a16="http://schemas.microsoft.com/office/drawing/2014/main" id="{E76D6A08-C692-044F-7E81-0BE58795D823}"/>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61" name="Freeform 60">
                  <a:extLst>
                    <a:ext uri="{FF2B5EF4-FFF2-40B4-BE49-F238E27FC236}">
                      <a16:creationId xmlns:a16="http://schemas.microsoft.com/office/drawing/2014/main" id="{94DBFC67-D527-4637-830C-45A08AB8B723}"/>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51" name="Graphic 503">
                <a:extLst>
                  <a:ext uri="{FF2B5EF4-FFF2-40B4-BE49-F238E27FC236}">
                    <a16:creationId xmlns:a16="http://schemas.microsoft.com/office/drawing/2014/main" id="{7BEC4525-197D-2A3F-0126-83DE80E7FE29}"/>
                  </a:ext>
                </a:extLst>
              </p:cNvPr>
              <p:cNvGrpSpPr/>
              <p:nvPr/>
            </p:nvGrpSpPr>
            <p:grpSpPr>
              <a:xfrm>
                <a:off x="5876155" y="4107567"/>
                <a:ext cx="871519" cy="745061"/>
                <a:chOff x="5876155" y="4107567"/>
                <a:chExt cx="871519" cy="745061"/>
              </a:xfrm>
            </p:grpSpPr>
            <p:sp>
              <p:nvSpPr>
                <p:cNvPr id="58" name="Freeform 57">
                  <a:extLst>
                    <a:ext uri="{FF2B5EF4-FFF2-40B4-BE49-F238E27FC236}">
                      <a16:creationId xmlns:a16="http://schemas.microsoft.com/office/drawing/2014/main" id="{396E9AD6-B410-D26E-9D73-2B01DFDDA023}"/>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59" name="Freeform 58">
                  <a:extLst>
                    <a:ext uri="{FF2B5EF4-FFF2-40B4-BE49-F238E27FC236}">
                      <a16:creationId xmlns:a16="http://schemas.microsoft.com/office/drawing/2014/main" id="{D870202E-C403-F7E8-0181-F28A940C2284}"/>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52" name="Graphic 503">
                <a:extLst>
                  <a:ext uri="{FF2B5EF4-FFF2-40B4-BE49-F238E27FC236}">
                    <a16:creationId xmlns:a16="http://schemas.microsoft.com/office/drawing/2014/main" id="{03B63E56-F4CF-B6E9-3B24-586FEB7691E4}"/>
                  </a:ext>
                </a:extLst>
              </p:cNvPr>
              <p:cNvGrpSpPr/>
              <p:nvPr/>
            </p:nvGrpSpPr>
            <p:grpSpPr>
              <a:xfrm>
                <a:off x="6234337" y="3913060"/>
                <a:ext cx="155156" cy="1135724"/>
                <a:chOff x="6234337" y="3913060"/>
                <a:chExt cx="155156" cy="1135724"/>
              </a:xfrm>
            </p:grpSpPr>
            <p:sp>
              <p:nvSpPr>
                <p:cNvPr id="56" name="Freeform 55">
                  <a:extLst>
                    <a:ext uri="{FF2B5EF4-FFF2-40B4-BE49-F238E27FC236}">
                      <a16:creationId xmlns:a16="http://schemas.microsoft.com/office/drawing/2014/main" id="{F076CE89-88DB-9E98-F801-06C3A279464D}"/>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57" name="Freeform 56">
                  <a:extLst>
                    <a:ext uri="{FF2B5EF4-FFF2-40B4-BE49-F238E27FC236}">
                      <a16:creationId xmlns:a16="http://schemas.microsoft.com/office/drawing/2014/main" id="{1E58A69B-FE83-927E-D50E-A75B25E5E834}"/>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53" name="Graphic 503">
                <a:extLst>
                  <a:ext uri="{FF2B5EF4-FFF2-40B4-BE49-F238E27FC236}">
                    <a16:creationId xmlns:a16="http://schemas.microsoft.com/office/drawing/2014/main" id="{232A0976-C3B2-39AB-64FC-0558CCDC4013}"/>
                  </a:ext>
                </a:extLst>
              </p:cNvPr>
              <p:cNvGrpSpPr/>
              <p:nvPr/>
            </p:nvGrpSpPr>
            <p:grpSpPr>
              <a:xfrm>
                <a:off x="5744107" y="4404273"/>
                <a:ext cx="1135616" cy="153298"/>
                <a:chOff x="5744107" y="4404273"/>
                <a:chExt cx="1135616" cy="153298"/>
              </a:xfrm>
            </p:grpSpPr>
            <p:sp>
              <p:nvSpPr>
                <p:cNvPr id="54" name="Freeform 53">
                  <a:extLst>
                    <a:ext uri="{FF2B5EF4-FFF2-40B4-BE49-F238E27FC236}">
                      <a16:creationId xmlns:a16="http://schemas.microsoft.com/office/drawing/2014/main" id="{7DC19AF6-EEC5-5CA8-172A-0D8C4AE93DFA}"/>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55" name="Freeform 54">
                  <a:extLst>
                    <a:ext uri="{FF2B5EF4-FFF2-40B4-BE49-F238E27FC236}">
                      <a16:creationId xmlns:a16="http://schemas.microsoft.com/office/drawing/2014/main" id="{3CCF4502-8750-1671-5C76-24469007BE18}"/>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20" name="Graphic 503">
              <a:extLst>
                <a:ext uri="{FF2B5EF4-FFF2-40B4-BE49-F238E27FC236}">
                  <a16:creationId xmlns:a16="http://schemas.microsoft.com/office/drawing/2014/main" id="{6033CD5D-F958-866A-75EB-F9E23709D0BF}"/>
                </a:ext>
              </a:extLst>
            </p:cNvPr>
            <p:cNvGrpSpPr/>
            <p:nvPr/>
          </p:nvGrpSpPr>
          <p:grpSpPr>
            <a:xfrm>
              <a:off x="6031312" y="4181743"/>
              <a:ext cx="595868" cy="576642"/>
              <a:chOff x="6031312" y="4181743"/>
              <a:chExt cx="595868" cy="576642"/>
            </a:xfrm>
            <a:noFill/>
          </p:grpSpPr>
          <p:grpSp>
            <p:nvGrpSpPr>
              <p:cNvPr id="22" name="Graphic 503">
                <a:extLst>
                  <a:ext uri="{FF2B5EF4-FFF2-40B4-BE49-F238E27FC236}">
                    <a16:creationId xmlns:a16="http://schemas.microsoft.com/office/drawing/2014/main" id="{247FA3E5-0E9B-9C61-1181-31A655DD27AB}"/>
                  </a:ext>
                </a:extLst>
              </p:cNvPr>
              <p:cNvGrpSpPr/>
              <p:nvPr/>
            </p:nvGrpSpPr>
            <p:grpSpPr>
              <a:xfrm>
                <a:off x="6095247" y="4658121"/>
                <a:ext cx="406487" cy="100265"/>
                <a:chOff x="6095247" y="4658121"/>
                <a:chExt cx="406487" cy="100265"/>
              </a:xfrm>
              <a:noFill/>
            </p:grpSpPr>
            <p:sp>
              <p:nvSpPr>
                <p:cNvPr id="43" name="Freeform 42">
                  <a:extLst>
                    <a:ext uri="{FF2B5EF4-FFF2-40B4-BE49-F238E27FC236}">
                      <a16:creationId xmlns:a16="http://schemas.microsoft.com/office/drawing/2014/main" id="{FD998D8D-BAC6-E19B-B769-810E7825B5D2}"/>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44" name="Freeform 43">
                  <a:extLst>
                    <a:ext uri="{FF2B5EF4-FFF2-40B4-BE49-F238E27FC236}">
                      <a16:creationId xmlns:a16="http://schemas.microsoft.com/office/drawing/2014/main" id="{04412A23-5F44-3D84-1905-668C8B9D3DAF}"/>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23" name="Graphic 503">
                <a:extLst>
                  <a:ext uri="{FF2B5EF4-FFF2-40B4-BE49-F238E27FC236}">
                    <a16:creationId xmlns:a16="http://schemas.microsoft.com/office/drawing/2014/main" id="{3485FD28-3418-8143-7DFF-A8993D0AD740}"/>
                  </a:ext>
                </a:extLst>
              </p:cNvPr>
              <p:cNvGrpSpPr/>
              <p:nvPr/>
            </p:nvGrpSpPr>
            <p:grpSpPr>
              <a:xfrm>
                <a:off x="6031312" y="4181743"/>
                <a:ext cx="230081" cy="397256"/>
                <a:chOff x="6031312" y="4181743"/>
                <a:chExt cx="230081" cy="397256"/>
              </a:xfrm>
              <a:noFill/>
            </p:grpSpPr>
            <p:sp>
              <p:nvSpPr>
                <p:cNvPr id="27" name="Freeform 26">
                  <a:extLst>
                    <a:ext uri="{FF2B5EF4-FFF2-40B4-BE49-F238E27FC236}">
                      <a16:creationId xmlns:a16="http://schemas.microsoft.com/office/drawing/2014/main" id="{4263AB23-427B-BCC6-BF36-A0E3C868F808}"/>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42" name="Freeform 41">
                  <a:extLst>
                    <a:ext uri="{FF2B5EF4-FFF2-40B4-BE49-F238E27FC236}">
                      <a16:creationId xmlns:a16="http://schemas.microsoft.com/office/drawing/2014/main" id="{C7BFC198-BE21-0152-6EFB-5D8D4FD53D3C}"/>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24" name="Graphic 503">
                <a:extLst>
                  <a:ext uri="{FF2B5EF4-FFF2-40B4-BE49-F238E27FC236}">
                    <a16:creationId xmlns:a16="http://schemas.microsoft.com/office/drawing/2014/main" id="{65521028-FFCB-97B1-BF34-50D8B6FF96D7}"/>
                  </a:ext>
                </a:extLst>
              </p:cNvPr>
              <p:cNvGrpSpPr/>
              <p:nvPr/>
            </p:nvGrpSpPr>
            <p:grpSpPr>
              <a:xfrm>
                <a:off x="6384542" y="4213062"/>
                <a:ext cx="242639" cy="391745"/>
                <a:chOff x="6384542" y="4213062"/>
                <a:chExt cx="242639" cy="391745"/>
              </a:xfrm>
              <a:noFill/>
            </p:grpSpPr>
            <p:sp>
              <p:nvSpPr>
                <p:cNvPr id="25" name="Freeform 24">
                  <a:extLst>
                    <a:ext uri="{FF2B5EF4-FFF2-40B4-BE49-F238E27FC236}">
                      <a16:creationId xmlns:a16="http://schemas.microsoft.com/office/drawing/2014/main" id="{34948159-D697-F055-DBE3-37455341CB99}"/>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26" name="Freeform 25">
                  <a:extLst>
                    <a:ext uri="{FF2B5EF4-FFF2-40B4-BE49-F238E27FC236}">
                      <a16:creationId xmlns:a16="http://schemas.microsoft.com/office/drawing/2014/main" id="{A2397B84-C281-FAEA-21AA-72C192112488}"/>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21" name="Freeform 20">
              <a:extLst>
                <a:ext uri="{FF2B5EF4-FFF2-40B4-BE49-F238E27FC236}">
                  <a16:creationId xmlns:a16="http://schemas.microsoft.com/office/drawing/2014/main" id="{5EA6151D-645C-16F3-2A77-85322C6A24C7}"/>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sp>
        <p:nvSpPr>
          <p:cNvPr id="135" name="Text Placeholder 8">
            <a:extLst>
              <a:ext uri="{FF2B5EF4-FFF2-40B4-BE49-F238E27FC236}">
                <a16:creationId xmlns:a16="http://schemas.microsoft.com/office/drawing/2014/main" id="{27F3A1DB-8F83-36CD-6F05-0A5C42B82ADA}"/>
              </a:ext>
            </a:extLst>
          </p:cNvPr>
          <p:cNvSpPr txBox="1">
            <a:spLocks/>
          </p:cNvSpPr>
          <p:nvPr/>
        </p:nvSpPr>
        <p:spPr>
          <a:xfrm>
            <a:off x="643970" y="5413519"/>
            <a:ext cx="3061162" cy="1456361"/>
          </a:xfrm>
          <a:prstGeom prst="rect">
            <a:avLst/>
          </a:prstGeom>
        </p:spPr>
        <p:txBody>
          <a:bodyPr anchor="t"/>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1660"/>
              </a:lnSpc>
              <a:spcBef>
                <a:spcPts val="0"/>
              </a:spcBef>
              <a:buNone/>
            </a:pPr>
            <a:r>
              <a:rPr lang="en-US" sz="1700" b="1" dirty="0">
                <a:solidFill>
                  <a:srgbClr val="00898B"/>
                </a:solidFill>
                <a:latin typeface="Calibri" panose="020F0502020204030204" pitchFamily="34" charset="0"/>
                <a:cs typeface="Calibri" panose="020F0502020204030204" pitchFamily="34" charset="0"/>
              </a:rPr>
              <a:t>Aziende coinvolte: </a:t>
            </a:r>
          </a:p>
          <a:p>
            <a:pPr marL="0" indent="0">
              <a:lnSpc>
                <a:spcPct val="100000"/>
              </a:lnSpc>
              <a:spcBef>
                <a:spcPts val="0"/>
              </a:spcBef>
              <a:buNone/>
            </a:pPr>
            <a:endParaRPr lang="en-US" sz="800" b="1" dirty="0">
              <a:solidFill>
                <a:srgbClr val="000000"/>
              </a:solidFill>
              <a:latin typeface="Calibri" panose="020F0502020204030204" pitchFamily="34" charset="0"/>
              <a:cs typeface="Calibri" panose="020F0502020204030204" pitchFamily="34" charset="0"/>
            </a:endParaRPr>
          </a:p>
          <a:p>
            <a:pPr marL="317500" indent="-307975">
              <a:lnSpc>
                <a:spcPts val="1660"/>
              </a:lnSpc>
              <a:spcBef>
                <a:spcPts val="0"/>
              </a:spcBef>
              <a:buClr>
                <a:srgbClr val="ADD037"/>
              </a:buClr>
              <a:buFont typeface="+mj-lt"/>
              <a:buAutoNum type="arabicPeriod"/>
            </a:pPr>
            <a:r>
              <a:rPr lang="en-US" sz="1800" b="1" dirty="0">
                <a:solidFill>
                  <a:srgbClr val="000000"/>
                </a:solidFill>
                <a:latin typeface="Calibri" panose="020F0502020204030204" pitchFamily="34" charset="0"/>
                <a:cs typeface="Calibri" panose="020F0502020204030204" pitchFamily="34" charset="0"/>
              </a:rPr>
              <a:t>Statkraft</a:t>
            </a:r>
            <a:endParaRPr lang="en-US" sz="1700" b="1" dirty="0">
              <a:solidFill>
                <a:srgbClr val="000000"/>
              </a:solidFill>
              <a:latin typeface="Calibri" panose="020F0502020204030204" pitchFamily="34" charset="0"/>
              <a:cs typeface="Calibri" panose="020F0502020204030204" pitchFamily="34" charset="0"/>
            </a:endParaRPr>
          </a:p>
          <a:p>
            <a:pPr marL="317500" indent="-307975">
              <a:lnSpc>
                <a:spcPct val="100000"/>
              </a:lnSpc>
              <a:spcBef>
                <a:spcPts val="0"/>
              </a:spcBef>
              <a:buClr>
                <a:srgbClr val="ADD037"/>
              </a:buClr>
              <a:buFont typeface="+mj-lt"/>
              <a:buAutoNum type="arabicPeriod"/>
            </a:pPr>
            <a:endParaRPr lang="en-US" sz="800" dirty="0">
              <a:solidFill>
                <a:srgbClr val="000000"/>
              </a:solidFill>
              <a:latin typeface="Calibri" panose="020F0502020204030204" pitchFamily="34" charset="0"/>
              <a:cs typeface="Calibri" panose="020F0502020204030204" pitchFamily="34" charset="0"/>
            </a:endParaRPr>
          </a:p>
          <a:p>
            <a:pPr marL="355600" indent="0">
              <a:lnSpc>
                <a:spcPts val="1260"/>
              </a:lnSpc>
              <a:spcBef>
                <a:spcPts val="0"/>
              </a:spcBef>
              <a:buClr>
                <a:srgbClr val="ADD037"/>
              </a:buClr>
              <a:buNone/>
            </a:pPr>
            <a:r>
              <a:rPr lang="en-US" sz="1300" dirty="0">
                <a:solidFill>
                  <a:srgbClr val="000000"/>
                </a:solidFill>
                <a:latin typeface="Calibri" panose="020F0502020204030204" pitchFamily="34" charset="0"/>
                <a:cs typeface="Calibri" panose="020F0502020204030204" pitchFamily="34" charset="0"/>
              </a:rPr>
              <a:t>Azienda leader nel settore delle energie rinnovabili in Norvegia che ha implementato tecnologie di rete intelligente per ottimizzare la distribuzione dell'energia e integrare le fonti rinnovabili. </a:t>
            </a:r>
          </a:p>
          <a:p>
            <a:pPr marL="355600" indent="0">
              <a:lnSpc>
                <a:spcPts val="1260"/>
              </a:lnSpc>
              <a:spcBef>
                <a:spcPts val="0"/>
              </a:spcBef>
              <a:buClr>
                <a:srgbClr val="ADD037"/>
              </a:buClr>
              <a:buNone/>
            </a:pPr>
            <a:endParaRPr lang="en-US" sz="1300" dirty="0">
              <a:solidFill>
                <a:srgbClr val="000000"/>
              </a:solidFill>
              <a:latin typeface="Calibri" panose="020F0502020204030204" pitchFamily="34" charset="0"/>
              <a:cs typeface="Calibri" panose="020F0502020204030204" pitchFamily="34" charset="0"/>
            </a:endParaRPr>
          </a:p>
        </p:txBody>
      </p:sp>
      <p:cxnSp>
        <p:nvCxnSpPr>
          <p:cNvPr id="137" name="Straight Connector 136">
            <a:extLst>
              <a:ext uri="{FF2B5EF4-FFF2-40B4-BE49-F238E27FC236}">
                <a16:creationId xmlns:a16="http://schemas.microsoft.com/office/drawing/2014/main" id="{6930628D-FD10-F5E7-BF7D-B920C85D65E7}"/>
              </a:ext>
            </a:extLst>
          </p:cNvPr>
          <p:cNvCxnSpPr>
            <a:cxnSpLocks/>
          </p:cNvCxnSpPr>
          <p:nvPr/>
        </p:nvCxnSpPr>
        <p:spPr>
          <a:xfrm flipH="1">
            <a:off x="544737" y="7186012"/>
            <a:ext cx="66196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39" name="Text Placeholder 8">
            <a:extLst>
              <a:ext uri="{FF2B5EF4-FFF2-40B4-BE49-F238E27FC236}">
                <a16:creationId xmlns:a16="http://schemas.microsoft.com/office/drawing/2014/main" id="{2046A5F0-2DAE-69D3-0644-A530D857C020}"/>
              </a:ext>
            </a:extLst>
          </p:cNvPr>
          <p:cNvSpPr txBox="1">
            <a:spLocks/>
          </p:cNvSpPr>
          <p:nvPr/>
        </p:nvSpPr>
        <p:spPr>
          <a:xfrm>
            <a:off x="3824578" y="7908333"/>
            <a:ext cx="3074432" cy="1456361"/>
          </a:xfrm>
          <a:prstGeom prst="rect">
            <a:avLst/>
          </a:prstGeom>
        </p:spPr>
        <p:txBody>
          <a:bodyPr anchor="t"/>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352425" indent="-342900">
              <a:lnSpc>
                <a:spcPts val="1660"/>
              </a:lnSpc>
              <a:spcBef>
                <a:spcPts val="0"/>
              </a:spcBef>
              <a:buClr>
                <a:srgbClr val="ADD037"/>
              </a:buClr>
              <a:buFont typeface="+mj-lt"/>
              <a:buAutoNum type="arabicPeriod" startAt="2"/>
            </a:pPr>
            <a:r>
              <a:rPr lang="en-US" sz="1700" b="1" dirty="0">
                <a:solidFill>
                  <a:srgbClr val="000000"/>
                </a:solidFill>
                <a:latin typeface="Calibri" panose="020F0502020204030204" pitchFamily="34" charset="0"/>
                <a:cs typeface="Calibri" panose="020F0502020204030204" pitchFamily="34" charset="0"/>
              </a:rPr>
              <a:t>Elvia </a:t>
            </a:r>
          </a:p>
          <a:p>
            <a:pPr marL="317500" indent="-307975">
              <a:lnSpc>
                <a:spcPct val="100000"/>
              </a:lnSpc>
              <a:spcBef>
                <a:spcPts val="0"/>
              </a:spcBef>
              <a:buClr>
                <a:srgbClr val="ADD037"/>
              </a:buClr>
              <a:buFont typeface="+mj-lt"/>
              <a:buAutoNum type="arabicPeriod" startAt="2"/>
            </a:pPr>
            <a:endParaRPr lang="en-US" sz="800" dirty="0">
              <a:solidFill>
                <a:srgbClr val="000000"/>
              </a:solidFill>
              <a:latin typeface="Calibri" panose="020F0502020204030204" pitchFamily="34" charset="0"/>
              <a:cs typeface="Calibri" panose="020F0502020204030204" pitchFamily="34" charset="0"/>
            </a:endParaRPr>
          </a:p>
          <a:p>
            <a:pPr marL="355600" indent="0">
              <a:lnSpc>
                <a:spcPts val="1260"/>
              </a:lnSpc>
              <a:spcBef>
                <a:spcPts val="0"/>
              </a:spcBef>
              <a:buClr>
                <a:srgbClr val="ADD037"/>
              </a:buClr>
              <a:buNone/>
            </a:pPr>
            <a:r>
              <a:rPr lang="en-US" sz="1300" dirty="0">
                <a:solidFill>
                  <a:srgbClr val="000000"/>
                </a:solidFill>
                <a:latin typeface="Calibri" panose="020F0502020204030204" pitchFamily="34" charset="0"/>
                <a:cs typeface="Calibri" panose="020F0502020204030204" pitchFamily="34" charset="0"/>
              </a:rPr>
              <a:t>Questa azienda norvegese di rete elettrica ha utilizzato l'intelligenza artificiale per la gestione delle reti intelligenti al fine di migliorare l'efficienza operativa e ridurre le perdite di energia. </a:t>
            </a:r>
          </a:p>
        </p:txBody>
      </p:sp>
      <p:cxnSp>
        <p:nvCxnSpPr>
          <p:cNvPr id="143" name="Straight Connector 142">
            <a:extLst>
              <a:ext uri="{FF2B5EF4-FFF2-40B4-BE49-F238E27FC236}">
                <a16:creationId xmlns:a16="http://schemas.microsoft.com/office/drawing/2014/main" id="{3335CDF2-5717-27F0-5609-76D2055EF0DF}"/>
              </a:ext>
            </a:extLst>
          </p:cNvPr>
          <p:cNvCxnSpPr>
            <a:cxnSpLocks/>
          </p:cNvCxnSpPr>
          <p:nvPr/>
        </p:nvCxnSpPr>
        <p:spPr>
          <a:xfrm flipH="1">
            <a:off x="544737" y="9665977"/>
            <a:ext cx="661961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E58B7411-3F8E-0ABC-A28A-9678571C8477}"/>
              </a:ext>
            </a:extLst>
          </p:cNvPr>
          <p:cNvGrpSpPr/>
          <p:nvPr/>
        </p:nvGrpSpPr>
        <p:grpSpPr>
          <a:xfrm>
            <a:off x="4120753" y="5312164"/>
            <a:ext cx="3438922" cy="2437858"/>
            <a:chOff x="1950804" y="3053151"/>
            <a:chExt cx="4822143" cy="3418425"/>
          </a:xfrm>
        </p:grpSpPr>
        <p:pic>
          <p:nvPicPr>
            <p:cNvPr id="145" name="Picture 144">
              <a:extLst>
                <a:ext uri="{FF2B5EF4-FFF2-40B4-BE49-F238E27FC236}">
                  <a16:creationId xmlns:a16="http://schemas.microsoft.com/office/drawing/2014/main" id="{016CEBBE-0DBC-0063-186F-929038FFE4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146" name="Rectangle 145">
              <a:extLst>
                <a:ext uri="{FF2B5EF4-FFF2-40B4-BE49-F238E27FC236}">
                  <a16:creationId xmlns:a16="http://schemas.microsoft.com/office/drawing/2014/main" id="{E64190DA-8D89-1C59-BD33-3D7A2513BE84}"/>
                </a:ext>
              </a:extLst>
            </p:cNvPr>
            <p:cNvSpPr/>
            <p:nvPr/>
          </p:nvSpPr>
          <p:spPr>
            <a:xfrm>
              <a:off x="2745449" y="3370988"/>
              <a:ext cx="4027498" cy="2440832"/>
            </a:xfrm>
            <a:prstGeom prst="rect">
              <a:avLst/>
            </a:prstGeom>
            <a:blipFill dpi="0" rotWithShape="1">
              <a:blip r:embed="rId4" cstate="screen">
                <a:extLst>
                  <a:ext uri="{28A0092B-C50C-407E-A947-70E740481C1C}">
                    <a14:useLocalDpi xmlns:a14="http://schemas.microsoft.com/office/drawing/2010/main"/>
                  </a:ext>
                </a:extLst>
              </a:blip>
              <a:srcRect/>
              <a:stretch>
                <a:fillRect l="908" t="588" r="-908" b="-107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47" name="Group 146">
            <a:extLst>
              <a:ext uri="{FF2B5EF4-FFF2-40B4-BE49-F238E27FC236}">
                <a16:creationId xmlns:a16="http://schemas.microsoft.com/office/drawing/2014/main" id="{2093E0F6-BDDE-91AA-AB8B-0415846B3322}"/>
              </a:ext>
            </a:extLst>
          </p:cNvPr>
          <p:cNvGrpSpPr/>
          <p:nvPr/>
        </p:nvGrpSpPr>
        <p:grpSpPr>
          <a:xfrm rot="20570557">
            <a:off x="3976390" y="6026752"/>
            <a:ext cx="1013273" cy="1008681"/>
            <a:chOff x="2301368" y="4765438"/>
            <a:chExt cx="1350264" cy="1344145"/>
          </a:xfrm>
        </p:grpSpPr>
        <p:sp>
          <p:nvSpPr>
            <p:cNvPr id="148" name="Oval 147">
              <a:extLst>
                <a:ext uri="{FF2B5EF4-FFF2-40B4-BE49-F238E27FC236}">
                  <a16:creationId xmlns:a16="http://schemas.microsoft.com/office/drawing/2014/main" id="{9DDDA693-F57F-78D7-FA22-901BABA61AE4}"/>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49" name="TextBox 148">
              <a:extLst>
                <a:ext uri="{FF2B5EF4-FFF2-40B4-BE49-F238E27FC236}">
                  <a16:creationId xmlns:a16="http://schemas.microsoft.com/office/drawing/2014/main" id="{9A761418-CF9F-BDDE-8A32-F4B8F6D556B2}"/>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grpSp>
        <p:nvGrpSpPr>
          <p:cNvPr id="150" name="Group 149">
            <a:extLst>
              <a:ext uri="{FF2B5EF4-FFF2-40B4-BE49-F238E27FC236}">
                <a16:creationId xmlns:a16="http://schemas.microsoft.com/office/drawing/2014/main" id="{0248228F-144A-0E86-9CF4-C3E15D94F16F}"/>
              </a:ext>
            </a:extLst>
          </p:cNvPr>
          <p:cNvGrpSpPr/>
          <p:nvPr/>
        </p:nvGrpSpPr>
        <p:grpSpPr>
          <a:xfrm>
            <a:off x="-21247" y="7778259"/>
            <a:ext cx="3320467" cy="2437858"/>
            <a:chOff x="2745449" y="3053151"/>
            <a:chExt cx="4656043" cy="3418425"/>
          </a:xfrm>
        </p:grpSpPr>
        <p:pic>
          <p:nvPicPr>
            <p:cNvPr id="151" name="Picture 150">
              <a:extLst>
                <a:ext uri="{FF2B5EF4-FFF2-40B4-BE49-F238E27FC236}">
                  <a16:creationId xmlns:a16="http://schemas.microsoft.com/office/drawing/2014/main" id="{EE02ABC7-1F47-F72A-0163-7745A50BB04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4563" r="2820"/>
            <a:stretch/>
          </p:blipFill>
          <p:spPr>
            <a:xfrm>
              <a:off x="2767636" y="3053151"/>
              <a:ext cx="4633856" cy="3418425"/>
            </a:xfrm>
            <a:prstGeom prst="rect">
              <a:avLst/>
            </a:prstGeom>
          </p:spPr>
        </p:pic>
        <p:sp>
          <p:nvSpPr>
            <p:cNvPr id="152" name="Rectangle 151">
              <a:extLst>
                <a:ext uri="{FF2B5EF4-FFF2-40B4-BE49-F238E27FC236}">
                  <a16:creationId xmlns:a16="http://schemas.microsoft.com/office/drawing/2014/main" id="{33B56666-7574-6CAC-018E-C17EE0BE144F}"/>
                </a:ext>
              </a:extLst>
            </p:cNvPr>
            <p:cNvSpPr/>
            <p:nvPr/>
          </p:nvSpPr>
          <p:spPr>
            <a:xfrm>
              <a:off x="2745449" y="3356078"/>
              <a:ext cx="4027498" cy="2440832"/>
            </a:xfrm>
            <a:prstGeom prst="rect">
              <a:avLst/>
            </a:prstGeom>
            <a:blipFill dpi="0" rotWithShape="1">
              <a:blip r:embed="rId7" cstate="screen">
                <a:extLst>
                  <a:ext uri="{28A0092B-C50C-407E-A947-70E740481C1C}">
                    <a14:useLocalDpi xmlns:a14="http://schemas.microsoft.com/office/drawing/2010/main"/>
                  </a:ext>
                </a:extLst>
              </a:blip>
              <a:srcRect/>
              <a:stretch>
                <a:fillRect t="-6633" b="-663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153" name="Group 152">
            <a:extLst>
              <a:ext uri="{FF2B5EF4-FFF2-40B4-BE49-F238E27FC236}">
                <a16:creationId xmlns:a16="http://schemas.microsoft.com/office/drawing/2014/main" id="{B001B1E6-CF29-0953-33CC-C7A39DA465AA}"/>
              </a:ext>
            </a:extLst>
          </p:cNvPr>
          <p:cNvGrpSpPr/>
          <p:nvPr/>
        </p:nvGrpSpPr>
        <p:grpSpPr>
          <a:xfrm rot="20570557">
            <a:off x="2344335" y="8101984"/>
            <a:ext cx="1013273" cy="1008681"/>
            <a:chOff x="2301368" y="4765438"/>
            <a:chExt cx="1350264" cy="1344145"/>
          </a:xfrm>
        </p:grpSpPr>
        <p:sp>
          <p:nvSpPr>
            <p:cNvPr id="154" name="Oval 153">
              <a:extLst>
                <a:ext uri="{FF2B5EF4-FFF2-40B4-BE49-F238E27FC236}">
                  <a16:creationId xmlns:a16="http://schemas.microsoft.com/office/drawing/2014/main" id="{AD5D65AC-4439-4FD0-62C1-78579D7DF91A}"/>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155" name="TextBox 154">
              <a:extLst>
                <a:ext uri="{FF2B5EF4-FFF2-40B4-BE49-F238E27FC236}">
                  <a16:creationId xmlns:a16="http://schemas.microsoft.com/office/drawing/2014/main" id="{CA2E59EB-043E-B3CC-BAF8-48C14EC2B9D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10766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672D3-289C-351A-2747-EC10650C92E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E39702FB-D123-7431-2FAE-E1242BE257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5352" b="15352"/>
          <a:stretch/>
        </p:blipFill>
        <p:spPr>
          <a:xfrm>
            <a:off x="3530008" y="8045390"/>
            <a:ext cx="4033555" cy="2093785"/>
          </a:xfrm>
          <a:prstGeom prst="rect">
            <a:avLst/>
          </a:prstGeom>
        </p:spPr>
      </p:pic>
      <p:grpSp>
        <p:nvGrpSpPr>
          <p:cNvPr id="23" name="Graphic 2">
            <a:extLst>
              <a:ext uri="{FF2B5EF4-FFF2-40B4-BE49-F238E27FC236}">
                <a16:creationId xmlns:a16="http://schemas.microsoft.com/office/drawing/2014/main" id="{13A5A18E-1C6E-BFCF-2A42-39299B599E6E}"/>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9E603C5E-066C-3DD3-34F7-02977DBE1285}"/>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B6D95ED-2A8E-A30B-A702-57362210108A}"/>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AC310732-1814-1844-1844-5D3D4491587F}"/>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435D0914-D0E0-EEB2-E5D8-3C35B1C39F42}"/>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978EF2C3-1151-6E97-76B1-85ABEDE48D3B}"/>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10" name="Slide Number Placeholder 5">
            <a:extLst>
              <a:ext uri="{FF2B5EF4-FFF2-40B4-BE49-F238E27FC236}">
                <a16:creationId xmlns:a16="http://schemas.microsoft.com/office/drawing/2014/main" id="{DA93699E-C6A1-88A4-5652-3B5DEB654E80}"/>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29</a:t>
            </a:fld>
            <a:endParaRPr lang="en-US" dirty="0">
              <a:solidFill>
                <a:srgbClr val="262626"/>
              </a:solidFill>
            </a:endParaRPr>
          </a:p>
        </p:txBody>
      </p:sp>
      <p:sp>
        <p:nvSpPr>
          <p:cNvPr id="18" name="Freeform 17">
            <a:extLst>
              <a:ext uri="{FF2B5EF4-FFF2-40B4-BE49-F238E27FC236}">
                <a16:creationId xmlns:a16="http://schemas.microsoft.com/office/drawing/2014/main" id="{BBFCDDCE-E2A5-C3F9-1B31-D7F37910E582}"/>
              </a:ext>
            </a:extLst>
          </p:cNvPr>
          <p:cNvSpPr/>
          <p:nvPr/>
        </p:nvSpPr>
        <p:spPr>
          <a:xfrm rot="11406470">
            <a:off x="6298107" y="1781107"/>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2" name="TextBox 11">
            <a:extLst>
              <a:ext uri="{FF2B5EF4-FFF2-40B4-BE49-F238E27FC236}">
                <a16:creationId xmlns:a16="http://schemas.microsoft.com/office/drawing/2014/main" id="{700653F4-9A3A-FDAC-8312-FEFA557BA2F9}"/>
              </a:ext>
            </a:extLst>
          </p:cNvPr>
          <p:cNvSpPr txBox="1"/>
          <p:nvPr/>
        </p:nvSpPr>
        <p:spPr>
          <a:xfrm>
            <a:off x="631727" y="40855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17" name="Text Placeholder 1">
            <a:extLst>
              <a:ext uri="{FF2B5EF4-FFF2-40B4-BE49-F238E27FC236}">
                <a16:creationId xmlns:a16="http://schemas.microsoft.com/office/drawing/2014/main" id="{4F37299E-CAA0-73C3-35FC-1AE7353B1D3F}"/>
              </a:ext>
            </a:extLst>
          </p:cNvPr>
          <p:cNvSpPr txBox="1">
            <a:spLocks/>
          </p:cNvSpPr>
          <p:nvPr/>
        </p:nvSpPr>
        <p:spPr>
          <a:xfrm>
            <a:off x="649800" y="806919"/>
            <a:ext cx="6349150" cy="1213436"/>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Il settore energetico norvegese deve affrontare sfide sempre più impegnative in termini di efficienza nella distribuzione dell'energia elettrica e crescente domanda di integrazione delle energie rinnovabili. I sistemi tradizionali di gestione della rete faticano ad adattarsi alla fornitura fluttuante di fonti di energia rinnovabile come l'energia eolica e solare. Ciò comporta sprechi di energia elettrica, aumento dei costi operativi e inefficienze nella distribuzione dell'energia. Con la sostenibilità al centro degli sforzi di transizione energetica, era necessario un sistema intelligente in grado </a:t>
            </a:r>
            <a:r>
              <a:rPr lang="en-US" sz="1150" b="0" dirty="0" err="1">
                <a:solidFill>
                  <a:srgbClr val="262626"/>
                </a:solidFill>
              </a:rPr>
              <a:t>di ottimizzare </a:t>
            </a:r>
            <a:r>
              <a:rPr lang="en-US" sz="1150" b="0" dirty="0">
                <a:solidFill>
                  <a:srgbClr val="262626"/>
                </a:solidFill>
              </a:rPr>
              <a:t>le prestazioni della rete, </a:t>
            </a:r>
            <a:r>
              <a:rPr lang="en-US" sz="1150" b="0" dirty="0" err="1">
                <a:solidFill>
                  <a:srgbClr val="262626"/>
                </a:solidFill>
              </a:rPr>
              <a:t>ridurre al minimo </a:t>
            </a:r>
            <a:r>
              <a:rPr lang="en-US" sz="1150" b="0" dirty="0">
                <a:solidFill>
                  <a:srgbClr val="262626"/>
                </a:solidFill>
              </a:rPr>
              <a:t>le perdite di energia e garantire la perfetta integrazione delle energie rinnovabili nella rete nazionale.</a:t>
            </a:r>
          </a:p>
        </p:txBody>
      </p:sp>
      <p:cxnSp>
        <p:nvCxnSpPr>
          <p:cNvPr id="19" name="Straight Connector 18">
            <a:extLst>
              <a:ext uri="{FF2B5EF4-FFF2-40B4-BE49-F238E27FC236}">
                <a16:creationId xmlns:a16="http://schemas.microsoft.com/office/drawing/2014/main" id="{66986302-9F64-8FD7-D22A-8868E42875F5}"/>
              </a:ext>
            </a:extLst>
          </p:cNvPr>
          <p:cNvCxnSpPr>
            <a:cxnSpLocks/>
            <a:stCxn id="12" idx="1"/>
          </p:cNvCxnSpPr>
          <p:nvPr/>
        </p:nvCxnSpPr>
        <p:spPr>
          <a:xfrm flipH="1" flipV="1">
            <a:off x="15128" y="59123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2EF9841-40D8-5F41-050C-91E428A45E87}"/>
              </a:ext>
            </a:extLst>
          </p:cNvPr>
          <p:cNvSpPr txBox="1"/>
          <p:nvPr/>
        </p:nvSpPr>
        <p:spPr>
          <a:xfrm>
            <a:off x="631727" y="2646422"/>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 </a:t>
            </a:r>
          </a:p>
        </p:txBody>
      </p:sp>
      <p:cxnSp>
        <p:nvCxnSpPr>
          <p:cNvPr id="55" name="Straight Connector 54">
            <a:extLst>
              <a:ext uri="{FF2B5EF4-FFF2-40B4-BE49-F238E27FC236}">
                <a16:creationId xmlns:a16="http://schemas.microsoft.com/office/drawing/2014/main" id="{819CD42A-2338-B477-7E20-931035E25437}"/>
              </a:ext>
            </a:extLst>
          </p:cNvPr>
          <p:cNvCxnSpPr>
            <a:cxnSpLocks/>
            <a:stCxn id="54" idx="1"/>
          </p:cNvCxnSpPr>
          <p:nvPr/>
        </p:nvCxnSpPr>
        <p:spPr>
          <a:xfrm flipH="1" flipV="1">
            <a:off x="15128" y="2829099"/>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79" name="object 13">
            <a:extLst>
              <a:ext uri="{FF2B5EF4-FFF2-40B4-BE49-F238E27FC236}">
                <a16:creationId xmlns:a16="http://schemas.microsoft.com/office/drawing/2014/main" id="{8789C520-EFC4-49EA-C504-14E220E7B8F4}"/>
              </a:ext>
            </a:extLst>
          </p:cNvPr>
          <p:cNvSpPr/>
          <p:nvPr/>
        </p:nvSpPr>
        <p:spPr>
          <a:xfrm rot="16200000">
            <a:off x="2206926" y="5849612"/>
            <a:ext cx="2093788" cy="6485345"/>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80" name="TextBox 79">
            <a:extLst>
              <a:ext uri="{FF2B5EF4-FFF2-40B4-BE49-F238E27FC236}">
                <a16:creationId xmlns:a16="http://schemas.microsoft.com/office/drawing/2014/main" id="{9D432073-CDF1-9D12-28B4-9EBFBA35F73C}"/>
              </a:ext>
            </a:extLst>
          </p:cNvPr>
          <p:cNvSpPr txBox="1"/>
          <p:nvPr/>
        </p:nvSpPr>
        <p:spPr>
          <a:xfrm>
            <a:off x="756273" y="8511834"/>
            <a:ext cx="3340430" cy="1631216"/>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Integrando l'automazione intelligente e il processo decisionale basato sull'intelligenza artificiale, il sistema aumenta l'efficienza rafforzando al contempo la capacità della rete di gestire l'aumento della domanda di energia e le interruzioni legate al clima, garantendo un'infrastruttura energetica più stabile e adattabile per la Norvegia.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81" name="Group 80">
            <a:extLst>
              <a:ext uri="{FF2B5EF4-FFF2-40B4-BE49-F238E27FC236}">
                <a16:creationId xmlns:a16="http://schemas.microsoft.com/office/drawing/2014/main" id="{8BD782A1-2F3F-7CAA-1511-9D7E372D1EB0}"/>
              </a:ext>
            </a:extLst>
          </p:cNvPr>
          <p:cNvGrpSpPr/>
          <p:nvPr/>
        </p:nvGrpSpPr>
        <p:grpSpPr>
          <a:xfrm>
            <a:off x="2173223" y="7834909"/>
            <a:ext cx="506531" cy="527128"/>
            <a:chOff x="3402050" y="5539672"/>
            <a:chExt cx="751576" cy="782137"/>
          </a:xfrm>
        </p:grpSpPr>
        <p:sp>
          <p:nvSpPr>
            <p:cNvPr id="82" name="Freeform 81">
              <a:extLst>
                <a:ext uri="{FF2B5EF4-FFF2-40B4-BE49-F238E27FC236}">
                  <a16:creationId xmlns:a16="http://schemas.microsoft.com/office/drawing/2014/main" id="{F7900CE1-5996-BE23-B4C1-968CC41192BB}"/>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83" name="Freeform 82">
              <a:extLst>
                <a:ext uri="{FF2B5EF4-FFF2-40B4-BE49-F238E27FC236}">
                  <a16:creationId xmlns:a16="http://schemas.microsoft.com/office/drawing/2014/main" id="{751577BC-9357-64B6-C268-F8F9D963878F}"/>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84" name="Freeform 83">
              <a:extLst>
                <a:ext uri="{FF2B5EF4-FFF2-40B4-BE49-F238E27FC236}">
                  <a16:creationId xmlns:a16="http://schemas.microsoft.com/office/drawing/2014/main" id="{80B59ADC-DB34-F30D-6E41-5A39F648AFC5}"/>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85" name="Freeform 84">
            <a:extLst>
              <a:ext uri="{FF2B5EF4-FFF2-40B4-BE49-F238E27FC236}">
                <a16:creationId xmlns:a16="http://schemas.microsoft.com/office/drawing/2014/main" id="{98CCAF3A-C4CF-72D7-71FE-84594F533BC1}"/>
              </a:ext>
            </a:extLst>
          </p:cNvPr>
          <p:cNvSpPr/>
          <p:nvPr/>
        </p:nvSpPr>
        <p:spPr>
          <a:xfrm rot="907098">
            <a:off x="-505864" y="8825304"/>
            <a:ext cx="1706380" cy="149680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40664872-40F2-BEE8-18D0-2560F5187277}"/>
              </a:ext>
            </a:extLst>
          </p:cNvPr>
          <p:cNvSpPr txBox="1">
            <a:spLocks/>
          </p:cNvSpPr>
          <p:nvPr/>
        </p:nvSpPr>
        <p:spPr>
          <a:xfrm>
            <a:off x="631727" y="3055625"/>
            <a:ext cx="6349150" cy="152255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Per affrontare queste sfide, Statkraft ed Elvia hanno sviluppato e implementato una soluzione di rete intelligente basata sull'intelligenza artificiale. Il sistema </a:t>
            </a:r>
            <a:r>
              <a:rPr lang="en-US" sz="1150" b="0" dirty="0" err="1">
                <a:solidFill>
                  <a:srgbClr val="262626"/>
                </a:solidFill>
              </a:rPr>
              <a:t>utilizza </a:t>
            </a:r>
            <a:r>
              <a:rPr lang="en-US" sz="1150" b="0" dirty="0">
                <a:solidFill>
                  <a:srgbClr val="262626"/>
                </a:solidFill>
              </a:rPr>
              <a:t>algoritmi di apprendimento automatico per </a:t>
            </a:r>
            <a:r>
              <a:rPr lang="en-US" sz="1150" b="0" dirty="0" err="1">
                <a:solidFill>
                  <a:srgbClr val="262626"/>
                </a:solidFill>
              </a:rPr>
              <a:t>analizzare </a:t>
            </a:r>
            <a:r>
              <a:rPr lang="en-US" sz="1150" b="0" dirty="0">
                <a:solidFill>
                  <a:srgbClr val="262626"/>
                </a:solidFill>
              </a:rPr>
              <a:t>i dati in tempo reale provenienti da vari componenti della rete. Elaborando questi dati, l'intelligenza artificiale è in grado di prevedere i modelli di domanda energetica, gestire dinamicamente i carichi energetici e </a:t>
            </a:r>
            <a:r>
              <a:rPr lang="en-US" sz="1150" b="0" dirty="0" err="1">
                <a:solidFill>
                  <a:srgbClr val="262626"/>
                </a:solidFill>
              </a:rPr>
              <a:t>ottimizzare </a:t>
            </a:r>
            <a:r>
              <a:rPr lang="en-US" sz="1150" b="0" dirty="0">
                <a:solidFill>
                  <a:srgbClr val="262626"/>
                </a:solidFill>
              </a:rPr>
              <a:t>l'integrazione delle fonti di energia rinnovabile.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L'intelligenza artificiale monitora e regola continuamente il flusso di elettricità, garantendo che l'energia proveniente da fonti eoliche e solari sia distribuita in modo efficiente attraverso la rete. Ciò riduce il sovraccarico, previene gli sprechi e migliora l'affidabilità dell'approvvigionamento di energia rinnovabile. Il sistema consente inoltre agli operatori di rete di rispondere in modo proattivo alle fluttuazioni nella produzione e nella domanda di energia, garantendo una rete elettrica stabile, economica e sostenibile.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Una caratteristica fondamentale della soluzione basata sull'intelligenza artificiale è la sua capacità predittiva. </a:t>
            </a:r>
            <a:r>
              <a:rPr lang="en-US" sz="1150" b="0" dirty="0" err="1">
                <a:solidFill>
                  <a:srgbClr val="262626"/>
                </a:solidFill>
              </a:rPr>
              <a:t>Analizzando </a:t>
            </a:r>
            <a:r>
              <a:rPr lang="en-US" sz="1150" b="0" dirty="0">
                <a:solidFill>
                  <a:srgbClr val="262626"/>
                </a:solidFill>
              </a:rPr>
              <a:t>i dati storici e in tempo reale della rete, il sistema è in grado di anticipare i periodi di picco della domanda e di regolare la distribuzione di conseguenza, garantendo che l'energia venga immagazzinata e distribuita dove è più necessaria. Inoltre, l'intelligenza artificiale è in grado di identificare e mitigare i guasti della rete prima che si aggravino, riducendo i tempi di inattività e i costi di manutenzione.</a:t>
            </a:r>
          </a:p>
        </p:txBody>
      </p:sp>
      <p:cxnSp>
        <p:nvCxnSpPr>
          <p:cNvPr id="3" name="Straight Connector 2">
            <a:extLst>
              <a:ext uri="{FF2B5EF4-FFF2-40B4-BE49-F238E27FC236}">
                <a16:creationId xmlns:a16="http://schemas.microsoft.com/office/drawing/2014/main" id="{AA565B56-4746-36CB-B6E6-4F52997C1DA5}"/>
              </a:ext>
            </a:extLst>
          </p:cNvPr>
          <p:cNvCxnSpPr>
            <a:cxnSpLocks/>
          </p:cNvCxnSpPr>
          <p:nvPr/>
        </p:nvCxnSpPr>
        <p:spPr>
          <a:xfrm>
            <a:off x="3698963" y="5863891"/>
            <a:ext cx="0" cy="188956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61A86A4-AAE2-12A7-2B72-A5ED5A92644D}"/>
              </a:ext>
            </a:extLst>
          </p:cNvPr>
          <p:cNvCxnSpPr>
            <a:cxnSpLocks/>
          </p:cNvCxnSpPr>
          <p:nvPr/>
        </p:nvCxnSpPr>
        <p:spPr>
          <a:xfrm>
            <a:off x="11148" y="5869986"/>
            <a:ext cx="3687815"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75777B2-E15E-CE5B-BECD-6435F200D863}"/>
              </a:ext>
            </a:extLst>
          </p:cNvPr>
          <p:cNvCxnSpPr>
            <a:cxnSpLocks/>
          </p:cNvCxnSpPr>
          <p:nvPr/>
        </p:nvCxnSpPr>
        <p:spPr>
          <a:xfrm>
            <a:off x="3698963" y="7753458"/>
            <a:ext cx="3879304" cy="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25AA26-AA77-E255-C25A-AAEB2E143A8B}"/>
              </a:ext>
            </a:extLst>
          </p:cNvPr>
          <p:cNvSpPr txBox="1"/>
          <p:nvPr/>
        </p:nvSpPr>
        <p:spPr>
          <a:xfrm>
            <a:off x="583724" y="5708534"/>
            <a:ext cx="2714458" cy="710772"/>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Il processo di implementazione ha comportato diversi passaggi chiave:</a:t>
            </a:r>
          </a:p>
          <a:p>
            <a:pPr>
              <a:lnSpc>
                <a:spcPts val="1580"/>
              </a:lnSpc>
            </a:pPr>
            <a:endParaRPr lang="en-US" sz="1600" b="1" dirty="0">
              <a:solidFill>
                <a:srgbClr val="00898B"/>
              </a:solidFill>
              <a:highlight>
                <a:srgbClr val="FFFFFF"/>
              </a:highligh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2A21B8B-5987-2D5D-FB03-6B6DED68D9BA}"/>
              </a:ext>
            </a:extLst>
          </p:cNvPr>
          <p:cNvSpPr txBox="1"/>
          <p:nvPr/>
        </p:nvSpPr>
        <p:spPr>
          <a:xfrm>
            <a:off x="3948565" y="5946147"/>
            <a:ext cx="3186549" cy="2401107"/>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Integrazione di sensori intelligenti in tutta la rete per raccogliere dati dettagliati sulle prestazioni.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Sviluppo di modelli di intelligenza artificiale in grado di elaborare grandi set di dati in tempo reale.</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Automazione dei processi di bilanciamento energetico, riducendo l'intervento umano e i tempi di risposta.</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Collaborazione tra Statkraft, Elvia e le autorità di regolamentazione dell'energia per garantire la conformità con le politiche energetiche nazionali.</a:t>
            </a: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182563" lvl="0"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584200" lvl="0">
              <a:lnSpc>
                <a:spcPts val="1240"/>
              </a:lnSpc>
              <a:buClr>
                <a:srgbClr val="60BB47"/>
              </a:buClr>
            </a:pPr>
            <a:endParaRPr lang="en-US" sz="115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847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0D82F-93CA-4093-FB0E-78BE882F5B4D}"/>
            </a:ext>
          </a:extLst>
        </p:cNvPr>
        <p:cNvGrpSpPr/>
        <p:nvPr/>
      </p:nvGrpSpPr>
      <p:grpSpPr>
        <a:xfrm>
          <a:off x="0" y="0"/>
          <a:ext cx="0" cy="0"/>
          <a:chOff x="0" y="0"/>
          <a:chExt cx="0" cy="0"/>
        </a:xfrm>
      </p:grpSpPr>
      <p:sp>
        <p:nvSpPr>
          <p:cNvPr id="58" name="Slide Number Placeholder 5">
            <a:extLst>
              <a:ext uri="{FF2B5EF4-FFF2-40B4-BE49-F238E27FC236}">
                <a16:creationId xmlns:a16="http://schemas.microsoft.com/office/drawing/2014/main" id="{5FB36452-1707-A57D-68AE-517A7F6B254D}"/>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3</a:t>
            </a:fld>
            <a:endParaRPr lang="en-US" dirty="0">
              <a:solidFill>
                <a:srgbClr val="262626"/>
              </a:solidFill>
            </a:endParaRPr>
          </a:p>
        </p:txBody>
      </p:sp>
      <p:sp>
        <p:nvSpPr>
          <p:cNvPr id="6" name="Freeform 5">
            <a:extLst>
              <a:ext uri="{FF2B5EF4-FFF2-40B4-BE49-F238E27FC236}">
                <a16:creationId xmlns:a16="http://schemas.microsoft.com/office/drawing/2014/main" id="{0535C389-95EA-1D28-769D-E176B3544785}"/>
              </a:ext>
            </a:extLst>
          </p:cNvPr>
          <p:cNvSpPr/>
          <p:nvPr/>
        </p:nvSpPr>
        <p:spPr>
          <a:xfrm rot="491775">
            <a:off x="1340927" y="689571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cxnSp>
        <p:nvCxnSpPr>
          <p:cNvPr id="341" name="Straight Connector 340">
            <a:extLst>
              <a:ext uri="{FF2B5EF4-FFF2-40B4-BE49-F238E27FC236}">
                <a16:creationId xmlns:a16="http://schemas.microsoft.com/office/drawing/2014/main" id="{78E05638-1EDF-905A-0D4F-7F38E25A9352}"/>
              </a:ext>
            </a:extLst>
          </p:cNvPr>
          <p:cNvCxnSpPr>
            <a:cxnSpLocks/>
          </p:cNvCxnSpPr>
          <p:nvPr/>
        </p:nvCxnSpPr>
        <p:spPr>
          <a:xfrm flipV="1">
            <a:off x="1758532" y="1522593"/>
            <a:ext cx="5167" cy="8447327"/>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342" name="Group 341">
            <a:extLst>
              <a:ext uri="{FF2B5EF4-FFF2-40B4-BE49-F238E27FC236}">
                <a16:creationId xmlns:a16="http://schemas.microsoft.com/office/drawing/2014/main" id="{0544151D-3A08-D7B1-4ADA-4B3AA9EF5DE9}"/>
              </a:ext>
            </a:extLst>
          </p:cNvPr>
          <p:cNvGrpSpPr/>
          <p:nvPr/>
        </p:nvGrpSpPr>
        <p:grpSpPr>
          <a:xfrm rot="16200000">
            <a:off x="3032266" y="2187039"/>
            <a:ext cx="1440000" cy="6123845"/>
            <a:chOff x="270677" y="6570863"/>
            <a:chExt cx="1579404" cy="6716681"/>
          </a:xfrm>
        </p:grpSpPr>
        <p:sp>
          <p:nvSpPr>
            <p:cNvPr id="343" name="Rectangle 342">
              <a:extLst>
                <a:ext uri="{FF2B5EF4-FFF2-40B4-BE49-F238E27FC236}">
                  <a16:creationId xmlns:a16="http://schemas.microsoft.com/office/drawing/2014/main" id="{F34F383F-EB9C-8557-561F-C4CFCDE27C33}"/>
                </a:ext>
              </a:extLst>
            </p:cNvPr>
            <p:cNvSpPr/>
            <p:nvPr/>
          </p:nvSpPr>
          <p:spPr>
            <a:xfrm>
              <a:off x="270677" y="7957059"/>
              <a:ext cx="1579404" cy="5330485"/>
            </a:xfrm>
            <a:prstGeom prst="rect">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Freeform 343">
              <a:extLst>
                <a:ext uri="{FF2B5EF4-FFF2-40B4-BE49-F238E27FC236}">
                  <a16:creationId xmlns:a16="http://schemas.microsoft.com/office/drawing/2014/main" id="{B7777D92-DB0A-19C9-8679-FAA04314E3F3}"/>
                </a:ext>
              </a:extLst>
            </p:cNvPr>
            <p:cNvSpPr/>
            <p:nvPr/>
          </p:nvSpPr>
          <p:spPr>
            <a:xfrm>
              <a:off x="547405" y="7947014"/>
              <a:ext cx="1035254" cy="515990"/>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chemeClr val="bg1"/>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345" name="Freeform 344">
              <a:extLst>
                <a:ext uri="{FF2B5EF4-FFF2-40B4-BE49-F238E27FC236}">
                  <a16:creationId xmlns:a16="http://schemas.microsoft.com/office/drawing/2014/main" id="{30C866D3-2E23-DFCE-ACF1-15DA21F16231}"/>
                </a:ext>
              </a:extLst>
            </p:cNvPr>
            <p:cNvSpPr/>
            <p:nvPr/>
          </p:nvSpPr>
          <p:spPr>
            <a:xfrm>
              <a:off x="866226" y="7943716"/>
              <a:ext cx="398525" cy="199208"/>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00898B"/>
            </a:solidFill>
            <a:ln w="2276" cap="flat">
              <a:noFill/>
              <a:prstDash val="solid"/>
              <a:miter/>
            </a:ln>
          </p:spPr>
          <p:txBody>
            <a:bodyPr rtlCol="0" anchor="ctr"/>
            <a:lstStyle/>
            <a:p>
              <a:endParaRPr lang="en-US"/>
            </a:p>
          </p:txBody>
        </p:sp>
        <p:sp>
          <p:nvSpPr>
            <p:cNvPr id="346" name="Freeform 345">
              <a:extLst>
                <a:ext uri="{FF2B5EF4-FFF2-40B4-BE49-F238E27FC236}">
                  <a16:creationId xmlns:a16="http://schemas.microsoft.com/office/drawing/2014/main" id="{2FD21D7F-EC52-427D-89A5-22918F6290C6}"/>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347" name="Graphic 15">
              <a:extLst>
                <a:ext uri="{FF2B5EF4-FFF2-40B4-BE49-F238E27FC236}">
                  <a16:creationId xmlns:a16="http://schemas.microsoft.com/office/drawing/2014/main" id="{C7BC6BC0-404A-3F4C-5CBA-837FFEDCC0CE}"/>
                </a:ext>
              </a:extLst>
            </p:cNvPr>
            <p:cNvGrpSpPr/>
            <p:nvPr/>
          </p:nvGrpSpPr>
          <p:grpSpPr>
            <a:xfrm>
              <a:off x="1006279" y="7689162"/>
              <a:ext cx="118191" cy="117931"/>
              <a:chOff x="1006279" y="7689162"/>
              <a:chExt cx="118191" cy="117931"/>
            </a:xfrm>
          </p:grpSpPr>
          <p:sp>
            <p:nvSpPr>
              <p:cNvPr id="351" name="Freeform 350">
                <a:extLst>
                  <a:ext uri="{FF2B5EF4-FFF2-40B4-BE49-F238E27FC236}">
                    <a16:creationId xmlns:a16="http://schemas.microsoft.com/office/drawing/2014/main" id="{F5BB59F2-CE7E-713A-62A6-A961E7B408B2}"/>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52" name="Freeform 351">
                <a:extLst>
                  <a:ext uri="{FF2B5EF4-FFF2-40B4-BE49-F238E27FC236}">
                    <a16:creationId xmlns:a16="http://schemas.microsoft.com/office/drawing/2014/main" id="{C047414E-1383-4845-0E22-1A1743AF6B84}"/>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898B"/>
              </a:solidFill>
              <a:ln w="2276" cap="flat">
                <a:noFill/>
                <a:prstDash val="solid"/>
                <a:miter/>
              </a:ln>
            </p:spPr>
            <p:txBody>
              <a:bodyPr rtlCol="0" anchor="ctr"/>
              <a:lstStyle/>
              <a:p>
                <a:endParaRPr lang="en-US"/>
              </a:p>
            </p:txBody>
          </p:sp>
        </p:grpSp>
        <p:grpSp>
          <p:nvGrpSpPr>
            <p:cNvPr id="348" name="Graphic 15">
              <a:extLst>
                <a:ext uri="{FF2B5EF4-FFF2-40B4-BE49-F238E27FC236}">
                  <a16:creationId xmlns:a16="http://schemas.microsoft.com/office/drawing/2014/main" id="{AA9C5957-C77A-0856-351C-B5C1C0528DE6}"/>
                </a:ext>
              </a:extLst>
            </p:cNvPr>
            <p:cNvGrpSpPr/>
            <p:nvPr/>
          </p:nvGrpSpPr>
          <p:grpSpPr>
            <a:xfrm>
              <a:off x="547405" y="6570863"/>
              <a:ext cx="1035254" cy="914993"/>
              <a:chOff x="547405" y="6570863"/>
              <a:chExt cx="1035254" cy="914993"/>
            </a:xfrm>
          </p:grpSpPr>
          <p:sp>
            <p:nvSpPr>
              <p:cNvPr id="349" name="Freeform 348">
                <a:extLst>
                  <a:ext uri="{FF2B5EF4-FFF2-40B4-BE49-F238E27FC236}">
                    <a16:creationId xmlns:a16="http://schemas.microsoft.com/office/drawing/2014/main" id="{73B645CE-2941-9017-3F28-1D57119DC58E}"/>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898B"/>
              </a:solidFill>
              <a:ln w="2276" cap="flat">
                <a:no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472DF29A-2C08-7F2B-F758-A763C7435D54}"/>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353" name="Group 352">
            <a:extLst>
              <a:ext uri="{FF2B5EF4-FFF2-40B4-BE49-F238E27FC236}">
                <a16:creationId xmlns:a16="http://schemas.microsoft.com/office/drawing/2014/main" id="{63E69B94-F3DA-B141-5A1A-07C1EACA8EF8}"/>
              </a:ext>
            </a:extLst>
          </p:cNvPr>
          <p:cNvGrpSpPr/>
          <p:nvPr/>
        </p:nvGrpSpPr>
        <p:grpSpPr>
          <a:xfrm rot="16200000">
            <a:off x="3032266" y="3929873"/>
            <a:ext cx="1440000" cy="6123845"/>
            <a:chOff x="281671" y="6570863"/>
            <a:chExt cx="1579404" cy="6716681"/>
          </a:xfrm>
        </p:grpSpPr>
        <p:sp>
          <p:nvSpPr>
            <p:cNvPr id="354" name="Rectangle 353">
              <a:extLst>
                <a:ext uri="{FF2B5EF4-FFF2-40B4-BE49-F238E27FC236}">
                  <a16:creationId xmlns:a16="http://schemas.microsoft.com/office/drawing/2014/main" id="{EC721404-5497-39D8-0766-7F61426260AF}"/>
                </a:ext>
              </a:extLst>
            </p:cNvPr>
            <p:cNvSpPr/>
            <p:nvPr/>
          </p:nvSpPr>
          <p:spPr>
            <a:xfrm>
              <a:off x="281671" y="7957058"/>
              <a:ext cx="1579404" cy="5330486"/>
            </a:xfrm>
            <a:prstGeom prst="rect">
              <a:avLst/>
            </a:prstGeom>
            <a:solidFill>
              <a:srgbClr val="51C4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Freeform 354">
              <a:extLst>
                <a:ext uri="{FF2B5EF4-FFF2-40B4-BE49-F238E27FC236}">
                  <a16:creationId xmlns:a16="http://schemas.microsoft.com/office/drawing/2014/main" id="{B6C6A305-17D5-7A20-0C91-B74982957306}"/>
                </a:ext>
              </a:extLst>
            </p:cNvPr>
            <p:cNvSpPr/>
            <p:nvPr/>
          </p:nvSpPr>
          <p:spPr>
            <a:xfrm>
              <a:off x="547405" y="7947014"/>
              <a:ext cx="1035254" cy="515990"/>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chemeClr val="bg1"/>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356" name="Freeform 355">
              <a:extLst>
                <a:ext uri="{FF2B5EF4-FFF2-40B4-BE49-F238E27FC236}">
                  <a16:creationId xmlns:a16="http://schemas.microsoft.com/office/drawing/2014/main" id="{EC6F6993-985F-D754-1066-C3CCFCC5DBC3}"/>
                </a:ext>
              </a:extLst>
            </p:cNvPr>
            <p:cNvSpPr/>
            <p:nvPr/>
          </p:nvSpPr>
          <p:spPr>
            <a:xfrm>
              <a:off x="866226" y="7943717"/>
              <a:ext cx="398525" cy="199208"/>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51C4C6"/>
            </a:solidFill>
            <a:ln w="2276" cap="flat">
              <a:noFill/>
              <a:prstDash val="solid"/>
              <a:miter/>
            </a:ln>
          </p:spPr>
          <p:txBody>
            <a:bodyPr rtlCol="0" anchor="ctr"/>
            <a:lstStyle/>
            <a:p>
              <a:endParaRPr lang="en-US" dirty="0"/>
            </a:p>
          </p:txBody>
        </p:sp>
        <p:sp>
          <p:nvSpPr>
            <p:cNvPr id="357" name="Freeform 356">
              <a:extLst>
                <a:ext uri="{FF2B5EF4-FFF2-40B4-BE49-F238E27FC236}">
                  <a16:creationId xmlns:a16="http://schemas.microsoft.com/office/drawing/2014/main" id="{CFFB4FE4-5B0B-3F81-5C0C-F506B9AB4B4C}"/>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358" name="Graphic 15">
              <a:extLst>
                <a:ext uri="{FF2B5EF4-FFF2-40B4-BE49-F238E27FC236}">
                  <a16:creationId xmlns:a16="http://schemas.microsoft.com/office/drawing/2014/main" id="{071C4CFA-FE0E-53C2-5610-77868760C58E}"/>
                </a:ext>
              </a:extLst>
            </p:cNvPr>
            <p:cNvGrpSpPr/>
            <p:nvPr/>
          </p:nvGrpSpPr>
          <p:grpSpPr>
            <a:xfrm>
              <a:off x="1006279" y="7689162"/>
              <a:ext cx="118191" cy="117931"/>
              <a:chOff x="1006279" y="7689162"/>
              <a:chExt cx="118191" cy="117931"/>
            </a:xfrm>
          </p:grpSpPr>
          <p:sp>
            <p:nvSpPr>
              <p:cNvPr id="362" name="Freeform 361">
                <a:extLst>
                  <a:ext uri="{FF2B5EF4-FFF2-40B4-BE49-F238E27FC236}">
                    <a16:creationId xmlns:a16="http://schemas.microsoft.com/office/drawing/2014/main" id="{37B66FF9-B12A-15EB-A693-F30A6B04187D}"/>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63" name="Freeform 362">
                <a:extLst>
                  <a:ext uri="{FF2B5EF4-FFF2-40B4-BE49-F238E27FC236}">
                    <a16:creationId xmlns:a16="http://schemas.microsoft.com/office/drawing/2014/main" id="{8381F8B9-205A-8BFB-AFFA-50A3EAB0FD3F}"/>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51C4C6"/>
              </a:solidFill>
              <a:ln w="2276" cap="flat">
                <a:noFill/>
                <a:prstDash val="solid"/>
                <a:miter/>
              </a:ln>
            </p:spPr>
            <p:txBody>
              <a:bodyPr rtlCol="0" anchor="ctr"/>
              <a:lstStyle/>
              <a:p>
                <a:endParaRPr lang="en-US"/>
              </a:p>
            </p:txBody>
          </p:sp>
        </p:grpSp>
        <p:grpSp>
          <p:nvGrpSpPr>
            <p:cNvPr id="359" name="Graphic 15">
              <a:extLst>
                <a:ext uri="{FF2B5EF4-FFF2-40B4-BE49-F238E27FC236}">
                  <a16:creationId xmlns:a16="http://schemas.microsoft.com/office/drawing/2014/main" id="{9304D4CB-3748-F443-9FBB-D6D54FEF3653}"/>
                </a:ext>
              </a:extLst>
            </p:cNvPr>
            <p:cNvGrpSpPr/>
            <p:nvPr/>
          </p:nvGrpSpPr>
          <p:grpSpPr>
            <a:xfrm>
              <a:off x="547405" y="6570863"/>
              <a:ext cx="1035254" cy="914993"/>
              <a:chOff x="547405" y="6570863"/>
              <a:chExt cx="1035254" cy="914993"/>
            </a:xfrm>
          </p:grpSpPr>
          <p:sp>
            <p:nvSpPr>
              <p:cNvPr id="360" name="Freeform 359">
                <a:extLst>
                  <a:ext uri="{FF2B5EF4-FFF2-40B4-BE49-F238E27FC236}">
                    <a16:creationId xmlns:a16="http://schemas.microsoft.com/office/drawing/2014/main" id="{37921505-B726-1A39-4A78-E8F15442DD95}"/>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51C4C6"/>
              </a:solidFill>
              <a:ln w="2276" cap="flat">
                <a:noFill/>
                <a:prstDash val="solid"/>
                <a:miter/>
              </a:ln>
            </p:spPr>
            <p:txBody>
              <a:bodyPr rtlCol="0" anchor="ctr"/>
              <a:lstStyle/>
              <a:p>
                <a:endParaRPr lang="en-US"/>
              </a:p>
            </p:txBody>
          </p:sp>
          <p:sp>
            <p:nvSpPr>
              <p:cNvPr id="361" name="Freeform 360">
                <a:extLst>
                  <a:ext uri="{FF2B5EF4-FFF2-40B4-BE49-F238E27FC236}">
                    <a16:creationId xmlns:a16="http://schemas.microsoft.com/office/drawing/2014/main" id="{6F6F818D-2DA0-555F-5266-069320D80931}"/>
                  </a:ext>
                </a:extLst>
              </p:cNvPr>
              <p:cNvSpPr/>
              <p:nvPr/>
            </p:nvSpPr>
            <p:spPr>
              <a:xfrm>
                <a:off x="667646" y="6570863"/>
                <a:ext cx="795229"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364" name="Group 363">
            <a:extLst>
              <a:ext uri="{FF2B5EF4-FFF2-40B4-BE49-F238E27FC236}">
                <a16:creationId xmlns:a16="http://schemas.microsoft.com/office/drawing/2014/main" id="{AD670C9F-6040-6928-F423-963A5C7812CC}"/>
              </a:ext>
            </a:extLst>
          </p:cNvPr>
          <p:cNvGrpSpPr/>
          <p:nvPr/>
        </p:nvGrpSpPr>
        <p:grpSpPr>
          <a:xfrm rot="16200000">
            <a:off x="3032266" y="5690964"/>
            <a:ext cx="1440000" cy="6123843"/>
            <a:chOff x="272642" y="6570863"/>
            <a:chExt cx="1579404" cy="6716679"/>
          </a:xfrm>
        </p:grpSpPr>
        <p:sp>
          <p:nvSpPr>
            <p:cNvPr id="365" name="Rectangle 364">
              <a:extLst>
                <a:ext uri="{FF2B5EF4-FFF2-40B4-BE49-F238E27FC236}">
                  <a16:creationId xmlns:a16="http://schemas.microsoft.com/office/drawing/2014/main" id="{175A0402-0E18-B6DC-BAFD-ECA908518A64}"/>
                </a:ext>
              </a:extLst>
            </p:cNvPr>
            <p:cNvSpPr/>
            <p:nvPr/>
          </p:nvSpPr>
          <p:spPr>
            <a:xfrm>
              <a:off x="272642" y="7957056"/>
              <a:ext cx="1579404" cy="5330486"/>
            </a:xfrm>
            <a:prstGeom prst="rect">
              <a:avLst/>
            </a:prstGeom>
            <a:solidFill>
              <a:srgbClr val="ADD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Freeform 365">
              <a:extLst>
                <a:ext uri="{FF2B5EF4-FFF2-40B4-BE49-F238E27FC236}">
                  <a16:creationId xmlns:a16="http://schemas.microsoft.com/office/drawing/2014/main" id="{1F1D718D-36B2-2D0A-D115-5D847865A38C}"/>
                </a:ext>
              </a:extLst>
            </p:cNvPr>
            <p:cNvSpPr/>
            <p:nvPr/>
          </p:nvSpPr>
          <p:spPr>
            <a:xfrm>
              <a:off x="547405" y="7947014"/>
              <a:ext cx="1035254" cy="515990"/>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chemeClr val="bg1"/>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367" name="Freeform 366">
              <a:extLst>
                <a:ext uri="{FF2B5EF4-FFF2-40B4-BE49-F238E27FC236}">
                  <a16:creationId xmlns:a16="http://schemas.microsoft.com/office/drawing/2014/main" id="{1E147F96-636F-49D3-20A9-F82C8DC1C5C4}"/>
                </a:ext>
              </a:extLst>
            </p:cNvPr>
            <p:cNvSpPr/>
            <p:nvPr/>
          </p:nvSpPr>
          <p:spPr>
            <a:xfrm>
              <a:off x="866226" y="7943716"/>
              <a:ext cx="398525" cy="199208"/>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ADD037"/>
            </a:solidFill>
            <a:ln w="2276" cap="flat">
              <a:noFill/>
              <a:prstDash val="solid"/>
              <a:miter/>
            </a:ln>
          </p:spPr>
          <p:txBody>
            <a:bodyPr rtlCol="0" anchor="ctr"/>
            <a:lstStyle/>
            <a:p>
              <a:endParaRPr lang="en-US" dirty="0"/>
            </a:p>
          </p:txBody>
        </p:sp>
        <p:sp>
          <p:nvSpPr>
            <p:cNvPr id="368" name="Freeform 367">
              <a:extLst>
                <a:ext uri="{FF2B5EF4-FFF2-40B4-BE49-F238E27FC236}">
                  <a16:creationId xmlns:a16="http://schemas.microsoft.com/office/drawing/2014/main" id="{7C542658-AA10-F272-AF6E-142D726E7141}"/>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369" name="Graphic 15">
              <a:extLst>
                <a:ext uri="{FF2B5EF4-FFF2-40B4-BE49-F238E27FC236}">
                  <a16:creationId xmlns:a16="http://schemas.microsoft.com/office/drawing/2014/main" id="{5A3DBC6B-F177-74B5-3FB6-779276F80B23}"/>
                </a:ext>
              </a:extLst>
            </p:cNvPr>
            <p:cNvGrpSpPr/>
            <p:nvPr/>
          </p:nvGrpSpPr>
          <p:grpSpPr>
            <a:xfrm>
              <a:off x="1006279" y="7689162"/>
              <a:ext cx="118191" cy="117931"/>
              <a:chOff x="1006279" y="7689162"/>
              <a:chExt cx="118191" cy="117931"/>
            </a:xfrm>
          </p:grpSpPr>
          <p:sp>
            <p:nvSpPr>
              <p:cNvPr id="373" name="Freeform 372">
                <a:extLst>
                  <a:ext uri="{FF2B5EF4-FFF2-40B4-BE49-F238E27FC236}">
                    <a16:creationId xmlns:a16="http://schemas.microsoft.com/office/drawing/2014/main" id="{3962FDE0-5D28-3E80-E804-51FABB6B3527}"/>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374" name="Freeform 373">
                <a:extLst>
                  <a:ext uri="{FF2B5EF4-FFF2-40B4-BE49-F238E27FC236}">
                    <a16:creationId xmlns:a16="http://schemas.microsoft.com/office/drawing/2014/main" id="{C1355D69-39BB-FF79-B2A6-17C818D2D363}"/>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ADD037"/>
              </a:solidFill>
              <a:ln w="2276" cap="flat">
                <a:noFill/>
                <a:prstDash val="solid"/>
                <a:miter/>
              </a:ln>
            </p:spPr>
            <p:txBody>
              <a:bodyPr rtlCol="0" anchor="ctr"/>
              <a:lstStyle/>
              <a:p>
                <a:endParaRPr lang="en-US"/>
              </a:p>
            </p:txBody>
          </p:sp>
        </p:grpSp>
        <p:grpSp>
          <p:nvGrpSpPr>
            <p:cNvPr id="370" name="Graphic 15">
              <a:extLst>
                <a:ext uri="{FF2B5EF4-FFF2-40B4-BE49-F238E27FC236}">
                  <a16:creationId xmlns:a16="http://schemas.microsoft.com/office/drawing/2014/main" id="{DCF8C7E3-3CB7-1A45-E463-59A4FE2B2EE2}"/>
                </a:ext>
              </a:extLst>
            </p:cNvPr>
            <p:cNvGrpSpPr/>
            <p:nvPr/>
          </p:nvGrpSpPr>
          <p:grpSpPr>
            <a:xfrm>
              <a:off x="547405" y="6570863"/>
              <a:ext cx="1035254" cy="914993"/>
              <a:chOff x="547405" y="6570863"/>
              <a:chExt cx="1035254" cy="914993"/>
            </a:xfrm>
          </p:grpSpPr>
          <p:sp>
            <p:nvSpPr>
              <p:cNvPr id="371" name="Freeform 370">
                <a:extLst>
                  <a:ext uri="{FF2B5EF4-FFF2-40B4-BE49-F238E27FC236}">
                    <a16:creationId xmlns:a16="http://schemas.microsoft.com/office/drawing/2014/main" id="{6C603B7E-80D0-733C-2E38-D7BB39805851}"/>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ADD037"/>
              </a:solidFill>
              <a:ln w="2276" cap="flat">
                <a:noFill/>
                <a:prstDash val="solid"/>
                <a:miter/>
              </a:ln>
            </p:spPr>
            <p:txBody>
              <a:bodyPr rtlCol="0" anchor="ctr"/>
              <a:lstStyle/>
              <a:p>
                <a:endParaRPr lang="en-US"/>
              </a:p>
            </p:txBody>
          </p:sp>
          <p:sp>
            <p:nvSpPr>
              <p:cNvPr id="372" name="Freeform 371">
                <a:extLst>
                  <a:ext uri="{FF2B5EF4-FFF2-40B4-BE49-F238E27FC236}">
                    <a16:creationId xmlns:a16="http://schemas.microsoft.com/office/drawing/2014/main" id="{92DE8DC4-FC05-39C5-3DCC-5D749C7FD85B}"/>
                  </a:ext>
                </a:extLst>
              </p:cNvPr>
              <p:cNvSpPr/>
              <p:nvPr/>
            </p:nvSpPr>
            <p:spPr>
              <a:xfrm>
                <a:off x="667646" y="6570863"/>
                <a:ext cx="795229"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397" name="Graphic 503">
            <a:extLst>
              <a:ext uri="{FF2B5EF4-FFF2-40B4-BE49-F238E27FC236}">
                <a16:creationId xmlns:a16="http://schemas.microsoft.com/office/drawing/2014/main" id="{D238962E-D9AC-A6A4-BAE1-311C191EDC92}"/>
              </a:ext>
            </a:extLst>
          </p:cNvPr>
          <p:cNvGrpSpPr>
            <a:grpSpLocks noChangeAspect="1"/>
          </p:cNvGrpSpPr>
          <p:nvPr/>
        </p:nvGrpSpPr>
        <p:grpSpPr>
          <a:xfrm>
            <a:off x="798925" y="8490055"/>
            <a:ext cx="521950" cy="522000"/>
            <a:chOff x="5744107" y="3913060"/>
            <a:chExt cx="1135616" cy="1135724"/>
          </a:xfrm>
          <a:noFill/>
        </p:grpSpPr>
        <p:grpSp>
          <p:nvGrpSpPr>
            <p:cNvPr id="398" name="Graphic 503">
              <a:extLst>
                <a:ext uri="{FF2B5EF4-FFF2-40B4-BE49-F238E27FC236}">
                  <a16:creationId xmlns:a16="http://schemas.microsoft.com/office/drawing/2014/main" id="{76A09EA9-3F09-9A3C-47BD-5E0C559603AC}"/>
                </a:ext>
              </a:extLst>
            </p:cNvPr>
            <p:cNvGrpSpPr/>
            <p:nvPr/>
          </p:nvGrpSpPr>
          <p:grpSpPr>
            <a:xfrm>
              <a:off x="5744107" y="3913060"/>
              <a:ext cx="1135616" cy="1135724"/>
              <a:chOff x="5744107" y="3913060"/>
              <a:chExt cx="1135616" cy="1135724"/>
            </a:xfrm>
            <a:noFill/>
          </p:grpSpPr>
          <p:sp>
            <p:nvSpPr>
              <p:cNvPr id="410" name="Freeform 409">
                <a:extLst>
                  <a:ext uri="{FF2B5EF4-FFF2-40B4-BE49-F238E27FC236}">
                    <a16:creationId xmlns:a16="http://schemas.microsoft.com/office/drawing/2014/main" id="{2991F32F-A7C3-9B71-5A5E-2F1D65F02B99}"/>
                  </a:ext>
                </a:extLst>
              </p:cNvPr>
              <p:cNvSpPr/>
              <p:nvPr/>
            </p:nvSpPr>
            <p:spPr>
              <a:xfrm rot="-1410000">
                <a:off x="5924677" y="4098908"/>
                <a:ext cx="772483" cy="771435"/>
              </a:xfrm>
              <a:custGeom>
                <a:avLst/>
                <a:gdLst>
                  <a:gd name="connsiteX0" fmla="*/ 772483 w 772483"/>
                  <a:gd name="connsiteY0" fmla="*/ 385718 h 771435"/>
                  <a:gd name="connsiteX1" fmla="*/ 386242 w 772483"/>
                  <a:gd name="connsiteY1" fmla="*/ 771435 h 771435"/>
                  <a:gd name="connsiteX2" fmla="*/ 0 w 772483"/>
                  <a:gd name="connsiteY2" fmla="*/ 385718 h 771435"/>
                  <a:gd name="connsiteX3" fmla="*/ 386242 w 772483"/>
                  <a:gd name="connsiteY3" fmla="*/ 0 h 771435"/>
                  <a:gd name="connsiteX4" fmla="*/ 772483 w 772483"/>
                  <a:gd name="connsiteY4" fmla="*/ 385718 h 77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483" h="771435">
                    <a:moveTo>
                      <a:pt x="772483" y="385718"/>
                    </a:moveTo>
                    <a:cubicBezTo>
                      <a:pt x="772483" y="598744"/>
                      <a:pt x="599557" y="771435"/>
                      <a:pt x="386242" y="771435"/>
                    </a:cubicBezTo>
                    <a:cubicBezTo>
                      <a:pt x="172926" y="771435"/>
                      <a:pt x="0" y="598744"/>
                      <a:pt x="0" y="385718"/>
                    </a:cubicBezTo>
                    <a:cubicBezTo>
                      <a:pt x="0" y="172692"/>
                      <a:pt x="172926" y="0"/>
                      <a:pt x="386242" y="0"/>
                    </a:cubicBezTo>
                    <a:cubicBezTo>
                      <a:pt x="599557" y="0"/>
                      <a:pt x="772483" y="172692"/>
                      <a:pt x="772483" y="385718"/>
                    </a:cubicBezTo>
                    <a:close/>
                  </a:path>
                </a:pathLst>
              </a:custGeom>
              <a:noFill/>
              <a:ln w="12700" cap="rnd">
                <a:solidFill>
                  <a:srgbClr val="000000"/>
                </a:solidFill>
                <a:prstDash val="solid"/>
                <a:round/>
              </a:ln>
            </p:spPr>
            <p:txBody>
              <a:bodyPr rtlCol="0" anchor="ctr"/>
              <a:lstStyle/>
              <a:p>
                <a:endParaRPr lang="en-US" sz="1799"/>
              </a:p>
            </p:txBody>
          </p:sp>
          <p:grpSp>
            <p:nvGrpSpPr>
              <p:cNvPr id="411" name="Graphic 503">
                <a:extLst>
                  <a:ext uri="{FF2B5EF4-FFF2-40B4-BE49-F238E27FC236}">
                    <a16:creationId xmlns:a16="http://schemas.microsoft.com/office/drawing/2014/main" id="{25828AAC-35C4-EE7A-7C45-C1B5ED8F284A}"/>
                  </a:ext>
                </a:extLst>
              </p:cNvPr>
              <p:cNvGrpSpPr/>
              <p:nvPr/>
            </p:nvGrpSpPr>
            <p:grpSpPr>
              <a:xfrm>
                <a:off x="6155108" y="3929543"/>
                <a:ext cx="313615" cy="1102756"/>
                <a:chOff x="6155108" y="3929543"/>
                <a:chExt cx="313615" cy="1102756"/>
              </a:xfrm>
            </p:grpSpPr>
            <p:sp>
              <p:nvSpPr>
                <p:cNvPr id="433" name="Freeform 432">
                  <a:extLst>
                    <a:ext uri="{FF2B5EF4-FFF2-40B4-BE49-F238E27FC236}">
                      <a16:creationId xmlns:a16="http://schemas.microsoft.com/office/drawing/2014/main" id="{13EC49C1-4955-886D-9511-87EE1E599C91}"/>
                    </a:ext>
                  </a:extLst>
                </p:cNvPr>
                <p:cNvSpPr/>
                <p:nvPr/>
              </p:nvSpPr>
              <p:spPr>
                <a:xfrm>
                  <a:off x="6417554" y="3929543"/>
                  <a:ext cx="51168" cy="179671"/>
                </a:xfrm>
                <a:custGeom>
                  <a:avLst/>
                  <a:gdLst>
                    <a:gd name="connsiteX0" fmla="*/ 0 w 51168"/>
                    <a:gd name="connsiteY0" fmla="*/ 179672 h 179671"/>
                    <a:gd name="connsiteX1" fmla="*/ 51169 w 51168"/>
                    <a:gd name="connsiteY1" fmla="*/ 0 h 179671"/>
                  </a:gdLst>
                  <a:ahLst/>
                  <a:cxnLst>
                    <a:cxn ang="0">
                      <a:pos x="connsiteX0" y="connsiteY0"/>
                    </a:cxn>
                    <a:cxn ang="0">
                      <a:pos x="connsiteX1" y="connsiteY1"/>
                    </a:cxn>
                  </a:cxnLst>
                  <a:rect l="l" t="t" r="r" b="b"/>
                  <a:pathLst>
                    <a:path w="51168" h="179671">
                      <a:moveTo>
                        <a:pt x="0" y="179672"/>
                      </a:moveTo>
                      <a:lnTo>
                        <a:pt x="51169" y="0"/>
                      </a:lnTo>
                    </a:path>
                  </a:pathLst>
                </a:custGeom>
                <a:ln w="12700" cap="rnd">
                  <a:solidFill>
                    <a:srgbClr val="000000"/>
                  </a:solidFill>
                  <a:prstDash val="solid"/>
                  <a:round/>
                </a:ln>
              </p:spPr>
              <p:txBody>
                <a:bodyPr rtlCol="0" anchor="ctr"/>
                <a:lstStyle/>
                <a:p>
                  <a:endParaRPr lang="en-US" sz="1799"/>
                </a:p>
              </p:txBody>
            </p:sp>
            <p:sp>
              <p:nvSpPr>
                <p:cNvPr id="434" name="Freeform 433">
                  <a:extLst>
                    <a:ext uri="{FF2B5EF4-FFF2-40B4-BE49-F238E27FC236}">
                      <a16:creationId xmlns:a16="http://schemas.microsoft.com/office/drawing/2014/main" id="{F1D8E34C-8C0C-B665-EA6C-9757698D20A1}"/>
                    </a:ext>
                  </a:extLst>
                </p:cNvPr>
                <p:cNvSpPr/>
                <p:nvPr/>
              </p:nvSpPr>
              <p:spPr>
                <a:xfrm>
                  <a:off x="6155108" y="4850980"/>
                  <a:ext cx="51168" cy="181320"/>
                </a:xfrm>
                <a:custGeom>
                  <a:avLst/>
                  <a:gdLst>
                    <a:gd name="connsiteX0" fmla="*/ 0 w 51168"/>
                    <a:gd name="connsiteY0" fmla="*/ 181320 h 181320"/>
                    <a:gd name="connsiteX1" fmla="*/ 51169 w 51168"/>
                    <a:gd name="connsiteY1" fmla="*/ 0 h 181320"/>
                  </a:gdLst>
                  <a:ahLst/>
                  <a:cxnLst>
                    <a:cxn ang="0">
                      <a:pos x="connsiteX0" y="connsiteY0"/>
                    </a:cxn>
                    <a:cxn ang="0">
                      <a:pos x="connsiteX1" y="connsiteY1"/>
                    </a:cxn>
                  </a:cxnLst>
                  <a:rect l="l" t="t" r="r" b="b"/>
                  <a:pathLst>
                    <a:path w="51168" h="181320">
                      <a:moveTo>
                        <a:pt x="0" y="181320"/>
                      </a:moveTo>
                      <a:lnTo>
                        <a:pt x="51169" y="0"/>
                      </a:lnTo>
                    </a:path>
                  </a:pathLst>
                </a:custGeom>
                <a:ln w="12700" cap="rnd">
                  <a:solidFill>
                    <a:srgbClr val="000000"/>
                  </a:solidFill>
                  <a:prstDash val="solid"/>
                  <a:round/>
                </a:ln>
              </p:spPr>
              <p:txBody>
                <a:bodyPr rtlCol="0" anchor="ctr"/>
                <a:lstStyle/>
                <a:p>
                  <a:endParaRPr lang="en-US" sz="1799"/>
                </a:p>
              </p:txBody>
            </p:sp>
          </p:grpSp>
          <p:grpSp>
            <p:nvGrpSpPr>
              <p:cNvPr id="412" name="Graphic 503">
                <a:extLst>
                  <a:ext uri="{FF2B5EF4-FFF2-40B4-BE49-F238E27FC236}">
                    <a16:creationId xmlns:a16="http://schemas.microsoft.com/office/drawing/2014/main" id="{A12E505A-0DE4-1F03-C5EA-5B39109C47B1}"/>
                  </a:ext>
                </a:extLst>
              </p:cNvPr>
              <p:cNvGrpSpPr/>
              <p:nvPr/>
            </p:nvGrpSpPr>
            <p:grpSpPr>
              <a:xfrm>
                <a:off x="5760613" y="4325151"/>
                <a:ext cx="1102604" cy="311541"/>
                <a:chOff x="5760613" y="4325151"/>
                <a:chExt cx="1102604" cy="311541"/>
              </a:xfrm>
            </p:grpSpPr>
            <p:sp>
              <p:nvSpPr>
                <p:cNvPr id="431" name="Freeform 430">
                  <a:extLst>
                    <a:ext uri="{FF2B5EF4-FFF2-40B4-BE49-F238E27FC236}">
                      <a16:creationId xmlns:a16="http://schemas.microsoft.com/office/drawing/2014/main" id="{51A0CE49-0BD3-5040-CB8D-6CD8AB3FC108}"/>
                    </a:ext>
                  </a:extLst>
                </p:cNvPr>
                <p:cNvSpPr/>
                <p:nvPr/>
              </p:nvSpPr>
              <p:spPr>
                <a:xfrm>
                  <a:off x="5760613" y="4325151"/>
                  <a:ext cx="179916" cy="51099"/>
                </a:xfrm>
                <a:custGeom>
                  <a:avLst/>
                  <a:gdLst>
                    <a:gd name="connsiteX0" fmla="*/ 179916 w 179916"/>
                    <a:gd name="connsiteY0" fmla="*/ 51100 h 51099"/>
                    <a:gd name="connsiteX1" fmla="*/ 0 w 179916"/>
                    <a:gd name="connsiteY1" fmla="*/ 0 h 51099"/>
                  </a:gdLst>
                  <a:ahLst/>
                  <a:cxnLst>
                    <a:cxn ang="0">
                      <a:pos x="connsiteX0" y="connsiteY0"/>
                    </a:cxn>
                    <a:cxn ang="0">
                      <a:pos x="connsiteX1" y="connsiteY1"/>
                    </a:cxn>
                  </a:cxnLst>
                  <a:rect l="l" t="t" r="r" b="b"/>
                  <a:pathLst>
                    <a:path w="179916" h="51099">
                      <a:moveTo>
                        <a:pt x="179916" y="51100"/>
                      </a:moveTo>
                      <a:lnTo>
                        <a:pt x="0" y="0"/>
                      </a:lnTo>
                    </a:path>
                  </a:pathLst>
                </a:custGeom>
                <a:ln w="12700" cap="rnd">
                  <a:solidFill>
                    <a:srgbClr val="000000"/>
                  </a:solidFill>
                  <a:prstDash val="solid"/>
                  <a:round/>
                </a:ln>
              </p:spPr>
              <p:txBody>
                <a:bodyPr rtlCol="0" anchor="ctr"/>
                <a:lstStyle/>
                <a:p>
                  <a:endParaRPr lang="en-US" sz="1799"/>
                </a:p>
              </p:txBody>
            </p:sp>
            <p:sp>
              <p:nvSpPr>
                <p:cNvPr id="432" name="Freeform 431">
                  <a:extLst>
                    <a:ext uri="{FF2B5EF4-FFF2-40B4-BE49-F238E27FC236}">
                      <a16:creationId xmlns:a16="http://schemas.microsoft.com/office/drawing/2014/main" id="{F77B15A3-C4B6-1621-1432-3D166A43C056}"/>
                    </a:ext>
                  </a:extLst>
                </p:cNvPr>
                <p:cNvSpPr/>
                <p:nvPr/>
              </p:nvSpPr>
              <p:spPr>
                <a:xfrm>
                  <a:off x="6683302" y="4585593"/>
                  <a:ext cx="179916" cy="51099"/>
                </a:xfrm>
                <a:custGeom>
                  <a:avLst/>
                  <a:gdLst>
                    <a:gd name="connsiteX0" fmla="*/ 179916 w 179916"/>
                    <a:gd name="connsiteY0" fmla="*/ 51099 h 51099"/>
                    <a:gd name="connsiteX1" fmla="*/ 0 w 179916"/>
                    <a:gd name="connsiteY1" fmla="*/ 0 h 51099"/>
                  </a:gdLst>
                  <a:ahLst/>
                  <a:cxnLst>
                    <a:cxn ang="0">
                      <a:pos x="connsiteX0" y="connsiteY0"/>
                    </a:cxn>
                    <a:cxn ang="0">
                      <a:pos x="connsiteX1" y="connsiteY1"/>
                    </a:cxn>
                  </a:cxnLst>
                  <a:rect l="l" t="t" r="r" b="b"/>
                  <a:pathLst>
                    <a:path w="179916" h="51099">
                      <a:moveTo>
                        <a:pt x="179916" y="51099"/>
                      </a:moveTo>
                      <a:lnTo>
                        <a:pt x="0" y="0"/>
                      </a:lnTo>
                    </a:path>
                  </a:pathLst>
                </a:custGeom>
                <a:ln w="12700" cap="rnd">
                  <a:solidFill>
                    <a:srgbClr val="000000"/>
                  </a:solidFill>
                  <a:prstDash val="solid"/>
                  <a:round/>
                </a:ln>
              </p:spPr>
              <p:txBody>
                <a:bodyPr rtlCol="0" anchor="ctr"/>
                <a:lstStyle/>
                <a:p>
                  <a:endParaRPr lang="en-US" sz="1799"/>
                </a:p>
              </p:txBody>
            </p:sp>
          </p:grpSp>
          <p:grpSp>
            <p:nvGrpSpPr>
              <p:cNvPr id="413" name="Graphic 503">
                <a:extLst>
                  <a:ext uri="{FF2B5EF4-FFF2-40B4-BE49-F238E27FC236}">
                    <a16:creationId xmlns:a16="http://schemas.microsoft.com/office/drawing/2014/main" id="{E5D9E1CB-B88A-C768-8E3A-CC9CB97140BA}"/>
                  </a:ext>
                </a:extLst>
              </p:cNvPr>
              <p:cNvGrpSpPr/>
              <p:nvPr/>
            </p:nvGrpSpPr>
            <p:grpSpPr>
              <a:xfrm>
                <a:off x="5811782" y="4201524"/>
                <a:ext cx="1000266" cy="558796"/>
                <a:chOff x="5811782" y="4201524"/>
                <a:chExt cx="1000266" cy="558796"/>
              </a:xfrm>
            </p:grpSpPr>
            <p:sp>
              <p:nvSpPr>
                <p:cNvPr id="429" name="Freeform 428">
                  <a:extLst>
                    <a:ext uri="{FF2B5EF4-FFF2-40B4-BE49-F238E27FC236}">
                      <a16:creationId xmlns:a16="http://schemas.microsoft.com/office/drawing/2014/main" id="{B4AA0B1D-916E-B3A9-FB9A-C4706AA35538}"/>
                    </a:ext>
                  </a:extLst>
                </p:cNvPr>
                <p:cNvSpPr/>
                <p:nvPr/>
              </p:nvSpPr>
              <p:spPr>
                <a:xfrm>
                  <a:off x="5811782" y="4668011"/>
                  <a:ext cx="163409" cy="92308"/>
                </a:xfrm>
                <a:custGeom>
                  <a:avLst/>
                  <a:gdLst>
                    <a:gd name="connsiteX0" fmla="*/ 163410 w 163409"/>
                    <a:gd name="connsiteY0" fmla="*/ 0 h 92308"/>
                    <a:gd name="connsiteX1" fmla="*/ 0 w 163409"/>
                    <a:gd name="connsiteY1" fmla="*/ 92308 h 92308"/>
                  </a:gdLst>
                  <a:ahLst/>
                  <a:cxnLst>
                    <a:cxn ang="0">
                      <a:pos x="connsiteX0" y="connsiteY0"/>
                    </a:cxn>
                    <a:cxn ang="0">
                      <a:pos x="connsiteX1" y="connsiteY1"/>
                    </a:cxn>
                  </a:cxnLst>
                  <a:rect l="l" t="t" r="r" b="b"/>
                  <a:pathLst>
                    <a:path w="163409" h="92308">
                      <a:moveTo>
                        <a:pt x="163410" y="0"/>
                      </a:moveTo>
                      <a:lnTo>
                        <a:pt x="0" y="92308"/>
                      </a:lnTo>
                    </a:path>
                  </a:pathLst>
                </a:custGeom>
                <a:ln w="12700" cap="rnd">
                  <a:solidFill>
                    <a:srgbClr val="000000"/>
                  </a:solidFill>
                  <a:prstDash val="solid"/>
                  <a:round/>
                </a:ln>
              </p:spPr>
              <p:txBody>
                <a:bodyPr rtlCol="0" anchor="ctr"/>
                <a:lstStyle/>
                <a:p>
                  <a:endParaRPr lang="en-US" sz="1799"/>
                </a:p>
              </p:txBody>
            </p:sp>
            <p:sp>
              <p:nvSpPr>
                <p:cNvPr id="430" name="Freeform 429">
                  <a:extLst>
                    <a:ext uri="{FF2B5EF4-FFF2-40B4-BE49-F238E27FC236}">
                      <a16:creationId xmlns:a16="http://schemas.microsoft.com/office/drawing/2014/main" id="{5B45D1B5-3028-1955-B689-45CFACB3E5ED}"/>
                    </a:ext>
                  </a:extLst>
                </p:cNvPr>
                <p:cNvSpPr/>
                <p:nvPr/>
              </p:nvSpPr>
              <p:spPr>
                <a:xfrm>
                  <a:off x="6648639" y="4201524"/>
                  <a:ext cx="163409" cy="90660"/>
                </a:xfrm>
                <a:custGeom>
                  <a:avLst/>
                  <a:gdLst>
                    <a:gd name="connsiteX0" fmla="*/ 163410 w 163409"/>
                    <a:gd name="connsiteY0" fmla="*/ 0 h 90660"/>
                    <a:gd name="connsiteX1" fmla="*/ 0 w 163409"/>
                    <a:gd name="connsiteY1" fmla="*/ 90660 h 90660"/>
                  </a:gdLst>
                  <a:ahLst/>
                  <a:cxnLst>
                    <a:cxn ang="0">
                      <a:pos x="connsiteX0" y="connsiteY0"/>
                    </a:cxn>
                    <a:cxn ang="0">
                      <a:pos x="connsiteX1" y="connsiteY1"/>
                    </a:cxn>
                  </a:cxnLst>
                  <a:rect l="l" t="t" r="r" b="b"/>
                  <a:pathLst>
                    <a:path w="163409" h="90660">
                      <a:moveTo>
                        <a:pt x="163410" y="0"/>
                      </a:moveTo>
                      <a:lnTo>
                        <a:pt x="0" y="90660"/>
                      </a:lnTo>
                    </a:path>
                  </a:pathLst>
                </a:custGeom>
                <a:ln w="12700" cap="rnd">
                  <a:solidFill>
                    <a:srgbClr val="000000"/>
                  </a:solidFill>
                  <a:prstDash val="solid"/>
                  <a:round/>
                </a:ln>
              </p:spPr>
              <p:txBody>
                <a:bodyPr rtlCol="0" anchor="ctr"/>
                <a:lstStyle/>
                <a:p>
                  <a:endParaRPr lang="en-US" sz="1799"/>
                </a:p>
              </p:txBody>
            </p:sp>
          </p:grpSp>
          <p:grpSp>
            <p:nvGrpSpPr>
              <p:cNvPr id="414" name="Graphic 503">
                <a:extLst>
                  <a:ext uri="{FF2B5EF4-FFF2-40B4-BE49-F238E27FC236}">
                    <a16:creationId xmlns:a16="http://schemas.microsoft.com/office/drawing/2014/main" id="{1B4001BD-3DFC-E298-2EFE-089896AA27DC}"/>
                  </a:ext>
                </a:extLst>
              </p:cNvPr>
              <p:cNvGrpSpPr/>
              <p:nvPr/>
            </p:nvGrpSpPr>
            <p:grpSpPr>
              <a:xfrm>
                <a:off x="6032963" y="3980643"/>
                <a:ext cx="557904" cy="1000558"/>
                <a:chOff x="6032963" y="3980643"/>
                <a:chExt cx="557904" cy="1000558"/>
              </a:xfrm>
            </p:grpSpPr>
            <p:sp>
              <p:nvSpPr>
                <p:cNvPr id="427" name="Freeform 426">
                  <a:extLst>
                    <a:ext uri="{FF2B5EF4-FFF2-40B4-BE49-F238E27FC236}">
                      <a16:creationId xmlns:a16="http://schemas.microsoft.com/office/drawing/2014/main" id="{724E4E91-4A3D-88C6-94DA-93ADF94780DD}"/>
                    </a:ext>
                  </a:extLst>
                </p:cNvPr>
                <p:cNvSpPr/>
                <p:nvPr/>
              </p:nvSpPr>
              <p:spPr>
                <a:xfrm>
                  <a:off x="6500084" y="481801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sp>
              <p:nvSpPr>
                <p:cNvPr id="428" name="Freeform 427">
                  <a:extLst>
                    <a:ext uri="{FF2B5EF4-FFF2-40B4-BE49-F238E27FC236}">
                      <a16:creationId xmlns:a16="http://schemas.microsoft.com/office/drawing/2014/main" id="{26DE88A9-B54D-50D6-C8F9-2B5FDD1BDB15}"/>
                    </a:ext>
                  </a:extLst>
                </p:cNvPr>
                <p:cNvSpPr/>
                <p:nvPr/>
              </p:nvSpPr>
              <p:spPr>
                <a:xfrm>
                  <a:off x="6032963" y="3980643"/>
                  <a:ext cx="90783" cy="163188"/>
                </a:xfrm>
                <a:custGeom>
                  <a:avLst/>
                  <a:gdLst>
                    <a:gd name="connsiteX0" fmla="*/ 0 w 90783"/>
                    <a:gd name="connsiteY0" fmla="*/ 0 h 163188"/>
                    <a:gd name="connsiteX1" fmla="*/ 90783 w 90783"/>
                    <a:gd name="connsiteY1" fmla="*/ 163188 h 163188"/>
                  </a:gdLst>
                  <a:ahLst/>
                  <a:cxnLst>
                    <a:cxn ang="0">
                      <a:pos x="connsiteX0" y="connsiteY0"/>
                    </a:cxn>
                    <a:cxn ang="0">
                      <a:pos x="connsiteX1" y="connsiteY1"/>
                    </a:cxn>
                  </a:cxnLst>
                  <a:rect l="l" t="t" r="r" b="b"/>
                  <a:pathLst>
                    <a:path w="90783" h="163188">
                      <a:moveTo>
                        <a:pt x="0" y="0"/>
                      </a:moveTo>
                      <a:lnTo>
                        <a:pt x="90783" y="163188"/>
                      </a:lnTo>
                    </a:path>
                  </a:pathLst>
                </a:custGeom>
                <a:ln w="12700" cap="rnd">
                  <a:solidFill>
                    <a:srgbClr val="000000"/>
                  </a:solidFill>
                  <a:prstDash val="solid"/>
                  <a:round/>
                </a:ln>
              </p:spPr>
              <p:txBody>
                <a:bodyPr rtlCol="0" anchor="ctr"/>
                <a:lstStyle/>
                <a:p>
                  <a:endParaRPr lang="en-US" sz="1799"/>
                </a:p>
              </p:txBody>
            </p:sp>
          </p:grpSp>
          <p:grpSp>
            <p:nvGrpSpPr>
              <p:cNvPr id="415" name="Graphic 503">
                <a:extLst>
                  <a:ext uri="{FF2B5EF4-FFF2-40B4-BE49-F238E27FC236}">
                    <a16:creationId xmlns:a16="http://schemas.microsoft.com/office/drawing/2014/main" id="{52FF10A0-CD7E-CE01-9C13-94EFEE51A0A2}"/>
                  </a:ext>
                </a:extLst>
              </p:cNvPr>
              <p:cNvGrpSpPr/>
              <p:nvPr/>
            </p:nvGrpSpPr>
            <p:grpSpPr>
              <a:xfrm>
                <a:off x="5938878" y="4044929"/>
                <a:ext cx="746073" cy="870337"/>
                <a:chOff x="5938878" y="4044929"/>
                <a:chExt cx="746073" cy="870337"/>
              </a:xfrm>
            </p:grpSpPr>
            <p:sp>
              <p:nvSpPr>
                <p:cNvPr id="425" name="Freeform 424">
                  <a:extLst>
                    <a:ext uri="{FF2B5EF4-FFF2-40B4-BE49-F238E27FC236}">
                      <a16:creationId xmlns:a16="http://schemas.microsoft.com/office/drawing/2014/main" id="{ADB9F7EF-1F47-3E5B-2E2F-0EBCCA92100F}"/>
                    </a:ext>
                  </a:extLst>
                </p:cNvPr>
                <p:cNvSpPr/>
                <p:nvPr/>
              </p:nvSpPr>
              <p:spPr>
                <a:xfrm>
                  <a:off x="5938878" y="4773507"/>
                  <a:ext cx="122144" cy="141759"/>
                </a:xfrm>
                <a:custGeom>
                  <a:avLst/>
                  <a:gdLst>
                    <a:gd name="connsiteX0" fmla="*/ 122145 w 122144"/>
                    <a:gd name="connsiteY0" fmla="*/ 0 h 141759"/>
                    <a:gd name="connsiteX1" fmla="*/ 0 w 122144"/>
                    <a:gd name="connsiteY1" fmla="*/ 141759 h 141759"/>
                  </a:gdLst>
                  <a:ahLst/>
                  <a:cxnLst>
                    <a:cxn ang="0">
                      <a:pos x="connsiteX0" y="connsiteY0"/>
                    </a:cxn>
                    <a:cxn ang="0">
                      <a:pos x="connsiteX1" y="connsiteY1"/>
                    </a:cxn>
                  </a:cxnLst>
                  <a:rect l="l" t="t" r="r" b="b"/>
                  <a:pathLst>
                    <a:path w="122144" h="141759">
                      <a:moveTo>
                        <a:pt x="122145" y="0"/>
                      </a:moveTo>
                      <a:lnTo>
                        <a:pt x="0" y="141759"/>
                      </a:lnTo>
                    </a:path>
                  </a:pathLst>
                </a:custGeom>
                <a:ln w="12700" cap="rnd">
                  <a:solidFill>
                    <a:srgbClr val="000000"/>
                  </a:solidFill>
                  <a:prstDash val="solid"/>
                  <a:round/>
                </a:ln>
              </p:spPr>
              <p:txBody>
                <a:bodyPr rtlCol="0" anchor="ctr"/>
                <a:lstStyle/>
                <a:p>
                  <a:endParaRPr lang="en-US" sz="1799"/>
                </a:p>
              </p:txBody>
            </p:sp>
            <p:sp>
              <p:nvSpPr>
                <p:cNvPr id="426" name="Freeform 425">
                  <a:extLst>
                    <a:ext uri="{FF2B5EF4-FFF2-40B4-BE49-F238E27FC236}">
                      <a16:creationId xmlns:a16="http://schemas.microsoft.com/office/drawing/2014/main" id="{44BA2B17-BFC4-1168-A6BC-F9E0A820DFC2}"/>
                    </a:ext>
                  </a:extLst>
                </p:cNvPr>
                <p:cNvSpPr/>
                <p:nvPr/>
              </p:nvSpPr>
              <p:spPr>
                <a:xfrm>
                  <a:off x="6562807" y="4044929"/>
                  <a:ext cx="122144" cy="143407"/>
                </a:xfrm>
                <a:custGeom>
                  <a:avLst/>
                  <a:gdLst>
                    <a:gd name="connsiteX0" fmla="*/ 122145 w 122144"/>
                    <a:gd name="connsiteY0" fmla="*/ 0 h 143407"/>
                    <a:gd name="connsiteX1" fmla="*/ 0 w 122144"/>
                    <a:gd name="connsiteY1" fmla="*/ 143408 h 143407"/>
                  </a:gdLst>
                  <a:ahLst/>
                  <a:cxnLst>
                    <a:cxn ang="0">
                      <a:pos x="connsiteX0" y="connsiteY0"/>
                    </a:cxn>
                    <a:cxn ang="0">
                      <a:pos x="connsiteX1" y="connsiteY1"/>
                    </a:cxn>
                  </a:cxnLst>
                  <a:rect l="l" t="t" r="r" b="b"/>
                  <a:pathLst>
                    <a:path w="122144" h="143407">
                      <a:moveTo>
                        <a:pt x="122145" y="0"/>
                      </a:moveTo>
                      <a:lnTo>
                        <a:pt x="0" y="143408"/>
                      </a:lnTo>
                    </a:path>
                  </a:pathLst>
                </a:custGeom>
                <a:ln w="12700" cap="rnd">
                  <a:solidFill>
                    <a:srgbClr val="000000"/>
                  </a:solidFill>
                  <a:prstDash val="solid"/>
                  <a:round/>
                </a:ln>
              </p:spPr>
              <p:txBody>
                <a:bodyPr rtlCol="0" anchor="ctr"/>
                <a:lstStyle/>
                <a:p>
                  <a:endParaRPr lang="en-US" sz="1799"/>
                </a:p>
              </p:txBody>
            </p:sp>
          </p:grpSp>
          <p:grpSp>
            <p:nvGrpSpPr>
              <p:cNvPr id="416" name="Graphic 503">
                <a:extLst>
                  <a:ext uri="{FF2B5EF4-FFF2-40B4-BE49-F238E27FC236}">
                    <a16:creationId xmlns:a16="http://schemas.microsoft.com/office/drawing/2014/main" id="{E30B4729-61C2-381E-263E-FF067CC2DC27}"/>
                  </a:ext>
                </a:extLst>
              </p:cNvPr>
              <p:cNvGrpSpPr/>
              <p:nvPr/>
            </p:nvGrpSpPr>
            <p:grpSpPr>
              <a:xfrm>
                <a:off x="5876155" y="4107567"/>
                <a:ext cx="871519" cy="745061"/>
                <a:chOff x="5876155" y="4107567"/>
                <a:chExt cx="871519" cy="745061"/>
              </a:xfrm>
            </p:grpSpPr>
            <p:sp>
              <p:nvSpPr>
                <p:cNvPr id="423" name="Freeform 422">
                  <a:extLst>
                    <a:ext uri="{FF2B5EF4-FFF2-40B4-BE49-F238E27FC236}">
                      <a16:creationId xmlns:a16="http://schemas.microsoft.com/office/drawing/2014/main" id="{892B5D2E-268F-1E1B-26DA-D29E4FA68053}"/>
                    </a:ext>
                  </a:extLst>
                </p:cNvPr>
                <p:cNvSpPr/>
                <p:nvPr/>
              </p:nvSpPr>
              <p:spPr>
                <a:xfrm>
                  <a:off x="6605723" y="4730649"/>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sp>
              <p:nvSpPr>
                <p:cNvPr id="424" name="Freeform 423">
                  <a:extLst>
                    <a:ext uri="{FF2B5EF4-FFF2-40B4-BE49-F238E27FC236}">
                      <a16:creationId xmlns:a16="http://schemas.microsoft.com/office/drawing/2014/main" id="{A34ADF2F-09F9-6F62-C0A9-CB007683D338}"/>
                    </a:ext>
                  </a:extLst>
                </p:cNvPr>
                <p:cNvSpPr/>
                <p:nvPr/>
              </p:nvSpPr>
              <p:spPr>
                <a:xfrm>
                  <a:off x="5876155" y="4107567"/>
                  <a:ext cx="141952" cy="121979"/>
                </a:xfrm>
                <a:custGeom>
                  <a:avLst/>
                  <a:gdLst>
                    <a:gd name="connsiteX0" fmla="*/ 0 w 141952"/>
                    <a:gd name="connsiteY0" fmla="*/ 0 h 121979"/>
                    <a:gd name="connsiteX1" fmla="*/ 141952 w 141952"/>
                    <a:gd name="connsiteY1" fmla="*/ 121979 h 121979"/>
                  </a:gdLst>
                  <a:ahLst/>
                  <a:cxnLst>
                    <a:cxn ang="0">
                      <a:pos x="connsiteX0" y="connsiteY0"/>
                    </a:cxn>
                    <a:cxn ang="0">
                      <a:pos x="connsiteX1" y="connsiteY1"/>
                    </a:cxn>
                  </a:cxnLst>
                  <a:rect l="l" t="t" r="r" b="b"/>
                  <a:pathLst>
                    <a:path w="141952" h="121979">
                      <a:moveTo>
                        <a:pt x="0" y="0"/>
                      </a:moveTo>
                      <a:lnTo>
                        <a:pt x="141952" y="121979"/>
                      </a:lnTo>
                    </a:path>
                  </a:pathLst>
                </a:custGeom>
                <a:ln w="12700" cap="rnd">
                  <a:solidFill>
                    <a:srgbClr val="000000"/>
                  </a:solidFill>
                  <a:prstDash val="solid"/>
                  <a:round/>
                </a:ln>
              </p:spPr>
              <p:txBody>
                <a:bodyPr rtlCol="0" anchor="ctr"/>
                <a:lstStyle/>
                <a:p>
                  <a:endParaRPr lang="en-US" sz="1799"/>
                </a:p>
              </p:txBody>
            </p:sp>
          </p:grpSp>
          <p:grpSp>
            <p:nvGrpSpPr>
              <p:cNvPr id="417" name="Graphic 503">
                <a:extLst>
                  <a:ext uri="{FF2B5EF4-FFF2-40B4-BE49-F238E27FC236}">
                    <a16:creationId xmlns:a16="http://schemas.microsoft.com/office/drawing/2014/main" id="{1B84AC26-CDC6-E398-82EA-E12B8B9D2312}"/>
                  </a:ext>
                </a:extLst>
              </p:cNvPr>
              <p:cNvGrpSpPr/>
              <p:nvPr/>
            </p:nvGrpSpPr>
            <p:grpSpPr>
              <a:xfrm>
                <a:off x="6234337" y="3913060"/>
                <a:ext cx="155156" cy="1135724"/>
                <a:chOff x="6234337" y="3913060"/>
                <a:chExt cx="155156" cy="1135724"/>
              </a:xfrm>
            </p:grpSpPr>
            <p:sp>
              <p:nvSpPr>
                <p:cNvPr id="421" name="Freeform 420">
                  <a:extLst>
                    <a:ext uri="{FF2B5EF4-FFF2-40B4-BE49-F238E27FC236}">
                      <a16:creationId xmlns:a16="http://schemas.microsoft.com/office/drawing/2014/main" id="{6A479234-8973-929B-EF6B-86A95704006B}"/>
                    </a:ext>
                  </a:extLst>
                </p:cNvPr>
                <p:cNvSpPr/>
                <p:nvPr/>
              </p:nvSpPr>
              <p:spPr>
                <a:xfrm>
                  <a:off x="6363084" y="4862518"/>
                  <a:ext cx="26409" cy="186265"/>
                </a:xfrm>
                <a:custGeom>
                  <a:avLst/>
                  <a:gdLst>
                    <a:gd name="connsiteX0" fmla="*/ 0 w 26409"/>
                    <a:gd name="connsiteY0" fmla="*/ 0 h 186265"/>
                    <a:gd name="connsiteX1" fmla="*/ 26410 w 26409"/>
                    <a:gd name="connsiteY1" fmla="*/ 186265 h 186265"/>
                  </a:gdLst>
                  <a:ahLst/>
                  <a:cxnLst>
                    <a:cxn ang="0">
                      <a:pos x="connsiteX0" y="connsiteY0"/>
                    </a:cxn>
                    <a:cxn ang="0">
                      <a:pos x="connsiteX1" y="connsiteY1"/>
                    </a:cxn>
                  </a:cxnLst>
                  <a:rect l="l" t="t" r="r" b="b"/>
                  <a:pathLst>
                    <a:path w="26409" h="186265">
                      <a:moveTo>
                        <a:pt x="0" y="0"/>
                      </a:moveTo>
                      <a:lnTo>
                        <a:pt x="26410" y="186265"/>
                      </a:lnTo>
                    </a:path>
                  </a:pathLst>
                </a:custGeom>
                <a:ln w="12700" cap="rnd">
                  <a:solidFill>
                    <a:srgbClr val="000000"/>
                  </a:solidFill>
                  <a:prstDash val="solid"/>
                  <a:round/>
                </a:ln>
              </p:spPr>
              <p:txBody>
                <a:bodyPr rtlCol="0" anchor="ctr"/>
                <a:lstStyle/>
                <a:p>
                  <a:endParaRPr lang="en-US" sz="1799"/>
                </a:p>
              </p:txBody>
            </p:sp>
            <p:sp>
              <p:nvSpPr>
                <p:cNvPr id="422" name="Freeform 421">
                  <a:extLst>
                    <a:ext uri="{FF2B5EF4-FFF2-40B4-BE49-F238E27FC236}">
                      <a16:creationId xmlns:a16="http://schemas.microsoft.com/office/drawing/2014/main" id="{7C093A7B-DE4F-CF4E-D232-251C7ABCC63E}"/>
                    </a:ext>
                  </a:extLst>
                </p:cNvPr>
                <p:cNvSpPr/>
                <p:nvPr/>
              </p:nvSpPr>
              <p:spPr>
                <a:xfrm>
                  <a:off x="6234337" y="3913060"/>
                  <a:ext cx="26409" cy="186265"/>
                </a:xfrm>
                <a:custGeom>
                  <a:avLst/>
                  <a:gdLst>
                    <a:gd name="connsiteX0" fmla="*/ 0 w 26409"/>
                    <a:gd name="connsiteY0" fmla="*/ 0 h 186265"/>
                    <a:gd name="connsiteX1" fmla="*/ 26409 w 26409"/>
                    <a:gd name="connsiteY1" fmla="*/ 186265 h 186265"/>
                  </a:gdLst>
                  <a:ahLst/>
                  <a:cxnLst>
                    <a:cxn ang="0">
                      <a:pos x="connsiteX0" y="connsiteY0"/>
                    </a:cxn>
                    <a:cxn ang="0">
                      <a:pos x="connsiteX1" y="connsiteY1"/>
                    </a:cxn>
                  </a:cxnLst>
                  <a:rect l="l" t="t" r="r" b="b"/>
                  <a:pathLst>
                    <a:path w="26409" h="186265">
                      <a:moveTo>
                        <a:pt x="0" y="0"/>
                      </a:moveTo>
                      <a:lnTo>
                        <a:pt x="26409" y="186265"/>
                      </a:lnTo>
                    </a:path>
                  </a:pathLst>
                </a:custGeom>
                <a:ln w="12700" cap="rnd">
                  <a:solidFill>
                    <a:srgbClr val="000000"/>
                  </a:solidFill>
                  <a:prstDash val="solid"/>
                  <a:round/>
                </a:ln>
              </p:spPr>
              <p:txBody>
                <a:bodyPr rtlCol="0" anchor="ctr"/>
                <a:lstStyle/>
                <a:p>
                  <a:endParaRPr lang="en-US" sz="1799"/>
                </a:p>
              </p:txBody>
            </p:sp>
          </p:grpSp>
          <p:grpSp>
            <p:nvGrpSpPr>
              <p:cNvPr id="418" name="Graphic 503">
                <a:extLst>
                  <a:ext uri="{FF2B5EF4-FFF2-40B4-BE49-F238E27FC236}">
                    <a16:creationId xmlns:a16="http://schemas.microsoft.com/office/drawing/2014/main" id="{CD771921-A78C-02F7-8F8D-545DF82C1F74}"/>
                  </a:ext>
                </a:extLst>
              </p:cNvPr>
              <p:cNvGrpSpPr/>
              <p:nvPr/>
            </p:nvGrpSpPr>
            <p:grpSpPr>
              <a:xfrm>
                <a:off x="5744107" y="4404273"/>
                <a:ext cx="1135616" cy="153298"/>
                <a:chOff x="5744107" y="4404273"/>
                <a:chExt cx="1135616" cy="153298"/>
              </a:xfrm>
            </p:grpSpPr>
            <p:sp>
              <p:nvSpPr>
                <p:cNvPr id="419" name="Freeform 418">
                  <a:extLst>
                    <a:ext uri="{FF2B5EF4-FFF2-40B4-BE49-F238E27FC236}">
                      <a16:creationId xmlns:a16="http://schemas.microsoft.com/office/drawing/2014/main" id="{2CCF7330-274F-D39B-3698-711DF039FEFD}"/>
                    </a:ext>
                  </a:extLst>
                </p:cNvPr>
                <p:cNvSpPr/>
                <p:nvPr/>
              </p:nvSpPr>
              <p:spPr>
                <a:xfrm>
                  <a:off x="6694856" y="4404273"/>
                  <a:ext cx="184867" cy="24725"/>
                </a:xfrm>
                <a:custGeom>
                  <a:avLst/>
                  <a:gdLst>
                    <a:gd name="connsiteX0" fmla="*/ 0 w 184867"/>
                    <a:gd name="connsiteY0" fmla="*/ 24725 h 24725"/>
                    <a:gd name="connsiteX1" fmla="*/ 184868 w 184867"/>
                    <a:gd name="connsiteY1" fmla="*/ 0 h 24725"/>
                  </a:gdLst>
                  <a:ahLst/>
                  <a:cxnLst>
                    <a:cxn ang="0">
                      <a:pos x="connsiteX0" y="connsiteY0"/>
                    </a:cxn>
                    <a:cxn ang="0">
                      <a:pos x="connsiteX1" y="connsiteY1"/>
                    </a:cxn>
                  </a:cxnLst>
                  <a:rect l="l" t="t" r="r" b="b"/>
                  <a:pathLst>
                    <a:path w="184867" h="24725">
                      <a:moveTo>
                        <a:pt x="0" y="24725"/>
                      </a:moveTo>
                      <a:lnTo>
                        <a:pt x="184868" y="0"/>
                      </a:lnTo>
                    </a:path>
                  </a:pathLst>
                </a:custGeom>
                <a:ln w="12700" cap="rnd">
                  <a:solidFill>
                    <a:srgbClr val="000000"/>
                  </a:solidFill>
                  <a:prstDash val="solid"/>
                  <a:round/>
                </a:ln>
              </p:spPr>
              <p:txBody>
                <a:bodyPr rtlCol="0" anchor="ctr"/>
                <a:lstStyle/>
                <a:p>
                  <a:endParaRPr lang="en-US" sz="1799"/>
                </a:p>
              </p:txBody>
            </p:sp>
            <p:sp>
              <p:nvSpPr>
                <p:cNvPr id="420" name="Freeform 419">
                  <a:extLst>
                    <a:ext uri="{FF2B5EF4-FFF2-40B4-BE49-F238E27FC236}">
                      <a16:creationId xmlns:a16="http://schemas.microsoft.com/office/drawing/2014/main" id="{ACE8F572-61B5-AEDF-B079-64EB5478DB69}"/>
                    </a:ext>
                  </a:extLst>
                </p:cNvPr>
                <p:cNvSpPr/>
                <p:nvPr/>
              </p:nvSpPr>
              <p:spPr>
                <a:xfrm>
                  <a:off x="5744107" y="4532845"/>
                  <a:ext cx="184867" cy="24725"/>
                </a:xfrm>
                <a:custGeom>
                  <a:avLst/>
                  <a:gdLst>
                    <a:gd name="connsiteX0" fmla="*/ 0 w 184867"/>
                    <a:gd name="connsiteY0" fmla="*/ 24726 h 24725"/>
                    <a:gd name="connsiteX1" fmla="*/ 184868 w 184867"/>
                    <a:gd name="connsiteY1" fmla="*/ 0 h 24725"/>
                  </a:gdLst>
                  <a:ahLst/>
                  <a:cxnLst>
                    <a:cxn ang="0">
                      <a:pos x="connsiteX0" y="connsiteY0"/>
                    </a:cxn>
                    <a:cxn ang="0">
                      <a:pos x="connsiteX1" y="connsiteY1"/>
                    </a:cxn>
                  </a:cxnLst>
                  <a:rect l="l" t="t" r="r" b="b"/>
                  <a:pathLst>
                    <a:path w="184867" h="24725">
                      <a:moveTo>
                        <a:pt x="0" y="24726"/>
                      </a:moveTo>
                      <a:lnTo>
                        <a:pt x="184868" y="0"/>
                      </a:lnTo>
                    </a:path>
                  </a:pathLst>
                </a:custGeom>
                <a:ln w="12700" cap="rnd">
                  <a:solidFill>
                    <a:srgbClr val="000000"/>
                  </a:solidFill>
                  <a:prstDash val="solid"/>
                  <a:round/>
                </a:ln>
              </p:spPr>
              <p:txBody>
                <a:bodyPr rtlCol="0" anchor="ctr"/>
                <a:lstStyle/>
                <a:p>
                  <a:endParaRPr lang="en-US" sz="1799"/>
                </a:p>
              </p:txBody>
            </p:sp>
          </p:grpSp>
        </p:grpSp>
        <p:grpSp>
          <p:nvGrpSpPr>
            <p:cNvPr id="399" name="Graphic 503">
              <a:extLst>
                <a:ext uri="{FF2B5EF4-FFF2-40B4-BE49-F238E27FC236}">
                  <a16:creationId xmlns:a16="http://schemas.microsoft.com/office/drawing/2014/main" id="{AA4A8C0A-2C9C-A0BD-CAB2-0450A72B967B}"/>
                </a:ext>
              </a:extLst>
            </p:cNvPr>
            <p:cNvGrpSpPr/>
            <p:nvPr/>
          </p:nvGrpSpPr>
          <p:grpSpPr>
            <a:xfrm>
              <a:off x="6031312" y="4181743"/>
              <a:ext cx="595868" cy="576642"/>
              <a:chOff x="6031312" y="4181743"/>
              <a:chExt cx="595868" cy="576642"/>
            </a:xfrm>
            <a:noFill/>
          </p:grpSpPr>
          <p:grpSp>
            <p:nvGrpSpPr>
              <p:cNvPr id="401" name="Graphic 503">
                <a:extLst>
                  <a:ext uri="{FF2B5EF4-FFF2-40B4-BE49-F238E27FC236}">
                    <a16:creationId xmlns:a16="http://schemas.microsoft.com/office/drawing/2014/main" id="{1281F4B9-5A31-F4FF-2B13-B769FCFB40C3}"/>
                  </a:ext>
                </a:extLst>
              </p:cNvPr>
              <p:cNvGrpSpPr/>
              <p:nvPr/>
            </p:nvGrpSpPr>
            <p:grpSpPr>
              <a:xfrm>
                <a:off x="6095247" y="4658121"/>
                <a:ext cx="406487" cy="100265"/>
                <a:chOff x="6095247" y="4658121"/>
                <a:chExt cx="406487" cy="100265"/>
              </a:xfrm>
              <a:noFill/>
            </p:grpSpPr>
            <p:sp>
              <p:nvSpPr>
                <p:cNvPr id="408" name="Freeform 407">
                  <a:extLst>
                    <a:ext uri="{FF2B5EF4-FFF2-40B4-BE49-F238E27FC236}">
                      <a16:creationId xmlns:a16="http://schemas.microsoft.com/office/drawing/2014/main" id="{62E6A4DE-2E2F-7A6E-A712-EC4BE74ECD7E}"/>
                    </a:ext>
                  </a:extLst>
                </p:cNvPr>
                <p:cNvSpPr/>
                <p:nvPr/>
              </p:nvSpPr>
              <p:spPr>
                <a:xfrm>
                  <a:off x="6100638" y="4663066"/>
                  <a:ext cx="401096" cy="95319"/>
                </a:xfrm>
                <a:custGeom>
                  <a:avLst/>
                  <a:gdLst>
                    <a:gd name="connsiteX0" fmla="*/ 0 w 401096"/>
                    <a:gd name="connsiteY0" fmla="*/ 0 h 95319"/>
                    <a:gd name="connsiteX1" fmla="*/ 156808 w 401096"/>
                    <a:gd name="connsiteY1" fmla="*/ 90660 h 95319"/>
                    <a:gd name="connsiteX2" fmla="*/ 343326 w 401096"/>
                    <a:gd name="connsiteY2" fmla="*/ 60989 h 95319"/>
                    <a:gd name="connsiteX3" fmla="*/ 401097 w 401096"/>
                    <a:gd name="connsiteY3" fmla="*/ 18132 h 95319"/>
                  </a:gdLst>
                  <a:ahLst/>
                  <a:cxnLst>
                    <a:cxn ang="0">
                      <a:pos x="connsiteX0" y="connsiteY0"/>
                    </a:cxn>
                    <a:cxn ang="0">
                      <a:pos x="connsiteX1" y="connsiteY1"/>
                    </a:cxn>
                    <a:cxn ang="0">
                      <a:pos x="connsiteX2" y="connsiteY2"/>
                    </a:cxn>
                    <a:cxn ang="0">
                      <a:pos x="connsiteX3" y="connsiteY3"/>
                    </a:cxn>
                  </a:cxnLst>
                  <a:rect l="l" t="t" r="r" b="b"/>
                  <a:pathLst>
                    <a:path w="401096" h="95319">
                      <a:moveTo>
                        <a:pt x="0" y="0"/>
                      </a:moveTo>
                      <a:cubicBezTo>
                        <a:pt x="41265" y="46154"/>
                        <a:pt x="95735" y="79121"/>
                        <a:pt x="156808" y="90660"/>
                      </a:cubicBezTo>
                      <a:cubicBezTo>
                        <a:pt x="219530" y="102198"/>
                        <a:pt x="287205" y="92309"/>
                        <a:pt x="343326" y="60989"/>
                      </a:cubicBezTo>
                      <a:cubicBezTo>
                        <a:pt x="364784" y="49451"/>
                        <a:pt x="384591" y="34616"/>
                        <a:pt x="401097" y="18132"/>
                      </a:cubicBezTo>
                    </a:path>
                  </a:pathLst>
                </a:custGeom>
                <a:noFill/>
                <a:ln w="12700" cap="rnd">
                  <a:solidFill>
                    <a:srgbClr val="000000"/>
                  </a:solidFill>
                  <a:prstDash val="solid"/>
                  <a:miter/>
                </a:ln>
              </p:spPr>
              <p:txBody>
                <a:bodyPr rtlCol="0" anchor="ctr"/>
                <a:lstStyle/>
                <a:p>
                  <a:endParaRPr lang="en-US" sz="1799"/>
                </a:p>
              </p:txBody>
            </p:sp>
            <p:sp>
              <p:nvSpPr>
                <p:cNvPr id="409" name="Freeform 408">
                  <a:extLst>
                    <a:ext uri="{FF2B5EF4-FFF2-40B4-BE49-F238E27FC236}">
                      <a16:creationId xmlns:a16="http://schemas.microsoft.com/office/drawing/2014/main" id="{3A760B39-ABC0-9EE3-E7A7-4D0064A3551A}"/>
                    </a:ext>
                  </a:extLst>
                </p:cNvPr>
                <p:cNvSpPr/>
                <p:nvPr/>
              </p:nvSpPr>
              <p:spPr>
                <a:xfrm>
                  <a:off x="6095247" y="4658121"/>
                  <a:ext cx="86270" cy="82418"/>
                </a:xfrm>
                <a:custGeom>
                  <a:avLst/>
                  <a:gdLst>
                    <a:gd name="connsiteX0" fmla="*/ 86271 w 86270"/>
                    <a:gd name="connsiteY0" fmla="*/ 4945 h 82418"/>
                    <a:gd name="connsiteX1" fmla="*/ 18596 w 86270"/>
                    <a:gd name="connsiteY1" fmla="*/ 0 h 82418"/>
                    <a:gd name="connsiteX2" fmla="*/ 5391 w 86270"/>
                    <a:gd name="connsiteY2" fmla="*/ 0 h 82418"/>
                    <a:gd name="connsiteX3" fmla="*/ 439 w 86270"/>
                    <a:gd name="connsiteY3" fmla="*/ 6594 h 82418"/>
                    <a:gd name="connsiteX4" fmla="*/ 18596 w 86270"/>
                    <a:gd name="connsiteY4" fmla="*/ 82418 h 82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0" h="82418">
                      <a:moveTo>
                        <a:pt x="86271" y="4945"/>
                      </a:moveTo>
                      <a:cubicBezTo>
                        <a:pt x="63162" y="4945"/>
                        <a:pt x="41704" y="1648"/>
                        <a:pt x="18596" y="0"/>
                      </a:cubicBezTo>
                      <a:cubicBezTo>
                        <a:pt x="13644" y="0"/>
                        <a:pt x="10343" y="0"/>
                        <a:pt x="5391" y="0"/>
                      </a:cubicBezTo>
                      <a:cubicBezTo>
                        <a:pt x="2090" y="0"/>
                        <a:pt x="-1211" y="3297"/>
                        <a:pt x="439" y="6594"/>
                      </a:cubicBezTo>
                      <a:cubicBezTo>
                        <a:pt x="7042" y="31319"/>
                        <a:pt x="11993" y="57693"/>
                        <a:pt x="18596" y="82418"/>
                      </a:cubicBezTo>
                    </a:path>
                  </a:pathLst>
                </a:custGeom>
                <a:noFill/>
                <a:ln w="12700" cap="rnd">
                  <a:solidFill>
                    <a:srgbClr val="000000"/>
                  </a:solidFill>
                  <a:prstDash val="solid"/>
                  <a:miter/>
                </a:ln>
              </p:spPr>
              <p:txBody>
                <a:bodyPr rtlCol="0" anchor="ctr"/>
                <a:lstStyle/>
                <a:p>
                  <a:endParaRPr lang="en-US" sz="1799"/>
                </a:p>
              </p:txBody>
            </p:sp>
          </p:grpSp>
          <p:grpSp>
            <p:nvGrpSpPr>
              <p:cNvPr id="402" name="Graphic 503">
                <a:extLst>
                  <a:ext uri="{FF2B5EF4-FFF2-40B4-BE49-F238E27FC236}">
                    <a16:creationId xmlns:a16="http://schemas.microsoft.com/office/drawing/2014/main" id="{A878ADB7-7EA8-ADDE-7A33-83FBE0B7ECC0}"/>
                  </a:ext>
                </a:extLst>
              </p:cNvPr>
              <p:cNvGrpSpPr/>
              <p:nvPr/>
            </p:nvGrpSpPr>
            <p:grpSpPr>
              <a:xfrm>
                <a:off x="6031312" y="4181743"/>
                <a:ext cx="230081" cy="397256"/>
                <a:chOff x="6031312" y="4181743"/>
                <a:chExt cx="230081" cy="397256"/>
              </a:xfrm>
              <a:noFill/>
            </p:grpSpPr>
            <p:sp>
              <p:nvSpPr>
                <p:cNvPr id="406" name="Freeform 405">
                  <a:extLst>
                    <a:ext uri="{FF2B5EF4-FFF2-40B4-BE49-F238E27FC236}">
                      <a16:creationId xmlns:a16="http://schemas.microsoft.com/office/drawing/2014/main" id="{EFCA61A7-0C18-CF9C-85D5-F8EDB27B7FB5}"/>
                    </a:ext>
                  </a:extLst>
                </p:cNvPr>
                <p:cNvSpPr/>
                <p:nvPr/>
              </p:nvSpPr>
              <p:spPr>
                <a:xfrm>
                  <a:off x="6031312" y="4209766"/>
                  <a:ext cx="226133" cy="369233"/>
                </a:xfrm>
                <a:custGeom>
                  <a:avLst/>
                  <a:gdLst>
                    <a:gd name="connsiteX0" fmla="*/ 226133 w 226133"/>
                    <a:gd name="connsiteY0" fmla="*/ 0 h 369233"/>
                    <a:gd name="connsiteX1" fmla="*/ 67675 w 226133"/>
                    <a:gd name="connsiteY1" fmla="*/ 90660 h 369233"/>
                    <a:gd name="connsiteX2" fmla="*/ 0 w 226133"/>
                    <a:gd name="connsiteY2" fmla="*/ 267035 h 369233"/>
                    <a:gd name="connsiteX3" fmla="*/ 18157 w 226133"/>
                    <a:gd name="connsiteY3" fmla="*/ 369234 h 369233"/>
                  </a:gdLst>
                  <a:ahLst/>
                  <a:cxnLst>
                    <a:cxn ang="0">
                      <a:pos x="connsiteX0" y="connsiteY0"/>
                    </a:cxn>
                    <a:cxn ang="0">
                      <a:pos x="connsiteX1" y="connsiteY1"/>
                    </a:cxn>
                    <a:cxn ang="0">
                      <a:pos x="connsiteX2" y="connsiteY2"/>
                    </a:cxn>
                    <a:cxn ang="0">
                      <a:pos x="connsiteX3" y="connsiteY3"/>
                    </a:cxn>
                  </a:cxnLst>
                  <a:rect l="l" t="t" r="r" b="b"/>
                  <a:pathLst>
                    <a:path w="226133" h="369233">
                      <a:moveTo>
                        <a:pt x="226133" y="0"/>
                      </a:moveTo>
                      <a:cubicBezTo>
                        <a:pt x="165061" y="11538"/>
                        <a:pt x="108940" y="44506"/>
                        <a:pt x="67675" y="90660"/>
                      </a:cubicBezTo>
                      <a:cubicBezTo>
                        <a:pt x="26410" y="140111"/>
                        <a:pt x="1651" y="202749"/>
                        <a:pt x="0" y="267035"/>
                      </a:cubicBezTo>
                      <a:cubicBezTo>
                        <a:pt x="0" y="301651"/>
                        <a:pt x="4952" y="336267"/>
                        <a:pt x="18157" y="369234"/>
                      </a:cubicBezTo>
                    </a:path>
                  </a:pathLst>
                </a:custGeom>
                <a:noFill/>
                <a:ln w="12700" cap="rnd">
                  <a:solidFill>
                    <a:srgbClr val="000000"/>
                  </a:solidFill>
                  <a:prstDash val="solid"/>
                  <a:miter/>
                </a:ln>
              </p:spPr>
              <p:txBody>
                <a:bodyPr rtlCol="0" anchor="ctr"/>
                <a:lstStyle/>
                <a:p>
                  <a:endParaRPr lang="en-US" sz="1799"/>
                </a:p>
              </p:txBody>
            </p:sp>
            <p:sp>
              <p:nvSpPr>
                <p:cNvPr id="407" name="Freeform 406">
                  <a:extLst>
                    <a:ext uri="{FF2B5EF4-FFF2-40B4-BE49-F238E27FC236}">
                      <a16:creationId xmlns:a16="http://schemas.microsoft.com/office/drawing/2014/main" id="{35A11D48-FBE0-AF3F-AA8E-ABEAB2AED874}"/>
                    </a:ext>
                  </a:extLst>
                </p:cNvPr>
                <p:cNvSpPr/>
                <p:nvPr/>
              </p:nvSpPr>
              <p:spPr>
                <a:xfrm>
                  <a:off x="6184819" y="4181743"/>
                  <a:ext cx="76575" cy="97253"/>
                </a:xfrm>
                <a:custGeom>
                  <a:avLst/>
                  <a:gdLst>
                    <a:gd name="connsiteX0" fmla="*/ 31361 w 76575"/>
                    <a:gd name="connsiteY0" fmla="*/ 97253 h 97253"/>
                    <a:gd name="connsiteX1" fmla="*/ 67674 w 76575"/>
                    <a:gd name="connsiteY1" fmla="*/ 41209 h 97253"/>
                    <a:gd name="connsiteX2" fmla="*/ 75927 w 76575"/>
                    <a:gd name="connsiteY2" fmla="*/ 29671 h 97253"/>
                    <a:gd name="connsiteX3" fmla="*/ 72627 w 76575"/>
                    <a:gd name="connsiteY3" fmla="*/ 21429 h 97253"/>
                    <a:gd name="connsiteX4" fmla="*/ 0 w 76575"/>
                    <a:gd name="connsiteY4" fmla="*/ 0 h 97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5" h="97253">
                      <a:moveTo>
                        <a:pt x="31361" y="97253"/>
                      </a:moveTo>
                      <a:cubicBezTo>
                        <a:pt x="42915" y="79122"/>
                        <a:pt x="56120" y="60990"/>
                        <a:pt x="67674" y="41209"/>
                      </a:cubicBezTo>
                      <a:cubicBezTo>
                        <a:pt x="70976" y="37913"/>
                        <a:pt x="72627" y="32967"/>
                        <a:pt x="75927" y="29671"/>
                      </a:cubicBezTo>
                      <a:cubicBezTo>
                        <a:pt x="77578" y="26374"/>
                        <a:pt x="75927" y="23077"/>
                        <a:pt x="72627" y="21429"/>
                      </a:cubicBezTo>
                      <a:cubicBezTo>
                        <a:pt x="47867" y="14835"/>
                        <a:pt x="24759" y="6593"/>
                        <a:pt x="0" y="0"/>
                      </a:cubicBezTo>
                    </a:path>
                  </a:pathLst>
                </a:custGeom>
                <a:noFill/>
                <a:ln w="12700" cap="rnd">
                  <a:solidFill>
                    <a:srgbClr val="000000"/>
                  </a:solidFill>
                  <a:prstDash val="solid"/>
                  <a:miter/>
                </a:ln>
              </p:spPr>
              <p:txBody>
                <a:bodyPr rtlCol="0" anchor="ctr"/>
                <a:lstStyle/>
                <a:p>
                  <a:endParaRPr lang="en-US" sz="1799"/>
                </a:p>
              </p:txBody>
            </p:sp>
          </p:grpSp>
          <p:grpSp>
            <p:nvGrpSpPr>
              <p:cNvPr id="403" name="Graphic 503">
                <a:extLst>
                  <a:ext uri="{FF2B5EF4-FFF2-40B4-BE49-F238E27FC236}">
                    <a16:creationId xmlns:a16="http://schemas.microsoft.com/office/drawing/2014/main" id="{C08E5345-28B6-48BC-3EBD-F2CFFE5F0445}"/>
                  </a:ext>
                </a:extLst>
              </p:cNvPr>
              <p:cNvGrpSpPr/>
              <p:nvPr/>
            </p:nvGrpSpPr>
            <p:grpSpPr>
              <a:xfrm>
                <a:off x="6384542" y="4213062"/>
                <a:ext cx="242639" cy="391745"/>
                <a:chOff x="6384542" y="4213062"/>
                <a:chExt cx="242639" cy="391745"/>
              </a:xfrm>
              <a:noFill/>
            </p:grpSpPr>
            <p:sp>
              <p:nvSpPr>
                <p:cNvPr id="404" name="Freeform 403">
                  <a:extLst>
                    <a:ext uri="{FF2B5EF4-FFF2-40B4-BE49-F238E27FC236}">
                      <a16:creationId xmlns:a16="http://schemas.microsoft.com/office/drawing/2014/main" id="{D8C169C3-31B5-4840-793C-16708E0D6ACD}"/>
                    </a:ext>
                  </a:extLst>
                </p:cNvPr>
                <p:cNvSpPr/>
                <p:nvPr/>
              </p:nvSpPr>
              <p:spPr>
                <a:xfrm>
                  <a:off x="6384542" y="4213062"/>
                  <a:ext cx="199315" cy="387365"/>
                </a:xfrm>
                <a:custGeom>
                  <a:avLst/>
                  <a:gdLst>
                    <a:gd name="connsiteX0" fmla="*/ 171663 w 199315"/>
                    <a:gd name="connsiteY0" fmla="*/ 387366 h 387365"/>
                    <a:gd name="connsiteX1" fmla="*/ 193121 w 199315"/>
                    <a:gd name="connsiteY1" fmla="*/ 207694 h 387365"/>
                    <a:gd name="connsiteX2" fmla="*/ 92434 w 199315"/>
                    <a:gd name="connsiteY2" fmla="*/ 47803 h 387365"/>
                    <a:gd name="connsiteX3" fmla="*/ 0 w 199315"/>
                    <a:gd name="connsiteY3" fmla="*/ 0 h 387365"/>
                  </a:gdLst>
                  <a:ahLst/>
                  <a:cxnLst>
                    <a:cxn ang="0">
                      <a:pos x="connsiteX0" y="connsiteY0"/>
                    </a:cxn>
                    <a:cxn ang="0">
                      <a:pos x="connsiteX1" y="connsiteY1"/>
                    </a:cxn>
                    <a:cxn ang="0">
                      <a:pos x="connsiteX2" y="connsiteY2"/>
                    </a:cxn>
                    <a:cxn ang="0">
                      <a:pos x="connsiteX3" y="connsiteY3"/>
                    </a:cxn>
                  </a:cxnLst>
                  <a:rect l="l" t="t" r="r" b="b"/>
                  <a:pathLst>
                    <a:path w="199315" h="387365">
                      <a:moveTo>
                        <a:pt x="171663" y="387366"/>
                      </a:moveTo>
                      <a:cubicBezTo>
                        <a:pt x="198073" y="331322"/>
                        <a:pt x="206326" y="267035"/>
                        <a:pt x="193121" y="207694"/>
                      </a:cubicBezTo>
                      <a:cubicBezTo>
                        <a:pt x="179916" y="145057"/>
                        <a:pt x="143603" y="87364"/>
                        <a:pt x="92434" y="47803"/>
                      </a:cubicBezTo>
                      <a:cubicBezTo>
                        <a:pt x="64374" y="26374"/>
                        <a:pt x="33012" y="9890"/>
                        <a:pt x="0" y="0"/>
                      </a:cubicBezTo>
                    </a:path>
                  </a:pathLst>
                </a:custGeom>
                <a:noFill/>
                <a:ln w="12700" cap="rnd">
                  <a:solidFill>
                    <a:srgbClr val="000000"/>
                  </a:solidFill>
                  <a:prstDash val="solid"/>
                  <a:miter/>
                </a:ln>
              </p:spPr>
              <p:txBody>
                <a:bodyPr rtlCol="0" anchor="ctr"/>
                <a:lstStyle/>
                <a:p>
                  <a:endParaRPr lang="en-US" sz="1799"/>
                </a:p>
              </p:txBody>
            </p:sp>
            <p:sp>
              <p:nvSpPr>
                <p:cNvPr id="405" name="Freeform 404">
                  <a:extLst>
                    <a:ext uri="{FF2B5EF4-FFF2-40B4-BE49-F238E27FC236}">
                      <a16:creationId xmlns:a16="http://schemas.microsoft.com/office/drawing/2014/main" id="{52F65E05-6CF5-1DBB-FC9B-B7963A710209}"/>
                    </a:ext>
                  </a:extLst>
                </p:cNvPr>
                <p:cNvSpPr/>
                <p:nvPr/>
              </p:nvSpPr>
              <p:spPr>
                <a:xfrm>
                  <a:off x="6524843" y="4524604"/>
                  <a:ext cx="102337" cy="80204"/>
                </a:xfrm>
                <a:custGeom>
                  <a:avLst/>
                  <a:gdLst>
                    <a:gd name="connsiteX0" fmla="*/ 0 w 102337"/>
                    <a:gd name="connsiteY0" fmla="*/ 0 h 80204"/>
                    <a:gd name="connsiteX1" fmla="*/ 23109 w 102337"/>
                    <a:gd name="connsiteY1" fmla="*/ 64286 h 80204"/>
                    <a:gd name="connsiteX2" fmla="*/ 28060 w 102337"/>
                    <a:gd name="connsiteY2" fmla="*/ 77473 h 80204"/>
                    <a:gd name="connsiteX3" fmla="*/ 36314 w 102337"/>
                    <a:gd name="connsiteY3" fmla="*/ 79121 h 80204"/>
                    <a:gd name="connsiteX4" fmla="*/ 102338 w 102337"/>
                    <a:gd name="connsiteY4" fmla="*/ 29670 h 80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37" h="80204">
                      <a:moveTo>
                        <a:pt x="0" y="0"/>
                      </a:moveTo>
                      <a:cubicBezTo>
                        <a:pt x="8253" y="21429"/>
                        <a:pt x="14856" y="42857"/>
                        <a:pt x="23109" y="64286"/>
                      </a:cubicBezTo>
                      <a:cubicBezTo>
                        <a:pt x="23109" y="69231"/>
                        <a:pt x="26410" y="72528"/>
                        <a:pt x="28060" y="77473"/>
                      </a:cubicBezTo>
                      <a:cubicBezTo>
                        <a:pt x="28060" y="80770"/>
                        <a:pt x="34663" y="80770"/>
                        <a:pt x="36314" y="79121"/>
                      </a:cubicBezTo>
                      <a:cubicBezTo>
                        <a:pt x="57771" y="62638"/>
                        <a:pt x="80880" y="46154"/>
                        <a:pt x="102338" y="29670"/>
                      </a:cubicBezTo>
                    </a:path>
                  </a:pathLst>
                </a:custGeom>
                <a:noFill/>
                <a:ln w="12700" cap="rnd">
                  <a:solidFill>
                    <a:srgbClr val="000000"/>
                  </a:solidFill>
                  <a:prstDash val="solid"/>
                  <a:miter/>
                </a:ln>
              </p:spPr>
              <p:txBody>
                <a:bodyPr rtlCol="0" anchor="ctr"/>
                <a:lstStyle/>
                <a:p>
                  <a:endParaRPr lang="en-US" sz="1799"/>
                </a:p>
              </p:txBody>
            </p:sp>
          </p:grpSp>
        </p:grpSp>
        <p:sp>
          <p:nvSpPr>
            <p:cNvPr id="400" name="Freeform 399">
              <a:extLst>
                <a:ext uri="{FF2B5EF4-FFF2-40B4-BE49-F238E27FC236}">
                  <a16:creationId xmlns:a16="http://schemas.microsoft.com/office/drawing/2014/main" id="{27FA52BF-0258-E576-B52C-08C6719A079A}"/>
                </a:ext>
              </a:extLst>
            </p:cNvPr>
            <p:cNvSpPr/>
            <p:nvPr/>
          </p:nvSpPr>
          <p:spPr>
            <a:xfrm>
              <a:off x="6179867" y="4275700"/>
              <a:ext cx="260795" cy="412091"/>
            </a:xfrm>
            <a:custGeom>
              <a:avLst/>
              <a:gdLst>
                <a:gd name="connsiteX0" fmla="*/ 130398 w 260795"/>
                <a:gd name="connsiteY0" fmla="*/ 0 h 412091"/>
                <a:gd name="connsiteX1" fmla="*/ 0 w 260795"/>
                <a:gd name="connsiteY1" fmla="*/ 225826 h 412091"/>
                <a:gd name="connsiteX2" fmla="*/ 130398 w 260795"/>
                <a:gd name="connsiteY2" fmla="*/ 225826 h 412091"/>
                <a:gd name="connsiteX3" fmla="*/ 130398 w 260795"/>
                <a:gd name="connsiteY3" fmla="*/ 412092 h 412091"/>
                <a:gd name="connsiteX4" fmla="*/ 260796 w 260795"/>
                <a:gd name="connsiteY4" fmla="*/ 168133 h 412091"/>
                <a:gd name="connsiteX5" fmla="*/ 130398 w 260795"/>
                <a:gd name="connsiteY5" fmla="*/ 168133 h 412091"/>
                <a:gd name="connsiteX6" fmla="*/ 130398 w 260795"/>
                <a:gd name="connsiteY6" fmla="*/ 0 h 41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95" h="412091">
                  <a:moveTo>
                    <a:pt x="130398" y="0"/>
                  </a:moveTo>
                  <a:lnTo>
                    <a:pt x="0" y="225826"/>
                  </a:lnTo>
                  <a:lnTo>
                    <a:pt x="130398" y="225826"/>
                  </a:lnTo>
                  <a:lnTo>
                    <a:pt x="130398" y="412092"/>
                  </a:lnTo>
                  <a:lnTo>
                    <a:pt x="260796" y="168133"/>
                  </a:lnTo>
                  <a:lnTo>
                    <a:pt x="130398" y="168133"/>
                  </a:lnTo>
                  <a:lnTo>
                    <a:pt x="130398" y="0"/>
                  </a:lnTo>
                  <a:close/>
                </a:path>
              </a:pathLst>
            </a:custGeom>
            <a:solidFill>
              <a:srgbClr val="ADD037"/>
            </a:solidFill>
            <a:ln w="12700" cap="rnd">
              <a:solidFill>
                <a:srgbClr val="000000"/>
              </a:solidFill>
              <a:prstDash val="solid"/>
              <a:round/>
            </a:ln>
          </p:spPr>
          <p:txBody>
            <a:bodyPr rtlCol="0" anchor="ctr"/>
            <a:lstStyle/>
            <a:p>
              <a:endParaRPr lang="en-US" sz="1799"/>
            </a:p>
          </p:txBody>
        </p:sp>
      </p:grpSp>
      <p:grpSp>
        <p:nvGrpSpPr>
          <p:cNvPr id="435" name="Graphic 503">
            <a:extLst>
              <a:ext uri="{FF2B5EF4-FFF2-40B4-BE49-F238E27FC236}">
                <a16:creationId xmlns:a16="http://schemas.microsoft.com/office/drawing/2014/main" id="{520CB8B2-4DA9-2248-6429-1999CC6A2FB9}"/>
              </a:ext>
            </a:extLst>
          </p:cNvPr>
          <p:cNvGrpSpPr/>
          <p:nvPr/>
        </p:nvGrpSpPr>
        <p:grpSpPr>
          <a:xfrm>
            <a:off x="789721" y="5023706"/>
            <a:ext cx="538839" cy="467517"/>
            <a:chOff x="18003154" y="7258468"/>
            <a:chExt cx="1284171" cy="1114197"/>
          </a:xfrm>
        </p:grpSpPr>
        <p:grpSp>
          <p:nvGrpSpPr>
            <p:cNvPr id="436" name="Graphic 503">
              <a:extLst>
                <a:ext uri="{FF2B5EF4-FFF2-40B4-BE49-F238E27FC236}">
                  <a16:creationId xmlns:a16="http://schemas.microsoft.com/office/drawing/2014/main" id="{FB6D139E-DE9C-0FC2-8652-D042C988EDA7}"/>
                </a:ext>
              </a:extLst>
            </p:cNvPr>
            <p:cNvGrpSpPr/>
            <p:nvPr/>
          </p:nvGrpSpPr>
          <p:grpSpPr>
            <a:xfrm>
              <a:off x="18003154" y="7258468"/>
              <a:ext cx="1284171" cy="1114197"/>
              <a:chOff x="18003154" y="7258468"/>
              <a:chExt cx="1284171" cy="1114197"/>
            </a:xfrm>
            <a:noFill/>
          </p:grpSpPr>
          <p:sp>
            <p:nvSpPr>
              <p:cNvPr id="449" name="Freeform 448">
                <a:extLst>
                  <a:ext uri="{FF2B5EF4-FFF2-40B4-BE49-F238E27FC236}">
                    <a16:creationId xmlns:a16="http://schemas.microsoft.com/office/drawing/2014/main" id="{7A9A3FCA-8EFE-3AC2-3DBE-060B3FB8A6F5}"/>
                  </a:ext>
                </a:extLst>
              </p:cNvPr>
              <p:cNvSpPr/>
              <p:nvPr/>
            </p:nvSpPr>
            <p:spPr>
              <a:xfrm>
                <a:off x="18086560" y="7648257"/>
                <a:ext cx="984537" cy="724407"/>
              </a:xfrm>
              <a:custGeom>
                <a:avLst/>
                <a:gdLst>
                  <a:gd name="connsiteX0" fmla="*/ 984537 w 984537"/>
                  <a:gd name="connsiteY0" fmla="*/ 527477 h 724407"/>
                  <a:gd name="connsiteX1" fmla="*/ 817826 w 984537"/>
                  <a:gd name="connsiteY1" fmla="*/ 660994 h 724407"/>
                  <a:gd name="connsiteX2" fmla="*/ 613151 w 984537"/>
                  <a:gd name="connsiteY2" fmla="*/ 721984 h 724407"/>
                  <a:gd name="connsiteX3" fmla="*/ 391969 w 984537"/>
                  <a:gd name="connsiteY3" fmla="*/ 698907 h 724407"/>
                  <a:gd name="connsiteX4" fmla="*/ 197197 w 984537"/>
                  <a:gd name="connsiteY4" fmla="*/ 591763 h 724407"/>
                  <a:gd name="connsiteX5" fmla="*/ 63498 w 984537"/>
                  <a:gd name="connsiteY5" fmla="*/ 425278 h 724407"/>
                  <a:gd name="connsiteX6" fmla="*/ 2427 w 984537"/>
                  <a:gd name="connsiteY6" fmla="*/ 220880 h 724407"/>
                  <a:gd name="connsiteX7" fmla="*/ 25536 w 984537"/>
                  <a:gd name="connsiteY7" fmla="*/ 0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984537" y="527477"/>
                    </a:moveTo>
                    <a:cubicBezTo>
                      <a:pt x="938319" y="583521"/>
                      <a:pt x="880548" y="628027"/>
                      <a:pt x="817826" y="660994"/>
                    </a:cubicBezTo>
                    <a:cubicBezTo>
                      <a:pt x="755103" y="693962"/>
                      <a:pt x="684126" y="715390"/>
                      <a:pt x="613151" y="721984"/>
                    </a:cubicBezTo>
                    <a:cubicBezTo>
                      <a:pt x="540524" y="728578"/>
                      <a:pt x="466247" y="721984"/>
                      <a:pt x="391969" y="698907"/>
                    </a:cubicBezTo>
                    <a:cubicBezTo>
                      <a:pt x="317692" y="675830"/>
                      <a:pt x="253318" y="639566"/>
                      <a:pt x="197197" y="591763"/>
                    </a:cubicBezTo>
                    <a:cubicBezTo>
                      <a:pt x="141078" y="545609"/>
                      <a:pt x="96510" y="487916"/>
                      <a:pt x="63498" y="425278"/>
                    </a:cubicBezTo>
                    <a:cubicBezTo>
                      <a:pt x="30486" y="362641"/>
                      <a:pt x="9030" y="291761"/>
                      <a:pt x="2427" y="220880"/>
                    </a:cubicBezTo>
                    <a:cubicBezTo>
                      <a:pt x="-4176" y="148353"/>
                      <a:pt x="2427" y="74176"/>
                      <a:pt x="25536" y="0"/>
                    </a:cubicBezTo>
                  </a:path>
                </a:pathLst>
              </a:custGeom>
              <a:noFill/>
              <a:ln w="12700" cap="rnd">
                <a:solidFill>
                  <a:srgbClr val="000000"/>
                </a:solidFill>
                <a:prstDash val="solid"/>
                <a:round/>
              </a:ln>
            </p:spPr>
            <p:txBody>
              <a:bodyPr rtlCol="0" anchor="ctr"/>
              <a:lstStyle/>
              <a:p>
                <a:endParaRPr lang="en-US" sz="1799"/>
              </a:p>
            </p:txBody>
          </p:sp>
          <p:sp>
            <p:nvSpPr>
              <p:cNvPr id="450" name="Freeform 449">
                <a:extLst>
                  <a:ext uri="{FF2B5EF4-FFF2-40B4-BE49-F238E27FC236}">
                    <a16:creationId xmlns:a16="http://schemas.microsoft.com/office/drawing/2014/main" id="{C3A8F20A-440A-B9EC-B1CF-133F2BE96E51}"/>
                  </a:ext>
                </a:extLst>
              </p:cNvPr>
              <p:cNvSpPr/>
              <p:nvPr/>
            </p:nvSpPr>
            <p:spPr>
              <a:xfrm>
                <a:off x="18217733" y="7258468"/>
                <a:ext cx="984537" cy="724407"/>
              </a:xfrm>
              <a:custGeom>
                <a:avLst/>
                <a:gdLst>
                  <a:gd name="connsiteX0" fmla="*/ 0 w 984537"/>
                  <a:gd name="connsiteY0" fmla="*/ 196930 h 724407"/>
                  <a:gd name="connsiteX1" fmla="*/ 166713 w 984537"/>
                  <a:gd name="connsiteY1" fmla="*/ 63413 h 724407"/>
                  <a:gd name="connsiteX2" fmla="*/ 371386 w 984537"/>
                  <a:gd name="connsiteY2" fmla="*/ 2423 h 724407"/>
                  <a:gd name="connsiteX3" fmla="*/ 592568 w 984537"/>
                  <a:gd name="connsiteY3" fmla="*/ 25500 h 724407"/>
                  <a:gd name="connsiteX4" fmla="*/ 787340 w 984537"/>
                  <a:gd name="connsiteY4" fmla="*/ 132644 h 724407"/>
                  <a:gd name="connsiteX5" fmla="*/ 921039 w 984537"/>
                  <a:gd name="connsiteY5" fmla="*/ 299129 h 724407"/>
                  <a:gd name="connsiteX6" fmla="*/ 982110 w 984537"/>
                  <a:gd name="connsiteY6" fmla="*/ 503526 h 724407"/>
                  <a:gd name="connsiteX7" fmla="*/ 959003 w 984537"/>
                  <a:gd name="connsiteY7" fmla="*/ 724408 h 72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537" h="724407">
                    <a:moveTo>
                      <a:pt x="0" y="196930"/>
                    </a:moveTo>
                    <a:cubicBezTo>
                      <a:pt x="46218" y="140886"/>
                      <a:pt x="103989" y="96381"/>
                      <a:pt x="166713" y="63413"/>
                    </a:cubicBezTo>
                    <a:cubicBezTo>
                      <a:pt x="229435" y="30446"/>
                      <a:pt x="300411" y="9016"/>
                      <a:pt x="371386" y="2423"/>
                    </a:cubicBezTo>
                    <a:cubicBezTo>
                      <a:pt x="444013" y="-4170"/>
                      <a:pt x="518291" y="2423"/>
                      <a:pt x="592568" y="25500"/>
                    </a:cubicBezTo>
                    <a:cubicBezTo>
                      <a:pt x="666845" y="48578"/>
                      <a:pt x="731219" y="84842"/>
                      <a:pt x="787340" y="132644"/>
                    </a:cubicBezTo>
                    <a:cubicBezTo>
                      <a:pt x="843461" y="180447"/>
                      <a:pt x="888027" y="236492"/>
                      <a:pt x="921039" y="299129"/>
                    </a:cubicBezTo>
                    <a:cubicBezTo>
                      <a:pt x="954051" y="361767"/>
                      <a:pt x="975510" y="432647"/>
                      <a:pt x="982110" y="503526"/>
                    </a:cubicBezTo>
                    <a:cubicBezTo>
                      <a:pt x="988713" y="576055"/>
                      <a:pt x="982110" y="650231"/>
                      <a:pt x="959003" y="724408"/>
                    </a:cubicBezTo>
                  </a:path>
                </a:pathLst>
              </a:custGeom>
              <a:noFill/>
              <a:ln w="12700" cap="rnd">
                <a:solidFill>
                  <a:srgbClr val="000000"/>
                </a:solidFill>
                <a:prstDash val="solid"/>
                <a:round/>
              </a:ln>
            </p:spPr>
            <p:txBody>
              <a:bodyPr rtlCol="0" anchor="ctr"/>
              <a:lstStyle/>
              <a:p>
                <a:endParaRPr lang="en-US" sz="1799"/>
              </a:p>
            </p:txBody>
          </p:sp>
          <p:sp>
            <p:nvSpPr>
              <p:cNvPr id="451" name="Freeform 450">
                <a:extLst>
                  <a:ext uri="{FF2B5EF4-FFF2-40B4-BE49-F238E27FC236}">
                    <a16:creationId xmlns:a16="http://schemas.microsoft.com/office/drawing/2014/main" id="{891A47AD-665B-E0B2-6D25-FA8A3DB04535}"/>
                  </a:ext>
                </a:extLst>
              </p:cNvPr>
              <p:cNvSpPr/>
              <p:nvPr/>
            </p:nvSpPr>
            <p:spPr>
              <a:xfrm>
                <a:off x="18003154" y="7648257"/>
                <a:ext cx="168362" cy="128572"/>
              </a:xfrm>
              <a:custGeom>
                <a:avLst/>
                <a:gdLst>
                  <a:gd name="connsiteX0" fmla="*/ 0 w 168362"/>
                  <a:gd name="connsiteY0" fmla="*/ 92308 h 128572"/>
                  <a:gd name="connsiteX1" fmla="*/ 108942 w 168362"/>
                  <a:gd name="connsiteY1" fmla="*/ 0 h 128572"/>
                  <a:gd name="connsiteX2" fmla="*/ 168363 w 168362"/>
                  <a:gd name="connsiteY2" fmla="*/ 128572 h 128572"/>
                </a:gdLst>
                <a:ahLst/>
                <a:cxnLst>
                  <a:cxn ang="0">
                    <a:pos x="connsiteX0" y="connsiteY0"/>
                  </a:cxn>
                  <a:cxn ang="0">
                    <a:pos x="connsiteX1" y="connsiteY1"/>
                  </a:cxn>
                  <a:cxn ang="0">
                    <a:pos x="connsiteX2" y="connsiteY2"/>
                  </a:cxn>
                </a:cxnLst>
                <a:rect l="l" t="t" r="r" b="b"/>
                <a:pathLst>
                  <a:path w="168362" h="128572">
                    <a:moveTo>
                      <a:pt x="0" y="92308"/>
                    </a:moveTo>
                    <a:lnTo>
                      <a:pt x="108942" y="0"/>
                    </a:lnTo>
                    <a:lnTo>
                      <a:pt x="168363" y="128572"/>
                    </a:lnTo>
                  </a:path>
                </a:pathLst>
              </a:custGeom>
              <a:noFill/>
              <a:ln w="12700" cap="rnd">
                <a:solidFill>
                  <a:srgbClr val="000000"/>
                </a:solidFill>
                <a:prstDash val="solid"/>
                <a:round/>
              </a:ln>
            </p:spPr>
            <p:txBody>
              <a:bodyPr rtlCol="0" anchor="ctr"/>
              <a:lstStyle/>
              <a:p>
                <a:endParaRPr lang="en-US" sz="1799"/>
              </a:p>
            </p:txBody>
          </p:sp>
          <p:sp>
            <p:nvSpPr>
              <p:cNvPr id="452" name="Freeform 451">
                <a:extLst>
                  <a:ext uri="{FF2B5EF4-FFF2-40B4-BE49-F238E27FC236}">
                    <a16:creationId xmlns:a16="http://schemas.microsoft.com/office/drawing/2014/main" id="{2E6EE502-4A49-9E7B-8A18-06E513148EA1}"/>
                  </a:ext>
                </a:extLst>
              </p:cNvPr>
              <p:cNvSpPr/>
              <p:nvPr/>
            </p:nvSpPr>
            <p:spPr>
              <a:xfrm>
                <a:off x="19117313" y="7852654"/>
                <a:ext cx="170013" cy="128573"/>
              </a:xfrm>
              <a:custGeom>
                <a:avLst/>
                <a:gdLst>
                  <a:gd name="connsiteX0" fmla="*/ 170013 w 170013"/>
                  <a:gd name="connsiteY0" fmla="*/ 37913 h 128573"/>
                  <a:gd name="connsiteX1" fmla="*/ 61074 w 170013"/>
                  <a:gd name="connsiteY1" fmla="*/ 128573 h 128573"/>
                  <a:gd name="connsiteX2" fmla="*/ 0 w 170013"/>
                  <a:gd name="connsiteY2" fmla="*/ 0 h 128573"/>
                </a:gdLst>
                <a:ahLst/>
                <a:cxnLst>
                  <a:cxn ang="0">
                    <a:pos x="connsiteX0" y="connsiteY0"/>
                  </a:cxn>
                  <a:cxn ang="0">
                    <a:pos x="connsiteX1" y="connsiteY1"/>
                  </a:cxn>
                  <a:cxn ang="0">
                    <a:pos x="connsiteX2" y="connsiteY2"/>
                  </a:cxn>
                </a:cxnLst>
                <a:rect l="l" t="t" r="r" b="b"/>
                <a:pathLst>
                  <a:path w="170013" h="128573">
                    <a:moveTo>
                      <a:pt x="170013" y="37913"/>
                    </a:moveTo>
                    <a:lnTo>
                      <a:pt x="61074" y="128573"/>
                    </a:lnTo>
                    <a:lnTo>
                      <a:pt x="0" y="0"/>
                    </a:lnTo>
                  </a:path>
                </a:pathLst>
              </a:custGeom>
              <a:noFill/>
              <a:ln w="12700" cap="rnd">
                <a:solidFill>
                  <a:srgbClr val="000000"/>
                </a:solidFill>
                <a:prstDash val="solid"/>
                <a:round/>
              </a:ln>
            </p:spPr>
            <p:txBody>
              <a:bodyPr rtlCol="0" anchor="ctr"/>
              <a:lstStyle/>
              <a:p>
                <a:endParaRPr lang="en-US" sz="1799"/>
              </a:p>
            </p:txBody>
          </p:sp>
        </p:grpSp>
        <p:grpSp>
          <p:nvGrpSpPr>
            <p:cNvPr id="437" name="Graphic 503">
              <a:extLst>
                <a:ext uri="{FF2B5EF4-FFF2-40B4-BE49-F238E27FC236}">
                  <a16:creationId xmlns:a16="http://schemas.microsoft.com/office/drawing/2014/main" id="{F6B12D3A-5D79-78B0-93DC-900D31548E37}"/>
                </a:ext>
              </a:extLst>
            </p:cNvPr>
            <p:cNvGrpSpPr/>
            <p:nvPr/>
          </p:nvGrpSpPr>
          <p:grpSpPr>
            <a:xfrm>
              <a:off x="18336955" y="7366386"/>
              <a:ext cx="586710" cy="895351"/>
              <a:chOff x="18336955" y="7366386"/>
              <a:chExt cx="586710" cy="895351"/>
            </a:xfrm>
          </p:grpSpPr>
          <p:sp>
            <p:nvSpPr>
              <p:cNvPr id="438" name="Freeform 437">
                <a:extLst>
                  <a:ext uri="{FF2B5EF4-FFF2-40B4-BE49-F238E27FC236}">
                    <a16:creationId xmlns:a16="http://schemas.microsoft.com/office/drawing/2014/main" id="{727560D3-48AE-8533-2A34-BCD16F1F454F}"/>
                  </a:ext>
                </a:extLst>
              </p:cNvPr>
              <p:cNvSpPr/>
              <p:nvPr/>
            </p:nvSpPr>
            <p:spPr>
              <a:xfrm>
                <a:off x="18524798" y="7588915"/>
                <a:ext cx="191366" cy="303299"/>
              </a:xfrm>
              <a:custGeom>
                <a:avLst/>
                <a:gdLst>
                  <a:gd name="connsiteX0" fmla="*/ 95683 w 191366"/>
                  <a:gd name="connsiteY0" fmla="*/ 0 h 303299"/>
                  <a:gd name="connsiteX1" fmla="*/ 18105 w 191366"/>
                  <a:gd name="connsiteY1" fmla="*/ 145057 h 303299"/>
                  <a:gd name="connsiteX2" fmla="*/ 13152 w 191366"/>
                  <a:gd name="connsiteY2" fmla="*/ 258794 h 303299"/>
                  <a:gd name="connsiteX3" fmla="*/ 95683 w 191366"/>
                  <a:gd name="connsiteY3" fmla="*/ 303300 h 303299"/>
                  <a:gd name="connsiteX4" fmla="*/ 178213 w 191366"/>
                  <a:gd name="connsiteY4" fmla="*/ 258794 h 303299"/>
                  <a:gd name="connsiteX5" fmla="*/ 173262 w 191366"/>
                  <a:gd name="connsiteY5" fmla="*/ 145057 h 303299"/>
                  <a:gd name="connsiteX6" fmla="*/ 95683 w 191366"/>
                  <a:gd name="connsiteY6" fmla="*/ 0 h 30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366" h="303299">
                    <a:moveTo>
                      <a:pt x="95683" y="0"/>
                    </a:moveTo>
                    <a:cubicBezTo>
                      <a:pt x="84129" y="24725"/>
                      <a:pt x="59370" y="70881"/>
                      <a:pt x="18105" y="145057"/>
                    </a:cubicBezTo>
                    <a:cubicBezTo>
                      <a:pt x="-3354" y="182969"/>
                      <a:pt x="-6654" y="225826"/>
                      <a:pt x="13152" y="258794"/>
                    </a:cubicBezTo>
                    <a:cubicBezTo>
                      <a:pt x="29658" y="286816"/>
                      <a:pt x="59370" y="303300"/>
                      <a:pt x="95683" y="303300"/>
                    </a:cubicBezTo>
                    <a:cubicBezTo>
                      <a:pt x="131997" y="303300"/>
                      <a:pt x="161707" y="286816"/>
                      <a:pt x="178213" y="258794"/>
                    </a:cubicBezTo>
                    <a:cubicBezTo>
                      <a:pt x="198021" y="225826"/>
                      <a:pt x="194719" y="182969"/>
                      <a:pt x="173262" y="145057"/>
                    </a:cubicBezTo>
                    <a:cubicBezTo>
                      <a:pt x="131997" y="72529"/>
                      <a:pt x="107238" y="26374"/>
                      <a:pt x="95683" y="0"/>
                    </a:cubicBezTo>
                    <a:close/>
                  </a:path>
                </a:pathLst>
              </a:custGeom>
              <a:noFill/>
              <a:ln w="12700" cap="rnd">
                <a:solidFill>
                  <a:srgbClr val="000000"/>
                </a:solidFill>
                <a:prstDash val="solid"/>
                <a:miter/>
              </a:ln>
            </p:spPr>
            <p:txBody>
              <a:bodyPr rtlCol="0" anchor="ctr"/>
              <a:lstStyle/>
              <a:p>
                <a:endParaRPr lang="en-US" sz="1799"/>
              </a:p>
            </p:txBody>
          </p:sp>
          <p:sp>
            <p:nvSpPr>
              <p:cNvPr id="439" name="Freeform 438">
                <a:extLst>
                  <a:ext uri="{FF2B5EF4-FFF2-40B4-BE49-F238E27FC236}">
                    <a16:creationId xmlns:a16="http://schemas.microsoft.com/office/drawing/2014/main" id="{6696189C-A115-972B-331A-1247CA362752}"/>
                  </a:ext>
                </a:extLst>
              </p:cNvPr>
              <p:cNvSpPr/>
              <p:nvPr/>
            </p:nvSpPr>
            <p:spPr>
              <a:xfrm>
                <a:off x="18687032" y="7366386"/>
                <a:ext cx="117790" cy="187914"/>
              </a:xfrm>
              <a:custGeom>
                <a:avLst/>
                <a:gdLst>
                  <a:gd name="connsiteX0" fmla="*/ 58894 w 117790"/>
                  <a:gd name="connsiteY0" fmla="*/ 0 h 187914"/>
                  <a:gd name="connsiteX1" fmla="*/ 11029 w 117790"/>
                  <a:gd name="connsiteY1" fmla="*/ 89012 h 187914"/>
                  <a:gd name="connsiteX2" fmla="*/ 7726 w 117790"/>
                  <a:gd name="connsiteY2" fmla="*/ 159892 h 187914"/>
                  <a:gd name="connsiteX3" fmla="*/ 58894 w 117790"/>
                  <a:gd name="connsiteY3" fmla="*/ 187914 h 187914"/>
                  <a:gd name="connsiteX4" fmla="*/ 110065 w 117790"/>
                  <a:gd name="connsiteY4" fmla="*/ 159892 h 187914"/>
                  <a:gd name="connsiteX5" fmla="*/ 106762 w 117790"/>
                  <a:gd name="connsiteY5" fmla="*/ 89012 h 187914"/>
                  <a:gd name="connsiteX6" fmla="*/ 58894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4" y="0"/>
                    </a:moveTo>
                    <a:cubicBezTo>
                      <a:pt x="50641" y="14836"/>
                      <a:pt x="35788" y="44506"/>
                      <a:pt x="11029" y="89012"/>
                    </a:cubicBezTo>
                    <a:cubicBezTo>
                      <a:pt x="-2177" y="113738"/>
                      <a:pt x="-3827" y="140111"/>
                      <a:pt x="7726" y="159892"/>
                    </a:cubicBezTo>
                    <a:cubicBezTo>
                      <a:pt x="17629" y="178024"/>
                      <a:pt x="37438" y="187914"/>
                      <a:pt x="58894" y="187914"/>
                    </a:cubicBezTo>
                    <a:cubicBezTo>
                      <a:pt x="80353" y="187914"/>
                      <a:pt x="100160" y="178024"/>
                      <a:pt x="110065" y="159892"/>
                    </a:cubicBezTo>
                    <a:cubicBezTo>
                      <a:pt x="121618" y="140111"/>
                      <a:pt x="119968" y="113738"/>
                      <a:pt x="106762" y="89012"/>
                    </a:cubicBezTo>
                    <a:cubicBezTo>
                      <a:pt x="80353" y="44506"/>
                      <a:pt x="65497" y="14836"/>
                      <a:pt x="58894" y="0"/>
                    </a:cubicBezTo>
                    <a:close/>
                  </a:path>
                </a:pathLst>
              </a:custGeom>
              <a:noFill/>
              <a:ln w="12700" cap="rnd">
                <a:solidFill>
                  <a:srgbClr val="000000"/>
                </a:solidFill>
                <a:prstDash val="solid"/>
                <a:miter/>
              </a:ln>
            </p:spPr>
            <p:txBody>
              <a:bodyPr rtlCol="0" anchor="ctr"/>
              <a:lstStyle/>
              <a:p>
                <a:endParaRPr lang="en-US" sz="1799"/>
              </a:p>
            </p:txBody>
          </p:sp>
          <p:sp>
            <p:nvSpPr>
              <p:cNvPr id="440" name="Freeform 439">
                <a:extLst>
                  <a:ext uri="{FF2B5EF4-FFF2-40B4-BE49-F238E27FC236}">
                    <a16:creationId xmlns:a16="http://schemas.microsoft.com/office/drawing/2014/main" id="{BAAD0113-458D-08CA-2E93-8B1FA5085159}"/>
                  </a:ext>
                </a:extLst>
              </p:cNvPr>
              <p:cNvSpPr/>
              <p:nvPr/>
            </p:nvSpPr>
            <p:spPr>
              <a:xfrm>
                <a:off x="18805875" y="7588915"/>
                <a:ext cx="117790" cy="187914"/>
              </a:xfrm>
              <a:custGeom>
                <a:avLst/>
                <a:gdLst>
                  <a:gd name="connsiteX0" fmla="*/ 58896 w 117790"/>
                  <a:gd name="connsiteY0" fmla="*/ 0 h 187914"/>
                  <a:gd name="connsiteX1" fmla="*/ 11028 w 117790"/>
                  <a:gd name="connsiteY1" fmla="*/ 89012 h 187914"/>
                  <a:gd name="connsiteX2" fmla="*/ 7728 w 117790"/>
                  <a:gd name="connsiteY2" fmla="*/ 159892 h 187914"/>
                  <a:gd name="connsiteX3" fmla="*/ 58896 w 117790"/>
                  <a:gd name="connsiteY3" fmla="*/ 187914 h 187914"/>
                  <a:gd name="connsiteX4" fmla="*/ 110065 w 117790"/>
                  <a:gd name="connsiteY4" fmla="*/ 159892 h 187914"/>
                  <a:gd name="connsiteX5" fmla="*/ 106764 w 117790"/>
                  <a:gd name="connsiteY5" fmla="*/ 89012 h 187914"/>
                  <a:gd name="connsiteX6" fmla="*/ 58896 w 117790"/>
                  <a:gd name="connsiteY6" fmla="*/ 0 h 18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90" h="187914">
                    <a:moveTo>
                      <a:pt x="58896" y="0"/>
                    </a:moveTo>
                    <a:cubicBezTo>
                      <a:pt x="50643" y="14836"/>
                      <a:pt x="35787" y="44506"/>
                      <a:pt x="11028" y="89012"/>
                    </a:cubicBezTo>
                    <a:cubicBezTo>
                      <a:pt x="-2177" y="113738"/>
                      <a:pt x="-3828" y="140111"/>
                      <a:pt x="7728" y="159892"/>
                    </a:cubicBezTo>
                    <a:cubicBezTo>
                      <a:pt x="17631" y="178024"/>
                      <a:pt x="37437" y="187914"/>
                      <a:pt x="58896" y="187914"/>
                    </a:cubicBezTo>
                    <a:cubicBezTo>
                      <a:pt x="80353" y="187914"/>
                      <a:pt x="100161" y="178024"/>
                      <a:pt x="110065" y="159892"/>
                    </a:cubicBezTo>
                    <a:cubicBezTo>
                      <a:pt x="121618" y="140111"/>
                      <a:pt x="119968" y="113738"/>
                      <a:pt x="106764" y="89012"/>
                    </a:cubicBezTo>
                    <a:cubicBezTo>
                      <a:pt x="80353" y="42858"/>
                      <a:pt x="65499" y="14836"/>
                      <a:pt x="58896" y="0"/>
                    </a:cubicBezTo>
                    <a:close/>
                  </a:path>
                </a:pathLst>
              </a:custGeom>
              <a:noFill/>
              <a:ln w="12700" cap="rnd">
                <a:solidFill>
                  <a:srgbClr val="000000"/>
                </a:solidFill>
                <a:prstDash val="solid"/>
                <a:miter/>
              </a:ln>
            </p:spPr>
            <p:txBody>
              <a:bodyPr rtlCol="0" anchor="ctr"/>
              <a:lstStyle/>
              <a:p>
                <a:endParaRPr lang="en-US" sz="1799"/>
              </a:p>
            </p:txBody>
          </p:sp>
          <p:sp>
            <p:nvSpPr>
              <p:cNvPr id="441" name="Freeform 440">
                <a:extLst>
                  <a:ext uri="{FF2B5EF4-FFF2-40B4-BE49-F238E27FC236}">
                    <a16:creationId xmlns:a16="http://schemas.microsoft.com/office/drawing/2014/main" id="{DB000725-49B4-4791-FCDB-71E32ACD013A}"/>
                  </a:ext>
                </a:extLst>
              </p:cNvPr>
              <p:cNvSpPr/>
              <p:nvPr/>
            </p:nvSpPr>
            <p:spPr>
              <a:xfrm>
                <a:off x="18336955" y="7478476"/>
                <a:ext cx="137895" cy="219232"/>
              </a:xfrm>
              <a:custGeom>
                <a:avLst/>
                <a:gdLst>
                  <a:gd name="connsiteX0" fmla="*/ 68948 w 137895"/>
                  <a:gd name="connsiteY0" fmla="*/ 0 h 219232"/>
                  <a:gd name="connsiteX1" fmla="*/ 12827 w 137895"/>
                  <a:gd name="connsiteY1" fmla="*/ 103847 h 219232"/>
                  <a:gd name="connsiteX2" fmla="*/ 9526 w 137895"/>
                  <a:gd name="connsiteY2" fmla="*/ 186265 h 219232"/>
                  <a:gd name="connsiteX3" fmla="*/ 68948 w 137895"/>
                  <a:gd name="connsiteY3" fmla="*/ 219232 h 219232"/>
                  <a:gd name="connsiteX4" fmla="*/ 128369 w 137895"/>
                  <a:gd name="connsiteY4" fmla="*/ 186265 h 219232"/>
                  <a:gd name="connsiteX5" fmla="*/ 125069 w 137895"/>
                  <a:gd name="connsiteY5" fmla="*/ 103847 h 219232"/>
                  <a:gd name="connsiteX6" fmla="*/ 68948 w 137895"/>
                  <a:gd name="connsiteY6" fmla="*/ 0 h 219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5" h="219232">
                    <a:moveTo>
                      <a:pt x="68948" y="0"/>
                    </a:moveTo>
                    <a:cubicBezTo>
                      <a:pt x="60695" y="18132"/>
                      <a:pt x="42538" y="51099"/>
                      <a:pt x="12827" y="103847"/>
                    </a:cubicBezTo>
                    <a:cubicBezTo>
                      <a:pt x="-3680" y="131869"/>
                      <a:pt x="-3680" y="161540"/>
                      <a:pt x="9526" y="186265"/>
                    </a:cubicBezTo>
                    <a:cubicBezTo>
                      <a:pt x="21080" y="207694"/>
                      <a:pt x="42538" y="219232"/>
                      <a:pt x="68948" y="219232"/>
                    </a:cubicBezTo>
                    <a:cubicBezTo>
                      <a:pt x="95357" y="219232"/>
                      <a:pt x="116815" y="207694"/>
                      <a:pt x="128369" y="186265"/>
                    </a:cubicBezTo>
                    <a:cubicBezTo>
                      <a:pt x="141575" y="163188"/>
                      <a:pt x="141575" y="131869"/>
                      <a:pt x="125069" y="103847"/>
                    </a:cubicBezTo>
                    <a:cubicBezTo>
                      <a:pt x="95357" y="51099"/>
                      <a:pt x="77201" y="18132"/>
                      <a:pt x="68948" y="0"/>
                    </a:cubicBezTo>
                    <a:close/>
                  </a:path>
                </a:pathLst>
              </a:custGeom>
              <a:noFill/>
              <a:ln w="12700" cap="rnd">
                <a:solidFill>
                  <a:srgbClr val="000000"/>
                </a:solidFill>
                <a:prstDash val="solid"/>
                <a:miter/>
              </a:ln>
            </p:spPr>
            <p:txBody>
              <a:bodyPr rtlCol="0" anchor="ctr"/>
              <a:lstStyle/>
              <a:p>
                <a:endParaRPr lang="en-US" sz="1799"/>
              </a:p>
            </p:txBody>
          </p:sp>
          <p:grpSp>
            <p:nvGrpSpPr>
              <p:cNvPr id="442" name="Graphic 503">
                <a:extLst>
                  <a:ext uri="{FF2B5EF4-FFF2-40B4-BE49-F238E27FC236}">
                    <a16:creationId xmlns:a16="http://schemas.microsoft.com/office/drawing/2014/main" id="{D0FC82E2-B462-992E-6760-E153026E478D}"/>
                  </a:ext>
                </a:extLst>
              </p:cNvPr>
              <p:cNvGrpSpPr/>
              <p:nvPr/>
            </p:nvGrpSpPr>
            <p:grpSpPr>
              <a:xfrm>
                <a:off x="18394046" y="7891844"/>
                <a:ext cx="492476" cy="369893"/>
                <a:chOff x="18394046" y="7891844"/>
                <a:chExt cx="492476" cy="369893"/>
              </a:xfrm>
            </p:grpSpPr>
            <p:grpSp>
              <p:nvGrpSpPr>
                <p:cNvPr id="443" name="Graphic 503">
                  <a:extLst>
                    <a:ext uri="{FF2B5EF4-FFF2-40B4-BE49-F238E27FC236}">
                      <a16:creationId xmlns:a16="http://schemas.microsoft.com/office/drawing/2014/main" id="{D5065F97-1EC9-07C4-A404-A7D3D528C7B3}"/>
                    </a:ext>
                  </a:extLst>
                </p:cNvPr>
                <p:cNvGrpSpPr/>
                <p:nvPr/>
              </p:nvGrpSpPr>
              <p:grpSpPr>
                <a:xfrm>
                  <a:off x="18569018" y="7891844"/>
                  <a:ext cx="317504" cy="317150"/>
                  <a:chOff x="18569018" y="7891844"/>
                  <a:chExt cx="317504" cy="317150"/>
                </a:xfrm>
                <a:noFill/>
              </p:grpSpPr>
              <p:sp>
                <p:nvSpPr>
                  <p:cNvPr id="447" name="Freeform 446">
                    <a:extLst>
                      <a:ext uri="{FF2B5EF4-FFF2-40B4-BE49-F238E27FC236}">
                        <a16:creationId xmlns:a16="http://schemas.microsoft.com/office/drawing/2014/main" id="{79AB445F-681F-19F0-C038-E687BF7B9734}"/>
                      </a:ext>
                    </a:extLst>
                  </p:cNvPr>
                  <p:cNvSpPr/>
                  <p:nvPr/>
                </p:nvSpPr>
                <p:spPr>
                  <a:xfrm>
                    <a:off x="18569018" y="7891844"/>
                    <a:ext cx="317504" cy="317150"/>
                  </a:xfrm>
                  <a:custGeom>
                    <a:avLst/>
                    <a:gdLst>
                      <a:gd name="connsiteX0" fmla="*/ 234680 w 317504"/>
                      <a:gd name="connsiteY0" fmla="*/ 234439 h 317150"/>
                      <a:gd name="connsiteX1" fmla="*/ 1945 w 317504"/>
                      <a:gd name="connsiteY1" fmla="*/ 315208 h 317150"/>
                      <a:gd name="connsiteX2" fmla="*/ 82825 w 317504"/>
                      <a:gd name="connsiteY2" fmla="*/ 82789 h 317150"/>
                      <a:gd name="connsiteX3" fmla="*/ 315560 w 317504"/>
                      <a:gd name="connsiteY3" fmla="*/ 2019 h 317150"/>
                      <a:gd name="connsiteX4" fmla="*/ 234680 w 317504"/>
                      <a:gd name="connsiteY4" fmla="*/ 234439 h 31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150">
                        <a:moveTo>
                          <a:pt x="234680" y="234439"/>
                        </a:moveTo>
                        <a:cubicBezTo>
                          <a:pt x="171958" y="297077"/>
                          <a:pt x="84475" y="325099"/>
                          <a:pt x="1945" y="315208"/>
                        </a:cubicBezTo>
                        <a:cubicBezTo>
                          <a:pt x="-7958" y="232790"/>
                          <a:pt x="20101" y="147076"/>
                          <a:pt x="82825" y="82789"/>
                        </a:cubicBezTo>
                        <a:cubicBezTo>
                          <a:pt x="145549" y="18502"/>
                          <a:pt x="233030" y="-7871"/>
                          <a:pt x="315560" y="2019"/>
                        </a:cubicBezTo>
                        <a:cubicBezTo>
                          <a:pt x="325463" y="84437"/>
                          <a:pt x="297404" y="170152"/>
                          <a:pt x="234680" y="234439"/>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448" name="Freeform 447">
                    <a:extLst>
                      <a:ext uri="{FF2B5EF4-FFF2-40B4-BE49-F238E27FC236}">
                        <a16:creationId xmlns:a16="http://schemas.microsoft.com/office/drawing/2014/main" id="{CF59DBA9-FCB2-C589-E932-E52E04B48047}"/>
                      </a:ext>
                    </a:extLst>
                  </p:cNvPr>
                  <p:cNvSpPr/>
                  <p:nvPr/>
                </p:nvSpPr>
                <p:spPr>
                  <a:xfrm>
                    <a:off x="18570963" y="8032326"/>
                    <a:ext cx="174964" cy="174726"/>
                  </a:xfrm>
                  <a:custGeom>
                    <a:avLst/>
                    <a:gdLst>
                      <a:gd name="connsiteX0" fmla="*/ 174963 w 174964"/>
                      <a:gd name="connsiteY0" fmla="*/ 0 h 174726"/>
                      <a:gd name="connsiteX1" fmla="*/ 0 w 174964"/>
                      <a:gd name="connsiteY1" fmla="*/ 174726 h 174726"/>
                    </a:gdLst>
                    <a:ahLst/>
                    <a:cxnLst>
                      <a:cxn ang="0">
                        <a:pos x="connsiteX0" y="connsiteY0"/>
                      </a:cxn>
                      <a:cxn ang="0">
                        <a:pos x="connsiteX1" y="connsiteY1"/>
                      </a:cxn>
                    </a:cxnLst>
                    <a:rect l="l" t="t" r="r" b="b"/>
                    <a:pathLst>
                      <a:path w="174964" h="174726">
                        <a:moveTo>
                          <a:pt x="174963" y="0"/>
                        </a:moveTo>
                        <a:lnTo>
                          <a:pt x="0" y="174726"/>
                        </a:lnTo>
                      </a:path>
                    </a:pathLst>
                  </a:custGeom>
                  <a:ln w="12700" cap="rnd">
                    <a:solidFill>
                      <a:srgbClr val="000000"/>
                    </a:solidFill>
                    <a:prstDash val="solid"/>
                    <a:miter/>
                  </a:ln>
                </p:spPr>
                <p:txBody>
                  <a:bodyPr rtlCol="0" anchor="ctr"/>
                  <a:lstStyle/>
                  <a:p>
                    <a:endParaRPr lang="en-US" sz="1799"/>
                  </a:p>
                </p:txBody>
              </p:sp>
            </p:grpSp>
            <p:grpSp>
              <p:nvGrpSpPr>
                <p:cNvPr id="444" name="Graphic 503">
                  <a:extLst>
                    <a:ext uri="{FF2B5EF4-FFF2-40B4-BE49-F238E27FC236}">
                      <a16:creationId xmlns:a16="http://schemas.microsoft.com/office/drawing/2014/main" id="{FE3AEB30-DE8C-1F9F-7BDF-9F407AA9E860}"/>
                    </a:ext>
                  </a:extLst>
                </p:cNvPr>
                <p:cNvGrpSpPr/>
                <p:nvPr/>
              </p:nvGrpSpPr>
              <p:grpSpPr>
                <a:xfrm>
                  <a:off x="18394046" y="7944664"/>
                  <a:ext cx="317503" cy="317073"/>
                  <a:chOff x="18394046" y="7944664"/>
                  <a:chExt cx="317503" cy="317073"/>
                </a:xfrm>
                <a:solidFill>
                  <a:srgbClr val="FFFFFF"/>
                </a:solidFill>
              </p:grpSpPr>
              <p:sp>
                <p:nvSpPr>
                  <p:cNvPr id="445" name="Freeform 444">
                    <a:extLst>
                      <a:ext uri="{FF2B5EF4-FFF2-40B4-BE49-F238E27FC236}">
                        <a16:creationId xmlns:a16="http://schemas.microsoft.com/office/drawing/2014/main" id="{85AC809B-3FAA-D78F-FE88-3EC5F0819B7E}"/>
                      </a:ext>
                    </a:extLst>
                  </p:cNvPr>
                  <p:cNvSpPr/>
                  <p:nvPr/>
                </p:nvSpPr>
                <p:spPr>
                  <a:xfrm>
                    <a:off x="18394046" y="7944664"/>
                    <a:ext cx="317503" cy="317073"/>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00898B"/>
                  </a:solidFill>
                  <a:ln w="12700" cap="rnd">
                    <a:solidFill>
                      <a:srgbClr val="000000"/>
                    </a:solidFill>
                    <a:prstDash val="solid"/>
                    <a:miter/>
                  </a:ln>
                </p:spPr>
                <p:txBody>
                  <a:bodyPr rtlCol="0" anchor="ctr"/>
                  <a:lstStyle/>
                  <a:p>
                    <a:endParaRPr lang="en-US" sz="1799"/>
                  </a:p>
                </p:txBody>
              </p:sp>
              <p:sp>
                <p:nvSpPr>
                  <p:cNvPr id="446" name="Freeform 445">
                    <a:extLst>
                      <a:ext uri="{FF2B5EF4-FFF2-40B4-BE49-F238E27FC236}">
                        <a16:creationId xmlns:a16="http://schemas.microsoft.com/office/drawing/2014/main" id="{4F7D2870-2E5C-FE97-1B98-A1B683F7D5AD}"/>
                      </a:ext>
                    </a:extLst>
                  </p:cNvPr>
                  <p:cNvSpPr/>
                  <p:nvPr/>
                </p:nvSpPr>
                <p:spPr>
                  <a:xfrm>
                    <a:off x="18534650" y="8086722"/>
                    <a:ext cx="174964" cy="173078"/>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grpSp>
      <p:grpSp>
        <p:nvGrpSpPr>
          <p:cNvPr id="453" name="Group 452">
            <a:extLst>
              <a:ext uri="{FF2B5EF4-FFF2-40B4-BE49-F238E27FC236}">
                <a16:creationId xmlns:a16="http://schemas.microsoft.com/office/drawing/2014/main" id="{4BE1A146-9EE6-5CB6-BE62-66D590EBC7CE}"/>
              </a:ext>
            </a:extLst>
          </p:cNvPr>
          <p:cNvGrpSpPr/>
          <p:nvPr/>
        </p:nvGrpSpPr>
        <p:grpSpPr>
          <a:xfrm>
            <a:off x="833975" y="6765930"/>
            <a:ext cx="459367" cy="460475"/>
            <a:chOff x="4835837" y="5211016"/>
            <a:chExt cx="539302" cy="540603"/>
          </a:xfrm>
        </p:grpSpPr>
        <p:grpSp>
          <p:nvGrpSpPr>
            <p:cNvPr id="454" name="Group 453">
              <a:extLst>
                <a:ext uri="{FF2B5EF4-FFF2-40B4-BE49-F238E27FC236}">
                  <a16:creationId xmlns:a16="http://schemas.microsoft.com/office/drawing/2014/main" id="{A93E90BD-241F-B2E9-C9DB-4E64538B600B}"/>
                </a:ext>
              </a:extLst>
            </p:cNvPr>
            <p:cNvGrpSpPr/>
            <p:nvPr/>
          </p:nvGrpSpPr>
          <p:grpSpPr>
            <a:xfrm>
              <a:off x="4835837" y="5211016"/>
              <a:ext cx="539302" cy="540603"/>
              <a:chOff x="3686030" y="8104978"/>
              <a:chExt cx="395065" cy="396018"/>
            </a:xfrm>
          </p:grpSpPr>
          <p:sp>
            <p:nvSpPr>
              <p:cNvPr id="458" name="Freeform 457">
                <a:extLst>
                  <a:ext uri="{FF2B5EF4-FFF2-40B4-BE49-F238E27FC236}">
                    <a16:creationId xmlns:a16="http://schemas.microsoft.com/office/drawing/2014/main" id="{6550C4BF-1C8B-4F8E-2FA5-3302CD758C59}"/>
                  </a:ext>
                </a:extLst>
              </p:cNvPr>
              <p:cNvSpPr/>
              <p:nvPr/>
            </p:nvSpPr>
            <p:spPr>
              <a:xfrm>
                <a:off x="3732676" y="8460062"/>
                <a:ext cx="199912" cy="7615"/>
              </a:xfrm>
              <a:custGeom>
                <a:avLst/>
                <a:gdLst>
                  <a:gd name="connsiteX0" fmla="*/ 199913 w 199912"/>
                  <a:gd name="connsiteY0" fmla="*/ 0 h 7615"/>
                  <a:gd name="connsiteX1" fmla="*/ 192297 w 199912"/>
                  <a:gd name="connsiteY1" fmla="*/ 7616 h 7615"/>
                  <a:gd name="connsiteX2" fmla="*/ 7616 w 199912"/>
                  <a:gd name="connsiteY2" fmla="*/ 7616 h 7615"/>
                  <a:gd name="connsiteX3" fmla="*/ 0 w 199912"/>
                  <a:gd name="connsiteY3" fmla="*/ 0 h 7615"/>
                </a:gdLst>
                <a:ahLst/>
                <a:cxnLst>
                  <a:cxn ang="0">
                    <a:pos x="connsiteX0" y="connsiteY0"/>
                  </a:cxn>
                  <a:cxn ang="0">
                    <a:pos x="connsiteX1" y="connsiteY1"/>
                  </a:cxn>
                  <a:cxn ang="0">
                    <a:pos x="connsiteX2" y="connsiteY2"/>
                  </a:cxn>
                  <a:cxn ang="0">
                    <a:pos x="connsiteX3" y="connsiteY3"/>
                  </a:cxn>
                </a:cxnLst>
                <a:rect l="l" t="t" r="r" b="b"/>
                <a:pathLst>
                  <a:path w="199912" h="7615">
                    <a:moveTo>
                      <a:pt x="199913" y="0"/>
                    </a:moveTo>
                    <a:cubicBezTo>
                      <a:pt x="199913" y="3808"/>
                      <a:pt x="197057" y="7616"/>
                      <a:pt x="192297" y="7616"/>
                    </a:cubicBezTo>
                    <a:lnTo>
                      <a:pt x="7616" y="7616"/>
                    </a:lnTo>
                    <a:cubicBezTo>
                      <a:pt x="3808" y="7616"/>
                      <a:pt x="0" y="3808"/>
                      <a:pt x="0" y="0"/>
                    </a:cubicBezTo>
                  </a:path>
                </a:pathLst>
              </a:custGeom>
              <a:noFill/>
              <a:ln w="12700" cap="flat">
                <a:solidFill>
                  <a:srgbClr val="000000"/>
                </a:solidFill>
                <a:prstDash val="solid"/>
                <a:miter/>
              </a:ln>
            </p:spPr>
            <p:txBody>
              <a:bodyPr rtlCol="0" anchor="ctr"/>
              <a:lstStyle/>
              <a:p>
                <a:endParaRPr lang="en-US"/>
              </a:p>
            </p:txBody>
          </p:sp>
          <p:sp>
            <p:nvSpPr>
              <p:cNvPr id="459" name="Freeform 458">
                <a:extLst>
                  <a:ext uri="{FF2B5EF4-FFF2-40B4-BE49-F238E27FC236}">
                    <a16:creationId xmlns:a16="http://schemas.microsoft.com/office/drawing/2014/main" id="{0F649F85-1D32-39B9-51A5-10D3409537D3}"/>
                  </a:ext>
                </a:extLst>
              </p:cNvPr>
              <p:cNvSpPr/>
              <p:nvPr/>
            </p:nvSpPr>
            <p:spPr>
              <a:xfrm>
                <a:off x="3699357" y="8354393"/>
                <a:ext cx="261790" cy="146603"/>
              </a:xfrm>
              <a:custGeom>
                <a:avLst/>
                <a:gdLst>
                  <a:gd name="connsiteX0" fmla="*/ 200865 w 261790"/>
                  <a:gd name="connsiteY0" fmla="*/ 111380 h 146603"/>
                  <a:gd name="connsiteX1" fmla="*/ 207529 w 261790"/>
                  <a:gd name="connsiteY1" fmla="*/ 140891 h 146603"/>
                  <a:gd name="connsiteX2" fmla="*/ 215144 w 261790"/>
                  <a:gd name="connsiteY2" fmla="*/ 146603 h 146603"/>
                  <a:gd name="connsiteX3" fmla="*/ 247511 w 261790"/>
                  <a:gd name="connsiteY3" fmla="*/ 146603 h 146603"/>
                  <a:gd name="connsiteX4" fmla="*/ 254175 w 261790"/>
                  <a:gd name="connsiteY4" fmla="*/ 140891 h 146603"/>
                  <a:gd name="connsiteX5" fmla="*/ 261791 w 261790"/>
                  <a:gd name="connsiteY5" fmla="*/ 108524 h 146603"/>
                  <a:gd name="connsiteX6" fmla="*/ 261791 w 261790"/>
                  <a:gd name="connsiteY6" fmla="*/ 106620 h 146603"/>
                  <a:gd name="connsiteX7" fmla="*/ 261791 w 261790"/>
                  <a:gd name="connsiteY7" fmla="*/ 106620 h 146603"/>
                  <a:gd name="connsiteX8" fmla="*/ 261791 w 261790"/>
                  <a:gd name="connsiteY8" fmla="*/ 55214 h 146603"/>
                  <a:gd name="connsiteX9" fmla="*/ 246559 w 261790"/>
                  <a:gd name="connsiteY9" fmla="*/ 8568 h 146603"/>
                  <a:gd name="connsiteX10" fmla="*/ 242751 w 261790"/>
                  <a:gd name="connsiteY10" fmla="*/ 2856 h 146603"/>
                  <a:gd name="connsiteX11" fmla="*/ 237040 w 261790"/>
                  <a:gd name="connsiteY11" fmla="*/ 0 h 146603"/>
                  <a:gd name="connsiteX12" fmla="*/ 25703 w 261790"/>
                  <a:gd name="connsiteY12" fmla="*/ 0 h 146603"/>
                  <a:gd name="connsiteX13" fmla="*/ 19039 w 261790"/>
                  <a:gd name="connsiteY13" fmla="*/ 3808 h 146603"/>
                  <a:gd name="connsiteX14" fmla="*/ 15232 w 261790"/>
                  <a:gd name="connsiteY14" fmla="*/ 9520 h 146603"/>
                  <a:gd name="connsiteX15" fmla="*/ 0 w 261790"/>
                  <a:gd name="connsiteY15" fmla="*/ 56166 h 146603"/>
                  <a:gd name="connsiteX16" fmla="*/ 0 w 261790"/>
                  <a:gd name="connsiteY16" fmla="*/ 106620 h 146603"/>
                  <a:gd name="connsiteX17" fmla="*/ 0 w 261790"/>
                  <a:gd name="connsiteY17" fmla="*/ 106620 h 146603"/>
                  <a:gd name="connsiteX18" fmla="*/ 0 w 261790"/>
                  <a:gd name="connsiteY18" fmla="*/ 108524 h 146603"/>
                  <a:gd name="connsiteX19" fmla="*/ 7616 w 261790"/>
                  <a:gd name="connsiteY19" fmla="*/ 140891 h 146603"/>
                  <a:gd name="connsiteX20" fmla="*/ 15232 w 261790"/>
                  <a:gd name="connsiteY20" fmla="*/ 146603 h 146603"/>
                  <a:gd name="connsiteX21" fmla="*/ 50454 w 261790"/>
                  <a:gd name="connsiteY21" fmla="*/ 146603 h 146603"/>
                  <a:gd name="connsiteX22" fmla="*/ 58070 w 261790"/>
                  <a:gd name="connsiteY22" fmla="*/ 140891 h 146603"/>
                  <a:gd name="connsiteX23" fmla="*/ 63782 w 261790"/>
                  <a:gd name="connsiteY23" fmla="*/ 112332 h 14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1790" h="146603">
                    <a:moveTo>
                      <a:pt x="200865" y="111380"/>
                    </a:moveTo>
                    <a:lnTo>
                      <a:pt x="207529" y="140891"/>
                    </a:lnTo>
                    <a:cubicBezTo>
                      <a:pt x="208481" y="143747"/>
                      <a:pt x="211336" y="146603"/>
                      <a:pt x="215144" y="146603"/>
                    </a:cubicBezTo>
                    <a:lnTo>
                      <a:pt x="247511" y="146603"/>
                    </a:lnTo>
                    <a:cubicBezTo>
                      <a:pt x="251319" y="146603"/>
                      <a:pt x="253223" y="143747"/>
                      <a:pt x="254175" y="140891"/>
                    </a:cubicBezTo>
                    <a:lnTo>
                      <a:pt x="261791" y="108524"/>
                    </a:lnTo>
                    <a:cubicBezTo>
                      <a:pt x="261791" y="108524"/>
                      <a:pt x="261791" y="107572"/>
                      <a:pt x="261791" y="106620"/>
                    </a:cubicBezTo>
                    <a:cubicBezTo>
                      <a:pt x="261791" y="106620"/>
                      <a:pt x="261791" y="106620"/>
                      <a:pt x="261791" y="106620"/>
                    </a:cubicBezTo>
                    <a:lnTo>
                      <a:pt x="261791" y="55214"/>
                    </a:lnTo>
                    <a:cubicBezTo>
                      <a:pt x="261791" y="38079"/>
                      <a:pt x="257031" y="23799"/>
                      <a:pt x="246559" y="8568"/>
                    </a:cubicBezTo>
                    <a:lnTo>
                      <a:pt x="242751" y="2856"/>
                    </a:lnTo>
                    <a:cubicBezTo>
                      <a:pt x="241799" y="952"/>
                      <a:pt x="238944" y="0"/>
                      <a:pt x="237040" y="0"/>
                    </a:cubicBezTo>
                    <a:lnTo>
                      <a:pt x="25703" y="0"/>
                    </a:lnTo>
                    <a:cubicBezTo>
                      <a:pt x="22847" y="0"/>
                      <a:pt x="20943" y="1904"/>
                      <a:pt x="19039" y="3808"/>
                    </a:cubicBezTo>
                    <a:lnTo>
                      <a:pt x="15232" y="9520"/>
                    </a:lnTo>
                    <a:cubicBezTo>
                      <a:pt x="4760" y="23799"/>
                      <a:pt x="0" y="39031"/>
                      <a:pt x="0" y="56166"/>
                    </a:cubicBezTo>
                    <a:lnTo>
                      <a:pt x="0" y="106620"/>
                    </a:lnTo>
                    <a:cubicBezTo>
                      <a:pt x="0" y="106620"/>
                      <a:pt x="0" y="106620"/>
                      <a:pt x="0" y="106620"/>
                    </a:cubicBezTo>
                    <a:cubicBezTo>
                      <a:pt x="0" y="106620"/>
                      <a:pt x="0" y="108524"/>
                      <a:pt x="0" y="108524"/>
                    </a:cubicBezTo>
                    <a:lnTo>
                      <a:pt x="7616" y="140891"/>
                    </a:lnTo>
                    <a:cubicBezTo>
                      <a:pt x="8568" y="143747"/>
                      <a:pt x="11423" y="146603"/>
                      <a:pt x="15232" y="146603"/>
                    </a:cubicBezTo>
                    <a:lnTo>
                      <a:pt x="50454" y="146603"/>
                    </a:lnTo>
                    <a:cubicBezTo>
                      <a:pt x="53310" y="146603"/>
                      <a:pt x="57118" y="143747"/>
                      <a:pt x="58070" y="140891"/>
                    </a:cubicBezTo>
                    <a:lnTo>
                      <a:pt x="63782" y="112332"/>
                    </a:lnTo>
                  </a:path>
                </a:pathLst>
              </a:custGeom>
              <a:noFill/>
              <a:ln w="12700" cap="flat">
                <a:solidFill>
                  <a:srgbClr val="000000"/>
                </a:solidFill>
                <a:prstDash val="solid"/>
                <a:miter/>
              </a:ln>
            </p:spPr>
            <p:txBody>
              <a:bodyPr rtlCol="0" anchor="ctr"/>
              <a:lstStyle/>
              <a:p>
                <a:endParaRPr lang="en-US"/>
              </a:p>
            </p:txBody>
          </p:sp>
          <p:sp>
            <p:nvSpPr>
              <p:cNvPr id="460" name="Freeform 459">
                <a:extLst>
                  <a:ext uri="{FF2B5EF4-FFF2-40B4-BE49-F238E27FC236}">
                    <a16:creationId xmlns:a16="http://schemas.microsoft.com/office/drawing/2014/main" id="{B26A1633-7066-C183-AEE8-A6F288C3FB9D}"/>
                  </a:ext>
                </a:extLst>
              </p:cNvPr>
              <p:cNvSpPr/>
              <p:nvPr/>
            </p:nvSpPr>
            <p:spPr>
              <a:xfrm>
                <a:off x="3804073" y="8400088"/>
                <a:ext cx="52358" cy="19039"/>
              </a:xfrm>
              <a:custGeom>
                <a:avLst/>
                <a:gdLst>
                  <a:gd name="connsiteX0" fmla="*/ 44742 w 52358"/>
                  <a:gd name="connsiteY0" fmla="*/ 19039 h 19039"/>
                  <a:gd name="connsiteX1" fmla="*/ 7616 w 52358"/>
                  <a:gd name="connsiteY1" fmla="*/ 19039 h 19039"/>
                  <a:gd name="connsiteX2" fmla="*/ 0 w 52358"/>
                  <a:gd name="connsiteY2" fmla="*/ 9520 h 19039"/>
                  <a:gd name="connsiteX3" fmla="*/ 7616 w 52358"/>
                  <a:gd name="connsiteY3" fmla="*/ 0 h 19039"/>
                  <a:gd name="connsiteX4" fmla="*/ 44742 w 52358"/>
                  <a:gd name="connsiteY4" fmla="*/ 0 h 19039"/>
                  <a:gd name="connsiteX5" fmla="*/ 52358 w 52358"/>
                  <a:gd name="connsiteY5" fmla="*/ 9520 h 19039"/>
                  <a:gd name="connsiteX6" fmla="*/ 44742 w 52358"/>
                  <a:gd name="connsiteY6" fmla="*/ 19039 h 1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8" h="19039">
                    <a:moveTo>
                      <a:pt x="44742" y="19039"/>
                    </a:moveTo>
                    <a:lnTo>
                      <a:pt x="7616" y="19039"/>
                    </a:lnTo>
                    <a:cubicBezTo>
                      <a:pt x="3808" y="19039"/>
                      <a:pt x="0" y="14279"/>
                      <a:pt x="0" y="9520"/>
                    </a:cubicBezTo>
                    <a:cubicBezTo>
                      <a:pt x="0" y="4760"/>
                      <a:pt x="3808" y="0"/>
                      <a:pt x="7616" y="0"/>
                    </a:cubicBezTo>
                    <a:lnTo>
                      <a:pt x="44742" y="0"/>
                    </a:lnTo>
                    <a:cubicBezTo>
                      <a:pt x="48550" y="0"/>
                      <a:pt x="52358" y="4760"/>
                      <a:pt x="52358" y="9520"/>
                    </a:cubicBezTo>
                    <a:cubicBezTo>
                      <a:pt x="52358" y="14279"/>
                      <a:pt x="49502" y="19039"/>
                      <a:pt x="44742" y="19039"/>
                    </a:cubicBezTo>
                    <a:close/>
                  </a:path>
                </a:pathLst>
              </a:custGeom>
              <a:noFill/>
              <a:ln w="12700" cap="flat">
                <a:solidFill>
                  <a:srgbClr val="000000"/>
                </a:solidFill>
                <a:prstDash val="solid"/>
                <a:miter/>
              </a:ln>
            </p:spPr>
            <p:txBody>
              <a:bodyPr rtlCol="0" anchor="ctr"/>
              <a:lstStyle/>
              <a:p>
                <a:endParaRPr lang="en-US"/>
              </a:p>
            </p:txBody>
          </p:sp>
          <p:sp>
            <p:nvSpPr>
              <p:cNvPr id="461" name="Freeform 460">
                <a:extLst>
                  <a:ext uri="{FF2B5EF4-FFF2-40B4-BE49-F238E27FC236}">
                    <a16:creationId xmlns:a16="http://schemas.microsoft.com/office/drawing/2014/main" id="{C00DB3B9-8079-2F0B-129D-E35008BE821B}"/>
                  </a:ext>
                </a:extLst>
              </p:cNvPr>
              <p:cNvSpPr/>
              <p:nvPr/>
            </p:nvSpPr>
            <p:spPr>
              <a:xfrm>
                <a:off x="3686030" y="8281092"/>
                <a:ext cx="294157" cy="85676"/>
              </a:xfrm>
              <a:custGeom>
                <a:avLst/>
                <a:gdLst>
                  <a:gd name="connsiteX0" fmla="*/ 273214 w 294157"/>
                  <a:gd name="connsiteY0" fmla="*/ 85677 h 85676"/>
                  <a:gd name="connsiteX1" fmla="*/ 294158 w 294157"/>
                  <a:gd name="connsiteY1" fmla="*/ 63782 h 85676"/>
                  <a:gd name="connsiteX2" fmla="*/ 273214 w 294157"/>
                  <a:gd name="connsiteY2" fmla="*/ 42838 h 85676"/>
                  <a:gd name="connsiteX3" fmla="*/ 265599 w 294157"/>
                  <a:gd name="connsiteY3" fmla="*/ 50454 h 85676"/>
                  <a:gd name="connsiteX4" fmla="*/ 273214 w 294157"/>
                  <a:gd name="connsiteY4" fmla="*/ 58070 h 85676"/>
                  <a:gd name="connsiteX5" fmla="*/ 278926 w 294157"/>
                  <a:gd name="connsiteY5" fmla="*/ 63782 h 85676"/>
                  <a:gd name="connsiteX6" fmla="*/ 273214 w 294157"/>
                  <a:gd name="connsiteY6" fmla="*/ 70445 h 85676"/>
                  <a:gd name="connsiteX7" fmla="*/ 258935 w 294157"/>
                  <a:gd name="connsiteY7" fmla="*/ 70445 h 85676"/>
                  <a:gd name="connsiteX8" fmla="*/ 248463 w 294157"/>
                  <a:gd name="connsiteY8" fmla="*/ 25703 h 85676"/>
                  <a:gd name="connsiteX9" fmla="*/ 216096 w 294157"/>
                  <a:gd name="connsiteY9" fmla="*/ 0 h 85676"/>
                  <a:gd name="connsiteX10" fmla="*/ 79013 w 294157"/>
                  <a:gd name="connsiteY10" fmla="*/ 0 h 85676"/>
                  <a:gd name="connsiteX11" fmla="*/ 46646 w 294157"/>
                  <a:gd name="connsiteY11" fmla="*/ 25703 h 85676"/>
                  <a:gd name="connsiteX12" fmla="*/ 35223 w 294157"/>
                  <a:gd name="connsiteY12" fmla="*/ 70445 h 85676"/>
                  <a:gd name="connsiteX13" fmla="*/ 19991 w 294157"/>
                  <a:gd name="connsiteY13" fmla="*/ 70445 h 85676"/>
                  <a:gd name="connsiteX14" fmla="*/ 14279 w 294157"/>
                  <a:gd name="connsiteY14" fmla="*/ 63782 h 85676"/>
                  <a:gd name="connsiteX15" fmla="*/ 19991 w 294157"/>
                  <a:gd name="connsiteY15" fmla="*/ 58070 h 85676"/>
                  <a:gd name="connsiteX16" fmla="*/ 27607 w 294157"/>
                  <a:gd name="connsiteY16" fmla="*/ 50454 h 85676"/>
                  <a:gd name="connsiteX17" fmla="*/ 19991 w 294157"/>
                  <a:gd name="connsiteY17" fmla="*/ 42838 h 85676"/>
                  <a:gd name="connsiteX18" fmla="*/ 0 w 294157"/>
                  <a:gd name="connsiteY18" fmla="*/ 63782 h 85676"/>
                  <a:gd name="connsiteX19" fmla="*/ 19991 w 294157"/>
                  <a:gd name="connsiteY19" fmla="*/ 85677 h 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4157" h="85676">
                    <a:moveTo>
                      <a:pt x="273214" y="85677"/>
                    </a:moveTo>
                    <a:cubicBezTo>
                      <a:pt x="284638" y="85677"/>
                      <a:pt x="294158" y="76157"/>
                      <a:pt x="294158" y="63782"/>
                    </a:cubicBezTo>
                    <a:cubicBezTo>
                      <a:pt x="294158" y="51406"/>
                      <a:pt x="284638" y="42838"/>
                      <a:pt x="273214" y="42838"/>
                    </a:cubicBezTo>
                    <a:cubicBezTo>
                      <a:pt x="261791" y="42838"/>
                      <a:pt x="265599" y="46646"/>
                      <a:pt x="265599" y="50454"/>
                    </a:cubicBezTo>
                    <a:cubicBezTo>
                      <a:pt x="265599" y="54262"/>
                      <a:pt x="269406" y="58070"/>
                      <a:pt x="273214" y="58070"/>
                    </a:cubicBezTo>
                    <a:cubicBezTo>
                      <a:pt x="277022" y="58070"/>
                      <a:pt x="278926" y="60926"/>
                      <a:pt x="278926" y="63782"/>
                    </a:cubicBezTo>
                    <a:cubicBezTo>
                      <a:pt x="278926" y="66638"/>
                      <a:pt x="276070" y="70445"/>
                      <a:pt x="273214" y="70445"/>
                    </a:cubicBezTo>
                    <a:lnTo>
                      <a:pt x="258935" y="70445"/>
                    </a:lnTo>
                    <a:lnTo>
                      <a:pt x="248463" y="25703"/>
                    </a:lnTo>
                    <a:cubicBezTo>
                      <a:pt x="244655" y="10472"/>
                      <a:pt x="231328" y="0"/>
                      <a:pt x="216096" y="0"/>
                    </a:cubicBezTo>
                    <a:lnTo>
                      <a:pt x="79013" y="0"/>
                    </a:lnTo>
                    <a:cubicBezTo>
                      <a:pt x="62830" y="0"/>
                      <a:pt x="49502" y="10472"/>
                      <a:pt x="46646" y="25703"/>
                    </a:cubicBezTo>
                    <a:lnTo>
                      <a:pt x="35223" y="70445"/>
                    </a:lnTo>
                    <a:lnTo>
                      <a:pt x="19991" y="70445"/>
                    </a:lnTo>
                    <a:cubicBezTo>
                      <a:pt x="17135" y="70445"/>
                      <a:pt x="14279" y="67590"/>
                      <a:pt x="14279" y="63782"/>
                    </a:cubicBezTo>
                    <a:cubicBezTo>
                      <a:pt x="14279" y="59974"/>
                      <a:pt x="17135" y="58070"/>
                      <a:pt x="19991" y="58070"/>
                    </a:cubicBezTo>
                    <a:cubicBezTo>
                      <a:pt x="22847" y="58070"/>
                      <a:pt x="27607" y="54262"/>
                      <a:pt x="27607" y="50454"/>
                    </a:cubicBezTo>
                    <a:cubicBezTo>
                      <a:pt x="27607" y="46646"/>
                      <a:pt x="23799" y="42838"/>
                      <a:pt x="19991" y="42838"/>
                    </a:cubicBezTo>
                    <a:cubicBezTo>
                      <a:pt x="9520" y="42838"/>
                      <a:pt x="0" y="52358"/>
                      <a:pt x="0" y="63782"/>
                    </a:cubicBezTo>
                    <a:cubicBezTo>
                      <a:pt x="0" y="75205"/>
                      <a:pt x="9520" y="85677"/>
                      <a:pt x="19991" y="85677"/>
                    </a:cubicBezTo>
                  </a:path>
                </a:pathLst>
              </a:custGeom>
              <a:noFill/>
              <a:ln w="12700" cap="flat">
                <a:solidFill>
                  <a:srgbClr val="000000"/>
                </a:solidFill>
                <a:prstDash val="solid"/>
                <a:miter/>
              </a:ln>
            </p:spPr>
            <p:txBody>
              <a:bodyPr rtlCol="0" anchor="ctr"/>
              <a:lstStyle/>
              <a:p>
                <a:endParaRPr lang="en-US"/>
              </a:p>
            </p:txBody>
          </p:sp>
          <p:sp>
            <p:nvSpPr>
              <p:cNvPr id="462" name="Freeform 461">
                <a:extLst>
                  <a:ext uri="{FF2B5EF4-FFF2-40B4-BE49-F238E27FC236}">
                    <a16:creationId xmlns:a16="http://schemas.microsoft.com/office/drawing/2014/main" id="{9E0E1D59-A231-0AC2-83E1-1B573F4DAEA2}"/>
                  </a:ext>
                </a:extLst>
              </p:cNvPr>
              <p:cNvSpPr/>
              <p:nvPr/>
            </p:nvSpPr>
            <p:spPr>
              <a:xfrm>
                <a:off x="3837392" y="8104978"/>
                <a:ext cx="243703" cy="237991"/>
              </a:xfrm>
              <a:custGeom>
                <a:avLst/>
                <a:gdLst>
                  <a:gd name="connsiteX0" fmla="*/ 4760 w 243703"/>
                  <a:gd name="connsiteY0" fmla="*/ 158978 h 237991"/>
                  <a:gd name="connsiteX1" fmla="*/ 0 w 243703"/>
                  <a:gd name="connsiteY1" fmla="*/ 122804 h 237991"/>
                  <a:gd name="connsiteX2" fmla="*/ 121852 w 243703"/>
                  <a:gd name="connsiteY2" fmla="*/ 0 h 237991"/>
                  <a:gd name="connsiteX3" fmla="*/ 243703 w 243703"/>
                  <a:gd name="connsiteY3" fmla="*/ 122804 h 237991"/>
                  <a:gd name="connsiteX4" fmla="*/ 163738 w 243703"/>
                  <a:gd name="connsiteY4" fmla="*/ 237992 h 237991"/>
                  <a:gd name="connsiteX5" fmla="*/ 160882 w 243703"/>
                  <a:gd name="connsiteY5" fmla="*/ 237992 h 23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703" h="237991">
                    <a:moveTo>
                      <a:pt x="4760" y="158978"/>
                    </a:moveTo>
                    <a:cubicBezTo>
                      <a:pt x="952" y="147555"/>
                      <a:pt x="0" y="134227"/>
                      <a:pt x="0" y="122804"/>
                    </a:cubicBezTo>
                    <a:cubicBezTo>
                      <a:pt x="0" y="55214"/>
                      <a:pt x="54262" y="0"/>
                      <a:pt x="121852" y="0"/>
                    </a:cubicBezTo>
                    <a:cubicBezTo>
                      <a:pt x="189441" y="0"/>
                      <a:pt x="243703" y="55214"/>
                      <a:pt x="243703" y="122804"/>
                    </a:cubicBezTo>
                    <a:cubicBezTo>
                      <a:pt x="243703" y="190393"/>
                      <a:pt x="211336" y="220856"/>
                      <a:pt x="163738" y="237992"/>
                    </a:cubicBezTo>
                    <a:cubicBezTo>
                      <a:pt x="162786" y="237040"/>
                      <a:pt x="161834" y="237992"/>
                      <a:pt x="160882" y="237992"/>
                    </a:cubicBezTo>
                  </a:path>
                </a:pathLst>
              </a:custGeom>
              <a:noFill/>
              <a:ln w="12700" cap="flat">
                <a:solidFill>
                  <a:srgbClr val="000000"/>
                </a:solidFill>
                <a:prstDash val="solid"/>
                <a:miter/>
              </a:ln>
            </p:spPr>
            <p:txBody>
              <a:bodyPr rtlCol="0" anchor="ctr"/>
              <a:lstStyle/>
              <a:p>
                <a:endParaRPr lang="en-US"/>
              </a:p>
            </p:txBody>
          </p:sp>
          <p:sp>
            <p:nvSpPr>
              <p:cNvPr id="463" name="Freeform 462">
                <a:extLst>
                  <a:ext uri="{FF2B5EF4-FFF2-40B4-BE49-F238E27FC236}">
                    <a16:creationId xmlns:a16="http://schemas.microsoft.com/office/drawing/2014/main" id="{16F3DC2D-0D6E-62EB-4C09-50E949A8F931}"/>
                  </a:ext>
                </a:extLst>
              </p:cNvPr>
              <p:cNvSpPr/>
              <p:nvPr/>
            </p:nvSpPr>
            <p:spPr>
              <a:xfrm>
                <a:off x="3728868" y="8380097"/>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3"/>
                      <a:pt x="44742" y="57118"/>
                      <a:pt x="28559" y="57118"/>
                    </a:cubicBezTo>
                    <a:cubicBezTo>
                      <a:pt x="12375" y="57118"/>
                      <a:pt x="0" y="44743"/>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sp>
            <p:nvSpPr>
              <p:cNvPr id="464" name="Freeform 463">
                <a:extLst>
                  <a:ext uri="{FF2B5EF4-FFF2-40B4-BE49-F238E27FC236}">
                    <a16:creationId xmlns:a16="http://schemas.microsoft.com/office/drawing/2014/main" id="{3ECA5369-E806-D27F-000C-63889AB5983B}"/>
                  </a:ext>
                </a:extLst>
              </p:cNvPr>
              <p:cNvSpPr/>
              <p:nvPr/>
            </p:nvSpPr>
            <p:spPr>
              <a:xfrm>
                <a:off x="3875471" y="8381049"/>
                <a:ext cx="57117" cy="57117"/>
              </a:xfrm>
              <a:custGeom>
                <a:avLst/>
                <a:gdLst>
                  <a:gd name="connsiteX0" fmla="*/ 57118 w 57117"/>
                  <a:gd name="connsiteY0" fmla="*/ 28559 h 57117"/>
                  <a:gd name="connsiteX1" fmla="*/ 28559 w 57117"/>
                  <a:gd name="connsiteY1" fmla="*/ 57118 h 57117"/>
                  <a:gd name="connsiteX2" fmla="*/ 0 w 57117"/>
                  <a:gd name="connsiteY2" fmla="*/ 28559 h 57117"/>
                  <a:gd name="connsiteX3" fmla="*/ 28559 w 57117"/>
                  <a:gd name="connsiteY3" fmla="*/ 0 h 57117"/>
                </a:gdLst>
                <a:ahLst/>
                <a:cxnLst>
                  <a:cxn ang="0">
                    <a:pos x="connsiteX0" y="connsiteY0"/>
                  </a:cxn>
                  <a:cxn ang="0">
                    <a:pos x="connsiteX1" y="connsiteY1"/>
                  </a:cxn>
                  <a:cxn ang="0">
                    <a:pos x="connsiteX2" y="connsiteY2"/>
                  </a:cxn>
                  <a:cxn ang="0">
                    <a:pos x="connsiteX3" y="connsiteY3"/>
                  </a:cxn>
                </a:cxnLst>
                <a:rect l="l" t="t" r="r" b="b"/>
                <a:pathLst>
                  <a:path w="57117" h="57117">
                    <a:moveTo>
                      <a:pt x="57118" y="28559"/>
                    </a:moveTo>
                    <a:cubicBezTo>
                      <a:pt x="57118" y="44742"/>
                      <a:pt x="44742" y="57118"/>
                      <a:pt x="28559" y="57118"/>
                    </a:cubicBezTo>
                    <a:cubicBezTo>
                      <a:pt x="12375" y="57118"/>
                      <a:pt x="0" y="44742"/>
                      <a:pt x="0" y="28559"/>
                    </a:cubicBezTo>
                    <a:cubicBezTo>
                      <a:pt x="0" y="12375"/>
                      <a:pt x="12375" y="0"/>
                      <a:pt x="28559" y="0"/>
                    </a:cubicBezTo>
                  </a:path>
                </a:pathLst>
              </a:custGeom>
              <a:noFill/>
              <a:ln w="12700" cap="flat">
                <a:solidFill>
                  <a:srgbClr val="000000"/>
                </a:solidFill>
                <a:prstDash val="solid"/>
                <a:miter/>
              </a:ln>
            </p:spPr>
            <p:txBody>
              <a:bodyPr rtlCol="0" anchor="ctr"/>
              <a:lstStyle/>
              <a:p>
                <a:endParaRPr lang="en-US"/>
              </a:p>
            </p:txBody>
          </p:sp>
        </p:grpSp>
        <p:grpSp>
          <p:nvGrpSpPr>
            <p:cNvPr id="455" name="Group 454">
              <a:extLst>
                <a:ext uri="{FF2B5EF4-FFF2-40B4-BE49-F238E27FC236}">
                  <a16:creationId xmlns:a16="http://schemas.microsoft.com/office/drawing/2014/main" id="{8F21FEBC-1843-DD14-77DB-419C41914860}"/>
                </a:ext>
              </a:extLst>
            </p:cNvPr>
            <p:cNvGrpSpPr/>
            <p:nvPr/>
          </p:nvGrpSpPr>
          <p:grpSpPr>
            <a:xfrm rot="1286664">
              <a:off x="5139342" y="5296520"/>
              <a:ext cx="142592" cy="142398"/>
              <a:chOff x="5139342" y="5296520"/>
              <a:chExt cx="142592" cy="142398"/>
            </a:xfrm>
          </p:grpSpPr>
          <p:sp>
            <p:nvSpPr>
              <p:cNvPr id="456" name="Freeform 455">
                <a:extLst>
                  <a:ext uri="{FF2B5EF4-FFF2-40B4-BE49-F238E27FC236}">
                    <a16:creationId xmlns:a16="http://schemas.microsoft.com/office/drawing/2014/main" id="{0085A57F-2B2D-DD42-41B1-106297FA3F3E}"/>
                  </a:ext>
                </a:extLst>
              </p:cNvPr>
              <p:cNvSpPr/>
              <p:nvPr/>
            </p:nvSpPr>
            <p:spPr>
              <a:xfrm>
                <a:off x="5139342" y="5296520"/>
                <a:ext cx="142592" cy="142398"/>
              </a:xfrm>
              <a:custGeom>
                <a:avLst/>
                <a:gdLst>
                  <a:gd name="connsiteX0" fmla="*/ 82825 w 317504"/>
                  <a:gd name="connsiteY0" fmla="*/ 234362 h 317074"/>
                  <a:gd name="connsiteX1" fmla="*/ 315560 w 317504"/>
                  <a:gd name="connsiteY1" fmla="*/ 315132 h 317074"/>
                  <a:gd name="connsiteX2" fmla="*/ 234680 w 317504"/>
                  <a:gd name="connsiteY2" fmla="*/ 82713 h 317074"/>
                  <a:gd name="connsiteX3" fmla="*/ 1945 w 317504"/>
                  <a:gd name="connsiteY3" fmla="*/ 1942 h 317074"/>
                  <a:gd name="connsiteX4" fmla="*/ 82825 w 317504"/>
                  <a:gd name="connsiteY4" fmla="*/ 234362 h 317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504" h="317074">
                    <a:moveTo>
                      <a:pt x="82825" y="234362"/>
                    </a:moveTo>
                    <a:cubicBezTo>
                      <a:pt x="145547" y="297000"/>
                      <a:pt x="233030" y="325023"/>
                      <a:pt x="315560" y="315132"/>
                    </a:cubicBezTo>
                    <a:cubicBezTo>
                      <a:pt x="325463" y="232714"/>
                      <a:pt x="297404" y="146998"/>
                      <a:pt x="234680" y="82713"/>
                    </a:cubicBezTo>
                    <a:cubicBezTo>
                      <a:pt x="171958" y="20075"/>
                      <a:pt x="84475" y="-7948"/>
                      <a:pt x="1945" y="1942"/>
                    </a:cubicBezTo>
                    <a:cubicBezTo>
                      <a:pt x="-7958" y="84361"/>
                      <a:pt x="20101" y="170076"/>
                      <a:pt x="82825" y="234362"/>
                    </a:cubicBezTo>
                    <a:close/>
                  </a:path>
                </a:pathLst>
              </a:custGeom>
              <a:solidFill>
                <a:srgbClr val="51C4C6"/>
              </a:solidFill>
              <a:ln w="12700" cap="rnd">
                <a:solidFill>
                  <a:srgbClr val="000000"/>
                </a:solidFill>
                <a:prstDash val="solid"/>
                <a:miter/>
              </a:ln>
            </p:spPr>
            <p:txBody>
              <a:bodyPr rtlCol="0" anchor="ctr"/>
              <a:lstStyle/>
              <a:p>
                <a:endParaRPr lang="en-US" sz="1799"/>
              </a:p>
            </p:txBody>
          </p:sp>
          <p:sp>
            <p:nvSpPr>
              <p:cNvPr id="457" name="Freeform 456">
                <a:extLst>
                  <a:ext uri="{FF2B5EF4-FFF2-40B4-BE49-F238E27FC236}">
                    <a16:creationId xmlns:a16="http://schemas.microsoft.com/office/drawing/2014/main" id="{B2C7EE83-FD79-646F-C375-F04BF07F7858}"/>
                  </a:ext>
                </a:extLst>
              </p:cNvPr>
              <p:cNvSpPr/>
              <p:nvPr/>
            </p:nvSpPr>
            <p:spPr>
              <a:xfrm>
                <a:off x="5202488" y="5360318"/>
                <a:ext cx="78577" cy="77730"/>
              </a:xfrm>
              <a:custGeom>
                <a:avLst/>
                <a:gdLst>
                  <a:gd name="connsiteX0" fmla="*/ 0 w 174964"/>
                  <a:gd name="connsiteY0" fmla="*/ 0 h 173078"/>
                  <a:gd name="connsiteX1" fmla="*/ 174964 w 174964"/>
                  <a:gd name="connsiteY1" fmla="*/ 173078 h 173078"/>
                </a:gdLst>
                <a:ahLst/>
                <a:cxnLst>
                  <a:cxn ang="0">
                    <a:pos x="connsiteX0" y="connsiteY0"/>
                  </a:cxn>
                  <a:cxn ang="0">
                    <a:pos x="connsiteX1" y="connsiteY1"/>
                  </a:cxn>
                </a:cxnLst>
                <a:rect l="l" t="t" r="r" b="b"/>
                <a:pathLst>
                  <a:path w="174964" h="173078">
                    <a:moveTo>
                      <a:pt x="0" y="0"/>
                    </a:moveTo>
                    <a:lnTo>
                      <a:pt x="174964" y="173078"/>
                    </a:lnTo>
                  </a:path>
                </a:pathLst>
              </a:custGeom>
              <a:ln w="12700" cap="rnd">
                <a:solidFill>
                  <a:srgbClr val="000000"/>
                </a:solidFill>
                <a:prstDash val="solid"/>
                <a:miter/>
              </a:ln>
            </p:spPr>
            <p:txBody>
              <a:bodyPr rtlCol="0" anchor="ctr"/>
              <a:lstStyle/>
              <a:p>
                <a:endParaRPr lang="en-US" sz="1799"/>
              </a:p>
            </p:txBody>
          </p:sp>
        </p:grpSp>
      </p:grpSp>
      <p:grpSp>
        <p:nvGrpSpPr>
          <p:cNvPr id="5" name="Group 4">
            <a:extLst>
              <a:ext uri="{FF2B5EF4-FFF2-40B4-BE49-F238E27FC236}">
                <a16:creationId xmlns:a16="http://schemas.microsoft.com/office/drawing/2014/main" id="{6EA2828F-CF01-7D2F-AB24-2659ED515A59}"/>
              </a:ext>
            </a:extLst>
          </p:cNvPr>
          <p:cNvGrpSpPr/>
          <p:nvPr/>
        </p:nvGrpSpPr>
        <p:grpSpPr>
          <a:xfrm rot="16200000">
            <a:off x="3034068" y="441133"/>
            <a:ext cx="1440000" cy="6127446"/>
            <a:chOff x="261079" y="6570863"/>
            <a:chExt cx="1579404" cy="6720629"/>
          </a:xfrm>
        </p:grpSpPr>
        <p:sp>
          <p:nvSpPr>
            <p:cNvPr id="9" name="Rectangle 8">
              <a:extLst>
                <a:ext uri="{FF2B5EF4-FFF2-40B4-BE49-F238E27FC236}">
                  <a16:creationId xmlns:a16="http://schemas.microsoft.com/office/drawing/2014/main" id="{F70155D6-8094-9CA7-3281-3B2609599F93}"/>
                </a:ext>
              </a:extLst>
            </p:cNvPr>
            <p:cNvSpPr/>
            <p:nvPr/>
          </p:nvSpPr>
          <p:spPr>
            <a:xfrm>
              <a:off x="261079" y="7957059"/>
              <a:ext cx="1579404" cy="5334433"/>
            </a:xfrm>
            <a:prstGeom prst="rect">
              <a:avLst/>
            </a:prstGeom>
            <a:solidFill>
              <a:srgbClr val="006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a:extLst>
                <a:ext uri="{FF2B5EF4-FFF2-40B4-BE49-F238E27FC236}">
                  <a16:creationId xmlns:a16="http://schemas.microsoft.com/office/drawing/2014/main" id="{564D5D0D-AA36-42E6-4C38-52C8523ED6A2}"/>
                </a:ext>
              </a:extLst>
            </p:cNvPr>
            <p:cNvSpPr/>
            <p:nvPr/>
          </p:nvSpPr>
          <p:spPr>
            <a:xfrm>
              <a:off x="547405" y="7947014"/>
              <a:ext cx="1035254" cy="515990"/>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chemeClr val="bg1"/>
            </a:solidFill>
            <a:ln w="2276" cap="flat">
              <a:noFill/>
              <a:prstDash val="solid"/>
              <a:miter/>
            </a:ln>
            <a:effectLst>
              <a:outerShdw blurRad="126595" dist="48294" dir="5040000" sx="104039" sy="104039" algn="t" rotWithShape="0">
                <a:prstClr val="black">
                  <a:alpha val="13560"/>
                </a:prstClr>
              </a:outerShdw>
            </a:effectLst>
          </p:spPr>
          <p:txBody>
            <a:bodyPr rtlCol="0" anchor="ctr"/>
            <a:lstStyle/>
            <a:p>
              <a:endParaRPr lang="en-US"/>
            </a:p>
          </p:txBody>
        </p:sp>
        <p:sp>
          <p:nvSpPr>
            <p:cNvPr id="11" name="Freeform 10">
              <a:extLst>
                <a:ext uri="{FF2B5EF4-FFF2-40B4-BE49-F238E27FC236}">
                  <a16:creationId xmlns:a16="http://schemas.microsoft.com/office/drawing/2014/main" id="{6C04A716-88E9-D5FF-2952-E06D9C5FB442}"/>
                </a:ext>
              </a:extLst>
            </p:cNvPr>
            <p:cNvSpPr/>
            <p:nvPr/>
          </p:nvSpPr>
          <p:spPr>
            <a:xfrm>
              <a:off x="866226" y="7943716"/>
              <a:ext cx="398525" cy="199208"/>
            </a:xfrm>
            <a:custGeom>
              <a:avLst/>
              <a:gdLst>
                <a:gd name="connsiteX0" fmla="*/ 0 w 398525"/>
                <a:gd name="connsiteY0" fmla="*/ 0 h 199208"/>
                <a:gd name="connsiteX1" fmla="*/ 398525 w 398525"/>
                <a:gd name="connsiteY1" fmla="*/ 0 h 199208"/>
                <a:gd name="connsiteX2" fmla="*/ 199263 w 398525"/>
                <a:gd name="connsiteY2" fmla="*/ 199208 h 199208"/>
                <a:gd name="connsiteX3" fmla="*/ 0 w 398525"/>
                <a:gd name="connsiteY3" fmla="*/ 0 h 199208"/>
              </a:gdLst>
              <a:ahLst/>
              <a:cxnLst>
                <a:cxn ang="0">
                  <a:pos x="connsiteX0" y="connsiteY0"/>
                </a:cxn>
                <a:cxn ang="0">
                  <a:pos x="connsiteX1" y="connsiteY1"/>
                </a:cxn>
                <a:cxn ang="0">
                  <a:pos x="connsiteX2" y="connsiteY2"/>
                </a:cxn>
                <a:cxn ang="0">
                  <a:pos x="connsiteX3" y="connsiteY3"/>
                </a:cxn>
              </a:cxnLst>
              <a:rect l="l" t="t" r="r" b="b"/>
              <a:pathLst>
                <a:path w="398525" h="199208">
                  <a:moveTo>
                    <a:pt x="0" y="0"/>
                  </a:moveTo>
                  <a:lnTo>
                    <a:pt x="398525" y="0"/>
                  </a:lnTo>
                  <a:lnTo>
                    <a:pt x="199263" y="199208"/>
                  </a:lnTo>
                  <a:lnTo>
                    <a:pt x="0" y="0"/>
                  </a:lnTo>
                  <a:close/>
                </a:path>
              </a:pathLst>
            </a:custGeom>
            <a:solidFill>
              <a:srgbClr val="006668"/>
            </a:solidFill>
            <a:ln w="227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306E9A6-DFAF-1B89-AA6E-A77B8C1C7070}"/>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13" name="Graphic 15">
              <a:extLst>
                <a:ext uri="{FF2B5EF4-FFF2-40B4-BE49-F238E27FC236}">
                  <a16:creationId xmlns:a16="http://schemas.microsoft.com/office/drawing/2014/main" id="{DAAC235E-C54D-C905-04C6-DAE118294F1A}"/>
                </a:ext>
              </a:extLst>
            </p:cNvPr>
            <p:cNvGrpSpPr/>
            <p:nvPr/>
          </p:nvGrpSpPr>
          <p:grpSpPr>
            <a:xfrm>
              <a:off x="1006279" y="7689162"/>
              <a:ext cx="118191" cy="117931"/>
              <a:chOff x="1006279" y="7689162"/>
              <a:chExt cx="118191" cy="117931"/>
            </a:xfrm>
          </p:grpSpPr>
          <p:sp>
            <p:nvSpPr>
              <p:cNvPr id="17" name="Freeform 16">
                <a:extLst>
                  <a:ext uri="{FF2B5EF4-FFF2-40B4-BE49-F238E27FC236}">
                    <a16:creationId xmlns:a16="http://schemas.microsoft.com/office/drawing/2014/main" id="{0737B2FD-CAEE-9243-4500-26B35B8E95FA}"/>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CDD88CA-E193-C0F6-4C6B-1A6D4CF9ED9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14" name="Graphic 15">
              <a:extLst>
                <a:ext uri="{FF2B5EF4-FFF2-40B4-BE49-F238E27FC236}">
                  <a16:creationId xmlns:a16="http://schemas.microsoft.com/office/drawing/2014/main" id="{43C9B06B-E465-8CE0-BB69-EF7AAE193547}"/>
                </a:ext>
              </a:extLst>
            </p:cNvPr>
            <p:cNvGrpSpPr/>
            <p:nvPr/>
          </p:nvGrpSpPr>
          <p:grpSpPr>
            <a:xfrm>
              <a:off x="547405" y="6570863"/>
              <a:ext cx="1035254" cy="914993"/>
              <a:chOff x="547405" y="6570863"/>
              <a:chExt cx="1035254" cy="914993"/>
            </a:xfrm>
          </p:grpSpPr>
          <p:sp>
            <p:nvSpPr>
              <p:cNvPr id="15" name="Freeform 14">
                <a:extLst>
                  <a:ext uri="{FF2B5EF4-FFF2-40B4-BE49-F238E27FC236}">
                    <a16:creationId xmlns:a16="http://schemas.microsoft.com/office/drawing/2014/main" id="{3F876632-9091-D51F-AB43-4CD453878800}"/>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0F81248-2DC5-CF99-730C-08171910D4F4}"/>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19" name="TextBox 18">
            <a:extLst>
              <a:ext uri="{FF2B5EF4-FFF2-40B4-BE49-F238E27FC236}">
                <a16:creationId xmlns:a16="http://schemas.microsoft.com/office/drawing/2014/main" id="{677763D2-40B7-6B77-BE95-9D3EF62326C8}"/>
              </a:ext>
            </a:extLst>
          </p:cNvPr>
          <p:cNvSpPr txBox="1"/>
          <p:nvPr/>
        </p:nvSpPr>
        <p:spPr>
          <a:xfrm>
            <a:off x="2439716" y="3372761"/>
            <a:ext cx="1593766" cy="302070"/>
          </a:xfrm>
          <a:prstGeom prst="rect">
            <a:avLst/>
          </a:prstGeom>
          <a:noFill/>
        </p:spPr>
        <p:txBody>
          <a:bodyPr wrap="square" rtlCol="0" anchor="t">
            <a:spAutoFit/>
          </a:bodyPr>
          <a:lstStyle/>
          <a:p>
            <a:pPr marL="9525">
              <a:lnSpc>
                <a:spcPts val="1560"/>
              </a:lnSpc>
              <a:tabLst>
                <a:tab pos="1189038" algn="l"/>
              </a:tabLst>
            </a:pPr>
            <a:r>
              <a:rPr lang="en-US" sz="1650" b="1" dirty="0">
                <a:solidFill>
                  <a:schemeClr val="bg1"/>
                </a:solidFill>
                <a:latin typeface="Calibri" panose="020F0502020204030204" pitchFamily="34" charset="0"/>
                <a:cs typeface="Calibri" panose="020F0502020204030204" pitchFamily="34" charset="0"/>
              </a:rPr>
              <a:t>AGRICOLTURA</a:t>
            </a:r>
          </a:p>
        </p:txBody>
      </p:sp>
      <p:grpSp>
        <p:nvGrpSpPr>
          <p:cNvPr id="20" name="Graphic 503">
            <a:extLst>
              <a:ext uri="{FF2B5EF4-FFF2-40B4-BE49-F238E27FC236}">
                <a16:creationId xmlns:a16="http://schemas.microsoft.com/office/drawing/2014/main" id="{855A9F36-3AC3-BD39-DED2-2E64A0545DA3}"/>
              </a:ext>
            </a:extLst>
          </p:cNvPr>
          <p:cNvGrpSpPr/>
          <p:nvPr/>
        </p:nvGrpSpPr>
        <p:grpSpPr>
          <a:xfrm>
            <a:off x="868070" y="3234405"/>
            <a:ext cx="389153" cy="486496"/>
            <a:chOff x="19964074" y="5627360"/>
            <a:chExt cx="874820" cy="1086273"/>
          </a:xfrm>
          <a:noFill/>
        </p:grpSpPr>
        <p:grpSp>
          <p:nvGrpSpPr>
            <p:cNvPr id="21" name="Graphic 503">
              <a:extLst>
                <a:ext uri="{FF2B5EF4-FFF2-40B4-BE49-F238E27FC236}">
                  <a16:creationId xmlns:a16="http://schemas.microsoft.com/office/drawing/2014/main" id="{E3409248-EB66-2A4F-AEC9-8A2CF91EA4A7}"/>
                </a:ext>
              </a:extLst>
            </p:cNvPr>
            <p:cNvGrpSpPr/>
            <p:nvPr/>
          </p:nvGrpSpPr>
          <p:grpSpPr>
            <a:xfrm>
              <a:off x="19964074" y="6029562"/>
              <a:ext cx="874820" cy="684071"/>
              <a:chOff x="19964074" y="6029562"/>
              <a:chExt cx="874820" cy="684071"/>
            </a:xfrm>
            <a:noFill/>
          </p:grpSpPr>
          <p:grpSp>
            <p:nvGrpSpPr>
              <p:cNvPr id="32" name="Graphic 503">
                <a:extLst>
                  <a:ext uri="{FF2B5EF4-FFF2-40B4-BE49-F238E27FC236}">
                    <a16:creationId xmlns:a16="http://schemas.microsoft.com/office/drawing/2014/main" id="{B67AA8D2-AF91-2AA0-FAF2-5E3C780F2CE5}"/>
                  </a:ext>
                </a:extLst>
              </p:cNvPr>
              <p:cNvGrpSpPr/>
              <p:nvPr/>
            </p:nvGrpSpPr>
            <p:grpSpPr>
              <a:xfrm>
                <a:off x="20442750" y="6029562"/>
                <a:ext cx="396145" cy="684071"/>
                <a:chOff x="20442750" y="6029562"/>
                <a:chExt cx="396145" cy="684071"/>
              </a:xfrm>
              <a:noFill/>
            </p:grpSpPr>
            <p:sp>
              <p:nvSpPr>
                <p:cNvPr id="37" name="Freeform 36">
                  <a:extLst>
                    <a:ext uri="{FF2B5EF4-FFF2-40B4-BE49-F238E27FC236}">
                      <a16:creationId xmlns:a16="http://schemas.microsoft.com/office/drawing/2014/main" id="{EBC5FE30-3A84-56B8-F3F0-82DF48CED67D}"/>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38" name="Freeform 37">
                  <a:extLst>
                    <a:ext uri="{FF2B5EF4-FFF2-40B4-BE49-F238E27FC236}">
                      <a16:creationId xmlns:a16="http://schemas.microsoft.com/office/drawing/2014/main" id="{56841E90-1DEF-5ECE-0D9B-8771E7F6663B}"/>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9" name="Freeform 38">
                  <a:extLst>
                    <a:ext uri="{FF2B5EF4-FFF2-40B4-BE49-F238E27FC236}">
                      <a16:creationId xmlns:a16="http://schemas.microsoft.com/office/drawing/2014/main" id="{67D92136-1227-2490-0F14-15D3C374D002}"/>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33" name="Graphic 503">
                <a:extLst>
                  <a:ext uri="{FF2B5EF4-FFF2-40B4-BE49-F238E27FC236}">
                    <a16:creationId xmlns:a16="http://schemas.microsoft.com/office/drawing/2014/main" id="{39490E1B-FE4C-2E76-3097-77EDCC5DFE0E}"/>
                  </a:ext>
                </a:extLst>
              </p:cNvPr>
              <p:cNvGrpSpPr/>
              <p:nvPr/>
            </p:nvGrpSpPr>
            <p:grpSpPr>
              <a:xfrm>
                <a:off x="19964074" y="6029562"/>
                <a:ext cx="394494" cy="684071"/>
                <a:chOff x="19964074" y="6029562"/>
                <a:chExt cx="394494" cy="684071"/>
              </a:xfrm>
              <a:noFill/>
            </p:grpSpPr>
            <p:sp>
              <p:nvSpPr>
                <p:cNvPr id="34" name="Freeform 33">
                  <a:extLst>
                    <a:ext uri="{FF2B5EF4-FFF2-40B4-BE49-F238E27FC236}">
                      <a16:creationId xmlns:a16="http://schemas.microsoft.com/office/drawing/2014/main" id="{A7E9BBA3-8774-E2BC-B482-221ED63F0F02}"/>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35" name="Freeform 34">
                  <a:extLst>
                    <a:ext uri="{FF2B5EF4-FFF2-40B4-BE49-F238E27FC236}">
                      <a16:creationId xmlns:a16="http://schemas.microsoft.com/office/drawing/2014/main" id="{05B4B51C-4884-12CF-8508-2FDE3566DB13}"/>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6" name="Freeform 35">
                  <a:extLst>
                    <a:ext uri="{FF2B5EF4-FFF2-40B4-BE49-F238E27FC236}">
                      <a16:creationId xmlns:a16="http://schemas.microsoft.com/office/drawing/2014/main" id="{A4FE7862-FFC6-3D50-88CE-A16F775049A1}"/>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22" name="Graphic 503">
              <a:extLst>
                <a:ext uri="{FF2B5EF4-FFF2-40B4-BE49-F238E27FC236}">
                  <a16:creationId xmlns:a16="http://schemas.microsoft.com/office/drawing/2014/main" id="{DF93A198-9DB4-01CC-FBD6-AE650579485B}"/>
                </a:ext>
              </a:extLst>
            </p:cNvPr>
            <p:cNvGrpSpPr/>
            <p:nvPr/>
          </p:nvGrpSpPr>
          <p:grpSpPr>
            <a:xfrm>
              <a:off x="20104092" y="5627360"/>
              <a:ext cx="593135" cy="804402"/>
              <a:chOff x="20104092" y="5627360"/>
              <a:chExt cx="593135" cy="804402"/>
            </a:xfrm>
            <a:noFill/>
          </p:grpSpPr>
          <p:sp>
            <p:nvSpPr>
              <p:cNvPr id="23" name="Freeform 22">
                <a:extLst>
                  <a:ext uri="{FF2B5EF4-FFF2-40B4-BE49-F238E27FC236}">
                    <a16:creationId xmlns:a16="http://schemas.microsoft.com/office/drawing/2014/main" id="{FB7C308C-9B19-EC1E-4956-EAD0D427AB64}"/>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10CA42B0-CC6D-7818-0CE8-90043BDB5E49}"/>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CC6D83B6-DC5C-094C-E77D-4DE72967A3E7}"/>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26" name="Freeform 25">
                <a:extLst>
                  <a:ext uri="{FF2B5EF4-FFF2-40B4-BE49-F238E27FC236}">
                    <a16:creationId xmlns:a16="http://schemas.microsoft.com/office/drawing/2014/main" id="{19EAA5C9-5DF6-3DE8-59CB-EE5B8DBC2B63}"/>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27" name="Freeform 26">
                <a:extLst>
                  <a:ext uri="{FF2B5EF4-FFF2-40B4-BE49-F238E27FC236}">
                    <a16:creationId xmlns:a16="http://schemas.microsoft.com/office/drawing/2014/main" id="{3555DAC6-85B7-AD22-F27C-82A0816084E3}"/>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2FFD5CC5-A1EB-95B5-1775-8A0EC23ABA29}"/>
                  </a:ext>
                </a:extLst>
              </p:cNvPr>
              <p:cNvGrpSpPr/>
              <p:nvPr/>
            </p:nvGrpSpPr>
            <p:grpSpPr>
              <a:xfrm>
                <a:off x="20104092" y="6044632"/>
                <a:ext cx="593135" cy="198981"/>
                <a:chOff x="20104092" y="6044632"/>
                <a:chExt cx="593135" cy="198981"/>
              </a:xfrm>
              <a:noFill/>
            </p:grpSpPr>
            <p:sp>
              <p:nvSpPr>
                <p:cNvPr id="30" name="Freeform 29">
                  <a:extLst>
                    <a:ext uri="{FF2B5EF4-FFF2-40B4-BE49-F238E27FC236}">
                      <a16:creationId xmlns:a16="http://schemas.microsoft.com/office/drawing/2014/main" id="{DEF46C3C-186B-88EE-1F68-5397B779178F}"/>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31" name="Freeform 30">
                  <a:extLst>
                    <a:ext uri="{FF2B5EF4-FFF2-40B4-BE49-F238E27FC236}">
                      <a16:creationId xmlns:a16="http://schemas.microsoft.com/office/drawing/2014/main" id="{8DAF4576-3017-A35E-8E6F-DF5B5115ECCE}"/>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29" name="Freeform 28">
                <a:extLst>
                  <a:ext uri="{FF2B5EF4-FFF2-40B4-BE49-F238E27FC236}">
                    <a16:creationId xmlns:a16="http://schemas.microsoft.com/office/drawing/2014/main" id="{780656E3-1EF0-5F63-466B-1E8821FB7BD5}"/>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43" name="TextBox 42">
            <a:extLst>
              <a:ext uri="{FF2B5EF4-FFF2-40B4-BE49-F238E27FC236}">
                <a16:creationId xmlns:a16="http://schemas.microsoft.com/office/drawing/2014/main" id="{533EE349-9A10-6C1E-23F4-A1DFFB405771}"/>
              </a:ext>
            </a:extLst>
          </p:cNvPr>
          <p:cNvSpPr txBox="1"/>
          <p:nvPr/>
        </p:nvSpPr>
        <p:spPr>
          <a:xfrm>
            <a:off x="4223970" y="2918513"/>
            <a:ext cx="2503248" cy="1372620"/>
          </a:xfrm>
          <a:prstGeom prst="rect">
            <a:avLst/>
          </a:prstGeom>
          <a:noFill/>
        </p:spPr>
        <p:txBody>
          <a:bodyPr wrap="square" rtlCol="0" anchor="t">
            <a:spAutoFit/>
          </a:bodyPr>
          <a:lstStyle/>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MooMonitor+ </a:t>
            </a:r>
            <a:r>
              <a:rPr lang="en-US" sz="1250" dirty="0">
                <a:solidFill>
                  <a:schemeClr val="bg1"/>
                </a:solidFill>
                <a:latin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   4</a:t>
            </a:r>
            <a:endParaRPr lang="en-US" sz="1250" dirty="0">
              <a:solidFill>
                <a:schemeClr val="bg1"/>
              </a:solidFill>
              <a:latin typeface="Calibri" panose="020F0502020204030204" pitchFamily="34" charset="0"/>
              <a:cs typeface="Calibri" panose="020F0502020204030204" pitchFamily="34" charset="0"/>
            </a:endParaRPr>
          </a:p>
          <a:p>
            <a:pPr marL="222250" indent="-212725">
              <a:buFont typeface="Arial" panose="020B0604020202020204" pitchFamily="34" charset="0"/>
              <a:buChar char="•"/>
              <a:tabLst>
                <a:tab pos="2128838" algn="l"/>
              </a:tabLst>
            </a:pPr>
            <a:endParaRPr lang="en-US" sz="5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Classificazione basata su patch, </a:t>
            </a:r>
          </a:p>
          <a:p>
            <a:pPr marL="222250" indent="-212725">
              <a:lnSpc>
                <a:spcPts val="1260"/>
              </a:lnSpc>
              <a:tabLst>
                <a:tab pos="2128838" algn="l"/>
              </a:tabLst>
            </a:pPr>
            <a:r>
              <a:rPr lang="en-US" sz="1250" dirty="0">
                <a:solidFill>
                  <a:schemeClr val="bg1"/>
                </a:solidFill>
                <a:latin typeface="Calibri" panose="020F0502020204030204" pitchFamily="34" charset="0"/>
                <a:cs typeface="Calibri" panose="020F0502020204030204" pitchFamily="34" charset="0"/>
              </a:rPr>
              <a:t>	alimenti e bevande    6</a:t>
            </a:r>
          </a:p>
          <a:p>
            <a:pPr marL="222250" indent="-212725">
              <a:buFont typeface="Arial" panose="020B0604020202020204" pitchFamily="34" charset="0"/>
              <a:buChar char="•"/>
              <a:tabLst>
                <a:tab pos="2128838" algn="l"/>
              </a:tabLst>
            </a:pPr>
            <a:endParaRPr lang="en-US" sz="6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r>
              <a:rPr lang="en-US" sz="1250" dirty="0" err="1">
                <a:solidFill>
                  <a:schemeClr val="bg1"/>
                </a:solidFill>
                <a:latin typeface="Calibri" panose="020F0502020204030204" pitchFamily="34" charset="0"/>
                <a:cs typeface="Calibri" panose="020F0502020204030204" pitchFamily="34" charset="0"/>
              </a:rPr>
              <a:t>Plantvoice </a:t>
            </a:r>
            <a:r>
              <a:rPr lang="en-US" sz="1250" dirty="0">
                <a:solidFill>
                  <a:schemeClr val="bg1"/>
                </a:solidFill>
                <a:latin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    8</a:t>
            </a:r>
            <a:endParaRPr lang="en-US" sz="1250" dirty="0">
              <a:solidFill>
                <a:schemeClr val="bg1"/>
              </a:solidFill>
              <a:latin typeface="Calibri" panose="020F0502020204030204" pitchFamily="34" charset="0"/>
              <a:cs typeface="Calibri" panose="020F0502020204030204" pitchFamily="34" charset="0"/>
            </a:endParaRPr>
          </a:p>
          <a:p>
            <a:pPr marL="222250" indent="-212725">
              <a:buFont typeface="Arial" panose="020B0604020202020204" pitchFamily="34" charset="0"/>
              <a:buChar char="•"/>
              <a:tabLst>
                <a:tab pos="2128838" algn="l"/>
              </a:tabLst>
            </a:pPr>
            <a:endParaRPr lang="en-US" sz="8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r>
              <a:rPr lang="en-US" sz="1250" dirty="0" err="1">
                <a:solidFill>
                  <a:schemeClr val="bg1"/>
                </a:solidFill>
                <a:latin typeface="Calibri" panose="020F0502020204030204" pitchFamily="34" charset="0"/>
                <a:cs typeface="Calibri" panose="020F0502020204030204" pitchFamily="34" charset="0"/>
              </a:rPr>
              <a:t>Proveye </a:t>
            </a:r>
            <a:r>
              <a:rPr lang="en-US" sz="1250" dirty="0">
                <a:solidFill>
                  <a:schemeClr val="bg1"/>
                </a:solidFill>
                <a:latin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    11</a:t>
            </a:r>
            <a:endParaRPr lang="en-US" sz="1150" dirty="0">
              <a:solidFill>
                <a:schemeClr val="bg1"/>
              </a:solidFill>
              <a:latin typeface="Calibri" panose="020F0502020204030204" pitchFamily="34" charset="0"/>
              <a:cs typeface="Calibri" panose="020F0502020204030204" pitchFamily="34" charset="0"/>
            </a:endParaRPr>
          </a:p>
          <a:p>
            <a:pPr marL="222250" indent="-212725">
              <a:lnSpc>
                <a:spcPts val="1160"/>
              </a:lnSpc>
              <a:buFont typeface="Arial" panose="020B0604020202020204" pitchFamily="34" charset="0"/>
              <a:buChar char="•"/>
              <a:tabLst>
                <a:tab pos="2128838" algn="l"/>
              </a:tabLst>
            </a:pPr>
            <a:endParaRPr lang="en-US" sz="1150" dirty="0">
              <a:solidFill>
                <a:schemeClr val="bg1"/>
              </a:solidFill>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F86B3DD7-F53A-CAAA-206A-4C38A3A869B9}"/>
              </a:ext>
            </a:extLst>
          </p:cNvPr>
          <p:cNvCxnSpPr>
            <a:cxnSpLocks/>
          </p:cNvCxnSpPr>
          <p:nvPr/>
        </p:nvCxnSpPr>
        <p:spPr>
          <a:xfrm flipV="1">
            <a:off x="4160764" y="2715299"/>
            <a:ext cx="0" cy="6840693"/>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172DC8B-3591-89EF-0556-6EE3AD300A60}"/>
              </a:ext>
            </a:extLst>
          </p:cNvPr>
          <p:cNvSpPr txBox="1"/>
          <p:nvPr/>
        </p:nvSpPr>
        <p:spPr>
          <a:xfrm>
            <a:off x="2439716" y="5018295"/>
            <a:ext cx="1593766" cy="712439"/>
          </a:xfrm>
          <a:prstGeom prst="rect">
            <a:avLst/>
          </a:prstGeom>
          <a:noFill/>
        </p:spPr>
        <p:txBody>
          <a:bodyPr wrap="square" rtlCol="0" anchor="t">
            <a:spAutoFit/>
          </a:bodyPr>
          <a:lstStyle/>
          <a:p>
            <a:pPr marL="9525">
              <a:lnSpc>
                <a:spcPts val="1560"/>
              </a:lnSpc>
              <a:tabLst>
                <a:tab pos="1189038" algn="l"/>
              </a:tabLst>
            </a:pPr>
            <a:r>
              <a:rPr lang="en-US" sz="1650" b="1" dirty="0">
                <a:solidFill>
                  <a:schemeClr val="bg1"/>
                </a:solidFill>
                <a:latin typeface="Calibri" panose="020F0502020204030204" pitchFamily="34" charset="0"/>
                <a:cs typeface="Calibri" panose="020F0502020204030204" pitchFamily="34" charset="0"/>
              </a:rPr>
              <a:t>GESTIONE DELLE RISORSE IDRICHE</a:t>
            </a:r>
          </a:p>
          <a:p>
            <a:pPr marL="9525">
              <a:lnSpc>
                <a:spcPts val="1560"/>
              </a:lnSpc>
              <a:tabLst>
                <a:tab pos="1189038" algn="l"/>
              </a:tabLst>
            </a:pPr>
            <a:endParaRPr lang="en-US" sz="1650" b="1" dirty="0">
              <a:solidFill>
                <a:schemeClr val="bg1"/>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03709FB0-30C7-D02D-E7CD-12B26E691301}"/>
              </a:ext>
            </a:extLst>
          </p:cNvPr>
          <p:cNvSpPr txBox="1"/>
          <p:nvPr/>
        </p:nvSpPr>
        <p:spPr>
          <a:xfrm>
            <a:off x="4223970" y="4784393"/>
            <a:ext cx="2503248" cy="1413657"/>
          </a:xfrm>
          <a:prstGeom prst="rect">
            <a:avLst/>
          </a:prstGeom>
          <a:noFill/>
        </p:spPr>
        <p:txBody>
          <a:bodyPr wrap="square" rtlCol="0" anchor="t">
            <a:spAutoFit/>
          </a:bodyPr>
          <a:lstStyle/>
          <a:p>
            <a:pPr marL="222250" indent="-212725">
              <a:lnSpc>
                <a:spcPts val="1260"/>
              </a:lnSpc>
              <a:buFont typeface="Arial" panose="020B0604020202020204" pitchFamily="34" charset="0"/>
              <a:buChar char="•"/>
              <a:tabLst>
                <a:tab pos="2128838" algn="l"/>
                <a:tab pos="2309813" algn="l"/>
              </a:tabLst>
            </a:pPr>
            <a:r>
              <a:rPr lang="en-US" sz="1250" dirty="0">
                <a:solidFill>
                  <a:schemeClr val="bg1"/>
                </a:solidFill>
                <a:latin typeface="Calibri" panose="020F0502020204030204" pitchFamily="34" charset="0"/>
                <a:cs typeface="Calibri" panose="020F0502020204030204" pitchFamily="34" charset="0"/>
              </a:rPr>
              <a:t>L'analisi AI trasforma la gestione delle risorse idriche nel comune di </a:t>
            </a:r>
            <a:r>
              <a:rPr lang="en-US" sz="1250" dirty="0" err="1">
                <a:solidFill>
                  <a:schemeClr val="bg1"/>
                </a:solidFill>
                <a:latin typeface="Calibri" panose="020F0502020204030204" pitchFamily="34" charset="0"/>
                <a:cs typeface="Calibri" panose="020F0502020204030204" pitchFamily="34" charset="0"/>
              </a:rPr>
              <a:t>Lillestrøm </a:t>
            </a:r>
            <a:r>
              <a:rPr lang="en-US" sz="1250" dirty="0">
                <a:solidFill>
                  <a:schemeClr val="bg1"/>
                </a:solidFill>
                <a:latin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   14 </a:t>
            </a:r>
            <a:endParaRPr lang="en-US" sz="1250" dirty="0">
              <a:solidFill>
                <a:schemeClr val="bg1"/>
              </a:solidFill>
              <a:latin typeface="Calibri" panose="020F0502020204030204" pitchFamily="34" charset="0"/>
              <a:cs typeface="Calibri" panose="020F0502020204030204" pitchFamily="34" charset="0"/>
            </a:endParaRPr>
          </a:p>
          <a:p>
            <a:pPr marL="222250" indent="-212725">
              <a:buFont typeface="Arial" panose="020B0604020202020204" pitchFamily="34" charset="0"/>
              <a:buChar char="•"/>
              <a:tabLst>
                <a:tab pos="2128838" algn="l"/>
                <a:tab pos="2309813" algn="l"/>
              </a:tabLst>
            </a:pPr>
            <a:endParaRPr lang="en-US" sz="8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 pos="2309813" algn="l"/>
              </a:tabLst>
            </a:pPr>
            <a:r>
              <a:rPr lang="en-US" sz="1250" dirty="0">
                <a:solidFill>
                  <a:schemeClr val="bg1"/>
                </a:solidFill>
                <a:latin typeface="Calibri" panose="020F0502020204030204" pitchFamily="34" charset="0"/>
                <a:cs typeface="Calibri" panose="020F0502020204030204" pitchFamily="34" charset="0"/>
              </a:rPr>
              <a:t>Bengaluru </a:t>
            </a:r>
            <a:r>
              <a:rPr lang="en-US" sz="1250" dirty="0">
                <a:solidFill>
                  <a:schemeClr val="bg1"/>
                </a:solidFill>
                <a:latin typeface="Calibri" panose="020F0502020204030204" pitchFamily="34" charset="0"/>
                <a:cs typeface="Calibri" panose="020F0502020204030204" pitchFamily="34" charset="0"/>
                <a:hlinkClick r:id="rId6" action="ppaction://hlinksldjump">
                  <a:extLst>
                    <a:ext uri="{A12FA001-AC4F-418D-AE19-62706E023703}">
                      <ahyp:hlinkClr xmlns:ahyp="http://schemas.microsoft.com/office/drawing/2018/hyperlinkcolor" val="tx"/>
                    </a:ext>
                  </a:extLst>
                </a:hlinkClick>
              </a:rPr>
              <a:t>   17</a:t>
            </a:r>
            <a:endParaRPr lang="en-US" sz="125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 pos="2309813" algn="l"/>
              </a:tabLst>
            </a:pPr>
            <a:endParaRPr lang="en-US" sz="125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 pos="2309813" algn="l"/>
              </a:tabLst>
            </a:pPr>
            <a:endParaRPr lang="en-US" sz="1150" dirty="0">
              <a:solidFill>
                <a:schemeClr val="bg1"/>
              </a:solidFill>
              <a:latin typeface="Calibri" panose="020F0502020204030204" pitchFamily="34" charset="0"/>
              <a:cs typeface="Calibri" panose="020F0502020204030204" pitchFamily="34" charset="0"/>
            </a:endParaRPr>
          </a:p>
          <a:p>
            <a:pPr marL="222250" indent="-212725">
              <a:lnSpc>
                <a:spcPts val="1160"/>
              </a:lnSpc>
              <a:buFont typeface="Arial" panose="020B0604020202020204" pitchFamily="34" charset="0"/>
              <a:buChar char="•"/>
              <a:tabLst>
                <a:tab pos="2128838" algn="l"/>
                <a:tab pos="2309813" algn="l"/>
              </a:tabLst>
            </a:pPr>
            <a:endParaRPr lang="en-US" sz="1150" dirty="0">
              <a:solidFill>
                <a:schemeClr val="bg1"/>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BE896E28-9737-3B95-7DB8-CD86D7CE4C56}"/>
              </a:ext>
            </a:extLst>
          </p:cNvPr>
          <p:cNvSpPr txBox="1"/>
          <p:nvPr/>
        </p:nvSpPr>
        <p:spPr>
          <a:xfrm>
            <a:off x="2439716" y="6784260"/>
            <a:ext cx="1593766" cy="712439"/>
          </a:xfrm>
          <a:prstGeom prst="rect">
            <a:avLst/>
          </a:prstGeom>
          <a:noFill/>
        </p:spPr>
        <p:txBody>
          <a:bodyPr wrap="square" rtlCol="0" anchor="t">
            <a:spAutoFit/>
          </a:bodyPr>
          <a:lstStyle/>
          <a:p>
            <a:pPr marL="9525">
              <a:lnSpc>
                <a:spcPts val="1560"/>
              </a:lnSpc>
              <a:tabLst>
                <a:tab pos="1189038" algn="l"/>
              </a:tabLst>
            </a:pPr>
            <a:r>
              <a:rPr lang="en-US" sz="1650" b="1" dirty="0">
                <a:solidFill>
                  <a:schemeClr val="bg1"/>
                </a:solidFill>
                <a:latin typeface="Calibri" panose="020F0502020204030204" pitchFamily="34" charset="0"/>
                <a:cs typeface="Calibri" panose="020F0502020204030204" pitchFamily="34" charset="0"/>
              </a:rPr>
              <a:t>TRASPORTI E LOGISTICA</a:t>
            </a:r>
          </a:p>
          <a:p>
            <a:pPr marL="9525">
              <a:lnSpc>
                <a:spcPts val="1560"/>
              </a:lnSpc>
              <a:tabLst>
                <a:tab pos="1189038" algn="l"/>
              </a:tabLst>
            </a:pPr>
            <a:endParaRPr lang="en-US" sz="1650" b="1" dirty="0">
              <a:solidFill>
                <a:schemeClr val="bg1"/>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153C131E-958F-BA04-EF97-4EE81BE17A49}"/>
              </a:ext>
            </a:extLst>
          </p:cNvPr>
          <p:cNvSpPr txBox="1"/>
          <p:nvPr/>
        </p:nvSpPr>
        <p:spPr>
          <a:xfrm>
            <a:off x="4223970" y="6487048"/>
            <a:ext cx="2503248" cy="1370055"/>
          </a:xfrm>
          <a:prstGeom prst="rect">
            <a:avLst/>
          </a:prstGeom>
          <a:noFill/>
        </p:spPr>
        <p:txBody>
          <a:bodyPr wrap="square" rtlCol="0" anchor="t">
            <a:spAutoFit/>
          </a:bodyPr>
          <a:lstStyle/>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Sistemi di stoccaggio automatizzati: il futuro delle aziende di logistica </a:t>
            </a:r>
            <a:r>
              <a:rPr lang="en-US" sz="1250" dirty="0">
                <a:solidFill>
                  <a:schemeClr val="bg1"/>
                </a:solidFill>
                <a:latin typeface="Calibri" panose="020F0502020204030204" pitchFamily="34" charset="0"/>
                <a:cs typeface="Calibri" panose="020F0502020204030204" pitchFamily="34" charset="0"/>
                <a:hlinkClick r:id="rId7" action="ppaction://hlinksldjump">
                  <a:extLst>
                    <a:ext uri="{A12FA001-AC4F-418D-AE19-62706E023703}">
                      <ahyp:hlinkClr xmlns:ahyp="http://schemas.microsoft.com/office/drawing/2018/hyperlinkcolor" val="tx"/>
                    </a:ext>
                  </a:extLst>
                </a:hlinkClick>
              </a:rPr>
              <a:t>   20</a:t>
            </a:r>
            <a:endParaRPr lang="en-US" sz="1250" dirty="0">
              <a:solidFill>
                <a:schemeClr val="bg1"/>
              </a:solidFill>
              <a:latin typeface="Calibri" panose="020F0502020204030204" pitchFamily="34" charset="0"/>
              <a:cs typeface="Calibri" panose="020F0502020204030204" pitchFamily="34" charset="0"/>
            </a:endParaRPr>
          </a:p>
          <a:p>
            <a:pPr marL="222250" indent="-212725">
              <a:buFont typeface="Arial" panose="020B0604020202020204" pitchFamily="34" charset="0"/>
              <a:buChar char="•"/>
              <a:tabLst>
                <a:tab pos="2128838" algn="l"/>
              </a:tabLst>
            </a:pPr>
            <a:endParaRPr lang="en-US" sz="8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Droni cargo di nuova generazione </a:t>
            </a:r>
            <a:r>
              <a:rPr lang="en-US" sz="1250" dirty="0">
                <a:solidFill>
                  <a:schemeClr val="bg1"/>
                </a:solidFill>
                <a:latin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    22</a:t>
            </a:r>
            <a:endParaRPr lang="en-US" sz="125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endParaRPr lang="en-US" sz="1150" dirty="0">
              <a:solidFill>
                <a:schemeClr val="bg1"/>
              </a:solidFill>
              <a:latin typeface="Calibri" panose="020F0502020204030204" pitchFamily="34" charset="0"/>
              <a:cs typeface="Calibri" panose="020F0502020204030204" pitchFamily="34" charset="0"/>
            </a:endParaRPr>
          </a:p>
          <a:p>
            <a:pPr marL="222250" indent="-212725">
              <a:lnSpc>
                <a:spcPts val="1160"/>
              </a:lnSpc>
              <a:buFont typeface="Arial" panose="020B0604020202020204" pitchFamily="34" charset="0"/>
              <a:buChar char="•"/>
              <a:tabLst>
                <a:tab pos="2128838" algn="l"/>
              </a:tabLst>
            </a:pPr>
            <a:endParaRPr lang="en-US" sz="1150" dirty="0">
              <a:solidFill>
                <a:schemeClr val="bg1"/>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2142F364-183F-A1C4-5676-09F3AA718232}"/>
              </a:ext>
            </a:extLst>
          </p:cNvPr>
          <p:cNvSpPr txBox="1"/>
          <p:nvPr/>
        </p:nvSpPr>
        <p:spPr>
          <a:xfrm>
            <a:off x="2439716" y="8605804"/>
            <a:ext cx="1593766" cy="302070"/>
          </a:xfrm>
          <a:prstGeom prst="rect">
            <a:avLst/>
          </a:prstGeom>
          <a:noFill/>
        </p:spPr>
        <p:txBody>
          <a:bodyPr wrap="square" rtlCol="0" anchor="t">
            <a:spAutoFit/>
          </a:bodyPr>
          <a:lstStyle/>
          <a:p>
            <a:pPr marL="9525">
              <a:lnSpc>
                <a:spcPts val="1560"/>
              </a:lnSpc>
              <a:tabLst>
                <a:tab pos="1189038" algn="l"/>
              </a:tabLst>
            </a:pPr>
            <a:r>
              <a:rPr lang="en-US" sz="1650" b="1" dirty="0">
                <a:solidFill>
                  <a:schemeClr val="bg1"/>
                </a:solidFill>
                <a:latin typeface="Calibri" panose="020F0502020204030204" pitchFamily="34" charset="0"/>
                <a:cs typeface="Calibri" panose="020F0502020204030204" pitchFamily="34" charset="0"/>
              </a:rPr>
              <a:t>ENERGIA</a:t>
            </a:r>
          </a:p>
        </p:txBody>
      </p:sp>
      <p:sp>
        <p:nvSpPr>
          <p:cNvPr id="54" name="TextBox 53">
            <a:extLst>
              <a:ext uri="{FF2B5EF4-FFF2-40B4-BE49-F238E27FC236}">
                <a16:creationId xmlns:a16="http://schemas.microsoft.com/office/drawing/2014/main" id="{F701A72B-C30E-A542-7722-9743C3DF16AA}"/>
              </a:ext>
            </a:extLst>
          </p:cNvPr>
          <p:cNvSpPr txBox="1"/>
          <p:nvPr/>
        </p:nvSpPr>
        <p:spPr>
          <a:xfrm>
            <a:off x="4223970" y="8384452"/>
            <a:ext cx="2503248" cy="1203343"/>
          </a:xfrm>
          <a:prstGeom prst="rect">
            <a:avLst/>
          </a:prstGeom>
          <a:noFill/>
        </p:spPr>
        <p:txBody>
          <a:bodyPr wrap="square" rtlCol="0" anchor="t">
            <a:spAutoFit/>
          </a:bodyPr>
          <a:lstStyle/>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Manutenzione predittiva                   nei parchi eolici </a:t>
            </a:r>
            <a:r>
              <a:rPr lang="en-US" sz="1250" dirty="0">
                <a:solidFill>
                  <a:schemeClr val="bg1"/>
                </a:solidFill>
                <a:latin typeface="Calibri" panose="020F0502020204030204" pitchFamily="34" charset="0"/>
                <a:cs typeface="Calibri" panose="020F0502020204030204" pitchFamily="34" charset="0"/>
                <a:hlinkClick r:id="rId9" action="ppaction://hlinksldjump">
                  <a:extLst>
                    <a:ext uri="{A12FA001-AC4F-418D-AE19-62706E023703}">
                      <ahyp:hlinkClr xmlns:ahyp="http://schemas.microsoft.com/office/drawing/2018/hyperlinkcolor" val="tx"/>
                    </a:ext>
                  </a:extLst>
                </a:hlinkClick>
              </a:rPr>
              <a:t>   25</a:t>
            </a:r>
            <a:endParaRPr lang="en-US" sz="1250" dirty="0">
              <a:solidFill>
                <a:schemeClr val="bg1"/>
              </a:solidFill>
              <a:latin typeface="Calibri" panose="020F0502020204030204" pitchFamily="34" charset="0"/>
              <a:cs typeface="Calibri" panose="020F0502020204030204" pitchFamily="34" charset="0"/>
            </a:endParaRPr>
          </a:p>
          <a:p>
            <a:pPr marL="222250" indent="-212725">
              <a:buFont typeface="Arial" panose="020B0604020202020204" pitchFamily="34" charset="0"/>
              <a:buChar char="•"/>
              <a:tabLst>
                <a:tab pos="2128838" algn="l"/>
              </a:tabLst>
            </a:pPr>
            <a:endParaRPr lang="en-US" sz="80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r>
              <a:rPr lang="en-US" sz="1250" dirty="0">
                <a:solidFill>
                  <a:schemeClr val="bg1"/>
                </a:solidFill>
                <a:latin typeface="Calibri" panose="020F0502020204030204" pitchFamily="34" charset="0"/>
                <a:cs typeface="Calibri" panose="020F0502020204030204" pitchFamily="34" charset="0"/>
              </a:rPr>
              <a:t>Ottimizzazione delle reti intelligenti </a:t>
            </a:r>
            <a:r>
              <a:rPr lang="en-US" sz="1250" dirty="0">
                <a:solidFill>
                  <a:schemeClr val="bg1"/>
                </a:solidFill>
                <a:latin typeface="Calibri" panose="020F0502020204030204" pitchFamily="34" charset="0"/>
                <a:cs typeface="Calibri" panose="020F0502020204030204" pitchFamily="34" charset="0"/>
                <a:hlinkClick r:id="rId10" action="ppaction://hlinksldjump">
                  <a:extLst>
                    <a:ext uri="{A12FA001-AC4F-418D-AE19-62706E023703}">
                      <ahyp:hlinkClr xmlns:ahyp="http://schemas.microsoft.com/office/drawing/2018/hyperlinkcolor" val="tx"/>
                    </a:ext>
                  </a:extLst>
                </a:hlinkClick>
              </a:rPr>
              <a:t>   28</a:t>
            </a:r>
            <a:endParaRPr lang="en-US" sz="125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endParaRPr lang="en-US" sz="1250" dirty="0">
              <a:solidFill>
                <a:schemeClr val="bg1"/>
              </a:solidFill>
              <a:latin typeface="Calibri" panose="020F0502020204030204" pitchFamily="34" charset="0"/>
              <a:cs typeface="Calibri" panose="020F0502020204030204" pitchFamily="34" charset="0"/>
            </a:endParaRPr>
          </a:p>
          <a:p>
            <a:pPr marL="222250" indent="-212725">
              <a:lnSpc>
                <a:spcPts val="1260"/>
              </a:lnSpc>
              <a:buFont typeface="Arial" panose="020B0604020202020204" pitchFamily="34" charset="0"/>
              <a:buChar char="•"/>
              <a:tabLst>
                <a:tab pos="2128838" algn="l"/>
              </a:tabLst>
            </a:pPr>
            <a:endParaRPr lang="en-US" sz="1150" dirty="0">
              <a:solidFill>
                <a:schemeClr val="bg1"/>
              </a:solidFill>
              <a:latin typeface="Calibri" panose="020F0502020204030204" pitchFamily="34" charset="0"/>
              <a:cs typeface="Calibri" panose="020F0502020204030204" pitchFamily="34" charset="0"/>
            </a:endParaRPr>
          </a:p>
          <a:p>
            <a:pPr marL="222250" indent="-212725">
              <a:lnSpc>
                <a:spcPts val="1160"/>
              </a:lnSpc>
              <a:buFont typeface="Arial" panose="020B0604020202020204" pitchFamily="34" charset="0"/>
              <a:buChar char="•"/>
              <a:tabLst>
                <a:tab pos="2128838" algn="l"/>
              </a:tabLst>
            </a:pPr>
            <a:endParaRPr lang="en-US" sz="1150" dirty="0">
              <a:solidFill>
                <a:schemeClr val="bg1"/>
              </a:solidFill>
              <a:latin typeface="Calibri" panose="020F0502020204030204" pitchFamily="34" charset="0"/>
              <a:cs typeface="Calibri" panose="020F0502020204030204" pitchFamily="34" charset="0"/>
            </a:endParaRPr>
          </a:p>
        </p:txBody>
      </p:sp>
      <p:pic>
        <p:nvPicPr>
          <p:cNvPr id="59" name="Picture Placeholder 6">
            <a:extLst>
              <a:ext uri="{FF2B5EF4-FFF2-40B4-BE49-F238E27FC236}">
                <a16:creationId xmlns:a16="http://schemas.microsoft.com/office/drawing/2014/main" id="{C312EF19-76EA-9B5B-9280-91D59444067D}"/>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5576" b="25576"/>
          <a:stretch/>
        </p:blipFill>
        <p:spPr>
          <a:xfrm>
            <a:off x="-325" y="3984"/>
            <a:ext cx="7560000" cy="2461303"/>
          </a:xfrm>
          <a:custGeom>
            <a:avLst/>
            <a:gdLst>
              <a:gd name="connsiteX0" fmla="*/ 0 w 7452951"/>
              <a:gd name="connsiteY0" fmla="*/ 0 h 13853751"/>
              <a:gd name="connsiteX1" fmla="*/ 7452951 w 7452951"/>
              <a:gd name="connsiteY1" fmla="*/ 0 h 13853751"/>
              <a:gd name="connsiteX2" fmla="*/ 7452951 w 7452951"/>
              <a:gd name="connsiteY2" fmla="*/ 13853751 h 13853751"/>
              <a:gd name="connsiteX3" fmla="*/ 0 w 7452951"/>
              <a:gd name="connsiteY3" fmla="*/ 13853751 h 13853751"/>
            </a:gdLst>
            <a:ahLst/>
            <a:cxnLst>
              <a:cxn ang="0">
                <a:pos x="connsiteX0" y="connsiteY0"/>
              </a:cxn>
              <a:cxn ang="0">
                <a:pos x="connsiteX1" y="connsiteY1"/>
              </a:cxn>
              <a:cxn ang="0">
                <a:pos x="connsiteX2" y="connsiteY2"/>
              </a:cxn>
              <a:cxn ang="0">
                <a:pos x="connsiteX3" y="connsiteY3"/>
              </a:cxn>
            </a:cxnLst>
            <a:rect l="l" t="t" r="r" b="b"/>
            <a:pathLst>
              <a:path w="7452951" h="13853751">
                <a:moveTo>
                  <a:pt x="0" y="0"/>
                </a:moveTo>
                <a:lnTo>
                  <a:pt x="7452951" y="0"/>
                </a:lnTo>
                <a:lnTo>
                  <a:pt x="7452951" y="13853751"/>
                </a:lnTo>
                <a:lnTo>
                  <a:pt x="0" y="13853751"/>
                </a:lnTo>
                <a:close/>
              </a:path>
            </a:pathLst>
          </a:custGeom>
        </p:spPr>
      </p:pic>
      <p:sp>
        <p:nvSpPr>
          <p:cNvPr id="60" name="Rectangle 59">
            <a:extLst>
              <a:ext uri="{FF2B5EF4-FFF2-40B4-BE49-F238E27FC236}">
                <a16:creationId xmlns:a16="http://schemas.microsoft.com/office/drawing/2014/main" id="{EC33A571-7583-27BD-2C54-F2976CBE9A93}"/>
              </a:ext>
            </a:extLst>
          </p:cNvPr>
          <p:cNvSpPr/>
          <p:nvPr/>
        </p:nvSpPr>
        <p:spPr>
          <a:xfrm rot="16200000">
            <a:off x="1872065" y="-1872067"/>
            <a:ext cx="2465287" cy="6209417"/>
          </a:xfrm>
          <a:prstGeom prst="rect">
            <a:avLst/>
          </a:prstGeom>
          <a:gradFill>
            <a:gsLst>
              <a:gs pos="36000">
                <a:srgbClr val="00898B">
                  <a:alpha val="82000"/>
                </a:srgbClr>
              </a:gs>
              <a:gs pos="88000">
                <a:srgbClr val="51C4C6">
                  <a:alpha val="0"/>
                </a:srgbClr>
              </a:gs>
              <a:gs pos="0">
                <a:srgbClr val="00403F"/>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a:extLst>
              <a:ext uri="{FF2B5EF4-FFF2-40B4-BE49-F238E27FC236}">
                <a16:creationId xmlns:a16="http://schemas.microsoft.com/office/drawing/2014/main" id="{47D4FC88-D2EB-539F-D9EE-11E943C0F0A5}"/>
              </a:ext>
            </a:extLst>
          </p:cNvPr>
          <p:cNvSpPr/>
          <p:nvPr/>
        </p:nvSpPr>
        <p:spPr>
          <a:xfrm rot="15885478">
            <a:off x="6039306" y="502964"/>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2" name="Text Placeholder 16">
            <a:extLst>
              <a:ext uri="{FF2B5EF4-FFF2-40B4-BE49-F238E27FC236}">
                <a16:creationId xmlns:a16="http://schemas.microsoft.com/office/drawing/2014/main" id="{1D4F1100-A2FA-0926-8701-A3BAB8DB31B2}"/>
              </a:ext>
            </a:extLst>
          </p:cNvPr>
          <p:cNvSpPr txBox="1">
            <a:spLocks/>
          </p:cNvSpPr>
          <p:nvPr/>
        </p:nvSpPr>
        <p:spPr>
          <a:xfrm>
            <a:off x="1524577" y="1579450"/>
            <a:ext cx="4431104" cy="491378"/>
          </a:xfrm>
          <a:prstGeom prst="rect">
            <a:avLst/>
          </a:prstGeom>
          <a:noFill/>
        </p:spPr>
        <p:txBody>
          <a:bodyPr anchor="ct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nSpc>
                <a:spcPts val="2960"/>
              </a:lnSpc>
              <a:spcBef>
                <a:spcPts val="0"/>
              </a:spcBef>
              <a:buNone/>
            </a:pPr>
            <a:r>
              <a:rPr lang="en-US" sz="2800" b="1" dirty="0">
                <a:solidFill>
                  <a:schemeClr val="bg1"/>
                </a:solidFill>
                <a:latin typeface="Calibri" panose="020F0502020204030204" pitchFamily="34" charset="0"/>
                <a:cs typeface="Calibri" panose="020F0502020204030204" pitchFamily="34" charset="0"/>
              </a:rPr>
              <a:t>Raccolta di casi di studio</a:t>
            </a:r>
          </a:p>
        </p:txBody>
      </p:sp>
      <p:cxnSp>
        <p:nvCxnSpPr>
          <p:cNvPr id="63" name="Straight Connector 62">
            <a:extLst>
              <a:ext uri="{FF2B5EF4-FFF2-40B4-BE49-F238E27FC236}">
                <a16:creationId xmlns:a16="http://schemas.microsoft.com/office/drawing/2014/main" id="{8AEFA4C6-E835-CFE7-1617-13F5A1AC0481}"/>
              </a:ext>
            </a:extLst>
          </p:cNvPr>
          <p:cNvCxnSpPr>
            <a:cxnSpLocks/>
          </p:cNvCxnSpPr>
          <p:nvPr/>
        </p:nvCxnSpPr>
        <p:spPr>
          <a:xfrm flipV="1">
            <a:off x="1725394" y="0"/>
            <a:ext cx="0" cy="150318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914FF8D1-0AB0-389F-EC6F-6709B2DADFB8}"/>
              </a:ext>
            </a:extLst>
          </p:cNvPr>
          <p:cNvCxnSpPr>
            <a:cxnSpLocks/>
          </p:cNvCxnSpPr>
          <p:nvPr/>
        </p:nvCxnSpPr>
        <p:spPr>
          <a:xfrm flipV="1">
            <a:off x="1750375" y="2111941"/>
            <a:ext cx="0" cy="335068"/>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F7C07CE2-7A07-BF57-9464-E38ABF532F4B}"/>
              </a:ext>
            </a:extLst>
          </p:cNvPr>
          <p:cNvSpPr/>
          <p:nvPr/>
        </p:nvSpPr>
        <p:spPr>
          <a:xfrm rot="4934003">
            <a:off x="-1217873" y="-52951"/>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032673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ECED4-7E4E-78FA-FF31-BBB3325FD9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AF050C-D2DA-AF87-1061-B143B40E0D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0079" r="20079"/>
          <a:stretch/>
        </p:blipFill>
        <p:spPr>
          <a:xfrm>
            <a:off x="3719901" y="1484183"/>
            <a:ext cx="3845550" cy="3534380"/>
          </a:xfrm>
          <a:prstGeom prst="rect">
            <a:avLst/>
          </a:prstGeom>
        </p:spPr>
      </p:pic>
      <p:grpSp>
        <p:nvGrpSpPr>
          <p:cNvPr id="23" name="Graphic 2">
            <a:extLst>
              <a:ext uri="{FF2B5EF4-FFF2-40B4-BE49-F238E27FC236}">
                <a16:creationId xmlns:a16="http://schemas.microsoft.com/office/drawing/2014/main" id="{1F9439F7-82B8-C714-8EDE-3F2F0E176593}"/>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D7F08EF1-288F-3D91-C531-D2A1052997F0}"/>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D4D4AB3A-74FD-4F58-ADDF-372049EA697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D4AC69FC-3BDC-B597-A79B-B0D846CF9C85}"/>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44742B5-AF6D-A14C-A01D-2D7CB50C360C}"/>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B75B774E-BB96-D307-34FA-A81FC446AA29}"/>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1EF474A2-12B9-C003-93D9-B410D44993AA}"/>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cxnSp>
        <p:nvCxnSpPr>
          <p:cNvPr id="90" name="Straight Connector 89">
            <a:extLst>
              <a:ext uri="{FF2B5EF4-FFF2-40B4-BE49-F238E27FC236}">
                <a16:creationId xmlns:a16="http://schemas.microsoft.com/office/drawing/2014/main" id="{6CAEC3CA-2DD2-3BAF-42FA-C0B53F188579}"/>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422B5665-DE9C-3608-E235-0212F798ECB0}"/>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FCA9EBB5-CE17-834F-195D-2CD598625FD2}"/>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30</a:t>
            </a:fld>
            <a:endParaRPr lang="en-US" dirty="0">
              <a:solidFill>
                <a:srgbClr val="262626"/>
              </a:solidFill>
            </a:endParaRPr>
          </a:p>
        </p:txBody>
      </p:sp>
      <p:sp>
        <p:nvSpPr>
          <p:cNvPr id="30" name="object 13">
            <a:extLst>
              <a:ext uri="{FF2B5EF4-FFF2-40B4-BE49-F238E27FC236}">
                <a16:creationId xmlns:a16="http://schemas.microsoft.com/office/drawing/2014/main" id="{39D1529D-F90C-2FD6-8C8F-0C8BDA4DBFB2}"/>
              </a:ext>
            </a:extLst>
          </p:cNvPr>
          <p:cNvSpPr/>
          <p:nvPr/>
        </p:nvSpPr>
        <p:spPr>
          <a:xfrm rot="16200000">
            <a:off x="1689531" y="-208294"/>
            <a:ext cx="3534381" cy="6919332"/>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1" name="TextBox 30">
            <a:extLst>
              <a:ext uri="{FF2B5EF4-FFF2-40B4-BE49-F238E27FC236}">
                <a16:creationId xmlns:a16="http://schemas.microsoft.com/office/drawing/2014/main" id="{3F899AB2-361B-594B-89D3-C97423182DB3}"/>
              </a:ext>
            </a:extLst>
          </p:cNvPr>
          <p:cNvSpPr txBox="1"/>
          <p:nvPr/>
        </p:nvSpPr>
        <p:spPr>
          <a:xfrm>
            <a:off x="848026" y="1931889"/>
            <a:ext cx="3214176" cy="297773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L'implementazione di questa rete intelligente basata sull'intelligenza artificiale ha portato a significativi miglioramenti in termini di efficienza energetica, risparmio sui costi operativi e sostenibilità. Il sistema ha ottenuto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riduzione del 20% delle perdite energetiche durante la distribuzione dell'elettricità e migliorato l'integrazione delle energie rinnovabili del 30%.</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Rendendo la rete più efficiente e adattabile, la soluzione ha abbassato i costi operativi e migliorato l'affidabilità delle fonti di energia rinnovabile, garantendo una fornitura di energia più stabile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per i consumatori.</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32" name="Group 31">
            <a:extLst>
              <a:ext uri="{FF2B5EF4-FFF2-40B4-BE49-F238E27FC236}">
                <a16:creationId xmlns:a16="http://schemas.microsoft.com/office/drawing/2014/main" id="{8B38A35F-067C-D76A-A3FF-AE00DCD1AF50}"/>
              </a:ext>
            </a:extLst>
          </p:cNvPr>
          <p:cNvGrpSpPr/>
          <p:nvPr/>
        </p:nvGrpSpPr>
        <p:grpSpPr>
          <a:xfrm>
            <a:off x="2286459" y="1218596"/>
            <a:ext cx="506531" cy="527128"/>
            <a:chOff x="3402050" y="5539672"/>
            <a:chExt cx="751576" cy="782137"/>
          </a:xfrm>
        </p:grpSpPr>
        <p:sp>
          <p:nvSpPr>
            <p:cNvPr id="33" name="Freeform 32">
              <a:extLst>
                <a:ext uri="{FF2B5EF4-FFF2-40B4-BE49-F238E27FC236}">
                  <a16:creationId xmlns:a16="http://schemas.microsoft.com/office/drawing/2014/main" id="{80A63358-A8E1-FBA3-B762-B4E524FACACA}"/>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34" name="Freeform 33">
              <a:extLst>
                <a:ext uri="{FF2B5EF4-FFF2-40B4-BE49-F238E27FC236}">
                  <a16:creationId xmlns:a16="http://schemas.microsoft.com/office/drawing/2014/main" id="{A5B02616-E652-68B0-F925-5C9AC164BA25}"/>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35" name="Freeform 34">
              <a:extLst>
                <a:ext uri="{FF2B5EF4-FFF2-40B4-BE49-F238E27FC236}">
                  <a16:creationId xmlns:a16="http://schemas.microsoft.com/office/drawing/2014/main" id="{9C86DAB9-DDFD-4608-BCFB-65F50B326F89}"/>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7" name="Freeform 36">
            <a:extLst>
              <a:ext uri="{FF2B5EF4-FFF2-40B4-BE49-F238E27FC236}">
                <a16:creationId xmlns:a16="http://schemas.microsoft.com/office/drawing/2014/main" id="{03D6E08A-3A43-0613-97F4-023FF971D367}"/>
              </a:ext>
            </a:extLst>
          </p:cNvPr>
          <p:cNvSpPr/>
          <p:nvPr/>
        </p:nvSpPr>
        <p:spPr>
          <a:xfrm rot="20624187">
            <a:off x="3842444" y="3944545"/>
            <a:ext cx="2017635" cy="1769831"/>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9" name="Text Placeholder 1">
            <a:extLst>
              <a:ext uri="{FF2B5EF4-FFF2-40B4-BE49-F238E27FC236}">
                <a16:creationId xmlns:a16="http://schemas.microsoft.com/office/drawing/2014/main" id="{98212D60-31B2-E4EA-1BD0-6C640923E58B}"/>
              </a:ext>
            </a:extLst>
          </p:cNvPr>
          <p:cNvSpPr txBox="1">
            <a:spLocks/>
          </p:cNvSpPr>
          <p:nvPr/>
        </p:nvSpPr>
        <p:spPr>
          <a:xfrm>
            <a:off x="569634" y="5650637"/>
            <a:ext cx="6389643" cy="2750029"/>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Inoltre, il sistema di intelligenza artificiale ha contribuito a prevenire blackout e guasti alla rete, prevedendo i picchi di domanda e riallocando automaticamente l'energia dove è più necessaria. La capacità di rilevare in anticipo potenziali guasti al sistema ha anche portato a una riduzione dei costi di manutenzione della rete e delle riparazioni di emergenza.</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Dal punto di vista ambientale, il sistema di rete intelligente contribuisce agli obiettivi di sostenibilità della Norvegia </a:t>
            </a:r>
            <a:r>
              <a:rPr lang="en-US" sz="1150" b="0" dirty="0" err="1">
                <a:solidFill>
                  <a:srgbClr val="262626"/>
                </a:solidFill>
              </a:rPr>
              <a:t>massimizzando </a:t>
            </a:r>
            <a:r>
              <a:rPr lang="en-US" sz="1150" b="0" dirty="0">
                <a:solidFill>
                  <a:srgbClr val="262626"/>
                </a:solidFill>
              </a:rPr>
              <a:t>l'uso di fonti di energia pulita e riducendo la dipendenza dall'energia di riserva basata sui combustibili fossili, in linea con l'impegno del Paese verso la neutralità carbonica e la transizione verso l'energia verde.</a:t>
            </a:r>
          </a:p>
          <a:p>
            <a:pPr algn="just">
              <a:lnSpc>
                <a:spcPts val="1220"/>
              </a:lnSpc>
              <a:spcBef>
                <a:spcPts val="0"/>
              </a:spcBef>
            </a:pPr>
            <a:r>
              <a:rPr lang="en-US" sz="1150" b="0" dirty="0">
                <a:solidFill>
                  <a:srgbClr val="262626"/>
                </a:solidFill>
              </a:rPr>
              <a:t> </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Inoltre, le aziende energetiche e gli operatori di rete possono utilizzare le informazioni fornite dal sistema di IA per sviluppare politiche energetiche e strategie di investimento più efficaci, garantendo che i miglioramenti delle infrastrutture siano in linea con la domanda energetica futura e gli obiettivi di sostenibilità.</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Il successo dell'implementazione dell'IA nella rete intelligente norvegese funge da modello per altri Paesi che intendono </a:t>
            </a:r>
            <a:r>
              <a:rPr lang="en-US" sz="1150" b="0" dirty="0" err="1">
                <a:solidFill>
                  <a:srgbClr val="262626"/>
                </a:solidFill>
              </a:rPr>
              <a:t>modernizzare </a:t>
            </a:r>
            <a:r>
              <a:rPr lang="en-US" sz="1150" b="0" dirty="0">
                <a:solidFill>
                  <a:srgbClr val="262626"/>
                </a:solidFill>
              </a:rPr>
              <a:t>i propri sistemi di distribuzione dell'energia. Grazie ai continui progressi nell'IA e nella tecnologia delle reti intelligenti, nei prossimi anni sono previsti ulteriori miglioramenti in termini di efficienza energetica, riduzione dei costi e </a:t>
            </a:r>
            <a:r>
              <a:rPr lang="en-US" sz="1150" b="0" dirty="0" err="1">
                <a:solidFill>
                  <a:srgbClr val="262626"/>
                </a:solidFill>
              </a:rPr>
              <a:t>utilizzo</a:t>
            </a:r>
            <a:r>
              <a:rPr lang="en-US" sz="1150" b="0" dirty="0">
                <a:solidFill>
                  <a:srgbClr val="262626"/>
                </a:solidFill>
              </a:rPr>
              <a:t> delle energie rinnovabili.</a:t>
            </a:r>
          </a:p>
          <a:p>
            <a:pPr algn="just">
              <a:lnSpc>
                <a:spcPts val="1220"/>
              </a:lnSpc>
              <a:spcBef>
                <a:spcPts val="0"/>
              </a:spcBef>
            </a:pPr>
            <a:endParaRPr lang="en-US" sz="1150" b="0" dirty="0">
              <a:solidFill>
                <a:srgbClr val="262626"/>
              </a:solidFill>
            </a:endParaRPr>
          </a:p>
        </p:txBody>
      </p:sp>
      <p:sp>
        <p:nvSpPr>
          <p:cNvPr id="10" name="Freeform 9">
            <a:extLst>
              <a:ext uri="{FF2B5EF4-FFF2-40B4-BE49-F238E27FC236}">
                <a16:creationId xmlns:a16="http://schemas.microsoft.com/office/drawing/2014/main" id="{57C6045C-092E-040F-89F5-D461FEC6D2F3}"/>
              </a:ext>
            </a:extLst>
          </p:cNvPr>
          <p:cNvSpPr/>
          <p:nvPr/>
        </p:nvSpPr>
        <p:spPr>
          <a:xfrm>
            <a:off x="-575989" y="8601206"/>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25531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8037AA42-C4BF-0C44-8C5F-E9A2D82E9B42}"/>
              </a:ext>
            </a:extLst>
          </p:cNvPr>
          <p:cNvSpPr>
            <a:spLocks noGrp="1"/>
          </p:cNvSpPr>
          <p:nvPr>
            <p:ph type="body" sz="quarter" idx="44"/>
          </p:nvPr>
        </p:nvSpPr>
        <p:spPr>
          <a:prstGeom prst="rect">
            <a:avLst/>
          </a:prstGeom>
        </p:spPr>
        <p:txBody>
          <a:bodyPr/>
          <a:lstStyle/>
          <a:p>
            <a:r>
              <a:rPr lang="en-US" sz="2600" b="0" dirty="0" err="1"/>
              <a:t>www.</a:t>
            </a:r>
            <a:r>
              <a:rPr lang="en-US" sz="2600" b="1" dirty="0" err="1"/>
              <a:t>sustainvet</a:t>
            </a:r>
            <a:r>
              <a:rPr lang="en-US" sz="2600" dirty="0" err="1"/>
              <a:t>.</a:t>
            </a:r>
            <a:r>
              <a:rPr lang="en-US" sz="2600" b="0" dirty="0" err="1"/>
              <a:t>eu</a:t>
            </a:r>
            <a:endParaRPr lang="en-US" sz="2600" b="0" dirty="0"/>
          </a:p>
        </p:txBody>
      </p:sp>
      <p:sp>
        <p:nvSpPr>
          <p:cNvPr id="45" name="Text Placeholder 5">
            <a:extLst>
              <a:ext uri="{FF2B5EF4-FFF2-40B4-BE49-F238E27FC236}">
                <a16:creationId xmlns:a16="http://schemas.microsoft.com/office/drawing/2014/main" id="{D1A76A48-5B02-892D-C99D-FE6FA55D3632}"/>
              </a:ext>
            </a:extLst>
          </p:cNvPr>
          <p:cNvSpPr txBox="1">
            <a:spLocks/>
          </p:cNvSpPr>
          <p:nvPr/>
        </p:nvSpPr>
        <p:spPr>
          <a:xfrm>
            <a:off x="522887" y="8762412"/>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buNone/>
            </a:pPr>
            <a:r>
              <a:rPr lang="en-US" sz="2000" b="1" dirty="0">
                <a:solidFill>
                  <a:srgbClr val="00898B"/>
                </a:solidFill>
                <a:latin typeface="Calibri" panose="020F0502020204030204" pitchFamily="34" charset="0"/>
                <a:cs typeface="Calibri" panose="020F0502020204030204" pitchFamily="34" charset="0"/>
              </a:rPr>
              <a:t>Segui il nostro viaggio</a:t>
            </a:r>
          </a:p>
        </p:txBody>
      </p:sp>
      <p:sp>
        <p:nvSpPr>
          <p:cNvPr id="3" name="Freeform 2">
            <a:extLst>
              <a:ext uri="{FF2B5EF4-FFF2-40B4-BE49-F238E27FC236}">
                <a16:creationId xmlns:a16="http://schemas.microsoft.com/office/drawing/2014/main" id="{34E5F1B5-1071-8D09-7EA4-25240572742F}"/>
              </a:ext>
            </a:extLst>
          </p:cNvPr>
          <p:cNvSpPr/>
          <p:nvPr/>
        </p:nvSpPr>
        <p:spPr>
          <a:xfrm rot="21312845">
            <a:off x="-610311" y="6380592"/>
            <a:ext cx="2819538" cy="247324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grpSp>
        <p:nvGrpSpPr>
          <p:cNvPr id="5" name="Graphic 3">
            <a:extLst>
              <a:ext uri="{FF2B5EF4-FFF2-40B4-BE49-F238E27FC236}">
                <a16:creationId xmlns:a16="http://schemas.microsoft.com/office/drawing/2014/main" id="{86FD135B-D890-E15B-F3B1-B19AE8C60560}"/>
              </a:ext>
            </a:extLst>
          </p:cNvPr>
          <p:cNvGrpSpPr/>
          <p:nvPr/>
        </p:nvGrpSpPr>
        <p:grpSpPr>
          <a:xfrm>
            <a:off x="1037262" y="9195040"/>
            <a:ext cx="387003" cy="387003"/>
            <a:chOff x="1950027" y="2499889"/>
            <a:chExt cx="850463" cy="850463"/>
          </a:xfrm>
        </p:grpSpPr>
        <p:sp>
          <p:nvSpPr>
            <p:cNvPr id="6" name="Freeform 5">
              <a:extLst>
                <a:ext uri="{FF2B5EF4-FFF2-40B4-BE49-F238E27FC236}">
                  <a16:creationId xmlns:a16="http://schemas.microsoft.com/office/drawing/2014/main" id="{0B2B6FFF-122D-7F0D-1401-F5B4FA5BE878}"/>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7" name="Graphic 3">
              <a:extLst>
                <a:ext uri="{FF2B5EF4-FFF2-40B4-BE49-F238E27FC236}">
                  <a16:creationId xmlns:a16="http://schemas.microsoft.com/office/drawing/2014/main" id="{36F05FB3-4E54-B17E-3ABB-817E4A044D4C}"/>
                </a:ext>
              </a:extLst>
            </p:cNvPr>
            <p:cNvGrpSpPr/>
            <p:nvPr/>
          </p:nvGrpSpPr>
          <p:grpSpPr>
            <a:xfrm>
              <a:off x="2107521" y="2657382"/>
              <a:ext cx="535476" cy="535477"/>
              <a:chOff x="2107521" y="2657382"/>
              <a:chExt cx="535476" cy="535477"/>
            </a:xfrm>
            <a:solidFill>
              <a:srgbClr val="FFFFFF"/>
            </a:solidFill>
          </p:grpSpPr>
          <p:sp>
            <p:nvSpPr>
              <p:cNvPr id="8" name="Freeform 7">
                <a:extLst>
                  <a:ext uri="{FF2B5EF4-FFF2-40B4-BE49-F238E27FC236}">
                    <a16:creationId xmlns:a16="http://schemas.microsoft.com/office/drawing/2014/main" id="{7E0A8E0B-CDB1-D1B7-1235-E70F0C2759CC}"/>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4398F48F-B10B-322E-0AE3-E1B6378DCCB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00B72925-0CFC-A744-D8FB-4AB7287754A5}"/>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1" name="Group 10">
            <a:extLst>
              <a:ext uri="{FF2B5EF4-FFF2-40B4-BE49-F238E27FC236}">
                <a16:creationId xmlns:a16="http://schemas.microsoft.com/office/drawing/2014/main" id="{7DA1F53D-CAAC-79A2-6521-9EDF86F9F8DB}"/>
              </a:ext>
            </a:extLst>
          </p:cNvPr>
          <p:cNvGrpSpPr/>
          <p:nvPr/>
        </p:nvGrpSpPr>
        <p:grpSpPr>
          <a:xfrm>
            <a:off x="565034" y="9195040"/>
            <a:ext cx="387003" cy="387003"/>
            <a:chOff x="3094393" y="4759137"/>
            <a:chExt cx="1074283" cy="1074283"/>
          </a:xfrm>
        </p:grpSpPr>
        <p:sp>
          <p:nvSpPr>
            <p:cNvPr id="12" name="Freeform 11">
              <a:extLst>
                <a:ext uri="{FF2B5EF4-FFF2-40B4-BE49-F238E27FC236}">
                  <a16:creationId xmlns:a16="http://schemas.microsoft.com/office/drawing/2014/main" id="{3F516EFF-AB82-79D2-799D-164ABAB57510}"/>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33D7267B-D6C9-F484-C129-0F0A9F365246}"/>
                </a:ext>
              </a:extLst>
            </p:cNvPr>
            <p:cNvGrpSpPr/>
            <p:nvPr/>
          </p:nvGrpSpPr>
          <p:grpSpPr>
            <a:xfrm>
              <a:off x="3303016" y="4946695"/>
              <a:ext cx="685139" cy="655838"/>
              <a:chOff x="3303016" y="4946695"/>
              <a:chExt cx="685139" cy="655838"/>
            </a:xfrm>
          </p:grpSpPr>
          <p:sp>
            <p:nvSpPr>
              <p:cNvPr id="14" name="Freeform 13">
                <a:extLst>
                  <a:ext uri="{FF2B5EF4-FFF2-40B4-BE49-F238E27FC236}">
                    <a16:creationId xmlns:a16="http://schemas.microsoft.com/office/drawing/2014/main" id="{4CB21FB3-A272-5B8D-1EA0-DB56DD0ADFF9}"/>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CD44F07-EF09-8DC2-427F-01BEABD8214F}"/>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946F18-7C80-0758-AC1E-55BB72AE53F1}"/>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nvGrpSpPr>
          <p:cNvPr id="22" name="Group 21">
            <a:extLst>
              <a:ext uri="{FF2B5EF4-FFF2-40B4-BE49-F238E27FC236}">
                <a16:creationId xmlns:a16="http://schemas.microsoft.com/office/drawing/2014/main" id="{09AFAD51-6136-00BF-1CD9-F03D3546A38F}"/>
              </a:ext>
            </a:extLst>
          </p:cNvPr>
          <p:cNvGrpSpPr/>
          <p:nvPr/>
        </p:nvGrpSpPr>
        <p:grpSpPr>
          <a:xfrm>
            <a:off x="2977051" y="3028401"/>
            <a:ext cx="4582624" cy="3248631"/>
            <a:chOff x="3514247" y="3213129"/>
            <a:chExt cx="4045428" cy="2867812"/>
          </a:xfrm>
        </p:grpSpPr>
        <p:grpSp>
          <p:nvGrpSpPr>
            <p:cNvPr id="39" name="Group 38">
              <a:extLst>
                <a:ext uri="{FF2B5EF4-FFF2-40B4-BE49-F238E27FC236}">
                  <a16:creationId xmlns:a16="http://schemas.microsoft.com/office/drawing/2014/main" id="{BBDF820D-1D3B-C048-8374-C7B066444E67}"/>
                </a:ext>
              </a:extLst>
            </p:cNvPr>
            <p:cNvGrpSpPr/>
            <p:nvPr/>
          </p:nvGrpSpPr>
          <p:grpSpPr>
            <a:xfrm>
              <a:off x="3514247" y="3213129"/>
              <a:ext cx="4045428" cy="2867812"/>
              <a:chOff x="1950804" y="3053151"/>
              <a:chExt cx="4822141" cy="3418425"/>
            </a:xfrm>
          </p:grpSpPr>
          <p:pic>
            <p:nvPicPr>
              <p:cNvPr id="40" name="Picture 39">
                <a:extLst>
                  <a:ext uri="{FF2B5EF4-FFF2-40B4-BE49-F238E27FC236}">
                    <a16:creationId xmlns:a16="http://schemas.microsoft.com/office/drawing/2014/main" id="{9F8F125C-7C44-424A-B903-29477776DB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41" name="Rectangle 40">
                <a:extLst>
                  <a:ext uri="{FF2B5EF4-FFF2-40B4-BE49-F238E27FC236}">
                    <a16:creationId xmlns:a16="http://schemas.microsoft.com/office/drawing/2014/main" id="{E5E9A08E-785C-EB43-8924-ACE2F42A1FBC}"/>
                  </a:ext>
                </a:extLst>
              </p:cNvPr>
              <p:cNvSpPr/>
              <p:nvPr/>
            </p:nvSpPr>
            <p:spPr>
              <a:xfrm>
                <a:off x="2791253" y="3350557"/>
                <a:ext cx="3981692" cy="2462739"/>
              </a:xfrm>
              <a:prstGeom prst="rect">
                <a:avLst/>
              </a:prstGeom>
              <a:solidFill>
                <a:srgbClr val="F4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sp>
          <p:nvSpPr>
            <p:cNvPr id="21" name="Rectangle 20">
              <a:extLst>
                <a:ext uri="{FF2B5EF4-FFF2-40B4-BE49-F238E27FC236}">
                  <a16:creationId xmlns:a16="http://schemas.microsoft.com/office/drawing/2014/main" id="{4FCFD2B9-30E5-3462-67D2-7F089F2F438E}"/>
                </a:ext>
              </a:extLst>
            </p:cNvPr>
            <p:cNvSpPr/>
            <p:nvPr/>
          </p:nvSpPr>
          <p:spPr>
            <a:xfrm>
              <a:off x="4219323" y="3568085"/>
              <a:ext cx="3340352" cy="1906177"/>
            </a:xfrm>
            <a:prstGeom prst="rect">
              <a:avLst/>
            </a:prstGeom>
            <a:blipFill>
              <a:blip r:embed="rId3" cstate="screen">
                <a:extLst>
                  <a:ext uri="{28A0092B-C50C-407E-A947-70E740481C1C}">
                    <a14:useLocalDpi xmlns:a14="http://schemas.microsoft.com/office/drawing/2010/main"/>
                  </a:ext>
                </a:extLst>
              </a:blip>
              <a:srcRect/>
              <a:stretch>
                <a:fillRect l="-1511" t="-2146" r="-3562" b="-12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6" name="Group 25">
            <a:extLst>
              <a:ext uri="{FF2B5EF4-FFF2-40B4-BE49-F238E27FC236}">
                <a16:creationId xmlns:a16="http://schemas.microsoft.com/office/drawing/2014/main" id="{299DEB76-D21A-9D07-0161-C2E8B957E2FC}"/>
              </a:ext>
            </a:extLst>
          </p:cNvPr>
          <p:cNvGrpSpPr/>
          <p:nvPr/>
        </p:nvGrpSpPr>
        <p:grpSpPr>
          <a:xfrm rot="20570557">
            <a:off x="3733710" y="5295044"/>
            <a:ext cx="1350264" cy="1344145"/>
            <a:chOff x="2301368" y="4765438"/>
            <a:chExt cx="1350264" cy="1344145"/>
          </a:xfrm>
        </p:grpSpPr>
        <p:sp>
          <p:nvSpPr>
            <p:cNvPr id="23" name="Oval 22">
              <a:extLst>
                <a:ext uri="{FF2B5EF4-FFF2-40B4-BE49-F238E27FC236}">
                  <a16:creationId xmlns:a16="http://schemas.microsoft.com/office/drawing/2014/main" id="{43B7BC31-8D05-D83D-0259-7A75DD3BB654}"/>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A444FF59-0579-790D-D26A-41FC4CFC9F25}"/>
                </a:ext>
              </a:extLst>
            </p:cNvPr>
            <p:cNvSpPr txBox="1"/>
            <p:nvPr/>
          </p:nvSpPr>
          <p:spPr>
            <a:xfrm>
              <a:off x="2301368" y="5052789"/>
              <a:ext cx="1350264" cy="769441"/>
            </a:xfrm>
            <a:prstGeom prst="rect">
              <a:avLst/>
            </a:prstGeom>
            <a:noFill/>
          </p:spPr>
          <p:txBody>
            <a:bodyPr wrap="square">
              <a:spAutoFit/>
            </a:bodyPr>
            <a:lstStyle/>
            <a:p>
              <a:pPr algn="ctr"/>
              <a:r>
                <a:rPr lang="en-US" sz="2200" b="1"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Clicca per visitare</a:t>
              </a:r>
              <a:endParaRPr lang="en-US" sz="22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95039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2" name="Straight Connector 161">
            <a:extLst>
              <a:ext uri="{FF2B5EF4-FFF2-40B4-BE49-F238E27FC236}">
                <a16:creationId xmlns:a16="http://schemas.microsoft.com/office/drawing/2014/main" id="{C9C27930-225F-F99C-E07C-F7AE671EBE55}"/>
              </a:ext>
            </a:extLst>
          </p:cNvPr>
          <p:cNvCxnSpPr>
            <a:cxnSpLocks/>
          </p:cNvCxnSpPr>
          <p:nvPr/>
        </p:nvCxnSpPr>
        <p:spPr>
          <a:xfrm flipV="1">
            <a:off x="1410318" y="0"/>
            <a:ext cx="0" cy="141938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225" name="Picture 224">
            <a:extLst>
              <a:ext uri="{FF2B5EF4-FFF2-40B4-BE49-F238E27FC236}">
                <a16:creationId xmlns:a16="http://schemas.microsoft.com/office/drawing/2014/main" id="{7F47AC8B-EFBF-D830-0C2C-8EE39D4A25E1}"/>
              </a:ext>
            </a:extLst>
          </p:cNvPr>
          <p:cNvPicPr>
            <a:picLocks noChangeAspect="1"/>
          </p:cNvPicPr>
          <p:nvPr/>
        </p:nvPicPr>
        <p:blipFill rotWithShape="1">
          <a:blip r:embed="rId2"/>
          <a:srcRect t="8000" b="8000"/>
          <a:stretch/>
        </p:blipFill>
        <p:spPr>
          <a:xfrm>
            <a:off x="-296" y="1419380"/>
            <a:ext cx="7559675" cy="3333766"/>
          </a:xfrm>
          <a:prstGeom prst="rect">
            <a:avLst/>
          </a:prstGeom>
        </p:spPr>
      </p:pic>
      <p:sp>
        <p:nvSpPr>
          <p:cNvPr id="12" name="object 13">
            <a:extLst>
              <a:ext uri="{FF2B5EF4-FFF2-40B4-BE49-F238E27FC236}">
                <a16:creationId xmlns:a16="http://schemas.microsoft.com/office/drawing/2014/main" id="{FDFD56FC-CC0E-28F1-5418-04F22CDE988E}"/>
              </a:ext>
            </a:extLst>
          </p:cNvPr>
          <p:cNvSpPr/>
          <p:nvPr/>
        </p:nvSpPr>
        <p:spPr>
          <a:xfrm>
            <a:off x="509999" y="2693035"/>
            <a:ext cx="3128424" cy="2536891"/>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55FEE274-29F0-F895-4FA8-76927263BBAA}"/>
              </a:ext>
            </a:extLst>
          </p:cNvPr>
          <p:cNvSpPr txBox="1">
            <a:spLocks/>
          </p:cNvSpPr>
          <p:nvPr/>
        </p:nvSpPr>
        <p:spPr>
          <a:xfrm>
            <a:off x="738301" y="2943361"/>
            <a:ext cx="2655394" cy="493776"/>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MooMonitor+: </a:t>
            </a:r>
          </a:p>
          <a:p>
            <a:pPr marL="0" indent="0">
              <a:lnSpc>
                <a:spcPts val="2300"/>
              </a:lnSpc>
              <a:spcBef>
                <a:spcPts val="0"/>
              </a:spcBef>
              <a:buNone/>
            </a:pPr>
            <a:endParaRPr lang="en-US" sz="2400" b="1" dirty="0">
              <a:solidFill>
                <a:schemeClr val="bg1"/>
              </a:solidFill>
              <a:latin typeface="Calibri" panose="020F0502020204030204" pitchFamily="34" charset="0"/>
              <a:cs typeface="Calibri" panose="020F0502020204030204" pitchFamily="34" charset="0"/>
            </a:endParaRPr>
          </a:p>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Monitoraggio delle vacche da latte basato sull'intelligenza artificiale di Dairymaster </a:t>
            </a:r>
          </a:p>
        </p:txBody>
      </p:sp>
      <p:sp>
        <p:nvSpPr>
          <p:cNvPr id="19" name="Text Placeholder 5">
            <a:extLst>
              <a:ext uri="{FF2B5EF4-FFF2-40B4-BE49-F238E27FC236}">
                <a16:creationId xmlns:a16="http://schemas.microsoft.com/office/drawing/2014/main" id="{A383CEF9-70A4-F8C6-7E58-9E054DBFA02A}"/>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la formazione e mio marito e i miei figli mi hanno sostenuto moltissimo, incoraggiandomi.</a:t>
            </a:r>
          </a:p>
        </p:txBody>
      </p:sp>
      <p:sp>
        <p:nvSpPr>
          <p:cNvPr id="129" name="Freeform 128">
            <a:extLst>
              <a:ext uri="{FF2B5EF4-FFF2-40B4-BE49-F238E27FC236}">
                <a16:creationId xmlns:a16="http://schemas.microsoft.com/office/drawing/2014/main" id="{3780C03A-4048-7758-9C75-9112F1B482E2}"/>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41" name="TextBox 140">
            <a:extLst>
              <a:ext uri="{FF2B5EF4-FFF2-40B4-BE49-F238E27FC236}">
                <a16:creationId xmlns:a16="http://schemas.microsoft.com/office/drawing/2014/main" id="{60E294E6-2DD3-58FF-9B06-07264FD146F7}"/>
              </a:ext>
            </a:extLst>
          </p:cNvPr>
          <p:cNvSpPr txBox="1"/>
          <p:nvPr/>
        </p:nvSpPr>
        <p:spPr>
          <a:xfrm>
            <a:off x="1601624" y="67303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163" name="Graphic 2">
            <a:extLst>
              <a:ext uri="{FF2B5EF4-FFF2-40B4-BE49-F238E27FC236}">
                <a16:creationId xmlns:a16="http://schemas.microsoft.com/office/drawing/2014/main" id="{0EB5BD72-5B7A-A110-0A97-3007180FB33C}"/>
              </a:ext>
            </a:extLst>
          </p:cNvPr>
          <p:cNvGrpSpPr/>
          <p:nvPr/>
        </p:nvGrpSpPr>
        <p:grpSpPr>
          <a:xfrm>
            <a:off x="330776" y="528761"/>
            <a:ext cx="414291" cy="413839"/>
            <a:chOff x="7257599" y="768348"/>
            <a:chExt cx="868457" cy="867509"/>
          </a:xfrm>
          <a:solidFill>
            <a:schemeClr val="bg1"/>
          </a:solidFill>
        </p:grpSpPr>
        <p:sp>
          <p:nvSpPr>
            <p:cNvPr id="164" name="Freeform 163">
              <a:extLst>
                <a:ext uri="{FF2B5EF4-FFF2-40B4-BE49-F238E27FC236}">
                  <a16:creationId xmlns:a16="http://schemas.microsoft.com/office/drawing/2014/main" id="{C32B5182-DC89-FB2A-FF06-3B5BD0B36DF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5" name="Freeform 164">
              <a:extLst>
                <a:ext uri="{FF2B5EF4-FFF2-40B4-BE49-F238E27FC236}">
                  <a16:creationId xmlns:a16="http://schemas.microsoft.com/office/drawing/2014/main" id="{C8F77369-0600-3032-1128-3762CD05726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6" name="Freeform 165">
              <a:extLst>
                <a:ext uri="{FF2B5EF4-FFF2-40B4-BE49-F238E27FC236}">
                  <a16:creationId xmlns:a16="http://schemas.microsoft.com/office/drawing/2014/main" id="{77E20D41-6611-B9BE-1A95-C5315673DD1E}"/>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7" name="Freeform 166">
              <a:extLst>
                <a:ext uri="{FF2B5EF4-FFF2-40B4-BE49-F238E27FC236}">
                  <a16:creationId xmlns:a16="http://schemas.microsoft.com/office/drawing/2014/main" id="{570730AC-328E-6011-081D-C967180F749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8" name="Freeform 167">
              <a:extLst>
                <a:ext uri="{FF2B5EF4-FFF2-40B4-BE49-F238E27FC236}">
                  <a16:creationId xmlns:a16="http://schemas.microsoft.com/office/drawing/2014/main" id="{18C7EDB2-85C4-4432-C4F6-62524991112C}"/>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97" name="Group 196">
            <a:extLst>
              <a:ext uri="{FF2B5EF4-FFF2-40B4-BE49-F238E27FC236}">
                <a16:creationId xmlns:a16="http://schemas.microsoft.com/office/drawing/2014/main" id="{D3615659-35C3-4862-26CE-48EEB3FBFD11}"/>
              </a:ext>
            </a:extLst>
          </p:cNvPr>
          <p:cNvGrpSpPr/>
          <p:nvPr/>
        </p:nvGrpSpPr>
        <p:grpSpPr>
          <a:xfrm rot="16200000">
            <a:off x="580124" y="306956"/>
            <a:ext cx="793054" cy="947012"/>
            <a:chOff x="547405" y="6570863"/>
            <a:chExt cx="1035254" cy="1236230"/>
          </a:xfrm>
        </p:grpSpPr>
        <p:sp>
          <p:nvSpPr>
            <p:cNvPr id="198" name="Freeform 197">
              <a:extLst>
                <a:ext uri="{FF2B5EF4-FFF2-40B4-BE49-F238E27FC236}">
                  <a16:creationId xmlns:a16="http://schemas.microsoft.com/office/drawing/2014/main" id="{236C915D-A7A2-EFEC-2A0F-8FBB6057C73B}"/>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199" name="Graphic 15">
              <a:extLst>
                <a:ext uri="{FF2B5EF4-FFF2-40B4-BE49-F238E27FC236}">
                  <a16:creationId xmlns:a16="http://schemas.microsoft.com/office/drawing/2014/main" id="{472B60FE-54BE-674D-0444-FFFF60D1F481}"/>
                </a:ext>
              </a:extLst>
            </p:cNvPr>
            <p:cNvGrpSpPr/>
            <p:nvPr/>
          </p:nvGrpSpPr>
          <p:grpSpPr>
            <a:xfrm>
              <a:off x="1006279" y="7689162"/>
              <a:ext cx="118191" cy="117931"/>
              <a:chOff x="1006279" y="7689162"/>
              <a:chExt cx="118191" cy="117931"/>
            </a:xfrm>
          </p:grpSpPr>
          <p:sp>
            <p:nvSpPr>
              <p:cNvPr id="203" name="Freeform 202">
                <a:extLst>
                  <a:ext uri="{FF2B5EF4-FFF2-40B4-BE49-F238E27FC236}">
                    <a16:creationId xmlns:a16="http://schemas.microsoft.com/office/drawing/2014/main" id="{428D9C63-283B-4914-4464-3AB9D4125F5F}"/>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204" name="Freeform 203">
                <a:extLst>
                  <a:ext uri="{FF2B5EF4-FFF2-40B4-BE49-F238E27FC236}">
                    <a16:creationId xmlns:a16="http://schemas.microsoft.com/office/drawing/2014/main" id="{F5791B41-A7B1-896A-4D8C-9FABDA9463B0}"/>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200" name="Graphic 15">
              <a:extLst>
                <a:ext uri="{FF2B5EF4-FFF2-40B4-BE49-F238E27FC236}">
                  <a16:creationId xmlns:a16="http://schemas.microsoft.com/office/drawing/2014/main" id="{34C78768-50FA-FFA2-E226-1BE9933DB9E5}"/>
                </a:ext>
              </a:extLst>
            </p:cNvPr>
            <p:cNvGrpSpPr/>
            <p:nvPr/>
          </p:nvGrpSpPr>
          <p:grpSpPr>
            <a:xfrm>
              <a:off x="547405" y="6570863"/>
              <a:ext cx="1035254" cy="914993"/>
              <a:chOff x="547405" y="6570863"/>
              <a:chExt cx="1035254" cy="914993"/>
            </a:xfrm>
          </p:grpSpPr>
          <p:sp>
            <p:nvSpPr>
              <p:cNvPr id="201" name="Freeform 200">
                <a:extLst>
                  <a:ext uri="{FF2B5EF4-FFF2-40B4-BE49-F238E27FC236}">
                    <a16:creationId xmlns:a16="http://schemas.microsoft.com/office/drawing/2014/main" id="{8BC5868E-F95C-2D4E-3C97-31257B866CC4}"/>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AC5B0BF1-C817-8CE3-37D0-FE571044241A}"/>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sp>
        <p:nvSpPr>
          <p:cNvPr id="226" name="Text Placeholder 35">
            <a:extLst>
              <a:ext uri="{FF2B5EF4-FFF2-40B4-BE49-F238E27FC236}">
                <a16:creationId xmlns:a16="http://schemas.microsoft.com/office/drawing/2014/main" id="{C0D99B9E-641D-ECB7-4C23-DC26BAE00FDF}"/>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Irlanda</a:t>
            </a:r>
          </a:p>
          <a:p>
            <a:pPr marL="0" indent="0">
              <a:buNone/>
            </a:pP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6C05F962-9B7C-AF25-F364-961C91BB9345}"/>
              </a:ext>
            </a:extLst>
          </p:cNvPr>
          <p:cNvSpPr txBox="1"/>
          <p:nvPr/>
        </p:nvSpPr>
        <p:spPr>
          <a:xfrm>
            <a:off x="601146" y="608622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74652AEC-F9F0-1A4E-DE98-129EDAAAF13D}"/>
              </a:ext>
            </a:extLst>
          </p:cNvPr>
          <p:cNvSpPr txBox="1">
            <a:spLocks/>
          </p:cNvSpPr>
          <p:nvPr/>
        </p:nvSpPr>
        <p:spPr>
          <a:xfrm>
            <a:off x="619218" y="6583563"/>
            <a:ext cx="6389643" cy="3663556"/>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L'allevamento di vacche da latte richiede un monitoraggio continuo della salute e dello stato riproduttivo delle vacche per mantenere la produttività e il benessere degli animali. Tradizionalmente, gli allevatori si affidavano all'osservazione visiva e al monitoraggio manuale, che richiedevano molto tempo, </a:t>
            </a:r>
            <a:r>
              <a:rPr lang="en-US" sz="1150" b="0" dirty="0" err="1">
                <a:solidFill>
                  <a:srgbClr val="262626"/>
                </a:solidFill>
              </a:rPr>
              <a:t>erano laboriosi </a:t>
            </a:r>
            <a:r>
              <a:rPr lang="en-US" sz="1150" b="0" dirty="0">
                <a:solidFill>
                  <a:srgbClr val="262626"/>
                </a:solidFill>
              </a:rPr>
              <a:t>e spesso imprecisi nel rilevare i primi segni di </a:t>
            </a:r>
            <a:r>
              <a:rPr lang="en-US" sz="1150" b="0" dirty="0" err="1">
                <a:solidFill>
                  <a:srgbClr val="262626"/>
                </a:solidFill>
              </a:rPr>
              <a:t>estro </a:t>
            </a:r>
            <a:r>
              <a:rPr lang="en-US" sz="1150" b="0" dirty="0">
                <a:solidFill>
                  <a:srgbClr val="262626"/>
                </a:solidFill>
              </a:rPr>
              <a:t>(calore) o malattia. La mancata individuazione di questi indicatori comportava una riduzione dei tassi di fertilità, intervalli di parto più lunghi, una minore produzione di latte e un aumento dei costi veterinari a causa del ritardo nel trattamento dei problemi di salute. Inoltre, era difficile </a:t>
            </a:r>
            <a:r>
              <a:rPr lang="en-US" sz="1150" b="0" dirty="0" err="1">
                <a:solidFill>
                  <a:srgbClr val="262626"/>
                </a:solidFill>
              </a:rPr>
              <a:t>ottimizzare </a:t>
            </a:r>
            <a:r>
              <a:rPr lang="en-US" sz="1150" b="0" dirty="0">
                <a:solidFill>
                  <a:srgbClr val="262626"/>
                </a:solidFill>
              </a:rPr>
              <a:t>l'assunzione di mangime e la ruminazione senza un metodo preciso per monitorare </a:t>
            </a:r>
            <a:r>
              <a:rPr lang="en-US" sz="1150" b="0" dirty="0" err="1">
                <a:solidFill>
                  <a:srgbClr val="262626"/>
                </a:solidFill>
              </a:rPr>
              <a:t>il comportamento</a:t>
            </a:r>
            <a:r>
              <a:rPr lang="en-US" sz="1150" b="0" dirty="0">
                <a:solidFill>
                  <a:srgbClr val="262626"/>
                </a:solidFill>
              </a:rPr>
              <a:t> individuale delle vacche</a:t>
            </a:r>
            <a:r>
              <a:rPr lang="en-US" sz="1150" b="0" dirty="0" err="1">
                <a:solidFill>
                  <a:srgbClr val="262626"/>
                </a:solidFill>
              </a:rPr>
              <a:t>.</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Per affrontare queste sfide, era necessaria una soluzione tecnologica in grado di fornire un monitoraggio automatizzato e in tempo reale del </a:t>
            </a:r>
            <a:r>
              <a:rPr lang="en-US" sz="1150" b="0" dirty="0" err="1">
                <a:solidFill>
                  <a:srgbClr val="262626"/>
                </a:solidFill>
              </a:rPr>
              <a:t>comportamento </a:t>
            </a:r>
            <a:r>
              <a:rPr lang="en-US" sz="1150" b="0" dirty="0">
                <a:solidFill>
                  <a:srgbClr val="262626"/>
                </a:solidFill>
              </a:rPr>
              <a:t>e della salute delle vacche, consentendo agli allevatori di prendere decisioni informate che migliorassero le prestazioni della mandria, riducessero i costi </a:t>
            </a:r>
            <a:r>
              <a:rPr lang="en-US" sz="1150" b="0" dirty="0" err="1">
                <a:solidFill>
                  <a:srgbClr val="262626"/>
                </a:solidFill>
              </a:rPr>
              <a:t>di manodopera </a:t>
            </a:r>
            <a:r>
              <a:rPr lang="en-US" sz="1150" b="0" dirty="0">
                <a:solidFill>
                  <a:srgbClr val="262626"/>
                </a:solidFill>
              </a:rPr>
              <a:t>e aumentassero la sostenibilità complessiva dell'allevamento. </a:t>
            </a: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p:txBody>
      </p:sp>
      <p:grpSp>
        <p:nvGrpSpPr>
          <p:cNvPr id="233" name="Group 232">
            <a:extLst>
              <a:ext uri="{FF2B5EF4-FFF2-40B4-BE49-F238E27FC236}">
                <a16:creationId xmlns:a16="http://schemas.microsoft.com/office/drawing/2014/main" id="{66116FC2-B750-AFB4-F442-B14E1E3C5F3B}"/>
              </a:ext>
            </a:extLst>
          </p:cNvPr>
          <p:cNvGrpSpPr/>
          <p:nvPr/>
        </p:nvGrpSpPr>
        <p:grpSpPr>
          <a:xfrm>
            <a:off x="4120753" y="4292772"/>
            <a:ext cx="3438921" cy="2437858"/>
            <a:chOff x="1950804" y="3053151"/>
            <a:chExt cx="4822141" cy="3418425"/>
          </a:xfrm>
        </p:grpSpPr>
        <p:pic>
          <p:nvPicPr>
            <p:cNvPr id="235" name="Picture 234">
              <a:extLst>
                <a:ext uri="{FF2B5EF4-FFF2-40B4-BE49-F238E27FC236}">
                  <a16:creationId xmlns:a16="http://schemas.microsoft.com/office/drawing/2014/main" id="{1D332C47-5488-25DB-9222-A55E4019A1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8ADA5FA5-F2AB-B7E3-D277-5021F1DE71DF}"/>
                </a:ext>
              </a:extLst>
            </p:cNvPr>
            <p:cNvSpPr/>
            <p:nvPr/>
          </p:nvSpPr>
          <p:spPr>
            <a:xfrm>
              <a:off x="2791253" y="3350557"/>
              <a:ext cx="3981692" cy="2462739"/>
            </a:xfrm>
            <a:prstGeom prst="rect">
              <a:avLst/>
            </a:prstGeom>
            <a:blipFill>
              <a:blip r:embed="rId4" cstate="screen">
                <a:extLst>
                  <a:ext uri="{28A0092B-C50C-407E-A947-70E740481C1C}">
                    <a14:useLocalDpi xmlns:a14="http://schemas.microsoft.com/office/drawing/2010/main"/>
                  </a:ext>
                </a:extLst>
              </a:blip>
              <a:srcRect/>
              <a:stretch>
                <a:fillRect l="-1384" t="286" r="-15316"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cxnSp>
        <p:nvCxnSpPr>
          <p:cNvPr id="240" name="Straight Connector 239">
            <a:extLst>
              <a:ext uri="{FF2B5EF4-FFF2-40B4-BE49-F238E27FC236}">
                <a16:creationId xmlns:a16="http://schemas.microsoft.com/office/drawing/2014/main" id="{8200391E-BF63-CA32-9730-A8B62FBA8A91}"/>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2DB2476B-5C81-22D2-156D-44DB01E1ECF7}"/>
              </a:ext>
            </a:extLst>
          </p:cNvPr>
          <p:cNvSpPr/>
          <p:nvPr/>
        </p:nvSpPr>
        <p:spPr>
          <a:xfrm>
            <a:off x="4718290" y="4671132"/>
            <a:ext cx="2839553" cy="1584827"/>
          </a:xfrm>
          <a:prstGeom prst="rect">
            <a:avLst/>
          </a:prstGeom>
          <a:blipFill>
            <a:blip r:embed="rId5" cstate="screen">
              <a:extLst>
                <a:ext uri="{28A0092B-C50C-407E-A947-70E740481C1C}">
                  <a14:useLocalDpi xmlns:a14="http://schemas.microsoft.com/office/drawing/2010/main"/>
                </a:ext>
              </a:extLst>
            </a:blip>
            <a:srcRect/>
            <a:stretch>
              <a:fillRect l="-22151" t="-27398" r="-22279" b="-97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44" name="Group 243">
            <a:extLst>
              <a:ext uri="{FF2B5EF4-FFF2-40B4-BE49-F238E27FC236}">
                <a16:creationId xmlns:a16="http://schemas.microsoft.com/office/drawing/2014/main" id="{E95993E3-23B1-B6BA-9FA9-D27E319BB9B2}"/>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C251753F-1E64-6719-4CF0-696E37B22F4B}"/>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3F29ACE0-5BFC-CF95-4EE4-BD9E95CE9003}"/>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CA54D404-16A9-7BC3-A983-0CA25CF9D7DB}"/>
              </a:ext>
            </a:extLst>
          </p:cNvPr>
          <p:cNvCxnSpPr>
            <a:cxnSpLocks/>
            <a:stCxn id="228" idx="1"/>
          </p:cNvCxnSpPr>
          <p:nvPr/>
        </p:nvCxnSpPr>
        <p:spPr>
          <a:xfrm flipH="1" flipV="1">
            <a:off x="-15453" y="626890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8666F984-3FA7-DD52-B018-2B1A67C2CA9A}"/>
              </a:ext>
            </a:extLst>
          </p:cNvPr>
          <p:cNvSpPr/>
          <p:nvPr/>
        </p:nvSpPr>
        <p:spPr>
          <a:xfrm>
            <a:off x="4159615" y="7203044"/>
            <a:ext cx="2849246" cy="2849246"/>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2B79D573-E334-B343-7889-87F27A12A98A}"/>
              </a:ext>
            </a:extLst>
          </p:cNvPr>
          <p:cNvGrpSpPr/>
          <p:nvPr/>
        </p:nvGrpSpPr>
        <p:grpSpPr>
          <a:xfrm>
            <a:off x="5330973" y="6997997"/>
            <a:ext cx="506531" cy="527128"/>
            <a:chOff x="3402050" y="5539672"/>
            <a:chExt cx="751576" cy="782137"/>
          </a:xfrm>
        </p:grpSpPr>
        <p:sp>
          <p:nvSpPr>
            <p:cNvPr id="252" name="Freeform 251">
              <a:extLst>
                <a:ext uri="{FF2B5EF4-FFF2-40B4-BE49-F238E27FC236}">
                  <a16:creationId xmlns:a16="http://schemas.microsoft.com/office/drawing/2014/main" id="{02F5CF7B-D3C8-47B2-FF68-B1A2AD6F54C4}"/>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F07BD599-EC3C-ED80-02D0-F70628A3B894}"/>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40867389-BF4B-E866-2590-206174F50D7D}"/>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A6F82FD7-67E7-6673-D1C7-C07CCF93012F}"/>
              </a:ext>
            </a:extLst>
          </p:cNvPr>
          <p:cNvSpPr txBox="1"/>
          <p:nvPr/>
        </p:nvSpPr>
        <p:spPr>
          <a:xfrm>
            <a:off x="4502087" y="7756466"/>
            <a:ext cx="2164302" cy="2015936"/>
          </a:xfrm>
          <a:prstGeom prst="rect">
            <a:avLst/>
          </a:prstGeom>
          <a:noFill/>
        </p:spPr>
        <p:txBody>
          <a:bodyPr wrap="square" rtlCol="0">
            <a:spAutoFit/>
          </a:bodyPr>
          <a:lstStyle/>
          <a:p>
            <a:pPr algn="ctr">
              <a:lnSpc>
                <a:spcPts val="1480"/>
              </a:lnSpc>
            </a:pP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Dairymaster</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un'azienda irlandese specializzata in tecnologie per il settore lattiero-caseario,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ha riconosciuto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questa esigenza e ha sviluppato MooMonitor+, un sistema basato sull'intelligenza artificiale progettato per monitorare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il comportamento</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delle vacche in tempo reale e fornire informazioni utili agli allevatori.</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878F28D7-08B8-1A04-ED5F-8C550A9016E2}"/>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4</a:t>
            </a:fld>
            <a:endParaRPr lang="en-US" dirty="0">
              <a:solidFill>
                <a:srgbClr val="262626"/>
              </a:solidFill>
            </a:endParaRPr>
          </a:p>
        </p:txBody>
      </p:sp>
      <p:grpSp>
        <p:nvGrpSpPr>
          <p:cNvPr id="3" name="Graphic 503">
            <a:extLst>
              <a:ext uri="{FF2B5EF4-FFF2-40B4-BE49-F238E27FC236}">
                <a16:creationId xmlns:a16="http://schemas.microsoft.com/office/drawing/2014/main" id="{16818739-F3AD-10FE-F241-0E7196EFE009}"/>
              </a:ext>
            </a:extLst>
          </p:cNvPr>
          <p:cNvGrpSpPr/>
          <p:nvPr/>
        </p:nvGrpSpPr>
        <p:grpSpPr>
          <a:xfrm>
            <a:off x="650544" y="562790"/>
            <a:ext cx="326969" cy="408757"/>
            <a:chOff x="19964074" y="5627360"/>
            <a:chExt cx="874820" cy="1086273"/>
          </a:xfrm>
          <a:noFill/>
        </p:grpSpPr>
        <p:grpSp>
          <p:nvGrpSpPr>
            <p:cNvPr id="4" name="Graphic 503">
              <a:extLst>
                <a:ext uri="{FF2B5EF4-FFF2-40B4-BE49-F238E27FC236}">
                  <a16:creationId xmlns:a16="http://schemas.microsoft.com/office/drawing/2014/main" id="{37FD6882-29DA-530E-A1CB-A885B3027A31}"/>
                </a:ext>
              </a:extLst>
            </p:cNvPr>
            <p:cNvGrpSpPr/>
            <p:nvPr/>
          </p:nvGrpSpPr>
          <p:grpSpPr>
            <a:xfrm>
              <a:off x="19964074" y="6029562"/>
              <a:ext cx="874820" cy="684071"/>
              <a:chOff x="19964074" y="6029562"/>
              <a:chExt cx="874820" cy="684071"/>
            </a:xfrm>
            <a:noFill/>
          </p:grpSpPr>
          <p:grpSp>
            <p:nvGrpSpPr>
              <p:cNvPr id="17" name="Graphic 503">
                <a:extLst>
                  <a:ext uri="{FF2B5EF4-FFF2-40B4-BE49-F238E27FC236}">
                    <a16:creationId xmlns:a16="http://schemas.microsoft.com/office/drawing/2014/main" id="{64EA1FFB-51F3-0BBE-EB22-C8DB9490DE4B}"/>
                  </a:ext>
                </a:extLst>
              </p:cNvPr>
              <p:cNvGrpSpPr/>
              <p:nvPr/>
            </p:nvGrpSpPr>
            <p:grpSpPr>
              <a:xfrm>
                <a:off x="20442750" y="6029562"/>
                <a:ext cx="396145" cy="684071"/>
                <a:chOff x="20442750" y="6029562"/>
                <a:chExt cx="396145" cy="684071"/>
              </a:xfrm>
              <a:noFill/>
            </p:grpSpPr>
            <p:sp>
              <p:nvSpPr>
                <p:cNvPr id="23" name="Freeform 22">
                  <a:extLst>
                    <a:ext uri="{FF2B5EF4-FFF2-40B4-BE49-F238E27FC236}">
                      <a16:creationId xmlns:a16="http://schemas.microsoft.com/office/drawing/2014/main" id="{7F15FE20-60E1-00E9-0CE8-89E10115374D}"/>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24" name="Freeform 23">
                  <a:extLst>
                    <a:ext uri="{FF2B5EF4-FFF2-40B4-BE49-F238E27FC236}">
                      <a16:creationId xmlns:a16="http://schemas.microsoft.com/office/drawing/2014/main" id="{836FF620-BBE3-9F9F-1484-68DC9A914B77}"/>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5" name="Freeform 24">
                  <a:extLst>
                    <a:ext uri="{FF2B5EF4-FFF2-40B4-BE49-F238E27FC236}">
                      <a16:creationId xmlns:a16="http://schemas.microsoft.com/office/drawing/2014/main" id="{9EB92DFB-659D-A983-9D46-0212F98B389F}"/>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18" name="Graphic 503">
                <a:extLst>
                  <a:ext uri="{FF2B5EF4-FFF2-40B4-BE49-F238E27FC236}">
                    <a16:creationId xmlns:a16="http://schemas.microsoft.com/office/drawing/2014/main" id="{DD921983-B1BA-990D-23BA-E3B0F1CADB66}"/>
                  </a:ext>
                </a:extLst>
              </p:cNvPr>
              <p:cNvGrpSpPr/>
              <p:nvPr/>
            </p:nvGrpSpPr>
            <p:grpSpPr>
              <a:xfrm>
                <a:off x="19964074" y="6029562"/>
                <a:ext cx="394494" cy="684071"/>
                <a:chOff x="19964074" y="6029562"/>
                <a:chExt cx="394494" cy="684071"/>
              </a:xfrm>
              <a:noFill/>
            </p:grpSpPr>
            <p:sp>
              <p:nvSpPr>
                <p:cNvPr id="20" name="Freeform 19">
                  <a:extLst>
                    <a:ext uri="{FF2B5EF4-FFF2-40B4-BE49-F238E27FC236}">
                      <a16:creationId xmlns:a16="http://schemas.microsoft.com/office/drawing/2014/main" id="{F285B199-805D-4BE6-44EB-9D790A514EBE}"/>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7FBF59C9-21E7-63A6-5598-A0AF32F9954D}"/>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D6AC0D90-CF0B-13A2-C83F-8A79A6E8CD14}"/>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5" name="Graphic 503">
              <a:extLst>
                <a:ext uri="{FF2B5EF4-FFF2-40B4-BE49-F238E27FC236}">
                  <a16:creationId xmlns:a16="http://schemas.microsoft.com/office/drawing/2014/main" id="{C369D8B1-5B10-1338-3A9C-2EC91B5F76C2}"/>
                </a:ext>
              </a:extLst>
            </p:cNvPr>
            <p:cNvGrpSpPr/>
            <p:nvPr/>
          </p:nvGrpSpPr>
          <p:grpSpPr>
            <a:xfrm>
              <a:off x="20104092" y="5627360"/>
              <a:ext cx="593135" cy="804402"/>
              <a:chOff x="20104092" y="5627360"/>
              <a:chExt cx="593135" cy="804402"/>
            </a:xfrm>
            <a:noFill/>
          </p:grpSpPr>
          <p:sp>
            <p:nvSpPr>
              <p:cNvPr id="6" name="Freeform 5">
                <a:extLst>
                  <a:ext uri="{FF2B5EF4-FFF2-40B4-BE49-F238E27FC236}">
                    <a16:creationId xmlns:a16="http://schemas.microsoft.com/office/drawing/2014/main" id="{04854722-15D0-ACB8-9321-1BDA0BFE3196}"/>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7" name="Freeform 6">
                <a:extLst>
                  <a:ext uri="{FF2B5EF4-FFF2-40B4-BE49-F238E27FC236}">
                    <a16:creationId xmlns:a16="http://schemas.microsoft.com/office/drawing/2014/main" id="{39C8E96E-A5CA-B822-3707-A39A83C8EE57}"/>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8" name="Freeform 7">
                <a:extLst>
                  <a:ext uri="{FF2B5EF4-FFF2-40B4-BE49-F238E27FC236}">
                    <a16:creationId xmlns:a16="http://schemas.microsoft.com/office/drawing/2014/main" id="{46CDE196-6F14-714D-946E-A6BCA1E32EAC}"/>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9" name="Freeform 8">
                <a:extLst>
                  <a:ext uri="{FF2B5EF4-FFF2-40B4-BE49-F238E27FC236}">
                    <a16:creationId xmlns:a16="http://schemas.microsoft.com/office/drawing/2014/main" id="{EE8CF492-9232-575F-4802-96D286FCF087}"/>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10" name="Freeform 9">
                <a:extLst>
                  <a:ext uri="{FF2B5EF4-FFF2-40B4-BE49-F238E27FC236}">
                    <a16:creationId xmlns:a16="http://schemas.microsoft.com/office/drawing/2014/main" id="{8BD067EA-8914-DF78-194A-2C574E75B81E}"/>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11" name="Graphic 503">
                <a:extLst>
                  <a:ext uri="{FF2B5EF4-FFF2-40B4-BE49-F238E27FC236}">
                    <a16:creationId xmlns:a16="http://schemas.microsoft.com/office/drawing/2014/main" id="{EAD22A70-82E0-C0E2-94E9-26024F27695A}"/>
                  </a:ext>
                </a:extLst>
              </p:cNvPr>
              <p:cNvGrpSpPr/>
              <p:nvPr/>
            </p:nvGrpSpPr>
            <p:grpSpPr>
              <a:xfrm>
                <a:off x="20104092" y="6044632"/>
                <a:ext cx="593135" cy="198981"/>
                <a:chOff x="20104092" y="6044632"/>
                <a:chExt cx="593135" cy="198981"/>
              </a:xfrm>
              <a:noFill/>
            </p:grpSpPr>
            <p:sp>
              <p:nvSpPr>
                <p:cNvPr id="15" name="Freeform 14">
                  <a:extLst>
                    <a:ext uri="{FF2B5EF4-FFF2-40B4-BE49-F238E27FC236}">
                      <a16:creationId xmlns:a16="http://schemas.microsoft.com/office/drawing/2014/main" id="{54E6B0B5-4A56-7799-F4A7-E6A37921F23D}"/>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16" name="Freeform 15">
                  <a:extLst>
                    <a:ext uri="{FF2B5EF4-FFF2-40B4-BE49-F238E27FC236}">
                      <a16:creationId xmlns:a16="http://schemas.microsoft.com/office/drawing/2014/main" id="{F04D8A48-E6E4-E926-0D7F-82BCAEE1DE1A}"/>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13" name="Freeform 12">
                <a:extLst>
                  <a:ext uri="{FF2B5EF4-FFF2-40B4-BE49-F238E27FC236}">
                    <a16:creationId xmlns:a16="http://schemas.microsoft.com/office/drawing/2014/main" id="{16E92720-99D4-EFC1-C09B-7803E590AE26}"/>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sp>
        <p:nvSpPr>
          <p:cNvPr id="26" name="Freeform 25">
            <a:extLst>
              <a:ext uri="{FF2B5EF4-FFF2-40B4-BE49-F238E27FC236}">
                <a16:creationId xmlns:a16="http://schemas.microsoft.com/office/drawing/2014/main" id="{D8452362-9322-B555-AFD1-C9056823BFDF}"/>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92468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14EF-B02A-C696-2CA2-6E2366D84CD7}"/>
            </a:ext>
          </a:extLst>
        </p:cNvPr>
        <p:cNvGrpSpPr/>
        <p:nvPr/>
      </p:nvGrpSpPr>
      <p:grpSpPr>
        <a:xfrm>
          <a:off x="0" y="0"/>
          <a:ext cx="0" cy="0"/>
          <a:chOff x="0" y="0"/>
          <a:chExt cx="0" cy="0"/>
        </a:xfrm>
      </p:grpSpPr>
      <p:grpSp>
        <p:nvGrpSpPr>
          <p:cNvPr id="23" name="Graphic 2">
            <a:extLst>
              <a:ext uri="{FF2B5EF4-FFF2-40B4-BE49-F238E27FC236}">
                <a16:creationId xmlns:a16="http://schemas.microsoft.com/office/drawing/2014/main" id="{867634CB-53AA-996C-81F5-130E69852A8C}"/>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79416BCA-CCDF-6613-F156-163F1A94B8F8}"/>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3FBDA738-8938-E928-FF7C-26C82D9D4462}"/>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F6C04EB9-57F2-951C-2D69-F45381FBE9AC}"/>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F451FCE8-68FF-6185-534C-D708A840E32C}"/>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CE9AF619-6640-BBE1-80A2-F2BD6D3AD576}"/>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22722643-C051-64C2-2592-C113CD1BDA63}"/>
              </a:ext>
            </a:extLst>
          </p:cNvPr>
          <p:cNvSpPr txBox="1"/>
          <p:nvPr/>
        </p:nvSpPr>
        <p:spPr>
          <a:xfrm>
            <a:off x="613655" y="42668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89FFB4DB-4B6B-14E1-AD46-020703F85639}"/>
              </a:ext>
            </a:extLst>
          </p:cNvPr>
          <p:cNvSpPr txBox="1">
            <a:spLocks/>
          </p:cNvSpPr>
          <p:nvPr/>
        </p:nvSpPr>
        <p:spPr>
          <a:xfrm>
            <a:off x="636831" y="790180"/>
            <a:ext cx="6389643" cy="263446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MooMonitor+ è un sensore indossabile basato sull'intelligenza artificiale che viene fissato al collo delle vacche ed è progettato per </a:t>
            </a:r>
            <a:r>
              <a:rPr lang="en-US" sz="1150" b="0" dirty="0" err="1">
                <a:solidFill>
                  <a:srgbClr val="262626"/>
                </a:solidFill>
              </a:rPr>
              <a:t>analizzare </a:t>
            </a:r>
            <a:r>
              <a:rPr lang="en-US" sz="1150" b="0" dirty="0">
                <a:solidFill>
                  <a:srgbClr val="262626"/>
                </a:solidFill>
              </a:rPr>
              <a:t>vari modelli </a:t>
            </a:r>
            <a:r>
              <a:rPr lang="en-US" sz="1150" b="0" dirty="0" err="1">
                <a:solidFill>
                  <a:srgbClr val="262626"/>
                </a:solidFill>
              </a:rPr>
              <a:t>comportamentali </a:t>
            </a:r>
            <a:r>
              <a:rPr lang="en-US" sz="1150" b="0" dirty="0">
                <a:solidFill>
                  <a:srgbClr val="262626"/>
                </a:solidFill>
              </a:rPr>
              <a:t>quali alimentazione, riposo, ruminazione, livelli di attività e indicatori generali di salute. A differenza dei tradizionali sistemi di rilevamento del calore basati su contapassi, MooMonitor+ </a:t>
            </a:r>
            <a:r>
              <a:rPr lang="en-US" sz="1150" b="0" dirty="0" err="1">
                <a:solidFill>
                  <a:srgbClr val="262626"/>
                </a:solidFill>
              </a:rPr>
              <a:t>utilizza </a:t>
            </a:r>
            <a:r>
              <a:rPr lang="en-US" sz="1150" b="0" dirty="0">
                <a:solidFill>
                  <a:srgbClr val="262626"/>
                </a:solidFill>
              </a:rPr>
              <a:t>algoritmi avanzati di intelligenza artificiale per elaborare dati in tempo reale e rilevare sottili cambiamenti </a:t>
            </a:r>
            <a:r>
              <a:rPr lang="en-US" sz="1150" b="0" dirty="0" err="1">
                <a:solidFill>
                  <a:srgbClr val="262626"/>
                </a:solidFill>
              </a:rPr>
              <a:t>comportamentali </a:t>
            </a:r>
            <a:r>
              <a:rPr lang="en-US" sz="1150" b="0" dirty="0">
                <a:solidFill>
                  <a:srgbClr val="262626"/>
                </a:solidFill>
              </a:rPr>
              <a:t>che possono indicare </a:t>
            </a:r>
            <a:r>
              <a:rPr lang="en-US" sz="1150" b="0" dirty="0" err="1">
                <a:solidFill>
                  <a:srgbClr val="262626"/>
                </a:solidFill>
              </a:rPr>
              <a:t>estro</a:t>
            </a:r>
            <a:r>
              <a:rPr lang="en-US" sz="1150" b="0" dirty="0">
                <a:solidFill>
                  <a:srgbClr val="262626"/>
                </a:solidFill>
              </a:rPr>
              <a:t>, stress, malattia o disagio. Il dispositivo trasmette continuamente i dati a una piattaforma basata su cloud, dove modelli di apprendimento automatico </a:t>
            </a:r>
            <a:r>
              <a:rPr lang="en-US" sz="1150" b="0" dirty="0" err="1">
                <a:solidFill>
                  <a:srgbClr val="262626"/>
                </a:solidFill>
              </a:rPr>
              <a:t>analizzano </a:t>
            </a:r>
            <a:r>
              <a:rPr lang="en-US" sz="1150" b="0" dirty="0">
                <a:solidFill>
                  <a:srgbClr val="262626"/>
                </a:solidFill>
              </a:rPr>
              <a:t>tendenze e modelli. Gli allevatori possono accedere a queste informazioni tramite un'app mobile o un'interfaccia desktop, ricevendo avvisi istantanei quando una vacca richiede attenzione.</a:t>
            </a:r>
          </a:p>
          <a:p>
            <a:pPr algn="just">
              <a:lnSpc>
                <a:spcPts val="1220"/>
              </a:lnSpc>
              <a:spcBef>
                <a:spcPts val="0"/>
              </a:spcBef>
            </a:pPr>
            <a:r>
              <a:rPr lang="en-US" sz="1150" b="0" dirty="0">
                <a:solidFill>
                  <a:srgbClr val="262626"/>
                </a:solidFill>
              </a:rPr>
              <a:t> </a:t>
            </a: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Il sistema di intelligenza artificiale aiuta a rilevare i tempi ottimali per l'inseminazione, garantendo migliori tassi di successo riproduttivo e riducendo la necessità di trattamenti di fertilità a base di ormoni. Identifica anche i primi segni di malattia, consentendo agli allevatori di intervenire prima che i sintomi diventino gravi, riducendo in ultima analisi i costi veterinari e la mortalità delle vacche. Inoltre, l'integrazione di </a:t>
            </a:r>
            <a:r>
              <a:rPr lang="en-US" sz="1150" b="0" dirty="0" err="1">
                <a:solidFill>
                  <a:srgbClr val="262626"/>
                </a:solidFill>
              </a:rPr>
              <a:t>MooMonitor+ </a:t>
            </a:r>
            <a:r>
              <a:rPr lang="en-US" sz="1150" b="0" dirty="0">
                <a:solidFill>
                  <a:srgbClr val="262626"/>
                </a:solidFill>
              </a:rPr>
              <a:t>con il software di gestione dell'allevamento consente l'automazione di processi chiave, come l'analisi della produzione di latte, le decisioni di riproduzione e gli adeguamenti dell'alimentazione, rendendo più efficiente la gestione della mandria. La piattaforma offre anche il monitoraggio storico e </a:t>
            </a:r>
            <a:r>
              <a:rPr lang="en-US" sz="1150" b="0" dirty="0" err="1">
                <a:solidFill>
                  <a:srgbClr val="262626"/>
                </a:solidFill>
              </a:rPr>
              <a:t>la visualizzazione</a:t>
            </a:r>
            <a:r>
              <a:rPr lang="en-US" sz="1150" b="0" dirty="0">
                <a:solidFill>
                  <a:srgbClr val="262626"/>
                </a:solidFill>
              </a:rPr>
              <a:t> dei dati</a:t>
            </a:r>
            <a:r>
              <a:rPr lang="en-US" sz="1150" b="0" dirty="0" err="1">
                <a:solidFill>
                  <a:srgbClr val="262626"/>
                </a:solidFill>
              </a:rPr>
              <a:t>, </a:t>
            </a:r>
            <a:r>
              <a:rPr lang="en-US" sz="1150" b="0" dirty="0">
                <a:solidFill>
                  <a:srgbClr val="262626"/>
                </a:solidFill>
              </a:rPr>
              <a:t>aiutando gli allevatori </a:t>
            </a:r>
            <a:r>
              <a:rPr lang="en-US" sz="1150" b="0" dirty="0" err="1">
                <a:solidFill>
                  <a:srgbClr val="262626"/>
                </a:solidFill>
              </a:rPr>
              <a:t>a riconoscere </a:t>
            </a:r>
            <a:r>
              <a:rPr lang="en-US" sz="1150" b="0" dirty="0">
                <a:solidFill>
                  <a:srgbClr val="262626"/>
                </a:solidFill>
              </a:rPr>
              <a:t>le tendenze a lungo termine e </a:t>
            </a:r>
            <a:r>
              <a:rPr lang="en-US" sz="1150" b="0" dirty="0" err="1">
                <a:solidFill>
                  <a:srgbClr val="262626"/>
                </a:solidFill>
              </a:rPr>
              <a:t>a ottimizzare </a:t>
            </a:r>
            <a:r>
              <a:rPr lang="en-US" sz="1150" b="0" dirty="0">
                <a:solidFill>
                  <a:srgbClr val="262626"/>
                </a:solidFill>
              </a:rPr>
              <a:t>le prestazioni della mandria. Fornendo informazioni in tempo reale basate sull'intelligenza artificiale, </a:t>
            </a:r>
            <a:r>
              <a:rPr lang="en-US" sz="1150" b="0" dirty="0" err="1">
                <a:solidFill>
                  <a:srgbClr val="262626"/>
                </a:solidFill>
              </a:rPr>
              <a:t>MooMonitor+ </a:t>
            </a:r>
            <a:r>
              <a:rPr lang="en-US" sz="1150" b="0" dirty="0">
                <a:solidFill>
                  <a:srgbClr val="262626"/>
                </a:solidFill>
              </a:rPr>
              <a:t>migliora significativamente il processo decisionale nell'allevamento da latte, riducendo al contempo la dipendenza dal monitoraggio manuale.</a:t>
            </a:r>
          </a:p>
          <a:p>
            <a:pPr algn="just">
              <a:lnSpc>
                <a:spcPts val="1220"/>
              </a:lnSpc>
              <a:spcBef>
                <a:spcPts val="0"/>
              </a:spcBef>
            </a:pPr>
            <a:r>
              <a:rPr lang="en-US" sz="1150" b="0" dirty="0">
                <a:solidFill>
                  <a:srgbClr val="262626"/>
                </a:solidFill>
              </a:rPr>
              <a:t> </a:t>
            </a:r>
          </a:p>
        </p:txBody>
      </p:sp>
      <p:cxnSp>
        <p:nvCxnSpPr>
          <p:cNvPr id="90" name="Straight Connector 89">
            <a:extLst>
              <a:ext uri="{FF2B5EF4-FFF2-40B4-BE49-F238E27FC236}">
                <a16:creationId xmlns:a16="http://schemas.microsoft.com/office/drawing/2014/main" id="{6174D145-861B-971C-8EBF-60CA9841B7B6}"/>
              </a:ext>
            </a:extLst>
          </p:cNvPr>
          <p:cNvCxnSpPr>
            <a:cxnSpLocks/>
            <a:stCxn id="88" idx="1"/>
          </p:cNvCxnSpPr>
          <p:nvPr/>
        </p:nvCxnSpPr>
        <p:spPr>
          <a:xfrm flipH="1" flipV="1">
            <a:off x="-2944" y="609361"/>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A176FFC4-1A30-472E-8251-15C318558B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565" r="4565"/>
          <a:stretch/>
        </p:blipFill>
        <p:spPr>
          <a:xfrm>
            <a:off x="4666734" y="8298133"/>
            <a:ext cx="2892941" cy="1792045"/>
          </a:xfrm>
          <a:prstGeom prst="rect">
            <a:avLst/>
          </a:prstGeom>
        </p:spPr>
      </p:pic>
      <p:sp>
        <p:nvSpPr>
          <p:cNvPr id="99" name="TextBox 98">
            <a:extLst>
              <a:ext uri="{FF2B5EF4-FFF2-40B4-BE49-F238E27FC236}">
                <a16:creationId xmlns:a16="http://schemas.microsoft.com/office/drawing/2014/main" id="{F134679B-ED93-14E0-E2BC-2CFADD9DEFE2}"/>
              </a:ext>
            </a:extLst>
          </p:cNvPr>
          <p:cNvSpPr txBox="1"/>
          <p:nvPr/>
        </p:nvSpPr>
        <p:spPr>
          <a:xfrm>
            <a:off x="608551" y="4129506"/>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sp>
        <p:nvSpPr>
          <p:cNvPr id="100" name="Text Placeholder 1">
            <a:extLst>
              <a:ext uri="{FF2B5EF4-FFF2-40B4-BE49-F238E27FC236}">
                <a16:creationId xmlns:a16="http://schemas.microsoft.com/office/drawing/2014/main" id="{9FCB99B0-1B42-1D50-6CFC-EA31C485AF2A}"/>
              </a:ext>
            </a:extLst>
          </p:cNvPr>
          <p:cNvSpPr txBox="1">
            <a:spLocks/>
          </p:cNvSpPr>
          <p:nvPr/>
        </p:nvSpPr>
        <p:spPr>
          <a:xfrm>
            <a:off x="631727" y="4493002"/>
            <a:ext cx="6389643" cy="3385065"/>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L'implementazione di MooMonitor+ ha portato a significativi miglioramenti nella gestione della mandria, nella produttività e nella sostenibilità. Uno dei vantaggi più notevoli è l'aumento dell'efficienza riproduttiva, con un aumento del 30% dei tassi di successo dell'inseminazione segnalato dagli allevamenti. L'accurato rilevamento del calore da parte del sistema ha permesso agli allevatori di ridurre gli intervalli tra i parti, portando a una maggiore produzione di latte per ciclo di lattazione e a un uso più efficiente delle risorse. Gli allevatori che utilizzano </a:t>
            </a:r>
            <a:r>
              <a:rPr lang="en-US" sz="1150" b="0" dirty="0" err="1">
                <a:solidFill>
                  <a:srgbClr val="262626"/>
                </a:solidFill>
              </a:rPr>
              <a:t>MooMonitor+ </a:t>
            </a:r>
            <a:r>
              <a:rPr lang="en-US" sz="1150" b="0" dirty="0">
                <a:solidFill>
                  <a:srgbClr val="262626"/>
                </a:solidFill>
              </a:rPr>
              <a:t>sono anche stati in grado di ridurre la dipendenza dai trattamenti ormonali, allineandosi alle pratiche sostenibili di allevamento da latte e migliorando la fiducia dei consumatori nella produzione di latte.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In termini di monitoraggio della salute, MooMonitor+ ha consentito la diagnosi precoce di malattie come la chetosi, la mastite e la zoppia, che possono avere un grave impatto sulla produzione di latte e sulla produttività complessiva della mandria. Il monitoraggio continuo del sistema della ruminazione e </a:t>
            </a:r>
            <a:r>
              <a:rPr lang="en-US" sz="1150" b="0" dirty="0" err="1">
                <a:solidFill>
                  <a:srgbClr val="262626"/>
                </a:solidFill>
              </a:rPr>
              <a:t>del comportamento</a:t>
            </a:r>
            <a:r>
              <a:rPr lang="en-US" sz="1150" b="0" dirty="0">
                <a:solidFill>
                  <a:srgbClr val="262626"/>
                </a:solidFill>
              </a:rPr>
              <a:t> alimentare aiuta gli allevatori a identificare i problemi legati alla digestione prima che si aggravino, consentendo un intervento veterinario tempestivo e costi di trattamento inferiori. Questo approccio proattivo ha portato a tassi di mortalità più bassi e a una maggiore longevità delle vacche, riducendo la necessità di abbattimenti prematuri. Inoltre, l'efficienza</a:t>
            </a:r>
            <a:r>
              <a:rPr lang="en-US" sz="1150" b="0" dirty="0" err="1">
                <a:solidFill>
                  <a:srgbClr val="262626"/>
                </a:solidFill>
              </a:rPr>
              <a:t> del lavoro </a:t>
            </a:r>
            <a:r>
              <a:rPr lang="en-US" sz="1150" b="0" dirty="0">
                <a:solidFill>
                  <a:srgbClr val="262626"/>
                </a:solidFill>
              </a:rPr>
              <a:t>è aumentata, poiché gli allevatori possono ora risparmiare fino a due ore al giorno affidandosi al monitoraggio basato sull'intelligenza artificiale invece che alle osservazioni manuali della mandria.</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Anche i vantaggi economici e ambientali di MooMonitor+ sono significativi. Tassi di fertilità più elevati, una migliore salute delle vacche e routine alimentari </a:t>
            </a:r>
            <a:r>
              <a:rPr lang="en-US" sz="1150" b="0" dirty="0" err="1">
                <a:solidFill>
                  <a:srgbClr val="262626"/>
                </a:solidFill>
              </a:rPr>
              <a:t>ottimizzate </a:t>
            </a:r>
            <a:r>
              <a:rPr lang="en-US" sz="1150" b="0" dirty="0">
                <a:solidFill>
                  <a:srgbClr val="262626"/>
                </a:solidFill>
              </a:rPr>
              <a:t>hanno portato a una maggiore redditività per le aziende lattiero-casearie. Il sistema ha anche contribuito a ridurre le spese veterinarie, facilitando la cura preventiva piuttosto che i trattamenti reattivi. Riducendo i livelli di stress e garantendo una gestione sanitaria a basso intervento, MooMonitor+ promuove un miglior benessere degli animali, consentendo alle vacche di vivere una vita più sana e produttiva.</a:t>
            </a:r>
          </a:p>
        </p:txBody>
      </p:sp>
      <p:cxnSp>
        <p:nvCxnSpPr>
          <p:cNvPr id="101" name="Straight Connector 100">
            <a:extLst>
              <a:ext uri="{FF2B5EF4-FFF2-40B4-BE49-F238E27FC236}">
                <a16:creationId xmlns:a16="http://schemas.microsoft.com/office/drawing/2014/main" id="{D00F3455-D3E6-C9CA-C7AA-E27FFA03238D}"/>
              </a:ext>
            </a:extLst>
          </p:cNvPr>
          <p:cNvCxnSpPr>
            <a:cxnSpLocks/>
            <a:stCxn id="99" idx="1"/>
          </p:cNvCxnSpPr>
          <p:nvPr/>
        </p:nvCxnSpPr>
        <p:spPr>
          <a:xfrm flipH="1" flipV="1">
            <a:off x="-8048" y="4312183"/>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2" name="object 13">
            <a:extLst>
              <a:ext uri="{FF2B5EF4-FFF2-40B4-BE49-F238E27FC236}">
                <a16:creationId xmlns:a16="http://schemas.microsoft.com/office/drawing/2014/main" id="{F3181EDB-D8E6-97F8-D579-17E35BD25756}"/>
              </a:ext>
            </a:extLst>
          </p:cNvPr>
          <p:cNvSpPr/>
          <p:nvPr/>
        </p:nvSpPr>
        <p:spPr>
          <a:xfrm rot="16200000">
            <a:off x="2811397" y="5486731"/>
            <a:ext cx="1792049" cy="741484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103" name="TextBox 102">
            <a:extLst>
              <a:ext uri="{FF2B5EF4-FFF2-40B4-BE49-F238E27FC236}">
                <a16:creationId xmlns:a16="http://schemas.microsoft.com/office/drawing/2014/main" id="{35356643-9E2D-C983-B797-D9BF022241C3}"/>
              </a:ext>
            </a:extLst>
          </p:cNvPr>
          <p:cNvSpPr txBox="1"/>
          <p:nvPr/>
        </p:nvSpPr>
        <p:spPr>
          <a:xfrm>
            <a:off x="569634" y="8747856"/>
            <a:ext cx="4123390" cy="1246495"/>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Con la continua evoluzione della tecnologia AI,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Dairymaster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sta esplorando ulteriori miglioramenti, come l'analisi predittiva, l'integrazione di sistemi di mungitura automatizzati e il monitoraggio ambientale in tempo reale, per creare un ecosistema di allevamento di precisione completamente basato sull'intelligenza artificiale.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104" name="Group 103">
            <a:extLst>
              <a:ext uri="{FF2B5EF4-FFF2-40B4-BE49-F238E27FC236}">
                <a16:creationId xmlns:a16="http://schemas.microsoft.com/office/drawing/2014/main" id="{C92DC9BF-2B43-5092-E2CC-44BB11406E37}"/>
              </a:ext>
            </a:extLst>
          </p:cNvPr>
          <p:cNvGrpSpPr/>
          <p:nvPr/>
        </p:nvGrpSpPr>
        <p:grpSpPr>
          <a:xfrm>
            <a:off x="2378064" y="8034563"/>
            <a:ext cx="506531" cy="527128"/>
            <a:chOff x="3402050" y="5539672"/>
            <a:chExt cx="751576" cy="782137"/>
          </a:xfrm>
        </p:grpSpPr>
        <p:sp>
          <p:nvSpPr>
            <p:cNvPr id="105" name="Freeform 104">
              <a:extLst>
                <a:ext uri="{FF2B5EF4-FFF2-40B4-BE49-F238E27FC236}">
                  <a16:creationId xmlns:a16="http://schemas.microsoft.com/office/drawing/2014/main" id="{B500D23F-4847-F74B-29DD-D92837270FD4}"/>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106" name="Freeform 105">
              <a:extLst>
                <a:ext uri="{FF2B5EF4-FFF2-40B4-BE49-F238E27FC236}">
                  <a16:creationId xmlns:a16="http://schemas.microsoft.com/office/drawing/2014/main" id="{DC7FBF4F-D965-663E-DF18-049B213C35BB}"/>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107" name="Freeform 106">
              <a:extLst>
                <a:ext uri="{FF2B5EF4-FFF2-40B4-BE49-F238E27FC236}">
                  <a16:creationId xmlns:a16="http://schemas.microsoft.com/office/drawing/2014/main" id="{F14E8D9C-AEE6-E3AE-3467-D8AF3A729ADE}"/>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108" name="Freeform 107">
            <a:extLst>
              <a:ext uri="{FF2B5EF4-FFF2-40B4-BE49-F238E27FC236}">
                <a16:creationId xmlns:a16="http://schemas.microsoft.com/office/drawing/2014/main" id="{2595133C-B066-DB2E-BEE7-47B8A7B22B74}"/>
              </a:ext>
            </a:extLst>
          </p:cNvPr>
          <p:cNvSpPr/>
          <p:nvPr/>
        </p:nvSpPr>
        <p:spPr>
          <a:xfrm rot="15623413">
            <a:off x="5902796" y="8518010"/>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30369"/>
            </a:schemeClr>
          </a:solidFill>
          <a:ln w="5331"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0448BAFF-634C-8BA0-AF92-09D3AE906965}"/>
              </a:ext>
            </a:extLst>
          </p:cNvPr>
          <p:cNvSpPr/>
          <p:nvPr/>
        </p:nvSpPr>
        <p:spPr>
          <a:xfrm rot="471265">
            <a:off x="-895692" y="2270285"/>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14BBAE83-68D1-E493-55D7-E9BF3781FD9F}"/>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5</a:t>
            </a:fld>
            <a:endParaRPr lang="en-US" dirty="0">
              <a:solidFill>
                <a:srgbClr val="262626"/>
              </a:solidFill>
            </a:endParaRPr>
          </a:p>
        </p:txBody>
      </p:sp>
    </p:spTree>
    <p:extLst>
      <p:ext uri="{BB962C8B-B14F-4D97-AF65-F5344CB8AC3E}">
        <p14:creationId xmlns:p14="http://schemas.microsoft.com/office/powerpoint/2010/main" val="211199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12C9BB-C86E-4634-86B1-35706254CE4F}"/>
            </a:ext>
          </a:extLst>
        </p:cNvPr>
        <p:cNvGrpSpPr/>
        <p:nvPr/>
      </p:nvGrpSpPr>
      <p:grpSpPr>
        <a:xfrm>
          <a:off x="0" y="0"/>
          <a:ext cx="0" cy="0"/>
          <a:chOff x="0" y="0"/>
          <a:chExt cx="0" cy="0"/>
        </a:xfrm>
      </p:grpSpPr>
      <p:pic>
        <p:nvPicPr>
          <p:cNvPr id="36" name="Picture 35" descr="A person sorting grapes in a conveyor belt&#10;&#10;AI-generated content may be incorrect.">
            <a:extLst>
              <a:ext uri="{FF2B5EF4-FFF2-40B4-BE49-F238E27FC236}">
                <a16:creationId xmlns:a16="http://schemas.microsoft.com/office/drawing/2014/main" id="{4136A02F-C9F0-1A05-5870-3510DBC19874}"/>
              </a:ext>
            </a:extLst>
          </p:cNvPr>
          <p:cNvPicPr>
            <a:picLocks noChangeAspect="1"/>
          </p:cNvPicPr>
          <p:nvPr/>
        </p:nvPicPr>
        <p:blipFill rotWithShape="1">
          <a:blip r:embed="rId2"/>
          <a:srcRect t="9597" b="9597"/>
          <a:stretch/>
        </p:blipFill>
        <p:spPr>
          <a:xfrm>
            <a:off x="-15453" y="1425248"/>
            <a:ext cx="7559675" cy="3330972"/>
          </a:xfrm>
          <a:prstGeom prst="rect">
            <a:avLst/>
          </a:prstGeom>
        </p:spPr>
      </p:pic>
      <p:sp>
        <p:nvSpPr>
          <p:cNvPr id="12" name="object 13">
            <a:extLst>
              <a:ext uri="{FF2B5EF4-FFF2-40B4-BE49-F238E27FC236}">
                <a16:creationId xmlns:a16="http://schemas.microsoft.com/office/drawing/2014/main" id="{C4816827-0D6B-25EE-A10F-0D92873BDB2C}"/>
              </a:ext>
            </a:extLst>
          </p:cNvPr>
          <p:cNvSpPr/>
          <p:nvPr/>
        </p:nvSpPr>
        <p:spPr>
          <a:xfrm>
            <a:off x="509999" y="3174871"/>
            <a:ext cx="3128424" cy="2055055"/>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9" name="Text Placeholder 5">
            <a:extLst>
              <a:ext uri="{FF2B5EF4-FFF2-40B4-BE49-F238E27FC236}">
                <a16:creationId xmlns:a16="http://schemas.microsoft.com/office/drawing/2014/main" id="{A71CA4F6-05CA-0945-1C58-7A64E306CCAB}"/>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Avevo la formazione necessaria e mio marito e i miei figli mi hanno dato un grande sostegno e mi hanno incoraggiata.</a:t>
            </a:r>
          </a:p>
        </p:txBody>
      </p:sp>
      <p:sp>
        <p:nvSpPr>
          <p:cNvPr id="129" name="Freeform 128">
            <a:extLst>
              <a:ext uri="{FF2B5EF4-FFF2-40B4-BE49-F238E27FC236}">
                <a16:creationId xmlns:a16="http://schemas.microsoft.com/office/drawing/2014/main" id="{0F81394C-83C5-48E6-EE4F-64A48B0243FC}"/>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07921350-4764-295A-0B9A-29A25E307FDD}"/>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Italia</a:t>
            </a:r>
          </a:p>
          <a:p>
            <a:pPr marL="0" indent="0">
              <a:buNone/>
            </a:pP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589C8315-8CB5-8ECC-2BEA-F4A11DC25759}"/>
              </a:ext>
            </a:extLst>
          </p:cNvPr>
          <p:cNvSpPr txBox="1"/>
          <p:nvPr/>
        </p:nvSpPr>
        <p:spPr>
          <a:xfrm>
            <a:off x="590901" y="591440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67C630FC-475A-2BFB-FF18-DBC5F8E7FD87}"/>
              </a:ext>
            </a:extLst>
          </p:cNvPr>
          <p:cNvSpPr txBox="1">
            <a:spLocks/>
          </p:cNvSpPr>
          <p:nvPr/>
        </p:nvSpPr>
        <p:spPr>
          <a:xfrm>
            <a:off x="608973" y="6411743"/>
            <a:ext cx="6389643" cy="388123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In agricoltura, i cambiamenti nella produzione e nella gestione sono ormai essenziali a causa delle crescenti sfide poste dai cambiamenti climatici, dalla riduzione dei terreni coltivabili e dall'aumento della domanda globale di acqua. Le pratiche agricole tradizionali non sono più sostenibili e le aziende del settore vitivinicolo sono sotto pressione per innovare, </a:t>
            </a:r>
            <a:r>
              <a:rPr lang="en-US" sz="1150" b="0" dirty="0" err="1">
                <a:solidFill>
                  <a:srgbClr val="262626"/>
                </a:solidFill>
              </a:rPr>
              <a:t>ottimizzando </a:t>
            </a:r>
            <a:r>
              <a:rPr lang="en-US" sz="1150" b="0" dirty="0">
                <a:solidFill>
                  <a:srgbClr val="262626"/>
                </a:solidFill>
              </a:rPr>
              <a:t>l'uso delle risorse e mantenendo la qualità e la sicurezza lungo tutta la catena di approvvigionamento, dal vigneto al consumatore.</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Una delle sfide chiave nella produzione vinicola è la selezione dell'uva. Il controllo di qualità dell'uva in entrata viene tipicamente eseguito manualmente da operatori qualificati, un processo che richiede tempo ed è soggetto a errori a causa della soggettività del giudizio umano. Per affrontare questo problema, era necessario sviluppare un sistema in grado di valutare oggettivamente la qualità dell'uva nelle cassette di stoccaggio, che fungesse sia da punto di controllo in entrata che da strumento di gestione della catena di approvvigionamento delle materie prime.  Tale sistema avrebbe svolto un ruolo cruciale nel monitoraggio dei prodotti, garantendo trasparenza e tracciabilità dal vigneto alla bottiglia finale. </a:t>
            </a:r>
          </a:p>
        </p:txBody>
      </p:sp>
      <p:grpSp>
        <p:nvGrpSpPr>
          <p:cNvPr id="233" name="Group 232">
            <a:extLst>
              <a:ext uri="{FF2B5EF4-FFF2-40B4-BE49-F238E27FC236}">
                <a16:creationId xmlns:a16="http://schemas.microsoft.com/office/drawing/2014/main" id="{54BA0C18-8625-6798-344D-E51755FD4AA4}"/>
              </a:ext>
            </a:extLst>
          </p:cNvPr>
          <p:cNvGrpSpPr/>
          <p:nvPr/>
        </p:nvGrpSpPr>
        <p:grpSpPr>
          <a:xfrm>
            <a:off x="4120753" y="4292772"/>
            <a:ext cx="3438921" cy="2437858"/>
            <a:chOff x="1950804" y="3053151"/>
            <a:chExt cx="4822141" cy="3418425"/>
          </a:xfrm>
        </p:grpSpPr>
        <p:pic>
          <p:nvPicPr>
            <p:cNvPr id="235" name="Picture 234">
              <a:extLst>
                <a:ext uri="{FF2B5EF4-FFF2-40B4-BE49-F238E27FC236}">
                  <a16:creationId xmlns:a16="http://schemas.microsoft.com/office/drawing/2014/main" id="{E2C91A44-50B9-7658-B318-441286B93C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A1FB9222-9BD5-5EF2-2ABD-79650B8F283C}"/>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1000" t="286" r="-15000"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44" name="Group 243">
            <a:extLst>
              <a:ext uri="{FF2B5EF4-FFF2-40B4-BE49-F238E27FC236}">
                <a16:creationId xmlns:a16="http://schemas.microsoft.com/office/drawing/2014/main" id="{1F1897D2-971C-EFAF-4BFA-9089E412E3EC}"/>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D79879AE-035A-175E-5E1D-C08E89051F93}"/>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6CE17B7A-1F5A-B658-8EEF-80159170F482}"/>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AC06D894-E4B8-E715-8FC0-5A2C93CE609A}"/>
              </a:ext>
            </a:extLst>
          </p:cNvPr>
          <p:cNvCxnSpPr>
            <a:cxnSpLocks/>
            <a:stCxn id="228" idx="1"/>
          </p:cNvCxnSpPr>
          <p:nvPr/>
        </p:nvCxnSpPr>
        <p:spPr>
          <a:xfrm flipH="1" flipV="1">
            <a:off x="-25698" y="6097081"/>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08E70170-03F8-FA52-1023-93FBCE70AE2A}"/>
              </a:ext>
            </a:extLst>
          </p:cNvPr>
          <p:cNvSpPr/>
          <p:nvPr/>
        </p:nvSpPr>
        <p:spPr>
          <a:xfrm>
            <a:off x="3932277" y="7014937"/>
            <a:ext cx="3332230" cy="3332230"/>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F6AA868E-EAE7-16C0-7AE5-E97896289A16}"/>
              </a:ext>
            </a:extLst>
          </p:cNvPr>
          <p:cNvGrpSpPr/>
          <p:nvPr/>
        </p:nvGrpSpPr>
        <p:grpSpPr>
          <a:xfrm>
            <a:off x="5345127" y="6794315"/>
            <a:ext cx="506531" cy="527128"/>
            <a:chOff x="3402050" y="5539672"/>
            <a:chExt cx="751576" cy="782137"/>
          </a:xfrm>
        </p:grpSpPr>
        <p:sp>
          <p:nvSpPr>
            <p:cNvPr id="252" name="Freeform 251">
              <a:extLst>
                <a:ext uri="{FF2B5EF4-FFF2-40B4-BE49-F238E27FC236}">
                  <a16:creationId xmlns:a16="http://schemas.microsoft.com/office/drawing/2014/main" id="{57005399-7C93-BD65-143F-16AF5A46C223}"/>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0099D39B-5796-B5AA-E096-6C73094C1E08}"/>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556BD4CE-38ED-19AD-17C0-04B42BF98A67}"/>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5003E46F-D8C0-5C97-14BB-4A4A405227AC}"/>
              </a:ext>
            </a:extLst>
          </p:cNvPr>
          <p:cNvSpPr txBox="1"/>
          <p:nvPr/>
        </p:nvSpPr>
        <p:spPr>
          <a:xfrm>
            <a:off x="4301011" y="7555051"/>
            <a:ext cx="2594763" cy="2593018"/>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Migliorando l'efficienza produttiva e mantenendo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standard di alta qualità, offrirebbe vantaggi significativi ai produttori. Per le cantine, questo sistema rappresenta un passo fondamentale verso il miglioramento della tracciabilità 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l'ottimizzazione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della gestione delle risorse, offrendo in ultima analisi un prodotto più coerente e di alta qualità ai consumatori.</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02691772-AF6D-D5F1-B8BE-29B275A07B50}"/>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6</a:t>
            </a:fld>
            <a:endParaRPr lang="en-US" dirty="0">
              <a:solidFill>
                <a:srgbClr val="262626"/>
              </a:solidFill>
            </a:endParaRPr>
          </a:p>
        </p:txBody>
      </p:sp>
      <p:cxnSp>
        <p:nvCxnSpPr>
          <p:cNvPr id="2" name="Straight Connector 1">
            <a:extLst>
              <a:ext uri="{FF2B5EF4-FFF2-40B4-BE49-F238E27FC236}">
                <a16:creationId xmlns:a16="http://schemas.microsoft.com/office/drawing/2014/main" id="{15E0C14D-A61B-D65D-30D7-163D4D863360}"/>
              </a:ext>
            </a:extLst>
          </p:cNvPr>
          <p:cNvCxnSpPr>
            <a:cxnSpLocks/>
          </p:cNvCxnSpPr>
          <p:nvPr/>
        </p:nvCxnSpPr>
        <p:spPr>
          <a:xfrm flipV="1">
            <a:off x="1410318" y="0"/>
            <a:ext cx="0" cy="1419380"/>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5178936-DABF-B992-2F65-9CBB237F3C9C}"/>
              </a:ext>
            </a:extLst>
          </p:cNvPr>
          <p:cNvSpPr txBox="1"/>
          <p:nvPr/>
        </p:nvSpPr>
        <p:spPr>
          <a:xfrm>
            <a:off x="1601624" y="67303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4" name="Group 3">
            <a:extLst>
              <a:ext uri="{FF2B5EF4-FFF2-40B4-BE49-F238E27FC236}">
                <a16:creationId xmlns:a16="http://schemas.microsoft.com/office/drawing/2014/main" id="{F603BA48-4C6A-232B-B91D-27C84C2B3AD6}"/>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1024EEE2-7535-AE2D-512F-6C8AE482A552}"/>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5F71B32C-8834-CE3F-4010-2DB127A2483F}"/>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0EABEC5B-F23F-5B11-C884-90BF3A92A620}"/>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064E1CFF-C561-9E72-66BD-A54C407B87E6}"/>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F990DB13-045E-1C77-455B-C22B2FE7126D}"/>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82626EA1-8CCA-3E19-4BC5-05D2EBBB4735}"/>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58B0045-8208-A611-2942-30EC790623FA}"/>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13" name="Graphic 503">
            <a:extLst>
              <a:ext uri="{FF2B5EF4-FFF2-40B4-BE49-F238E27FC236}">
                <a16:creationId xmlns:a16="http://schemas.microsoft.com/office/drawing/2014/main" id="{920A0702-0347-64CE-132E-6D6C4E25F43D}"/>
              </a:ext>
            </a:extLst>
          </p:cNvPr>
          <p:cNvGrpSpPr/>
          <p:nvPr/>
        </p:nvGrpSpPr>
        <p:grpSpPr>
          <a:xfrm>
            <a:off x="650544" y="562790"/>
            <a:ext cx="326969" cy="408757"/>
            <a:chOff x="19964074" y="5627360"/>
            <a:chExt cx="874820" cy="1086273"/>
          </a:xfrm>
          <a:noFill/>
        </p:grpSpPr>
        <p:grpSp>
          <p:nvGrpSpPr>
            <p:cNvPr id="15" name="Graphic 503">
              <a:extLst>
                <a:ext uri="{FF2B5EF4-FFF2-40B4-BE49-F238E27FC236}">
                  <a16:creationId xmlns:a16="http://schemas.microsoft.com/office/drawing/2014/main" id="{AE1FB89F-497E-B452-5F55-7CBD1E8FFC3F}"/>
                </a:ext>
              </a:extLst>
            </p:cNvPr>
            <p:cNvGrpSpPr/>
            <p:nvPr/>
          </p:nvGrpSpPr>
          <p:grpSpPr>
            <a:xfrm>
              <a:off x="19964074" y="6029562"/>
              <a:ext cx="874820" cy="684071"/>
              <a:chOff x="19964074" y="6029562"/>
              <a:chExt cx="874820" cy="684071"/>
            </a:xfrm>
            <a:noFill/>
          </p:grpSpPr>
          <p:grpSp>
            <p:nvGrpSpPr>
              <p:cNvPr id="27" name="Graphic 503">
                <a:extLst>
                  <a:ext uri="{FF2B5EF4-FFF2-40B4-BE49-F238E27FC236}">
                    <a16:creationId xmlns:a16="http://schemas.microsoft.com/office/drawing/2014/main" id="{0881E5AC-ECFF-9943-D1EA-6C72F54BFA6B}"/>
                  </a:ext>
                </a:extLst>
              </p:cNvPr>
              <p:cNvGrpSpPr/>
              <p:nvPr/>
            </p:nvGrpSpPr>
            <p:grpSpPr>
              <a:xfrm>
                <a:off x="20442750" y="6029562"/>
                <a:ext cx="396145" cy="684071"/>
                <a:chOff x="20442750" y="6029562"/>
                <a:chExt cx="396145" cy="684071"/>
              </a:xfrm>
              <a:noFill/>
            </p:grpSpPr>
            <p:sp>
              <p:nvSpPr>
                <p:cNvPr id="32" name="Freeform 31">
                  <a:extLst>
                    <a:ext uri="{FF2B5EF4-FFF2-40B4-BE49-F238E27FC236}">
                      <a16:creationId xmlns:a16="http://schemas.microsoft.com/office/drawing/2014/main" id="{EDF36A31-98CC-EF6F-2682-D064135E41F9}"/>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33" name="Freeform 32">
                  <a:extLst>
                    <a:ext uri="{FF2B5EF4-FFF2-40B4-BE49-F238E27FC236}">
                      <a16:creationId xmlns:a16="http://schemas.microsoft.com/office/drawing/2014/main" id="{1A6B6C85-7D3B-1BD6-4A9E-02ECBC546435}"/>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4" name="Freeform 33">
                  <a:extLst>
                    <a:ext uri="{FF2B5EF4-FFF2-40B4-BE49-F238E27FC236}">
                      <a16:creationId xmlns:a16="http://schemas.microsoft.com/office/drawing/2014/main" id="{B65F22AB-562B-70D7-DE1A-B455E63D34CF}"/>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28" name="Graphic 503">
                <a:extLst>
                  <a:ext uri="{FF2B5EF4-FFF2-40B4-BE49-F238E27FC236}">
                    <a16:creationId xmlns:a16="http://schemas.microsoft.com/office/drawing/2014/main" id="{EE49F5D7-0E97-8F99-4701-46D8232D4BE4}"/>
                  </a:ext>
                </a:extLst>
              </p:cNvPr>
              <p:cNvGrpSpPr/>
              <p:nvPr/>
            </p:nvGrpSpPr>
            <p:grpSpPr>
              <a:xfrm>
                <a:off x="19964074" y="6029562"/>
                <a:ext cx="394494" cy="684071"/>
                <a:chOff x="19964074" y="6029562"/>
                <a:chExt cx="394494" cy="684071"/>
              </a:xfrm>
              <a:noFill/>
            </p:grpSpPr>
            <p:sp>
              <p:nvSpPr>
                <p:cNvPr id="29" name="Freeform 28">
                  <a:extLst>
                    <a:ext uri="{FF2B5EF4-FFF2-40B4-BE49-F238E27FC236}">
                      <a16:creationId xmlns:a16="http://schemas.microsoft.com/office/drawing/2014/main" id="{57188310-7DF4-712A-36FF-1AF4A83E10CA}"/>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30" name="Freeform 29">
                  <a:extLst>
                    <a:ext uri="{FF2B5EF4-FFF2-40B4-BE49-F238E27FC236}">
                      <a16:creationId xmlns:a16="http://schemas.microsoft.com/office/drawing/2014/main" id="{77493FCE-8F8B-829B-F1B0-655D84CB94AD}"/>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1" name="Freeform 30">
                  <a:extLst>
                    <a:ext uri="{FF2B5EF4-FFF2-40B4-BE49-F238E27FC236}">
                      <a16:creationId xmlns:a16="http://schemas.microsoft.com/office/drawing/2014/main" id="{ACE6FC4B-A909-6365-FB3C-B06DCC93B482}"/>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E7A5CADF-6D20-1370-C3B6-573D72806C9C}"/>
                </a:ext>
              </a:extLst>
            </p:cNvPr>
            <p:cNvGrpSpPr/>
            <p:nvPr/>
          </p:nvGrpSpPr>
          <p:grpSpPr>
            <a:xfrm>
              <a:off x="20104092" y="5627360"/>
              <a:ext cx="593135" cy="804402"/>
              <a:chOff x="20104092" y="5627360"/>
              <a:chExt cx="593135" cy="804402"/>
            </a:xfrm>
            <a:noFill/>
          </p:grpSpPr>
          <p:sp>
            <p:nvSpPr>
              <p:cNvPr id="17" name="Freeform 16">
                <a:extLst>
                  <a:ext uri="{FF2B5EF4-FFF2-40B4-BE49-F238E27FC236}">
                    <a16:creationId xmlns:a16="http://schemas.microsoft.com/office/drawing/2014/main" id="{EBB23DC8-E6DB-C515-5E42-D2CB4FCBD8F6}"/>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18" name="Freeform 17">
                <a:extLst>
                  <a:ext uri="{FF2B5EF4-FFF2-40B4-BE49-F238E27FC236}">
                    <a16:creationId xmlns:a16="http://schemas.microsoft.com/office/drawing/2014/main" id="{85B4A326-97C7-0C7D-8998-37C275EDAF04}"/>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20" name="Freeform 19">
                <a:extLst>
                  <a:ext uri="{FF2B5EF4-FFF2-40B4-BE49-F238E27FC236}">
                    <a16:creationId xmlns:a16="http://schemas.microsoft.com/office/drawing/2014/main" id="{94E8ACF2-63E4-9153-61F6-B0C1F72EAF95}"/>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EFB765BC-7D02-DEC4-E819-53955475967C}"/>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546AA817-8FE4-FE3D-8EF2-26CBF058839E}"/>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23" name="Graphic 503">
                <a:extLst>
                  <a:ext uri="{FF2B5EF4-FFF2-40B4-BE49-F238E27FC236}">
                    <a16:creationId xmlns:a16="http://schemas.microsoft.com/office/drawing/2014/main" id="{4EB78249-6644-4887-3423-9FA9089A7056}"/>
                  </a:ext>
                </a:extLst>
              </p:cNvPr>
              <p:cNvGrpSpPr/>
              <p:nvPr/>
            </p:nvGrpSpPr>
            <p:grpSpPr>
              <a:xfrm>
                <a:off x="20104092" y="6044632"/>
                <a:ext cx="593135" cy="198981"/>
                <a:chOff x="20104092" y="6044632"/>
                <a:chExt cx="593135" cy="198981"/>
              </a:xfrm>
              <a:noFill/>
            </p:grpSpPr>
            <p:sp>
              <p:nvSpPr>
                <p:cNvPr id="25" name="Freeform 24">
                  <a:extLst>
                    <a:ext uri="{FF2B5EF4-FFF2-40B4-BE49-F238E27FC236}">
                      <a16:creationId xmlns:a16="http://schemas.microsoft.com/office/drawing/2014/main" id="{F9BDF318-2750-19D9-611A-A13093879FE3}"/>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26" name="Freeform 25">
                  <a:extLst>
                    <a:ext uri="{FF2B5EF4-FFF2-40B4-BE49-F238E27FC236}">
                      <a16:creationId xmlns:a16="http://schemas.microsoft.com/office/drawing/2014/main" id="{4ABD1EE2-C2D0-56B1-DB35-B32DBE78987F}"/>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24" name="Freeform 23">
                <a:extLst>
                  <a:ext uri="{FF2B5EF4-FFF2-40B4-BE49-F238E27FC236}">
                    <a16:creationId xmlns:a16="http://schemas.microsoft.com/office/drawing/2014/main" id="{73221190-C36A-0990-F9D7-A2D85ADEA444}"/>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cxnSp>
        <p:nvCxnSpPr>
          <p:cNvPr id="37" name="Straight Connector 36">
            <a:extLst>
              <a:ext uri="{FF2B5EF4-FFF2-40B4-BE49-F238E27FC236}">
                <a16:creationId xmlns:a16="http://schemas.microsoft.com/office/drawing/2014/main" id="{96D97B5A-8485-94E0-2826-26575BF2AC54}"/>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8" name="Freeform 37">
            <a:extLst>
              <a:ext uri="{FF2B5EF4-FFF2-40B4-BE49-F238E27FC236}">
                <a16:creationId xmlns:a16="http://schemas.microsoft.com/office/drawing/2014/main" id="{18C66094-3749-627E-2820-9AA49600BFD3}"/>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1F691CB-694E-CD4C-2F38-391E529CE5AE}"/>
              </a:ext>
            </a:extLst>
          </p:cNvPr>
          <p:cNvSpPr txBox="1">
            <a:spLocks/>
          </p:cNvSpPr>
          <p:nvPr/>
        </p:nvSpPr>
        <p:spPr>
          <a:xfrm>
            <a:off x="738301" y="2943360"/>
            <a:ext cx="2301782"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Classificazione basata su patch, alimenti e bevande</a:t>
            </a:r>
          </a:p>
        </p:txBody>
      </p:sp>
    </p:spTree>
    <p:extLst>
      <p:ext uri="{BB962C8B-B14F-4D97-AF65-F5344CB8AC3E}">
        <p14:creationId xmlns:p14="http://schemas.microsoft.com/office/powerpoint/2010/main" val="2583329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9AE0-A3CD-1727-3ADC-E96CBC7EAA74}"/>
            </a:ext>
          </a:extLst>
        </p:cNvPr>
        <p:cNvGrpSpPr/>
        <p:nvPr/>
      </p:nvGrpSpPr>
      <p:grpSpPr>
        <a:xfrm>
          <a:off x="0" y="0"/>
          <a:ext cx="0" cy="0"/>
          <a:chOff x="0" y="0"/>
          <a:chExt cx="0" cy="0"/>
        </a:xfrm>
      </p:grpSpPr>
      <p:pic>
        <p:nvPicPr>
          <p:cNvPr id="3" name="Picture 2" descr="A dirt road leading to a vineyard&#10;&#10;AI-generated content may be incorrect.">
            <a:extLst>
              <a:ext uri="{FF2B5EF4-FFF2-40B4-BE49-F238E27FC236}">
                <a16:creationId xmlns:a16="http://schemas.microsoft.com/office/drawing/2014/main" id="{62903323-3818-AF69-56A4-909C071EBF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7" t="9964" r="37903" b="27599"/>
          <a:stretch/>
        </p:blipFill>
        <p:spPr>
          <a:xfrm>
            <a:off x="3798515" y="7943617"/>
            <a:ext cx="3764340" cy="2273305"/>
          </a:xfrm>
          <a:prstGeom prst="rect">
            <a:avLst/>
          </a:prstGeom>
        </p:spPr>
      </p:pic>
      <p:grpSp>
        <p:nvGrpSpPr>
          <p:cNvPr id="23" name="Graphic 2">
            <a:extLst>
              <a:ext uri="{FF2B5EF4-FFF2-40B4-BE49-F238E27FC236}">
                <a16:creationId xmlns:a16="http://schemas.microsoft.com/office/drawing/2014/main" id="{7ECEA019-2B1F-078A-F8E2-CAD1D1B4F964}"/>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D5468482-C6C7-08D6-2D59-2B6047A64E2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57C69825-32E2-7FF6-03B4-9D646C300A8D}"/>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3350B818-A4D2-F722-85C6-C1006F0B32F3}"/>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81B90E51-A686-56FC-D037-FE9B37EADB97}"/>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794E85D3-500C-9030-D737-FC7BEF93C8D1}"/>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42CD8D78-2698-3648-082E-D641E61879E6}"/>
              </a:ext>
            </a:extLst>
          </p:cNvPr>
          <p:cNvSpPr txBox="1"/>
          <p:nvPr/>
        </p:nvSpPr>
        <p:spPr>
          <a:xfrm>
            <a:off x="613655" y="29221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CBE59ADD-3C63-26C7-A085-2599E060ADCE}"/>
              </a:ext>
            </a:extLst>
          </p:cNvPr>
          <p:cNvSpPr txBox="1">
            <a:spLocks/>
          </p:cNvSpPr>
          <p:nvPr/>
        </p:nvSpPr>
        <p:spPr>
          <a:xfrm>
            <a:off x="636831" y="655710"/>
            <a:ext cx="6389643" cy="263446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err="1">
                <a:solidFill>
                  <a:srgbClr val="262626"/>
                </a:solidFill>
              </a:rPr>
              <a:t>Oròbix</a:t>
            </a:r>
            <a:r>
              <a:rPr lang="en-US" sz="1150" b="0" dirty="0">
                <a:solidFill>
                  <a:srgbClr val="262626"/>
                </a:solidFill>
              </a:rPr>
              <a:t>, un'azienda con sede a Bergamo, in Lombardia, </a:t>
            </a:r>
            <a:r>
              <a:rPr lang="en-US" sz="1150" b="0" dirty="0" err="1">
                <a:solidFill>
                  <a:srgbClr val="262626"/>
                </a:solidFill>
              </a:rPr>
              <a:t>è specializzata </a:t>
            </a:r>
            <a:r>
              <a:rPr lang="en-US" sz="1150" b="0" dirty="0">
                <a:solidFill>
                  <a:srgbClr val="262626"/>
                </a:solidFill>
              </a:rPr>
              <a:t>in soluzioni basate sull'intelligenza artificiale per il settore manifatturiero. Sfruttando la propria esperienza, l'azienda ha adattato un sistema di deep learning originariamente sviluppato per la produzione manifatturiera al fine di migliorare il controllo qualità nella filiera vitivinicola. Il modello di intelligenza artificiale è addestrato a classificare l'uva in base alla qualità e diventa operativo in soli 30 minuti, dopodiché affina continuamente la propria precisione attraverso l'apprendimento.</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Il Gruppo </a:t>
            </a:r>
            <a:r>
              <a:rPr lang="en-US" sz="1150" b="0" dirty="0" err="1">
                <a:solidFill>
                  <a:srgbClr val="262626"/>
                </a:solidFill>
              </a:rPr>
              <a:t>Lunelli</a:t>
            </a:r>
            <a:r>
              <a:rPr lang="en-US" sz="1150" b="0" dirty="0">
                <a:solidFill>
                  <a:srgbClr val="262626"/>
                </a:solidFill>
              </a:rPr>
              <a:t>, rinomato per la sua cantina Cantine Ferrari, è stato il primo ad implementare questo sistema, in particolare per la produzione dello spumante Ferrari </a:t>
            </a:r>
            <a:r>
              <a:rPr lang="en-US" sz="1150" b="0" dirty="0" err="1">
                <a:solidFill>
                  <a:srgbClr val="262626"/>
                </a:solidFill>
              </a:rPr>
              <a:t>Trentodoc</a:t>
            </a:r>
            <a:r>
              <a:rPr lang="en-US" sz="1150" b="0" dirty="0">
                <a:solidFill>
                  <a:srgbClr val="262626"/>
                </a:solidFill>
              </a:rPr>
              <a:t>. Sulla scia del suo successo, anche altri due importanti produttori di vino hanno adottato questa tecnologia, integrando ulteriormente l'intelligenza artificiale nei processi di garanzia della qualità del settore. Il sistema utilizza tecniche di deep learning per effettuare una valutazione iniziale della qualità dell'uva, utilizzando l'elaborazione automatizzata delle immagini delle fotografie dall'alto delle cassette di uva. Il modello di classificazione funziona dividendo le immagini in "patch" più piccole, assegnando ciascuna patch a una specifica categoria di qualità e quindi classificando l'intera immagine di conseguenza.</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Oltre alla classificazione, il sistema identifica ed evidenzia anche le aree problematiche all'interno delle immagini, rilevando problemi quali fogliame, peronospora, marciume, materiali estranei o altre forme di danneggiamento. Questo processo genera una mappa dettagliata della qualità, indicando quali sezioni delle cassette di uva soddisfano standard di qualità più elevati o più bassi.</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Una telecamera cattura le immagini, che vengono poi caricate su AI-go Studio, una piattaforma sviluppata da </a:t>
            </a:r>
            <a:r>
              <a:rPr lang="en-US" sz="1150" b="0" dirty="0" err="1">
                <a:solidFill>
                  <a:srgbClr val="262626"/>
                </a:solidFill>
              </a:rPr>
              <a:t>Oròbix</a:t>
            </a:r>
            <a:r>
              <a:rPr lang="en-US" sz="1150" b="0" dirty="0">
                <a:solidFill>
                  <a:srgbClr val="262626"/>
                </a:solidFill>
              </a:rPr>
              <a:t>, dove avviene il processo di deep learning. All'interno di AI-go Studio, le immagini vengono utilizzate per addestrare il modello di classificazione, consentendogli di </a:t>
            </a:r>
            <a:r>
              <a:rPr lang="en-US" sz="1150" b="0" dirty="0" err="1">
                <a:solidFill>
                  <a:srgbClr val="262626"/>
                </a:solidFill>
              </a:rPr>
              <a:t>riconoscere </a:t>
            </a:r>
            <a:r>
              <a:rPr lang="en-US" sz="1150" b="0" dirty="0">
                <a:solidFill>
                  <a:srgbClr val="262626"/>
                </a:solidFill>
              </a:rPr>
              <a:t>e </a:t>
            </a:r>
            <a:r>
              <a:rPr lang="en-US" sz="1150" b="0" dirty="0" err="1">
                <a:solidFill>
                  <a:srgbClr val="262626"/>
                </a:solidFill>
              </a:rPr>
              <a:t>classificare </a:t>
            </a:r>
            <a:r>
              <a:rPr lang="en-US" sz="1150" b="0" dirty="0">
                <a:solidFill>
                  <a:srgbClr val="262626"/>
                </a:solidFill>
              </a:rPr>
              <a:t>l'uva in base a classi di qualità predefinite impostate dall'utente. Utilizzando una serie di regole</a:t>
            </a:r>
            <a:r>
              <a:rPr lang="en-US" sz="1150" b="0" dirty="0" err="1">
                <a:solidFill>
                  <a:srgbClr val="262626"/>
                </a:solidFill>
              </a:rPr>
              <a:t> personalizzabili </a:t>
            </a:r>
            <a:r>
              <a:rPr lang="en-US" sz="1150" b="0" dirty="0">
                <a:solidFill>
                  <a:srgbClr val="262626"/>
                </a:solidFill>
              </a:rPr>
              <a:t>in linea con i parametri di qualità definiti dall'utente, AI-go genera una classificazione complessiva dell'uva all'interno di ogni cassetta. Una volta che il modello è stato addestrato e convalidato, viene implementato in un ambiente di produzione tramite AI-go Runtime, che consente il monitoraggio in tempo reale delle prestazioni e dell'accuratezza del modello. Il sistema è inoltre integrato con la piattaforma di raccolta dati del cliente, garantendo </a:t>
            </a:r>
            <a:r>
              <a:rPr lang="en-US" sz="1150" b="0" dirty="0" err="1">
                <a:solidFill>
                  <a:srgbClr val="262626"/>
                </a:solidFill>
              </a:rPr>
              <a:t>un'ottimizzazione</a:t>
            </a:r>
            <a:r>
              <a:rPr lang="en-US" sz="1150" b="0" dirty="0">
                <a:solidFill>
                  <a:srgbClr val="262626"/>
                </a:solidFill>
              </a:rPr>
              <a:t> continua e un'affidabilità a lungo termine nella valutazione della qualità dell'uva.</a:t>
            </a:r>
          </a:p>
          <a:p>
            <a:pPr algn="just">
              <a:lnSpc>
                <a:spcPts val="1220"/>
              </a:lnSpc>
              <a:spcBef>
                <a:spcPts val="0"/>
              </a:spcBef>
            </a:pPr>
            <a:endParaRPr lang="en-US" sz="1150" b="0" dirty="0">
              <a:solidFill>
                <a:srgbClr val="262626"/>
              </a:solidFill>
            </a:endParaRPr>
          </a:p>
        </p:txBody>
      </p:sp>
      <p:cxnSp>
        <p:nvCxnSpPr>
          <p:cNvPr id="90" name="Straight Connector 89">
            <a:extLst>
              <a:ext uri="{FF2B5EF4-FFF2-40B4-BE49-F238E27FC236}">
                <a16:creationId xmlns:a16="http://schemas.microsoft.com/office/drawing/2014/main" id="{1F3B4555-B3A2-50BF-C5F4-79A726CA9BAF}"/>
              </a:ext>
            </a:extLst>
          </p:cNvPr>
          <p:cNvCxnSpPr>
            <a:cxnSpLocks/>
            <a:stCxn id="88" idx="1"/>
          </p:cNvCxnSpPr>
          <p:nvPr/>
        </p:nvCxnSpPr>
        <p:spPr>
          <a:xfrm flipH="1" flipV="1">
            <a:off x="-2944" y="474891"/>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A3F7F73-FA38-3EAA-7ED9-BF584685AB9D}"/>
              </a:ext>
            </a:extLst>
          </p:cNvPr>
          <p:cNvSpPr txBox="1"/>
          <p:nvPr/>
        </p:nvSpPr>
        <p:spPr>
          <a:xfrm>
            <a:off x="613655" y="543862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Risultato</a:t>
            </a:r>
          </a:p>
        </p:txBody>
      </p:sp>
      <p:sp>
        <p:nvSpPr>
          <p:cNvPr id="100" name="Text Placeholder 1">
            <a:extLst>
              <a:ext uri="{FF2B5EF4-FFF2-40B4-BE49-F238E27FC236}">
                <a16:creationId xmlns:a16="http://schemas.microsoft.com/office/drawing/2014/main" id="{0723CC60-57A9-1648-6136-C0B71CD8F44A}"/>
              </a:ext>
            </a:extLst>
          </p:cNvPr>
          <p:cNvSpPr txBox="1">
            <a:spLocks/>
          </p:cNvSpPr>
          <p:nvPr/>
        </p:nvSpPr>
        <p:spPr>
          <a:xfrm>
            <a:off x="636831" y="5802120"/>
            <a:ext cx="6389643" cy="1614845"/>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A differenza di molti sistemi di intelligenza artificiale che funzionano come scatole nere, rendendo difficile tracciare il processo decisionale, il sistema </a:t>
            </a:r>
            <a:r>
              <a:rPr lang="en-US" sz="1150" b="0" dirty="0" err="1">
                <a:solidFill>
                  <a:srgbClr val="262626"/>
                </a:solidFill>
              </a:rPr>
              <a:t>di Oròbix </a:t>
            </a:r>
            <a:r>
              <a:rPr lang="en-US" sz="1150" b="0" dirty="0">
                <a:solidFill>
                  <a:srgbClr val="262626"/>
                </a:solidFill>
              </a:rPr>
              <a:t>offre piena trasparenza. Gli utenti possono ricostruire il percorso di classificazione, comprendere come è stato ottenuto il risultato finale e confrontare diverse classificazioni, garantendo un processo chiaro e interpretabile. Secondo </a:t>
            </a:r>
            <a:r>
              <a:rPr lang="en-US" sz="1150" b="0" dirty="0" err="1">
                <a:solidFill>
                  <a:srgbClr val="262626"/>
                </a:solidFill>
              </a:rPr>
              <a:t>Oròbix, </a:t>
            </a:r>
            <a:r>
              <a:rPr lang="en-US" sz="1150" b="0" dirty="0">
                <a:solidFill>
                  <a:srgbClr val="262626"/>
                </a:solidFill>
              </a:rPr>
              <a:t>il sistema introduce obiettività ed efficienza nella valutazione della qualità dell'uva, in linea con l'esigenza del settore di un controllo end-to-end del prodotto, dal vigneto alla bottiglia. Inoltre, il sistema è progettato per mantenere e migliorare gli standard di qualità, anche in condizioni imprevedibili come quelle causate dai cambiamenti climatici e da altri fattori di rischio esterni. </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In un mercato sempre più competitivo ed esigente, questo livello di adattabilità è essenziale per garantire l'eccellenza costante del prodotto.</a:t>
            </a:r>
          </a:p>
        </p:txBody>
      </p:sp>
      <p:cxnSp>
        <p:nvCxnSpPr>
          <p:cNvPr id="101" name="Straight Connector 100">
            <a:extLst>
              <a:ext uri="{FF2B5EF4-FFF2-40B4-BE49-F238E27FC236}">
                <a16:creationId xmlns:a16="http://schemas.microsoft.com/office/drawing/2014/main" id="{AF578067-49D9-3A93-8899-8BD38775E424}"/>
              </a:ext>
            </a:extLst>
          </p:cNvPr>
          <p:cNvCxnSpPr>
            <a:cxnSpLocks/>
            <a:stCxn id="99" idx="1"/>
          </p:cNvCxnSpPr>
          <p:nvPr/>
        </p:nvCxnSpPr>
        <p:spPr>
          <a:xfrm flipH="1" flipV="1">
            <a:off x="-2944" y="562130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2" name="object 13">
            <a:extLst>
              <a:ext uri="{FF2B5EF4-FFF2-40B4-BE49-F238E27FC236}">
                <a16:creationId xmlns:a16="http://schemas.microsoft.com/office/drawing/2014/main" id="{FB0912D4-57D5-1EFE-4F65-238FCA940AEE}"/>
              </a:ext>
            </a:extLst>
          </p:cNvPr>
          <p:cNvSpPr/>
          <p:nvPr/>
        </p:nvSpPr>
        <p:spPr>
          <a:xfrm rot="16200000">
            <a:off x="1956874" y="5986748"/>
            <a:ext cx="2273299" cy="6187047"/>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103" name="TextBox 102">
            <a:extLst>
              <a:ext uri="{FF2B5EF4-FFF2-40B4-BE49-F238E27FC236}">
                <a16:creationId xmlns:a16="http://schemas.microsoft.com/office/drawing/2014/main" id="{47723530-C692-1E5D-F6DF-3780FC8C9936}"/>
              </a:ext>
            </a:extLst>
          </p:cNvPr>
          <p:cNvSpPr txBox="1"/>
          <p:nvPr/>
        </p:nvSpPr>
        <p:spPr>
          <a:xfrm>
            <a:off x="569633" y="8393348"/>
            <a:ext cx="3771457" cy="1823576"/>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Oltre ai vantaggi immediati in termini di controllo della qualità, il sistema offre anche vantaggi culturali e tecnici. Migliorando la conoscenza e la tracciabilità del prodotto, promuove una mentalità di miglioramento continuo, favorisce la riduzione dei costi e sostiene pratiche di produzione più sostenibili, contribuendo alla resilienza e all'innovazione a lungo termine dell'industria vinicola.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104" name="Group 103">
            <a:extLst>
              <a:ext uri="{FF2B5EF4-FFF2-40B4-BE49-F238E27FC236}">
                <a16:creationId xmlns:a16="http://schemas.microsoft.com/office/drawing/2014/main" id="{E39CA340-9BD5-217A-165E-E3D09B30E48B}"/>
              </a:ext>
            </a:extLst>
          </p:cNvPr>
          <p:cNvGrpSpPr/>
          <p:nvPr/>
        </p:nvGrpSpPr>
        <p:grpSpPr>
          <a:xfrm>
            <a:off x="2202096" y="7680055"/>
            <a:ext cx="506531" cy="527128"/>
            <a:chOff x="3402050" y="5539672"/>
            <a:chExt cx="751576" cy="782137"/>
          </a:xfrm>
        </p:grpSpPr>
        <p:sp>
          <p:nvSpPr>
            <p:cNvPr id="105" name="Freeform 104">
              <a:extLst>
                <a:ext uri="{FF2B5EF4-FFF2-40B4-BE49-F238E27FC236}">
                  <a16:creationId xmlns:a16="http://schemas.microsoft.com/office/drawing/2014/main" id="{FB5BD1DC-8C5F-334C-ADFC-CD4654FF1A35}"/>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106" name="Freeform 105">
              <a:extLst>
                <a:ext uri="{FF2B5EF4-FFF2-40B4-BE49-F238E27FC236}">
                  <a16:creationId xmlns:a16="http://schemas.microsoft.com/office/drawing/2014/main" id="{E7FB99D4-F969-305C-7327-5A39717261E2}"/>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107" name="Freeform 106">
              <a:extLst>
                <a:ext uri="{FF2B5EF4-FFF2-40B4-BE49-F238E27FC236}">
                  <a16:creationId xmlns:a16="http://schemas.microsoft.com/office/drawing/2014/main" id="{F2DF158C-18DA-A7FB-7C0B-0A48033F31C8}"/>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109" name="Freeform 108">
            <a:extLst>
              <a:ext uri="{FF2B5EF4-FFF2-40B4-BE49-F238E27FC236}">
                <a16:creationId xmlns:a16="http://schemas.microsoft.com/office/drawing/2014/main" id="{BD20BF5A-7EA5-9CBC-2BF5-68080A23DE54}"/>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4CEB3AA9-3200-3126-0809-8FB55BA2DABB}"/>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7</a:t>
            </a:fld>
            <a:endParaRPr lang="en-US" dirty="0">
              <a:solidFill>
                <a:srgbClr val="262626"/>
              </a:solidFill>
            </a:endParaRPr>
          </a:p>
        </p:txBody>
      </p:sp>
    </p:spTree>
    <p:extLst>
      <p:ext uri="{BB962C8B-B14F-4D97-AF65-F5344CB8AC3E}">
        <p14:creationId xmlns:p14="http://schemas.microsoft.com/office/powerpoint/2010/main" val="1515621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3B7D-BA63-9101-FA77-99E1AD8E4806}"/>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7943833B-BFE9-52AD-03E4-4E264B4D1D37}"/>
              </a:ext>
            </a:extLst>
          </p:cNvPr>
          <p:cNvPicPr>
            <a:picLocks noChangeAspect="1"/>
          </p:cNvPicPr>
          <p:nvPr/>
        </p:nvPicPr>
        <p:blipFill rotWithShape="1">
          <a:blip r:embed="rId2"/>
          <a:srcRect t="20964" b="20964"/>
          <a:stretch/>
        </p:blipFill>
        <p:spPr>
          <a:xfrm>
            <a:off x="15452" y="1406408"/>
            <a:ext cx="7528769" cy="3337549"/>
          </a:xfrm>
          <a:prstGeom prst="rect">
            <a:avLst/>
          </a:prstGeom>
        </p:spPr>
      </p:pic>
      <p:sp>
        <p:nvSpPr>
          <p:cNvPr id="12" name="object 13">
            <a:extLst>
              <a:ext uri="{FF2B5EF4-FFF2-40B4-BE49-F238E27FC236}">
                <a16:creationId xmlns:a16="http://schemas.microsoft.com/office/drawing/2014/main" id="{2FC1A9ED-D1AD-BECE-230C-4A1E1F949114}"/>
              </a:ext>
            </a:extLst>
          </p:cNvPr>
          <p:cNvSpPr/>
          <p:nvPr/>
        </p:nvSpPr>
        <p:spPr>
          <a:xfrm>
            <a:off x="509999" y="3773565"/>
            <a:ext cx="3128424" cy="1456361"/>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alpha val="82000"/>
                </a:srgbClr>
              </a:gs>
              <a:gs pos="97000">
                <a:srgbClr val="51C4C6"/>
              </a:gs>
              <a:gs pos="0">
                <a:srgbClr val="00403F"/>
              </a:gs>
            </a:gsLst>
            <a:lin ang="5400000" scaled="0"/>
          </a:gradFill>
        </p:spPr>
        <p:txBody>
          <a:bodyPr wrap="square" lIns="0" tIns="0" rIns="0" bIns="0" rtlCol="0"/>
          <a:lstStyle/>
          <a:p>
            <a:endParaRPr dirty="0">
              <a:solidFill>
                <a:srgbClr val="F05A28"/>
              </a:solidFill>
            </a:endParaRPr>
          </a:p>
        </p:txBody>
      </p:sp>
      <p:sp>
        <p:nvSpPr>
          <p:cNvPr id="14" name="Text Placeholder 8">
            <a:extLst>
              <a:ext uri="{FF2B5EF4-FFF2-40B4-BE49-F238E27FC236}">
                <a16:creationId xmlns:a16="http://schemas.microsoft.com/office/drawing/2014/main" id="{2A0679EF-5038-A03A-5E00-7AFAC02DDE08}"/>
              </a:ext>
            </a:extLst>
          </p:cNvPr>
          <p:cNvSpPr txBox="1">
            <a:spLocks/>
          </p:cNvSpPr>
          <p:nvPr/>
        </p:nvSpPr>
        <p:spPr>
          <a:xfrm>
            <a:off x="738301" y="2943360"/>
            <a:ext cx="2301782" cy="1456361"/>
          </a:xfrm>
          <a:prstGeom prst="rect">
            <a:avLst/>
          </a:prstGeom>
        </p:spPr>
        <p:txBody>
          <a:bodyPr anchor="b"/>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nSpc>
                <a:spcPts val="2300"/>
              </a:lnSpc>
              <a:spcBef>
                <a:spcPts val="0"/>
              </a:spcBef>
              <a:buNone/>
            </a:pPr>
            <a:r>
              <a:rPr lang="en-US" sz="2400" b="1" dirty="0">
                <a:solidFill>
                  <a:schemeClr val="bg1"/>
                </a:solidFill>
                <a:latin typeface="Calibri" panose="020F0502020204030204" pitchFamily="34" charset="0"/>
                <a:cs typeface="Calibri" panose="020F0502020204030204" pitchFamily="34" charset="0"/>
              </a:rPr>
              <a:t>Plantvoice </a:t>
            </a:r>
          </a:p>
        </p:txBody>
      </p:sp>
      <p:sp>
        <p:nvSpPr>
          <p:cNvPr id="19" name="Text Placeholder 5">
            <a:extLst>
              <a:ext uri="{FF2B5EF4-FFF2-40B4-BE49-F238E27FC236}">
                <a16:creationId xmlns:a16="http://schemas.microsoft.com/office/drawing/2014/main" id="{1363FE03-F17A-71F2-9F78-C137C9EF4DE8}"/>
              </a:ext>
            </a:extLst>
          </p:cNvPr>
          <p:cNvSpPr txBox="1">
            <a:spLocks/>
          </p:cNvSpPr>
          <p:nvPr/>
        </p:nvSpPr>
        <p:spPr>
          <a:xfrm>
            <a:off x="882979" y="6457891"/>
            <a:ext cx="2844069" cy="604186"/>
          </a:xfrm>
          <a:prstGeom prst="rect">
            <a:avLst/>
          </a:prstGeom>
        </p:spPr>
        <p:txBody>
          <a:bodyPr anchor="t">
            <a:noAutofit/>
          </a:bodyPr>
          <a:lstStyle>
            <a:lvl1pPr marL="0" marR="0" indent="0" algn="l" defTabSz="583729" rtl="0" latinLnBrk="0">
              <a:lnSpc>
                <a:spcPct val="120000"/>
              </a:lnSpc>
              <a:spcBef>
                <a:spcPts val="4158"/>
              </a:spcBef>
              <a:spcAft>
                <a:spcPts val="0"/>
              </a:spcAft>
              <a:buClrTx/>
              <a:buSzTx/>
              <a:buFontTx/>
              <a:buNone/>
              <a:tabLst/>
              <a:defRPr sz="1800" b="0" i="0" u="none" strike="noStrike" cap="none" spc="0" baseline="0">
                <a:ln>
                  <a:noFill/>
                </a:ln>
                <a:solidFill>
                  <a:schemeClr val="bg1"/>
                </a:solidFill>
                <a:uFillTx/>
                <a:latin typeface="Calibri" panose="020F0502020204030204" pitchFamily="34" charset="0"/>
                <a:ea typeface="Montserrat Light"/>
                <a:cs typeface="Calibri" panose="020F0502020204030204" pitchFamily="34" charset="0"/>
                <a:sym typeface="Montserrat Light"/>
              </a:defRPr>
            </a:lvl1pPr>
            <a:lvl2pPr marL="385602"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2pPr>
            <a:lvl3pPr marL="771204"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3pPr>
            <a:lvl4pPr marL="1156806"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4pPr>
            <a:lvl5pPr marL="1542409" marR="0" indent="0" algn="l" defTabSz="583729" rtl="0" latinLnBrk="0">
              <a:lnSpc>
                <a:spcPct val="120000"/>
              </a:lnSpc>
              <a:spcBef>
                <a:spcPts val="4158"/>
              </a:spcBef>
              <a:spcAft>
                <a:spcPts val="0"/>
              </a:spcAft>
              <a:buClrTx/>
              <a:buSzTx/>
              <a:buFontTx/>
              <a:buNone/>
              <a:tabLst/>
              <a:defRPr sz="3265" b="0" i="0" u="none" strike="noStrike" cap="none" spc="0" baseline="0">
                <a:ln>
                  <a:noFill/>
                </a:ln>
                <a:solidFill>
                  <a:srgbClr val="011E3B"/>
                </a:solidFill>
                <a:uFillTx/>
                <a:latin typeface="Montserrat" pitchFamily="2" charset="77"/>
                <a:ea typeface="Montserrat Light"/>
                <a:cs typeface="Montserrat Light"/>
                <a:sym typeface="Montserrat Light"/>
              </a:defRPr>
            </a:lvl5pPr>
            <a:lvl6pPr marL="0" marR="0" indent="248831"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6pPr>
            <a:lvl7pPr marL="0" marR="0" indent="298597"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7pPr>
            <a:lvl8pPr marL="0" marR="0" indent="348364"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8pPr>
            <a:lvl9pPr marL="0" marR="0" indent="398130" algn="l" defTabSz="583729" rtl="0" latinLnBrk="0">
              <a:lnSpc>
                <a:spcPct val="120000"/>
              </a:lnSpc>
              <a:spcBef>
                <a:spcPts val="4158"/>
              </a:spcBef>
              <a:spcAft>
                <a:spcPts val="0"/>
              </a:spcAft>
              <a:buClrTx/>
              <a:buSzTx/>
              <a:buFontTx/>
              <a:buNone/>
              <a:tabLst/>
              <a:defRPr sz="1219" b="0" i="0" u="none" strike="noStrike" cap="none" spc="0" baseline="0">
                <a:ln>
                  <a:noFill/>
                </a:ln>
                <a:solidFill>
                  <a:srgbClr val="595457"/>
                </a:solidFill>
                <a:uFillTx/>
                <a:latin typeface="Montserrat Light"/>
                <a:ea typeface="Montserrat Light"/>
                <a:cs typeface="Montserrat Light"/>
                <a:sym typeface="Montserrat Light"/>
              </a:defRPr>
            </a:lvl9pPr>
          </a:lstStyle>
          <a:p>
            <a:pPr algn="just" hangingPunct="1">
              <a:lnSpc>
                <a:spcPts val="1220"/>
              </a:lnSpc>
              <a:spcBef>
                <a:spcPts val="0"/>
              </a:spcBef>
            </a:pPr>
            <a:r>
              <a:rPr lang="en-US" sz="1150" dirty="0"/>
              <a:t>Era sempre stato un sogno, ma avevo paura: avere un lavoro sembrava la strada più facile, ma mio marito mi ha detto che avere un'attività in proprio era sempre stato il mio sogno, quindi dovevo inseguirlo. Ho seguito una formazione e mio marito e i miei figli mi hanno sostenuto moltissimo, incoraggiandomi.</a:t>
            </a:r>
          </a:p>
        </p:txBody>
      </p:sp>
      <p:sp>
        <p:nvSpPr>
          <p:cNvPr id="129" name="Freeform 128">
            <a:extLst>
              <a:ext uri="{FF2B5EF4-FFF2-40B4-BE49-F238E27FC236}">
                <a16:creationId xmlns:a16="http://schemas.microsoft.com/office/drawing/2014/main" id="{26D5901A-B84F-9F45-0B36-2A3B5A6161EE}"/>
              </a:ext>
            </a:extLst>
          </p:cNvPr>
          <p:cNvSpPr/>
          <p:nvPr/>
        </p:nvSpPr>
        <p:spPr>
          <a:xfrm rot="11207408">
            <a:off x="5794270" y="-787653"/>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226" name="Text Placeholder 35">
            <a:extLst>
              <a:ext uri="{FF2B5EF4-FFF2-40B4-BE49-F238E27FC236}">
                <a16:creationId xmlns:a16="http://schemas.microsoft.com/office/drawing/2014/main" id="{DBB7D0AB-5BBB-13D6-3415-19FFEBAE8AF3}"/>
              </a:ext>
            </a:extLst>
          </p:cNvPr>
          <p:cNvSpPr txBox="1">
            <a:spLocks/>
          </p:cNvSpPr>
          <p:nvPr/>
        </p:nvSpPr>
        <p:spPr>
          <a:xfrm>
            <a:off x="610445" y="4852742"/>
            <a:ext cx="2940829" cy="361280"/>
          </a:xfrm>
          <a:prstGeom prst="rect">
            <a:avLst/>
          </a:prstGeom>
        </p:spPr>
        <p:txBody>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buNone/>
            </a:pPr>
            <a:r>
              <a:rPr lang="en-US" sz="1400" b="1" dirty="0">
                <a:solidFill>
                  <a:schemeClr val="bg1"/>
                </a:solidFill>
                <a:latin typeface="Calibri" panose="020F0502020204030204" pitchFamily="34" charset="0"/>
                <a:cs typeface="Calibri" panose="020F0502020204030204" pitchFamily="34" charset="0"/>
              </a:rPr>
              <a:t>  Paese: </a:t>
            </a:r>
            <a:r>
              <a:rPr lang="en-US" sz="1400" dirty="0">
                <a:solidFill>
                  <a:schemeClr val="bg1"/>
                </a:solidFill>
                <a:latin typeface="Calibri" panose="020F0502020204030204" pitchFamily="34" charset="0"/>
                <a:cs typeface="Calibri" panose="020F0502020204030204" pitchFamily="34" charset="0"/>
              </a:rPr>
              <a:t> Italia</a:t>
            </a:r>
          </a:p>
          <a:p>
            <a:pPr marL="0" indent="0">
              <a:buNone/>
            </a:pPr>
            <a:endParaRPr lang="en-US" sz="1400" b="1" dirty="0">
              <a:solidFill>
                <a:schemeClr val="bg1"/>
              </a:solidFill>
              <a:latin typeface="Calibri" panose="020F0502020204030204" pitchFamily="34" charset="0"/>
              <a:cs typeface="Calibri" panose="020F0502020204030204" pitchFamily="34" charset="0"/>
            </a:endParaRPr>
          </a:p>
          <a:p>
            <a:pPr marL="0" indent="0">
              <a:buNone/>
            </a:pPr>
            <a:endParaRPr lang="en-US" sz="1400" b="1" dirty="0">
              <a:solidFill>
                <a:schemeClr val="bg1"/>
              </a:solidFill>
              <a:latin typeface="Calibri" panose="020F0502020204030204" pitchFamily="34" charset="0"/>
              <a:cs typeface="Calibri" panose="020F0502020204030204" pitchFamily="34" charset="0"/>
            </a:endParaRPr>
          </a:p>
        </p:txBody>
      </p:sp>
      <p:sp>
        <p:nvSpPr>
          <p:cNvPr id="228" name="TextBox 227">
            <a:extLst>
              <a:ext uri="{FF2B5EF4-FFF2-40B4-BE49-F238E27FC236}">
                <a16:creationId xmlns:a16="http://schemas.microsoft.com/office/drawing/2014/main" id="{A1845DE6-C526-340E-5228-AE7D53F26481}"/>
              </a:ext>
            </a:extLst>
          </p:cNvPr>
          <p:cNvSpPr txBox="1"/>
          <p:nvPr/>
        </p:nvSpPr>
        <p:spPr>
          <a:xfrm>
            <a:off x="590901" y="5914404"/>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Problema</a:t>
            </a:r>
          </a:p>
        </p:txBody>
      </p:sp>
      <p:sp>
        <p:nvSpPr>
          <p:cNvPr id="231" name="Text Placeholder 1">
            <a:extLst>
              <a:ext uri="{FF2B5EF4-FFF2-40B4-BE49-F238E27FC236}">
                <a16:creationId xmlns:a16="http://schemas.microsoft.com/office/drawing/2014/main" id="{ECF94B9F-7C97-4330-FCED-90001CC90645}"/>
              </a:ext>
            </a:extLst>
          </p:cNvPr>
          <p:cNvSpPr txBox="1">
            <a:spLocks/>
          </p:cNvSpPr>
          <p:nvPr/>
        </p:nvSpPr>
        <p:spPr>
          <a:xfrm>
            <a:off x="608973" y="6411743"/>
            <a:ext cx="6389643" cy="3881237"/>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In tutta Italia, il declino della salute delle piante da frutto, da olivo e da vino è diventato una preoccupazione significativa. Molti alberi da frutto soffrono di malattie e stress ambientale, causati da molteplici fattori, tra cui i cambiamenti climatici, l'aumento dell'aggressività dei parassiti, la comparsa di nuovi parassiti legati al cambiamento climatico e pratiche agricole inadeguate. Queste sfide hanno avuto gravi conseguenze sulla salute delle piante, portando a una riduzione delle rese, a una minore qualità dei prodotti e a una diminuzione della sostenibilità nel settore agricolo.</a:t>
            </a:r>
          </a:p>
          <a:p>
            <a:pPr algn="just">
              <a:lnSpc>
                <a:spcPts val="1220"/>
              </a:lnSpc>
              <a:spcBef>
                <a:spcPts val="0"/>
              </a:spcBef>
            </a:pPr>
            <a:r>
              <a:rPr lang="en-US" sz="1150" b="0" dirty="0">
                <a:solidFill>
                  <a:srgbClr val="262626"/>
                </a:solidFill>
              </a:rPr>
              <a:t> </a:t>
            </a:r>
          </a:p>
          <a:p>
            <a:pPr algn="just">
              <a:lnSpc>
                <a:spcPts val="1220"/>
              </a:lnSpc>
              <a:spcBef>
                <a:spcPts val="0"/>
              </a:spcBef>
            </a:pPr>
            <a:r>
              <a:rPr lang="en-US" sz="1150" b="0" dirty="0">
                <a:solidFill>
                  <a:srgbClr val="262626"/>
                </a:solidFill>
              </a:rPr>
              <a:t>Uno dei casi più noti, </a:t>
            </a:r>
            <a:r>
              <a:rPr lang="en-US" sz="1150" b="0" dirty="0" err="1">
                <a:solidFill>
                  <a:srgbClr val="262626"/>
                </a:solidFill>
              </a:rPr>
              <a:t>riconosciuto </a:t>
            </a:r>
            <a:r>
              <a:rPr lang="en-US" sz="1150" b="0" dirty="0">
                <a:solidFill>
                  <a:srgbClr val="262626"/>
                </a:solidFill>
              </a:rPr>
              <a:t>anche a livello europeo, è l'epidemia di Xylella fastidiosa in Puglia, che ha devastato gli oliveti, evidenziando l'urgenza di soluzioni innovative nel monitoraggio e nella gestione della salute delle piante. PLANTVOICE è stato sviluppato come risposta concreta a queste sfide. Fondata a Bolzano, in Italia, dai fratelli Matteo e Tommaso </a:t>
            </a:r>
            <a:r>
              <a:rPr lang="en-US" sz="1150" b="0" dirty="0" err="1">
                <a:solidFill>
                  <a:srgbClr val="262626"/>
                </a:solidFill>
              </a:rPr>
              <a:t>Beccateli</a:t>
            </a:r>
            <a:r>
              <a:rPr lang="en-US" sz="1150" b="0" dirty="0">
                <a:solidFill>
                  <a:srgbClr val="262626"/>
                </a:solidFill>
              </a:rPr>
              <a:t>, PLANTVOICE è una startup dedicata al monitoraggio della salute delle piante. </a:t>
            </a:r>
          </a:p>
        </p:txBody>
      </p:sp>
      <p:grpSp>
        <p:nvGrpSpPr>
          <p:cNvPr id="233" name="Group 232">
            <a:extLst>
              <a:ext uri="{FF2B5EF4-FFF2-40B4-BE49-F238E27FC236}">
                <a16:creationId xmlns:a16="http://schemas.microsoft.com/office/drawing/2014/main" id="{340FC34E-6198-4F40-1106-F8CCA4F6E039}"/>
              </a:ext>
            </a:extLst>
          </p:cNvPr>
          <p:cNvGrpSpPr/>
          <p:nvPr/>
        </p:nvGrpSpPr>
        <p:grpSpPr>
          <a:xfrm>
            <a:off x="4120753" y="4292772"/>
            <a:ext cx="3438921" cy="2437858"/>
            <a:chOff x="1950804" y="3053151"/>
            <a:chExt cx="4822141" cy="3418425"/>
          </a:xfrm>
        </p:grpSpPr>
        <p:pic>
          <p:nvPicPr>
            <p:cNvPr id="235" name="Picture 234">
              <a:extLst>
                <a:ext uri="{FF2B5EF4-FFF2-40B4-BE49-F238E27FC236}">
                  <a16:creationId xmlns:a16="http://schemas.microsoft.com/office/drawing/2014/main" id="{6112F763-2047-0521-8443-A00C0C3B6C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026"/>
            <a:stretch/>
          </p:blipFill>
          <p:spPr>
            <a:xfrm>
              <a:off x="1950804" y="3053151"/>
              <a:ext cx="4822141" cy="3418425"/>
            </a:xfrm>
            <a:prstGeom prst="rect">
              <a:avLst/>
            </a:prstGeom>
          </p:spPr>
        </p:pic>
        <p:sp>
          <p:nvSpPr>
            <p:cNvPr id="236" name="Rectangle 235">
              <a:extLst>
                <a:ext uri="{FF2B5EF4-FFF2-40B4-BE49-F238E27FC236}">
                  <a16:creationId xmlns:a16="http://schemas.microsoft.com/office/drawing/2014/main" id="{BB4EDCF2-B3E3-B619-B0CE-AE60D6DD05C2}"/>
                </a:ext>
              </a:extLst>
            </p:cNvPr>
            <p:cNvSpPr/>
            <p:nvPr/>
          </p:nvSpPr>
          <p:spPr>
            <a:xfrm>
              <a:off x="2791253" y="3350557"/>
              <a:ext cx="3981692" cy="2462739"/>
            </a:xfrm>
            <a:prstGeom prst="rect">
              <a:avLst/>
            </a:prstGeom>
            <a:blipFill dpi="0" rotWithShape="1">
              <a:blip r:embed="rId4" cstate="screen">
                <a:extLst>
                  <a:ext uri="{28A0092B-C50C-407E-A947-70E740481C1C}">
                    <a14:useLocalDpi xmlns:a14="http://schemas.microsoft.com/office/drawing/2010/main"/>
                  </a:ext>
                </a:extLst>
              </a:blip>
              <a:srcRect/>
              <a:stretch>
                <a:fillRect l="-1000" t="286" r="-15000" b="-2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grpSp>
        <p:nvGrpSpPr>
          <p:cNvPr id="244" name="Group 243">
            <a:extLst>
              <a:ext uri="{FF2B5EF4-FFF2-40B4-BE49-F238E27FC236}">
                <a16:creationId xmlns:a16="http://schemas.microsoft.com/office/drawing/2014/main" id="{7083ECFA-977D-5D20-E8B5-61ABE1E5C76A}"/>
              </a:ext>
            </a:extLst>
          </p:cNvPr>
          <p:cNvGrpSpPr/>
          <p:nvPr/>
        </p:nvGrpSpPr>
        <p:grpSpPr>
          <a:xfrm rot="20570557">
            <a:off x="3976390" y="5007360"/>
            <a:ext cx="1013273" cy="1008681"/>
            <a:chOff x="2301368" y="4765438"/>
            <a:chExt cx="1350264" cy="1344145"/>
          </a:xfrm>
        </p:grpSpPr>
        <p:sp>
          <p:nvSpPr>
            <p:cNvPr id="245" name="Oval 244">
              <a:extLst>
                <a:ext uri="{FF2B5EF4-FFF2-40B4-BE49-F238E27FC236}">
                  <a16:creationId xmlns:a16="http://schemas.microsoft.com/office/drawing/2014/main" id="{E88C2377-A2FC-C31F-B940-D2639D15D9B3}"/>
                </a:ext>
              </a:extLst>
            </p:cNvPr>
            <p:cNvSpPr/>
            <p:nvPr/>
          </p:nvSpPr>
          <p:spPr>
            <a:xfrm>
              <a:off x="2307487" y="4765438"/>
              <a:ext cx="1344145" cy="1344145"/>
            </a:xfrm>
            <a:prstGeom prst="ellipse">
              <a:avLst/>
            </a:prstGeom>
            <a:solidFill>
              <a:srgbClr val="ADD037"/>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50" b="1" dirty="0">
                <a:solidFill>
                  <a:schemeClr val="bg1"/>
                </a:solidFill>
                <a:latin typeface="Calibri" panose="020F0502020204030204" pitchFamily="34" charset="0"/>
                <a:cs typeface="Calibri" panose="020F0502020204030204" pitchFamily="34" charset="0"/>
              </a:endParaRPr>
            </a:p>
          </p:txBody>
        </p:sp>
        <p:sp>
          <p:nvSpPr>
            <p:cNvPr id="246" name="TextBox 245">
              <a:extLst>
                <a:ext uri="{FF2B5EF4-FFF2-40B4-BE49-F238E27FC236}">
                  <a16:creationId xmlns:a16="http://schemas.microsoft.com/office/drawing/2014/main" id="{7991B676-CF66-83FB-9E41-126DA1A8AC7C}"/>
                </a:ext>
              </a:extLst>
            </p:cNvPr>
            <p:cNvSpPr txBox="1"/>
            <p:nvPr/>
          </p:nvSpPr>
          <p:spPr>
            <a:xfrm>
              <a:off x="2301368" y="5006866"/>
              <a:ext cx="1350264" cy="861286"/>
            </a:xfrm>
            <a:prstGeom prst="rect">
              <a:avLst/>
            </a:prstGeom>
            <a:noFill/>
          </p:spPr>
          <p:txBody>
            <a:bodyPr wrap="square">
              <a:spAutoFit/>
            </a:bodyPr>
            <a:lstStyle/>
            <a:p>
              <a:pPr algn="ctr"/>
              <a:r>
                <a:rPr lang="en-US" sz="1800" b="1"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Clicca per visitare</a:t>
              </a:r>
              <a:endParaRPr lang="en-US" sz="1800" b="1" dirty="0">
                <a:solidFill>
                  <a:schemeClr val="bg1"/>
                </a:solidFill>
                <a:latin typeface="Calibri" panose="020F0502020204030204" pitchFamily="34" charset="0"/>
                <a:cs typeface="Calibri" panose="020F0502020204030204" pitchFamily="34" charset="0"/>
              </a:endParaRPr>
            </a:p>
          </p:txBody>
        </p:sp>
      </p:grpSp>
      <p:cxnSp>
        <p:nvCxnSpPr>
          <p:cNvPr id="248" name="Straight Connector 247">
            <a:extLst>
              <a:ext uri="{FF2B5EF4-FFF2-40B4-BE49-F238E27FC236}">
                <a16:creationId xmlns:a16="http://schemas.microsoft.com/office/drawing/2014/main" id="{11259398-D68C-2DD3-E968-AAA779688ECD}"/>
              </a:ext>
            </a:extLst>
          </p:cNvPr>
          <p:cNvCxnSpPr>
            <a:cxnSpLocks/>
            <a:stCxn id="228" idx="1"/>
          </p:cNvCxnSpPr>
          <p:nvPr/>
        </p:nvCxnSpPr>
        <p:spPr>
          <a:xfrm flipH="1" flipV="1">
            <a:off x="-25698" y="6097081"/>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250" name="Oval 249">
            <a:extLst>
              <a:ext uri="{FF2B5EF4-FFF2-40B4-BE49-F238E27FC236}">
                <a16:creationId xmlns:a16="http://schemas.microsoft.com/office/drawing/2014/main" id="{CFDFF505-F39B-F7E7-7F61-76B552A422DB}"/>
              </a:ext>
            </a:extLst>
          </p:cNvPr>
          <p:cNvSpPr/>
          <p:nvPr/>
        </p:nvSpPr>
        <p:spPr>
          <a:xfrm>
            <a:off x="4082613" y="7123980"/>
            <a:ext cx="3118641" cy="3118641"/>
          </a:xfrm>
          <a:prstGeom prst="ellipse">
            <a:avLst/>
          </a:prstGeom>
          <a:solidFill>
            <a:srgbClr val="0089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1" name="Group 250">
            <a:extLst>
              <a:ext uri="{FF2B5EF4-FFF2-40B4-BE49-F238E27FC236}">
                <a16:creationId xmlns:a16="http://schemas.microsoft.com/office/drawing/2014/main" id="{CA088DC7-D4BE-5FB9-DB5F-154D916A739C}"/>
              </a:ext>
            </a:extLst>
          </p:cNvPr>
          <p:cNvGrpSpPr/>
          <p:nvPr/>
        </p:nvGrpSpPr>
        <p:grpSpPr>
          <a:xfrm>
            <a:off x="5388668" y="6903358"/>
            <a:ext cx="506531" cy="527128"/>
            <a:chOff x="3402050" y="5539672"/>
            <a:chExt cx="751576" cy="782137"/>
          </a:xfrm>
        </p:grpSpPr>
        <p:sp>
          <p:nvSpPr>
            <p:cNvPr id="252" name="Freeform 251">
              <a:extLst>
                <a:ext uri="{FF2B5EF4-FFF2-40B4-BE49-F238E27FC236}">
                  <a16:creationId xmlns:a16="http://schemas.microsoft.com/office/drawing/2014/main" id="{22AB548E-BBB3-1EEB-C432-CF19269E2C1B}"/>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253" name="Freeform 252">
              <a:extLst>
                <a:ext uri="{FF2B5EF4-FFF2-40B4-BE49-F238E27FC236}">
                  <a16:creationId xmlns:a16="http://schemas.microsoft.com/office/drawing/2014/main" id="{70698D34-68D9-E683-4C60-57A0017A2308}"/>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254" name="Freeform 253">
              <a:extLst>
                <a:ext uri="{FF2B5EF4-FFF2-40B4-BE49-F238E27FC236}">
                  <a16:creationId xmlns:a16="http://schemas.microsoft.com/office/drawing/2014/main" id="{4A7FCFF2-B6BA-CDCE-F933-E2A5CD2A337F}"/>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255" name="TextBox 254">
            <a:extLst>
              <a:ext uri="{FF2B5EF4-FFF2-40B4-BE49-F238E27FC236}">
                <a16:creationId xmlns:a16="http://schemas.microsoft.com/office/drawing/2014/main" id="{569DF8C8-80C0-8B67-ABF1-7CB7DA2073ED}"/>
              </a:ext>
            </a:extLst>
          </p:cNvPr>
          <p:cNvSpPr txBox="1"/>
          <p:nvPr/>
        </p:nvSpPr>
        <p:spPr>
          <a:xfrm>
            <a:off x="4399652" y="7537048"/>
            <a:ext cx="2484562" cy="2400657"/>
          </a:xfrm>
          <a:prstGeom prst="rect">
            <a:avLst/>
          </a:prstGeom>
          <a:noFill/>
        </p:spPr>
        <p:txBody>
          <a:bodyPr wrap="square" rtlCol="0">
            <a:spAutoFit/>
          </a:bodyPr>
          <a:lstStyle/>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Con radici a Parma,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Emilia-Romagna, una regione rinomata per le sue eccellenze enogastronomiche, i fondatori hanno scelto di stabilire la loro azienda nel polo tecnologico di Bolzano, sfruttando le collaborazioni con leader del settore 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centri</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 di ricerca universitari per sviluppare soluzioni all'avanguardia per la gestione della salute delle piante.</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sp>
        <p:nvSpPr>
          <p:cNvPr id="256" name="Slide Number Placeholder 5">
            <a:extLst>
              <a:ext uri="{FF2B5EF4-FFF2-40B4-BE49-F238E27FC236}">
                <a16:creationId xmlns:a16="http://schemas.microsoft.com/office/drawing/2014/main" id="{3115C0D6-D94F-2BE2-F211-BC08238166EB}"/>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8</a:t>
            </a:fld>
            <a:endParaRPr lang="en-US" dirty="0">
              <a:solidFill>
                <a:srgbClr val="262626"/>
              </a:solidFill>
            </a:endParaRPr>
          </a:p>
        </p:txBody>
      </p:sp>
      <p:cxnSp>
        <p:nvCxnSpPr>
          <p:cNvPr id="2" name="Straight Connector 1">
            <a:extLst>
              <a:ext uri="{FF2B5EF4-FFF2-40B4-BE49-F238E27FC236}">
                <a16:creationId xmlns:a16="http://schemas.microsoft.com/office/drawing/2014/main" id="{CBD3C36B-E675-C08D-93BB-6DB6AEE0A322}"/>
              </a:ext>
            </a:extLst>
          </p:cNvPr>
          <p:cNvCxnSpPr>
            <a:cxnSpLocks/>
          </p:cNvCxnSpPr>
          <p:nvPr/>
        </p:nvCxnSpPr>
        <p:spPr>
          <a:xfrm flipV="1">
            <a:off x="1410318" y="0"/>
            <a:ext cx="0" cy="1298713"/>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B4678E7-803E-DFFB-6F74-6926B045E1A6}"/>
              </a:ext>
            </a:extLst>
          </p:cNvPr>
          <p:cNvSpPr txBox="1"/>
          <p:nvPr/>
        </p:nvSpPr>
        <p:spPr>
          <a:xfrm>
            <a:off x="1601624" y="673031"/>
            <a:ext cx="3366904" cy="320665"/>
          </a:xfrm>
          <a:prstGeom prst="rect">
            <a:avLst/>
          </a:prstGeom>
          <a:noFill/>
        </p:spPr>
        <p:txBody>
          <a:bodyPr wrap="square" rtlCol="0" anchor="t">
            <a:spAutoFit/>
          </a:bodyPr>
          <a:lstStyle/>
          <a:p>
            <a:pPr marL="9525">
              <a:lnSpc>
                <a:spcPts val="1560"/>
              </a:lnSpc>
              <a:tabLst>
                <a:tab pos="1189038" algn="l"/>
              </a:tabLst>
            </a:pPr>
            <a:r>
              <a:rPr lang="en-US" sz="2200" b="1" dirty="0">
                <a:solidFill>
                  <a:srgbClr val="000000"/>
                </a:solidFill>
                <a:latin typeface="Calibri" panose="020F0502020204030204" pitchFamily="34" charset="0"/>
                <a:cs typeface="Calibri" panose="020F0502020204030204" pitchFamily="34" charset="0"/>
              </a:rPr>
              <a:t>AGRICOLTURA</a:t>
            </a:r>
          </a:p>
        </p:txBody>
      </p:sp>
      <p:grpSp>
        <p:nvGrpSpPr>
          <p:cNvPr id="4" name="Group 3">
            <a:extLst>
              <a:ext uri="{FF2B5EF4-FFF2-40B4-BE49-F238E27FC236}">
                <a16:creationId xmlns:a16="http://schemas.microsoft.com/office/drawing/2014/main" id="{FA5D7B4C-EA03-A6A0-238B-2C7D07BE3829}"/>
              </a:ext>
            </a:extLst>
          </p:cNvPr>
          <p:cNvGrpSpPr/>
          <p:nvPr/>
        </p:nvGrpSpPr>
        <p:grpSpPr>
          <a:xfrm rot="16200000">
            <a:off x="580124" y="306956"/>
            <a:ext cx="793054" cy="947012"/>
            <a:chOff x="547405" y="6570863"/>
            <a:chExt cx="1035254" cy="1236230"/>
          </a:xfrm>
        </p:grpSpPr>
        <p:sp>
          <p:nvSpPr>
            <p:cNvPr id="5" name="Freeform 4">
              <a:extLst>
                <a:ext uri="{FF2B5EF4-FFF2-40B4-BE49-F238E27FC236}">
                  <a16:creationId xmlns:a16="http://schemas.microsoft.com/office/drawing/2014/main" id="{215B85F9-AD54-26BF-07E1-8ACE5DC6A414}"/>
                </a:ext>
              </a:extLst>
            </p:cNvPr>
            <p:cNvSpPr/>
            <p:nvPr/>
          </p:nvSpPr>
          <p:spPr>
            <a:xfrm>
              <a:off x="1059795" y="7527291"/>
              <a:ext cx="11386" cy="120435"/>
            </a:xfrm>
            <a:custGeom>
              <a:avLst/>
              <a:gdLst>
                <a:gd name="connsiteX0" fmla="*/ 5693 w 11386"/>
                <a:gd name="connsiteY0" fmla="*/ 120436 h 120435"/>
                <a:gd name="connsiteX1" fmla="*/ 0 w 11386"/>
                <a:gd name="connsiteY1" fmla="*/ 114744 h 120435"/>
                <a:gd name="connsiteX2" fmla="*/ 0 w 11386"/>
                <a:gd name="connsiteY2" fmla="*/ 5692 h 120435"/>
                <a:gd name="connsiteX3" fmla="*/ 5693 w 11386"/>
                <a:gd name="connsiteY3" fmla="*/ 0 h 120435"/>
                <a:gd name="connsiteX4" fmla="*/ 11386 w 11386"/>
                <a:gd name="connsiteY4" fmla="*/ 5692 h 120435"/>
                <a:gd name="connsiteX5" fmla="*/ 11386 w 11386"/>
                <a:gd name="connsiteY5" fmla="*/ 114744 h 120435"/>
                <a:gd name="connsiteX6" fmla="*/ 5693 w 11386"/>
                <a:gd name="connsiteY6" fmla="*/ 120436 h 12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86" h="120435">
                  <a:moveTo>
                    <a:pt x="5693" y="120436"/>
                  </a:moveTo>
                  <a:cubicBezTo>
                    <a:pt x="2505" y="120436"/>
                    <a:pt x="0" y="117931"/>
                    <a:pt x="0" y="114744"/>
                  </a:cubicBezTo>
                  <a:lnTo>
                    <a:pt x="0" y="5692"/>
                  </a:lnTo>
                  <a:cubicBezTo>
                    <a:pt x="0" y="2504"/>
                    <a:pt x="2505" y="0"/>
                    <a:pt x="5693" y="0"/>
                  </a:cubicBezTo>
                  <a:cubicBezTo>
                    <a:pt x="8881" y="0"/>
                    <a:pt x="11386" y="2504"/>
                    <a:pt x="11386" y="5692"/>
                  </a:cubicBezTo>
                  <a:lnTo>
                    <a:pt x="11386" y="114744"/>
                  </a:lnTo>
                  <a:cubicBezTo>
                    <a:pt x="11386" y="117931"/>
                    <a:pt x="8881" y="120436"/>
                    <a:pt x="5693" y="120436"/>
                  </a:cubicBezTo>
                  <a:close/>
                </a:path>
              </a:pathLst>
            </a:custGeom>
            <a:solidFill>
              <a:srgbClr val="343434"/>
            </a:solidFill>
            <a:ln w="2276" cap="flat">
              <a:noFill/>
              <a:prstDash val="solid"/>
              <a:miter/>
            </a:ln>
          </p:spPr>
          <p:txBody>
            <a:bodyPr rtlCol="0" anchor="ctr"/>
            <a:lstStyle/>
            <a:p>
              <a:endParaRPr lang="en-US"/>
            </a:p>
          </p:txBody>
        </p:sp>
        <p:grpSp>
          <p:nvGrpSpPr>
            <p:cNvPr id="6" name="Graphic 15">
              <a:extLst>
                <a:ext uri="{FF2B5EF4-FFF2-40B4-BE49-F238E27FC236}">
                  <a16:creationId xmlns:a16="http://schemas.microsoft.com/office/drawing/2014/main" id="{1A63C69D-3CAE-5D80-D5CE-16CD29A4A306}"/>
                </a:ext>
              </a:extLst>
            </p:cNvPr>
            <p:cNvGrpSpPr/>
            <p:nvPr/>
          </p:nvGrpSpPr>
          <p:grpSpPr>
            <a:xfrm>
              <a:off x="1006279" y="7689162"/>
              <a:ext cx="118191" cy="117931"/>
              <a:chOff x="1006279" y="7689162"/>
              <a:chExt cx="118191" cy="117931"/>
            </a:xfrm>
          </p:grpSpPr>
          <p:sp>
            <p:nvSpPr>
              <p:cNvPr id="10" name="Freeform 9">
                <a:extLst>
                  <a:ext uri="{FF2B5EF4-FFF2-40B4-BE49-F238E27FC236}">
                    <a16:creationId xmlns:a16="http://schemas.microsoft.com/office/drawing/2014/main" id="{02A503F2-3930-7263-A536-6DA59A175B10}"/>
                  </a:ext>
                </a:extLst>
              </p:cNvPr>
              <p:cNvSpPr/>
              <p:nvPr/>
            </p:nvSpPr>
            <p:spPr>
              <a:xfrm>
                <a:off x="1006279" y="7689162"/>
                <a:ext cx="118191" cy="117931"/>
              </a:xfrm>
              <a:custGeom>
                <a:avLst/>
                <a:gdLst>
                  <a:gd name="connsiteX0" fmla="*/ 118191 w 118191"/>
                  <a:gd name="connsiteY0" fmla="*/ 58966 h 117931"/>
                  <a:gd name="connsiteX1" fmla="*/ 58982 w 118191"/>
                  <a:gd name="connsiteY1" fmla="*/ 0 h 117931"/>
                  <a:gd name="connsiteX2" fmla="*/ 0 w 118191"/>
                  <a:gd name="connsiteY2" fmla="*/ 58966 h 117931"/>
                  <a:gd name="connsiteX3" fmla="*/ 58982 w 118191"/>
                  <a:gd name="connsiteY3" fmla="*/ 117931 h 117931"/>
                  <a:gd name="connsiteX4" fmla="*/ 118191 w 118191"/>
                  <a:gd name="connsiteY4" fmla="*/ 58966 h 117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91" h="117931">
                    <a:moveTo>
                      <a:pt x="118191" y="58966"/>
                    </a:moveTo>
                    <a:cubicBezTo>
                      <a:pt x="118191" y="26410"/>
                      <a:pt x="91775" y="0"/>
                      <a:pt x="58982" y="0"/>
                    </a:cubicBezTo>
                    <a:cubicBezTo>
                      <a:pt x="26189" y="0"/>
                      <a:pt x="0" y="26410"/>
                      <a:pt x="0" y="58966"/>
                    </a:cubicBezTo>
                    <a:cubicBezTo>
                      <a:pt x="0" y="91522"/>
                      <a:pt x="26417" y="117931"/>
                      <a:pt x="58982" y="117931"/>
                    </a:cubicBezTo>
                    <a:cubicBezTo>
                      <a:pt x="91547" y="117931"/>
                      <a:pt x="118191" y="91522"/>
                      <a:pt x="118191" y="58966"/>
                    </a:cubicBezTo>
                    <a:close/>
                  </a:path>
                </a:pathLst>
              </a:custGeom>
              <a:solidFill>
                <a:schemeClr val="bg1"/>
              </a:solidFill>
              <a:ln w="11382" cap="rnd">
                <a:solidFill>
                  <a:srgbClr val="343434"/>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E92AE95A-AD80-0E6E-FA07-C5203D8D233F}"/>
                  </a:ext>
                </a:extLst>
              </p:cNvPr>
              <p:cNvSpPr/>
              <p:nvPr/>
            </p:nvSpPr>
            <p:spPr>
              <a:xfrm>
                <a:off x="1030873" y="7713523"/>
                <a:ext cx="69229" cy="69210"/>
              </a:xfrm>
              <a:custGeom>
                <a:avLst/>
                <a:gdLst>
                  <a:gd name="connsiteX0" fmla="*/ 69230 w 69229"/>
                  <a:gd name="connsiteY0" fmla="*/ 34605 h 69210"/>
                  <a:gd name="connsiteX1" fmla="*/ 34615 w 69229"/>
                  <a:gd name="connsiteY1" fmla="*/ 0 h 69210"/>
                  <a:gd name="connsiteX2" fmla="*/ 0 w 69229"/>
                  <a:gd name="connsiteY2" fmla="*/ 34605 h 69210"/>
                  <a:gd name="connsiteX3" fmla="*/ 34615 w 69229"/>
                  <a:gd name="connsiteY3" fmla="*/ 69211 h 69210"/>
                  <a:gd name="connsiteX4" fmla="*/ 69230 w 69229"/>
                  <a:gd name="connsiteY4" fmla="*/ 34605 h 6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29" h="69210">
                    <a:moveTo>
                      <a:pt x="69230" y="34605"/>
                    </a:moveTo>
                    <a:cubicBezTo>
                      <a:pt x="69230" y="15481"/>
                      <a:pt x="53744" y="0"/>
                      <a:pt x="34615" y="0"/>
                    </a:cubicBezTo>
                    <a:cubicBezTo>
                      <a:pt x="15486" y="0"/>
                      <a:pt x="0" y="15481"/>
                      <a:pt x="0" y="34605"/>
                    </a:cubicBezTo>
                    <a:cubicBezTo>
                      <a:pt x="0" y="53729"/>
                      <a:pt x="15486" y="69211"/>
                      <a:pt x="34615" y="69211"/>
                    </a:cubicBezTo>
                    <a:cubicBezTo>
                      <a:pt x="53744" y="69211"/>
                      <a:pt x="69230" y="53729"/>
                      <a:pt x="69230" y="34605"/>
                    </a:cubicBezTo>
                    <a:close/>
                  </a:path>
                </a:pathLst>
              </a:custGeom>
              <a:solidFill>
                <a:srgbClr val="006668"/>
              </a:solidFill>
              <a:ln w="2276" cap="flat">
                <a:noFill/>
                <a:prstDash val="solid"/>
                <a:miter/>
              </a:ln>
            </p:spPr>
            <p:txBody>
              <a:bodyPr rtlCol="0" anchor="ctr"/>
              <a:lstStyle/>
              <a:p>
                <a:endParaRPr lang="en-US"/>
              </a:p>
            </p:txBody>
          </p:sp>
        </p:grpSp>
        <p:grpSp>
          <p:nvGrpSpPr>
            <p:cNvPr id="7" name="Graphic 15">
              <a:extLst>
                <a:ext uri="{FF2B5EF4-FFF2-40B4-BE49-F238E27FC236}">
                  <a16:creationId xmlns:a16="http://schemas.microsoft.com/office/drawing/2014/main" id="{6AE7D2C2-5F71-5F4D-4BB8-2C2B670C69A5}"/>
                </a:ext>
              </a:extLst>
            </p:cNvPr>
            <p:cNvGrpSpPr/>
            <p:nvPr/>
          </p:nvGrpSpPr>
          <p:grpSpPr>
            <a:xfrm>
              <a:off x="547405" y="6570863"/>
              <a:ext cx="1035254" cy="914993"/>
              <a:chOff x="547405" y="6570863"/>
              <a:chExt cx="1035254" cy="914993"/>
            </a:xfrm>
          </p:grpSpPr>
          <p:sp>
            <p:nvSpPr>
              <p:cNvPr id="8" name="Freeform 7">
                <a:extLst>
                  <a:ext uri="{FF2B5EF4-FFF2-40B4-BE49-F238E27FC236}">
                    <a16:creationId xmlns:a16="http://schemas.microsoft.com/office/drawing/2014/main" id="{DD305EBC-F92C-EA22-58F4-35C8E228DDE6}"/>
                  </a:ext>
                </a:extLst>
              </p:cNvPr>
              <p:cNvSpPr/>
              <p:nvPr/>
            </p:nvSpPr>
            <p:spPr>
              <a:xfrm>
                <a:off x="547405" y="6806271"/>
                <a:ext cx="1035254" cy="679585"/>
              </a:xfrm>
              <a:custGeom>
                <a:avLst/>
                <a:gdLst>
                  <a:gd name="connsiteX0" fmla="*/ 0 w 1035254"/>
                  <a:gd name="connsiteY0" fmla="*/ 162099 h 679585"/>
                  <a:gd name="connsiteX1" fmla="*/ 517627 w 1035254"/>
                  <a:gd name="connsiteY1" fmla="*/ 679585 h 679585"/>
                  <a:gd name="connsiteX2" fmla="*/ 1035255 w 1035254"/>
                  <a:gd name="connsiteY2" fmla="*/ 162099 h 679585"/>
                  <a:gd name="connsiteX3" fmla="*/ 517627 w 1035254"/>
                  <a:gd name="connsiteY3" fmla="*/ 0 h 679585"/>
                  <a:gd name="connsiteX4" fmla="*/ 0 w 1035254"/>
                  <a:gd name="connsiteY4" fmla="*/ 162099 h 67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54" h="679585">
                    <a:moveTo>
                      <a:pt x="0" y="162099"/>
                    </a:moveTo>
                    <a:cubicBezTo>
                      <a:pt x="0" y="447820"/>
                      <a:pt x="231828" y="679585"/>
                      <a:pt x="517627" y="679585"/>
                    </a:cubicBezTo>
                    <a:cubicBezTo>
                      <a:pt x="803427" y="679585"/>
                      <a:pt x="1035255" y="447820"/>
                      <a:pt x="1035255" y="162099"/>
                    </a:cubicBezTo>
                    <a:lnTo>
                      <a:pt x="517627" y="0"/>
                    </a:lnTo>
                    <a:lnTo>
                      <a:pt x="0" y="162099"/>
                    </a:lnTo>
                    <a:close/>
                  </a:path>
                </a:pathLst>
              </a:custGeom>
              <a:solidFill>
                <a:srgbClr val="006668"/>
              </a:solidFill>
              <a:ln w="227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D3EE422-DCF0-9950-DCE7-EC446227663A}"/>
                  </a:ext>
                </a:extLst>
              </p:cNvPr>
              <p:cNvSpPr/>
              <p:nvPr/>
            </p:nvSpPr>
            <p:spPr>
              <a:xfrm>
                <a:off x="667646" y="6570863"/>
                <a:ext cx="795228" cy="795012"/>
              </a:xfrm>
              <a:custGeom>
                <a:avLst/>
                <a:gdLst>
                  <a:gd name="connsiteX0" fmla="*/ 0 w 795228"/>
                  <a:gd name="connsiteY0" fmla="*/ 397506 h 795012"/>
                  <a:gd name="connsiteX1" fmla="*/ 397614 w 795228"/>
                  <a:gd name="connsiteY1" fmla="*/ 0 h 795012"/>
                  <a:gd name="connsiteX2" fmla="*/ 795229 w 795228"/>
                  <a:gd name="connsiteY2" fmla="*/ 397506 h 795012"/>
                  <a:gd name="connsiteX3" fmla="*/ 397614 w 795228"/>
                  <a:gd name="connsiteY3" fmla="*/ 795012 h 795012"/>
                  <a:gd name="connsiteX4" fmla="*/ 0 w 795228"/>
                  <a:gd name="connsiteY4" fmla="*/ 397506 h 79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228" h="795012">
                    <a:moveTo>
                      <a:pt x="0" y="397506"/>
                    </a:moveTo>
                    <a:cubicBezTo>
                      <a:pt x="0" y="178035"/>
                      <a:pt x="178084" y="0"/>
                      <a:pt x="397614" y="0"/>
                    </a:cubicBezTo>
                    <a:cubicBezTo>
                      <a:pt x="617145" y="0"/>
                      <a:pt x="795229" y="178035"/>
                      <a:pt x="795229" y="397506"/>
                    </a:cubicBezTo>
                    <a:cubicBezTo>
                      <a:pt x="795229" y="616977"/>
                      <a:pt x="617145" y="795012"/>
                      <a:pt x="397614" y="795012"/>
                    </a:cubicBezTo>
                    <a:cubicBezTo>
                      <a:pt x="178084" y="795012"/>
                      <a:pt x="0" y="616977"/>
                      <a:pt x="0" y="397506"/>
                    </a:cubicBezTo>
                    <a:close/>
                  </a:path>
                </a:pathLst>
              </a:custGeom>
              <a:solidFill>
                <a:srgbClr val="FDFDFD"/>
              </a:solidFill>
              <a:ln w="2276" cap="flat">
                <a:noFill/>
                <a:prstDash val="solid"/>
                <a:miter/>
              </a:ln>
              <a:effectLst>
                <a:outerShdw blurRad="176334" dir="5280000" algn="tl" rotWithShape="0">
                  <a:prstClr val="black">
                    <a:alpha val="40000"/>
                  </a:prstClr>
                </a:outerShdw>
              </a:effectLst>
            </p:spPr>
            <p:txBody>
              <a:bodyPr rtlCol="0" anchor="ctr"/>
              <a:lstStyle/>
              <a:p>
                <a:endParaRPr lang="en-US"/>
              </a:p>
            </p:txBody>
          </p:sp>
        </p:grpSp>
      </p:grpSp>
      <p:grpSp>
        <p:nvGrpSpPr>
          <p:cNvPr id="13" name="Graphic 503">
            <a:extLst>
              <a:ext uri="{FF2B5EF4-FFF2-40B4-BE49-F238E27FC236}">
                <a16:creationId xmlns:a16="http://schemas.microsoft.com/office/drawing/2014/main" id="{FC850CFF-B00D-D92E-56AA-999BF0861F10}"/>
              </a:ext>
            </a:extLst>
          </p:cNvPr>
          <p:cNvGrpSpPr/>
          <p:nvPr/>
        </p:nvGrpSpPr>
        <p:grpSpPr>
          <a:xfrm>
            <a:off x="650544" y="562790"/>
            <a:ext cx="326969" cy="408757"/>
            <a:chOff x="19964074" y="5627360"/>
            <a:chExt cx="874820" cy="1086273"/>
          </a:xfrm>
          <a:noFill/>
        </p:grpSpPr>
        <p:grpSp>
          <p:nvGrpSpPr>
            <p:cNvPr id="15" name="Graphic 503">
              <a:extLst>
                <a:ext uri="{FF2B5EF4-FFF2-40B4-BE49-F238E27FC236}">
                  <a16:creationId xmlns:a16="http://schemas.microsoft.com/office/drawing/2014/main" id="{76B813BF-F837-34E2-C025-517A524F5B56}"/>
                </a:ext>
              </a:extLst>
            </p:cNvPr>
            <p:cNvGrpSpPr/>
            <p:nvPr/>
          </p:nvGrpSpPr>
          <p:grpSpPr>
            <a:xfrm>
              <a:off x="19964074" y="6029562"/>
              <a:ext cx="874820" cy="684071"/>
              <a:chOff x="19964074" y="6029562"/>
              <a:chExt cx="874820" cy="684071"/>
            </a:xfrm>
            <a:noFill/>
          </p:grpSpPr>
          <p:grpSp>
            <p:nvGrpSpPr>
              <p:cNvPr id="27" name="Graphic 503">
                <a:extLst>
                  <a:ext uri="{FF2B5EF4-FFF2-40B4-BE49-F238E27FC236}">
                    <a16:creationId xmlns:a16="http://schemas.microsoft.com/office/drawing/2014/main" id="{CA9E8189-3E3D-D627-6E33-9B475A1E997A}"/>
                  </a:ext>
                </a:extLst>
              </p:cNvPr>
              <p:cNvGrpSpPr/>
              <p:nvPr/>
            </p:nvGrpSpPr>
            <p:grpSpPr>
              <a:xfrm>
                <a:off x="20442750" y="6029562"/>
                <a:ext cx="396145" cy="684071"/>
                <a:chOff x="20442750" y="6029562"/>
                <a:chExt cx="396145" cy="684071"/>
              </a:xfrm>
              <a:noFill/>
            </p:grpSpPr>
            <p:sp>
              <p:nvSpPr>
                <p:cNvPr id="32" name="Freeform 31">
                  <a:extLst>
                    <a:ext uri="{FF2B5EF4-FFF2-40B4-BE49-F238E27FC236}">
                      <a16:creationId xmlns:a16="http://schemas.microsoft.com/office/drawing/2014/main" id="{E9047787-52D1-7B6D-8F50-F1D74EABEC08}"/>
                    </a:ext>
                  </a:extLst>
                </p:cNvPr>
                <p:cNvSpPr/>
                <p:nvPr/>
              </p:nvSpPr>
              <p:spPr>
                <a:xfrm>
                  <a:off x="20459978" y="6029562"/>
                  <a:ext cx="378917" cy="576928"/>
                </a:xfrm>
                <a:custGeom>
                  <a:avLst/>
                  <a:gdLst>
                    <a:gd name="connsiteX0" fmla="*/ 184145 w 378917"/>
                    <a:gd name="connsiteY0" fmla="*/ 576928 h 576928"/>
                    <a:gd name="connsiteX1" fmla="*/ 364061 w 378917"/>
                    <a:gd name="connsiteY1" fmla="*/ 397256 h 576928"/>
                    <a:gd name="connsiteX2" fmla="*/ 378917 w 378917"/>
                    <a:gd name="connsiteY2" fmla="*/ 364289 h 576928"/>
                    <a:gd name="connsiteX3" fmla="*/ 378917 w 378917"/>
                    <a:gd name="connsiteY3" fmla="*/ 26374 h 576928"/>
                    <a:gd name="connsiteX4" fmla="*/ 352508 w 378917"/>
                    <a:gd name="connsiteY4" fmla="*/ 0 h 576928"/>
                    <a:gd name="connsiteX5" fmla="*/ 283181 w 378917"/>
                    <a:gd name="connsiteY5" fmla="*/ 95605 h 576928"/>
                    <a:gd name="connsiteX6" fmla="*/ 260074 w 378917"/>
                    <a:gd name="connsiteY6" fmla="*/ 283519 h 576928"/>
                    <a:gd name="connsiteX7" fmla="*/ 203953 w 378917"/>
                    <a:gd name="connsiteY7" fmla="*/ 298354 h 576928"/>
                    <a:gd name="connsiteX8" fmla="*/ 139579 w 378917"/>
                    <a:gd name="connsiteY8" fmla="*/ 362641 h 576928"/>
                    <a:gd name="connsiteX9" fmla="*/ 30640 w 378917"/>
                    <a:gd name="connsiteY9" fmla="*/ 412092 h 576928"/>
                    <a:gd name="connsiteX10" fmla="*/ 2578 w 378917"/>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917" h="576928">
                      <a:moveTo>
                        <a:pt x="184145" y="576928"/>
                      </a:moveTo>
                      <a:lnTo>
                        <a:pt x="364061" y="397256"/>
                      </a:lnTo>
                      <a:cubicBezTo>
                        <a:pt x="372314" y="389014"/>
                        <a:pt x="377267" y="377476"/>
                        <a:pt x="378917" y="364289"/>
                      </a:cubicBezTo>
                      <a:lnTo>
                        <a:pt x="378917" y="26374"/>
                      </a:lnTo>
                      <a:cubicBezTo>
                        <a:pt x="378917" y="11539"/>
                        <a:pt x="367364" y="0"/>
                        <a:pt x="352508" y="0"/>
                      </a:cubicBezTo>
                      <a:cubicBezTo>
                        <a:pt x="322796" y="1648"/>
                        <a:pt x="294737" y="34616"/>
                        <a:pt x="283181" y="95605"/>
                      </a:cubicBezTo>
                      <a:lnTo>
                        <a:pt x="260074" y="283519"/>
                      </a:lnTo>
                      <a:cubicBezTo>
                        <a:pt x="238616" y="281871"/>
                        <a:pt x="215507" y="286816"/>
                        <a:pt x="203953" y="298354"/>
                      </a:cubicBezTo>
                      <a:lnTo>
                        <a:pt x="139579" y="362641"/>
                      </a:lnTo>
                      <a:cubicBezTo>
                        <a:pt x="81808" y="374179"/>
                        <a:pt x="60350" y="382421"/>
                        <a:pt x="30640" y="412092"/>
                      </a:cubicBezTo>
                      <a:cubicBezTo>
                        <a:pt x="928" y="441762"/>
                        <a:pt x="-4022" y="501103"/>
                        <a:pt x="2578" y="576928"/>
                      </a:cubicBezTo>
                    </a:path>
                  </a:pathLst>
                </a:custGeom>
                <a:noFill/>
                <a:ln w="12700" cap="rnd">
                  <a:solidFill>
                    <a:srgbClr val="000000"/>
                  </a:solidFill>
                  <a:prstDash val="solid"/>
                  <a:round/>
                </a:ln>
              </p:spPr>
              <p:txBody>
                <a:bodyPr rtlCol="0" anchor="ctr"/>
                <a:lstStyle/>
                <a:p>
                  <a:endParaRPr lang="en-US" sz="1799"/>
                </a:p>
              </p:txBody>
            </p:sp>
            <p:sp>
              <p:nvSpPr>
                <p:cNvPr id="33" name="Freeform 32">
                  <a:extLst>
                    <a:ext uri="{FF2B5EF4-FFF2-40B4-BE49-F238E27FC236}">
                      <a16:creationId xmlns:a16="http://schemas.microsoft.com/office/drawing/2014/main" id="{F8F8A750-3192-6CA2-2C7E-C8326CE8A76A}"/>
                    </a:ext>
                  </a:extLst>
                </p:cNvPr>
                <p:cNvSpPr/>
                <p:nvPr/>
              </p:nvSpPr>
              <p:spPr>
                <a:xfrm>
                  <a:off x="20442750" y="6606490"/>
                  <a:ext cx="250892" cy="107143"/>
                </a:xfrm>
                <a:custGeom>
                  <a:avLst/>
                  <a:gdLst>
                    <a:gd name="connsiteX0" fmla="*/ 0 w 250892"/>
                    <a:gd name="connsiteY0" fmla="*/ 0 h 107143"/>
                    <a:gd name="connsiteX1" fmla="*/ 250891 w 250892"/>
                    <a:gd name="connsiteY1" fmla="*/ 0 h 107143"/>
                    <a:gd name="connsiteX2" fmla="*/ 250891 w 250892"/>
                    <a:gd name="connsiteY2" fmla="*/ 107144 h 107143"/>
                    <a:gd name="connsiteX3" fmla="*/ 0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0" y="0"/>
                      </a:moveTo>
                      <a:lnTo>
                        <a:pt x="250891" y="0"/>
                      </a:lnTo>
                      <a:lnTo>
                        <a:pt x="250891" y="107144"/>
                      </a:lnTo>
                      <a:lnTo>
                        <a:pt x="0"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4" name="Freeform 33">
                  <a:extLst>
                    <a:ext uri="{FF2B5EF4-FFF2-40B4-BE49-F238E27FC236}">
                      <a16:creationId xmlns:a16="http://schemas.microsoft.com/office/drawing/2014/main" id="{503A51C6-B017-6BE2-D76C-1B3F0AF8A86E}"/>
                    </a:ext>
                  </a:extLst>
                </p:cNvPr>
                <p:cNvSpPr/>
                <p:nvPr/>
              </p:nvSpPr>
              <p:spPr>
                <a:xfrm>
                  <a:off x="20644123" y="6313081"/>
                  <a:ext cx="115994" cy="150000"/>
                </a:xfrm>
                <a:custGeom>
                  <a:avLst/>
                  <a:gdLst>
                    <a:gd name="connsiteX0" fmla="*/ 75929 w 115994"/>
                    <a:gd name="connsiteY0" fmla="*/ 0 h 150000"/>
                    <a:gd name="connsiteX1" fmla="*/ 99036 w 115994"/>
                    <a:gd name="connsiteY1" fmla="*/ 6593 h 150000"/>
                    <a:gd name="connsiteX2" fmla="*/ 112242 w 115994"/>
                    <a:gd name="connsiteY2" fmla="*/ 37912 h 150000"/>
                    <a:gd name="connsiteX3" fmla="*/ 0 w 115994"/>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4" h="150000">
                      <a:moveTo>
                        <a:pt x="75929" y="0"/>
                      </a:moveTo>
                      <a:cubicBezTo>
                        <a:pt x="84183" y="0"/>
                        <a:pt x="92436" y="3296"/>
                        <a:pt x="99036" y="6593"/>
                      </a:cubicBezTo>
                      <a:cubicBezTo>
                        <a:pt x="110592" y="11538"/>
                        <a:pt x="122145" y="26373"/>
                        <a:pt x="112242" y="37912"/>
                      </a:cubicBezTo>
                      <a:lnTo>
                        <a:pt x="0" y="150001"/>
                      </a:lnTo>
                    </a:path>
                  </a:pathLst>
                </a:custGeom>
                <a:noFill/>
                <a:ln w="12700" cap="rnd">
                  <a:solidFill>
                    <a:srgbClr val="000000"/>
                  </a:solidFill>
                  <a:prstDash val="solid"/>
                  <a:round/>
                </a:ln>
              </p:spPr>
              <p:txBody>
                <a:bodyPr rtlCol="0" anchor="ctr"/>
                <a:lstStyle/>
                <a:p>
                  <a:endParaRPr lang="en-US" sz="1799"/>
                </a:p>
              </p:txBody>
            </p:sp>
          </p:grpSp>
          <p:grpSp>
            <p:nvGrpSpPr>
              <p:cNvPr id="28" name="Graphic 503">
                <a:extLst>
                  <a:ext uri="{FF2B5EF4-FFF2-40B4-BE49-F238E27FC236}">
                    <a16:creationId xmlns:a16="http://schemas.microsoft.com/office/drawing/2014/main" id="{A5B4B668-04A3-8C6F-AB8A-8FFD232D9903}"/>
                  </a:ext>
                </a:extLst>
              </p:cNvPr>
              <p:cNvGrpSpPr/>
              <p:nvPr/>
            </p:nvGrpSpPr>
            <p:grpSpPr>
              <a:xfrm>
                <a:off x="19964074" y="6029562"/>
                <a:ext cx="394494" cy="684071"/>
                <a:chOff x="19964074" y="6029562"/>
                <a:chExt cx="394494" cy="684071"/>
              </a:xfrm>
              <a:noFill/>
            </p:grpSpPr>
            <p:sp>
              <p:nvSpPr>
                <p:cNvPr id="29" name="Freeform 28">
                  <a:extLst>
                    <a:ext uri="{FF2B5EF4-FFF2-40B4-BE49-F238E27FC236}">
                      <a16:creationId xmlns:a16="http://schemas.microsoft.com/office/drawing/2014/main" id="{C3D09C0E-5528-66EC-6ECD-91542907A9BE}"/>
                    </a:ext>
                  </a:extLst>
                </p:cNvPr>
                <p:cNvSpPr/>
                <p:nvPr/>
              </p:nvSpPr>
              <p:spPr>
                <a:xfrm>
                  <a:off x="19964074" y="6029562"/>
                  <a:ext cx="379340" cy="576928"/>
                </a:xfrm>
                <a:custGeom>
                  <a:avLst/>
                  <a:gdLst>
                    <a:gd name="connsiteX0" fmla="*/ 376339 w 379340"/>
                    <a:gd name="connsiteY0" fmla="*/ 573631 h 576928"/>
                    <a:gd name="connsiteX1" fmla="*/ 348277 w 379340"/>
                    <a:gd name="connsiteY1" fmla="*/ 412092 h 576928"/>
                    <a:gd name="connsiteX2" fmla="*/ 239338 w 379340"/>
                    <a:gd name="connsiteY2" fmla="*/ 362641 h 576928"/>
                    <a:gd name="connsiteX3" fmla="*/ 174964 w 379340"/>
                    <a:gd name="connsiteY3" fmla="*/ 298354 h 576928"/>
                    <a:gd name="connsiteX4" fmla="*/ 118843 w 379340"/>
                    <a:gd name="connsiteY4" fmla="*/ 283519 h 576928"/>
                    <a:gd name="connsiteX5" fmla="*/ 95736 w 379340"/>
                    <a:gd name="connsiteY5" fmla="*/ 95605 h 576928"/>
                    <a:gd name="connsiteX6" fmla="*/ 26409 w 379340"/>
                    <a:gd name="connsiteY6" fmla="*/ 0 h 576928"/>
                    <a:gd name="connsiteX7" fmla="*/ 0 w 379340"/>
                    <a:gd name="connsiteY7" fmla="*/ 26374 h 576928"/>
                    <a:gd name="connsiteX8" fmla="*/ 0 w 379340"/>
                    <a:gd name="connsiteY8" fmla="*/ 364289 h 576928"/>
                    <a:gd name="connsiteX9" fmla="*/ 14856 w 379340"/>
                    <a:gd name="connsiteY9" fmla="*/ 397256 h 576928"/>
                    <a:gd name="connsiteX10" fmla="*/ 194772 w 379340"/>
                    <a:gd name="connsiteY10" fmla="*/ 576928 h 57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340" h="576928">
                      <a:moveTo>
                        <a:pt x="376339" y="573631"/>
                      </a:moveTo>
                      <a:cubicBezTo>
                        <a:pt x="381290" y="499455"/>
                        <a:pt x="384592" y="448356"/>
                        <a:pt x="348277" y="412092"/>
                      </a:cubicBezTo>
                      <a:cubicBezTo>
                        <a:pt x="316915" y="380773"/>
                        <a:pt x="295459" y="374179"/>
                        <a:pt x="239338" y="362641"/>
                      </a:cubicBezTo>
                      <a:lnTo>
                        <a:pt x="174964" y="298354"/>
                      </a:lnTo>
                      <a:cubicBezTo>
                        <a:pt x="161760" y="285167"/>
                        <a:pt x="140301" y="280222"/>
                        <a:pt x="118843" y="283519"/>
                      </a:cubicBezTo>
                      <a:lnTo>
                        <a:pt x="95736" y="95605"/>
                      </a:lnTo>
                      <a:cubicBezTo>
                        <a:pt x="84180" y="32967"/>
                        <a:pt x="56121" y="1648"/>
                        <a:pt x="26409" y="0"/>
                      </a:cubicBezTo>
                      <a:cubicBezTo>
                        <a:pt x="11553" y="0"/>
                        <a:pt x="0" y="11539"/>
                        <a:pt x="0" y="26374"/>
                      </a:cubicBezTo>
                      <a:lnTo>
                        <a:pt x="0" y="364289"/>
                      </a:lnTo>
                      <a:cubicBezTo>
                        <a:pt x="0" y="377476"/>
                        <a:pt x="4953" y="389014"/>
                        <a:pt x="14856" y="397256"/>
                      </a:cubicBezTo>
                      <a:lnTo>
                        <a:pt x="194772" y="576928"/>
                      </a:lnTo>
                    </a:path>
                  </a:pathLst>
                </a:custGeom>
                <a:noFill/>
                <a:ln w="12700" cap="rnd">
                  <a:solidFill>
                    <a:srgbClr val="000000"/>
                  </a:solidFill>
                  <a:prstDash val="solid"/>
                  <a:round/>
                </a:ln>
              </p:spPr>
              <p:txBody>
                <a:bodyPr rtlCol="0" anchor="ctr"/>
                <a:lstStyle/>
                <a:p>
                  <a:endParaRPr lang="en-US" sz="1799"/>
                </a:p>
              </p:txBody>
            </p:sp>
            <p:sp>
              <p:nvSpPr>
                <p:cNvPr id="30" name="Freeform 29">
                  <a:extLst>
                    <a:ext uri="{FF2B5EF4-FFF2-40B4-BE49-F238E27FC236}">
                      <a16:creationId xmlns:a16="http://schemas.microsoft.com/office/drawing/2014/main" id="{98FD6888-33D5-49A8-FA1D-99CA35AB354E}"/>
                    </a:ext>
                  </a:extLst>
                </p:cNvPr>
                <p:cNvSpPr/>
                <p:nvPr/>
              </p:nvSpPr>
              <p:spPr>
                <a:xfrm>
                  <a:off x="20107677" y="6606490"/>
                  <a:ext cx="250892" cy="107143"/>
                </a:xfrm>
                <a:custGeom>
                  <a:avLst/>
                  <a:gdLst>
                    <a:gd name="connsiteX0" fmla="*/ -1 w 250892"/>
                    <a:gd name="connsiteY0" fmla="*/ 0 h 107143"/>
                    <a:gd name="connsiteX1" fmla="*/ 250890 w 250892"/>
                    <a:gd name="connsiteY1" fmla="*/ 0 h 107143"/>
                    <a:gd name="connsiteX2" fmla="*/ 250890 w 250892"/>
                    <a:gd name="connsiteY2" fmla="*/ 107144 h 107143"/>
                    <a:gd name="connsiteX3" fmla="*/ -1 w 250892"/>
                    <a:gd name="connsiteY3" fmla="*/ 107144 h 107143"/>
                  </a:gdLst>
                  <a:ahLst/>
                  <a:cxnLst>
                    <a:cxn ang="0">
                      <a:pos x="connsiteX0" y="connsiteY0"/>
                    </a:cxn>
                    <a:cxn ang="0">
                      <a:pos x="connsiteX1" y="connsiteY1"/>
                    </a:cxn>
                    <a:cxn ang="0">
                      <a:pos x="connsiteX2" y="connsiteY2"/>
                    </a:cxn>
                    <a:cxn ang="0">
                      <a:pos x="connsiteX3" y="connsiteY3"/>
                    </a:cxn>
                  </a:cxnLst>
                  <a:rect l="l" t="t" r="r" b="b"/>
                  <a:pathLst>
                    <a:path w="250892" h="107143">
                      <a:moveTo>
                        <a:pt x="-1" y="0"/>
                      </a:moveTo>
                      <a:lnTo>
                        <a:pt x="250890" y="0"/>
                      </a:lnTo>
                      <a:lnTo>
                        <a:pt x="250890" y="107144"/>
                      </a:lnTo>
                      <a:lnTo>
                        <a:pt x="-1" y="107144"/>
                      </a:lnTo>
                      <a:close/>
                    </a:path>
                  </a:pathLst>
                </a:custGeom>
                <a:solidFill>
                  <a:srgbClr val="006668"/>
                </a:solidFill>
                <a:ln w="12700" cap="rnd">
                  <a:solidFill>
                    <a:srgbClr val="000000"/>
                  </a:solidFill>
                  <a:prstDash val="solid"/>
                  <a:round/>
                </a:ln>
              </p:spPr>
              <p:txBody>
                <a:bodyPr rtlCol="0" anchor="ctr"/>
                <a:lstStyle/>
                <a:p>
                  <a:endParaRPr lang="en-US" sz="1799"/>
                </a:p>
              </p:txBody>
            </p:sp>
            <p:sp>
              <p:nvSpPr>
                <p:cNvPr id="31" name="Freeform 30">
                  <a:extLst>
                    <a:ext uri="{FF2B5EF4-FFF2-40B4-BE49-F238E27FC236}">
                      <a16:creationId xmlns:a16="http://schemas.microsoft.com/office/drawing/2014/main" id="{C699D50D-56CA-81F9-A436-7DD9DB99D203}"/>
                    </a:ext>
                  </a:extLst>
                </p:cNvPr>
                <p:cNvSpPr/>
                <p:nvPr/>
              </p:nvSpPr>
              <p:spPr>
                <a:xfrm>
                  <a:off x="20041202" y="6313081"/>
                  <a:ext cx="115992" cy="150000"/>
                </a:xfrm>
                <a:custGeom>
                  <a:avLst/>
                  <a:gdLst>
                    <a:gd name="connsiteX0" fmla="*/ 40065 w 115992"/>
                    <a:gd name="connsiteY0" fmla="*/ 0 h 150000"/>
                    <a:gd name="connsiteX1" fmla="*/ 16956 w 115992"/>
                    <a:gd name="connsiteY1" fmla="*/ 6593 h 150000"/>
                    <a:gd name="connsiteX2" fmla="*/ 3752 w 115992"/>
                    <a:gd name="connsiteY2" fmla="*/ 37912 h 150000"/>
                    <a:gd name="connsiteX3" fmla="*/ 115992 w 115992"/>
                    <a:gd name="connsiteY3" fmla="*/ 150001 h 150000"/>
                  </a:gdLst>
                  <a:ahLst/>
                  <a:cxnLst>
                    <a:cxn ang="0">
                      <a:pos x="connsiteX0" y="connsiteY0"/>
                    </a:cxn>
                    <a:cxn ang="0">
                      <a:pos x="connsiteX1" y="connsiteY1"/>
                    </a:cxn>
                    <a:cxn ang="0">
                      <a:pos x="connsiteX2" y="connsiteY2"/>
                    </a:cxn>
                    <a:cxn ang="0">
                      <a:pos x="connsiteX3" y="connsiteY3"/>
                    </a:cxn>
                  </a:cxnLst>
                  <a:rect l="l" t="t" r="r" b="b"/>
                  <a:pathLst>
                    <a:path w="115992" h="150000">
                      <a:moveTo>
                        <a:pt x="40065" y="0"/>
                      </a:moveTo>
                      <a:cubicBezTo>
                        <a:pt x="31812" y="0"/>
                        <a:pt x="23559" y="3296"/>
                        <a:pt x="16956" y="6593"/>
                      </a:cubicBezTo>
                      <a:cubicBezTo>
                        <a:pt x="5402" y="11538"/>
                        <a:pt x="-6151" y="26373"/>
                        <a:pt x="3752" y="37912"/>
                      </a:cubicBezTo>
                      <a:lnTo>
                        <a:pt x="115992" y="150001"/>
                      </a:lnTo>
                    </a:path>
                  </a:pathLst>
                </a:custGeom>
                <a:noFill/>
                <a:ln w="12700" cap="rnd">
                  <a:solidFill>
                    <a:srgbClr val="000000"/>
                  </a:solidFill>
                  <a:prstDash val="solid"/>
                  <a:round/>
                </a:ln>
              </p:spPr>
              <p:txBody>
                <a:bodyPr rtlCol="0" anchor="ctr"/>
                <a:lstStyle/>
                <a:p>
                  <a:endParaRPr lang="en-US" sz="1799"/>
                </a:p>
              </p:txBody>
            </p:sp>
          </p:grpSp>
        </p:grpSp>
        <p:grpSp>
          <p:nvGrpSpPr>
            <p:cNvPr id="16" name="Graphic 503">
              <a:extLst>
                <a:ext uri="{FF2B5EF4-FFF2-40B4-BE49-F238E27FC236}">
                  <a16:creationId xmlns:a16="http://schemas.microsoft.com/office/drawing/2014/main" id="{28217261-BA92-9BC4-EE4B-DC19DF407B1F}"/>
                </a:ext>
              </a:extLst>
            </p:cNvPr>
            <p:cNvGrpSpPr/>
            <p:nvPr/>
          </p:nvGrpSpPr>
          <p:grpSpPr>
            <a:xfrm>
              <a:off x="20104092" y="5627360"/>
              <a:ext cx="593135" cy="804402"/>
              <a:chOff x="20104092" y="5627360"/>
              <a:chExt cx="593135" cy="804402"/>
            </a:xfrm>
            <a:noFill/>
          </p:grpSpPr>
          <p:sp>
            <p:nvSpPr>
              <p:cNvPr id="17" name="Freeform 16">
                <a:extLst>
                  <a:ext uri="{FF2B5EF4-FFF2-40B4-BE49-F238E27FC236}">
                    <a16:creationId xmlns:a16="http://schemas.microsoft.com/office/drawing/2014/main" id="{A8DEC0EB-2B53-33C1-500E-5E53A0AF092B}"/>
                  </a:ext>
                </a:extLst>
              </p:cNvPr>
              <p:cNvSpPr/>
              <p:nvPr/>
            </p:nvSpPr>
            <p:spPr>
              <a:xfrm>
                <a:off x="20310701" y="5793845"/>
                <a:ext cx="178266" cy="359343"/>
              </a:xfrm>
              <a:custGeom>
                <a:avLst/>
                <a:gdLst>
                  <a:gd name="connsiteX0" fmla="*/ 0 w 178266"/>
                  <a:gd name="connsiteY0" fmla="*/ 179672 h 359343"/>
                  <a:gd name="connsiteX1" fmla="*/ 89133 w 178266"/>
                  <a:gd name="connsiteY1" fmla="*/ 359344 h 359343"/>
                  <a:gd name="connsiteX2" fmla="*/ 178266 w 178266"/>
                  <a:gd name="connsiteY2" fmla="*/ 179672 h 359343"/>
                  <a:gd name="connsiteX3" fmla="*/ 89133 w 178266"/>
                  <a:gd name="connsiteY3" fmla="*/ 0 h 359343"/>
                  <a:gd name="connsiteX4" fmla="*/ 0 w 178266"/>
                  <a:gd name="connsiteY4" fmla="*/ 179672 h 359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266" h="359343">
                    <a:moveTo>
                      <a:pt x="0" y="179672"/>
                    </a:moveTo>
                    <a:cubicBezTo>
                      <a:pt x="0" y="253848"/>
                      <a:pt x="34662" y="318134"/>
                      <a:pt x="89133" y="359344"/>
                    </a:cubicBezTo>
                    <a:cubicBezTo>
                      <a:pt x="143602" y="318134"/>
                      <a:pt x="178266" y="252200"/>
                      <a:pt x="178266" y="179672"/>
                    </a:cubicBezTo>
                    <a:cubicBezTo>
                      <a:pt x="178266" y="107144"/>
                      <a:pt x="143602" y="41209"/>
                      <a:pt x="89133" y="0"/>
                    </a:cubicBezTo>
                    <a:cubicBezTo>
                      <a:pt x="34662" y="41209"/>
                      <a:pt x="0" y="107144"/>
                      <a:pt x="0" y="179672"/>
                    </a:cubicBezTo>
                    <a:close/>
                  </a:path>
                </a:pathLst>
              </a:custGeom>
              <a:noFill/>
              <a:ln w="12700" cap="rnd">
                <a:solidFill>
                  <a:srgbClr val="000000"/>
                </a:solidFill>
                <a:prstDash val="solid"/>
                <a:round/>
              </a:ln>
            </p:spPr>
            <p:txBody>
              <a:bodyPr rtlCol="0" anchor="ctr"/>
              <a:lstStyle/>
              <a:p>
                <a:endParaRPr lang="en-US" sz="1799"/>
              </a:p>
            </p:txBody>
          </p:sp>
          <p:sp>
            <p:nvSpPr>
              <p:cNvPr id="18" name="Freeform 17">
                <a:extLst>
                  <a:ext uri="{FF2B5EF4-FFF2-40B4-BE49-F238E27FC236}">
                    <a16:creationId xmlns:a16="http://schemas.microsoft.com/office/drawing/2014/main" id="{C8547B82-19EC-5B64-EB91-884216D9706E}"/>
                  </a:ext>
                </a:extLst>
              </p:cNvPr>
              <p:cNvSpPr/>
              <p:nvPr/>
            </p:nvSpPr>
            <p:spPr>
              <a:xfrm>
                <a:off x="20548547" y="5823516"/>
                <a:ext cx="126780" cy="181320"/>
              </a:xfrm>
              <a:custGeom>
                <a:avLst/>
                <a:gdLst>
                  <a:gd name="connsiteX0" fmla="*/ 108782 w 126780"/>
                  <a:gd name="connsiteY0" fmla="*/ 117034 h 181320"/>
                  <a:gd name="connsiteX1" fmla="*/ 9746 w 126780"/>
                  <a:gd name="connsiteY1" fmla="*/ 181320 h 181320"/>
                  <a:gd name="connsiteX2" fmla="*/ 17999 w 126780"/>
                  <a:gd name="connsiteY2" fmla="*/ 64286 h 181320"/>
                  <a:gd name="connsiteX3" fmla="*/ 117035 w 126780"/>
                  <a:gd name="connsiteY3" fmla="*/ 0 h 181320"/>
                  <a:gd name="connsiteX4" fmla="*/ 108782 w 126780"/>
                  <a:gd name="connsiteY4" fmla="*/ 117034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117034"/>
                    </a:moveTo>
                    <a:cubicBezTo>
                      <a:pt x="87323" y="153298"/>
                      <a:pt x="49361" y="176375"/>
                      <a:pt x="9746" y="181320"/>
                    </a:cubicBezTo>
                    <a:cubicBezTo>
                      <a:pt x="-5110" y="145056"/>
                      <a:pt x="-3460" y="102199"/>
                      <a:pt x="17999" y="64286"/>
                    </a:cubicBezTo>
                    <a:cubicBezTo>
                      <a:pt x="39457" y="28022"/>
                      <a:pt x="77420" y="4945"/>
                      <a:pt x="117035" y="0"/>
                    </a:cubicBezTo>
                    <a:cubicBezTo>
                      <a:pt x="131891" y="36264"/>
                      <a:pt x="130241" y="79121"/>
                      <a:pt x="108782" y="117034"/>
                    </a:cubicBezTo>
                    <a:close/>
                  </a:path>
                </a:pathLst>
              </a:custGeom>
              <a:noFill/>
              <a:ln w="12700" cap="rnd">
                <a:solidFill>
                  <a:srgbClr val="000000"/>
                </a:solidFill>
                <a:prstDash val="solid"/>
                <a:round/>
              </a:ln>
            </p:spPr>
            <p:txBody>
              <a:bodyPr rtlCol="0" anchor="ctr"/>
              <a:lstStyle/>
              <a:p>
                <a:endParaRPr lang="en-US" sz="1799"/>
              </a:p>
            </p:txBody>
          </p:sp>
          <p:sp>
            <p:nvSpPr>
              <p:cNvPr id="20" name="Freeform 19">
                <a:extLst>
                  <a:ext uri="{FF2B5EF4-FFF2-40B4-BE49-F238E27FC236}">
                    <a16:creationId xmlns:a16="http://schemas.microsoft.com/office/drawing/2014/main" id="{F6B5017C-1A38-4FCA-B601-CD50334BF3C7}"/>
                  </a:ext>
                </a:extLst>
              </p:cNvPr>
              <p:cNvSpPr/>
              <p:nvPr/>
            </p:nvSpPr>
            <p:spPr>
              <a:xfrm>
                <a:off x="20117739" y="5823516"/>
                <a:ext cx="126780" cy="181320"/>
              </a:xfrm>
              <a:custGeom>
                <a:avLst/>
                <a:gdLst>
                  <a:gd name="connsiteX0" fmla="*/ 108782 w 126780"/>
                  <a:gd name="connsiteY0" fmla="*/ 64286 h 181320"/>
                  <a:gd name="connsiteX1" fmla="*/ 9746 w 126780"/>
                  <a:gd name="connsiteY1" fmla="*/ 0 h 181320"/>
                  <a:gd name="connsiteX2" fmla="*/ 17999 w 126780"/>
                  <a:gd name="connsiteY2" fmla="*/ 117034 h 181320"/>
                  <a:gd name="connsiteX3" fmla="*/ 117035 w 126780"/>
                  <a:gd name="connsiteY3" fmla="*/ 181320 h 181320"/>
                  <a:gd name="connsiteX4" fmla="*/ 108782 w 126780"/>
                  <a:gd name="connsiteY4" fmla="*/ 64286 h 181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780" h="181320">
                    <a:moveTo>
                      <a:pt x="108782" y="64286"/>
                    </a:moveTo>
                    <a:cubicBezTo>
                      <a:pt x="87323" y="28022"/>
                      <a:pt x="49361" y="4945"/>
                      <a:pt x="9746" y="0"/>
                    </a:cubicBezTo>
                    <a:cubicBezTo>
                      <a:pt x="-5110" y="36264"/>
                      <a:pt x="-3460" y="79121"/>
                      <a:pt x="17999" y="117034"/>
                    </a:cubicBezTo>
                    <a:cubicBezTo>
                      <a:pt x="39455" y="153298"/>
                      <a:pt x="77420" y="176375"/>
                      <a:pt x="117035" y="181320"/>
                    </a:cubicBezTo>
                    <a:cubicBezTo>
                      <a:pt x="131891" y="145056"/>
                      <a:pt x="130239" y="102199"/>
                      <a:pt x="108782" y="64286"/>
                    </a:cubicBezTo>
                    <a:close/>
                  </a:path>
                </a:pathLst>
              </a:custGeom>
              <a:noFill/>
              <a:ln w="12700" cap="rnd">
                <a:solidFill>
                  <a:srgbClr val="000000"/>
                </a:solidFill>
                <a:prstDash val="solid"/>
                <a:round/>
              </a:ln>
            </p:spPr>
            <p:txBody>
              <a:bodyPr rtlCol="0" anchor="ctr"/>
              <a:lstStyle/>
              <a:p>
                <a:endParaRPr lang="en-US" sz="1799"/>
              </a:p>
            </p:txBody>
          </p:sp>
          <p:sp>
            <p:nvSpPr>
              <p:cNvPr id="21" name="Freeform 20">
                <a:extLst>
                  <a:ext uri="{FF2B5EF4-FFF2-40B4-BE49-F238E27FC236}">
                    <a16:creationId xmlns:a16="http://schemas.microsoft.com/office/drawing/2014/main" id="{2C6A0330-5F0F-5B2B-9208-EDEB81C80FF6}"/>
                  </a:ext>
                </a:extLst>
              </p:cNvPr>
              <p:cNvSpPr/>
              <p:nvPr/>
            </p:nvSpPr>
            <p:spPr>
              <a:xfrm>
                <a:off x="20436760" y="5627360"/>
                <a:ext cx="122570" cy="187913"/>
              </a:xfrm>
              <a:custGeom>
                <a:avLst/>
                <a:gdLst>
                  <a:gd name="connsiteX0" fmla="*/ 14243 w 122570"/>
                  <a:gd name="connsiteY0" fmla="*/ 117034 h 187913"/>
                  <a:gd name="connsiteX1" fmla="*/ 14243 w 122570"/>
                  <a:gd name="connsiteY1" fmla="*/ 0 h 187913"/>
                  <a:gd name="connsiteX2" fmla="*/ 108326 w 122570"/>
                  <a:gd name="connsiteY2" fmla="*/ 70880 h 187913"/>
                  <a:gd name="connsiteX3" fmla="*/ 108326 w 122570"/>
                  <a:gd name="connsiteY3" fmla="*/ 187914 h 187913"/>
                  <a:gd name="connsiteX4" fmla="*/ 14243 w 122570"/>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0" h="187913">
                    <a:moveTo>
                      <a:pt x="14243" y="117034"/>
                    </a:moveTo>
                    <a:cubicBezTo>
                      <a:pt x="-5564" y="79121"/>
                      <a:pt x="-3914" y="36264"/>
                      <a:pt x="14243" y="0"/>
                    </a:cubicBezTo>
                    <a:cubicBezTo>
                      <a:pt x="53858" y="8242"/>
                      <a:pt x="88520" y="32967"/>
                      <a:pt x="108326" y="70880"/>
                    </a:cubicBezTo>
                    <a:cubicBezTo>
                      <a:pt x="128135" y="108792"/>
                      <a:pt x="126485" y="151649"/>
                      <a:pt x="108326" y="187914"/>
                    </a:cubicBezTo>
                    <a:cubicBezTo>
                      <a:pt x="68714" y="179672"/>
                      <a:pt x="34049" y="154946"/>
                      <a:pt x="14243" y="117034"/>
                    </a:cubicBezTo>
                    <a:close/>
                  </a:path>
                </a:pathLst>
              </a:custGeom>
              <a:noFill/>
              <a:ln w="12700" cap="rnd">
                <a:solidFill>
                  <a:srgbClr val="000000"/>
                </a:solidFill>
                <a:prstDash val="solid"/>
                <a:round/>
              </a:ln>
            </p:spPr>
            <p:txBody>
              <a:bodyPr rtlCol="0" anchor="ctr"/>
              <a:lstStyle/>
              <a:p>
                <a:endParaRPr lang="en-US" sz="1799"/>
              </a:p>
            </p:txBody>
          </p:sp>
          <p:sp>
            <p:nvSpPr>
              <p:cNvPr id="22" name="Freeform 21">
                <a:extLst>
                  <a:ext uri="{FF2B5EF4-FFF2-40B4-BE49-F238E27FC236}">
                    <a16:creationId xmlns:a16="http://schemas.microsoft.com/office/drawing/2014/main" id="{3282431F-306B-CE07-7856-B6A03F258056}"/>
                  </a:ext>
                </a:extLst>
              </p:cNvPr>
              <p:cNvSpPr/>
              <p:nvPr/>
            </p:nvSpPr>
            <p:spPr>
              <a:xfrm>
                <a:off x="20241988" y="5627360"/>
                <a:ext cx="122571" cy="187913"/>
              </a:xfrm>
              <a:custGeom>
                <a:avLst/>
                <a:gdLst>
                  <a:gd name="connsiteX0" fmla="*/ 108328 w 122571"/>
                  <a:gd name="connsiteY0" fmla="*/ 117034 h 187913"/>
                  <a:gd name="connsiteX1" fmla="*/ 108328 w 122571"/>
                  <a:gd name="connsiteY1" fmla="*/ 0 h 187913"/>
                  <a:gd name="connsiteX2" fmla="*/ 14243 w 122571"/>
                  <a:gd name="connsiteY2" fmla="*/ 70880 h 187913"/>
                  <a:gd name="connsiteX3" fmla="*/ 14243 w 122571"/>
                  <a:gd name="connsiteY3" fmla="*/ 187914 h 187913"/>
                  <a:gd name="connsiteX4" fmla="*/ 108328 w 122571"/>
                  <a:gd name="connsiteY4" fmla="*/ 117034 h 187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1" h="187913">
                    <a:moveTo>
                      <a:pt x="108328" y="117034"/>
                    </a:moveTo>
                    <a:cubicBezTo>
                      <a:pt x="128135" y="79121"/>
                      <a:pt x="126485" y="36264"/>
                      <a:pt x="108328" y="0"/>
                    </a:cubicBezTo>
                    <a:cubicBezTo>
                      <a:pt x="68714" y="8242"/>
                      <a:pt x="34051" y="32967"/>
                      <a:pt x="14243" y="70880"/>
                    </a:cubicBezTo>
                    <a:cubicBezTo>
                      <a:pt x="-5564" y="108792"/>
                      <a:pt x="-3914" y="151649"/>
                      <a:pt x="14243" y="187914"/>
                    </a:cubicBezTo>
                    <a:cubicBezTo>
                      <a:pt x="53858" y="179672"/>
                      <a:pt x="88520" y="154946"/>
                      <a:pt x="108328" y="117034"/>
                    </a:cubicBezTo>
                    <a:close/>
                  </a:path>
                </a:pathLst>
              </a:custGeom>
              <a:noFill/>
              <a:ln w="12700" cap="rnd">
                <a:solidFill>
                  <a:srgbClr val="000000"/>
                </a:solidFill>
                <a:prstDash val="solid"/>
                <a:round/>
              </a:ln>
            </p:spPr>
            <p:txBody>
              <a:bodyPr rtlCol="0" anchor="ctr"/>
              <a:lstStyle/>
              <a:p>
                <a:endParaRPr lang="en-US" sz="1799"/>
              </a:p>
            </p:txBody>
          </p:sp>
          <p:grpSp>
            <p:nvGrpSpPr>
              <p:cNvPr id="23" name="Graphic 503">
                <a:extLst>
                  <a:ext uri="{FF2B5EF4-FFF2-40B4-BE49-F238E27FC236}">
                    <a16:creationId xmlns:a16="http://schemas.microsoft.com/office/drawing/2014/main" id="{59B6483E-8A15-B96A-60DA-AC5BE9EAA51D}"/>
                  </a:ext>
                </a:extLst>
              </p:cNvPr>
              <p:cNvGrpSpPr/>
              <p:nvPr/>
            </p:nvGrpSpPr>
            <p:grpSpPr>
              <a:xfrm>
                <a:off x="20104092" y="6044632"/>
                <a:ext cx="593135" cy="198981"/>
                <a:chOff x="20104092" y="6044632"/>
                <a:chExt cx="593135" cy="198981"/>
              </a:xfrm>
              <a:noFill/>
            </p:grpSpPr>
            <p:sp>
              <p:nvSpPr>
                <p:cNvPr id="25" name="Freeform 24">
                  <a:extLst>
                    <a:ext uri="{FF2B5EF4-FFF2-40B4-BE49-F238E27FC236}">
                      <a16:creationId xmlns:a16="http://schemas.microsoft.com/office/drawing/2014/main" id="{2525B3D5-9A3A-24F5-C9AF-FAEB3FB5B8E5}"/>
                    </a:ext>
                  </a:extLst>
                </p:cNvPr>
                <p:cNvSpPr/>
                <p:nvPr/>
              </p:nvSpPr>
              <p:spPr>
                <a:xfrm>
                  <a:off x="20104092" y="6044632"/>
                  <a:ext cx="220097" cy="198981"/>
                </a:xfrm>
                <a:custGeom>
                  <a:avLst/>
                  <a:gdLst>
                    <a:gd name="connsiteX0" fmla="*/ 56405 w 220097"/>
                    <a:gd name="connsiteY0" fmla="*/ 148117 h 198981"/>
                    <a:gd name="connsiteX1" fmla="*/ 218163 w 220097"/>
                    <a:gd name="connsiteY1" fmla="*/ 197568 h 198981"/>
                    <a:gd name="connsiteX2" fmla="*/ 163694 w 220097"/>
                    <a:gd name="connsiteY2" fmla="*/ 50864 h 198981"/>
                    <a:gd name="connsiteX3" fmla="*/ 1934 w 220097"/>
                    <a:gd name="connsiteY3" fmla="*/ 1413 h 198981"/>
                    <a:gd name="connsiteX4" fmla="*/ 56405 w 220097"/>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7" h="198981">
                      <a:moveTo>
                        <a:pt x="56405" y="148117"/>
                      </a:moveTo>
                      <a:cubicBezTo>
                        <a:pt x="100971" y="187678"/>
                        <a:pt x="160392" y="204162"/>
                        <a:pt x="218163" y="197568"/>
                      </a:cubicBezTo>
                      <a:cubicBezTo>
                        <a:pt x="226416" y="144821"/>
                        <a:pt x="208260" y="90425"/>
                        <a:pt x="163694" y="50864"/>
                      </a:cubicBezTo>
                      <a:cubicBezTo>
                        <a:pt x="119127" y="11303"/>
                        <a:pt x="59706" y="-5181"/>
                        <a:pt x="1934" y="1413"/>
                      </a:cubicBezTo>
                      <a:cubicBezTo>
                        <a:pt x="-6319" y="54161"/>
                        <a:pt x="11838" y="108557"/>
                        <a:pt x="56405" y="148117"/>
                      </a:cubicBezTo>
                      <a:close/>
                    </a:path>
                  </a:pathLst>
                </a:custGeom>
                <a:noFill/>
                <a:ln w="12700" cap="rnd">
                  <a:solidFill>
                    <a:srgbClr val="000000"/>
                  </a:solidFill>
                  <a:prstDash val="solid"/>
                  <a:round/>
                </a:ln>
              </p:spPr>
              <p:txBody>
                <a:bodyPr rtlCol="0" anchor="ctr"/>
                <a:lstStyle/>
                <a:p>
                  <a:endParaRPr lang="en-US" sz="1799"/>
                </a:p>
              </p:txBody>
            </p:sp>
            <p:sp>
              <p:nvSpPr>
                <p:cNvPr id="26" name="Freeform 25">
                  <a:extLst>
                    <a:ext uri="{FF2B5EF4-FFF2-40B4-BE49-F238E27FC236}">
                      <a16:creationId xmlns:a16="http://schemas.microsoft.com/office/drawing/2014/main" id="{63D4D4EF-8269-A3FC-259E-DEC588880A79}"/>
                    </a:ext>
                  </a:extLst>
                </p:cNvPr>
                <p:cNvSpPr/>
                <p:nvPr/>
              </p:nvSpPr>
              <p:spPr>
                <a:xfrm>
                  <a:off x="20477128" y="6044632"/>
                  <a:ext cx="220099" cy="198981"/>
                </a:xfrm>
                <a:custGeom>
                  <a:avLst/>
                  <a:gdLst>
                    <a:gd name="connsiteX0" fmla="*/ 163694 w 220099"/>
                    <a:gd name="connsiteY0" fmla="*/ 148117 h 198981"/>
                    <a:gd name="connsiteX1" fmla="*/ 1934 w 220099"/>
                    <a:gd name="connsiteY1" fmla="*/ 197568 h 198981"/>
                    <a:gd name="connsiteX2" fmla="*/ 56405 w 220099"/>
                    <a:gd name="connsiteY2" fmla="*/ 50864 h 198981"/>
                    <a:gd name="connsiteX3" fmla="*/ 218165 w 220099"/>
                    <a:gd name="connsiteY3" fmla="*/ 1413 h 198981"/>
                    <a:gd name="connsiteX4" fmla="*/ 163694 w 220099"/>
                    <a:gd name="connsiteY4" fmla="*/ 148117 h 19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099" h="198981">
                      <a:moveTo>
                        <a:pt x="163694" y="148117"/>
                      </a:moveTo>
                      <a:cubicBezTo>
                        <a:pt x="119129" y="187678"/>
                        <a:pt x="59705" y="204162"/>
                        <a:pt x="1934" y="197568"/>
                      </a:cubicBezTo>
                      <a:cubicBezTo>
                        <a:pt x="-6319" y="144821"/>
                        <a:pt x="11839" y="90425"/>
                        <a:pt x="56405" y="50864"/>
                      </a:cubicBezTo>
                      <a:cubicBezTo>
                        <a:pt x="100971" y="11303"/>
                        <a:pt x="160394" y="-5181"/>
                        <a:pt x="218165" y="1413"/>
                      </a:cubicBezTo>
                      <a:cubicBezTo>
                        <a:pt x="226418" y="54161"/>
                        <a:pt x="208260" y="108557"/>
                        <a:pt x="163694" y="148117"/>
                      </a:cubicBezTo>
                      <a:close/>
                    </a:path>
                  </a:pathLst>
                </a:custGeom>
                <a:noFill/>
                <a:ln w="12700" cap="rnd">
                  <a:solidFill>
                    <a:srgbClr val="000000"/>
                  </a:solidFill>
                  <a:prstDash val="solid"/>
                  <a:round/>
                </a:ln>
              </p:spPr>
              <p:txBody>
                <a:bodyPr rtlCol="0" anchor="ctr"/>
                <a:lstStyle/>
                <a:p>
                  <a:endParaRPr lang="en-US" sz="1799"/>
                </a:p>
              </p:txBody>
            </p:sp>
          </p:grpSp>
          <p:sp>
            <p:nvSpPr>
              <p:cNvPr id="24" name="Freeform 23">
                <a:extLst>
                  <a:ext uri="{FF2B5EF4-FFF2-40B4-BE49-F238E27FC236}">
                    <a16:creationId xmlns:a16="http://schemas.microsoft.com/office/drawing/2014/main" id="{CFEAD648-030B-808E-4AD1-20BB4AF9F682}"/>
                  </a:ext>
                </a:extLst>
              </p:cNvPr>
              <p:cNvSpPr/>
              <p:nvPr/>
            </p:nvSpPr>
            <p:spPr>
              <a:xfrm>
                <a:off x="20399834" y="6153189"/>
                <a:ext cx="16506" cy="278573"/>
              </a:xfrm>
              <a:custGeom>
                <a:avLst/>
                <a:gdLst>
                  <a:gd name="connsiteX0" fmla="*/ 0 w 16506"/>
                  <a:gd name="connsiteY0" fmla="*/ 0 h 278573"/>
                  <a:gd name="connsiteX1" fmla="*/ 0 w 16506"/>
                  <a:gd name="connsiteY1" fmla="*/ 278574 h 278573"/>
                </a:gdLst>
                <a:ahLst/>
                <a:cxnLst>
                  <a:cxn ang="0">
                    <a:pos x="connsiteX0" y="connsiteY0"/>
                  </a:cxn>
                  <a:cxn ang="0">
                    <a:pos x="connsiteX1" y="connsiteY1"/>
                  </a:cxn>
                </a:cxnLst>
                <a:rect l="l" t="t" r="r" b="b"/>
                <a:pathLst>
                  <a:path w="16506" h="278573">
                    <a:moveTo>
                      <a:pt x="0" y="0"/>
                    </a:moveTo>
                    <a:lnTo>
                      <a:pt x="0" y="278574"/>
                    </a:lnTo>
                  </a:path>
                </a:pathLst>
              </a:custGeom>
              <a:ln w="12700" cap="rnd">
                <a:solidFill>
                  <a:srgbClr val="000000"/>
                </a:solidFill>
                <a:prstDash val="solid"/>
                <a:round/>
              </a:ln>
            </p:spPr>
            <p:txBody>
              <a:bodyPr rtlCol="0" anchor="ctr"/>
              <a:lstStyle/>
              <a:p>
                <a:endParaRPr lang="en-US" sz="1799"/>
              </a:p>
            </p:txBody>
          </p:sp>
        </p:grpSp>
      </p:grpSp>
      <p:cxnSp>
        <p:nvCxnSpPr>
          <p:cNvPr id="35" name="Straight Connector 34">
            <a:extLst>
              <a:ext uri="{FF2B5EF4-FFF2-40B4-BE49-F238E27FC236}">
                <a16:creationId xmlns:a16="http://schemas.microsoft.com/office/drawing/2014/main" id="{56B09D21-B69F-5CE9-C9D6-08496837BC39}"/>
              </a:ext>
            </a:extLst>
          </p:cNvPr>
          <p:cNvCxnSpPr>
            <a:cxnSpLocks/>
          </p:cNvCxnSpPr>
          <p:nvPr/>
        </p:nvCxnSpPr>
        <p:spPr>
          <a:xfrm flipH="1">
            <a:off x="561945" y="4744830"/>
            <a:ext cx="224591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C2028044-B8F2-9FB5-E570-4D90D4ACC7F6}"/>
              </a:ext>
            </a:extLst>
          </p:cNvPr>
          <p:cNvSpPr/>
          <p:nvPr/>
        </p:nvSpPr>
        <p:spPr>
          <a:xfrm rot="16857412">
            <a:off x="2750626" y="4367501"/>
            <a:ext cx="1258839" cy="110422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chemeClr val="bg1">
              <a:alpha val="52000"/>
            </a:scheme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67068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F9016-5C00-62F6-400E-576C4B4D1556}"/>
            </a:ext>
          </a:extLst>
        </p:cNvPr>
        <p:cNvGrpSpPr/>
        <p:nvPr/>
      </p:nvGrpSpPr>
      <p:grpSpPr>
        <a:xfrm>
          <a:off x="0" y="0"/>
          <a:ext cx="0" cy="0"/>
          <a:chOff x="0" y="0"/>
          <a:chExt cx="0" cy="0"/>
        </a:xfrm>
      </p:grpSpPr>
      <p:grpSp>
        <p:nvGrpSpPr>
          <p:cNvPr id="23" name="Graphic 2">
            <a:extLst>
              <a:ext uri="{FF2B5EF4-FFF2-40B4-BE49-F238E27FC236}">
                <a16:creationId xmlns:a16="http://schemas.microsoft.com/office/drawing/2014/main" id="{F61EF144-0AC6-A5A5-47ED-15A874D5943D}"/>
              </a:ext>
            </a:extLst>
          </p:cNvPr>
          <p:cNvGrpSpPr/>
          <p:nvPr/>
        </p:nvGrpSpPr>
        <p:grpSpPr>
          <a:xfrm>
            <a:off x="390411" y="-3307743"/>
            <a:ext cx="414291" cy="413839"/>
            <a:chOff x="7257599" y="768348"/>
            <a:chExt cx="868457" cy="867509"/>
          </a:xfrm>
          <a:solidFill>
            <a:schemeClr val="bg1"/>
          </a:solidFill>
        </p:grpSpPr>
        <p:sp>
          <p:nvSpPr>
            <p:cNvPr id="24" name="Freeform 23">
              <a:extLst>
                <a:ext uri="{FF2B5EF4-FFF2-40B4-BE49-F238E27FC236}">
                  <a16:creationId xmlns:a16="http://schemas.microsoft.com/office/drawing/2014/main" id="{35F97748-5242-4E41-C1DB-BAA2E5755B67}"/>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018F3E68-C253-140F-2B6D-83CC83B9B947}"/>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6" name="Freeform 25">
              <a:extLst>
                <a:ext uri="{FF2B5EF4-FFF2-40B4-BE49-F238E27FC236}">
                  <a16:creationId xmlns:a16="http://schemas.microsoft.com/office/drawing/2014/main" id="{9F5198E2-F45B-2B29-539B-EF21BEEC68C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1443A72D-AA7B-B9DC-9F4D-9C9AF4400698}"/>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71DCF9AA-EA73-8065-9037-EDBBFF199CCF}"/>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88" name="TextBox 87">
            <a:extLst>
              <a:ext uri="{FF2B5EF4-FFF2-40B4-BE49-F238E27FC236}">
                <a16:creationId xmlns:a16="http://schemas.microsoft.com/office/drawing/2014/main" id="{D95964B6-4D6C-A293-68D7-23D46EF2B475}"/>
              </a:ext>
            </a:extLst>
          </p:cNvPr>
          <p:cNvSpPr txBox="1"/>
          <p:nvPr/>
        </p:nvSpPr>
        <p:spPr>
          <a:xfrm>
            <a:off x="613655" y="670563"/>
            <a:ext cx="6919333" cy="365356"/>
          </a:xfrm>
          <a:prstGeom prst="rect">
            <a:avLst/>
          </a:prstGeom>
          <a:noFill/>
        </p:spPr>
        <p:txBody>
          <a:bodyPr wrap="square" rtlCol="0" anchor="ctr">
            <a:spAutoFit/>
          </a:bodyPr>
          <a:lstStyle/>
          <a:p>
            <a:pPr marL="6350">
              <a:lnSpc>
                <a:spcPts val="2120"/>
              </a:lnSpc>
              <a:tabLst>
                <a:tab pos="611188" algn="l"/>
                <a:tab pos="612775" algn="l"/>
              </a:tabLst>
            </a:pPr>
            <a:r>
              <a:rPr lang="en-US" sz="2100" b="1" dirty="0">
                <a:solidFill>
                  <a:srgbClr val="00898B"/>
                </a:solidFill>
                <a:latin typeface="Calibri" panose="020F0502020204030204" pitchFamily="34" charset="0"/>
                <a:cs typeface="Calibri" panose="020F0502020204030204" pitchFamily="34" charset="0"/>
              </a:rPr>
              <a:t>Intervento</a:t>
            </a:r>
          </a:p>
        </p:txBody>
      </p:sp>
      <p:sp>
        <p:nvSpPr>
          <p:cNvPr id="89" name="Text Placeholder 1">
            <a:extLst>
              <a:ext uri="{FF2B5EF4-FFF2-40B4-BE49-F238E27FC236}">
                <a16:creationId xmlns:a16="http://schemas.microsoft.com/office/drawing/2014/main" id="{CCD5C589-E8A7-5619-13AE-B4C9FE00FAC5}"/>
              </a:ext>
            </a:extLst>
          </p:cNvPr>
          <p:cNvSpPr txBox="1">
            <a:spLocks/>
          </p:cNvSpPr>
          <p:nvPr/>
        </p:nvSpPr>
        <p:spPr>
          <a:xfrm>
            <a:off x="655838" y="1125795"/>
            <a:ext cx="6389643" cy="2634461"/>
          </a:xfrm>
          <a:prstGeom prst="rect">
            <a:avLst/>
          </a:prstGeom>
        </p:spPr>
        <p:txBody>
          <a:bodyPr numCol="2" spcCol="252000">
            <a:noAutofit/>
          </a:bodyPr>
          <a:lstStyle>
            <a:lvl1pPr marL="0" indent="0" algn="l" defTabSz="2072941" rtl="0" eaLnBrk="1" latinLnBrk="0" hangingPunct="1">
              <a:lnSpc>
                <a:spcPct val="100000"/>
              </a:lnSpc>
              <a:spcBef>
                <a:spcPts val="2267"/>
              </a:spcBef>
              <a:buFont typeface="Arial" panose="020B0604020202020204" pitchFamily="34" charset="0"/>
              <a:buNone/>
              <a:defRPr sz="2200" b="1" i="0" kern="1200">
                <a:solidFill>
                  <a:srgbClr val="75B543"/>
                </a:solidFill>
                <a:latin typeface="Calibri" panose="020F0502020204030204" pitchFamily="34" charset="0"/>
                <a:ea typeface="+mn-ea"/>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just">
              <a:lnSpc>
                <a:spcPts val="1220"/>
              </a:lnSpc>
              <a:spcBef>
                <a:spcPts val="0"/>
              </a:spcBef>
            </a:pPr>
            <a:r>
              <a:rPr lang="en-US" sz="1150" b="0" dirty="0">
                <a:solidFill>
                  <a:srgbClr val="262626"/>
                </a:solidFill>
              </a:rPr>
              <a:t>PLANTVOICE è una soluzione rivoluzionaria basata sull'intelligenza artificiale che trasforma il modo in cui gli agricoltori monitorano e gestiscono la salute delle piante. Progettata per essere semplice, economica e accessibile, garantisce che anche gli agricoltori più anziani e meno esperti di tecnologia possano facilmente adottarla e trarne vantaggio.</a:t>
            </a:r>
          </a:p>
          <a:p>
            <a:pPr algn="just">
              <a:lnSpc>
                <a:spcPts val="1220"/>
              </a:lnSpc>
              <a:spcBef>
                <a:spcPts val="0"/>
              </a:spcBef>
            </a:pPr>
            <a:endParaRPr lang="en-US" sz="1150" b="0" dirty="0">
              <a:solidFill>
                <a:srgbClr val="262626"/>
              </a:solidFill>
            </a:endParaRP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Agendo come un compagno virtuale, fornisce agli agricoltori un supporto continuo, aiutandoli a comprendere cosa sta accadendo alle loro piante e consentendo loro di prendere decisioni informate. A differenza di molte tecnologie agricole che si concentrano su fattori ambientali più generali, PLANTVOICE è specificamente adattata alle esigenze dirette degli agricoltori, offrendo informazioni in tempo reale sulla salute delle piante.</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PLANTVOICE consente il monitoraggio continuo e in tempo reale della salute delle piante e dei loro livelli di stress. Il sistema raccoglie i dati attraverso un sensore biocompatibile, delle dimensioni di uno stuzzicadenti, che viene inserito direttamente nel fusto della pianta. Questo sensore misura il flusso e la composizione della linfa in tempo reale, fornendo informazioni fondamentali sulla fisiologia della pianta. I dati vengono poi trasmessi a una piattaforma basata su cloud, dove vengono elaborati utilizzando l'intelligenza artificiale per valutare le condizioni generali della pianta.</a:t>
            </a:r>
          </a:p>
          <a:p>
            <a:pPr algn="just">
              <a:lnSpc>
                <a:spcPts val="1220"/>
              </a:lnSpc>
              <a:spcBef>
                <a:spcPts val="0"/>
              </a:spcBef>
            </a:pPr>
            <a:endParaRPr lang="en-US" sz="1150" b="0" dirty="0">
              <a:solidFill>
                <a:srgbClr val="262626"/>
              </a:solidFill>
            </a:endParaRPr>
          </a:p>
          <a:p>
            <a:pPr algn="just">
              <a:lnSpc>
                <a:spcPts val="1220"/>
              </a:lnSpc>
              <a:spcBef>
                <a:spcPts val="0"/>
              </a:spcBef>
            </a:pPr>
            <a:r>
              <a:rPr lang="en-US" sz="1150" b="0" dirty="0">
                <a:solidFill>
                  <a:srgbClr val="262626"/>
                </a:solidFill>
              </a:rPr>
              <a:t>A differenza dei sistemi di monitoraggio tradizionali che si basano su fattori ambientali esterni, PLANTVOICE si concentra sugli indicatori di stress interni della pianta, fornendo misurazioni dirette e altamente accurate. </a:t>
            </a:r>
          </a:p>
        </p:txBody>
      </p:sp>
      <p:cxnSp>
        <p:nvCxnSpPr>
          <p:cNvPr id="90" name="Straight Connector 89">
            <a:extLst>
              <a:ext uri="{FF2B5EF4-FFF2-40B4-BE49-F238E27FC236}">
                <a16:creationId xmlns:a16="http://schemas.microsoft.com/office/drawing/2014/main" id="{0177F8E6-4097-37DC-49B5-6B3B8003B7B0}"/>
              </a:ext>
            </a:extLst>
          </p:cNvPr>
          <p:cNvCxnSpPr>
            <a:cxnSpLocks/>
            <a:stCxn id="88" idx="1"/>
          </p:cNvCxnSpPr>
          <p:nvPr/>
        </p:nvCxnSpPr>
        <p:spPr>
          <a:xfrm flipH="1" flipV="1">
            <a:off x="-2944" y="853240"/>
            <a:ext cx="616599" cy="1"/>
          </a:xfrm>
          <a:prstGeom prst="line">
            <a:avLst/>
          </a:prstGeom>
          <a:ln w="12700">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109" name="Freeform 108">
            <a:extLst>
              <a:ext uri="{FF2B5EF4-FFF2-40B4-BE49-F238E27FC236}">
                <a16:creationId xmlns:a16="http://schemas.microsoft.com/office/drawing/2014/main" id="{6938EB79-0C1D-F127-9515-30FDC8F627B0}"/>
              </a:ext>
            </a:extLst>
          </p:cNvPr>
          <p:cNvSpPr/>
          <p:nvPr/>
        </p:nvSpPr>
        <p:spPr>
          <a:xfrm rot="10491851">
            <a:off x="6154269" y="-611708"/>
            <a:ext cx="1932799" cy="1695414"/>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gradFill>
            <a:gsLst>
              <a:gs pos="98000">
                <a:srgbClr val="51C4C6"/>
              </a:gs>
              <a:gs pos="0">
                <a:srgbClr val="00403F"/>
              </a:gs>
            </a:gsLst>
            <a:lin ang="5400000" scaled="1"/>
          </a:gradFill>
          <a:ln w="5331" cap="flat">
            <a:noFill/>
            <a:prstDash val="solid"/>
            <a:miter/>
          </a:ln>
        </p:spPr>
        <p:txBody>
          <a:bodyPr rtlCol="0" anchor="ctr"/>
          <a:lstStyle/>
          <a:p>
            <a:endParaRPr lang="en-US"/>
          </a:p>
        </p:txBody>
      </p:sp>
      <p:sp>
        <p:nvSpPr>
          <p:cNvPr id="110" name="Slide Number Placeholder 5">
            <a:extLst>
              <a:ext uri="{FF2B5EF4-FFF2-40B4-BE49-F238E27FC236}">
                <a16:creationId xmlns:a16="http://schemas.microsoft.com/office/drawing/2014/main" id="{16106CCB-F12E-9DA1-FC1C-887D93F8BEA5}"/>
              </a:ext>
            </a:extLst>
          </p:cNvPr>
          <p:cNvSpPr>
            <a:spLocks noGrp="1"/>
          </p:cNvSpPr>
          <p:nvPr>
            <p:ph type="sldNum" sz="quarter" idx="4"/>
          </p:nvPr>
        </p:nvSpPr>
        <p:spPr>
          <a:xfrm>
            <a:off x="7114171" y="10286156"/>
            <a:ext cx="300672" cy="266594"/>
          </a:xfrm>
          <a:prstGeom prst="rect">
            <a:avLst/>
          </a:prstGeom>
        </p:spPr>
        <p:txBody>
          <a:bodyPr vert="horz" lIns="91440" tIns="45720" rIns="91440" bIns="45720" rtlCol="0" anchor="ctr"/>
          <a:lstStyle>
            <a:lvl1pPr algn="r">
              <a:defRPr sz="700" b="0" i="0">
                <a:solidFill>
                  <a:srgbClr val="127268"/>
                </a:solidFill>
                <a:latin typeface="Calibri" panose="020F0502020204030204" pitchFamily="34" charset="0"/>
                <a:cs typeface="Calibri" panose="020F0502020204030204" pitchFamily="34" charset="0"/>
              </a:defRPr>
            </a:lvl1pPr>
          </a:lstStyle>
          <a:p>
            <a:fld id="{CB2079F2-58AF-ED44-82D7-E04B2F6FD686}" type="slidenum">
              <a:rPr lang="en-US" smtClean="0">
                <a:solidFill>
                  <a:srgbClr val="262626"/>
                </a:solidFill>
              </a:rPr>
              <a:t>9</a:t>
            </a:fld>
            <a:endParaRPr lang="en-US" dirty="0">
              <a:solidFill>
                <a:srgbClr val="262626"/>
              </a:solidFill>
            </a:endParaRPr>
          </a:p>
        </p:txBody>
      </p:sp>
      <p:pic>
        <p:nvPicPr>
          <p:cNvPr id="37" name="Picture 36">
            <a:extLst>
              <a:ext uri="{FF2B5EF4-FFF2-40B4-BE49-F238E27FC236}">
                <a16:creationId xmlns:a16="http://schemas.microsoft.com/office/drawing/2014/main" id="{893356FB-E24D-6D58-4485-891A6B10998D}"/>
              </a:ext>
            </a:extLst>
          </p:cNvPr>
          <p:cNvPicPr>
            <a:picLocks noChangeAspect="1"/>
          </p:cNvPicPr>
          <p:nvPr/>
        </p:nvPicPr>
        <p:blipFill rotWithShape="1">
          <a:blip r:embed="rId2"/>
          <a:srcRect l="5254" r="5254"/>
          <a:stretch/>
        </p:blipFill>
        <p:spPr>
          <a:xfrm>
            <a:off x="3667760" y="4583215"/>
            <a:ext cx="3896754" cy="3148529"/>
          </a:xfrm>
          <a:prstGeom prst="rect">
            <a:avLst/>
          </a:prstGeom>
        </p:spPr>
      </p:pic>
      <p:sp>
        <p:nvSpPr>
          <p:cNvPr id="38" name="object 13">
            <a:extLst>
              <a:ext uri="{FF2B5EF4-FFF2-40B4-BE49-F238E27FC236}">
                <a16:creationId xmlns:a16="http://schemas.microsoft.com/office/drawing/2014/main" id="{441AB457-C747-541A-5820-2834F8B32F72}"/>
              </a:ext>
            </a:extLst>
          </p:cNvPr>
          <p:cNvSpPr/>
          <p:nvPr/>
        </p:nvSpPr>
        <p:spPr>
          <a:xfrm rot="16200000">
            <a:off x="1823741" y="2764929"/>
            <a:ext cx="3148541" cy="6785113"/>
          </a:xfrm>
          <a:custGeom>
            <a:avLst/>
            <a:gdLst/>
            <a:ahLst/>
            <a:cxnLst/>
            <a:rect l="l" t="t" r="r" b="b"/>
            <a:pathLst>
              <a:path w="1277620" h="1277620">
                <a:moveTo>
                  <a:pt x="1277480" y="0"/>
                </a:moveTo>
                <a:lnTo>
                  <a:pt x="0" y="0"/>
                </a:lnTo>
                <a:lnTo>
                  <a:pt x="0" y="1277480"/>
                </a:lnTo>
                <a:lnTo>
                  <a:pt x="1277480" y="1277480"/>
                </a:lnTo>
                <a:lnTo>
                  <a:pt x="1277480" y="0"/>
                </a:lnTo>
                <a:close/>
              </a:path>
            </a:pathLst>
          </a:custGeom>
          <a:gradFill>
            <a:gsLst>
              <a:gs pos="62000">
                <a:srgbClr val="00898B"/>
              </a:gs>
              <a:gs pos="97000">
                <a:srgbClr val="51C4C6">
                  <a:alpha val="0"/>
                </a:srgbClr>
              </a:gs>
              <a:gs pos="0">
                <a:srgbClr val="00403F"/>
              </a:gs>
            </a:gsLst>
            <a:lin ang="5400000" scaled="0"/>
          </a:gradFill>
        </p:spPr>
        <p:txBody>
          <a:bodyPr wrap="square" lIns="0" tIns="0" rIns="0" bIns="0" rtlCol="0"/>
          <a:lstStyle/>
          <a:p>
            <a:endParaRPr dirty="0">
              <a:solidFill>
                <a:srgbClr val="F05A28"/>
              </a:solidFill>
            </a:endParaRPr>
          </a:p>
        </p:txBody>
      </p:sp>
      <p:sp>
        <p:nvSpPr>
          <p:cNvPr id="39" name="TextBox 38">
            <a:extLst>
              <a:ext uri="{FF2B5EF4-FFF2-40B4-BE49-F238E27FC236}">
                <a16:creationId xmlns:a16="http://schemas.microsoft.com/office/drawing/2014/main" id="{907E5C33-E0BB-70C3-74C8-D1F730471AC7}"/>
              </a:ext>
            </a:extLst>
          </p:cNvPr>
          <p:cNvSpPr txBox="1"/>
          <p:nvPr/>
        </p:nvSpPr>
        <p:spPr>
          <a:xfrm>
            <a:off x="575089" y="5032944"/>
            <a:ext cx="2747966" cy="2400657"/>
          </a:xfrm>
          <a:prstGeom prst="rect">
            <a:avLst/>
          </a:prstGeom>
          <a:noFill/>
        </p:spPr>
        <p:txBody>
          <a:bodyPr wrap="square" rtlCol="0">
            <a:spAutoFit/>
          </a:bodyPr>
          <a:lstStyle/>
          <a:p>
            <a:pPr algn="ctr">
              <a:lnSpc>
                <a:spcPts val="1480"/>
              </a:lnSpc>
            </a:pP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Utilizzando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l'intelligenza artificiale, PLANTVOICE è in grado di rilevare i primi segni di stress delle piante, consentendo agli agricoltori e agli agronomi di identificare i problemi e intervenire in tempo reale. Questo approccio proattivo migliora significativamente la salute delle colture, </a:t>
            </a:r>
            <a:r>
              <a:rPr lang="en-US" sz="1400" i="1" spc="0" baseline="0" dirty="0" err="1">
                <a:ln/>
                <a:solidFill>
                  <a:schemeClr val="bg1"/>
                </a:solidFill>
                <a:latin typeface="Calibri" panose="020F0502020204030204" pitchFamily="34" charset="0"/>
                <a:cs typeface="Calibri" panose="020F0502020204030204" pitchFamily="34" charset="0"/>
                <a:sym typeface="Poppins-MediumItalic"/>
                <a:rtl val="0"/>
              </a:rPr>
              <a:t>ottimizza </a:t>
            </a: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l'uso delle risorse e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e migliora la </a:t>
            </a:r>
          </a:p>
          <a:p>
            <a:pPr algn="ctr">
              <a:lnSpc>
                <a:spcPts val="1480"/>
              </a:lnSpc>
            </a:pPr>
            <a:r>
              <a:rPr lang="en-US" sz="1400" i="1" spc="0" baseline="0" dirty="0">
                <a:ln/>
                <a:solidFill>
                  <a:schemeClr val="bg1"/>
                </a:solidFill>
                <a:latin typeface="Calibri" panose="020F0502020204030204" pitchFamily="34" charset="0"/>
                <a:cs typeface="Calibri" panose="020F0502020204030204" pitchFamily="34" charset="0"/>
                <a:sym typeface="Poppins-MediumItalic"/>
                <a:rtl val="0"/>
              </a:rPr>
              <a:t>sostenibilità agricola complessiva.</a:t>
            </a: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a:p>
            <a:pPr algn="ctr">
              <a:lnSpc>
                <a:spcPts val="1480"/>
              </a:lnSpc>
            </a:pPr>
            <a:endParaRPr lang="en-US" sz="1400" i="1" spc="0" baseline="0" dirty="0">
              <a:ln/>
              <a:solidFill>
                <a:schemeClr val="bg1"/>
              </a:solidFill>
              <a:latin typeface="Calibri" panose="020F0502020204030204" pitchFamily="34" charset="0"/>
              <a:cs typeface="Calibri" panose="020F0502020204030204" pitchFamily="34" charset="0"/>
              <a:sym typeface="Poppins-MediumItalic"/>
              <a:rtl val="0"/>
            </a:endParaRPr>
          </a:p>
        </p:txBody>
      </p:sp>
      <p:grpSp>
        <p:nvGrpSpPr>
          <p:cNvPr id="40" name="Group 39">
            <a:extLst>
              <a:ext uri="{FF2B5EF4-FFF2-40B4-BE49-F238E27FC236}">
                <a16:creationId xmlns:a16="http://schemas.microsoft.com/office/drawing/2014/main" id="{5E4E430F-D219-509E-D2B6-61FB434D93CB}"/>
              </a:ext>
            </a:extLst>
          </p:cNvPr>
          <p:cNvGrpSpPr/>
          <p:nvPr/>
        </p:nvGrpSpPr>
        <p:grpSpPr>
          <a:xfrm>
            <a:off x="1695807" y="4319651"/>
            <a:ext cx="506531" cy="527128"/>
            <a:chOff x="3402050" y="5539672"/>
            <a:chExt cx="751576" cy="782137"/>
          </a:xfrm>
        </p:grpSpPr>
        <p:sp>
          <p:nvSpPr>
            <p:cNvPr id="41" name="Freeform 40">
              <a:extLst>
                <a:ext uri="{FF2B5EF4-FFF2-40B4-BE49-F238E27FC236}">
                  <a16:creationId xmlns:a16="http://schemas.microsoft.com/office/drawing/2014/main" id="{AA79926E-ED34-36F9-EFE2-8118C563BE28}"/>
                </a:ext>
              </a:extLst>
            </p:cNvPr>
            <p:cNvSpPr/>
            <p:nvPr/>
          </p:nvSpPr>
          <p:spPr>
            <a:xfrm>
              <a:off x="3402050" y="5539672"/>
              <a:ext cx="751576" cy="782137"/>
            </a:xfrm>
            <a:custGeom>
              <a:avLst/>
              <a:gdLst>
                <a:gd name="connsiteX0" fmla="*/ 27317 w 751576"/>
                <a:gd name="connsiteY0" fmla="*/ 782137 h 782137"/>
                <a:gd name="connsiteX1" fmla="*/ 0 w 751576"/>
                <a:gd name="connsiteY1" fmla="*/ 640899 h 782137"/>
                <a:gd name="connsiteX2" fmla="*/ 23986 w 751576"/>
                <a:gd name="connsiteY2" fmla="*/ 508323 h 782137"/>
                <a:gd name="connsiteX3" fmla="*/ 0 w 751576"/>
                <a:gd name="connsiteY3" fmla="*/ 375746 h 782137"/>
                <a:gd name="connsiteX4" fmla="*/ 375788 w 751576"/>
                <a:gd name="connsiteY4" fmla="*/ 0 h 782137"/>
                <a:gd name="connsiteX5" fmla="*/ 751577 w 751576"/>
                <a:gd name="connsiteY5" fmla="*/ 375746 h 782137"/>
                <a:gd name="connsiteX6" fmla="*/ 727590 w 751576"/>
                <a:gd name="connsiteY6" fmla="*/ 508323 h 782137"/>
                <a:gd name="connsiteX7" fmla="*/ 632977 w 751576"/>
                <a:gd name="connsiteY7" fmla="*/ 649560 h 782137"/>
                <a:gd name="connsiteX8" fmla="*/ 376455 w 751576"/>
                <a:gd name="connsiteY8" fmla="*/ 750825 h 782137"/>
                <a:gd name="connsiteX9" fmla="*/ 119932 w 751576"/>
                <a:gd name="connsiteY9" fmla="*/ 649560 h 782137"/>
                <a:gd name="connsiteX10" fmla="*/ 28651 w 751576"/>
                <a:gd name="connsiteY10" fmla="*/ 782137 h 78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576" h="782137">
                  <a:moveTo>
                    <a:pt x="27317" y="782137"/>
                  </a:moveTo>
                  <a:cubicBezTo>
                    <a:pt x="9327" y="738167"/>
                    <a:pt x="0" y="690865"/>
                    <a:pt x="0" y="640899"/>
                  </a:cubicBezTo>
                  <a:cubicBezTo>
                    <a:pt x="0" y="590933"/>
                    <a:pt x="8662" y="549628"/>
                    <a:pt x="23986" y="508323"/>
                  </a:cubicBezTo>
                  <a:cubicBezTo>
                    <a:pt x="8662" y="467017"/>
                    <a:pt x="0" y="422381"/>
                    <a:pt x="0" y="375746"/>
                  </a:cubicBezTo>
                  <a:cubicBezTo>
                    <a:pt x="0" y="168553"/>
                    <a:pt x="167905" y="0"/>
                    <a:pt x="375788" y="0"/>
                  </a:cubicBezTo>
                  <a:cubicBezTo>
                    <a:pt x="583670" y="0"/>
                    <a:pt x="751577" y="167886"/>
                    <a:pt x="751577" y="375746"/>
                  </a:cubicBezTo>
                  <a:cubicBezTo>
                    <a:pt x="751577" y="583605"/>
                    <a:pt x="742915" y="467017"/>
                    <a:pt x="727590" y="508323"/>
                  </a:cubicBezTo>
                  <a:cubicBezTo>
                    <a:pt x="706934" y="562286"/>
                    <a:pt x="674286" y="610919"/>
                    <a:pt x="632977" y="649560"/>
                  </a:cubicBezTo>
                  <a:cubicBezTo>
                    <a:pt x="565681" y="712185"/>
                    <a:pt x="475731" y="750825"/>
                    <a:pt x="376455" y="750825"/>
                  </a:cubicBezTo>
                  <a:cubicBezTo>
                    <a:pt x="277176" y="750825"/>
                    <a:pt x="186562" y="712185"/>
                    <a:pt x="119932" y="649560"/>
                  </a:cubicBezTo>
                  <a:cubicBezTo>
                    <a:pt x="80620" y="686202"/>
                    <a:pt x="49305" y="731505"/>
                    <a:pt x="28651" y="782137"/>
                  </a:cubicBezTo>
                  <a:close/>
                </a:path>
              </a:pathLst>
            </a:custGeom>
            <a:solidFill>
              <a:srgbClr val="ADD037"/>
            </a:solidFill>
            <a:ln w="6662" cap="flat">
              <a:noFill/>
              <a:prstDash val="solid"/>
              <a:miter/>
            </a:ln>
          </p:spPr>
          <p:txBody>
            <a:bodyPr rtlCol="0" anchor="ctr"/>
            <a:lstStyle/>
            <a:p>
              <a:endParaRPr lang="en-US">
                <a:solidFill>
                  <a:srgbClr val="262626"/>
                </a:solidFill>
              </a:endParaRPr>
            </a:p>
          </p:txBody>
        </p:sp>
        <p:sp>
          <p:nvSpPr>
            <p:cNvPr id="42" name="Freeform 41">
              <a:extLst>
                <a:ext uri="{FF2B5EF4-FFF2-40B4-BE49-F238E27FC236}">
                  <a16:creationId xmlns:a16="http://schemas.microsoft.com/office/drawing/2014/main" id="{62BAC3A0-C2E0-A1F4-E3FA-994B6F8B1087}"/>
                </a:ext>
              </a:extLst>
            </p:cNvPr>
            <p:cNvSpPr/>
            <p:nvPr/>
          </p:nvSpPr>
          <p:spPr>
            <a:xfrm>
              <a:off x="3794857" y="5761975"/>
              <a:ext cx="213675" cy="282614"/>
            </a:xfrm>
            <a:custGeom>
              <a:avLst/>
              <a:gdLst>
                <a:gd name="connsiteX0" fmla="*/ 138227 w 213675"/>
                <a:gd name="connsiteY0" fmla="*/ 215400 h 282614"/>
                <a:gd name="connsiteX1" fmla="*/ 75596 w 213675"/>
                <a:gd name="connsiteY1" fmla="*/ 209405 h 282614"/>
                <a:gd name="connsiteX2" fmla="*/ 1637 w 213675"/>
                <a:gd name="connsiteY2" fmla="*/ 88819 h 282614"/>
                <a:gd name="connsiteX3" fmla="*/ 117571 w 213675"/>
                <a:gd name="connsiteY3" fmla="*/ 213 h 282614"/>
                <a:gd name="connsiteX4" fmla="*/ 213518 w 213675"/>
                <a:gd name="connsiteY4" fmla="*/ 100812 h 282614"/>
                <a:gd name="connsiteX5" fmla="*/ 134228 w 213675"/>
                <a:gd name="connsiteY5" fmla="*/ 262702 h 282614"/>
                <a:gd name="connsiteX6" fmla="*/ 106911 w 213675"/>
                <a:gd name="connsiteY6" fmla="*/ 282022 h 282614"/>
                <a:gd name="connsiteX7" fmla="*/ 98249 w 213675"/>
                <a:gd name="connsiteY7" fmla="*/ 282022 h 282614"/>
                <a:gd name="connsiteX8" fmla="*/ 100248 w 213675"/>
                <a:gd name="connsiteY8" fmla="*/ 273362 h 282614"/>
                <a:gd name="connsiteX9" fmla="*/ 138227 w 213675"/>
                <a:gd name="connsiteY9" fmla="*/ 214068 h 28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675" h="282614">
                  <a:moveTo>
                    <a:pt x="138227" y="215400"/>
                  </a:moveTo>
                  <a:cubicBezTo>
                    <a:pt x="114907" y="213402"/>
                    <a:pt x="94918" y="214734"/>
                    <a:pt x="75596" y="209405"/>
                  </a:cubicBezTo>
                  <a:cubicBezTo>
                    <a:pt x="23625" y="195414"/>
                    <a:pt x="-7690" y="141451"/>
                    <a:pt x="1637" y="88819"/>
                  </a:cubicBezTo>
                  <a:cubicBezTo>
                    <a:pt x="11631" y="32858"/>
                    <a:pt x="58939" y="-3118"/>
                    <a:pt x="117571" y="213"/>
                  </a:cubicBezTo>
                  <a:cubicBezTo>
                    <a:pt x="168877" y="3544"/>
                    <a:pt x="211519" y="47514"/>
                    <a:pt x="213518" y="100812"/>
                  </a:cubicBezTo>
                  <a:cubicBezTo>
                    <a:pt x="216182" y="168765"/>
                    <a:pt x="184867" y="220730"/>
                    <a:pt x="134228" y="262702"/>
                  </a:cubicBezTo>
                  <a:cubicBezTo>
                    <a:pt x="125568" y="270031"/>
                    <a:pt x="116239" y="276027"/>
                    <a:pt x="106911" y="282022"/>
                  </a:cubicBezTo>
                  <a:cubicBezTo>
                    <a:pt x="104912" y="283355"/>
                    <a:pt x="100914" y="282022"/>
                    <a:pt x="98249" y="282022"/>
                  </a:cubicBezTo>
                  <a:cubicBezTo>
                    <a:pt x="98249" y="279358"/>
                    <a:pt x="98249" y="276027"/>
                    <a:pt x="100248" y="273362"/>
                  </a:cubicBezTo>
                  <a:cubicBezTo>
                    <a:pt x="112907" y="253375"/>
                    <a:pt x="125568" y="233389"/>
                    <a:pt x="138227" y="214068"/>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sp>
          <p:nvSpPr>
            <p:cNvPr id="43" name="Freeform 42">
              <a:extLst>
                <a:ext uri="{FF2B5EF4-FFF2-40B4-BE49-F238E27FC236}">
                  <a16:creationId xmlns:a16="http://schemas.microsoft.com/office/drawing/2014/main" id="{71926313-46D0-3A20-CB34-0EF440BCCBBE}"/>
                </a:ext>
              </a:extLst>
            </p:cNvPr>
            <p:cNvSpPr/>
            <p:nvPr/>
          </p:nvSpPr>
          <p:spPr>
            <a:xfrm>
              <a:off x="3546595" y="5762276"/>
              <a:ext cx="213875" cy="282387"/>
            </a:xfrm>
            <a:custGeom>
              <a:avLst/>
              <a:gdLst>
                <a:gd name="connsiteX0" fmla="*/ 134630 w 213875"/>
                <a:gd name="connsiteY0" fmla="*/ 211102 h 282387"/>
                <a:gd name="connsiteX1" fmla="*/ 59339 w 213875"/>
                <a:gd name="connsiteY1" fmla="*/ 203108 h 282387"/>
                <a:gd name="connsiteX2" fmla="*/ 4038 w 213875"/>
                <a:gd name="connsiteY2" fmla="*/ 77193 h 282387"/>
                <a:gd name="connsiteX3" fmla="*/ 119305 w 213875"/>
                <a:gd name="connsiteY3" fmla="*/ 578 h 282387"/>
                <a:gd name="connsiteX4" fmla="*/ 213253 w 213875"/>
                <a:gd name="connsiteY4" fmla="*/ 95848 h 282387"/>
                <a:gd name="connsiteX5" fmla="*/ 169277 w 213875"/>
                <a:gd name="connsiteY5" fmla="*/ 228424 h 282387"/>
                <a:gd name="connsiteX6" fmla="*/ 109978 w 213875"/>
                <a:gd name="connsiteY6" fmla="*/ 280389 h 282387"/>
                <a:gd name="connsiteX7" fmla="*/ 97984 w 213875"/>
                <a:gd name="connsiteY7" fmla="*/ 282388 h 282387"/>
                <a:gd name="connsiteX8" fmla="*/ 101982 w 213875"/>
                <a:gd name="connsiteY8" fmla="*/ 271728 h 282387"/>
                <a:gd name="connsiteX9" fmla="*/ 137962 w 213875"/>
                <a:gd name="connsiteY9" fmla="*/ 215099 h 282387"/>
                <a:gd name="connsiteX10" fmla="*/ 134630 w 213875"/>
                <a:gd name="connsiteY10" fmla="*/ 211102 h 28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3875" h="282387">
                  <a:moveTo>
                    <a:pt x="134630" y="211102"/>
                  </a:moveTo>
                  <a:cubicBezTo>
                    <a:pt x="108645" y="217098"/>
                    <a:pt x="83326" y="215099"/>
                    <a:pt x="59339" y="203108"/>
                  </a:cubicBezTo>
                  <a:cubicBezTo>
                    <a:pt x="13365" y="180457"/>
                    <a:pt x="-9955" y="127159"/>
                    <a:pt x="4038" y="77193"/>
                  </a:cubicBezTo>
                  <a:cubicBezTo>
                    <a:pt x="18029" y="27227"/>
                    <a:pt x="65336" y="-4752"/>
                    <a:pt x="119305" y="578"/>
                  </a:cubicBezTo>
                  <a:cubicBezTo>
                    <a:pt x="167945" y="5242"/>
                    <a:pt x="209254" y="45881"/>
                    <a:pt x="213253" y="95848"/>
                  </a:cubicBezTo>
                  <a:cubicBezTo>
                    <a:pt x="217251" y="146480"/>
                    <a:pt x="201926" y="191116"/>
                    <a:pt x="169277" y="228424"/>
                  </a:cubicBezTo>
                  <a:cubicBezTo>
                    <a:pt x="151954" y="247744"/>
                    <a:pt x="130633" y="263734"/>
                    <a:pt x="109978" y="280389"/>
                  </a:cubicBezTo>
                  <a:cubicBezTo>
                    <a:pt x="107313" y="282388"/>
                    <a:pt x="101982" y="281721"/>
                    <a:pt x="97984" y="282388"/>
                  </a:cubicBezTo>
                  <a:cubicBezTo>
                    <a:pt x="99316" y="279057"/>
                    <a:pt x="99983" y="275059"/>
                    <a:pt x="101982" y="271728"/>
                  </a:cubicBezTo>
                  <a:cubicBezTo>
                    <a:pt x="113976" y="253074"/>
                    <a:pt x="125968" y="233754"/>
                    <a:pt x="137962" y="215099"/>
                  </a:cubicBezTo>
                  <a:cubicBezTo>
                    <a:pt x="136629" y="213767"/>
                    <a:pt x="135962" y="212435"/>
                    <a:pt x="134630" y="211102"/>
                  </a:cubicBezTo>
                  <a:close/>
                </a:path>
              </a:pathLst>
            </a:custGeom>
            <a:solidFill>
              <a:schemeClr val="bg1"/>
            </a:solidFill>
            <a:ln w="6662" cap="flat">
              <a:noFill/>
              <a:prstDash val="solid"/>
              <a:miter/>
            </a:ln>
          </p:spPr>
          <p:txBody>
            <a:bodyPr rtlCol="0" anchor="ctr"/>
            <a:lstStyle/>
            <a:p>
              <a:endParaRPr lang="en-US">
                <a:solidFill>
                  <a:srgbClr val="262626"/>
                </a:solidFill>
              </a:endParaRPr>
            </a:p>
          </p:txBody>
        </p:sp>
      </p:grpSp>
      <p:sp>
        <p:nvSpPr>
          <p:cNvPr id="3" name="Freeform 2">
            <a:extLst>
              <a:ext uri="{FF2B5EF4-FFF2-40B4-BE49-F238E27FC236}">
                <a16:creationId xmlns:a16="http://schemas.microsoft.com/office/drawing/2014/main" id="{D0C5DA6D-0962-1264-97F6-2399137EDD9C}"/>
              </a:ext>
            </a:extLst>
          </p:cNvPr>
          <p:cNvSpPr/>
          <p:nvPr/>
        </p:nvSpPr>
        <p:spPr>
          <a:xfrm rot="20057100">
            <a:off x="2855448" y="6239255"/>
            <a:ext cx="2435746" cy="2136590"/>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cxnSp>
        <p:nvCxnSpPr>
          <p:cNvPr id="8" name="Straight Connector 7">
            <a:extLst>
              <a:ext uri="{FF2B5EF4-FFF2-40B4-BE49-F238E27FC236}">
                <a16:creationId xmlns:a16="http://schemas.microsoft.com/office/drawing/2014/main" id="{9E2D9EFE-2582-F4B0-9B9C-638DCC2F95B2}"/>
              </a:ext>
            </a:extLst>
          </p:cNvPr>
          <p:cNvCxnSpPr>
            <a:cxnSpLocks/>
          </p:cNvCxnSpPr>
          <p:nvPr/>
        </p:nvCxnSpPr>
        <p:spPr>
          <a:xfrm>
            <a:off x="3183503" y="8313762"/>
            <a:ext cx="0" cy="1245705"/>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F61E30-1833-D9E7-6560-71967ACE28ED}"/>
              </a:ext>
            </a:extLst>
          </p:cNvPr>
          <p:cNvCxnSpPr>
            <a:cxnSpLocks/>
          </p:cNvCxnSpPr>
          <p:nvPr/>
        </p:nvCxnSpPr>
        <p:spPr>
          <a:xfrm>
            <a:off x="395" y="8319857"/>
            <a:ext cx="3183108"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BCC371-1E9B-B7B4-999E-BE2DBCE7DF1F}"/>
              </a:ext>
            </a:extLst>
          </p:cNvPr>
          <p:cNvSpPr txBox="1"/>
          <p:nvPr/>
        </p:nvSpPr>
        <p:spPr>
          <a:xfrm>
            <a:off x="608595" y="8158405"/>
            <a:ext cx="2380249" cy="915956"/>
          </a:xfrm>
          <a:prstGeom prst="rect">
            <a:avLst/>
          </a:prstGeom>
          <a:noFill/>
        </p:spPr>
        <p:txBody>
          <a:bodyPr wrap="square" rtlCol="0">
            <a:spAutoFit/>
          </a:bodyPr>
          <a:lstStyle/>
          <a:p>
            <a:pPr>
              <a:lnSpc>
                <a:spcPts val="1580"/>
              </a:lnSpc>
            </a:pPr>
            <a:r>
              <a:rPr lang="en-US" sz="1600" b="1" dirty="0">
                <a:solidFill>
                  <a:srgbClr val="00898B"/>
                </a:solidFill>
                <a:highlight>
                  <a:srgbClr val="FFFFFF"/>
                </a:highlight>
                <a:latin typeface="Calibri" panose="020F0502020204030204" pitchFamily="34" charset="0"/>
                <a:cs typeface="Calibri" panose="020F0502020204030204" pitchFamily="34" charset="0"/>
              </a:rPr>
              <a:t>L'intelligenza artificiale analizza i dati raccolti per identificare specifici fattori di stress, che possono includere: </a:t>
            </a:r>
          </a:p>
        </p:txBody>
      </p:sp>
      <p:sp>
        <p:nvSpPr>
          <p:cNvPr id="11" name="TextBox 10">
            <a:extLst>
              <a:ext uri="{FF2B5EF4-FFF2-40B4-BE49-F238E27FC236}">
                <a16:creationId xmlns:a16="http://schemas.microsoft.com/office/drawing/2014/main" id="{8DA75B2C-1409-4403-BF2B-602221D7840C}"/>
              </a:ext>
            </a:extLst>
          </p:cNvPr>
          <p:cNvSpPr txBox="1"/>
          <p:nvPr/>
        </p:nvSpPr>
        <p:spPr>
          <a:xfrm>
            <a:off x="3323055" y="8396018"/>
            <a:ext cx="3303594" cy="1170000"/>
          </a:xfrm>
          <a:prstGeom prst="rect">
            <a:avLst/>
          </a:prstGeom>
          <a:noFill/>
        </p:spPr>
        <p:txBody>
          <a:bodyPr wrap="square" rtlCol="0">
            <a:spAutoFit/>
          </a:bodyPr>
          <a:lstStyle/>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Livelli insufficienti di acqua o nutrienti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Applicazione errata </a:t>
            </a:r>
            <a:r>
              <a:rPr lang="en-US" sz="1150" dirty="0" err="1">
                <a:solidFill>
                  <a:srgbClr val="000000"/>
                </a:solidFill>
                <a:latin typeface="Calibri" panose="020F0502020204030204" pitchFamily="34" charset="0"/>
                <a:cs typeface="Calibri" panose="020F0502020204030204" pitchFamily="34" charset="0"/>
              </a:rPr>
              <a:t>di fertilizzanti</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Irrigazione impropria</a:t>
            </a:r>
          </a:p>
          <a:p>
            <a:pPr marL="182563" indent="-174625">
              <a:lnSpc>
                <a:spcPts val="1240"/>
              </a:lnSpc>
              <a:buClr>
                <a:srgbClr val="60BB47"/>
              </a:buClr>
              <a:buFont typeface="Arial" panose="020B0604020202020204" pitchFamily="34" charset="0"/>
              <a:buChar char="•"/>
            </a:pPr>
            <a:r>
              <a:rPr lang="en-US" sz="1150" dirty="0">
                <a:solidFill>
                  <a:srgbClr val="000000"/>
                </a:solidFill>
                <a:latin typeface="Calibri" panose="020F0502020204030204" pitchFamily="34" charset="0"/>
                <a:cs typeface="Calibri" panose="020F0502020204030204" pitchFamily="34" charset="0"/>
              </a:rPr>
              <a:t>Rilevamento precoce delle malattie delle piante (anche durante la fase di incubazione)</a:t>
            </a:r>
          </a:p>
          <a:p>
            <a:pPr marL="182563" indent="-174625">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a:p>
            <a:pPr marL="755650" lvl="0" indent="-171450">
              <a:lnSpc>
                <a:spcPts val="1240"/>
              </a:lnSpc>
              <a:buClr>
                <a:srgbClr val="60BB47"/>
              </a:buClr>
              <a:buFont typeface="Arial" panose="020B0604020202020204" pitchFamily="34" charset="0"/>
              <a:buChar char="•"/>
            </a:pPr>
            <a:endParaRPr lang="en-US" sz="1150" dirty="0">
              <a:solidFill>
                <a:srgbClr val="000000"/>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28B94DF-DB42-247D-C54E-951F79AC0C39}"/>
              </a:ext>
            </a:extLst>
          </p:cNvPr>
          <p:cNvCxnSpPr>
            <a:cxnSpLocks/>
          </p:cNvCxnSpPr>
          <p:nvPr/>
        </p:nvCxnSpPr>
        <p:spPr>
          <a:xfrm>
            <a:off x="3183503" y="9559467"/>
            <a:ext cx="4387328" cy="0"/>
          </a:xfrm>
          <a:prstGeom prst="line">
            <a:avLst/>
          </a:prstGeom>
          <a:ln w="12700">
            <a:solidFill>
              <a:srgbClr val="0C4659"/>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807239"/>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51ad0387b65958da143827687385249c">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fd8ca7b18152260897202c1aa294b4a6"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 ds:uri="558b41f4-9262-4964-9013-127d98c85303"/>
    <ds:schemaRef ds:uri="92a36596-4c27-4ea1-9f04-71a23c4554a9"/>
  </ds:schemaRefs>
</ds:datastoreItem>
</file>

<file path=customXml/itemProps2.xml><?xml version="1.0" encoding="utf-8"?>
<ds:datastoreItem xmlns:ds="http://schemas.openxmlformats.org/officeDocument/2006/customXml" ds:itemID="{F37DA979-F65F-44F2-9975-4B6B32D364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526</TotalTime>
  <Words>9373</Words>
  <Application>Microsoft Office PowerPoint</Application>
  <PresentationFormat>Custom</PresentationFormat>
  <Paragraphs>470</Paragraphs>
  <Slides>31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Montserrat</vt:lpstr>
      <vt:lpstr>Montserrat Light</vt:lpstr>
      <vt:lpstr>Poppins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keywords>, docId:57754E08DAE79FDCF6F5E9F1FB16A67D</cp:keywords>
  <cp:lastModifiedBy>aine hamill</cp:lastModifiedBy>
  <cp:revision>438</cp:revision>
  <cp:lastPrinted>2022-04-20T17:04:48Z</cp:lastPrinted>
  <dcterms:created xsi:type="dcterms:W3CDTF">2021-06-15T11:45:52Z</dcterms:created>
  <dcterms:modified xsi:type="dcterms:W3CDTF">2026-05-27T09:20:40Z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ies>
</file>